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9"/>
  </p:notesMasterIdLst>
  <p:handoutMasterIdLst>
    <p:handoutMasterId r:id="rId80"/>
  </p:handoutMasterIdLst>
  <p:sldIdLst>
    <p:sldId id="375" r:id="rId2"/>
    <p:sldId id="1643" r:id="rId3"/>
    <p:sldId id="1444" r:id="rId4"/>
    <p:sldId id="1616" r:id="rId5"/>
    <p:sldId id="1534" r:id="rId6"/>
    <p:sldId id="1669" r:id="rId7"/>
    <p:sldId id="1555" r:id="rId8"/>
    <p:sldId id="1556" r:id="rId9"/>
    <p:sldId id="1557" r:id="rId10"/>
    <p:sldId id="1562" r:id="rId11"/>
    <p:sldId id="1563" r:id="rId12"/>
    <p:sldId id="1597" r:id="rId13"/>
    <p:sldId id="1598" r:id="rId14"/>
    <p:sldId id="1599" r:id="rId15"/>
    <p:sldId id="1600" r:id="rId16"/>
    <p:sldId id="1601" r:id="rId17"/>
    <p:sldId id="1569" r:id="rId18"/>
    <p:sldId id="1570" r:id="rId19"/>
    <p:sldId id="1571" r:id="rId20"/>
    <p:sldId id="1572" r:id="rId21"/>
    <p:sldId id="1573" r:id="rId22"/>
    <p:sldId id="1574" r:id="rId23"/>
    <p:sldId id="1575" r:id="rId24"/>
    <p:sldId id="1584" r:id="rId25"/>
    <p:sldId id="1619" r:id="rId26"/>
    <p:sldId id="1620" r:id="rId27"/>
    <p:sldId id="1688" r:id="rId28"/>
    <p:sldId id="1590" r:id="rId29"/>
    <p:sldId id="1659" r:id="rId30"/>
    <p:sldId id="1585" r:id="rId31"/>
    <p:sldId id="1660" r:id="rId32"/>
    <p:sldId id="1661" r:id="rId33"/>
    <p:sldId id="1662" r:id="rId34"/>
    <p:sldId id="1586" r:id="rId35"/>
    <p:sldId id="1665" r:id="rId36"/>
    <p:sldId id="1689" r:id="rId37"/>
    <p:sldId id="1588" r:id="rId38"/>
    <p:sldId id="1589" r:id="rId39"/>
    <p:sldId id="1676" r:id="rId40"/>
    <p:sldId id="1666" r:id="rId41"/>
    <p:sldId id="1667" r:id="rId42"/>
    <p:sldId id="1668" r:id="rId43"/>
    <p:sldId id="1670" r:id="rId44"/>
    <p:sldId id="1671" r:id="rId45"/>
    <p:sldId id="1672" r:id="rId46"/>
    <p:sldId id="1673" r:id="rId47"/>
    <p:sldId id="1674" r:id="rId48"/>
    <p:sldId id="1675" r:id="rId49"/>
    <p:sldId id="1625" r:id="rId50"/>
    <p:sldId id="1626" r:id="rId51"/>
    <p:sldId id="1683" r:id="rId52"/>
    <p:sldId id="1684" r:id="rId53"/>
    <p:sldId id="1685" r:id="rId54"/>
    <p:sldId id="1686" r:id="rId55"/>
    <p:sldId id="1634" r:id="rId56"/>
    <p:sldId id="1644" r:id="rId57"/>
    <p:sldId id="1645" r:id="rId58"/>
    <p:sldId id="1636" r:id="rId59"/>
    <p:sldId id="1509" r:id="rId60"/>
    <p:sldId id="1510" r:id="rId61"/>
    <p:sldId id="1678" r:id="rId62"/>
    <p:sldId id="1677" r:id="rId63"/>
    <p:sldId id="1513" r:id="rId64"/>
    <p:sldId id="1514" r:id="rId65"/>
    <p:sldId id="1680" r:id="rId66"/>
    <p:sldId id="1518" r:id="rId67"/>
    <p:sldId id="1591" r:id="rId68"/>
    <p:sldId id="1687" r:id="rId69"/>
    <p:sldId id="1519" r:id="rId70"/>
    <p:sldId id="1521" r:id="rId71"/>
    <p:sldId id="1525" r:id="rId72"/>
    <p:sldId id="1526" r:id="rId73"/>
    <p:sldId id="1651" r:id="rId74"/>
    <p:sldId id="1646" r:id="rId75"/>
    <p:sldId id="1489" r:id="rId76"/>
    <p:sldId id="1691" r:id="rId77"/>
    <p:sldId id="1690" r:id="rId78"/>
  </p:sldIdLst>
  <p:sldSz cx="9144000" cy="6858000" type="screen4x3"/>
  <p:notesSz cx="7315200" cy="9601200"/>
  <p:custDataLst>
    <p:tags r:id="rId8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99FF"/>
    <a:srgbClr val="CCECFF"/>
    <a:srgbClr val="CCFFCC"/>
    <a:srgbClr val="FFA520"/>
    <a:srgbClr val="FFD700"/>
    <a:srgbClr val="000099"/>
    <a:srgbClr val="003300"/>
    <a:srgbClr val="CC00CC"/>
    <a:srgbClr val="BF0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060" autoAdjust="0"/>
  </p:normalViewPr>
  <p:slideViewPr>
    <p:cSldViewPr>
      <p:cViewPr varScale="1">
        <p:scale>
          <a:sx n="107" d="100"/>
          <a:sy n="107" d="100"/>
        </p:scale>
        <p:origin x="82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37854"/>
    </p:cViewPr>
  </p:sorterViewPr>
  <p:notesViewPr>
    <p:cSldViewPr>
      <p:cViewPr varScale="1">
        <p:scale>
          <a:sx n="84" d="100"/>
          <a:sy n="84" d="100"/>
        </p:scale>
        <p:origin x="37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7/27/2017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57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10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1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37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86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96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636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01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772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0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679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135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25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calculation is done using </a:t>
            </a:r>
            <a:r>
              <a:rPr lang="en-AU" dirty="0" err="1" smtClean="0"/>
              <a:t>Nf</a:t>
            </a:r>
            <a:r>
              <a:rPr lang="en-AU" dirty="0" smtClean="0"/>
              <a:t> = 2 + 1 </a:t>
            </a:r>
            <a:r>
              <a:rPr lang="en-AU" dirty="0" err="1" smtClean="0"/>
              <a:t>flavors</a:t>
            </a:r>
            <a:r>
              <a:rPr lang="en-AU" dirty="0" smtClean="0"/>
              <a:t> of dynamical (clover) fermions on lattices of different volumes and pion masses down to 222 MeV. Significant SU(3) </a:t>
            </a:r>
            <a:r>
              <a:rPr lang="en-AU" dirty="0" err="1" smtClean="0"/>
              <a:t>flavor</a:t>
            </a:r>
            <a:r>
              <a:rPr lang="en-AU" dirty="0" smtClean="0"/>
              <a:t> symmetry violation effects in the shape of the distribution amplitudes are observed.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162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946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793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482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40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160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972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58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4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06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7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48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477000"/>
            <a:ext cx="4343400" cy="3048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5800" y="6477000"/>
            <a:ext cx="41148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1687" y="6505575"/>
            <a:ext cx="419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504060?ln=en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504060?ln=en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445150?ln=en" TargetMode="Externa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l.aps.org/abstract/PRL/v110/i13/e132001" TargetMode="External"/><Relationship Id="rId4" Type="http://schemas.openxmlformats.org/officeDocument/2006/relationships/hyperlink" Target="http://inspirehep.net/record/1209281?ln=en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0370269314000975" TargetMode="External"/><Relationship Id="rId2" Type="http://schemas.openxmlformats.org/officeDocument/2006/relationships/hyperlink" Target="http://inspirehep.net/record/1263500?ln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prl.aps.org/abstract/PRL/v110/i13/e132001" TargetMode="External"/><Relationship Id="rId4" Type="http://schemas.openxmlformats.org/officeDocument/2006/relationships/hyperlink" Target="http://inspirehep.net/record/1209281?ln=en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04882?ln=en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21431?ln=en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hep.net/record/1517490?ln=en" TargetMode="External"/><Relationship Id="rId4" Type="http://schemas.openxmlformats.org/officeDocument/2006/relationships/hyperlink" Target="http://inspirehep.net/record/1514257?ln=en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397168?ln=en" TargetMode="Externa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103/PhysRevD.93.074017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262672?ln=en" TargetMode="External"/><Relationship Id="rId4" Type="http://schemas.openxmlformats.org/officeDocument/2006/relationships/image" Target="../media/image14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361913?ln=en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103/PhysRevLett.115.171801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Lett.115.171801" TargetMode="External"/><Relationship Id="rId5" Type="http://schemas.openxmlformats.org/officeDocument/2006/relationships/hyperlink" Target="http://inspirehep.net/record/1361913?ln=en" TargetMode="External"/><Relationship Id="rId4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Lett.115.171801" TargetMode="External"/><Relationship Id="rId5" Type="http://schemas.openxmlformats.org/officeDocument/2006/relationships/hyperlink" Target="http://inspirehep.net/record/1361913?ln=en" TargetMode="External"/><Relationship Id="rId4" Type="http://schemas.openxmlformats.org/officeDocument/2006/relationships/image" Target="../media/image5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hep.net/record/1408521?ln=en" TargetMode="External"/><Relationship Id="rId4" Type="http://schemas.openxmlformats.org/officeDocument/2006/relationships/hyperlink" Target="http://inspirehep.net/record/1286164?ln=en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physletb.2014.08.009" TargetMode="External"/><Relationship Id="rId2" Type="http://schemas.openxmlformats.org/officeDocument/2006/relationships/hyperlink" Target="http://inspirehep.net/record/1301857?ln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g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7" Type="http://schemas.openxmlformats.org/officeDocument/2006/relationships/hyperlink" Target="http://dx.doi.org/10.1103/PhysRevD.93.074021" TargetMode="External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hep.net/record/1419649?ln=en" TargetMode="External"/><Relationship Id="rId5" Type="http://schemas.openxmlformats.org/officeDocument/2006/relationships/hyperlink" Target="http://dx.doi.org/10.1016/j.physletb.2014.08.009" TargetMode="External"/><Relationship Id="rId4" Type="http://schemas.openxmlformats.org/officeDocument/2006/relationships/hyperlink" Target="http://inspirehep.net/record/1301857?ln=en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D.93.074021" TargetMode="External"/><Relationship Id="rId5" Type="http://schemas.openxmlformats.org/officeDocument/2006/relationships/hyperlink" Target="http://inspirehep.net/record/1419649?ln=en" TargetMode="External"/><Relationship Id="rId4" Type="http://schemas.openxmlformats.org/officeDocument/2006/relationships/image" Target="../media/image74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19649?ln=en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103/PhysRevD.93.074021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103/PhysRevD.93.074021" TargetMode="External"/><Relationship Id="rId4" Type="http://schemas.openxmlformats.org/officeDocument/2006/relationships/hyperlink" Target="http://inspirehep.net/record/1419649?ln=en" TargetMode="Externa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889604?ln=en" TargetMode="Externa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419649?ln=en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record/921792?ln=en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hyperlink" Target="http://inspirehep.net/record/1334528?ln=en" TargetMode="External"/><Relationship Id="rId4" Type="http://schemas.openxmlformats.org/officeDocument/2006/relationships/image" Target="../media/image11.gif"/><Relationship Id="rId9" Type="http://schemas.openxmlformats.org/officeDocument/2006/relationships/hyperlink" Target="http://link.aps.org/doi/10.1103/PhysRevC.84.04220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915" y="1066800"/>
            <a:ext cx="11376433" cy="57912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</p:pic>
      <p:sp>
        <p:nvSpPr>
          <p:cNvPr id="14" name="Rectangle 13"/>
          <p:cNvSpPr/>
          <p:nvPr/>
        </p:nvSpPr>
        <p:spPr>
          <a:xfrm>
            <a:off x="0" y="838200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6600" i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Continuum Computation of Parton Distributions</a:t>
            </a:r>
            <a:endParaRPr lang="en-US" sz="4800" i="1" dirty="0" smtClean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985838" y="1447800"/>
            <a:ext cx="7696200" cy="10699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85838" y="2895600"/>
            <a:ext cx="6400800" cy="1752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0" y="63246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dirty="0" smtClean="0">
                <a:solidFill>
                  <a:schemeClr val="bg1"/>
                </a:solidFill>
              </a:rPr>
              <a:t>Craig Roberts</a:t>
            </a:r>
            <a:endParaRPr lang="en-US" sz="2800" kern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10125"/>
            <a:ext cx="9144000" cy="1362075"/>
          </a:xfrm>
        </p:spPr>
        <p:txBody>
          <a:bodyPr/>
          <a:lstStyle/>
          <a:p>
            <a:pPr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QCD’s Running Coupling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" name="Picture 7" descr="QCDalp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0440" y="298598"/>
            <a:ext cx="4268960" cy="4511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838200" y="2286000"/>
            <a:ext cx="1971181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⇐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What’s happening </a:t>
            </a:r>
          </a:p>
          <a:p>
            <a:r>
              <a:rPr lang="en-GB" b="1" dirty="0" smtClean="0">
                <a:solidFill>
                  <a:srgbClr val="C00000"/>
                </a:solidFill>
              </a:rPr>
              <a:t>out here?!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485731"/>
            <a:ext cx="3758407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17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124200"/>
            <a:ext cx="3137012" cy="14968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QED Running Coupling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499"/>
            <a:ext cx="8229600" cy="5118101"/>
          </a:xfrm>
        </p:spPr>
        <p:txBody>
          <a:bodyPr/>
          <a:lstStyle/>
          <a:p>
            <a:r>
              <a:rPr lang="en-GB" dirty="0" smtClean="0"/>
              <a:t>Quantum </a:t>
            </a:r>
            <a:r>
              <a:rPr lang="en-GB" dirty="0"/>
              <a:t>gauge field theories </a:t>
            </a:r>
            <a:r>
              <a:rPr lang="en-GB" dirty="0" smtClean="0"/>
              <a:t>in </a:t>
            </a:r>
            <a:r>
              <a:rPr lang="en-GB" dirty="0"/>
              <a:t>four </a:t>
            </a:r>
            <a:r>
              <a:rPr lang="en-GB" dirty="0" err="1"/>
              <a:t>spacetime</a:t>
            </a:r>
            <a:r>
              <a:rPr lang="en-GB" dirty="0"/>
              <a:t> </a:t>
            </a:r>
            <a:r>
              <a:rPr lang="en-GB" dirty="0" smtClean="0"/>
              <a:t>dimensions, </a:t>
            </a:r>
          </a:p>
          <a:p>
            <a:pPr lvl="1"/>
            <a:r>
              <a:rPr lang="en-GB" dirty="0" err="1" smtClean="0"/>
              <a:t>Lagrangian</a:t>
            </a:r>
            <a:r>
              <a:rPr lang="en-GB" dirty="0" smtClean="0"/>
              <a:t> </a:t>
            </a:r>
            <a:r>
              <a:rPr lang="en-GB" dirty="0"/>
              <a:t>couplings and masses </a:t>
            </a:r>
            <a:r>
              <a:rPr lang="en-GB" dirty="0" smtClean="0"/>
              <a:t>come </a:t>
            </a:r>
            <a:r>
              <a:rPr lang="en-GB" dirty="0"/>
              <a:t>to depend on a mass </a:t>
            </a:r>
            <a:r>
              <a:rPr lang="en-GB" dirty="0" smtClean="0"/>
              <a:t>scale</a:t>
            </a:r>
          </a:p>
          <a:p>
            <a:pPr lvl="1"/>
            <a:r>
              <a:rPr lang="en-GB" dirty="0" smtClean="0"/>
              <a:t>Can normally be </a:t>
            </a:r>
            <a:r>
              <a:rPr lang="en-GB" dirty="0"/>
              <a:t>related to the energy or momentum at which a given process occurs.  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QED, </a:t>
            </a:r>
            <a:r>
              <a:rPr lang="en-GB" dirty="0"/>
              <a:t>owing to the Ward </a:t>
            </a:r>
            <a:r>
              <a:rPr lang="en-GB" dirty="0" smtClean="0"/>
              <a:t>identity:</a:t>
            </a:r>
          </a:p>
          <a:p>
            <a:pPr lvl="1"/>
            <a:r>
              <a:rPr lang="en-GB" dirty="0" smtClean="0"/>
              <a:t>a </a:t>
            </a:r>
            <a:r>
              <a:rPr lang="en-GB" dirty="0"/>
              <a:t>single running </a:t>
            </a:r>
            <a:r>
              <a:rPr lang="en-GB" dirty="0" smtClean="0"/>
              <a:t>coupling</a:t>
            </a:r>
          </a:p>
          <a:p>
            <a:pPr lvl="1"/>
            <a:r>
              <a:rPr lang="en-GB" dirty="0" smtClean="0"/>
              <a:t>measures strength </a:t>
            </a:r>
            <a:r>
              <a:rPr lang="en-GB" dirty="0"/>
              <a:t>of the </a:t>
            </a:r>
            <a:endParaRPr lang="en-GB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photon-charged-fermion vertex</a:t>
            </a:r>
          </a:p>
          <a:p>
            <a:pPr lvl="1"/>
            <a:r>
              <a:rPr lang="en-GB" dirty="0" smtClean="0"/>
              <a:t>can </a:t>
            </a:r>
            <a:r>
              <a:rPr lang="en-GB" dirty="0"/>
              <a:t>be obtained by summing the </a:t>
            </a:r>
            <a:r>
              <a:rPr lang="en-GB" dirty="0" smtClean="0"/>
              <a:t>virtual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processes </a:t>
            </a:r>
            <a:r>
              <a:rPr lang="en-GB" dirty="0"/>
              <a:t>that </a:t>
            </a:r>
            <a:r>
              <a:rPr lang="en-GB" dirty="0" smtClean="0"/>
              <a:t>dress </a:t>
            </a:r>
            <a:r>
              <a:rPr lang="en-GB" dirty="0"/>
              <a:t>the bare </a:t>
            </a:r>
            <a:r>
              <a:rPr lang="en-GB" dirty="0" smtClean="0"/>
              <a:t>photon,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GB" i="1" dirty="0"/>
              <a:t>	</a:t>
            </a:r>
            <a:r>
              <a:rPr lang="en-GB" i="1" dirty="0" smtClean="0"/>
              <a:t>viz</a:t>
            </a:r>
            <a:r>
              <a:rPr lang="en-GB" dirty="0" smtClean="0"/>
              <a:t>. by </a:t>
            </a:r>
            <a:r>
              <a:rPr lang="en-GB" dirty="0"/>
              <a:t>computing the photon vacuum polarisation.  </a:t>
            </a:r>
            <a:endParaRPr lang="en-GB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QED's </a:t>
            </a:r>
            <a:r>
              <a:rPr lang="en-GB" dirty="0"/>
              <a:t>running coupling is known to great accuracy </a:t>
            </a: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and </a:t>
            </a:r>
            <a:r>
              <a:rPr lang="en-GB" dirty="0"/>
              <a:t>the running has been observed </a:t>
            </a:r>
            <a:r>
              <a:rPr lang="en-GB" dirty="0" smtClean="0"/>
              <a:t>directly.</a:t>
            </a:r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8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956" y="1514419"/>
            <a:ext cx="5500498" cy="4200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2" y="1570037"/>
            <a:ext cx="3924000" cy="4525963"/>
          </a:xfrm>
        </p:spPr>
        <p:txBody>
          <a:bodyPr/>
          <a:lstStyle/>
          <a:p>
            <a:r>
              <a:rPr lang="en-GB" dirty="0"/>
              <a:t>Modern </a:t>
            </a:r>
            <a:r>
              <a:rPr lang="en-GB" dirty="0" smtClean="0"/>
              <a:t>continuum &amp; lattice </a:t>
            </a:r>
            <a:r>
              <a:rPr lang="en-GB" dirty="0"/>
              <a:t>methods for analysing </a:t>
            </a:r>
            <a:r>
              <a:rPr lang="en-GB" dirty="0" smtClean="0"/>
              <a:t>gauge </a:t>
            </a:r>
            <a:r>
              <a:rPr lang="en-GB" dirty="0"/>
              <a:t>sector enable </a:t>
            </a:r>
            <a:r>
              <a:rPr lang="en-GB" dirty="0" smtClean="0"/>
              <a:t>analogous </a:t>
            </a:r>
            <a:r>
              <a:rPr lang="en-GB" dirty="0"/>
              <a:t>quantity to be defined in QCD</a:t>
            </a:r>
          </a:p>
          <a:p>
            <a:r>
              <a:rPr lang="en-GB" dirty="0"/>
              <a:t>Combined continuum and lattice analysis of QCD’s gauge sector yields a parameter-free prediction</a:t>
            </a:r>
          </a:p>
          <a:p>
            <a:r>
              <a:rPr lang="en-GB" dirty="0" smtClean="0"/>
              <a:t>N.B</a:t>
            </a:r>
            <a:r>
              <a:rPr lang="en-GB" dirty="0"/>
              <a:t>. Qualitative change in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(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dirty="0"/>
              <a:t>) </a:t>
            </a:r>
            <a:r>
              <a:rPr lang="en-GB" dirty="0" smtClean="0"/>
              <a:t>at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GB" dirty="0"/>
              <a:t>≈ ½ </a:t>
            </a:r>
            <a:r>
              <a:rPr lang="en-GB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GB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GB" dirty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/>
              <a:t>Process-</a:t>
            </a:r>
            <a:r>
              <a:rPr lang="en-GB" sz="2800" u="sng" dirty="0"/>
              <a:t>independent </a:t>
            </a:r>
            <a:r>
              <a:rPr lang="en-GB" sz="2800" u="sng" dirty="0" smtClean="0"/>
              <a:t/>
            </a:r>
            <a:br>
              <a:rPr lang="en-GB" sz="2800" u="sng" dirty="0" smtClean="0"/>
            </a:br>
            <a:r>
              <a:rPr lang="en-GB" sz="2800" dirty="0" smtClean="0"/>
              <a:t>effective-charge </a:t>
            </a:r>
            <a:r>
              <a:rPr lang="en-GB" sz="2800" dirty="0"/>
              <a:t>in QCD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466" y="6362700"/>
            <a:ext cx="5942013" cy="228600"/>
          </a:xfrm>
        </p:spPr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895600" y="2046240"/>
            <a:ext cx="1752600" cy="1916160"/>
          </a:xfrm>
          <a:prstGeom prst="straightConnector1">
            <a:avLst/>
          </a:prstGeom>
          <a:ln w="28575">
            <a:solidFill>
              <a:srgbClr val="0000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0"/>
            <a:ext cx="4484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r>
              <a:rPr lang="en-GB" sz="1400" dirty="0">
                <a:hlinkClick r:id="rId3"/>
              </a:rPr>
              <a:t>arXiv:1612.04835 [</a:t>
            </a:r>
            <a:r>
              <a:rPr lang="en-GB" sz="1400" dirty="0" err="1">
                <a:hlinkClick r:id="rId3"/>
              </a:rPr>
              <a:t>nucl-th</a:t>
            </a:r>
            <a:r>
              <a:rPr lang="en-GB" sz="1400" dirty="0">
                <a:hlinkClick r:id="rId3"/>
              </a:rPr>
              <a:t>]</a:t>
            </a:r>
            <a:endParaRPr lang="en-GB" sz="14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513898" y="1600200"/>
            <a:ext cx="10687" cy="353772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Freeform 9"/>
          <p:cNvSpPr/>
          <p:nvPr/>
        </p:nvSpPr>
        <p:spPr bwMode="auto">
          <a:xfrm>
            <a:off x="1981200" y="4876800"/>
            <a:ext cx="4532698" cy="838808"/>
          </a:xfrm>
          <a:custGeom>
            <a:avLst/>
            <a:gdLst>
              <a:gd name="connsiteX0" fmla="*/ 0 w 4376691"/>
              <a:gd name="connsiteY0" fmla="*/ 266330 h 838808"/>
              <a:gd name="connsiteX1" fmla="*/ 2831976 w 4376691"/>
              <a:gd name="connsiteY1" fmla="*/ 834501 h 838808"/>
              <a:gd name="connsiteX2" fmla="*/ 4376691 w 4376691"/>
              <a:gd name="connsiteY2" fmla="*/ 0 h 838808"/>
              <a:gd name="connsiteX3" fmla="*/ 4376691 w 4376691"/>
              <a:gd name="connsiteY3" fmla="*/ 0 h 838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76691" h="838808">
                <a:moveTo>
                  <a:pt x="0" y="266330"/>
                </a:moveTo>
                <a:cubicBezTo>
                  <a:pt x="1051264" y="572609"/>
                  <a:pt x="2102528" y="878889"/>
                  <a:pt x="2831976" y="834501"/>
                </a:cubicBezTo>
                <a:cubicBezTo>
                  <a:pt x="3561424" y="790113"/>
                  <a:pt x="4376691" y="0"/>
                  <a:pt x="4376691" y="0"/>
                </a:cubicBezTo>
                <a:lnTo>
                  <a:pt x="4376691" y="0"/>
                </a:lnTo>
              </a:path>
            </a:pathLst>
          </a:custGeom>
          <a:noFill/>
          <a:ln w="28575" cap="flat" cmpd="sng" algn="ctr">
            <a:solidFill>
              <a:srgbClr val="008000"/>
            </a:solidFill>
            <a:prstDash val="dashDot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QCD Effective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4800600" cy="4114800"/>
          </a:xfrm>
        </p:spPr>
        <p:txBody>
          <a:bodyPr/>
          <a:lstStyle/>
          <a:p>
            <a:r>
              <a:rPr lang="en-GB" dirty="0" smtClean="0"/>
              <a:t>Near precise agreement between process-independent </a:t>
            </a:r>
            <a:r>
              <a:rPr lang="en-GB" i="1" dirty="0"/>
              <a:t>α</a:t>
            </a:r>
            <a:r>
              <a:rPr lang="en-GB" i="1" dirty="0" smtClean="0"/>
              <a:t>̂</a:t>
            </a:r>
            <a:r>
              <a:rPr lang="en-GB" i="1" baseline="-25000" dirty="0" smtClean="0"/>
              <a:t>PI</a:t>
            </a:r>
            <a:r>
              <a:rPr lang="en-GB" dirty="0" smtClean="0"/>
              <a:t> and </a:t>
            </a:r>
            <a:r>
              <a:rPr lang="en-GB" i="1" dirty="0" smtClean="0"/>
              <a:t>α</a:t>
            </a:r>
            <a:r>
              <a:rPr lang="en-GB" i="1" baseline="-25000" dirty="0" smtClean="0"/>
              <a:t>g1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 smtClean="0"/>
              <a:t>	and </a:t>
            </a:r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 smtClean="0"/>
              <a:t>≈ </a:t>
            </a:r>
            <a:r>
              <a:rPr lang="en-GB" dirty="0"/>
              <a:t>α</a:t>
            </a:r>
            <a:r>
              <a:rPr lang="en-GB" baseline="-25000" dirty="0"/>
              <a:t>HM</a:t>
            </a:r>
            <a:endParaRPr lang="en-GB" i="1" baseline="-25000" dirty="0" smtClean="0"/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GB" dirty="0" smtClean="0"/>
              <a:t>Perturbative domain: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difference = (1/20) α</a:t>
            </a:r>
            <a:r>
              <a:rPr lang="en-GB" baseline="-25000" dirty="0" smtClean="0"/>
              <a:t>M</a:t>
            </a:r>
            <a:r>
              <a:rPr lang="en-GB" baseline="-25000" dirty="0"/>
              <a:t>̅S̅</a:t>
            </a:r>
            <a:r>
              <a:rPr lang="en-GB" baseline="30000" dirty="0"/>
              <a:t>2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Parameter-free </a:t>
            </a:r>
            <a:r>
              <a:rPr lang="en-GB" dirty="0"/>
              <a:t>prediction: </a:t>
            </a:r>
            <a:endParaRPr lang="en-GB" dirty="0" smtClean="0"/>
          </a:p>
          <a:p>
            <a:pPr lvl="1"/>
            <a:r>
              <a:rPr lang="en-GB" dirty="0" smtClean="0"/>
              <a:t>curve completely </a:t>
            </a:r>
            <a:r>
              <a:rPr lang="en-GB" dirty="0"/>
              <a:t>determined by results </a:t>
            </a:r>
            <a:r>
              <a:rPr lang="en-GB" dirty="0" smtClean="0"/>
              <a:t>obtained </a:t>
            </a:r>
            <a:r>
              <a:rPr lang="en-GB" dirty="0"/>
              <a:t>for </a:t>
            </a:r>
            <a:r>
              <a:rPr lang="en-GB" dirty="0" smtClean="0"/>
              <a:t>gluon &amp; ghost </a:t>
            </a:r>
            <a:r>
              <a:rPr lang="en-GB" dirty="0"/>
              <a:t>two-point functions using continuum and lattice-regularised QCD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69" y="937974"/>
            <a:ext cx="4432731" cy="33851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48" y="2772135"/>
            <a:ext cx="4268011" cy="631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0"/>
            <a:ext cx="3860031" cy="1238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Process independent strong running coupling</a:t>
            </a:r>
          </a:p>
          <a:p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Binosi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Mezrag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GB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Papavassiliou</a:t>
            </a:r>
            <a:r>
              <a:rPr lang="en-GB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Roberts, Rodriguez-Quintero</a:t>
            </a:r>
          </a:p>
          <a:p>
            <a:pPr>
              <a:spcAft>
                <a:spcPts val="300"/>
              </a:spcAft>
            </a:pPr>
            <a:r>
              <a:rPr lang="en-GB" sz="1200" dirty="0">
                <a:hlinkClick r:id="rId4"/>
              </a:rPr>
              <a:t>arXiv:1612.04835 [</a:t>
            </a:r>
            <a:r>
              <a:rPr lang="en-GB" sz="1200" dirty="0" err="1" smtClean="0">
                <a:hlinkClick r:id="rId4"/>
              </a:rPr>
              <a:t>nucl-th</a:t>
            </a:r>
            <a:r>
              <a:rPr lang="en-GB" sz="1200" dirty="0" smtClean="0">
                <a:hlinkClick r:id="rId4"/>
              </a:rPr>
              <a:t>]</a:t>
            </a:r>
            <a:endParaRPr lang="en-GB" sz="1200" dirty="0"/>
          </a:p>
          <a:p>
            <a:r>
              <a:rPr lang="en-AU" sz="12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AU" sz="12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QCD Running Coupling, </a:t>
            </a:r>
            <a:endParaRPr lang="en-AU" sz="1200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AU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A. </a:t>
            </a:r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Deur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S. J. Brodsky and G. F. de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Teramond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r>
              <a:rPr lang="en-AU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Part. </a:t>
            </a:r>
            <a:r>
              <a:rPr lang="en-AU" sz="1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Nucl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Phys. </a:t>
            </a:r>
            <a:r>
              <a:rPr lang="en-AU" sz="1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90</a:t>
            </a:r>
            <a:r>
              <a:rPr lang="en-AU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(2016) 1-74 </a:t>
            </a:r>
            <a:endParaRPr lang="en-GB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380965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Data: process dependent effective charge: α</a:t>
            </a:r>
            <a:r>
              <a:rPr lang="en-GB" baseline="-25000" dirty="0" smtClean="0">
                <a:solidFill>
                  <a:srgbClr val="008000"/>
                </a:solidFill>
              </a:rPr>
              <a:t>g1</a:t>
            </a:r>
            <a:r>
              <a:rPr lang="en-GB" dirty="0" smtClean="0">
                <a:solidFill>
                  <a:srgbClr val="008000"/>
                </a:solidFill>
              </a:rPr>
              <a:t> defined via </a:t>
            </a:r>
            <a:r>
              <a:rPr lang="en-GB" dirty="0" err="1" smtClean="0">
                <a:solidFill>
                  <a:srgbClr val="008000"/>
                </a:solidFill>
              </a:rPr>
              <a:t>Bjorken</a:t>
            </a:r>
            <a:r>
              <a:rPr lang="en-GB" dirty="0" smtClean="0">
                <a:solidFill>
                  <a:srgbClr val="008000"/>
                </a:solidFill>
              </a:rPr>
              <a:t> Sum Rule</a:t>
            </a: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9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QCD Effective Charge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686800" cy="4525963"/>
          </a:xfrm>
        </p:spPr>
        <p:txBody>
          <a:bodyPr/>
          <a:lstStyle/>
          <a:p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is a new type of effective charge</a:t>
            </a:r>
          </a:p>
          <a:p>
            <a:pPr lvl="1"/>
            <a:r>
              <a:rPr lang="en-GB" sz="2200" dirty="0"/>
              <a:t>direct analogue of the Gell-Mann–Low effective coupling in QED, </a:t>
            </a:r>
            <a:r>
              <a:rPr lang="en-GB" sz="2200" i="1" dirty="0" smtClean="0"/>
              <a:t>i.e</a:t>
            </a:r>
            <a:r>
              <a:rPr lang="en-GB" sz="2200" dirty="0" smtClean="0"/>
              <a:t>. completely </a:t>
            </a:r>
            <a:r>
              <a:rPr lang="en-GB" sz="2200" dirty="0"/>
              <a:t>determined by the gauge-boson two-point function.</a:t>
            </a:r>
            <a:endParaRPr lang="en-GB" dirty="0"/>
          </a:p>
          <a:p>
            <a:r>
              <a:rPr lang="en-GB" dirty="0"/>
              <a:t>Prediction for </a:t>
            </a:r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parameter-free</a:t>
            </a:r>
          </a:p>
          <a:p>
            <a:pPr lvl="1"/>
            <a:r>
              <a:rPr lang="en-GB" sz="2200" dirty="0"/>
              <a:t>Draws best from continuum </a:t>
            </a:r>
            <a:r>
              <a:rPr lang="en-GB" sz="2200" dirty="0" smtClean="0"/>
              <a:t>&amp; lattice </a:t>
            </a:r>
            <a:r>
              <a:rPr lang="en-GB" sz="2200" dirty="0"/>
              <a:t>results for QCD’s gauge sector</a:t>
            </a:r>
          </a:p>
          <a:p>
            <a:r>
              <a:rPr lang="en-GB" dirty="0"/>
              <a:t>Prediction for </a:t>
            </a:r>
            <a:r>
              <a:rPr lang="en-GB" i="1" dirty="0"/>
              <a:t>α̂</a:t>
            </a:r>
            <a:r>
              <a:rPr lang="en-GB" i="1" baseline="-25000" dirty="0"/>
              <a:t>PI</a:t>
            </a:r>
            <a:r>
              <a:rPr lang="en-GB" dirty="0"/>
              <a:t> smoothly unifies the </a:t>
            </a:r>
            <a:r>
              <a:rPr lang="en-GB" dirty="0" err="1"/>
              <a:t>nonperturbative</a:t>
            </a:r>
            <a:r>
              <a:rPr lang="en-GB" dirty="0"/>
              <a:t> and perturbative domains of the strong-interaction theory. 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 </a:t>
            </a:r>
            <a:r>
              <a:rPr lang="en-GB" dirty="0"/>
              <a:t>is </a:t>
            </a:r>
            <a:endParaRPr lang="en-GB" dirty="0" smtClean="0"/>
          </a:p>
          <a:p>
            <a:pPr lvl="1"/>
            <a:r>
              <a:rPr lang="en-GB" dirty="0" smtClean="0"/>
              <a:t>process-independent</a:t>
            </a:r>
          </a:p>
          <a:p>
            <a:pPr lvl="1"/>
            <a:r>
              <a:rPr lang="en-GB" dirty="0" smtClean="0"/>
              <a:t>appears in every one of QCD’s dynamical equations of motion</a:t>
            </a:r>
          </a:p>
          <a:p>
            <a:pPr lvl="1"/>
            <a:r>
              <a:rPr lang="en-GB" dirty="0" smtClean="0"/>
              <a:t>known </a:t>
            </a:r>
            <a:r>
              <a:rPr lang="en-GB" dirty="0"/>
              <a:t>to unify a vast array of observables</a:t>
            </a:r>
          </a:p>
          <a:p>
            <a:r>
              <a:rPr lang="en-GB" i="1" dirty="0"/>
              <a:t>α̂</a:t>
            </a:r>
            <a:r>
              <a:rPr lang="en-GB" i="1" baseline="-25000" dirty="0"/>
              <a:t>PI </a:t>
            </a:r>
            <a:r>
              <a:rPr lang="en-GB" dirty="0"/>
              <a:t>possesses an infrared-stable fixed-point</a:t>
            </a:r>
          </a:p>
          <a:p>
            <a:pPr lvl="1"/>
            <a:r>
              <a:rPr lang="en-GB" dirty="0" err="1"/>
              <a:t>Nonperturbative</a:t>
            </a:r>
            <a:r>
              <a:rPr lang="en-GB" dirty="0"/>
              <a:t> analysis demonstrating absence of a Landau pole in QCD</a:t>
            </a:r>
          </a:p>
          <a:p>
            <a:r>
              <a:rPr lang="en-GB" dirty="0">
                <a:solidFill>
                  <a:srgbClr val="008000"/>
                </a:solidFill>
              </a:rPr>
              <a:t>QCD is </a:t>
            </a:r>
            <a:r>
              <a:rPr lang="en-GB" dirty="0" smtClean="0">
                <a:solidFill>
                  <a:srgbClr val="008000"/>
                </a:solidFill>
              </a:rPr>
              <a:t>IR finite</a:t>
            </a:r>
            <a:r>
              <a:rPr lang="en-GB" dirty="0">
                <a:solidFill>
                  <a:srgbClr val="008000"/>
                </a:solidFill>
              </a:rPr>
              <a:t>, owing to dynamical generation of gluon </a:t>
            </a:r>
            <a:r>
              <a:rPr lang="en-GB" dirty="0" smtClean="0">
                <a:solidFill>
                  <a:srgbClr val="008000"/>
                </a:solidFill>
              </a:rPr>
              <a:t>mass-scale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485731"/>
            <a:ext cx="3758407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8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QCD – </a:t>
            </a:r>
            <a:r>
              <a:rPr lang="en-GB" sz="3200" dirty="0" smtClean="0"/>
              <a:t>A Paradigm </a:t>
            </a:r>
            <a:r>
              <a:rPr lang="en-GB" sz="3200" dirty="0"/>
              <a:t>for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Extending </a:t>
            </a:r>
            <a:r>
              <a:rPr lang="en-GB" sz="3200" dirty="0"/>
              <a:t>the Standard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GB" dirty="0"/>
              <a:t>How do quantum field theories fail?</a:t>
            </a:r>
          </a:p>
          <a:p>
            <a:pPr lvl="1"/>
            <a:r>
              <a:rPr lang="en-GB" dirty="0"/>
              <a:t>Ultraviolet and infrared divergences</a:t>
            </a:r>
          </a:p>
          <a:p>
            <a:r>
              <a:rPr lang="en-GB" dirty="0"/>
              <a:t>Asymptotic freedom </a:t>
            </a:r>
            <a:r>
              <a:rPr lang="en-GB" dirty="0" smtClean="0"/>
              <a:t>⇒ QCD </a:t>
            </a:r>
            <a:r>
              <a:rPr lang="en-GB" dirty="0"/>
              <a:t>is well-defined at </a:t>
            </a:r>
            <a:r>
              <a:rPr lang="en-GB" dirty="0" smtClean="0"/>
              <a:t>UV momenta</a:t>
            </a:r>
            <a:endParaRPr lang="en-GB" dirty="0"/>
          </a:p>
          <a:p>
            <a:r>
              <a:rPr lang="en-GB" dirty="0"/>
              <a:t>Dynamical generation of gluon mass function, large on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baseline="30000" dirty="0"/>
              <a:t>2</a:t>
            </a:r>
            <a:r>
              <a:rPr lang="en-GB" dirty="0"/>
              <a:t> ≃ 0,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⇒ </a:t>
            </a:r>
            <a:r>
              <a:rPr lang="en-GB" dirty="0"/>
              <a:t>the infrared domain of QCD is self-regularizing</a:t>
            </a:r>
          </a:p>
          <a:p>
            <a:r>
              <a:rPr lang="en-GB" dirty="0"/>
              <a:t>QCD is therefore unique amongst known four-dimensional quantum field theories </a:t>
            </a:r>
          </a:p>
          <a:p>
            <a:pPr lvl="1"/>
            <a:r>
              <a:rPr lang="en-GB" dirty="0"/>
              <a:t>Potentially self-consistent</a:t>
            </a:r>
          </a:p>
          <a:p>
            <a:pPr lvl="1"/>
            <a:r>
              <a:rPr lang="en-GB" dirty="0" smtClean="0"/>
              <a:t>Defined &amp; internally </a:t>
            </a:r>
            <a:r>
              <a:rPr lang="en-GB" dirty="0"/>
              <a:t>consistent at all </a:t>
            </a:r>
            <a:r>
              <a:rPr lang="en-GB" dirty="0" smtClean="0"/>
              <a:t>momenta </a:t>
            </a:r>
            <a:r>
              <a:rPr lang="en-GB" dirty="0"/>
              <a:t>(e.g., no Landau pole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QCD – a paradigm for </a:t>
            </a: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extending </a:t>
            </a:r>
            <a:r>
              <a:rPr lang="en-GB" sz="3200" dirty="0"/>
              <a:t>the Standard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GB" dirty="0"/>
              <a:t>How do quantum field theories fail?</a:t>
            </a:r>
          </a:p>
          <a:p>
            <a:pPr lvl="1"/>
            <a:r>
              <a:rPr lang="en-GB" dirty="0"/>
              <a:t>Ultraviolet and infrared divergences</a:t>
            </a:r>
          </a:p>
          <a:p>
            <a:r>
              <a:rPr lang="en-GB" dirty="0"/>
              <a:t>Asymptotic freedom </a:t>
            </a:r>
            <a:r>
              <a:rPr lang="en-GB" dirty="0" smtClean="0"/>
              <a:t>⇒ QCD </a:t>
            </a:r>
            <a:r>
              <a:rPr lang="en-GB" dirty="0"/>
              <a:t>is well-defined at </a:t>
            </a:r>
            <a:r>
              <a:rPr lang="en-GB" dirty="0" smtClean="0"/>
              <a:t>UV momenta</a:t>
            </a:r>
            <a:endParaRPr lang="en-GB" dirty="0"/>
          </a:p>
          <a:p>
            <a:r>
              <a:rPr lang="en-GB" dirty="0"/>
              <a:t>Dynamical generation of gluon mass function, large on </a:t>
            </a: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GB" baseline="30000" dirty="0"/>
              <a:t>2</a:t>
            </a:r>
            <a:r>
              <a:rPr lang="en-GB" dirty="0"/>
              <a:t> ≃ 0, </a:t>
            </a:r>
            <a:endParaRPr lang="en-GB" dirty="0" smtClean="0"/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⇒ </a:t>
            </a:r>
            <a:r>
              <a:rPr lang="en-GB" dirty="0"/>
              <a:t>the infrared domain of QCD is self-regularizing</a:t>
            </a:r>
          </a:p>
          <a:p>
            <a:r>
              <a:rPr lang="en-GB" dirty="0"/>
              <a:t>QCD is therefore unique amongst known four-dimensional quantum field theories </a:t>
            </a:r>
          </a:p>
          <a:p>
            <a:pPr lvl="1"/>
            <a:r>
              <a:rPr lang="en-GB" dirty="0"/>
              <a:t>Potentially self-consistent</a:t>
            </a:r>
          </a:p>
          <a:p>
            <a:pPr lvl="1"/>
            <a:r>
              <a:rPr lang="en-GB" dirty="0" smtClean="0"/>
              <a:t>Defined &amp; internally </a:t>
            </a:r>
            <a:r>
              <a:rPr lang="en-GB" dirty="0"/>
              <a:t>consistent at all </a:t>
            </a:r>
            <a:r>
              <a:rPr lang="en-GB" dirty="0" smtClean="0"/>
              <a:t>momenta </a:t>
            </a:r>
            <a:r>
              <a:rPr lang="en-GB" dirty="0"/>
              <a:t>(e.g., no Landau pole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21105361">
            <a:off x="1553061" y="2371423"/>
            <a:ext cx="6359027" cy="2554545"/>
          </a:xfrm>
          <a:prstGeom prst="rect">
            <a:avLst/>
          </a:prstGeom>
          <a:solidFill>
            <a:srgbClr val="FFFF00"/>
          </a:solidFill>
          <a:ln>
            <a:solidFill>
              <a:srgbClr val="003300"/>
            </a:solidFill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If all this is true, </a:t>
            </a:r>
            <a:endParaRPr lang="en-GB" sz="4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then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QCD can </a:t>
            </a:r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serve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as a basis </a:t>
            </a:r>
            <a:endParaRPr lang="en-GB" sz="4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for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theories that take physics </a:t>
            </a:r>
            <a:endParaRPr lang="en-GB" sz="4000" dirty="0" smtClean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  <a:p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beyond </a:t>
            </a:r>
            <a:r>
              <a:rPr lang="en-GB" sz="4000" dirty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the Standard </a:t>
            </a:r>
            <a:r>
              <a:rPr lang="en-GB" sz="4000" dirty="0" smtClean="0"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Model</a:t>
            </a:r>
            <a:endParaRPr lang="en-GB" sz="4000" dirty="0">
              <a:solidFill>
                <a:srgbClr val="C000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313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Quark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6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3" y="1066800"/>
            <a:ext cx="8132997" cy="3276600"/>
          </a:xfrm>
          <a:prstGeom prst="rect">
            <a:avLst/>
          </a:prstGeom>
        </p:spPr>
      </p:pic>
      <p:pic>
        <p:nvPicPr>
          <p:cNvPr id="8" name="Picture 7" descr="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" y="0"/>
            <a:ext cx="3728519" cy="106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6421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60433"/>
            <a:ext cx="4114801" cy="31927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DCSB</a:t>
            </a:r>
            <a:endParaRPr lang="en-GB" sz="4000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5334000"/>
          </a:xfrm>
        </p:spPr>
        <p:txBody>
          <a:bodyPr/>
          <a:lstStyle/>
          <a:p>
            <a:r>
              <a:rPr lang="en-AU" sz="2400" dirty="0"/>
              <a:t>Dynamical chiral symmetry breaking (DCSB) is </a:t>
            </a:r>
            <a:endParaRPr lang="en-A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 smtClean="0"/>
              <a:t>     a key emergent phenomenon in QCD</a:t>
            </a:r>
          </a:p>
          <a:p>
            <a:r>
              <a:rPr lang="en-AU" sz="2400" dirty="0" smtClean="0"/>
              <a:t>Expressed in hadron wave functions not in vacuum condensates</a:t>
            </a:r>
          </a:p>
          <a:p>
            <a:r>
              <a:rPr lang="en-AU" sz="2400" dirty="0" smtClean="0"/>
              <a:t>Contemporary </a:t>
            </a:r>
            <a:r>
              <a:rPr lang="en-AU" sz="2400" dirty="0"/>
              <a:t>theory </a:t>
            </a:r>
            <a:r>
              <a:rPr lang="en-AU" sz="2400" dirty="0" smtClean="0"/>
              <a:t>indicates that DCSB </a:t>
            </a:r>
            <a:r>
              <a:rPr lang="en-AU" sz="2400" dirty="0"/>
              <a:t>is responsible for more than </a:t>
            </a:r>
            <a:r>
              <a:rPr lang="en-AU" sz="2400" dirty="0" smtClean="0"/>
              <a:t>98% </a:t>
            </a:r>
            <a:r>
              <a:rPr lang="en-AU" sz="2400" dirty="0"/>
              <a:t>of the visible mass in the </a:t>
            </a:r>
            <a:r>
              <a:rPr lang="en-AU" sz="2400" dirty="0" smtClean="0"/>
              <a:t>Universe; </a:t>
            </a:r>
            <a:r>
              <a:rPr lang="en-AU" sz="2400" dirty="0"/>
              <a:t>namely, given that classical massless-QCD is a </a:t>
            </a:r>
            <a:r>
              <a:rPr lang="en-AU" sz="2400" dirty="0" err="1"/>
              <a:t>conformally</a:t>
            </a:r>
            <a:r>
              <a:rPr lang="en-AU" sz="2400" dirty="0"/>
              <a:t> invariant theory, then DCSB is the origin </a:t>
            </a:r>
            <a:r>
              <a:rPr lang="en-AU" sz="2400" dirty="0" smtClean="0"/>
              <a:t>of </a:t>
            </a:r>
            <a:r>
              <a:rPr lang="en-AU" sz="2400" i="1" dirty="0" smtClean="0"/>
              <a:t>mass </a:t>
            </a:r>
            <a:r>
              <a:rPr lang="en-AU" sz="2400" i="1" dirty="0"/>
              <a:t>from </a:t>
            </a:r>
            <a:r>
              <a:rPr lang="en-AU" sz="2400" i="1" dirty="0" smtClean="0"/>
              <a:t>nothing</a:t>
            </a:r>
            <a:r>
              <a:rPr lang="en-AU" sz="2400" dirty="0" smtClean="0"/>
              <a:t>.  </a:t>
            </a:r>
          </a:p>
          <a:p>
            <a:r>
              <a:rPr lang="en-US" sz="2400" b="1" i="1" dirty="0">
                <a:solidFill>
                  <a:srgbClr val="6600CC"/>
                </a:solidFill>
              </a:rPr>
              <a:t>Dynamical</a:t>
            </a:r>
            <a:r>
              <a:rPr lang="en-US" sz="2400" dirty="0"/>
              <a:t>, not spontaneous</a:t>
            </a:r>
          </a:p>
          <a:p>
            <a:pPr lvl="1"/>
            <a:r>
              <a:rPr lang="en-US" sz="2400" dirty="0"/>
              <a:t>Add nothing to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i="1" dirty="0">
                <a:solidFill>
                  <a:srgbClr val="008000"/>
                </a:solidFill>
              </a:rPr>
              <a:t>C</a:t>
            </a:r>
            <a:r>
              <a:rPr lang="en-US" sz="2400" i="1" dirty="0"/>
              <a:t>D , </a:t>
            </a:r>
          </a:p>
          <a:p>
            <a:pPr lvl="1">
              <a:buNone/>
            </a:pPr>
            <a:r>
              <a:rPr lang="en-US" sz="2400" i="1" dirty="0"/>
              <a:t>	No Higgs field, nothing!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dirty="0"/>
              <a:t>Effect achieved purely </a:t>
            </a:r>
            <a:endParaRPr lang="en-US" sz="24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through </a:t>
            </a:r>
            <a:r>
              <a:rPr lang="en-US" sz="2400" dirty="0" err="1" smtClean="0"/>
              <a:t>quark+gluon</a:t>
            </a:r>
            <a:r>
              <a:rPr lang="en-US" sz="2400" dirty="0" smtClean="0"/>
              <a:t>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dynamics.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400" b="1" i="1" dirty="0" smtClean="0">
                <a:solidFill>
                  <a:srgbClr val="003300"/>
                </a:solidFill>
              </a:rPr>
              <a:t>Trace anomaly: massless quarks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rgbClr val="003300"/>
                </a:solidFill>
              </a:rPr>
              <a:t>     become massive</a:t>
            </a:r>
            <a:endParaRPr lang="en-US" sz="2400" b="1" i="1" dirty="0">
              <a:solidFill>
                <a:srgbClr val="003300"/>
              </a:solidFill>
            </a:endParaRPr>
          </a:p>
          <a:p>
            <a:endParaRPr lang="en-AU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200" y="6638131"/>
            <a:ext cx="4343400" cy="3048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86200" y="625858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rgbClr val="008000"/>
                </a:solidFill>
              </a:rPr>
              <a:t>Combining DSE, </a:t>
            </a:r>
            <a:r>
              <a:rPr lang="en-GB" sz="1400" i="1" dirty="0" err="1" smtClean="0">
                <a:solidFill>
                  <a:srgbClr val="008000"/>
                </a:solidFill>
              </a:rPr>
              <a:t>lQCD</a:t>
            </a:r>
            <a:r>
              <a:rPr lang="en-GB" sz="1400" i="1" dirty="0" smtClean="0">
                <a:solidFill>
                  <a:srgbClr val="008000"/>
                </a:solidFill>
              </a:rPr>
              <a:t> and </a:t>
            </a:r>
            <a:r>
              <a:rPr lang="en-GB" sz="1400" i="1" dirty="0" err="1" smtClean="0">
                <a:solidFill>
                  <a:srgbClr val="008000"/>
                </a:solidFill>
              </a:rPr>
              <a:t>pQCD</a:t>
            </a:r>
            <a:r>
              <a:rPr lang="en-GB" sz="1400" i="1" dirty="0" smtClean="0">
                <a:solidFill>
                  <a:srgbClr val="008000"/>
                </a:solidFill>
              </a:rPr>
              <a:t> analyses of QCD’s gauge and matter sectors</a:t>
            </a:r>
            <a:endParaRPr lang="en-GB" sz="1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28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34" y="304800"/>
            <a:ext cx="42306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925"/>
            <a:ext cx="7772400" cy="1362075"/>
          </a:xfrm>
        </p:spPr>
        <p:txBody>
          <a:bodyPr/>
          <a:lstStyle/>
          <a:p>
            <a:pPr lvl="0"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1670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7030A0"/>
                </a:solidFill>
              </a:rPr>
              <a:t>Jing CHEN (Peking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7030A0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7030A0"/>
                </a:solidFill>
              </a:rPr>
              <a:t>Ya</a:t>
            </a:r>
            <a:r>
              <a:rPr lang="en-US" sz="1600" i="1" dirty="0">
                <a:solidFill>
                  <a:srgbClr val="7030A0"/>
                </a:solidFill>
              </a:rPr>
              <a:t> LU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7030A0"/>
                </a:solidFill>
              </a:rPr>
              <a:t>Khépani</a:t>
            </a:r>
            <a:r>
              <a:rPr lang="en-US" sz="1600" i="1" dirty="0">
                <a:solidFill>
                  <a:srgbClr val="7030A0"/>
                </a:solidFill>
              </a:rPr>
              <a:t> RAYA (U </a:t>
            </a:r>
            <a:r>
              <a:rPr lang="en-US" sz="1600" i="1" dirty="0" err="1">
                <a:solidFill>
                  <a:srgbClr val="7030A0"/>
                </a:solidFill>
              </a:rPr>
              <a:t>Michoácan</a:t>
            </a:r>
            <a:r>
              <a:rPr lang="en-US" sz="1600" i="1" dirty="0">
                <a:solidFill>
                  <a:srgbClr val="7030A0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7030A0"/>
                </a:solidFill>
              </a:rPr>
              <a:t>Chien</a:t>
            </a:r>
            <a:r>
              <a:rPr lang="en-US" sz="1600" i="1" dirty="0">
                <a:solidFill>
                  <a:srgbClr val="7030A0"/>
                </a:solidFill>
              </a:rPr>
              <a:t>-Yeah SENG (UM-Amherst)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Chen </a:t>
            </a:r>
            <a:r>
              <a:rPr lang="en-US" sz="1600" i="1" dirty="0" err="1">
                <a:solidFill>
                  <a:srgbClr val="0000FF"/>
                </a:solidFill>
              </a:rPr>
              <a:t>CHEN</a:t>
            </a:r>
            <a:r>
              <a:rPr lang="en-US" sz="1600" i="1" dirty="0">
                <a:solidFill>
                  <a:srgbClr val="0000FF"/>
                </a:solidFill>
              </a:rPr>
              <a:t> (UNESP - São Paulo, </a:t>
            </a:r>
            <a:r>
              <a:rPr lang="en-US" sz="1600" i="1" dirty="0" smtClean="0">
                <a:solidFill>
                  <a:srgbClr val="0000FF"/>
                </a:solidFill>
              </a:rPr>
              <a:t>USTC &amp; IIT);</a:t>
            </a:r>
            <a:endParaRPr lang="en-US" sz="1600" i="1" dirty="0">
              <a:solidFill>
                <a:srgbClr val="0000FF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Zhu-Fang CUI (Nanjing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J. Javier COBOS-MARTINEZ (U </a:t>
            </a:r>
            <a:r>
              <a:rPr lang="en-US" sz="1600" i="1" dirty="0" err="1">
                <a:solidFill>
                  <a:srgbClr val="0000FF"/>
                </a:solidFill>
              </a:rPr>
              <a:t>Michoácan</a:t>
            </a:r>
            <a:r>
              <a:rPr lang="en-US" sz="1600" i="1" dirty="0">
                <a:solidFill>
                  <a:srgbClr val="0000FF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00FF"/>
                </a:solidFill>
              </a:rPr>
              <a:t>Minghui</a:t>
            </a:r>
            <a:r>
              <a:rPr lang="en-US" sz="1600" i="1" dirty="0">
                <a:solidFill>
                  <a:srgbClr val="0000FF"/>
                </a:solidFill>
              </a:rPr>
              <a:t> DING (</a:t>
            </a:r>
            <a:r>
              <a:rPr lang="en-US" sz="1600" i="1" dirty="0" err="1">
                <a:solidFill>
                  <a:srgbClr val="0000FF"/>
                </a:solidFill>
              </a:rPr>
              <a:t>Nankai</a:t>
            </a:r>
            <a:r>
              <a:rPr lang="en-US" sz="1600" i="1" dirty="0">
                <a:solidFill>
                  <a:srgbClr val="0000FF"/>
                </a:solidFill>
              </a:rPr>
              <a:t> U.) 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00FF"/>
                </a:solidFill>
              </a:rPr>
              <a:t>Fei</a:t>
            </a:r>
            <a:r>
              <a:rPr lang="en-US" sz="1600" i="1" dirty="0">
                <a:solidFill>
                  <a:srgbClr val="0000FF"/>
                </a:solidFill>
              </a:rPr>
              <a:t> GAO (Peking U.)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L. Xiomara GUTIÉRREZ-GUERRERO (MCTP)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00FF"/>
                </a:solidFill>
              </a:rPr>
              <a:t>Cédric</a:t>
            </a:r>
            <a:r>
              <a:rPr lang="en-US" sz="1600" i="1" dirty="0">
                <a:solidFill>
                  <a:srgbClr val="0000FF"/>
                </a:solidFill>
              </a:rPr>
              <a:t> MEZRAG (ANL, </a:t>
            </a:r>
            <a:r>
              <a:rPr lang="en-US" sz="1600" i="1" dirty="0" err="1">
                <a:solidFill>
                  <a:srgbClr val="0000FF"/>
                </a:solidFill>
              </a:rPr>
              <a:t>Irfu</a:t>
            </a:r>
            <a:r>
              <a:rPr lang="en-US" sz="1600" i="1" dirty="0">
                <a:solidFill>
                  <a:srgbClr val="0000FF"/>
                </a:solidFill>
              </a:rPr>
              <a:t> </a:t>
            </a:r>
            <a:r>
              <a:rPr lang="en-US" sz="1600" i="1" dirty="0" err="1">
                <a:solidFill>
                  <a:srgbClr val="0000FF"/>
                </a:solidFill>
              </a:rPr>
              <a:t>Saclay</a:t>
            </a:r>
            <a:r>
              <a:rPr lang="en-US" sz="1600" i="1" dirty="0">
                <a:solidFill>
                  <a:srgbClr val="0000FF"/>
                </a:solidFill>
              </a:rPr>
              <a:t>) 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Mario PITSCHMANN (Vienna);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Si-</a:t>
            </a:r>
            <a:r>
              <a:rPr lang="en-US" sz="1600" i="1" dirty="0" err="1">
                <a:solidFill>
                  <a:srgbClr val="0000FF"/>
                </a:solidFill>
              </a:rPr>
              <a:t>xue</a:t>
            </a:r>
            <a:r>
              <a:rPr lang="en-US" sz="1600" i="1" dirty="0">
                <a:solidFill>
                  <a:srgbClr val="0000FF"/>
                </a:solidFill>
              </a:rPr>
              <a:t> QIN (</a:t>
            </a:r>
            <a:r>
              <a:rPr lang="en-US" sz="1600" i="1" dirty="0" smtClean="0">
                <a:solidFill>
                  <a:srgbClr val="0000FF"/>
                </a:solidFill>
              </a:rPr>
              <a:t>Chongqing, ANL</a:t>
            </a:r>
            <a:r>
              <a:rPr lang="en-US" sz="1600" i="1" dirty="0">
                <a:solidFill>
                  <a:srgbClr val="0000FF"/>
                </a:solidFill>
              </a:rPr>
              <a:t>, U. </a:t>
            </a:r>
            <a:r>
              <a:rPr lang="en-US" sz="1600" i="1" dirty="0" smtClean="0">
                <a:solidFill>
                  <a:srgbClr val="0000FF"/>
                </a:solidFill>
              </a:rPr>
              <a:t>Frankfurt, </a:t>
            </a:r>
            <a:r>
              <a:rPr lang="en-US" sz="1600" i="1" dirty="0">
                <a:solidFill>
                  <a:srgbClr val="0000FF"/>
                </a:solidFill>
              </a:rPr>
              <a:t>PKU);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Eduardo ROJAS (Antioquia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Jorge SEGOVIA (TU-Munich, ANL);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Chao SHI (ANL, 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00FF"/>
                </a:solidFill>
              </a:rPr>
              <a:t>Shu-Sheng XU (Nanjing U.)</a:t>
            </a:r>
            <a:endParaRPr lang="en-US" sz="1700" i="1" dirty="0">
              <a:solidFill>
                <a:srgbClr val="0000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88424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Stan Brodsky (SLAC);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Lei Chang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Nankai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U. 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Bruno El-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Bennich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(São Paulo);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19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Tanja Horn (Catholic U. America)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Yu-Xin Liu (PKU);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Hervé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Moutarde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(CEA,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Saclay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Joannis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Papavassiliou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U.Valencia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M. Ali Paracha (NUST, Islamabad)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Jose Rodriguez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Qintero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(U. Huelva)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Franck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Sabatié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(CEA,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Saclay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Sebastian Schmidt (IAS-FZJ &amp; JARA);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Peter Tandy (KSU);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Shaolong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WAN (USTC) ;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5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Hong-Shi ZONG (Nanjing U)</a:t>
            </a:r>
          </a:p>
          <a:p>
            <a:pPr marL="342891" indent="-342891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/>
            </a:pPr>
            <a:endParaRPr lang="en-US" i="1" kern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599" y="5244781"/>
            <a:ext cx="467783" cy="350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75" y="5848001"/>
            <a:ext cx="467783" cy="3508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407" y="1420031"/>
            <a:ext cx="467783" cy="3508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3" y="1173165"/>
            <a:ext cx="467783" cy="350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Collaborators: 2014-Present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70533" y="6350117"/>
            <a:ext cx="4173467" cy="339725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36455" y="86251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7030A0"/>
                </a:solidFill>
              </a:rPr>
              <a:t>Students,</a:t>
            </a:r>
            <a:r>
              <a:rPr lang="en-US" sz="2000" i="1" dirty="0">
                <a:solidFill>
                  <a:srgbClr val="0033CC"/>
                </a:solidFill>
              </a:rPr>
              <a:t> </a:t>
            </a:r>
            <a:r>
              <a:rPr lang="en-US" sz="2000" i="1" dirty="0">
                <a:solidFill>
                  <a:srgbClr val="0000FF"/>
                </a:solidFill>
              </a:rPr>
              <a:t>Postdocs,</a:t>
            </a:r>
            <a:r>
              <a:rPr lang="en-US" sz="2000" i="1" dirty="0">
                <a:solidFill>
                  <a:srgbClr val="008000"/>
                </a:solidFill>
              </a:rPr>
              <a:t>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11" y="914403"/>
            <a:ext cx="467783" cy="350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17" y="2362203"/>
            <a:ext cx="467783" cy="350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15" y="2713040"/>
            <a:ext cx="467783" cy="350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87" y="3259935"/>
            <a:ext cx="467783" cy="350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95" y="3558384"/>
            <a:ext cx="467783" cy="35083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07" y="4608119"/>
            <a:ext cx="467783" cy="3508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923" y="5595619"/>
            <a:ext cx="467783" cy="3508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899" y="1726912"/>
            <a:ext cx="467783" cy="350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600" y="4958956"/>
            <a:ext cx="467783" cy="3508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86" y="2656589"/>
            <a:ext cx="467783" cy="35083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538195" y="5738063"/>
            <a:ext cx="2578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9900"/>
                </a:solidFill>
              </a:rPr>
              <a:t>41% of this international collaboration is Chinese</a:t>
            </a:r>
          </a:p>
        </p:txBody>
      </p:sp>
    </p:spTree>
    <p:extLst>
      <p:ext uri="{BB962C8B-B14F-4D97-AF65-F5344CB8AC3E}">
        <p14:creationId xmlns:p14="http://schemas.microsoft.com/office/powerpoint/2010/main" val="79782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Goldberger</a:t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Treiman</a:t>
            </a:r>
            <a:r>
              <a:rPr lang="en-US" sz="3200" dirty="0" smtClean="0"/>
              <a:t> relation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rgbClr val="404040"/>
                </a:solidFill>
              </a:rPr>
              <a:t>Craig Roberts. Continuum Computation of Parton Distributions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20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Pion’s</a:t>
            </a:r>
            <a:r>
              <a:rPr lang="en-US" sz="2400" dirty="0" smtClean="0"/>
              <a:t>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amplitude</a:t>
            </a:r>
          </a:p>
          <a:p>
            <a:pPr>
              <a:buNone/>
            </a:pPr>
            <a:r>
              <a:rPr lang="en-US" sz="2400" dirty="0" smtClean="0"/>
              <a:t>	Solution of the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equation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 smtClean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 smtClean="0">
                <a:solidFill>
                  <a:srgbClr val="7030A0"/>
                </a:solidFill>
              </a:rPr>
              <a:t>Chiral</a:t>
            </a:r>
            <a:r>
              <a:rPr lang="en-US" sz="2000" b="1" i="1" dirty="0" smtClean="0">
                <a:solidFill>
                  <a:srgbClr val="7030A0"/>
                </a:solidFill>
              </a:rPr>
              <a:t> QCD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24-29 July 2017, U. Nanjing: Forum on Parton Distributions (75p)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Miracle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smtClean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 smtClean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Maris, Roberts and Tandy</a:t>
            </a:r>
          </a:p>
          <a:p>
            <a:r>
              <a:rPr lang="en-US" sz="1600" i="1" dirty="0" err="1" smtClean="0">
                <a:hlinkClick r:id="rId6"/>
              </a:rPr>
              <a:t>nucl-th</a:t>
            </a:r>
            <a:r>
              <a:rPr lang="en-US" sz="1600" i="1" dirty="0" smtClean="0">
                <a:hlinkClick r:id="rId6"/>
              </a:rPr>
              <a:t>/9707003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Phys.Lett</a:t>
            </a:r>
            <a:r>
              <a:rPr lang="en-US" sz="1600" i="1" dirty="0" smtClean="0"/>
              <a:t>. B</a:t>
            </a:r>
            <a:r>
              <a:rPr lang="en-US" sz="1600" b="1" i="1" dirty="0" smtClean="0"/>
              <a:t>420</a:t>
            </a:r>
            <a:r>
              <a:rPr lang="en-US" sz="1600" i="1" dirty="0" smtClean="0"/>
              <a:t> (1998) 267-273 </a:t>
            </a:r>
            <a:endParaRPr lang="en-US" sz="16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 smtClean="0">
                <a:solidFill>
                  <a:srgbClr val="6600FF"/>
                </a:solidFill>
              </a:rPr>
              <a:t>2</a:t>
            </a:r>
            <a:r>
              <a:rPr lang="en-US" sz="2400" b="1" i="1" dirty="0" smtClean="0">
                <a:solidFill>
                  <a:srgbClr val="6600FF"/>
                </a:solidFill>
              </a:rPr>
              <a:t>)</a:t>
            </a:r>
            <a:endParaRPr lang="en-US" sz="2400" b="1" i="1" dirty="0">
              <a:solidFill>
                <a:srgbClr val="6600FF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1584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165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Pion exists if, and only if, mass is dynamically generated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⇔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485731"/>
            <a:ext cx="3758407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826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The quark level Goldberger-</a:t>
            </a:r>
            <a:r>
              <a:rPr lang="en-US" dirty="0" err="1" smtClean="0"/>
              <a:t>Treiman</a:t>
            </a:r>
            <a:r>
              <a:rPr lang="en-US" dirty="0" smtClean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 smtClean="0"/>
              <a:t>	Goldstone's theorem is fundamentally an expression of equivalence between the one-body problem and the two-body problem in the </a:t>
            </a:r>
            <a:r>
              <a:rPr lang="en-US" dirty="0" err="1" smtClean="0"/>
              <a:t>pseudoscalar</a:t>
            </a:r>
            <a:r>
              <a:rPr lang="en-US" dirty="0" smtClean="0"/>
              <a:t> channel.  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emphasises</a:t>
            </a:r>
            <a:r>
              <a:rPr lang="en-US" dirty="0" smtClean="0"/>
              <a:t> that Goldstone's theorem has a </a:t>
            </a:r>
            <a:r>
              <a:rPr lang="en-US" dirty="0" err="1" smtClean="0"/>
              <a:t>pointwise</a:t>
            </a:r>
            <a:r>
              <a:rPr lang="en-US" dirty="0" smtClean="0"/>
              <a:t> expression in QCD</a:t>
            </a:r>
          </a:p>
          <a:p>
            <a:r>
              <a:rPr lang="en-US" dirty="0" smtClean="0"/>
              <a:t>Hence, </a:t>
            </a:r>
            <a:r>
              <a:rPr lang="en-US" dirty="0" err="1" smtClean="0"/>
              <a:t>pion</a:t>
            </a:r>
            <a:r>
              <a:rPr lang="en-US" dirty="0" smtClean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 dressed-quark mass function. 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 smtClean="0">
                <a:solidFill>
                  <a:srgbClr val="008000"/>
                </a:solidFill>
              </a:rPr>
              <a:t>massless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responsible for almost all the visible mass in the universe.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9906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algebraic identity is why QCD’s pion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is massless in the chiral limit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737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362075"/>
          </a:xfrm>
        </p:spPr>
        <p:txBody>
          <a:bodyPr/>
          <a:lstStyle/>
          <a:p>
            <a:pPr lvl="0"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</a:t>
            </a:r>
            <a:endParaRPr lang="en-US" sz="60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5334000" y="6485731"/>
            <a:ext cx="3758407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288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/>
              <a:t>Confinement ⇔ DCSB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2837"/>
            <a:ext cx="8229600" cy="4830763"/>
          </a:xfrm>
        </p:spPr>
        <p:txBody>
          <a:bodyPr/>
          <a:lstStyle/>
          <a:p>
            <a:r>
              <a:rPr lang="en-GB" dirty="0" smtClean="0"/>
              <a:t>Signals for these (equivalent?) emergent phenomena are ubiquitous </a:t>
            </a:r>
          </a:p>
          <a:p>
            <a:r>
              <a:rPr lang="en-GB" dirty="0" smtClean="0"/>
              <a:t>Manifestations do not always appear the same in different systems</a:t>
            </a:r>
          </a:p>
          <a:p>
            <a:r>
              <a:rPr lang="en-GB" dirty="0" smtClean="0"/>
              <a:t>Studying a diverse array of systems and/or observables therefore exposes different aspects of the underlying mechanisms</a:t>
            </a:r>
          </a:p>
          <a:p>
            <a:r>
              <a:rPr lang="en-GB" dirty="0" smtClean="0"/>
              <a:t>Examples … </a:t>
            </a:r>
          </a:p>
          <a:p>
            <a:pPr lvl="1"/>
            <a:r>
              <a:rPr lang="en-GB" dirty="0" smtClean="0"/>
              <a:t>Spectrum of hadrons (level ordering, existence of exotics …)</a:t>
            </a:r>
          </a:p>
          <a:p>
            <a:pPr lvl="1"/>
            <a:r>
              <a:rPr lang="en-GB" dirty="0" smtClean="0"/>
              <a:t>Hadron (meson &amp; baryon) elastic and transition form factors</a:t>
            </a:r>
          </a:p>
          <a:p>
            <a:pPr lvl="1"/>
            <a:r>
              <a:rPr lang="en-GB" dirty="0" smtClean="0"/>
              <a:t>Distribution amplitudes and functions, in all their guises</a:t>
            </a:r>
          </a:p>
          <a:p>
            <a:pPr lvl="1"/>
            <a:r>
              <a:rPr lang="en-GB" dirty="0" smtClean="0"/>
              <a:t>Origin of the nucleon-nucleon interaction and emergence of nuclei</a:t>
            </a:r>
          </a:p>
          <a:p>
            <a:r>
              <a:rPr lang="en-GB" dirty="0" smtClean="0"/>
              <a:t>Complete understanding of QCD – the toughest, most interesting part of the Standard Model – will only be found in a unified description of all these phenomena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185142" y="2971800"/>
            <a:ext cx="6416488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dirty="0" smtClean="0">
                <a:solidFill>
                  <a:srgbClr val="FFA520"/>
                </a:solidFill>
                <a:latin typeface="Monotype Corsiva" panose="03010101010201010101" pitchFamily="66" charset="0"/>
              </a:rPr>
              <a:t>All the basic subjects of </a:t>
            </a:r>
            <a:r>
              <a:rPr lang="en-GB" sz="2400" dirty="0" err="1" smtClean="0">
                <a:solidFill>
                  <a:srgbClr val="FFA520"/>
                </a:solidFill>
                <a:latin typeface="Monotype Corsiva" panose="03010101010201010101" pitchFamily="66" charset="0"/>
              </a:rPr>
              <a:t>hadro</a:t>
            </a:r>
            <a:r>
              <a:rPr lang="en-GB" sz="2400" dirty="0" smtClean="0">
                <a:solidFill>
                  <a:srgbClr val="FFA520"/>
                </a:solidFill>
                <a:latin typeface="Monotype Corsiva" panose="03010101010201010101" pitchFamily="66" charset="0"/>
              </a:rPr>
              <a:t>-particle physics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rgbClr val="FFA520"/>
              </a:solidFill>
              <a:effectLst/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9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95800"/>
            <a:ext cx="9144000" cy="1362075"/>
          </a:xfrm>
        </p:spPr>
        <p:txBody>
          <a:bodyPr/>
          <a:lstStyle/>
          <a:p>
            <a:pPr lvl="0"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Observing </a:t>
            </a: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Mass: Examples</a:t>
            </a:r>
            <a:endParaRPr lang="en-US" sz="60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477000"/>
            <a:ext cx="4724400" cy="3048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547687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76922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GB" sz="4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rPr>
              <a:t>Pion Mass</a:t>
            </a:r>
            <a:endParaRPr lang="en-GB" sz="40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AU" sz="2000" dirty="0" smtClean="0"/>
              <a:t>Hadron </a:t>
            </a:r>
            <a:r>
              <a:rPr lang="en-AU" sz="2000" dirty="0"/>
              <a:t>masses are continuous functions of the current-quark masses.  </a:t>
            </a:r>
          </a:p>
          <a:p>
            <a:r>
              <a:rPr lang="en-AU" sz="2000" i="1" dirty="0" smtClean="0"/>
              <a:t>S</a:t>
            </a:r>
            <a:r>
              <a:rPr lang="en-AU" sz="2000" dirty="0" smtClean="0"/>
              <a:t>calar </a:t>
            </a:r>
            <a:r>
              <a:rPr lang="en-AU" sz="2000" dirty="0"/>
              <a:t>form factor at zero momentum transfer measures the response of the meson's </a:t>
            </a:r>
            <a:r>
              <a:rPr lang="en-AU" sz="2000" dirty="0" smtClean="0"/>
              <a:t>mass-</a:t>
            </a:r>
            <a:r>
              <a:rPr lang="en-AU" sz="2000" i="1" dirty="0" smtClean="0"/>
              <a:t>squared</a:t>
            </a:r>
            <a:r>
              <a:rPr lang="en-AU" sz="2000" dirty="0" smtClean="0"/>
              <a:t> to </a:t>
            </a:r>
            <a:r>
              <a:rPr lang="en-AU" sz="2000" dirty="0"/>
              <a:t>a change in current-quark </a:t>
            </a:r>
            <a:r>
              <a:rPr lang="en-AU" sz="2000" dirty="0" smtClean="0"/>
              <a:t>mass</a:t>
            </a:r>
          </a:p>
          <a:p>
            <a:endParaRPr lang="en-AU" sz="2000" dirty="0"/>
          </a:p>
          <a:p>
            <a:endParaRPr lang="en-AU" sz="2000" dirty="0" smtClean="0"/>
          </a:p>
          <a:p>
            <a:r>
              <a:rPr lang="en-AU" sz="2000" dirty="0"/>
              <a:t>Pseudoscalar </a:t>
            </a:r>
            <a:r>
              <a:rPr lang="en-AU" sz="2000" dirty="0" smtClean="0"/>
              <a:t>mesons</a:t>
            </a:r>
          </a:p>
          <a:p>
            <a:pPr lvl="1"/>
            <a:r>
              <a:rPr lang="en-AU" sz="1800" dirty="0" smtClean="0"/>
              <a:t>Use </a:t>
            </a:r>
            <a:r>
              <a:rPr lang="en-GB" sz="1800" dirty="0"/>
              <a:t>Gell-Mann – Oakes – Renner</a:t>
            </a:r>
            <a:r>
              <a:rPr lang="en-AU" sz="1800" dirty="0"/>
              <a:t> relation, </a:t>
            </a:r>
            <a:endParaRPr lang="en-AU" sz="1800" dirty="0" smtClean="0"/>
          </a:p>
          <a:p>
            <a:pPr marL="457200" lvl="1" indent="0">
              <a:spcBef>
                <a:spcPts val="0"/>
              </a:spcBef>
              <a:buNone/>
            </a:pPr>
            <a:r>
              <a:rPr lang="en-AU" sz="1800" dirty="0"/>
              <a:t>	</a:t>
            </a:r>
            <a:r>
              <a:rPr lang="en-AU" sz="1800" dirty="0" smtClean="0"/>
              <a:t>compute </a:t>
            </a:r>
            <a:r>
              <a:rPr lang="en-AU" sz="1800" dirty="0"/>
              <a:t>expectation value of QCD mass-term in pion </a:t>
            </a:r>
            <a:r>
              <a:rPr lang="en-AU" sz="1800" dirty="0" smtClean="0"/>
              <a:t>state</a:t>
            </a:r>
          </a:p>
          <a:p>
            <a:pPr lvl="1">
              <a:spcAft>
                <a:spcPts val="1800"/>
              </a:spcAft>
            </a:pPr>
            <a:r>
              <a:rPr lang="en-AU" sz="1800" dirty="0"/>
              <a:t>Pion (and any other </a:t>
            </a:r>
            <a:r>
              <a:rPr lang="en-AU" sz="1800" dirty="0" err="1"/>
              <a:t>Nambu</a:t>
            </a:r>
            <a:r>
              <a:rPr lang="en-AU" sz="1800" dirty="0"/>
              <a:t>-Goldstone mode) </a:t>
            </a:r>
            <a:r>
              <a:rPr lang="en-AU" sz="1800" dirty="0" smtClean="0"/>
              <a:t>possesses </a:t>
            </a:r>
            <a:r>
              <a:rPr lang="en-AU" sz="1800" dirty="0" smtClean="0"/>
              <a:t>a peculiar property:</a:t>
            </a:r>
            <a:endParaRPr lang="en-AU" sz="1800" dirty="0"/>
          </a:p>
          <a:p>
            <a:pPr marL="0" indent="0">
              <a:buNone/>
            </a:pPr>
            <a:endParaRPr lang="en-AU" sz="2000" dirty="0" smtClean="0"/>
          </a:p>
          <a:p>
            <a:r>
              <a:rPr lang="en-AU" sz="2000" dirty="0" smtClean="0"/>
              <a:t>Thus, in </a:t>
            </a:r>
            <a:r>
              <a:rPr lang="en-AU" sz="2000" dirty="0"/>
              <a:t>the neighbourhood of the chiral limit, </a:t>
            </a:r>
            <a:endParaRPr lang="en-AU" sz="2000" dirty="0" smtClean="0"/>
          </a:p>
          <a:p>
            <a:pPr marL="0" indent="0">
              <a:buNone/>
            </a:pPr>
            <a:r>
              <a:rPr lang="en-AU" sz="2000" dirty="0"/>
              <a:t> </a:t>
            </a:r>
            <a:r>
              <a:rPr lang="en-AU" sz="2000" dirty="0" smtClean="0"/>
              <a:t> 	</a:t>
            </a:r>
            <a:r>
              <a:rPr lang="en-AU" sz="2000" i="1" dirty="0" smtClean="0">
                <a:solidFill>
                  <a:srgbClr val="008000"/>
                </a:solidFill>
              </a:rPr>
              <a:t>100% </a:t>
            </a:r>
            <a:r>
              <a:rPr lang="en-AU" sz="2000" i="1" dirty="0">
                <a:solidFill>
                  <a:srgbClr val="008000"/>
                </a:solidFill>
              </a:rPr>
              <a:t>of the pion mass-squared owes to the current-mass in </a:t>
            </a:r>
            <a:r>
              <a:rPr lang="en-AU" sz="2000" i="1" dirty="0" smtClean="0">
                <a:solidFill>
                  <a:srgbClr val="008000"/>
                </a:solidFill>
              </a:rPr>
              <a:t>L</a:t>
            </a:r>
            <a:r>
              <a:rPr lang="en-AU" sz="2000" i="1" baseline="-25000" dirty="0" smtClean="0">
                <a:solidFill>
                  <a:srgbClr val="008000"/>
                </a:solidFill>
              </a:rPr>
              <a:t>QCD</a:t>
            </a:r>
            <a:r>
              <a:rPr lang="en-AU" sz="2000" dirty="0" smtClean="0"/>
              <a:t> </a:t>
            </a:r>
            <a:endParaRPr lang="en-AU" sz="20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2000" dirty="0"/>
              <a:t> </a:t>
            </a:r>
            <a:r>
              <a:rPr lang="en-AU" sz="2000" dirty="0" smtClean="0"/>
              <a:t>     All operator contributions from trace anomaly cancel</a:t>
            </a:r>
            <a:r>
              <a:rPr lang="en-AU" sz="2000" dirty="0" smtClean="0"/>
              <a:t> amongst themselves</a:t>
            </a:r>
            <a:endParaRPr lang="en-AU" sz="2000" dirty="0" smtClean="0"/>
          </a:p>
          <a:p>
            <a:r>
              <a:rPr lang="en-AU" sz="2000" dirty="0" smtClean="0"/>
              <a:t>Pion's </a:t>
            </a:r>
            <a:r>
              <a:rPr lang="en-AU" sz="2000" dirty="0"/>
              <a:t>spin-flip partner, </a:t>
            </a:r>
            <a:r>
              <a:rPr lang="en-AU" sz="2000" i="1" dirty="0" smtClean="0"/>
              <a:t>i.e</a:t>
            </a:r>
            <a:r>
              <a:rPr lang="en-AU" sz="2000" dirty="0" smtClean="0"/>
              <a:t>. </a:t>
            </a:r>
            <a:r>
              <a:rPr lang="en-GB" sz="2000" i="1" dirty="0" smtClean="0"/>
              <a:t>ρ</a:t>
            </a:r>
            <a:r>
              <a:rPr lang="en-GB" sz="2000" dirty="0" smtClean="0"/>
              <a:t>-meson, </a:t>
            </a:r>
            <a:r>
              <a:rPr lang="en-GB" sz="2000" i="1" dirty="0" err="1" smtClean="0"/>
              <a:t>s</a:t>
            </a:r>
            <a:r>
              <a:rPr lang="en-GB" sz="2000" i="1" baseline="-25000" dirty="0" err="1" smtClean="0"/>
              <a:t>ρ</a:t>
            </a:r>
            <a:r>
              <a:rPr lang="en-GB" sz="2000" dirty="0" smtClean="0"/>
              <a:t>(0) ≈ 0.06 m</a:t>
            </a:r>
            <a:r>
              <a:rPr lang="en-GB" sz="2000" baseline="-25000" dirty="0" smtClean="0"/>
              <a:t>ρ</a:t>
            </a:r>
            <a:r>
              <a:rPr lang="en-GB" sz="2000" baseline="30000" dirty="0" smtClean="0"/>
              <a:t>2</a:t>
            </a:r>
          </a:p>
          <a:p>
            <a:pPr lvl="1"/>
            <a:r>
              <a:rPr lang="en-AU" sz="1800" dirty="0" smtClean="0"/>
              <a:t>Just 6% </a:t>
            </a:r>
            <a:r>
              <a:rPr lang="en-AU" sz="1800" dirty="0"/>
              <a:t>of </a:t>
            </a:r>
            <a:r>
              <a:rPr lang="en-GB" sz="1800" i="1" dirty="0" smtClean="0"/>
              <a:t>ρ</a:t>
            </a:r>
            <a:r>
              <a:rPr lang="en-GB" sz="1800" dirty="0" smtClean="0"/>
              <a:t>-meson</a:t>
            </a:r>
            <a:r>
              <a:rPr lang="en-AU" sz="1800" dirty="0" smtClean="0"/>
              <a:t>'s </a:t>
            </a:r>
            <a:r>
              <a:rPr lang="en-AU" sz="1800" dirty="0"/>
              <a:t>mass-squared </a:t>
            </a:r>
            <a:r>
              <a:rPr lang="en-AU" sz="1800" dirty="0" smtClean="0"/>
              <a:t>generated </a:t>
            </a:r>
            <a:r>
              <a:rPr lang="en-AU" sz="1800" dirty="0"/>
              <a:t>by </a:t>
            </a:r>
            <a:r>
              <a:rPr lang="en-AU" sz="1800" dirty="0" smtClean="0"/>
              <a:t>current-mass </a:t>
            </a:r>
            <a:r>
              <a:rPr lang="en-AU" sz="1800" dirty="0"/>
              <a:t>term in </a:t>
            </a:r>
            <a:r>
              <a:rPr lang="en-AU" sz="1800" i="1" dirty="0" smtClean="0"/>
              <a:t>L</a:t>
            </a:r>
            <a:r>
              <a:rPr lang="en-AU" sz="1800" baseline="-25000" dirty="0" smtClean="0"/>
              <a:t>QCD</a:t>
            </a:r>
            <a:endParaRPr lang="en-GB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33600"/>
            <a:ext cx="4610100" cy="608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199" y="4114800"/>
            <a:ext cx="3032125" cy="563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3687" y="2133600"/>
            <a:ext cx="32710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Follows from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Poincaré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invariance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in quantum field theory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0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Pion’s</a:t>
            </a:r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Wave Function</a:t>
            </a:r>
            <a:endParaRPr lang="en-US" sz="6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48200" y="6477000"/>
            <a:ext cx="4754562" cy="3048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304800"/>
            <a:ext cx="51435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7261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Pion’s valence-quark </a:t>
            </a:r>
            <a:br>
              <a:rPr lang="en-US" sz="3200" dirty="0"/>
            </a:br>
            <a:r>
              <a:rPr lang="en-US" sz="3200" dirty="0"/>
              <a:t>Distribution Amplitude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GB" dirty="0" smtClean="0"/>
              <a:t>Wave function for S-wave ground state of two body system in nonrelativistic quantum mechanics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… Yukawa potential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… equal-mass constituents</a:t>
            </a:r>
          </a:p>
          <a:p>
            <a:r>
              <a:rPr lang="en-GB" dirty="0" smtClean="0"/>
              <a:t>Peaks at zero relative momentum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Natural for a bound state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… the particles are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	</a:t>
            </a:r>
            <a:r>
              <a:rPr lang="en-GB" dirty="0" smtClean="0"/>
              <a:t>	moving together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No reason to imagine that things might be different in relativistic quantum field theory.  Bound states are still bound.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75" y="2778602"/>
            <a:ext cx="3657600" cy="233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6" y="1600200"/>
            <a:ext cx="6826880" cy="45569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 New Era </a:t>
            </a:r>
            <a:b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for </a:t>
            </a:r>
            <a:r>
              <a:rPr lang="en-GB" sz="3600" i="1" dirty="0" err="1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hadro</a:t>
            </a:r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-particle physics</a:t>
            </a:r>
            <a:endParaRPr lang="en-GB" sz="3600" i="1" dirty="0">
              <a:ln/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65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525963"/>
          </a:xfrm>
        </p:spPr>
        <p:txBody>
          <a:bodyPr/>
          <a:lstStyle/>
          <a:p>
            <a:r>
              <a:rPr lang="en-GB" dirty="0" smtClean="0"/>
              <a:t>M</a:t>
            </a:r>
            <a:r>
              <a:rPr lang="en-US" dirty="0" err="1" smtClean="0"/>
              <a:t>ethods</a:t>
            </a:r>
            <a:r>
              <a:rPr lang="en-US" dirty="0" smtClean="0"/>
              <a:t> have been developed that enable direct </a:t>
            </a:r>
            <a:r>
              <a:rPr lang="en-US" dirty="0" smtClean="0"/>
              <a:t>continuum computation </a:t>
            </a:r>
            <a:r>
              <a:rPr lang="en-US" dirty="0" smtClean="0"/>
              <a:t>of the pion’s light-front wave function</a:t>
            </a:r>
          </a:p>
          <a:p>
            <a:r>
              <a:rPr lang="el-GR" i="1" dirty="0" smtClean="0"/>
              <a:t>φ</a:t>
            </a:r>
            <a:r>
              <a:rPr lang="el-GR" i="1" baseline="-25000" dirty="0" smtClean="0"/>
              <a:t>π</a:t>
            </a:r>
            <a:r>
              <a:rPr lang="en-US" i="1" dirty="0" smtClean="0"/>
              <a:t>(x)</a:t>
            </a:r>
            <a:r>
              <a:rPr lang="en-US" dirty="0" smtClean="0"/>
              <a:t> = twist-two </a:t>
            </a:r>
            <a:r>
              <a:rPr lang="en-US" dirty="0" err="1" smtClean="0"/>
              <a:t>parton</a:t>
            </a:r>
            <a:r>
              <a:rPr lang="en-US" dirty="0" smtClean="0"/>
              <a:t> distribution amplitude = projection of the </a:t>
            </a:r>
            <a:r>
              <a:rPr lang="en-US" dirty="0" err="1" smtClean="0"/>
              <a:t>pion’s</a:t>
            </a:r>
            <a:r>
              <a:rPr lang="en-US" dirty="0" smtClean="0"/>
              <a:t> </a:t>
            </a:r>
            <a:r>
              <a:rPr lang="en-US" dirty="0" err="1" smtClean="0"/>
              <a:t>Poincaré</a:t>
            </a:r>
            <a:r>
              <a:rPr lang="en-US" dirty="0" smtClean="0"/>
              <a:t>-covariant wave-function onto the light-front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have been obtained with the DCSB-improved DSE kernel, which unifies matter &amp; gauge sectors</a:t>
            </a:r>
          </a:p>
          <a:p>
            <a:pPr lvl="1" algn="ctr">
              <a:buNone/>
            </a:pPr>
            <a:r>
              <a:rPr lang="en-GB" sz="3200" dirty="0"/>
              <a:t>ϕ</a:t>
            </a:r>
            <a:r>
              <a:rPr lang="en-GB" sz="3200" i="1" baseline="-25000" dirty="0"/>
              <a:t>π</a:t>
            </a:r>
            <a:r>
              <a:rPr lang="en-GB" sz="3200" i="1" dirty="0"/>
              <a:t>(x)</a:t>
            </a:r>
            <a:r>
              <a:rPr lang="en-GB" sz="3200" dirty="0"/>
              <a:t> </a:t>
            </a:r>
            <a:r>
              <a:rPr lang="en-GB" sz="3200" dirty="0" smtClean="0"/>
              <a:t> ∝  </a:t>
            </a:r>
            <a:r>
              <a:rPr lang="en-US" sz="3200" i="1" dirty="0" smtClean="0"/>
              <a:t>x</a:t>
            </a:r>
            <a:r>
              <a:rPr lang="el-GR" sz="3200" i="1" baseline="30000" dirty="0" smtClean="0"/>
              <a:t>α</a:t>
            </a:r>
            <a:r>
              <a:rPr lang="en-US" sz="3200" i="1" dirty="0" smtClean="0"/>
              <a:t> (1-x)</a:t>
            </a:r>
            <a:r>
              <a:rPr lang="el-GR" sz="3200" i="1" baseline="30000" dirty="0" smtClean="0"/>
              <a:t>α</a:t>
            </a:r>
            <a:r>
              <a:rPr lang="en-US" sz="3200" dirty="0" smtClean="0"/>
              <a:t>, with </a:t>
            </a:r>
            <a:r>
              <a:rPr lang="el-GR" sz="3200" i="1" dirty="0" smtClean="0"/>
              <a:t>α</a:t>
            </a:r>
            <a:r>
              <a:rPr lang="en-US" sz="3200" dirty="0" smtClean="0"/>
              <a:t>≈</a:t>
            </a:r>
            <a:r>
              <a:rPr lang="en-US" sz="3200" i="1" dirty="0" smtClean="0"/>
              <a:t>0.5</a:t>
            </a:r>
            <a:endParaRPr lang="en-US" sz="3200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 descr="phipi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908755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5"/>
              </a:rPr>
              <a:t>Phys. </a:t>
            </a:r>
            <a:r>
              <a:rPr lang="fr-FR" sz="1400" dirty="0" err="1" smtClean="0">
                <a:hlinkClick r:id="rId5"/>
              </a:rPr>
              <a:t>Rev</a:t>
            </a:r>
            <a:r>
              <a:rPr lang="fr-FR" sz="1400" dirty="0" smtClean="0">
                <a:hlinkClick r:id="rId5"/>
              </a:rPr>
              <a:t>. </a:t>
            </a:r>
            <a:r>
              <a:rPr lang="fr-FR" sz="1400" dirty="0" err="1" smtClean="0">
                <a:hlinkClick r:id="rId5"/>
              </a:rPr>
              <a:t>Lett</a:t>
            </a:r>
            <a:r>
              <a:rPr lang="fr-FR" sz="1400" dirty="0" smtClean="0">
                <a:hlinkClick r:id="rId5"/>
              </a:rPr>
              <a:t>. </a:t>
            </a:r>
            <a:r>
              <a:rPr lang="fr-FR" sz="1400" b="1" dirty="0" smtClean="0">
                <a:hlinkClick r:id="rId5"/>
              </a:rPr>
              <a:t>110</a:t>
            </a:r>
            <a:r>
              <a:rPr lang="fr-FR" sz="1400" dirty="0" smtClean="0">
                <a:hlinkClick r:id="rId5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41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How was the result obtained?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Conformal QCD: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Meson PDA is actually a function of two variables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/>
              <a:t>	</a:t>
            </a:r>
            <a:r>
              <a:rPr lang="en-US" i="1" dirty="0" smtClean="0"/>
              <a:t> </a:t>
            </a:r>
            <a:r>
              <a:rPr lang="en-US" i="1" dirty="0" err="1" smtClean="0"/>
              <a:t>φ</a:t>
            </a:r>
            <a:r>
              <a:rPr lang="en-US" i="1" baseline="-25000" dirty="0" err="1" smtClean="0"/>
              <a:t>P</a:t>
            </a:r>
            <a:r>
              <a:rPr lang="en-US" i="1" dirty="0" smtClean="0"/>
              <a:t>(</a:t>
            </a:r>
            <a:r>
              <a:rPr lang="en-US" i="1" dirty="0" err="1" smtClean="0"/>
              <a:t>u,τ</a:t>
            </a:r>
            <a:r>
              <a:rPr lang="en-US" i="1" dirty="0" smtClean="0"/>
              <a:t>)</a:t>
            </a:r>
            <a:r>
              <a:rPr lang="en-US" dirty="0" smtClean="0"/>
              <a:t>, </a:t>
            </a:r>
            <a:r>
              <a:rPr lang="en-US" i="1" dirty="0" smtClean="0"/>
              <a:t>τ=1/ζ</a:t>
            </a:r>
            <a:r>
              <a:rPr lang="en-US" dirty="0" smtClean="0"/>
              <a:t>, where  </a:t>
            </a:r>
            <a:r>
              <a:rPr lang="en-US" i="1" dirty="0" smtClean="0"/>
              <a:t>ζ</a:t>
            </a:r>
            <a:r>
              <a:rPr lang="en-US" dirty="0" smtClean="0"/>
              <a:t>  is the energy-scale relevant to the process</a:t>
            </a:r>
          </a:p>
          <a:p>
            <a:pPr lvl="1"/>
            <a:r>
              <a:rPr lang="en-US" dirty="0" smtClean="0"/>
              <a:t>In the </a:t>
            </a:r>
            <a:r>
              <a:rPr lang="en-US" dirty="0" err="1" smtClean="0"/>
              <a:t>neighbourhood</a:t>
            </a:r>
            <a:r>
              <a:rPr lang="en-US" dirty="0" smtClean="0"/>
              <a:t>  </a:t>
            </a:r>
            <a:r>
              <a:rPr lang="en-US" i="1" dirty="0" err="1" smtClean="0"/>
              <a:t>τΛ</a:t>
            </a:r>
            <a:r>
              <a:rPr lang="en-US" i="1" baseline="-25000" dirty="0" err="1" smtClean="0"/>
              <a:t>QCD</a:t>
            </a:r>
            <a:r>
              <a:rPr lang="en-US" i="1" dirty="0" smtClean="0"/>
              <a:t> ≃ 0</a:t>
            </a:r>
            <a:r>
              <a:rPr lang="en-US" dirty="0" smtClean="0"/>
              <a:t>, QCD is invariant under the collinear conformal group SL(2,</a:t>
            </a:r>
            <a:r>
              <a:rPr lang="en-US" b="1" dirty="0" smtClean="0"/>
              <a:t>R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Hence,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	where  a</a:t>
            </a:r>
            <a:r>
              <a:rPr lang="en-US" baseline="-25000" dirty="0" smtClean="0"/>
              <a:t>j</a:t>
            </a:r>
            <a:r>
              <a:rPr lang="en-US" baseline="30000" dirty="0" smtClean="0"/>
              <a:t>3/2</a:t>
            </a:r>
            <a:r>
              <a:rPr lang="en-US" dirty="0" smtClean="0"/>
              <a:t> → 0 as </a:t>
            </a:r>
            <a:r>
              <a:rPr lang="en-US" i="1" dirty="0" err="1" smtClean="0"/>
              <a:t>τ</a:t>
            </a:r>
            <a:r>
              <a:rPr lang="en-US" dirty="0" err="1" smtClean="0"/>
              <a:t>Λ</a:t>
            </a:r>
            <a:r>
              <a:rPr lang="en-US" baseline="-25000" dirty="0" err="1" smtClean="0"/>
              <a:t>QCD</a:t>
            </a:r>
            <a:r>
              <a:rPr lang="en-US" baseline="-25000" dirty="0" smtClean="0"/>
              <a:t> </a:t>
            </a:r>
            <a:r>
              <a:rPr lang="en-US" dirty="0" smtClean="0"/>
              <a:t>→ 0</a:t>
            </a:r>
          </a:p>
          <a:p>
            <a:pPr lvl="1"/>
            <a:r>
              <a:rPr lang="en-US" dirty="0" err="1" smtClean="0"/>
              <a:t>Gegenbauer</a:t>
            </a:r>
            <a:r>
              <a:rPr lang="en-US" dirty="0" smtClean="0"/>
              <a:t>- α= 3/2 polynomials are the irreducible representations of  SL(2,</a:t>
            </a:r>
            <a:r>
              <a:rPr lang="en-US" b="1" dirty="0" smtClean="0"/>
              <a:t>R</a:t>
            </a:r>
            <a:r>
              <a:rPr lang="en-US" dirty="0" smtClean="0"/>
              <a:t>).  (A correspondence with the spherical harmonics expansion of the wave functions for O(3)-invariant systems in quantum mechanics is plain.)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However, the conformal expansion is invalid at any energy scale that is foreseeable.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 descr="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0014" y="2971800"/>
            <a:ext cx="4575586" cy="838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6629400" y="2514600"/>
            <a:ext cx="25146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Expansion in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Gegenbauer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polynomials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727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How was the result obtained?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Accept that at all accessible scales, the </a:t>
            </a:r>
            <a:r>
              <a:rPr lang="en-US" dirty="0" err="1" smtClean="0"/>
              <a:t>pointwise</a:t>
            </a:r>
            <a:r>
              <a:rPr lang="en-US" dirty="0" smtClean="0"/>
              <a:t> profile of PDAs is determined by </a:t>
            </a:r>
            <a:r>
              <a:rPr lang="en-US" dirty="0" err="1" smtClean="0"/>
              <a:t>nonperturbative</a:t>
            </a:r>
            <a:r>
              <a:rPr lang="en-US" dirty="0" smtClean="0"/>
              <a:t> dynamics</a:t>
            </a:r>
          </a:p>
          <a:p>
            <a:r>
              <a:rPr lang="en-US" dirty="0" smtClean="0"/>
              <a:t>Hence PDAs should be reconstructed from moments by using </a:t>
            </a:r>
            <a:r>
              <a:rPr lang="en-US" dirty="0" err="1" smtClean="0"/>
              <a:t>Gegenbauer</a:t>
            </a:r>
            <a:r>
              <a:rPr lang="en-US" dirty="0" smtClean="0"/>
              <a:t> polynomials of order α, with this order − the value of α − determined by the moments themselves, not fixed beforehand.  </a:t>
            </a:r>
          </a:p>
          <a:p>
            <a:r>
              <a:rPr lang="en-US" dirty="0" err="1" smtClean="0"/>
              <a:t>Generalisation</a:t>
            </a:r>
            <a:r>
              <a:rPr lang="en-US" dirty="0" smtClean="0"/>
              <a:t> to case of mesons constituted from light-quarks with unequal masses: expansion in Jacobi polynomials (</a:t>
            </a:r>
            <a:r>
              <a:rPr lang="en-US" i="1" dirty="0" err="1" smtClean="0"/>
              <a:t>u</a:t>
            </a:r>
            <a:r>
              <a:rPr lang="en-US" baseline="30000" dirty="0" err="1" smtClean="0"/>
              <a:t>bar</a:t>
            </a:r>
            <a:r>
              <a:rPr lang="en-US" baseline="30000" dirty="0" smtClean="0"/>
              <a:t> </a:t>
            </a:r>
            <a:r>
              <a:rPr lang="en-US" dirty="0" smtClean="0"/>
              <a:t>= </a:t>
            </a:r>
            <a:r>
              <a:rPr lang="en-US" i="1" dirty="0" smtClean="0"/>
              <a:t>1-u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In actual calculations, this procedure is refined but the idea is unchanged</a:t>
            </a:r>
          </a:p>
          <a:p>
            <a:r>
              <a:rPr lang="en-US" dirty="0" smtClean="0"/>
              <a:t>Continuum QCD can produce arbitrarily many moments</a:t>
            </a:r>
          </a:p>
          <a:p>
            <a:pPr lvl="1"/>
            <a:r>
              <a:rPr lang="en-US" sz="2200" dirty="0" smtClean="0"/>
              <a:t>Can therefore reconstruct PDA of any system</a:t>
            </a:r>
            <a:endParaRPr lang="en-US" sz="22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9" name="Picture 8" descr="i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3604259"/>
            <a:ext cx="5756821" cy="9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185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Lattice QCD?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Bayesian Approach</a:t>
            </a:r>
          </a:p>
          <a:p>
            <a:pPr marL="400050" lvl="1" indent="0">
              <a:buNone/>
            </a:pPr>
            <a:r>
              <a:rPr lang="en-US" i="1" dirty="0" smtClean="0"/>
              <a:t>Distribution </a:t>
            </a:r>
            <a:r>
              <a:rPr lang="en-US" i="1" dirty="0"/>
              <a:t>amplitudes of light-quark mesons from lattice QCD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Jorge Segovia </a:t>
            </a:r>
            <a:r>
              <a:rPr lang="en-US" i="1" dirty="0"/>
              <a:t>et al</a:t>
            </a:r>
            <a:r>
              <a:rPr lang="en-US" dirty="0" smtClean="0"/>
              <a:t>., </a:t>
            </a:r>
            <a:r>
              <a:rPr lang="en-US" dirty="0">
                <a:hlinkClick r:id="rId2"/>
              </a:rPr>
              <a:t>arXiv:1311.1390 [</a:t>
            </a:r>
            <a:r>
              <a:rPr lang="en-US" dirty="0" err="1">
                <a:hlinkClick r:id="rId2"/>
              </a:rPr>
              <a:t>nucl-th</a:t>
            </a:r>
            <a:r>
              <a:rPr lang="en-US" dirty="0">
                <a:hlinkClick r:id="rId2"/>
              </a:rPr>
              <a:t>] </a:t>
            </a:r>
            <a:r>
              <a:rPr lang="en-US" dirty="0"/>
              <a:t>, </a:t>
            </a:r>
            <a:r>
              <a:rPr lang="nn-NO" dirty="0">
                <a:hlinkClick r:id="rId3"/>
              </a:rPr>
              <a:t>Phys. Lett. B 731 (2014) pp. 13–18</a:t>
            </a:r>
            <a:endParaRPr lang="nn-NO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Lattice-QCD can only produce two moments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Therefore </a:t>
            </a:r>
            <a:r>
              <a:rPr lang="en-US" sz="2200" dirty="0"/>
              <a:t>set  </a:t>
            </a:r>
            <a:r>
              <a:rPr lang="en-US" sz="2200" i="1" dirty="0" err="1"/>
              <a:t>a</a:t>
            </a:r>
            <a:r>
              <a:rPr lang="en-US" sz="2200" i="1" baseline="-25000" dirty="0" err="1"/>
              <a:t>j</a:t>
            </a:r>
            <a:r>
              <a:rPr lang="en-US" sz="2200" i="1" dirty="0"/>
              <a:t>=0</a:t>
            </a:r>
            <a:r>
              <a:rPr lang="en-US" sz="2200" dirty="0"/>
              <a:t>  and work </a:t>
            </a:r>
            <a:r>
              <a:rPr lang="en-US" sz="2200" dirty="0" smtClean="0"/>
              <a:t>with only </a:t>
            </a:r>
            <a:r>
              <a:rPr lang="en-US" sz="2200" i="1" dirty="0"/>
              <a:t>α,β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 descr="i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00200" y="3223259"/>
            <a:ext cx="5756821" cy="96774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3733800" y="3276600"/>
            <a:ext cx="3623221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8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ehep.net/record/1209281/files/F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6602" y="2133600"/>
            <a:ext cx="5977399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err="1" smtClean="0"/>
              <a:t>Pion’s</a:t>
            </a:r>
            <a:r>
              <a:rPr lang="en-US" sz="2800" dirty="0" smtClean="0"/>
              <a:t> valence-quark </a:t>
            </a:r>
            <a:br>
              <a:rPr lang="en-US" sz="2800" dirty="0" smtClean="0"/>
            </a:br>
            <a:r>
              <a:rPr lang="en-US" sz="28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95400"/>
          </a:xfrm>
        </p:spPr>
        <p:txBody>
          <a:bodyPr/>
          <a:lstStyle/>
          <a:p>
            <a:r>
              <a:rPr lang="en-US" sz="2800" dirty="0" smtClean="0"/>
              <a:t>Continuum-QCD prediction: 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	marked broadening of </a:t>
            </a:r>
            <a:r>
              <a:rPr lang="el-GR" sz="2800" i="1" dirty="0" smtClean="0"/>
              <a:t>φ</a:t>
            </a:r>
            <a:r>
              <a:rPr lang="el-GR" sz="2800" i="1" baseline="-25000" dirty="0" smtClean="0"/>
              <a:t>π</a:t>
            </a:r>
            <a:r>
              <a:rPr lang="en-US" sz="2800" dirty="0" smtClean="0"/>
              <a:t>(x), which owes to DCSB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69225" y="2514600"/>
            <a:ext cx="129857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Conformal QCD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7130773" y="2708922"/>
            <a:ext cx="638452" cy="34278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667500" y="3761003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RL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789238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DB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553200" y="3295650"/>
            <a:ext cx="228600" cy="571500"/>
          </a:xfrm>
          <a:prstGeom prst="straightConnector1">
            <a:avLst/>
          </a:prstGeom>
          <a:noFill/>
          <a:ln w="190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81853" y="3048000"/>
            <a:ext cx="1143000" cy="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5"/>
              </a:rPr>
              <a:t>Phys. </a:t>
            </a:r>
            <a:r>
              <a:rPr lang="fr-FR" sz="1400" dirty="0" err="1" smtClean="0">
                <a:hlinkClick r:id="rId5"/>
              </a:rPr>
              <a:t>Rev</a:t>
            </a:r>
            <a:r>
              <a:rPr lang="fr-FR" sz="1400" dirty="0" smtClean="0">
                <a:hlinkClick r:id="rId5"/>
              </a:rPr>
              <a:t>. </a:t>
            </a:r>
            <a:r>
              <a:rPr lang="fr-FR" sz="1400" dirty="0" err="1" smtClean="0">
                <a:hlinkClick r:id="rId5"/>
              </a:rPr>
              <a:t>Lett</a:t>
            </a:r>
            <a:r>
              <a:rPr lang="fr-FR" sz="1400" dirty="0" smtClean="0">
                <a:hlinkClick r:id="rId5"/>
              </a:rPr>
              <a:t>. </a:t>
            </a:r>
            <a:r>
              <a:rPr lang="fr-FR" sz="1400" b="1" dirty="0" smtClean="0">
                <a:hlinkClick r:id="rId5"/>
              </a:rPr>
              <a:t>110</a:t>
            </a:r>
            <a:r>
              <a:rPr lang="fr-FR" sz="1400" dirty="0" smtClean="0">
                <a:hlinkClick r:id="rId5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4495800"/>
            <a:ext cx="23622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DeflateInflat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Real-world PDAs are squat and fat</a:t>
            </a:r>
          </a:p>
        </p:txBody>
      </p:sp>
      <p:pic>
        <p:nvPicPr>
          <p:cNvPr id="18" name="Picture 17" descr="InHadronL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079" y="3429000"/>
            <a:ext cx="3107523" cy="241119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>
            <a:off x="762000" y="4725591"/>
            <a:ext cx="4572000" cy="8731"/>
          </a:xfrm>
          <a:prstGeom prst="bentConnector3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phipix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446" y="2821462"/>
            <a:ext cx="3877102" cy="45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8298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Lattice-QCD </a:t>
            </a:r>
            <a:br>
              <a:rPr lang="en-US" sz="2800" dirty="0" smtClean="0"/>
            </a:br>
            <a:r>
              <a:rPr lang="en-US" sz="2800" dirty="0" smtClean="0"/>
              <a:t>&amp; Pion’s valence-quark PDA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Isolated dotted curve = conformal QCD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curve &amp; band </a:t>
            </a:r>
            <a:r>
              <a:rPr lang="en-US" dirty="0" smtClean="0"/>
              <a:t>= result inferred from the single pion moment computed in lattice-QCD</a:t>
            </a:r>
          </a:p>
          <a:p>
            <a:r>
              <a:rPr lang="en-US" dirty="0" smtClean="0"/>
              <a:t>Blue solid curve = DSE prediction obtained with DB kernel</a:t>
            </a:r>
          </a:p>
          <a:p>
            <a:r>
              <a:rPr lang="en-US" dirty="0" smtClean="0"/>
              <a:t>DSE &amp; </a:t>
            </a:r>
            <a:r>
              <a:rPr lang="en-US" dirty="0" err="1" smtClean="0"/>
              <a:t>lQCD</a:t>
            </a:r>
            <a:r>
              <a:rPr lang="en-US" dirty="0" smtClean="0"/>
              <a:t> predictions are practically indistinguishable</a:t>
            </a:r>
          </a:p>
          <a:p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94" y="2026687"/>
            <a:ext cx="5169876" cy="3690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36576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Flavour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symmetry breaking in the kaon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parton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distribution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amplitude,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Chao Shi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et al., arXiv:1406:3353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], Phys. Lett. B 738 (2014) pp.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512–518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200400" y="2700420"/>
            <a:ext cx="3196232" cy="72858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3276600" y="2819400"/>
            <a:ext cx="3120032" cy="1143000"/>
          </a:xfrm>
          <a:prstGeom prst="straightConnector1">
            <a:avLst/>
          </a:prstGeom>
          <a:noFill/>
          <a:ln w="2857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744835" y="5598812"/>
            <a:ext cx="71934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See also … arXiv:1702.00008, 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Pion 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Distribution Amplitude from Lattice QCD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Jian-Hui Zhang,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Jiunn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-Wei Chen,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Xiangdong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Ji,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Luchang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tx2">
                    <a:lumMod val="75000"/>
                  </a:schemeClr>
                </a:solidFill>
              </a:rPr>
              <a:t>Jin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Huey-Wen Lin</a:t>
            </a:r>
          </a:p>
        </p:txBody>
      </p:sp>
    </p:spTree>
    <p:extLst>
      <p:ext uri="{BB962C8B-B14F-4D97-AF65-F5344CB8AC3E}">
        <p14:creationId xmlns:p14="http://schemas.microsoft.com/office/powerpoint/2010/main" val="3844778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Alternative procedure:</a:t>
            </a:r>
            <a:br>
              <a:rPr lang="en-GB" dirty="0" smtClean="0"/>
            </a:br>
            <a:r>
              <a:rPr lang="en-GB" dirty="0" smtClean="0"/>
              <a:t>Maximum Entropy 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4" y="228600"/>
            <a:ext cx="3886200" cy="4525963"/>
          </a:xfrm>
        </p:spPr>
        <p:txBody>
          <a:bodyPr/>
          <a:lstStyle/>
          <a:p>
            <a:r>
              <a:rPr lang="en-AU" sz="2000" dirty="0" smtClean="0"/>
              <a:t>Compute </a:t>
            </a:r>
            <a:r>
              <a:rPr lang="en-AU" sz="2000" dirty="0"/>
              <a:t>parton distribution amplitude(PDA) from the Euclidean Bethe-</a:t>
            </a:r>
            <a:r>
              <a:rPr lang="en-AU" sz="2000" dirty="0" err="1"/>
              <a:t>Salpeter</a:t>
            </a:r>
            <a:r>
              <a:rPr lang="en-AU" sz="2000" dirty="0"/>
              <a:t> wave function. </a:t>
            </a:r>
            <a:endParaRPr lang="en-AU" sz="2000" dirty="0" smtClean="0"/>
          </a:p>
          <a:p>
            <a:r>
              <a:rPr lang="en-AU" sz="2000" dirty="0" smtClean="0"/>
              <a:t>Essential step: extract </a:t>
            </a:r>
            <a:r>
              <a:rPr lang="en-AU" sz="2000" dirty="0"/>
              <a:t>weight function in the Nakanishi representation of the Bethe-</a:t>
            </a:r>
            <a:r>
              <a:rPr lang="en-AU" sz="2000" dirty="0" err="1"/>
              <a:t>Salpeter</a:t>
            </a:r>
            <a:r>
              <a:rPr lang="en-AU" sz="2000" dirty="0"/>
              <a:t> wave function in Euclidean space, which is an ill-posed inversion </a:t>
            </a:r>
            <a:r>
              <a:rPr lang="en-AU" sz="2000" dirty="0" smtClean="0"/>
              <a:t>problem</a:t>
            </a:r>
          </a:p>
          <a:p>
            <a:r>
              <a:rPr lang="en-AU" sz="2000" dirty="0" smtClean="0"/>
              <a:t>Use maximum </a:t>
            </a:r>
            <a:r>
              <a:rPr lang="en-AU" sz="2000" dirty="0"/>
              <a:t>entropy method(MEM</a:t>
            </a:r>
            <a:r>
              <a:rPr lang="en-AU" sz="2000" dirty="0" smtClean="0"/>
              <a:t>) </a:t>
            </a:r>
          </a:p>
          <a:p>
            <a:r>
              <a:rPr lang="en-AU" sz="2000" dirty="0" smtClean="0"/>
              <a:t>The </a:t>
            </a:r>
            <a:r>
              <a:rPr lang="en-AU" sz="2000" dirty="0"/>
              <a:t>Nakanishi weight function as well as the corresponding light-front PDA can </a:t>
            </a:r>
            <a:r>
              <a:rPr lang="en-AU" sz="2000" dirty="0" smtClean="0"/>
              <a:t>be determined</a:t>
            </a:r>
            <a:r>
              <a:rPr lang="en-AU" sz="2000" dirty="0"/>
              <a:t>. </a:t>
            </a:r>
            <a:endParaRPr lang="en-AU" sz="2000" dirty="0" smtClean="0"/>
          </a:p>
          <a:p>
            <a:r>
              <a:rPr lang="en-AU" sz="2000" dirty="0" smtClean="0"/>
              <a:t>Results of previous studies, using completely different method, confirmed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734" y="1295400"/>
            <a:ext cx="5242266" cy="4006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19600" y="5457164"/>
            <a:ext cx="396615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i="1" dirty="0">
                <a:solidFill>
                  <a:schemeClr val="accent1">
                    <a:lumMod val="50000"/>
                  </a:schemeClr>
                </a:solidFill>
              </a:rPr>
              <a:t>Bayesian extraction of the parton distribution amplitude from the </a:t>
            </a:r>
            <a:endParaRPr lang="en-AU" sz="11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AU" sz="1100" dirty="0" smtClean="0">
                <a:solidFill>
                  <a:schemeClr val="accent1">
                    <a:lumMod val="50000"/>
                  </a:schemeClr>
                </a:solidFill>
              </a:rPr>
              <a:t>Bethe–</a:t>
            </a:r>
            <a:r>
              <a:rPr lang="en-AU" sz="1100" dirty="0" err="1" smtClean="0">
                <a:solidFill>
                  <a:schemeClr val="accent1">
                    <a:lumMod val="50000"/>
                  </a:schemeClr>
                </a:solidFill>
              </a:rPr>
              <a:t>Salpeter</a:t>
            </a:r>
            <a:r>
              <a:rPr lang="en-AU" sz="11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AU" sz="1100" dirty="0">
                <a:solidFill>
                  <a:schemeClr val="accent1">
                    <a:lumMod val="50000"/>
                  </a:schemeClr>
                </a:solidFill>
              </a:rPr>
              <a:t>wave </a:t>
            </a:r>
            <a:r>
              <a:rPr lang="en-AU" sz="1100" dirty="0" smtClean="0">
                <a:solidFill>
                  <a:schemeClr val="accent1">
                    <a:lumMod val="50000"/>
                  </a:schemeClr>
                </a:solidFill>
              </a:rPr>
              <a:t>function, Fei </a:t>
            </a:r>
            <a:r>
              <a:rPr lang="en-AU" sz="1100" dirty="0">
                <a:solidFill>
                  <a:schemeClr val="accent1">
                    <a:lumMod val="50000"/>
                  </a:schemeClr>
                </a:solidFill>
              </a:rPr>
              <a:t>Gao, Lei Chang, Yu-xin Liu, </a:t>
            </a:r>
            <a:endParaRPr lang="en-AU" sz="11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AU" sz="1100" dirty="0" smtClean="0">
                <a:solidFill>
                  <a:schemeClr val="accent1">
                    <a:lumMod val="50000"/>
                  </a:schemeClr>
                </a:solidFill>
              </a:rPr>
              <a:t>Phys</a:t>
            </a:r>
            <a:r>
              <a:rPr lang="en-AU" sz="1100" dirty="0">
                <a:solidFill>
                  <a:schemeClr val="accent1">
                    <a:lumMod val="50000"/>
                  </a:schemeClr>
                </a:solidFill>
              </a:rPr>
              <a:t>. Lett. B770 (2017) </a:t>
            </a:r>
            <a:r>
              <a:rPr lang="en-AU" sz="1100" dirty="0" smtClean="0">
                <a:solidFill>
                  <a:schemeClr val="accent1">
                    <a:lumMod val="50000"/>
                  </a:schemeClr>
                </a:solidFill>
              </a:rPr>
              <a:t>551-555</a:t>
            </a:r>
            <a:endParaRPr lang="en-AU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94412" y="1394936"/>
            <a:ext cx="42332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Solid – MEM</a:t>
            </a:r>
          </a:p>
          <a:p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Dashed – Many moments reconstruction, </a:t>
            </a:r>
          </a:p>
          <a:p>
            <a:r>
              <a:rPr lang="en-GB" sz="14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Bayesian choice for </a:t>
            </a:r>
            <a:r>
              <a:rPr lang="en-GB" sz="1400" dirty="0" err="1" smtClean="0">
                <a:solidFill>
                  <a:schemeClr val="accent1">
                    <a:lumMod val="50000"/>
                  </a:schemeClr>
                </a:solidFill>
              </a:rPr>
              <a:t>Gegenbauer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</a:rPr>
              <a:t> expansion</a:t>
            </a:r>
            <a:endParaRPr lang="en-GB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329147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π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39000" y="222338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08000"/>
                </a:solidFill>
              </a:rPr>
              <a:t>η</a:t>
            </a:r>
            <a:r>
              <a:rPr lang="en-GB" baseline="-25000" dirty="0" err="1" smtClean="0">
                <a:solidFill>
                  <a:srgbClr val="008000"/>
                </a:solidFill>
              </a:rPr>
              <a:t>c</a:t>
            </a:r>
            <a:endParaRPr lang="en-GB" baseline="-25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3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PDA 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Chang et al.,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arXiv:1307.0026 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Phys. Rev. Lett. 111,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869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PDA 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</a:p>
          <a:p>
            <a:r>
              <a:rPr lang="en-GB" sz="2800" dirty="0" smtClean="0"/>
              <a:t>Appears </a:t>
            </a:r>
            <a:r>
              <a:rPr lang="en-GB" sz="2800" dirty="0"/>
              <a:t>that JLab12 is within reach of first verification of a QCD hard-scattering formula</a:t>
            </a:r>
          </a:p>
          <a:p>
            <a:endParaRPr lang="en-GB" sz="2800" i="1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L. 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Chang et al.,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arXiv:1307.0026 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Phys. Rev. Lett. 111,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4770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6294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7818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9342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0866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2390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3914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7573962" y="2232567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7760028" y="2246351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931807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1388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82912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488362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8680449" y="2311825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243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143" y="1798638"/>
            <a:ext cx="5171856" cy="3763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 smtClean="0"/>
              <a:t>Emergent Mass </a:t>
            </a:r>
            <a:br>
              <a:rPr lang="en-GB" sz="2800" dirty="0" smtClean="0"/>
            </a:br>
            <a:r>
              <a:rPr lang="en-GB" sz="2800" i="1" dirty="0" smtClean="0"/>
              <a:t>vs</a:t>
            </a:r>
            <a:r>
              <a:rPr lang="en-GB" sz="2800" dirty="0" smtClean="0"/>
              <a:t>. Higgs Mechanism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4343400" cy="5440363"/>
          </a:xfrm>
        </p:spPr>
        <p:txBody>
          <a:bodyPr/>
          <a:lstStyle/>
          <a:p>
            <a:r>
              <a:rPr lang="en-GB" dirty="0" smtClean="0"/>
              <a:t>When does Higgs mechanism begin to influence mass generation?</a:t>
            </a:r>
          </a:p>
          <a:p>
            <a:r>
              <a:rPr lang="en-GB" dirty="0" smtClean="0"/>
              <a:t>limit </a:t>
            </a:r>
            <a:r>
              <a:rPr lang="en-GB" i="1" dirty="0" err="1" smtClean="0"/>
              <a:t>m</a:t>
            </a:r>
            <a:r>
              <a:rPr lang="en-GB" baseline="-25000" dirty="0" err="1" smtClean="0"/>
              <a:t>quark</a:t>
            </a:r>
            <a:r>
              <a:rPr lang="en-GB" dirty="0"/>
              <a:t>→ </a:t>
            </a:r>
            <a:r>
              <a:rPr lang="en-GB" dirty="0" smtClean="0"/>
              <a:t>∞</a:t>
            </a:r>
          </a:p>
          <a:p>
            <a:pPr marL="0" indent="0">
              <a:buNone/>
            </a:pPr>
            <a:r>
              <a:rPr lang="en-GB" i="1" dirty="0" smtClean="0"/>
              <a:t>	φ(x</a:t>
            </a:r>
            <a:r>
              <a:rPr lang="en-GB" i="1" dirty="0"/>
              <a:t>)</a:t>
            </a:r>
            <a:r>
              <a:rPr lang="en-GB" dirty="0"/>
              <a:t> → </a:t>
            </a:r>
            <a:r>
              <a:rPr lang="en-GB" i="1" dirty="0"/>
              <a:t>δ(x-</a:t>
            </a:r>
            <a:r>
              <a:rPr lang="en-GB" i="1" dirty="0" smtClean="0"/>
              <a:t>½)</a:t>
            </a:r>
          </a:p>
          <a:p>
            <a:r>
              <a:rPr lang="en-GB" dirty="0" smtClean="0"/>
              <a:t>limit </a:t>
            </a:r>
            <a:r>
              <a:rPr lang="en-GB" dirty="0" err="1" smtClean="0"/>
              <a:t>m</a:t>
            </a:r>
            <a:r>
              <a:rPr lang="en-GB" baseline="-25000" dirty="0" err="1" smtClean="0"/>
              <a:t>quark</a:t>
            </a:r>
            <a:r>
              <a:rPr lang="en-GB" dirty="0" smtClean="0"/>
              <a:t> </a:t>
            </a:r>
            <a:r>
              <a:rPr lang="en-GB" dirty="0"/>
              <a:t>→ </a:t>
            </a:r>
            <a:r>
              <a:rPr lang="en-GB" dirty="0" smtClean="0"/>
              <a:t>0</a:t>
            </a:r>
          </a:p>
          <a:p>
            <a:pPr marL="0" indent="0">
              <a:buNone/>
            </a:pPr>
            <a:r>
              <a:rPr lang="en-GB" i="1" dirty="0"/>
              <a:t>	</a:t>
            </a:r>
            <a:r>
              <a:rPr lang="en-GB" i="1" dirty="0" smtClean="0"/>
              <a:t>φ(x</a:t>
            </a:r>
            <a:r>
              <a:rPr lang="en-GB" i="1" dirty="0"/>
              <a:t>)</a:t>
            </a:r>
            <a:r>
              <a:rPr lang="en-GB" dirty="0"/>
              <a:t> ∼ (8/π) [x(1-x</a:t>
            </a:r>
            <a:r>
              <a:rPr lang="en-GB" dirty="0" smtClean="0"/>
              <a:t>)]</a:t>
            </a:r>
            <a:r>
              <a:rPr lang="en-GB" i="1" baseline="30000" dirty="0" smtClean="0"/>
              <a:t>½</a:t>
            </a:r>
            <a:endParaRPr lang="en-GB" baseline="30000" dirty="0" smtClean="0"/>
          </a:p>
          <a:p>
            <a:r>
              <a:rPr lang="en-GB" dirty="0" smtClean="0"/>
              <a:t>Transition boundary lies just above</a:t>
            </a:r>
            <a:r>
              <a:rPr lang="en-GB" i="1" dirty="0" smtClean="0"/>
              <a:t> </a:t>
            </a:r>
            <a:r>
              <a:rPr lang="en-GB" i="1" dirty="0" err="1" smtClean="0"/>
              <a:t>m</a:t>
            </a:r>
            <a:r>
              <a:rPr lang="en-GB" baseline="-25000" dirty="0" err="1" smtClean="0"/>
              <a:t>strange</a:t>
            </a:r>
            <a:endParaRPr lang="en-GB" baseline="-25000" dirty="0" smtClean="0"/>
          </a:p>
          <a:p>
            <a:r>
              <a:rPr lang="en-GB" dirty="0" smtClean="0"/>
              <a:t>Comparison between distributions of light-quarks and those involving strange-quarks is obvious place to find signals for strong-mass generation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343400" cy="673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smtClean="0">
                <a:solidFill>
                  <a:schemeClr val="accent1">
                    <a:lumMod val="50000"/>
                  </a:schemeClr>
                </a:solidFill>
              </a:rPr>
              <a:t>Parton </a:t>
            </a:r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distribution amplitudes of S-wave heavy-</a:t>
            </a:r>
            <a:r>
              <a:rPr lang="en-GB" sz="1200" i="1" dirty="0" err="1">
                <a:solidFill>
                  <a:schemeClr val="accent1">
                    <a:lumMod val="50000"/>
                  </a:schemeClr>
                </a:solidFill>
              </a:rPr>
              <a:t>quarkonia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Minghui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Ding, Fei Gao, Lei Chang, Yu-Xin Liu and Craig D. Roberts</a:t>
            </a:r>
            <a:br>
              <a:rPr lang="en-GB" sz="12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arXiv:1511.04943 [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, Phys. Lett. B </a:t>
            </a:r>
            <a:r>
              <a:rPr lang="en-GB" sz="1200" b="1" dirty="0">
                <a:solidFill>
                  <a:schemeClr val="accent1">
                    <a:lumMod val="50000"/>
                  </a:schemeClr>
                </a:solidFill>
              </a:rPr>
              <a:t>753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 (2016) pp. 330-335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4789" y="3549129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rgbClr val="008000"/>
                </a:solidFill>
              </a:rPr>
              <a:t>q+q</a:t>
            </a:r>
            <a:r>
              <a:rPr lang="en-GB" sz="1600" baseline="-25000" dirty="0" err="1" smtClean="0">
                <a:solidFill>
                  <a:srgbClr val="008000"/>
                </a:solidFill>
              </a:rPr>
              <a:t>bar</a:t>
            </a:r>
            <a:r>
              <a:rPr lang="en-GB" sz="1600" dirty="0" smtClean="0">
                <a:solidFill>
                  <a:srgbClr val="008000"/>
                </a:solidFill>
              </a:rPr>
              <a:t>: Emergent</a:t>
            </a:r>
            <a:endParaRPr lang="en-GB" sz="16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0300" y="2331120"/>
            <a:ext cx="1310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tx2">
                    <a:lumMod val="75000"/>
                  </a:schemeClr>
                </a:solidFill>
              </a:rPr>
              <a:t>c+c</a:t>
            </a:r>
            <a:r>
              <a:rPr lang="en-GB" sz="1600" baseline="-25000" dirty="0" err="1" smtClean="0">
                <a:solidFill>
                  <a:schemeClr val="tx2">
                    <a:lumMod val="75000"/>
                  </a:schemeClr>
                </a:solidFill>
              </a:rPr>
              <a:t>bar</a:t>
            </a:r>
            <a:r>
              <a:rPr lang="en-GB" sz="1600" dirty="0" smtClean="0">
                <a:solidFill>
                  <a:schemeClr val="tx2">
                    <a:lumMod val="75000"/>
                  </a:schemeClr>
                </a:solidFill>
              </a:rPr>
              <a:t>: Higgs</a:t>
            </a:r>
            <a:endParaRPr lang="en-GB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3184" y="2362200"/>
            <a:ext cx="10318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conformal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5638800" y="2621298"/>
            <a:ext cx="1143000" cy="502902"/>
          </a:xfrm>
          <a:prstGeom prst="straightConnector1">
            <a:avLst/>
          </a:prstGeom>
          <a:noFill/>
          <a:ln w="9525" cap="flat" cmpd="sng" algn="ctr">
            <a:solidFill>
              <a:srgbClr val="6600CC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562600" y="3055161"/>
            <a:ext cx="762000" cy="221439"/>
          </a:xfrm>
          <a:prstGeom prst="straightConnector1">
            <a:avLst/>
          </a:prstGeom>
          <a:noFill/>
          <a:ln w="9525" cap="flat" cmpd="sng" algn="ctr">
            <a:solidFill>
              <a:srgbClr val="0A0A0A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4847789" y="2831068"/>
            <a:ext cx="1195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rgbClr val="0A0A0A"/>
                </a:solidFill>
              </a:rPr>
              <a:t>s+s</a:t>
            </a:r>
            <a:r>
              <a:rPr lang="en-GB" baseline="-25000" dirty="0" err="1" smtClean="0">
                <a:solidFill>
                  <a:srgbClr val="0A0A0A"/>
                </a:solidFill>
              </a:rPr>
              <a:t>bar</a:t>
            </a:r>
            <a:r>
              <a:rPr lang="en-GB" dirty="0" smtClean="0">
                <a:solidFill>
                  <a:srgbClr val="0A0A0A"/>
                </a:solidFill>
              </a:rPr>
              <a:t>: </a:t>
            </a:r>
          </a:p>
          <a:p>
            <a:r>
              <a:rPr lang="en-GB" sz="1400" dirty="0">
                <a:solidFill>
                  <a:srgbClr val="0A0A0A"/>
                </a:solidFill>
              </a:rPr>
              <a:t>o</a:t>
            </a:r>
            <a:r>
              <a:rPr lang="en-GB" sz="1400" dirty="0" smtClean="0">
                <a:solidFill>
                  <a:srgbClr val="0A0A0A"/>
                </a:solidFill>
              </a:rPr>
              <a:t>n the border</a:t>
            </a:r>
            <a:endParaRPr lang="en-GB" sz="1400" baseline="-25000" dirty="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00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A New Era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GB" dirty="0"/>
              <a:t>QCD is the first place that we fully experience the </a:t>
            </a:r>
            <a:r>
              <a:rPr lang="en-GB" dirty="0" smtClean="0"/>
              <a:t>collisions and collusions </a:t>
            </a:r>
            <a:r>
              <a:rPr lang="en-GB" dirty="0"/>
              <a:t>between relativity and quantum mechanics.  </a:t>
            </a:r>
            <a:endParaRPr lang="en-GB" dirty="0" smtClean="0"/>
          </a:p>
          <a:p>
            <a:r>
              <a:rPr lang="en-GB" dirty="0" smtClean="0"/>
              <a:t>In </a:t>
            </a:r>
            <a:r>
              <a:rPr lang="en-GB" dirty="0"/>
              <a:t>attempting to match QCD with Nature, we confront the innumerable complexities of nonperturbative, nonlinear dynamics in relativistic quantum field theory, </a:t>
            </a:r>
            <a:r>
              <a:rPr lang="en-GB" i="1" dirty="0"/>
              <a:t>e.g</a:t>
            </a:r>
            <a:r>
              <a:rPr lang="en-GB" dirty="0"/>
              <a:t>.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loss of particle number conservation, </a:t>
            </a:r>
            <a:endParaRPr lang="en-GB" dirty="0" smtClean="0"/>
          </a:p>
          <a:p>
            <a:pPr lvl="1"/>
            <a:r>
              <a:rPr lang="en-GB" dirty="0" smtClean="0"/>
              <a:t>the </a:t>
            </a:r>
            <a:r>
              <a:rPr lang="en-GB" dirty="0"/>
              <a:t>frame and scale dependence of the explanations and interpretations of observable processes, </a:t>
            </a:r>
            <a:endParaRPr lang="en-GB" dirty="0" smtClean="0"/>
          </a:p>
          <a:p>
            <a:pPr lvl="1"/>
            <a:r>
              <a:rPr lang="en-GB" dirty="0" smtClean="0"/>
              <a:t>and </a:t>
            </a:r>
            <a:r>
              <a:rPr lang="en-GB" dirty="0"/>
              <a:t>the evolving character of the relevant degrees-of-freedom. </a:t>
            </a:r>
            <a:endParaRPr lang="en-GB" dirty="0" smtClean="0"/>
          </a:p>
          <a:p>
            <a:r>
              <a:rPr lang="en-GB" dirty="0"/>
              <a:t>Origin and distribution of mass, momentum, spin within hadrons, </a:t>
            </a:r>
            <a:r>
              <a:rPr lang="en-GB" i="1" dirty="0"/>
              <a:t>e.g</a:t>
            </a:r>
            <a:r>
              <a:rPr lang="en-GB" dirty="0"/>
              <a:t>. where is the proton’s spin and how is the pion </a:t>
            </a:r>
            <a:r>
              <a:rPr lang="en-GB" dirty="0" err="1"/>
              <a:t>spinless</a:t>
            </a:r>
            <a:r>
              <a:rPr lang="en-GB" dirty="0"/>
              <a:t>?  </a:t>
            </a:r>
          </a:p>
          <a:p>
            <a:pPr lvl="1"/>
            <a:r>
              <a:rPr lang="en-GB" dirty="0" smtClean="0"/>
              <a:t>Don’t forget the latter! </a:t>
            </a:r>
          </a:p>
          <a:p>
            <a:pPr lvl="1"/>
            <a:r>
              <a:rPr lang="en-GB" dirty="0" smtClean="0"/>
              <a:t>How </a:t>
            </a:r>
            <a:r>
              <a:rPr lang="en-GB" dirty="0"/>
              <a:t>do all the spin-1/2 quarks and spin-1 gluons combine to make a </a:t>
            </a:r>
            <a:r>
              <a:rPr lang="en-GB" dirty="0" smtClean="0"/>
              <a:t>massless, </a:t>
            </a:r>
            <a:r>
              <a:rPr lang="en-GB" i="1" dirty="0" smtClean="0"/>
              <a:t>J</a:t>
            </a:r>
            <a:r>
              <a:rPr lang="en-GB" dirty="0" smtClean="0"/>
              <a:t>=0 composite mode</a:t>
            </a:r>
            <a:r>
              <a:rPr lang="en-GB" dirty="0"/>
              <a:t>?</a:t>
            </a:r>
            <a:endParaRPr lang="en-GB" sz="18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120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 smtClean="0"/>
              <a:t>Kaon electromagnetic </a:t>
            </a:r>
            <a:br>
              <a:rPr lang="en-GB" sz="2800" dirty="0" smtClean="0"/>
            </a:br>
            <a:r>
              <a:rPr lang="en-GB" sz="2800" dirty="0" smtClean="0"/>
              <a:t>form factor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GB" dirty="0" smtClean="0"/>
              <a:t>Chiral limit</a:t>
            </a:r>
          </a:p>
          <a:p>
            <a:pPr lvl="1"/>
            <a:r>
              <a:rPr lang="en-GB" i="1" dirty="0" smtClean="0"/>
              <a:t>π</a:t>
            </a:r>
            <a:r>
              <a:rPr lang="en-GB" dirty="0" smtClean="0"/>
              <a:t> &amp; </a:t>
            </a:r>
            <a:r>
              <a:rPr lang="en-GB" i="1" dirty="0" smtClean="0"/>
              <a:t>K</a:t>
            </a:r>
            <a:r>
              <a:rPr lang="en-GB" dirty="0" smtClean="0"/>
              <a:t> are degenerate</a:t>
            </a:r>
          </a:p>
          <a:p>
            <a:pPr lvl="1"/>
            <a:r>
              <a:rPr lang="en-GB" dirty="0" smtClean="0"/>
              <a:t>Internal structure is identical </a:t>
            </a:r>
          </a:p>
          <a:p>
            <a:pPr marL="0" indent="0">
              <a:buNone/>
            </a:pPr>
            <a:r>
              <a:rPr lang="en-GB" i="1" dirty="0" smtClean="0"/>
              <a:t>	QCD’s </a:t>
            </a:r>
            <a:r>
              <a:rPr lang="en-GB" i="1" dirty="0" err="1" smtClean="0"/>
              <a:t>Nambu</a:t>
            </a:r>
            <a:r>
              <a:rPr lang="en-GB" i="1" dirty="0" smtClean="0"/>
              <a:t>-Goldstone modes</a:t>
            </a:r>
          </a:p>
          <a:p>
            <a:r>
              <a:rPr lang="en-US" dirty="0" smtClean="0"/>
              <a:t>But … in physical </a:t>
            </a:r>
            <a:r>
              <a:rPr lang="en-US" dirty="0"/>
              <a:t>kaon, the Higgs mechanism plays a role</a:t>
            </a:r>
          </a:p>
          <a:p>
            <a:pPr lvl="1"/>
            <a:r>
              <a:rPr lang="en-US" sz="2200" i="1" dirty="0"/>
              <a:t>s</a:t>
            </a:r>
            <a:r>
              <a:rPr lang="en-US" sz="2200" dirty="0"/>
              <a:t>-quark current mass is much greater than that of the </a:t>
            </a:r>
            <a:r>
              <a:rPr lang="en-US" sz="2200" i="1" dirty="0" smtClean="0"/>
              <a:t>u</a:t>
            </a:r>
            <a:r>
              <a:rPr lang="en-US" sz="2200" dirty="0" smtClean="0"/>
              <a:t>-quark</a:t>
            </a:r>
          </a:p>
          <a:p>
            <a:pPr marL="457200" lvl="1" indent="0">
              <a:buNone/>
            </a:pPr>
            <a:r>
              <a:rPr lang="en-US" sz="2200" dirty="0" smtClean="0"/>
              <a:t>	</a:t>
            </a:r>
            <a:r>
              <a:rPr lang="en-US" sz="2200" i="1" dirty="0" err="1" smtClean="0"/>
              <a:t>m</a:t>
            </a:r>
            <a:r>
              <a:rPr lang="en-US" sz="2200" i="1" baseline="-25000" dirty="0" err="1" smtClean="0"/>
              <a:t>s</a:t>
            </a:r>
            <a:r>
              <a:rPr lang="en-US" sz="2200" dirty="0" smtClean="0"/>
              <a:t> </a:t>
            </a:r>
            <a:r>
              <a:rPr lang="en-GB" sz="2200" dirty="0" smtClean="0"/>
              <a:t>∼25 </a:t>
            </a:r>
            <a:r>
              <a:rPr lang="en-GB" sz="2200" i="1" dirty="0" smtClean="0"/>
              <a:t>m</a:t>
            </a:r>
            <a:r>
              <a:rPr lang="en-GB" sz="2200" i="1" baseline="-25000" dirty="0" smtClean="0"/>
              <a:t>u</a:t>
            </a:r>
            <a:endParaRPr lang="en-GB" sz="2200" i="1" baseline="-25000" dirty="0"/>
          </a:p>
          <a:p>
            <a:pPr lvl="1"/>
            <a:r>
              <a:rPr lang="en-GB" dirty="0" smtClean="0"/>
              <a:t>Translates into IR difference in running masses</a:t>
            </a:r>
          </a:p>
          <a:p>
            <a:pPr marL="457200" lvl="1" indent="0">
              <a:buNone/>
            </a:pPr>
            <a:r>
              <a:rPr lang="en-GB" dirty="0" smtClean="0"/>
              <a:t>	</a:t>
            </a:r>
            <a:r>
              <a:rPr lang="en-GB" i="1" dirty="0" smtClean="0"/>
              <a:t>M</a:t>
            </a:r>
            <a:r>
              <a:rPr lang="en-GB" i="1" baseline="-25000" dirty="0" smtClean="0"/>
              <a:t>s</a:t>
            </a:r>
            <a:r>
              <a:rPr lang="en-GB" dirty="0" smtClean="0"/>
              <a:t>(0</a:t>
            </a:r>
            <a:r>
              <a:rPr lang="en-GB" dirty="0"/>
              <a:t>) </a:t>
            </a:r>
            <a:r>
              <a:rPr lang="en-GB" dirty="0" smtClean="0"/>
              <a:t>∼ 1.25 </a:t>
            </a:r>
            <a:r>
              <a:rPr lang="en-GB" i="1" dirty="0" smtClean="0"/>
              <a:t>M</a:t>
            </a:r>
            <a:r>
              <a:rPr lang="en-GB" i="1" baseline="-25000" dirty="0" smtClean="0"/>
              <a:t>u</a:t>
            </a:r>
            <a:r>
              <a:rPr lang="en-GB" dirty="0" smtClean="0"/>
              <a:t>(0)</a:t>
            </a:r>
          </a:p>
          <a:p>
            <a:r>
              <a:rPr lang="en-GB" dirty="0" smtClean="0"/>
              <a:t>Comparison </a:t>
            </a:r>
            <a:r>
              <a:rPr lang="en-GB" dirty="0"/>
              <a:t>between </a:t>
            </a:r>
            <a:r>
              <a:rPr lang="en-GB" i="1" dirty="0"/>
              <a:t>π</a:t>
            </a:r>
            <a:r>
              <a:rPr lang="en-GB" dirty="0"/>
              <a:t> &amp; </a:t>
            </a:r>
            <a:r>
              <a:rPr lang="en-GB" i="1" dirty="0"/>
              <a:t>K</a:t>
            </a:r>
            <a:r>
              <a:rPr lang="en-GB" dirty="0"/>
              <a:t> </a:t>
            </a:r>
            <a:r>
              <a:rPr lang="en-GB" dirty="0" smtClean="0"/>
              <a:t>properties </a:t>
            </a:r>
            <a:r>
              <a:rPr lang="en-GB" dirty="0"/>
              <a:t>provides direct access </a:t>
            </a:r>
            <a:r>
              <a:rPr lang="en-GB" dirty="0" smtClean="0"/>
              <a:t>to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interplay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feedback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     between </a:t>
            </a:r>
            <a:r>
              <a:rPr lang="en-GB" dirty="0"/>
              <a:t>strong and electroweak mass generating </a:t>
            </a:r>
            <a:r>
              <a:rPr lang="en-GB" dirty="0" smtClean="0"/>
              <a:t>mechanisms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2800" dirty="0" smtClean="0"/>
              <a:t>Kaon electromagnetic </a:t>
            </a:r>
            <a:br>
              <a:rPr lang="en-GB" sz="2800" dirty="0" smtClean="0"/>
            </a:br>
            <a:r>
              <a:rPr lang="en-GB" sz="2800" dirty="0" smtClean="0"/>
              <a:t>form factor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181600"/>
          </a:xfrm>
        </p:spPr>
        <p:txBody>
          <a:bodyPr/>
          <a:lstStyle/>
          <a:p>
            <a:r>
              <a:rPr lang="en-GB" dirty="0" smtClean="0"/>
              <a:t>Techniques developed for pion</a:t>
            </a:r>
          </a:p>
          <a:p>
            <a:pPr lvl="1"/>
            <a:r>
              <a:rPr lang="en-GB" dirty="0" smtClean="0"/>
              <a:t>PDA</a:t>
            </a:r>
          </a:p>
          <a:p>
            <a:pPr lvl="1"/>
            <a:r>
              <a:rPr lang="en-GB" dirty="0" smtClean="0"/>
              <a:t>Form factor</a:t>
            </a:r>
          </a:p>
          <a:p>
            <a:pPr marL="457200" lvl="1" indent="0">
              <a:buNone/>
            </a:pPr>
            <a:r>
              <a:rPr lang="en-GB" dirty="0" smtClean="0"/>
              <a:t>also directly applicable to kaon</a:t>
            </a:r>
          </a:p>
          <a:p>
            <a:r>
              <a:rPr lang="en-US" dirty="0"/>
              <a:t>Isolated dotted curve = conformal QCD</a:t>
            </a:r>
          </a:p>
          <a:p>
            <a:r>
              <a:rPr lang="en-US" dirty="0">
                <a:solidFill>
                  <a:srgbClr val="008000"/>
                </a:solidFill>
              </a:rPr>
              <a:t>Green curve &amp; band </a:t>
            </a:r>
            <a:r>
              <a:rPr lang="en-US" dirty="0"/>
              <a:t>= result inferred from the single pion moment computed in lattice-QCD</a:t>
            </a:r>
          </a:p>
          <a:p>
            <a:r>
              <a:rPr lang="en-US" dirty="0"/>
              <a:t>Black solid and red dashed curves = band of DSE predictions</a:t>
            </a:r>
          </a:p>
          <a:p>
            <a:r>
              <a:rPr lang="en-US" dirty="0"/>
              <a:t>Agreement between DSE &amp; </a:t>
            </a:r>
            <a:r>
              <a:rPr lang="en-US" dirty="0" err="1"/>
              <a:t>lQCD</a:t>
            </a:r>
            <a:r>
              <a:rPr lang="en-US" dirty="0"/>
              <a:t> predictions, within errors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172200" y="5270501"/>
            <a:ext cx="2895600" cy="12033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err="1">
                <a:solidFill>
                  <a:schemeClr val="accent1">
                    <a:lumMod val="50000"/>
                  </a:schemeClr>
                </a:solidFill>
              </a:rPr>
              <a:t>Flavour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 symmetry breaking in the kaon </a:t>
            </a:r>
            <a:r>
              <a:rPr lang="en-US" sz="1200" i="1" dirty="0" err="1">
                <a:solidFill>
                  <a:schemeClr val="accent1">
                    <a:lumMod val="50000"/>
                  </a:schemeClr>
                </a:solidFill>
              </a:rPr>
              <a:t>parton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 distribution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amplitude, Chao Shi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, Chen </a:t>
            </a:r>
            <a:r>
              <a:rPr lang="en-US" sz="1200" i="1" dirty="0" err="1">
                <a:solidFill>
                  <a:schemeClr val="accent1">
                    <a:lumMod val="50000"/>
                  </a:schemeClr>
                </a:solidFill>
              </a:rPr>
              <a:t>Chen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, Lei Chang, Craig D. Roberts, Sebastian M. Schmidt and Hong-Shi </a:t>
            </a:r>
            <a:r>
              <a:rPr lang="en-US" sz="1200" i="1" dirty="0" err="1" smtClean="0">
                <a:solidFill>
                  <a:schemeClr val="accent1">
                    <a:lumMod val="50000"/>
                  </a:schemeClr>
                </a:solidFill>
              </a:rPr>
              <a:t>Zong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, arXiv:1406:3353 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2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US" sz="1200" i="1" dirty="0">
                <a:solidFill>
                  <a:schemeClr val="accent1">
                    <a:lumMod val="50000"/>
                  </a:schemeClr>
                </a:solidFill>
              </a:rPr>
              <a:t>], Phys. Lett. B 738 (2014) pp.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512–518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43" y="1663425"/>
            <a:ext cx="5106764" cy="359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242933"/>
            <a:ext cx="5093845" cy="3624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Kaon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038600" cy="5181600"/>
          </a:xfrm>
        </p:spPr>
        <p:txBody>
          <a:bodyPr/>
          <a:lstStyle/>
          <a:p>
            <a:r>
              <a:rPr lang="en-US" sz="2000" dirty="0" smtClean="0"/>
              <a:t>Solid blue curve = DSE (Maris-Tandy 2000) prediction</a:t>
            </a:r>
          </a:p>
          <a:p>
            <a:r>
              <a:rPr lang="en-US" sz="2000" dirty="0" smtClean="0"/>
              <a:t>Hard-scattering formula</a:t>
            </a:r>
          </a:p>
          <a:p>
            <a:pPr lvl="1"/>
            <a:r>
              <a:rPr lang="en-US" sz="1800" dirty="0" smtClean="0"/>
              <a:t>Short- and long-dashed curves = DSE-2014 prediction for PDA yields result within this area</a:t>
            </a:r>
          </a:p>
          <a:p>
            <a:pPr lvl="1"/>
            <a:r>
              <a:rPr lang="en-US" sz="1800" dirty="0" smtClean="0"/>
              <a:t>Green band = broad, skewed </a:t>
            </a:r>
            <a:r>
              <a:rPr lang="en-US" sz="1800" dirty="0" err="1" smtClean="0"/>
              <a:t>lQCD</a:t>
            </a:r>
            <a:r>
              <a:rPr lang="en-US" sz="1800" dirty="0" smtClean="0"/>
              <a:t> PDA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Skewing is not the issue: 12%-15%, DSE- and lattice-QCD agree</a:t>
            </a:r>
          </a:p>
          <a:p>
            <a:r>
              <a:rPr lang="en-US" sz="2000" dirty="0" smtClean="0"/>
              <a:t>It’s extent of the broadening that generates the uncertainty</a:t>
            </a:r>
          </a:p>
          <a:p>
            <a:r>
              <a:rPr lang="en-US" sz="2000" dirty="0" err="1" smtClean="0"/>
              <a:t>JLab</a:t>
            </a:r>
            <a:r>
              <a:rPr lang="en-US" sz="2000" dirty="0" smtClean="0"/>
              <a:t> 12 has potential to settle the issue … Meantime, extend </a:t>
            </a:r>
            <a:r>
              <a:rPr lang="en-GB" sz="2000" i="1" dirty="0"/>
              <a:t>F</a:t>
            </a:r>
            <a:r>
              <a:rPr lang="en-GB" sz="2000" i="1" baseline="-25000" dirty="0"/>
              <a:t>π</a:t>
            </a:r>
            <a:r>
              <a:rPr lang="en-GB" sz="2000" i="1" dirty="0"/>
              <a:t>(Q</a:t>
            </a:r>
            <a:r>
              <a:rPr lang="en-GB" sz="2000" i="1" baseline="30000" dirty="0"/>
              <a:t>2</a:t>
            </a:r>
            <a:r>
              <a:rPr lang="en-GB" sz="2000" i="1" dirty="0"/>
              <a:t>)</a:t>
            </a:r>
            <a:r>
              <a:rPr lang="en-GB" sz="2000" dirty="0"/>
              <a:t> analysis on entire </a:t>
            </a:r>
            <a:r>
              <a:rPr lang="en-GB" sz="2000" dirty="0" err="1"/>
              <a:t>spacelike</a:t>
            </a:r>
            <a:r>
              <a:rPr lang="en-GB" sz="2000" dirty="0"/>
              <a:t> domain → </a:t>
            </a:r>
            <a:r>
              <a:rPr lang="en-GB" sz="2000" i="1" dirty="0"/>
              <a:t>F</a:t>
            </a:r>
            <a:r>
              <a:rPr lang="en-GB" sz="2000" i="1" baseline="-25000" dirty="0"/>
              <a:t>K</a:t>
            </a:r>
            <a:r>
              <a:rPr lang="en-GB" sz="2000" i="1" dirty="0"/>
              <a:t>(Q</a:t>
            </a:r>
            <a:r>
              <a:rPr lang="en-GB" sz="2000" i="1" baseline="30000" dirty="0"/>
              <a:t>2</a:t>
            </a:r>
            <a:r>
              <a:rPr lang="en-GB" sz="2000" i="1" dirty="0"/>
              <a:t>)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5257800" y="5849645"/>
            <a:ext cx="3887843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100" i="1" dirty="0">
                <a:solidFill>
                  <a:schemeClr val="accent1">
                    <a:lumMod val="50000"/>
                  </a:schemeClr>
                </a:solidFill>
              </a:rPr>
              <a:t>The pion: an enigma within the Standard Model</a:t>
            </a:r>
            <a:r>
              <a:rPr lang="en-AU" sz="11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AU" sz="1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100" dirty="0">
                <a:solidFill>
                  <a:schemeClr val="accent1">
                    <a:lumMod val="50000"/>
                  </a:schemeClr>
                </a:solidFill>
              </a:rPr>
              <a:t>Tanja Horn and Craig D. Roberts</a:t>
            </a:r>
            <a:br>
              <a:rPr lang="en-AU" sz="11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arXiv:1602.04016 [</a:t>
            </a:r>
            <a:r>
              <a:rPr lang="en-AU" sz="1100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AU" sz="11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AU" sz="1100" dirty="0">
                <a:solidFill>
                  <a:schemeClr val="accent1">
                    <a:lumMod val="50000"/>
                  </a:schemeClr>
                </a:solidFill>
              </a:rPr>
              <a:t>, J. Phys. G </a:t>
            </a:r>
            <a:r>
              <a:rPr lang="en-AU" sz="1100" b="1" dirty="0">
                <a:solidFill>
                  <a:schemeClr val="accent1">
                    <a:lumMod val="50000"/>
                  </a:schemeClr>
                </a:solidFill>
              </a:rPr>
              <a:t>43</a:t>
            </a:r>
            <a:r>
              <a:rPr lang="en-AU" sz="1100" dirty="0">
                <a:solidFill>
                  <a:schemeClr val="accent1">
                    <a:lumMod val="50000"/>
                  </a:schemeClr>
                </a:solidFill>
              </a:rPr>
              <a:t> (2016) 073001/1-46</a:t>
            </a:r>
            <a:endParaRPr lang="en-AU" sz="11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17" y="1175739"/>
            <a:ext cx="4953000" cy="13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53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156460"/>
            <a:ext cx="5029200" cy="3634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Kaon electromagnetic </a:t>
            </a:r>
            <a:br>
              <a:rPr lang="en-GB" dirty="0" smtClean="0"/>
            </a:br>
            <a:r>
              <a:rPr lang="en-GB" dirty="0" smtClean="0"/>
              <a:t>form factor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4419600" cy="4525963"/>
          </a:xfrm>
        </p:spPr>
        <p:txBody>
          <a:bodyPr/>
          <a:lstStyle/>
          <a:p>
            <a:r>
              <a:rPr lang="en-GB" dirty="0" smtClean="0"/>
              <a:t>Direct computation of the pion and kaon form factors</a:t>
            </a:r>
          </a:p>
          <a:p>
            <a:pPr lvl="1"/>
            <a:r>
              <a:rPr lang="en-GB" dirty="0" smtClean="0"/>
              <a:t>PDA for pion is known accurately</a:t>
            </a:r>
          </a:p>
          <a:p>
            <a:pPr lvl="1"/>
            <a:r>
              <a:rPr lang="en-GB" dirty="0" smtClean="0"/>
              <a:t>Use ratio F</a:t>
            </a:r>
            <a:r>
              <a:rPr lang="en-GB" baseline="-25000" dirty="0" smtClean="0"/>
              <a:t>K</a:t>
            </a:r>
            <a:r>
              <a:rPr lang="en-GB" dirty="0" smtClean="0"/>
              <a:t>/F</a:t>
            </a:r>
            <a:r>
              <a:rPr lang="en-GB" baseline="-25000" dirty="0" smtClean="0"/>
              <a:t>π</a:t>
            </a:r>
            <a:r>
              <a:rPr lang="en-GB" dirty="0" smtClean="0"/>
              <a:t> at Q</a:t>
            </a:r>
            <a:r>
              <a:rPr lang="en-GB" baseline="30000" dirty="0" smtClean="0"/>
              <a:t>2 </a:t>
            </a:r>
            <a:r>
              <a:rPr lang="en-GB" dirty="0" smtClean="0"/>
              <a:t>= 8 GeV</a:t>
            </a:r>
            <a:r>
              <a:rPr lang="en-GB" baseline="30000" dirty="0" smtClean="0"/>
              <a:t>2</a:t>
            </a:r>
            <a:r>
              <a:rPr lang="en-GB" dirty="0" smtClean="0"/>
              <a:t> to constrain kaon PDA</a:t>
            </a:r>
          </a:p>
          <a:p>
            <a:r>
              <a:rPr lang="en-GB" dirty="0" smtClean="0"/>
              <a:t>Mauve band = </a:t>
            </a:r>
            <a:r>
              <a:rPr lang="en-GB" dirty="0" err="1" smtClean="0"/>
              <a:t>lQCD</a:t>
            </a:r>
            <a:r>
              <a:rPr lang="en-GB" dirty="0" smtClean="0"/>
              <a:t> PDA developed earlier</a:t>
            </a:r>
          </a:p>
          <a:p>
            <a:r>
              <a:rPr lang="en-GB" dirty="0" smtClean="0"/>
              <a:t>Green curve and band = updated constraint from direct form factor calculations</a:t>
            </a:r>
          </a:p>
          <a:p>
            <a:r>
              <a:rPr lang="en-GB" dirty="0" smtClean="0"/>
              <a:t>Agreement (within errors).</a:t>
            </a:r>
          </a:p>
          <a:p>
            <a:pPr lvl="1"/>
            <a:r>
              <a:rPr lang="en-GB" dirty="0" smtClean="0"/>
              <a:t>Error band on updated PDA is estimate based upon known error in </a:t>
            </a:r>
            <a:r>
              <a:rPr lang="en-GB" dirty="0" err="1" smtClean="0"/>
              <a:t>lQCD</a:t>
            </a:r>
            <a:r>
              <a:rPr lang="en-GB" dirty="0" smtClean="0"/>
              <a:t> pion PDA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2235" y="0"/>
            <a:ext cx="4305987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100" i="1" dirty="0">
                <a:solidFill>
                  <a:schemeClr val="accent1">
                    <a:lumMod val="75000"/>
                  </a:schemeClr>
                </a:solidFill>
              </a:rPr>
              <a:t>Off-shell persistence of composite pions and kaons</a:t>
            </a:r>
            <a:r>
              <a:rPr lang="en-AU" sz="1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AU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AU" sz="1100" dirty="0">
                <a:solidFill>
                  <a:schemeClr val="accent1">
                    <a:lumMod val="75000"/>
                  </a:schemeClr>
                </a:solidFill>
              </a:rPr>
              <a:t>Si-</a:t>
            </a:r>
            <a:r>
              <a:rPr lang="en-AU" sz="1100" dirty="0" err="1">
                <a:solidFill>
                  <a:schemeClr val="accent1">
                    <a:lumMod val="75000"/>
                  </a:schemeClr>
                </a:solidFill>
              </a:rPr>
              <a:t>Xue</a:t>
            </a:r>
            <a:r>
              <a:rPr lang="en-AU" sz="1100" dirty="0">
                <a:solidFill>
                  <a:schemeClr val="accent1">
                    <a:lumMod val="75000"/>
                  </a:schemeClr>
                </a:solidFill>
              </a:rPr>
              <a:t> Qin, Chen </a:t>
            </a:r>
            <a:r>
              <a:rPr lang="en-AU" sz="1100" dirty="0" err="1">
                <a:solidFill>
                  <a:schemeClr val="accent1">
                    <a:lumMod val="75000"/>
                  </a:schemeClr>
                </a:solidFill>
              </a:rPr>
              <a:t>Chen</a:t>
            </a:r>
            <a:r>
              <a:rPr lang="en-AU" sz="11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AU" sz="1100" dirty="0" err="1">
                <a:solidFill>
                  <a:schemeClr val="accent1">
                    <a:lumMod val="75000"/>
                  </a:schemeClr>
                </a:solidFill>
              </a:rPr>
              <a:t>Cédric</a:t>
            </a:r>
            <a:r>
              <a:rPr lang="en-AU" sz="11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AU" sz="1100" dirty="0" err="1">
                <a:solidFill>
                  <a:schemeClr val="accent1">
                    <a:lumMod val="75000"/>
                  </a:schemeClr>
                </a:solidFill>
              </a:rPr>
              <a:t>Mezrag</a:t>
            </a:r>
            <a:r>
              <a:rPr lang="en-AU" sz="1100" dirty="0">
                <a:solidFill>
                  <a:schemeClr val="accent1">
                    <a:lumMod val="75000"/>
                  </a:schemeClr>
                </a:solidFill>
              </a:rPr>
              <a:t> and Craig D. Roberts</a:t>
            </a:r>
            <a:br>
              <a:rPr lang="en-AU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AU" sz="11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arXiv:1702.06100 [</a:t>
            </a:r>
            <a:r>
              <a:rPr lang="en-AU" sz="1100" dirty="0" err="1">
                <a:solidFill>
                  <a:schemeClr val="accent1">
                    <a:lumMod val="75000"/>
                  </a:schemeClr>
                </a:solidFill>
                <a:hlinkClick r:id="rId4"/>
              </a:rPr>
              <a:t>nucl-th</a:t>
            </a:r>
            <a:r>
              <a:rPr lang="en-AU" sz="1100" dirty="0" smtClean="0">
                <a:solidFill>
                  <a:schemeClr val="accent1">
                    <a:lumMod val="75000"/>
                  </a:schemeClr>
                </a:solidFill>
                <a:hlinkClick r:id="rId4"/>
              </a:rPr>
              <a:t>]</a:t>
            </a:r>
            <a:endParaRPr lang="en-AU" sz="11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600"/>
              </a:spcBef>
            </a:pPr>
            <a:r>
              <a:rPr lang="en-GB" sz="1100" i="1" dirty="0" smtClean="0">
                <a:solidFill>
                  <a:schemeClr val="accent1">
                    <a:lumMod val="75000"/>
                  </a:schemeClr>
                </a:solidFill>
              </a:rPr>
              <a:t>Exposing </a:t>
            </a:r>
            <a:r>
              <a:rPr lang="en-GB" sz="1100" i="1" dirty="0">
                <a:solidFill>
                  <a:schemeClr val="accent1">
                    <a:lumMod val="75000"/>
                  </a:schemeClr>
                </a:solidFill>
              </a:rPr>
              <a:t>strangeness: projections for kaon electromagnetic form factors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GB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100" dirty="0">
                <a:solidFill>
                  <a:schemeClr val="accent1">
                    <a:lumMod val="75000"/>
                  </a:schemeClr>
                </a:solidFill>
              </a:rPr>
              <a:t>Fei Gao, Lei Chang, Yu-Xin Liu, Craig D. Roberts and Peter C. Tandy</a:t>
            </a:r>
            <a:br>
              <a:rPr lang="en-GB" sz="11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11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arXiv:1703.04875 [</a:t>
            </a:r>
            <a:r>
              <a:rPr lang="en-GB" sz="1100" dirty="0" err="1">
                <a:solidFill>
                  <a:schemeClr val="accent1">
                    <a:lumMod val="75000"/>
                  </a:schemeClr>
                </a:solidFill>
                <a:hlinkClick r:id="rId5"/>
              </a:rPr>
              <a:t>nucl-th</a:t>
            </a:r>
            <a:r>
              <a:rPr lang="en-GB" sz="11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]</a:t>
            </a:r>
            <a:endParaRPr lang="en-GB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3276600" y="2971800"/>
            <a:ext cx="3429000" cy="381000"/>
          </a:xfrm>
          <a:prstGeom prst="straightConnector1">
            <a:avLst/>
          </a:prstGeom>
          <a:noFill/>
          <a:ln w="28575" cap="flat" cmpd="sng" algn="ctr">
            <a:solidFill>
              <a:srgbClr val="CC99FF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143000" y="3710781"/>
            <a:ext cx="4191000" cy="380842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406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22" y="2242933"/>
            <a:ext cx="4928199" cy="36244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Kaon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5181600"/>
          </a:xfrm>
        </p:spPr>
        <p:txBody>
          <a:bodyPr/>
          <a:lstStyle/>
          <a:p>
            <a:r>
              <a:rPr lang="en-US" sz="2000" dirty="0" smtClean="0"/>
              <a:t>Dashed purple curve = DSE (Maris-Tandy 2000) prediction</a:t>
            </a:r>
          </a:p>
          <a:p>
            <a:r>
              <a:rPr lang="en-US" sz="2000" dirty="0" smtClean="0"/>
              <a:t>Solid black curve = modern DSE prediction</a:t>
            </a:r>
          </a:p>
          <a:p>
            <a:r>
              <a:rPr lang="en-US" sz="2000" dirty="0" smtClean="0"/>
              <a:t>Hard-scattering formula</a:t>
            </a:r>
          </a:p>
          <a:p>
            <a:pPr lvl="1"/>
            <a:r>
              <a:rPr lang="en-US" sz="1800" dirty="0" smtClean="0"/>
              <a:t>Updated PDA</a:t>
            </a:r>
          </a:p>
          <a:p>
            <a:pPr lvl="1"/>
            <a:r>
              <a:rPr lang="en-US" sz="1800" dirty="0" smtClean="0"/>
              <a:t>Long-dashed green curve, with error band marking uncertainty in dilation of the PDA</a:t>
            </a:r>
            <a:endParaRPr lang="en-US" sz="2000" dirty="0" smtClean="0"/>
          </a:p>
          <a:p>
            <a:r>
              <a:rPr lang="en-US" sz="2000" dirty="0" smtClean="0"/>
              <a:t>Result highlights the impact of broadening</a:t>
            </a:r>
          </a:p>
          <a:p>
            <a:r>
              <a:rPr lang="en-US" sz="2000" dirty="0" smtClean="0"/>
              <a:t>Now have concrete QCD-connected prediction that can be tested at </a:t>
            </a:r>
            <a:r>
              <a:rPr lang="en-US" sz="2000" dirty="0" err="1" smtClean="0"/>
              <a:t>JLab</a:t>
            </a:r>
            <a:r>
              <a:rPr lang="en-US" sz="2000" dirty="0" smtClean="0"/>
              <a:t> 12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17" y="1175739"/>
            <a:ext cx="4953000" cy="13632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Exposing strangeness: projections for kaon electromagnetic form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factors, Fei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Gao, Lei Chang, Yu-Xin Liu, Craig D. Roberts and Peter C.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Tandy, arXiv:1703.04875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AU" sz="12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-190" y="5915024"/>
            <a:ext cx="8839389" cy="94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2000"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600"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Two successful comparisons of experiment and theory couldn’t be an accident!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07504" y="4466189"/>
            <a:ext cx="1293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C00000"/>
                </a:solidFill>
              </a:rPr>
              <a:t>conformal limit</a:t>
            </a:r>
            <a:endParaRPr lang="en-GB" sz="1400" i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7000" y="3578423"/>
            <a:ext cx="1096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solidFill>
                  <a:srgbClr val="008000"/>
                </a:solidFill>
              </a:rPr>
              <a:t>realistic PDA</a:t>
            </a:r>
            <a:endParaRPr lang="en-GB" sz="1400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14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560" y="1201444"/>
            <a:ext cx="4728079" cy="36339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Kaon cf. pion form factor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4419600" cy="5867400"/>
          </a:xfrm>
        </p:spPr>
        <p:txBody>
          <a:bodyPr/>
          <a:lstStyle/>
          <a:p>
            <a:r>
              <a:rPr lang="en-GB" dirty="0" smtClean="0"/>
              <a:t>QCD prediction …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         as Q</a:t>
            </a:r>
            <a:r>
              <a:rPr lang="en-GB" baseline="30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→ ∞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	F</a:t>
            </a:r>
            <a:r>
              <a:rPr lang="en-GB" baseline="-25000" dirty="0" smtClean="0"/>
              <a:t>K</a:t>
            </a:r>
            <a:r>
              <a:rPr lang="en-GB" dirty="0" smtClean="0"/>
              <a:t>(Q</a:t>
            </a:r>
            <a:r>
              <a:rPr lang="en-GB" baseline="30000" dirty="0" smtClean="0"/>
              <a:t>2</a:t>
            </a:r>
            <a:r>
              <a:rPr lang="en-GB" dirty="0" smtClean="0"/>
              <a:t>)/F</a:t>
            </a:r>
            <a:r>
              <a:rPr lang="en-GB" baseline="-25000" dirty="0" smtClean="0"/>
              <a:t>π</a:t>
            </a:r>
            <a:r>
              <a:rPr lang="en-GB" dirty="0" smtClean="0"/>
              <a:t>(Q</a:t>
            </a:r>
            <a:r>
              <a:rPr lang="en-GB" baseline="30000" dirty="0" smtClean="0"/>
              <a:t>2</a:t>
            </a:r>
            <a:r>
              <a:rPr lang="en-GB" dirty="0" smtClean="0"/>
              <a:t>) = f</a:t>
            </a:r>
            <a:r>
              <a:rPr lang="en-GB" baseline="-25000" dirty="0" smtClean="0"/>
              <a:t>K</a:t>
            </a:r>
            <a:r>
              <a:rPr lang="en-GB" baseline="30000" dirty="0" smtClean="0"/>
              <a:t>2</a:t>
            </a:r>
            <a:r>
              <a:rPr lang="en-GB" dirty="0" smtClean="0"/>
              <a:t>/f</a:t>
            </a:r>
            <a:r>
              <a:rPr lang="en-GB" baseline="-25000" dirty="0" smtClean="0"/>
              <a:t>π</a:t>
            </a:r>
            <a:r>
              <a:rPr lang="en-GB" baseline="30000" dirty="0" smtClean="0"/>
              <a:t>2</a:t>
            </a:r>
            <a:r>
              <a:rPr lang="en-GB" dirty="0" smtClean="0"/>
              <a:t> = 1.4</a:t>
            </a:r>
          </a:p>
          <a:p>
            <a:r>
              <a:rPr lang="en-GB" dirty="0" smtClean="0"/>
              <a:t>Logarithmic approach to </a:t>
            </a:r>
            <a:r>
              <a:rPr lang="en-GB" dirty="0" err="1" smtClean="0"/>
              <a:t>pQCD</a:t>
            </a:r>
            <a:r>
              <a:rPr lang="en-GB" dirty="0" smtClean="0"/>
              <a:t> limit</a:t>
            </a:r>
          </a:p>
          <a:p>
            <a:r>
              <a:rPr lang="en-GB" dirty="0" smtClean="0"/>
              <a:t>Direct calculation confirms validity of hard-scattering formula on Q</a:t>
            </a:r>
            <a:r>
              <a:rPr lang="en-GB" baseline="30000" dirty="0" smtClean="0"/>
              <a:t>2</a:t>
            </a:r>
            <a:r>
              <a:rPr lang="en-GB" dirty="0" smtClean="0"/>
              <a:t> &gt; 8 GeV</a:t>
            </a:r>
            <a:r>
              <a:rPr lang="en-GB" baseline="30000" dirty="0" smtClean="0"/>
              <a:t>2</a:t>
            </a:r>
          </a:p>
          <a:p>
            <a:r>
              <a:rPr lang="en-GB" dirty="0" smtClean="0"/>
              <a:t>Q</a:t>
            </a:r>
            <a:r>
              <a:rPr lang="en-GB" baseline="30000" dirty="0" smtClean="0"/>
              <a:t>2</a:t>
            </a:r>
            <a:r>
              <a:rPr lang="en-GB" dirty="0" smtClean="0"/>
              <a:t>-evolution of 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wave functions</a:t>
            </a:r>
          </a:p>
          <a:p>
            <a:pPr lvl="1">
              <a:spcBef>
                <a:spcPts val="0"/>
              </a:spcBef>
            </a:pPr>
            <a:r>
              <a:rPr lang="en-GB" dirty="0" smtClean="0"/>
              <a:t>interaction current </a:t>
            </a:r>
          </a:p>
          <a:p>
            <a:pPr marL="400050" lvl="1" indent="0">
              <a:buNone/>
            </a:pPr>
            <a:r>
              <a:rPr lang="en-GB" sz="2200" dirty="0" smtClean="0"/>
              <a:t>essential to agreement between trends of direct calculation and hard scattering formula</a:t>
            </a:r>
          </a:p>
          <a:p>
            <a:pPr lvl="1"/>
            <a:r>
              <a:rPr lang="en-GB" dirty="0" smtClean="0"/>
              <a:t>Restore hard-gluons omitted in all truncations used heretofore 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248400" y="2244622"/>
            <a:ext cx="1555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DSE Prediction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8329" y="3031750"/>
            <a:ext cx="2395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00FF"/>
                </a:solidFill>
              </a:rPr>
              <a:t>Hard scattering formula, using DSE-predicted PDA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754195"/>
            <a:ext cx="449763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Models typically tuned to generate correct power law, but then produce wrong anomalous dimension</a:t>
            </a:r>
          </a:p>
          <a:p>
            <a:pPr>
              <a:spcAft>
                <a:spcPts val="300"/>
              </a:spcAft>
            </a:pP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General defect of uneducated use of covariant framework, anticipated in </a:t>
            </a:r>
            <a:r>
              <a:rPr lang="en-GB" sz="1200" i="1" dirty="0" err="1" smtClean="0">
                <a:solidFill>
                  <a:schemeClr val="tx2">
                    <a:lumMod val="50000"/>
                  </a:schemeClr>
                </a:solidFill>
              </a:rPr>
              <a:t>Lepage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-Brodsky </a:t>
            </a:r>
            <a:r>
              <a:rPr lang="en-GB" sz="1200" i="1" dirty="0" err="1">
                <a:solidFill>
                  <a:schemeClr val="tx2">
                    <a:lumMod val="50000"/>
                  </a:schemeClr>
                </a:solidFill>
              </a:rPr>
              <a:t>Phys.Rev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D </a:t>
            </a:r>
            <a:r>
              <a:rPr lang="en-GB" sz="1200" b="1" i="1" dirty="0" smtClean="0">
                <a:solidFill>
                  <a:schemeClr val="tx2">
                    <a:lumMod val="50000"/>
                  </a:schemeClr>
                </a:solidFill>
              </a:rPr>
              <a:t>22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(1980)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2157 [p.2168]</a:t>
            </a:r>
          </a:p>
          <a:p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Remedied here, following </a:t>
            </a:r>
            <a:r>
              <a:rPr lang="en-GB" sz="1200" dirty="0">
                <a:solidFill>
                  <a:schemeClr val="tx2">
                    <a:lumMod val="50000"/>
                  </a:schemeClr>
                </a:solidFill>
              </a:rPr>
              <a:t>Structure of the neutral pion and its electromagnetic transition form </a:t>
            </a:r>
            <a:r>
              <a:rPr lang="en-GB" sz="1200" dirty="0" smtClean="0">
                <a:solidFill>
                  <a:schemeClr val="tx2">
                    <a:lumMod val="50000"/>
                  </a:schemeClr>
                </a:solidFill>
              </a:rPr>
              <a:t>factor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, K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. Raya, L. Chang, A. Bashir, J.J. </a:t>
            </a:r>
            <a:r>
              <a:rPr lang="en-GB" sz="1200" i="1" dirty="0" err="1">
                <a:solidFill>
                  <a:schemeClr val="tx2">
                    <a:lumMod val="50000"/>
                  </a:schemeClr>
                </a:solidFill>
              </a:rPr>
              <a:t>Cobos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-Martinez, L.X. </a:t>
            </a:r>
            <a:r>
              <a:rPr lang="en-GB" sz="1200" i="1" dirty="0" err="1">
                <a:solidFill>
                  <a:schemeClr val="tx2">
                    <a:lumMod val="50000"/>
                  </a:schemeClr>
                </a:solidFill>
              </a:rPr>
              <a:t>Gutiérez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-Guerrero, C.D. Roberts and P.C.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</a:rPr>
              <a:t>Tandy, </a:t>
            </a:r>
            <a:r>
              <a:rPr lang="en-GB" sz="1200" i="1" dirty="0" smtClean="0">
                <a:solidFill>
                  <a:schemeClr val="tx2">
                    <a:lumMod val="50000"/>
                  </a:schemeClr>
                </a:solidFill>
                <a:hlinkClick r:id="rId3"/>
              </a:rPr>
              <a:t>arXiv:1510.02799 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hlinkClick r:id="rId3"/>
              </a:rPr>
              <a:t>[</a:t>
            </a:r>
            <a:r>
              <a:rPr lang="en-GB" sz="1200" i="1" dirty="0" err="1">
                <a:solidFill>
                  <a:schemeClr val="tx2">
                    <a:lumMod val="50000"/>
                  </a:schemeClr>
                </a:solidFill>
                <a:hlinkClick r:id="rId3"/>
              </a:rPr>
              <a:t>nucl-th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hlinkClick r:id="rId3"/>
              </a:rPr>
              <a:t>] 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</a:rPr>
              <a:t>, 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Phys. Rev. D</a:t>
            </a:r>
            <a:r>
              <a:rPr lang="en-GB" sz="1200" b="1" i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93</a:t>
            </a:r>
            <a:r>
              <a:rPr lang="en-GB" sz="1200" i="1" dirty="0">
                <a:solidFill>
                  <a:schemeClr val="tx2">
                    <a:lumMod val="50000"/>
                  </a:schemeClr>
                </a:solidFill>
                <a:hlinkClick r:id="rId4"/>
              </a:rPr>
              <a:t> (2016) 074017/1-9</a:t>
            </a:r>
            <a:endParaRPr lang="en-GB" sz="1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Exposing strangeness: projections for kaon electromagnetic form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factors, Fei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Gao, Lei Chang, Yu-Xin Liu, Craig D. Roberts and Peter C.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Tandy, arXiv:1703.04875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AU" sz="12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96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07530"/>
            <a:ext cx="4931199" cy="3623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" y="567726"/>
            <a:ext cx="4953000" cy="13632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Kaon form factor </a:t>
            </a:r>
            <a:br>
              <a:rPr lang="en-GB" dirty="0" smtClean="0"/>
            </a:br>
            <a:r>
              <a:rPr lang="en-GB" dirty="0" smtClean="0"/>
              <a:t>– flavour separation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74837"/>
            <a:ext cx="4495800" cy="4525963"/>
          </a:xfrm>
        </p:spPr>
        <p:txBody>
          <a:bodyPr/>
          <a:lstStyle/>
          <a:p>
            <a:r>
              <a:rPr lang="en-GB" sz="2000" dirty="0" smtClean="0"/>
              <a:t>Current conservation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	</a:t>
            </a:r>
            <a:r>
              <a:rPr lang="en-GB" sz="2000" dirty="0" smtClean="0"/>
              <a:t>F</a:t>
            </a:r>
            <a:r>
              <a:rPr lang="en-GB" sz="2000" baseline="-25000" dirty="0" smtClean="0"/>
              <a:t>uss</a:t>
            </a:r>
            <a:r>
              <a:rPr lang="en-GB" sz="2000" dirty="0" smtClean="0"/>
              <a:t>(0) = </a:t>
            </a:r>
            <a:r>
              <a:rPr lang="en-GB" sz="2000" dirty="0" err="1" smtClean="0"/>
              <a:t>F</a:t>
            </a:r>
            <a:r>
              <a:rPr lang="en-GB" sz="2000" baseline="-25000" dirty="0" err="1" smtClean="0"/>
              <a:t>uus</a:t>
            </a:r>
            <a:r>
              <a:rPr lang="en-GB" sz="2000" dirty="0" smtClean="0"/>
              <a:t>(0)</a:t>
            </a:r>
          </a:p>
          <a:p>
            <a:r>
              <a:rPr lang="en-GB" sz="2000" dirty="0" smtClean="0"/>
              <a:t>Under evolution: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/>
              <a:t> </a:t>
            </a:r>
            <a:r>
              <a:rPr lang="en-GB" sz="2000" dirty="0" smtClean="0"/>
              <a:t>   </a:t>
            </a:r>
            <a:r>
              <a:rPr lang="en-GB" sz="2000" dirty="0" err="1" smtClean="0"/>
              <a:t>ϕ</a:t>
            </a:r>
            <a:r>
              <a:rPr lang="en-GB" sz="2000" baseline="-25000" dirty="0" err="1" smtClean="0"/>
              <a:t>K</a:t>
            </a:r>
            <a:r>
              <a:rPr lang="en-GB" sz="2000" dirty="0" smtClean="0"/>
              <a:t> </a:t>
            </a:r>
            <a:r>
              <a:rPr lang="en-GB" sz="2000" dirty="0"/>
              <a:t>→ 6 x (</a:t>
            </a:r>
            <a:r>
              <a:rPr lang="en-GB" sz="2000" dirty="0" smtClean="0"/>
              <a:t>1-x</a:t>
            </a:r>
            <a:r>
              <a:rPr lang="en-GB" sz="2000" dirty="0"/>
              <a:t>) ⇒ </a:t>
            </a:r>
            <a:r>
              <a:rPr lang="en-GB" sz="2000" dirty="0" err="1" smtClean="0"/>
              <a:t>ω</a:t>
            </a:r>
            <a:r>
              <a:rPr lang="en-GB" sz="2000" baseline="-25000" dirty="0" err="1" smtClean="0"/>
              <a:t>s</a:t>
            </a:r>
            <a:r>
              <a:rPr lang="en-GB" sz="2000" baseline="-25000" dirty="0"/>
              <a:t>̅</a:t>
            </a:r>
            <a:r>
              <a:rPr lang="en-GB" sz="2000" dirty="0"/>
              <a:t>  → </a:t>
            </a:r>
            <a:r>
              <a:rPr lang="en-GB" sz="2000" dirty="0" err="1" smtClean="0"/>
              <a:t>ω</a:t>
            </a:r>
            <a:r>
              <a:rPr lang="en-GB" sz="2000" baseline="-25000" dirty="0" err="1" smtClean="0"/>
              <a:t>u</a:t>
            </a:r>
            <a:r>
              <a:rPr lang="en-GB" sz="2000" dirty="0"/>
              <a:t> ⇒</a:t>
            </a:r>
            <a:r>
              <a:rPr lang="en-GB" sz="2000" dirty="0" smtClean="0"/>
              <a:t> Ratio </a:t>
            </a:r>
            <a:r>
              <a:rPr lang="en-GB" sz="2000" dirty="0"/>
              <a:t>→ </a:t>
            </a:r>
            <a:r>
              <a:rPr lang="en-GB" sz="2000" dirty="0" smtClean="0"/>
              <a:t>1</a:t>
            </a:r>
            <a:endParaRPr lang="en-GB" sz="2000" baseline="30000" dirty="0"/>
          </a:p>
          <a:p>
            <a:r>
              <a:rPr lang="en-GB" sz="2000" dirty="0" smtClean="0"/>
              <a:t>Agreement between direct </a:t>
            </a:r>
            <a:r>
              <a:rPr lang="en-GB" sz="2000" dirty="0"/>
              <a:t>calculation and hard-scattering </a:t>
            </a:r>
            <a:r>
              <a:rPr lang="en-GB" sz="2000" dirty="0" smtClean="0"/>
              <a:t>formula, using consistent PDA</a:t>
            </a:r>
          </a:p>
          <a:p>
            <a:r>
              <a:rPr lang="en-GB" sz="2000" dirty="0" smtClean="0"/>
              <a:t>Ratio </a:t>
            </a:r>
            <a:r>
              <a:rPr lang="en-GB" sz="2000" dirty="0"/>
              <a:t>never exceeds </a:t>
            </a:r>
            <a:r>
              <a:rPr lang="en-GB" sz="2000" dirty="0" smtClean="0"/>
              <a:t>1.5 and</a:t>
            </a:r>
          </a:p>
          <a:p>
            <a:pPr marL="0" indent="0">
              <a:buNone/>
            </a:pPr>
            <a:r>
              <a:rPr lang="en-GB" sz="2000" dirty="0"/>
              <a:t> </a:t>
            </a:r>
            <a:r>
              <a:rPr lang="en-GB" sz="2000" dirty="0" smtClean="0"/>
              <a:t>     Logarithmic approach to unity</a:t>
            </a:r>
          </a:p>
          <a:p>
            <a:r>
              <a:rPr lang="en-GB" sz="2000" dirty="0" smtClean="0"/>
              <a:t>Typical signal of DCSB-dominance in flavour-symmetry breaking:</a:t>
            </a:r>
            <a:r>
              <a:rPr lang="en-GB" sz="2000" i="1" dirty="0"/>
              <a:t> </a:t>
            </a:r>
          </a:p>
          <a:p>
            <a:pPr lvl="1">
              <a:spcBef>
                <a:spcPts val="0"/>
              </a:spcBef>
            </a:pPr>
            <a:r>
              <a:rPr lang="en-GB" sz="1800" i="1" dirty="0" smtClean="0"/>
              <a:t>M</a:t>
            </a:r>
            <a:r>
              <a:rPr lang="en-GB" sz="1800" i="1" baseline="-25000" dirty="0" smtClean="0"/>
              <a:t>s</a:t>
            </a:r>
            <a:r>
              <a:rPr lang="en-GB" sz="1800" dirty="0" smtClean="0"/>
              <a:t>(0</a:t>
            </a:r>
            <a:r>
              <a:rPr lang="en-GB" sz="1800" dirty="0"/>
              <a:t>) ∼ 1.25 </a:t>
            </a:r>
            <a:r>
              <a:rPr lang="en-GB" sz="1800" i="1" dirty="0"/>
              <a:t>M</a:t>
            </a:r>
            <a:r>
              <a:rPr lang="en-GB" sz="1800" i="1" baseline="-25000" dirty="0"/>
              <a:t>u</a:t>
            </a:r>
            <a:r>
              <a:rPr lang="en-GB" sz="1800" dirty="0"/>
              <a:t>(0</a:t>
            </a:r>
            <a:r>
              <a:rPr lang="en-GB" sz="1800" dirty="0" smtClean="0"/>
              <a:t>) </a:t>
            </a:r>
          </a:p>
          <a:p>
            <a:pPr lvl="1">
              <a:spcBef>
                <a:spcPts val="0"/>
              </a:spcBef>
            </a:pPr>
            <a:r>
              <a:rPr lang="en-GB" sz="1800" dirty="0" smtClean="0"/>
              <a:t>but this scale difference becomes irrelevant under evolution</a:t>
            </a:r>
          </a:p>
          <a:p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Exposing strangeness: projections for kaon electromagnetic form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factors, Fei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Gao, Lei Chang, Yu-Xin Liu, Craig D. Roberts and Peter C.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Tandy, arXiv:1703.04875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AU" sz="12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7460" y="4229664"/>
            <a:ext cx="3044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8000"/>
                </a:solidFill>
              </a:rPr>
              <a:t>Hard scattering formula, using DSE=</a:t>
            </a:r>
            <a:r>
              <a:rPr lang="en-GB" i="1" dirty="0" err="1" smtClean="0">
                <a:solidFill>
                  <a:srgbClr val="008000"/>
                </a:solidFill>
              </a:rPr>
              <a:t>lQCD</a:t>
            </a:r>
            <a:r>
              <a:rPr lang="en-GB" i="1" dirty="0" smtClean="0">
                <a:solidFill>
                  <a:srgbClr val="008000"/>
                </a:solidFill>
              </a:rPr>
              <a:t> predicted PDAs</a:t>
            </a:r>
            <a:endParaRPr lang="en-GB" i="1" dirty="0">
              <a:solidFill>
                <a:srgbClr val="008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60859" y="3265370"/>
            <a:ext cx="1812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10000"/>
                  </a:schemeClr>
                </a:solidFill>
              </a:rPr>
              <a:t>DSE Prediction</a:t>
            </a:r>
            <a:endParaRPr lang="en-GB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53000" y="2394168"/>
            <a:ext cx="3916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[ s̅ γ s </a:t>
            </a:r>
            <a:r>
              <a:rPr lang="en-GB" sz="2000" dirty="0" err="1">
                <a:solidFill>
                  <a:schemeClr val="bg2">
                    <a:lumMod val="10000"/>
                  </a:schemeClr>
                </a:solidFill>
              </a:rPr>
              <a:t>u</a:t>
            </a:r>
            <a:r>
              <a:rPr lang="en-GB" sz="2000" baseline="-25000" dirty="0" err="1">
                <a:solidFill>
                  <a:schemeClr val="bg2">
                    <a:lumMod val="10000"/>
                  </a:schemeClr>
                </a:solidFill>
              </a:rPr>
              <a:t>spectator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 / u̅ γ u </a:t>
            </a:r>
            <a:r>
              <a:rPr lang="en-GB" sz="2000" dirty="0" err="1">
                <a:solidFill>
                  <a:schemeClr val="bg2">
                    <a:lumMod val="10000"/>
                  </a:schemeClr>
                </a:solidFill>
              </a:rPr>
              <a:t>s</a:t>
            </a:r>
            <a:r>
              <a:rPr lang="en-GB" sz="2000" baseline="-25000" dirty="0" err="1">
                <a:solidFill>
                  <a:schemeClr val="bg2">
                    <a:lumMod val="10000"/>
                  </a:schemeClr>
                </a:solidFill>
              </a:rPr>
              <a:t>spectator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 ]</a:t>
            </a:r>
            <a:r>
              <a:rPr lang="en-GB" sz="2000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en-GB" sz="2000" dirty="0">
                <a:solidFill>
                  <a:schemeClr val="bg2">
                    <a:lumMod val="10000"/>
                  </a:schemeClr>
                </a:solidFill>
              </a:rPr>
              <a:t> ≤ 1.5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36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Kaon cf. pion form </a:t>
            </a:r>
            <a:r>
              <a:rPr lang="en-GB" dirty="0" smtClean="0"/>
              <a:t>factor</a:t>
            </a:r>
            <a:br>
              <a:rPr lang="en-GB" dirty="0" smtClean="0"/>
            </a:br>
            <a:r>
              <a:rPr lang="en-GB" dirty="0" err="1" smtClean="0"/>
              <a:t>timelike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62757" cy="4525963"/>
          </a:xfrm>
        </p:spPr>
        <p:txBody>
          <a:bodyPr/>
          <a:lstStyle/>
          <a:p>
            <a:r>
              <a:rPr lang="en-GB" dirty="0"/>
              <a:t>Hard-scattering formulae are valid on Q</a:t>
            </a:r>
            <a:r>
              <a:rPr lang="en-GB" baseline="30000" dirty="0"/>
              <a:t>2</a:t>
            </a:r>
            <a:r>
              <a:rPr lang="en-GB" dirty="0"/>
              <a:t> &gt; 8 GeV</a:t>
            </a:r>
            <a:r>
              <a:rPr lang="en-GB" baseline="30000" dirty="0"/>
              <a:t>2</a:t>
            </a:r>
          </a:p>
          <a:p>
            <a:r>
              <a:rPr lang="en-GB" dirty="0" smtClean="0"/>
              <a:t>At leading order in </a:t>
            </a:r>
            <a:r>
              <a:rPr lang="en-GB" dirty="0" err="1" smtClean="0"/>
              <a:t>pQCD</a:t>
            </a:r>
            <a:r>
              <a:rPr lang="en-GB" dirty="0" smtClean="0"/>
              <a:t>, </a:t>
            </a:r>
            <a:r>
              <a:rPr lang="en-GB" dirty="0" err="1" smtClean="0"/>
              <a:t>spacelike</a:t>
            </a:r>
            <a:r>
              <a:rPr lang="en-GB" dirty="0" smtClean="0"/>
              <a:t> and </a:t>
            </a:r>
            <a:r>
              <a:rPr lang="en-GB" dirty="0" err="1" smtClean="0"/>
              <a:t>timelike</a:t>
            </a:r>
            <a:r>
              <a:rPr lang="en-GB" dirty="0" smtClean="0"/>
              <a:t> form factors are identical</a:t>
            </a:r>
          </a:p>
          <a:p>
            <a:r>
              <a:rPr lang="en-GB" dirty="0" smtClean="0"/>
              <a:t>Confidence in prediction at </a:t>
            </a:r>
            <a:r>
              <a:rPr lang="en-GB" dirty="0" err="1" smtClean="0"/>
              <a:t>timelike</a:t>
            </a:r>
            <a:r>
              <a:rPr lang="en-GB" dirty="0" smtClean="0"/>
              <a:t> momenta, using direct mapping of </a:t>
            </a:r>
            <a:r>
              <a:rPr lang="en-GB" dirty="0" err="1" smtClean="0"/>
              <a:t>spacelike</a:t>
            </a:r>
            <a:r>
              <a:rPr lang="en-GB" dirty="0" smtClean="0"/>
              <a:t> behaviour</a:t>
            </a:r>
          </a:p>
          <a:p>
            <a:r>
              <a:rPr lang="en-GB" dirty="0" smtClean="0"/>
              <a:t>Data … problems?:</a:t>
            </a:r>
          </a:p>
          <a:p>
            <a:pPr lvl="1"/>
            <a:r>
              <a:rPr lang="en-GB" dirty="0" smtClean="0"/>
              <a:t>F</a:t>
            </a:r>
            <a:r>
              <a:rPr lang="en-GB" baseline="-25000" dirty="0" smtClean="0"/>
              <a:t>π</a:t>
            </a:r>
            <a:r>
              <a:rPr lang="en-GB" dirty="0" smtClean="0"/>
              <a:t> = factor of 2 too-large compared with DSE maximum</a:t>
            </a:r>
          </a:p>
          <a:p>
            <a:pPr lvl="1"/>
            <a:r>
              <a:rPr lang="en-GB" dirty="0" smtClean="0"/>
              <a:t>F</a:t>
            </a:r>
            <a:r>
              <a:rPr lang="en-GB" baseline="-25000" dirty="0" smtClean="0"/>
              <a:t>K</a:t>
            </a:r>
            <a:r>
              <a:rPr lang="en-GB" dirty="0" smtClean="0"/>
              <a:t> = factor of 1.5 too-large compared with DSE maximum</a:t>
            </a:r>
          </a:p>
          <a:p>
            <a:r>
              <a:rPr lang="en-GB" dirty="0" smtClean="0"/>
              <a:t>Check normalisation</a:t>
            </a:r>
          </a:p>
          <a:p>
            <a:r>
              <a:rPr lang="en-GB" dirty="0" smtClean="0"/>
              <a:t>Repeat experiments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1" y="1752600"/>
            <a:ext cx="3657554" cy="2669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1987" y="3438231"/>
            <a:ext cx="229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</a:rPr>
              <a:t>CLEO data</a:t>
            </a:r>
          </a:p>
          <a:p>
            <a:r>
              <a:rPr lang="en-GB" sz="1200" dirty="0" smtClean="0">
                <a:solidFill>
                  <a:srgbClr val="0000FF"/>
                </a:solidFill>
              </a:rPr>
              <a:t>Seth et al. </a:t>
            </a:r>
            <a:r>
              <a:rPr lang="en-GB" sz="1200" dirty="0">
                <a:solidFill>
                  <a:srgbClr val="0000FF"/>
                </a:solidFill>
              </a:rPr>
              <a:t>PRL </a:t>
            </a:r>
            <a:r>
              <a:rPr lang="en-GB" sz="1200" b="1" dirty="0" smtClean="0">
                <a:solidFill>
                  <a:srgbClr val="0000FF"/>
                </a:solidFill>
              </a:rPr>
              <a:t>110 </a:t>
            </a:r>
            <a:r>
              <a:rPr lang="en-GB" sz="1200" dirty="0">
                <a:solidFill>
                  <a:srgbClr val="0000FF"/>
                </a:solidFill>
              </a:rPr>
              <a:t>(2013) 022002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307068"/>
            <a:ext cx="36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DSE Prediction, based on dilated PDA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901138">
            <a:off x="6134240" y="2819043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resonances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55034"/>
            <a:ext cx="3822335" cy="2721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7901138">
            <a:off x="6098481" y="4589549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resonances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Exposing strangeness: projections for kaon electromagnetic form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factors, Fei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Gao, Lei Chang, Yu-Xin Liu, Craig D. Roberts and Peter C.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Tandy, arXiv:1703.04875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AU" sz="12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377" y="5299782"/>
            <a:ext cx="16948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8000"/>
                </a:solidFill>
              </a:rPr>
              <a:t>Such errors</a:t>
            </a:r>
          </a:p>
          <a:p>
            <a:r>
              <a:rPr lang="en-GB" sz="1600" dirty="0" smtClean="0">
                <a:solidFill>
                  <a:srgbClr val="008000"/>
                </a:solidFill>
              </a:rPr>
              <a:t>cancel in this ratio</a:t>
            </a:r>
          </a:p>
        </p:txBody>
      </p:sp>
    </p:spTree>
    <p:extLst>
      <p:ext uri="{BB962C8B-B14F-4D97-AF65-F5344CB8AC3E}">
        <p14:creationId xmlns:p14="http://schemas.microsoft.com/office/powerpoint/2010/main" val="175349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Kaon cf. pion form </a:t>
            </a:r>
            <a:r>
              <a:rPr lang="en-GB" dirty="0" smtClean="0"/>
              <a:t>factor</a:t>
            </a:r>
            <a:br>
              <a:rPr lang="en-GB" dirty="0" smtClean="0"/>
            </a:br>
            <a:r>
              <a:rPr lang="en-GB" dirty="0" err="1" smtClean="0"/>
              <a:t>timelike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162757" cy="4525963"/>
          </a:xfrm>
        </p:spPr>
        <p:txBody>
          <a:bodyPr/>
          <a:lstStyle/>
          <a:p>
            <a:r>
              <a:rPr lang="en-GB" dirty="0"/>
              <a:t>Hard-scattering formulae are valid on Q</a:t>
            </a:r>
            <a:r>
              <a:rPr lang="en-GB" baseline="30000" dirty="0"/>
              <a:t>2</a:t>
            </a:r>
            <a:r>
              <a:rPr lang="en-GB" dirty="0"/>
              <a:t> &gt; 8 GeV</a:t>
            </a:r>
            <a:r>
              <a:rPr lang="en-GB" baseline="30000" dirty="0"/>
              <a:t>2</a:t>
            </a:r>
          </a:p>
          <a:p>
            <a:r>
              <a:rPr lang="en-GB" dirty="0" smtClean="0"/>
              <a:t>At leading order in </a:t>
            </a:r>
            <a:r>
              <a:rPr lang="en-GB" dirty="0" err="1" smtClean="0"/>
              <a:t>pQCD</a:t>
            </a:r>
            <a:r>
              <a:rPr lang="en-GB" dirty="0" smtClean="0"/>
              <a:t>, </a:t>
            </a:r>
            <a:r>
              <a:rPr lang="en-GB" dirty="0" err="1" smtClean="0"/>
              <a:t>spacelike</a:t>
            </a:r>
            <a:r>
              <a:rPr lang="en-GB" dirty="0" smtClean="0"/>
              <a:t> and </a:t>
            </a:r>
            <a:r>
              <a:rPr lang="en-GB" dirty="0" err="1" smtClean="0"/>
              <a:t>timelike</a:t>
            </a:r>
            <a:r>
              <a:rPr lang="en-GB" dirty="0" smtClean="0"/>
              <a:t> form factors are identical</a:t>
            </a:r>
          </a:p>
          <a:p>
            <a:r>
              <a:rPr lang="en-GB" dirty="0" smtClean="0"/>
              <a:t>Confidence in prediction at </a:t>
            </a:r>
            <a:r>
              <a:rPr lang="en-GB" dirty="0" err="1" smtClean="0"/>
              <a:t>timelike</a:t>
            </a:r>
            <a:r>
              <a:rPr lang="en-GB" dirty="0" smtClean="0"/>
              <a:t> momenta, using direct mapping of </a:t>
            </a:r>
            <a:r>
              <a:rPr lang="en-GB" dirty="0" err="1" smtClean="0"/>
              <a:t>spacelike</a:t>
            </a:r>
            <a:r>
              <a:rPr lang="en-GB" dirty="0" smtClean="0"/>
              <a:t> behaviour</a:t>
            </a:r>
          </a:p>
          <a:p>
            <a:r>
              <a:rPr lang="en-GB" dirty="0" smtClean="0"/>
              <a:t>Data … problems?:</a:t>
            </a:r>
          </a:p>
          <a:p>
            <a:pPr lvl="1"/>
            <a:r>
              <a:rPr lang="en-GB" dirty="0" smtClean="0"/>
              <a:t>F</a:t>
            </a:r>
            <a:r>
              <a:rPr lang="en-GB" baseline="-25000" dirty="0" smtClean="0"/>
              <a:t>π</a:t>
            </a:r>
            <a:r>
              <a:rPr lang="en-GB" dirty="0" smtClean="0"/>
              <a:t> = factor of 2 too-large compared with DSE maximum</a:t>
            </a:r>
          </a:p>
          <a:p>
            <a:pPr lvl="1"/>
            <a:r>
              <a:rPr lang="en-GB" dirty="0" smtClean="0"/>
              <a:t>F</a:t>
            </a:r>
            <a:r>
              <a:rPr lang="en-GB" baseline="-25000" dirty="0" smtClean="0"/>
              <a:t>K</a:t>
            </a:r>
            <a:r>
              <a:rPr lang="en-GB" dirty="0" smtClean="0"/>
              <a:t> = factor of 1.5 too-large compared with DSE maximum</a:t>
            </a:r>
          </a:p>
          <a:p>
            <a:r>
              <a:rPr lang="en-GB" dirty="0" smtClean="0"/>
              <a:t>Check normalisation</a:t>
            </a:r>
          </a:p>
          <a:p>
            <a:r>
              <a:rPr lang="en-GB" dirty="0" smtClean="0"/>
              <a:t>Repeat experiments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1" y="1752600"/>
            <a:ext cx="3657554" cy="26692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1987" y="3438231"/>
            <a:ext cx="229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0000FF"/>
                </a:solidFill>
              </a:rPr>
              <a:t>CLEO data</a:t>
            </a:r>
          </a:p>
          <a:p>
            <a:r>
              <a:rPr lang="en-GB" sz="1200" dirty="0" smtClean="0">
                <a:solidFill>
                  <a:srgbClr val="0000FF"/>
                </a:solidFill>
              </a:rPr>
              <a:t>Seth et al. </a:t>
            </a:r>
            <a:r>
              <a:rPr lang="en-GB" sz="1200" dirty="0">
                <a:solidFill>
                  <a:srgbClr val="0000FF"/>
                </a:solidFill>
              </a:rPr>
              <a:t>PRL </a:t>
            </a:r>
            <a:r>
              <a:rPr lang="en-GB" sz="1200" b="1" dirty="0" smtClean="0">
                <a:solidFill>
                  <a:srgbClr val="0000FF"/>
                </a:solidFill>
              </a:rPr>
              <a:t>110 </a:t>
            </a:r>
            <a:r>
              <a:rPr lang="en-GB" sz="1200" dirty="0">
                <a:solidFill>
                  <a:srgbClr val="0000FF"/>
                </a:solidFill>
              </a:rPr>
              <a:t>(2013) 022002</a:t>
            </a:r>
            <a:endParaRPr lang="en-GB" sz="1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1307068"/>
            <a:ext cx="3666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DSE Prediction, based on dilated PDA</a:t>
            </a:r>
            <a:endParaRPr lang="en-GB" dirty="0">
              <a:solidFill>
                <a:srgbClr val="008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7901138">
            <a:off x="6134240" y="2819043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resonances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755034"/>
            <a:ext cx="3822335" cy="27219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7901138">
            <a:off x="6098481" y="4589549"/>
            <a:ext cx="1246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resonances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Exposing strangeness: projections for kaon electromagnetic form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factors, Fei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Gao, Lei Chang, Yu-Xin Liu, Craig D. Roberts and Peter C. 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Tandy, arXiv:1703.04875 </a:t>
            </a:r>
            <a:r>
              <a:rPr lang="en-AU" sz="12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AU" sz="12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200" i="1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endParaRPr lang="en-A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20377" y="5299782"/>
            <a:ext cx="169482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8000"/>
                </a:solidFill>
              </a:rPr>
              <a:t>Such errors</a:t>
            </a:r>
          </a:p>
          <a:p>
            <a:r>
              <a:rPr lang="en-GB" sz="1600" dirty="0" smtClean="0">
                <a:solidFill>
                  <a:srgbClr val="008000"/>
                </a:solidFill>
              </a:rPr>
              <a:t>cancel in this ratio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671" y="4349962"/>
            <a:ext cx="408141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rgbClr val="008000"/>
                </a:solidFill>
              </a:rPr>
              <a:t>Holt </a:t>
            </a:r>
            <a:r>
              <a:rPr lang="en-AU" sz="2000" dirty="0">
                <a:solidFill>
                  <a:srgbClr val="008000"/>
                </a:solidFill>
              </a:rPr>
              <a:t>&amp; Gilman, Rept</a:t>
            </a:r>
            <a:r>
              <a:rPr lang="en-AU" sz="2000" dirty="0" smtClean="0">
                <a:solidFill>
                  <a:srgbClr val="008000"/>
                </a:solidFill>
              </a:rPr>
              <a:t>. </a:t>
            </a:r>
            <a:r>
              <a:rPr lang="en-AU" sz="2000" dirty="0" err="1" smtClean="0">
                <a:solidFill>
                  <a:srgbClr val="008000"/>
                </a:solidFill>
              </a:rPr>
              <a:t>Prog</a:t>
            </a:r>
            <a:r>
              <a:rPr lang="en-AU" sz="2000" dirty="0" smtClean="0">
                <a:solidFill>
                  <a:srgbClr val="008000"/>
                </a:solidFill>
              </a:rPr>
              <a:t>. Phys</a:t>
            </a:r>
            <a:r>
              <a:rPr lang="en-AU" sz="2000" dirty="0">
                <a:solidFill>
                  <a:srgbClr val="008000"/>
                </a:solidFill>
              </a:rPr>
              <a:t>. </a:t>
            </a:r>
            <a:r>
              <a:rPr lang="en-AU" sz="2000" b="1" dirty="0">
                <a:solidFill>
                  <a:srgbClr val="008000"/>
                </a:solidFill>
              </a:rPr>
              <a:t>75</a:t>
            </a:r>
            <a:r>
              <a:rPr lang="en-AU" sz="2000" dirty="0">
                <a:solidFill>
                  <a:srgbClr val="008000"/>
                </a:solidFill>
              </a:rPr>
              <a:t> (2012) </a:t>
            </a:r>
            <a:r>
              <a:rPr lang="en-AU" sz="2000" dirty="0" smtClean="0">
                <a:solidFill>
                  <a:srgbClr val="008000"/>
                </a:solidFill>
              </a:rPr>
              <a:t>086301: “The </a:t>
            </a:r>
            <a:r>
              <a:rPr lang="en-AU" sz="2000" dirty="0">
                <a:solidFill>
                  <a:srgbClr val="008000"/>
                </a:solidFill>
              </a:rPr>
              <a:t>prospect for improving the measurements in the time-like region is excellent because of the </a:t>
            </a:r>
            <a:r>
              <a:rPr lang="en-AU" sz="2000" dirty="0" err="1" smtClean="0">
                <a:solidFill>
                  <a:srgbClr val="008000"/>
                </a:solidFill>
              </a:rPr>
              <a:t>e</a:t>
            </a:r>
            <a:r>
              <a:rPr lang="en-AU" sz="2000" baseline="30000" dirty="0" err="1" smtClean="0">
                <a:solidFill>
                  <a:srgbClr val="008000"/>
                </a:solidFill>
              </a:rPr>
              <a:t>+</a:t>
            </a:r>
            <a:r>
              <a:rPr lang="en-AU" sz="2000" dirty="0" err="1" smtClean="0">
                <a:solidFill>
                  <a:srgbClr val="008000"/>
                </a:solidFill>
              </a:rPr>
              <a:t>e</a:t>
            </a:r>
            <a:r>
              <a:rPr lang="en-AU" sz="2000" baseline="30000" dirty="0" smtClean="0">
                <a:solidFill>
                  <a:srgbClr val="008000"/>
                </a:solidFill>
              </a:rPr>
              <a:t>−</a:t>
            </a:r>
            <a:r>
              <a:rPr lang="en-AU" sz="2000" dirty="0" smtClean="0">
                <a:solidFill>
                  <a:srgbClr val="008000"/>
                </a:solidFill>
              </a:rPr>
              <a:t> </a:t>
            </a:r>
            <a:r>
              <a:rPr lang="en-AU" sz="2000" dirty="0">
                <a:solidFill>
                  <a:srgbClr val="008000"/>
                </a:solidFill>
              </a:rPr>
              <a:t>colliders in operation or recently in operation</a:t>
            </a:r>
            <a:r>
              <a:rPr lang="en-AU" sz="2000" dirty="0" smtClean="0">
                <a:solidFill>
                  <a:srgbClr val="008000"/>
                </a:solidFill>
              </a:rPr>
              <a:t>.”</a:t>
            </a:r>
            <a:endParaRPr lang="en-GB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1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94553"/>
            <a:ext cx="7906718" cy="2591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267200"/>
            <a:ext cx="9144000" cy="1362075"/>
          </a:xfrm>
        </p:spPr>
        <p:txBody>
          <a:bodyPr/>
          <a:lstStyle/>
          <a:p>
            <a:pPr algn="ctr"/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Structure</a:t>
            </a:r>
            <a:r>
              <a:rPr lang="en-US" sz="6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of Baryons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00800"/>
            <a:ext cx="34290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8633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Overarching Science Challenges </a:t>
            </a:r>
            <a:b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the coming decade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 smtClean="0"/>
              <a:t>What is origin of mass in our Universe?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What is the nature of confinement in real (dynamical-quarks) QCD?</a:t>
            </a:r>
          </a:p>
          <a:p>
            <a:pPr>
              <a:spcAft>
                <a:spcPts val="600"/>
              </a:spcAft>
            </a:pPr>
            <a:r>
              <a:rPr lang="en-US" sz="2800" dirty="0" smtClean="0"/>
              <a:t>How are they connected?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2800" dirty="0" smtClean="0"/>
              <a:t>How can any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answers,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conjectures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600" dirty="0" smtClean="0"/>
              <a:t>and/or conclusions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 </a:t>
            </a:r>
            <a:r>
              <a:rPr lang="en-US" sz="2800" dirty="0" smtClean="0"/>
              <a:t>   be empirically verified?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257800" y="4724400"/>
            <a:ext cx="309713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3200" b="1" i="1" dirty="0" smtClean="0">
                <a:ln/>
                <a:solidFill>
                  <a:srgbClr val="0000FF"/>
                </a:solidFill>
              </a:rPr>
              <a:t>Physics is an </a:t>
            </a:r>
          </a:p>
          <a:p>
            <a:r>
              <a:rPr lang="en-GB" sz="3200" b="1" i="1" dirty="0" smtClean="0">
                <a:ln/>
                <a:solidFill>
                  <a:srgbClr val="0000FF"/>
                </a:solidFill>
              </a:rPr>
              <a:t>Empirical Science</a:t>
            </a:r>
            <a:endParaRPr lang="en-GB" sz="3200" b="1" i="1" dirty="0">
              <a:ln/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Baryon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Poincaré</a:t>
            </a:r>
            <a:r>
              <a:rPr lang="en-US" sz="2400" dirty="0" smtClean="0">
                <a:solidFill>
                  <a:srgbClr val="7030A0"/>
                </a:solidFill>
              </a:rPr>
              <a:t> covariant </a:t>
            </a:r>
            <a:r>
              <a:rPr lang="en-US" sz="2400" dirty="0" err="1" smtClean="0">
                <a:solidFill>
                  <a:srgbClr val="7030A0"/>
                </a:solidFill>
              </a:rPr>
              <a:t>Faddeev</a:t>
            </a:r>
            <a:r>
              <a:rPr lang="en-US" sz="2400" dirty="0" smtClean="0">
                <a:solidFill>
                  <a:srgbClr val="7030A0"/>
                </a:solidFill>
              </a:rPr>
              <a:t> equation</a:t>
            </a:r>
            <a:r>
              <a:rPr lang="en-US" sz="2400" dirty="0" smtClean="0"/>
              <a:t> sums all possible exchanges and interactions that can take place between three dressed-quarks</a:t>
            </a:r>
          </a:p>
          <a:p>
            <a:r>
              <a:rPr lang="en-US" sz="2400" dirty="0" smtClean="0"/>
              <a:t>Confinement and DCSB are readily expressed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</a:rPr>
              <a:t>Prediction</a:t>
            </a:r>
            <a:r>
              <a:rPr lang="en-US" sz="3600" dirty="0" smtClean="0"/>
              <a:t>: owing to </a:t>
            </a:r>
            <a:r>
              <a:rPr lang="en-US" sz="3600" i="1" dirty="0" smtClean="0"/>
              <a:t>DCSB in </a:t>
            </a:r>
            <a:r>
              <a:rPr lang="en-US" sz="3200" i="1" dirty="0" smtClean="0">
                <a:solidFill>
                  <a:srgbClr val="FF0000"/>
                </a:solidFill>
              </a:rPr>
              <a:t>Q</a:t>
            </a:r>
            <a:r>
              <a:rPr lang="en-US" sz="3200" i="1" dirty="0" smtClean="0">
                <a:solidFill>
                  <a:srgbClr val="008000"/>
                </a:solidFill>
              </a:rPr>
              <a:t>C</a:t>
            </a:r>
            <a:r>
              <a:rPr lang="en-US" sz="3200" i="1" dirty="0" smtClean="0">
                <a:solidFill>
                  <a:srgbClr val="0000FF"/>
                </a:solidFill>
              </a:rPr>
              <a:t>D</a:t>
            </a:r>
            <a:r>
              <a:rPr lang="en-US" sz="3600" i="1" dirty="0" smtClean="0"/>
              <a:t>, strong </a:t>
            </a:r>
            <a:r>
              <a:rPr lang="en-US" sz="3600" i="1" dirty="0" err="1" smtClean="0"/>
              <a:t>diquark</a:t>
            </a:r>
            <a:r>
              <a:rPr lang="en-US" sz="3600" i="1" dirty="0" smtClean="0"/>
              <a:t> correlations exist within baryons</a:t>
            </a:r>
            <a:endParaRPr lang="en-US" sz="2300" i="1" dirty="0" smtClean="0">
              <a:solidFill>
                <a:srgbClr val="0000FF"/>
              </a:solidFill>
            </a:endParaRPr>
          </a:p>
          <a:p>
            <a:r>
              <a:rPr lang="en-US" sz="2300" dirty="0" err="1" smtClean="0"/>
              <a:t>Diquark</a:t>
            </a:r>
            <a:r>
              <a:rPr lang="en-US" sz="2300" dirty="0" smtClean="0"/>
              <a:t> correlations are not </a:t>
            </a:r>
            <a:r>
              <a:rPr lang="en-US" sz="2300" dirty="0" err="1" smtClean="0"/>
              <a:t>pointlike</a:t>
            </a:r>
            <a:endParaRPr lang="en-US" sz="2300" dirty="0" smtClean="0"/>
          </a:p>
          <a:p>
            <a:pPr lvl="1"/>
            <a:r>
              <a:rPr lang="en-US" sz="2300" dirty="0" smtClean="0"/>
              <a:t>Typically,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0+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π</a:t>
            </a:r>
            <a:r>
              <a:rPr lang="en-US" sz="2300" dirty="0" smtClean="0"/>
              <a:t>  &amp; 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1+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ρ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(actually 10% larger)</a:t>
            </a:r>
          </a:p>
          <a:p>
            <a:pPr lvl="1"/>
            <a:r>
              <a:rPr lang="en-US" sz="2300" dirty="0" smtClean="0"/>
              <a:t>They have soft form factors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1553"/>
            <a:ext cx="4419600" cy="1448647"/>
          </a:xfrm>
          <a:prstGeom prst="rect">
            <a:avLst/>
          </a:prstGeom>
        </p:spPr>
      </p:pic>
      <p:pic>
        <p:nvPicPr>
          <p:cNvPr id="8" name="Picture 7" descr="Ins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9400" y="831274"/>
            <a:ext cx="2019300" cy="856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38100" y="1295400"/>
            <a:ext cx="3038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R.T. Cahill </a:t>
            </a:r>
            <a:r>
              <a:rPr lang="en-US" sz="1600" i="1" dirty="0" smtClean="0"/>
              <a:t>et al</a:t>
            </a:r>
            <a:r>
              <a:rPr lang="en-US" sz="1600" dirty="0" smtClean="0"/>
              <a:t>.,</a:t>
            </a:r>
          </a:p>
          <a:p>
            <a:r>
              <a:rPr lang="en-US" sz="1600" dirty="0" smtClean="0">
                <a:hlinkClick r:id="rId5"/>
              </a:rPr>
              <a:t>Austral. J. Phys. 42 (1989) 129-145</a:t>
            </a:r>
            <a:endParaRPr lang="en-US" sz="1600" dirty="0" smtClean="0"/>
          </a:p>
        </p:txBody>
      </p:sp>
      <p:sp>
        <p:nvSpPr>
          <p:cNvPr id="10" name="Rectangle 9"/>
          <p:cNvSpPr/>
          <p:nvPr/>
        </p:nvSpPr>
        <p:spPr bwMode="auto">
          <a:xfrm>
            <a:off x="457200" y="3962400"/>
            <a:ext cx="8229600" cy="1066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60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81600"/>
            <a:ext cx="9144000" cy="1362075"/>
          </a:xfrm>
        </p:spPr>
        <p:txBody>
          <a:bodyPr/>
          <a:lstStyle/>
          <a:p>
            <a:pPr lvl="0" algn="ctr"/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Roper Resonance</a:t>
            </a:r>
            <a:endParaRPr lang="en-US" sz="6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RoperTSH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609600"/>
            <a:ext cx="5478002" cy="4343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7662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Roper Resonance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/>
          <a:lstStyle/>
          <a:p>
            <a:r>
              <a:rPr lang="en-US" sz="2400" dirty="0" err="1" smtClean="0"/>
              <a:t>Diquark</a:t>
            </a:r>
            <a:r>
              <a:rPr lang="en-US" sz="2400" dirty="0" smtClean="0"/>
              <a:t> content: 	Nucleon  </a:t>
            </a:r>
            <a:r>
              <a:rPr lang="en-US" sz="2400" dirty="0" err="1" smtClean="0"/>
              <a:t>vs</a:t>
            </a:r>
            <a:r>
              <a:rPr lang="en-US" sz="2400" dirty="0" smtClean="0"/>
              <a:t>  Roper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r>
              <a:rPr lang="en-US" dirty="0" smtClean="0"/>
              <a:t>“Image”-nucleon = orthogonal solution of </a:t>
            </a:r>
            <a:r>
              <a:rPr lang="en-US" dirty="0" err="1" smtClean="0"/>
              <a:t>Faddeev</a:t>
            </a:r>
            <a:r>
              <a:rPr lang="en-US" dirty="0" smtClean="0"/>
              <a:t> equation at the Roper mass, with eigenvalue  λ&gt;1 </a:t>
            </a:r>
          </a:p>
          <a:p>
            <a:r>
              <a:rPr lang="en-US" sz="2400" dirty="0" smtClean="0"/>
              <a:t> Roper &amp; Nucleon have </a:t>
            </a:r>
            <a:r>
              <a:rPr lang="en-US" sz="2400" i="1" dirty="0" smtClean="0"/>
              <a:t>same</a:t>
            </a:r>
            <a:r>
              <a:rPr lang="en-US" sz="2400" dirty="0" smtClean="0"/>
              <a:t> </a:t>
            </a:r>
            <a:r>
              <a:rPr lang="en-US" sz="2400" dirty="0" err="1" smtClean="0"/>
              <a:t>diquark</a:t>
            </a:r>
            <a:r>
              <a:rPr lang="en-US" sz="2400" dirty="0" smtClean="0"/>
              <a:t> content</a:t>
            </a:r>
          </a:p>
          <a:p>
            <a:pPr lvl="1"/>
            <a:r>
              <a:rPr lang="en-US" dirty="0" smtClean="0"/>
              <a:t>Completely different to prediction of  contact-interaction, wherein </a:t>
            </a:r>
            <a:r>
              <a:rPr lang="en-US" i="1" dirty="0" smtClean="0"/>
              <a:t>P</a:t>
            </a:r>
            <a:r>
              <a:rPr lang="en-US" i="1" baseline="-25000" dirty="0" smtClean="0"/>
              <a:t>J=0</a:t>
            </a:r>
            <a:r>
              <a:rPr lang="en-US" i="1" dirty="0" smtClean="0"/>
              <a:t>≃0</a:t>
            </a:r>
            <a:endParaRPr lang="en-US" dirty="0" smtClean="0"/>
          </a:p>
          <a:p>
            <a:pPr lvl="1"/>
            <a:r>
              <a:rPr lang="en-US" dirty="0" smtClean="0"/>
              <a:t>With richer kernel, </a:t>
            </a:r>
            <a:r>
              <a:rPr lang="en-US" dirty="0" err="1" smtClean="0"/>
              <a:t>orthogonality</a:t>
            </a:r>
            <a:r>
              <a:rPr lang="en-US" dirty="0" smtClean="0"/>
              <a:t> of ground and excited states is achieved differently</a:t>
            </a:r>
          </a:p>
          <a:p>
            <a:pPr lvl="1">
              <a:buNone/>
            </a:pP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28600" y="1539240"/>
          <a:ext cx="8763000" cy="149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/>
                <a:gridCol w="2190750"/>
                <a:gridCol w="2190750"/>
                <a:gridCol w="21907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Nucleon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Roper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Image-Nucleon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</a:t>
                      </a:r>
                      <a:r>
                        <a:rPr lang="en-US" sz="2800" i="1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J=0</a:t>
                      </a:r>
                      <a:endParaRPr lang="en-US" sz="2800" i="1" baseline="-25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62%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62%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30%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i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P</a:t>
                      </a:r>
                      <a:r>
                        <a:rPr lang="en-US" sz="2800" i="1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J</a:t>
                      </a:r>
                      <a:r>
                        <a:rPr lang="en-GB" sz="2800" kern="120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≠</a:t>
                      </a:r>
                      <a:r>
                        <a:rPr lang="en-US" sz="2800" i="1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  <a:r>
                        <a:rPr lang="en-GB" sz="1800" kern="1200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×</a:t>
                      </a:r>
                      <a:r>
                        <a:rPr lang="en-US" sz="2800" i="1" baseline="-250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en-US" sz="3200" i="1" baseline="-250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38%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38%</a:t>
                      </a:r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70%</a:t>
                      </a:r>
                      <a:endParaRPr lang="en-US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Completing the picture of the Roper resonance, </a:t>
            </a:r>
            <a:r>
              <a:rPr lang="en-US" sz="1400" dirty="0" smtClean="0"/>
              <a:t>Jorge Segovia </a:t>
            </a:r>
            <a:r>
              <a:rPr lang="en-US" sz="1400" i="1" dirty="0" smtClean="0"/>
              <a:t>et al</a:t>
            </a:r>
            <a:r>
              <a:rPr lang="en-US" sz="1400" dirty="0" smtClean="0"/>
              <a:t>.,, </a:t>
            </a:r>
            <a:r>
              <a:rPr lang="en-US" sz="1400" dirty="0" smtClean="0">
                <a:hlinkClick r:id="rId3"/>
              </a:rPr>
              <a:t>arXiv:1504.04386 [</a:t>
            </a:r>
            <a:r>
              <a:rPr lang="en-US" sz="1400" dirty="0" err="1" smtClean="0">
                <a:hlinkClick r:id="rId3"/>
              </a:rPr>
              <a:t>nucl-th</a:t>
            </a:r>
            <a:r>
              <a:rPr lang="en-US" sz="1400" dirty="0" smtClean="0">
                <a:hlinkClick r:id="rId3"/>
              </a:rPr>
              <a:t>]</a:t>
            </a:r>
            <a:r>
              <a:rPr lang="en-US" sz="1400" dirty="0" smtClean="0"/>
              <a:t>, </a:t>
            </a:r>
            <a:r>
              <a:rPr lang="en-GB" sz="1400" dirty="0">
                <a:hlinkClick r:id="rId4"/>
              </a:rPr>
              <a:t>Phys. Rev. Lett. </a:t>
            </a:r>
            <a:r>
              <a:rPr lang="en-GB" sz="1400" b="1" dirty="0">
                <a:hlinkClick r:id="rId4"/>
              </a:rPr>
              <a:t>115</a:t>
            </a:r>
            <a:r>
              <a:rPr lang="en-GB" sz="1400" dirty="0">
                <a:hlinkClick r:id="rId4"/>
              </a:rPr>
              <a:t> (2015) 171801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3090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2362200"/>
            <a:ext cx="4560434" cy="3204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90" y="2356104"/>
            <a:ext cx="4562820" cy="328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γ N → Roper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4525963"/>
          </a:xfrm>
        </p:spPr>
        <p:txBody>
          <a:bodyPr/>
          <a:lstStyle/>
          <a:p>
            <a:r>
              <a:rPr lang="en-US" dirty="0" smtClean="0"/>
              <a:t>Predicted transition form factors</a:t>
            </a:r>
          </a:p>
          <a:p>
            <a:pPr lvl="1"/>
            <a:r>
              <a:rPr lang="en-US" dirty="0" smtClean="0"/>
              <a:t>Excellent agreement with data on </a:t>
            </a:r>
            <a:r>
              <a:rPr lang="en-US" i="1" dirty="0" smtClean="0"/>
              <a:t>x&gt;2 (3)</a:t>
            </a:r>
          </a:p>
          <a:p>
            <a:pPr lvl="1"/>
            <a:r>
              <a:rPr lang="en-US" dirty="0" smtClean="0"/>
              <a:t>Like </a:t>
            </a:r>
            <a:r>
              <a:rPr lang="en-US" i="1" dirty="0" err="1" smtClean="0"/>
              <a:t>γN</a:t>
            </a:r>
            <a:r>
              <a:rPr lang="en-US" i="1" dirty="0" smtClean="0"/>
              <a:t> → Δ</a:t>
            </a:r>
            <a:r>
              <a:rPr lang="en-US" dirty="0" smtClean="0"/>
              <a:t>, room for meson cloud on </a:t>
            </a:r>
            <a:r>
              <a:rPr lang="en-US" i="1" dirty="0" smtClean="0"/>
              <a:t>x&lt;2</a:t>
            </a:r>
            <a:r>
              <a:rPr lang="en-US" dirty="0" smtClean="0"/>
              <a:t> … appears likely that cloud</a:t>
            </a:r>
            <a:endParaRPr lang="en-US" sz="2400" dirty="0" smtClean="0"/>
          </a:p>
          <a:p>
            <a:pPr lvl="2">
              <a:spcBef>
                <a:spcPts val="0"/>
              </a:spcBef>
            </a:pPr>
            <a:r>
              <a:rPr lang="en-US" sz="1800" dirty="0" smtClean="0"/>
              <a:t>Is a negative contribution that depletes strength on </a:t>
            </a:r>
            <a:r>
              <a:rPr lang="en-US" sz="1800" i="1" dirty="0" smtClean="0"/>
              <a:t>0&lt;x&lt;2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Has nothing to do with existence of zero; but is influential in shifting the zero in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*</a:t>
            </a:r>
            <a:r>
              <a:rPr lang="en-US" sz="1800" dirty="0" smtClean="0"/>
              <a:t> from </a:t>
            </a:r>
            <a:r>
              <a:rPr lang="en-US" sz="1800" i="1" dirty="0" smtClean="0"/>
              <a:t>x=¼</a:t>
            </a:r>
            <a:r>
              <a:rPr lang="en-US" sz="1800" dirty="0" smtClean="0"/>
              <a:t> to </a:t>
            </a:r>
            <a:r>
              <a:rPr lang="en-US" sz="1800" i="1" dirty="0" smtClean="0"/>
              <a:t>x=1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Is irrelevant on x&gt;2 (3)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5105400"/>
            <a:ext cx="1524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DSE Contact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5410200"/>
            <a:ext cx="2590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DSE Realistic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5638800"/>
            <a:ext cx="3581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Inferred meson-cloud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contribution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rgbClr val="0033CC"/>
                </a:solidFill>
                <a:latin typeface="Calibri" pitchFamily="34" charset="0"/>
              </a:rPr>
              <a:t>Anticipated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complete result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86610" y="5695432"/>
            <a:ext cx="33528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M. </a:t>
            </a:r>
            <a:r>
              <a:rPr lang="en-US" sz="1200" dirty="0" err="1" smtClean="0">
                <a:solidFill>
                  <a:srgbClr val="002060"/>
                </a:solidFill>
              </a:rPr>
              <a:t>Dugger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</a:rPr>
              <a:t>., Phys. Rev. C79, 065206 (2009).</a:t>
            </a:r>
          </a:p>
          <a:p>
            <a:pPr marL="400050" indent="-40005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I. </a:t>
            </a:r>
            <a:r>
              <a:rPr lang="en-US" sz="1200" dirty="0" err="1" smtClean="0">
                <a:solidFill>
                  <a:srgbClr val="002060"/>
                </a:solidFill>
              </a:rPr>
              <a:t>Aznauryan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</a:rPr>
              <a:t>., Phys. Rev. C80, 055203 (2009).</a:t>
            </a:r>
          </a:p>
          <a:p>
            <a:pPr marL="400050" indent="-40005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I. G. </a:t>
            </a:r>
            <a:r>
              <a:rPr lang="en-US" sz="1200" dirty="0" err="1" smtClean="0">
                <a:solidFill>
                  <a:srgbClr val="002060"/>
                </a:solidFill>
              </a:rPr>
              <a:t>Aznauryan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</a:rPr>
              <a:t>., arXiv:1108.1125 [</a:t>
            </a:r>
            <a:r>
              <a:rPr lang="en-US" sz="1200" dirty="0" err="1" smtClean="0">
                <a:solidFill>
                  <a:srgbClr val="002060"/>
                </a:solidFill>
              </a:rPr>
              <a:t>nucl</a:t>
            </a:r>
            <a:r>
              <a:rPr lang="en-US" sz="1200" dirty="0" smtClean="0">
                <a:solidFill>
                  <a:srgbClr val="002060"/>
                </a:solidFill>
              </a:rPr>
              <a:t>-ex].</a:t>
            </a:r>
          </a:p>
          <a:p>
            <a:pPr marL="400050" indent="-400050"/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</a:rPr>
              <a:t>V. I. </a:t>
            </a:r>
            <a:r>
              <a:rPr lang="en-US" sz="1200" dirty="0" err="1" smtClean="0">
                <a:solidFill>
                  <a:srgbClr val="002060"/>
                </a:solidFill>
                <a:latin typeface="Calibri" pitchFamily="34" charset="0"/>
              </a:rPr>
              <a:t>Mokeev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latin typeface="Calibri" pitchFamily="34" charset="0"/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</a:rPr>
              <a:t>., Phys. Rev. C86 (2012) 035203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05000" y="2819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33600" y="2667000"/>
            <a:ext cx="2362200" cy="39118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Core dominance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599238" y="2667000"/>
            <a:ext cx="2544762" cy="39118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Core dominance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Completing the picture of the Roper resonance, </a:t>
            </a:r>
            <a:r>
              <a:rPr lang="en-US" sz="1400" dirty="0" smtClean="0"/>
              <a:t>Jorge Segovia </a:t>
            </a:r>
            <a:r>
              <a:rPr lang="en-US" sz="1400" i="1" dirty="0" smtClean="0"/>
              <a:t>et al</a:t>
            </a:r>
            <a:r>
              <a:rPr lang="en-US" sz="1400" dirty="0" smtClean="0"/>
              <a:t>.,, </a:t>
            </a:r>
            <a:r>
              <a:rPr lang="en-US" sz="1400" dirty="0" smtClean="0">
                <a:hlinkClick r:id="rId5"/>
              </a:rPr>
              <a:t>arXiv:1504.04386 [</a:t>
            </a:r>
            <a:r>
              <a:rPr lang="en-US" sz="1400" dirty="0" err="1" smtClean="0">
                <a:hlinkClick r:id="rId5"/>
              </a:rPr>
              <a:t>nucl-th</a:t>
            </a:r>
            <a:r>
              <a:rPr lang="en-US" sz="1400" dirty="0" smtClean="0">
                <a:hlinkClick r:id="rId5"/>
              </a:rPr>
              <a:t>]</a:t>
            </a:r>
            <a:r>
              <a:rPr lang="en-US" sz="1400" dirty="0" smtClean="0"/>
              <a:t>, </a:t>
            </a:r>
            <a:r>
              <a:rPr lang="en-GB" sz="1400" dirty="0">
                <a:hlinkClick r:id="rId6"/>
              </a:rPr>
              <a:t>Phys. Rev. Lett. </a:t>
            </a:r>
            <a:r>
              <a:rPr lang="en-GB" sz="1400" b="1" dirty="0">
                <a:hlinkClick r:id="rId6"/>
              </a:rPr>
              <a:t>115</a:t>
            </a:r>
            <a:r>
              <a:rPr lang="en-GB" sz="1400" dirty="0">
                <a:hlinkClick r:id="rId6"/>
              </a:rPr>
              <a:t> (2015) 171801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47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2362200"/>
            <a:ext cx="4560434" cy="3204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90" y="2356104"/>
            <a:ext cx="4562820" cy="32826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γ N → Roper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7037"/>
            <a:ext cx="8229600" cy="4525963"/>
          </a:xfrm>
        </p:spPr>
        <p:txBody>
          <a:bodyPr/>
          <a:lstStyle/>
          <a:p>
            <a:r>
              <a:rPr lang="en-US" dirty="0" smtClean="0"/>
              <a:t>Predicted transition form factors</a:t>
            </a:r>
          </a:p>
          <a:p>
            <a:pPr lvl="1"/>
            <a:r>
              <a:rPr lang="en-US" dirty="0" smtClean="0"/>
              <a:t>Excellent agreement with data on </a:t>
            </a:r>
            <a:r>
              <a:rPr lang="en-US" i="1" dirty="0" smtClean="0"/>
              <a:t>x&gt;2 (3)</a:t>
            </a:r>
          </a:p>
          <a:p>
            <a:pPr lvl="1"/>
            <a:r>
              <a:rPr lang="en-US" dirty="0" smtClean="0"/>
              <a:t>Like </a:t>
            </a:r>
            <a:r>
              <a:rPr lang="en-US" i="1" dirty="0" err="1" smtClean="0"/>
              <a:t>γN</a:t>
            </a:r>
            <a:r>
              <a:rPr lang="en-US" i="1" dirty="0" smtClean="0"/>
              <a:t> → Δ</a:t>
            </a:r>
            <a:r>
              <a:rPr lang="en-US" dirty="0" smtClean="0"/>
              <a:t>, room for meson cloud on </a:t>
            </a:r>
            <a:r>
              <a:rPr lang="en-US" i="1" dirty="0" smtClean="0"/>
              <a:t>x&lt;2</a:t>
            </a:r>
            <a:r>
              <a:rPr lang="en-US" dirty="0" smtClean="0"/>
              <a:t> … appears likely that cloud</a:t>
            </a:r>
            <a:endParaRPr lang="en-US" sz="2400" dirty="0" smtClean="0"/>
          </a:p>
          <a:p>
            <a:pPr lvl="2">
              <a:spcBef>
                <a:spcPts val="0"/>
              </a:spcBef>
            </a:pPr>
            <a:r>
              <a:rPr lang="en-US" sz="1800" dirty="0" smtClean="0"/>
              <a:t>Is a negative contribution that depletes strength on </a:t>
            </a:r>
            <a:r>
              <a:rPr lang="en-US" sz="1800" i="1" dirty="0" smtClean="0"/>
              <a:t>0&lt;x&lt;2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Has nothing to do with existence of zero; but is influential in shifting the zero in </a:t>
            </a:r>
            <a:r>
              <a:rPr lang="en-US" sz="1800" i="1" dirty="0" smtClean="0"/>
              <a:t>F</a:t>
            </a:r>
            <a:r>
              <a:rPr lang="en-US" sz="1800" i="1" baseline="-25000" dirty="0" smtClean="0"/>
              <a:t>2</a:t>
            </a:r>
            <a:r>
              <a:rPr lang="en-US" sz="1800" i="1" dirty="0" smtClean="0"/>
              <a:t>*</a:t>
            </a:r>
            <a:r>
              <a:rPr lang="en-US" sz="1800" dirty="0" smtClean="0"/>
              <a:t> from </a:t>
            </a:r>
            <a:r>
              <a:rPr lang="en-US" sz="1800" i="1" dirty="0" smtClean="0"/>
              <a:t>x=¼</a:t>
            </a:r>
            <a:r>
              <a:rPr lang="en-US" sz="1800" dirty="0" smtClean="0"/>
              <a:t> to </a:t>
            </a:r>
            <a:r>
              <a:rPr lang="en-US" sz="1800" i="1" dirty="0" smtClean="0"/>
              <a:t>x=1</a:t>
            </a:r>
          </a:p>
          <a:p>
            <a:pPr lvl="2">
              <a:spcBef>
                <a:spcPts val="0"/>
              </a:spcBef>
            </a:pPr>
            <a:r>
              <a:rPr lang="en-US" sz="1800" dirty="0" smtClean="0"/>
              <a:t>Is irrelevant on x&gt;2 (3)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5105400"/>
            <a:ext cx="15240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DSE Contact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0" y="5410200"/>
            <a:ext cx="2590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DSE Realistic 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0" y="5638800"/>
            <a:ext cx="3581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Inferred meson-cloud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contribution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rgbClr val="0033CC"/>
                </a:solidFill>
                <a:latin typeface="Calibri" pitchFamily="34" charset="0"/>
              </a:rPr>
              <a:t>Anticipated</a:t>
            </a:r>
            <a:r>
              <a:rPr lang="en-US" dirty="0" smtClean="0">
                <a:solidFill>
                  <a:srgbClr val="0033CC"/>
                </a:solidFill>
                <a:latin typeface="Calibri" pitchFamily="34" charset="0"/>
              </a:rPr>
              <a:t> complete result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86610" y="5695432"/>
            <a:ext cx="33528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M. </a:t>
            </a:r>
            <a:r>
              <a:rPr lang="en-US" sz="1200" dirty="0" err="1" smtClean="0">
                <a:solidFill>
                  <a:srgbClr val="002060"/>
                </a:solidFill>
              </a:rPr>
              <a:t>Dugger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</a:rPr>
              <a:t>., Phys. Rev. C79, 065206 (2009).</a:t>
            </a:r>
          </a:p>
          <a:p>
            <a:pPr marL="400050" indent="-40005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I. </a:t>
            </a:r>
            <a:r>
              <a:rPr lang="en-US" sz="1200" dirty="0" err="1" smtClean="0">
                <a:solidFill>
                  <a:srgbClr val="002060"/>
                </a:solidFill>
              </a:rPr>
              <a:t>Aznauryan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</a:rPr>
              <a:t>., Phys. Rev. C80, 055203 (2009).</a:t>
            </a:r>
          </a:p>
          <a:p>
            <a:pPr marL="400050" indent="-40005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2060"/>
                </a:solidFill>
              </a:rPr>
              <a:t>I. G. </a:t>
            </a:r>
            <a:r>
              <a:rPr lang="en-US" sz="1200" dirty="0" err="1" smtClean="0">
                <a:solidFill>
                  <a:srgbClr val="002060"/>
                </a:solidFill>
              </a:rPr>
              <a:t>Aznauryan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</a:rPr>
              <a:t>., arXiv:1108.1125 [</a:t>
            </a:r>
            <a:r>
              <a:rPr lang="en-US" sz="1200" dirty="0" err="1" smtClean="0">
                <a:solidFill>
                  <a:srgbClr val="002060"/>
                </a:solidFill>
              </a:rPr>
              <a:t>nucl</a:t>
            </a:r>
            <a:r>
              <a:rPr lang="en-US" sz="1200" dirty="0" smtClean="0">
                <a:solidFill>
                  <a:srgbClr val="002060"/>
                </a:solidFill>
              </a:rPr>
              <a:t>-ex].</a:t>
            </a:r>
          </a:p>
          <a:p>
            <a:pPr marL="400050" indent="-400050"/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</a:rPr>
              <a:t>V. I. </a:t>
            </a:r>
            <a:r>
              <a:rPr lang="en-US" sz="1200" dirty="0" err="1" smtClean="0">
                <a:solidFill>
                  <a:srgbClr val="002060"/>
                </a:solidFill>
                <a:latin typeface="Calibri" pitchFamily="34" charset="0"/>
              </a:rPr>
              <a:t>Mokeev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n-US" sz="1200" i="1" dirty="0" smtClean="0">
                <a:solidFill>
                  <a:srgbClr val="002060"/>
                </a:solidFill>
                <a:latin typeface="Calibri" pitchFamily="34" charset="0"/>
              </a:rPr>
              <a:t>et al</a:t>
            </a:r>
            <a:r>
              <a:rPr lang="en-US" sz="1200" dirty="0" smtClean="0">
                <a:solidFill>
                  <a:srgbClr val="002060"/>
                </a:solidFill>
                <a:latin typeface="Calibri" pitchFamily="34" charset="0"/>
              </a:rPr>
              <a:t>., Phys. Rev. C86 (2012) 035203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05000" y="2819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133600" y="2667000"/>
            <a:ext cx="2362200" cy="39118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Core dominance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6599238" y="2667000"/>
            <a:ext cx="2544762" cy="391180"/>
          </a:xfrm>
          <a:prstGeom prst="rect">
            <a:avLst/>
          </a:prstGeom>
          <a:solidFill>
            <a:schemeClr val="accent1">
              <a:lumMod val="20000"/>
              <a:lumOff val="80000"/>
              <a:alpha val="61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</a:rPr>
              <a:t>Core dominance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Completing the picture of the Roper resonance, </a:t>
            </a:r>
            <a:r>
              <a:rPr lang="en-US" sz="1400" dirty="0" smtClean="0"/>
              <a:t>Jorge Segovia </a:t>
            </a:r>
            <a:r>
              <a:rPr lang="en-US" sz="1400" i="1" dirty="0" smtClean="0"/>
              <a:t>et al</a:t>
            </a:r>
            <a:r>
              <a:rPr lang="en-US" sz="1400" dirty="0" smtClean="0"/>
              <a:t>.,, </a:t>
            </a:r>
            <a:r>
              <a:rPr lang="en-US" sz="1400" dirty="0" smtClean="0">
                <a:hlinkClick r:id="rId5"/>
              </a:rPr>
              <a:t>arXiv:1504.04386 [</a:t>
            </a:r>
            <a:r>
              <a:rPr lang="en-US" sz="1400" dirty="0" err="1" smtClean="0">
                <a:hlinkClick r:id="rId5"/>
              </a:rPr>
              <a:t>nucl-th</a:t>
            </a:r>
            <a:r>
              <a:rPr lang="en-US" sz="1400" dirty="0" smtClean="0">
                <a:hlinkClick r:id="rId5"/>
              </a:rPr>
              <a:t>]</a:t>
            </a:r>
            <a:r>
              <a:rPr lang="en-US" sz="1400" dirty="0" smtClean="0"/>
              <a:t>, </a:t>
            </a:r>
            <a:r>
              <a:rPr lang="en-GB" sz="1400" dirty="0">
                <a:hlinkClick r:id="rId6"/>
              </a:rPr>
              <a:t>Phys. Rev. Lett. </a:t>
            </a:r>
            <a:r>
              <a:rPr lang="en-GB" sz="1400" b="1" dirty="0">
                <a:hlinkClick r:id="rId6"/>
              </a:rPr>
              <a:t>115</a:t>
            </a:r>
            <a:r>
              <a:rPr lang="en-GB" sz="1400" dirty="0">
                <a:hlinkClick r:id="rId6"/>
              </a:rPr>
              <a:t> (2015) 171801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575" y="749856"/>
            <a:ext cx="8458200" cy="230832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8000"/>
                </a:solidFill>
              </a:rPr>
              <a:t>After 35 years, the Roper is now understood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8000"/>
                </a:solidFill>
              </a:rPr>
              <a:t>First radial excitation of the nucleon’s dressed-quark core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008000"/>
                </a:solidFill>
              </a:rPr>
              <a:t>B</a:t>
            </a:r>
            <a:r>
              <a:rPr lang="en-GB" sz="2400" dirty="0" smtClean="0">
                <a:solidFill>
                  <a:srgbClr val="008000"/>
                </a:solidFill>
              </a:rPr>
              <a:t>ut the core is accompanied by a meson cloud, </a:t>
            </a:r>
          </a:p>
          <a:p>
            <a:r>
              <a:rPr lang="en-GB" sz="2400" dirty="0">
                <a:solidFill>
                  <a:srgbClr val="008000"/>
                </a:solidFill>
              </a:rPr>
              <a:t>	</a:t>
            </a:r>
            <a:r>
              <a:rPr lang="en-GB" sz="2400" dirty="0" smtClean="0">
                <a:solidFill>
                  <a:srgbClr val="008000"/>
                </a:solidFill>
              </a:rPr>
              <a:t>reduces the core’s mass by 20%</a:t>
            </a:r>
          </a:p>
          <a:p>
            <a:r>
              <a:rPr lang="en-GB" sz="2400" dirty="0">
                <a:solidFill>
                  <a:srgbClr val="008000"/>
                </a:solidFill>
              </a:rPr>
              <a:t>	</a:t>
            </a:r>
            <a:r>
              <a:rPr lang="en-GB" sz="2400" dirty="0" smtClean="0">
                <a:solidFill>
                  <a:srgbClr val="008000"/>
                </a:solidFill>
              </a:rPr>
              <a:t>contributes measurably to transition form factors on x&lt;2.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rgbClr val="008000"/>
                </a:solidFill>
              </a:rPr>
              <a:t>Roper emulates the pattern established by the </a:t>
            </a:r>
            <a:r>
              <a:rPr lang="en-US" sz="2400" i="1" dirty="0" smtClean="0">
                <a:solidFill>
                  <a:srgbClr val="008000"/>
                </a:solidFill>
              </a:rPr>
              <a:t>Δ resonance</a:t>
            </a:r>
            <a:endParaRPr lang="en-GB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7863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75" y="381000"/>
            <a:ext cx="5205172" cy="44195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2525"/>
            <a:ext cx="9144000" cy="1362075"/>
          </a:xfrm>
        </p:spPr>
        <p:txBody>
          <a:bodyPr/>
          <a:lstStyle/>
          <a:p>
            <a:pPr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Baryon Wave Functions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78447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26" y="3399585"/>
            <a:ext cx="3745200" cy="328099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263" y="714004"/>
            <a:ext cx="3744737" cy="3324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238"/>
            <a:ext cx="3463434" cy="3074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Nucleon Parton Distribution Amplitudes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/>
          <a:lstStyle/>
          <a:p>
            <a:r>
              <a:rPr lang="en-GB" dirty="0" smtClean="0"/>
              <a:t>Computations underway.  First results available.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12485" y="6644061"/>
            <a:ext cx="4343400" cy="3048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6329"/>
            <a:ext cx="3463434" cy="3805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C.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Mezrag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, C. D. Roberts and J. </a:t>
            </a: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Segovia,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6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Near completion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93397" y="4114800"/>
            <a:ext cx="2121203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conformal limit: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120 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〈x</a:t>
            </a:r>
            <a:r>
              <a:rPr lang="en-GB" i="1" baseline="-250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〉=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⅓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…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peak of the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023337" y="5849938"/>
            <a:ext cx="2057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 smtClean="0">
                <a:solidFill>
                  <a:srgbClr val="6600FF"/>
                </a:solidFill>
                <a:latin typeface="Calibri" pitchFamily="34" charset="0"/>
              </a:rPr>
              <a:t>Pointlike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 0</a:t>
            </a:r>
            <a:r>
              <a:rPr lang="en-GB" baseline="30000" dirty="0" smtClean="0">
                <a:solidFill>
                  <a:srgbClr val="6600FF"/>
                </a:solidFill>
                <a:latin typeface="Calibri" pitchFamily="34" charset="0"/>
              </a:rPr>
              <a:t>+ </a:t>
            </a:r>
            <a:r>
              <a:rPr lang="en-GB" dirty="0" err="1" smtClean="0">
                <a:solidFill>
                  <a:srgbClr val="6600FF"/>
                </a:solidFill>
                <a:latin typeface="Calibri" pitchFamily="34" charset="0"/>
              </a:rPr>
              <a:t>diquark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 [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u(x</a:t>
            </a:r>
            <a:r>
              <a:rPr lang="en-GB" i="1" baseline="-25000" dirty="0" smtClean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d(x</a:t>
            </a:r>
            <a:r>
              <a:rPr lang="en-GB" i="1" baseline="-25000" dirty="0" smtClean="0">
                <a:solidFill>
                  <a:srgbClr val="008000"/>
                </a:solidFill>
                <a:latin typeface="Calibri" pitchFamily="34" charset="0"/>
              </a:rPr>
              <a:t>3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]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29000" y="1143000"/>
            <a:ext cx="2463771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Diquark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clustering skews the distribution toward the dressed-quark bystander, which therefore carries more of the proton’s light-front momentum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6477000" y="838200"/>
            <a:ext cx="2667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Realistic, finite size (0.7fm) 0</a:t>
            </a:r>
            <a:r>
              <a:rPr lang="en-GB" baseline="30000" dirty="0" smtClean="0">
                <a:solidFill>
                  <a:srgbClr val="6600FF"/>
                </a:solidFill>
                <a:latin typeface="Calibri" pitchFamily="34" charset="0"/>
              </a:rPr>
              <a:t>+ </a:t>
            </a:r>
            <a:r>
              <a:rPr lang="en-GB" dirty="0" err="1" smtClean="0">
                <a:solidFill>
                  <a:srgbClr val="6600FF"/>
                </a:solidFill>
                <a:latin typeface="Calibri" pitchFamily="34" charset="0"/>
              </a:rPr>
              <a:t>diquark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 [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u(x</a:t>
            </a:r>
            <a:r>
              <a:rPr lang="en-GB" i="1" baseline="-25000" dirty="0" smtClean="0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rgbClr val="0000FF"/>
                </a:solidFill>
                <a:latin typeface="Calibri" pitchFamily="34" charset="0"/>
              </a:rPr>
              <a:t>)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d(x</a:t>
            </a:r>
            <a:r>
              <a:rPr lang="en-GB" i="1" baseline="-25000" dirty="0" smtClean="0">
                <a:solidFill>
                  <a:srgbClr val="008000"/>
                </a:solidFill>
                <a:latin typeface="Calibri" pitchFamily="34" charset="0"/>
              </a:rPr>
              <a:t>3</a:t>
            </a:r>
            <a:r>
              <a:rPr lang="en-GB" i="1" dirty="0" smtClean="0">
                <a:solidFill>
                  <a:srgbClr val="008000"/>
                </a:solidFill>
                <a:latin typeface="Calibri" pitchFamily="34" charset="0"/>
              </a:rPr>
              <a:t>)</a:t>
            </a:r>
            <a:r>
              <a:rPr lang="en-GB" dirty="0" smtClean="0">
                <a:solidFill>
                  <a:srgbClr val="6600FF"/>
                </a:solidFill>
                <a:latin typeface="Calibri" pitchFamily="34" charset="0"/>
              </a:rPr>
              <a:t>]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Calibri" pitchFamily="34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7052037" y="2881056"/>
            <a:ext cx="415563" cy="24314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0" name="Rectangle 19"/>
          <p:cNvSpPr/>
          <p:nvPr/>
        </p:nvSpPr>
        <p:spPr bwMode="auto">
          <a:xfrm>
            <a:off x="7620000" y="3886200"/>
            <a:ext cx="1375137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0.6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0.2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495800" y="5172870"/>
            <a:ext cx="533400" cy="84693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78280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420937"/>
            <a:ext cx="5168900" cy="3678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Nucleon PDAs</a:t>
            </a:r>
            <a:br>
              <a:rPr lang="en-GB" dirty="0" smtClean="0"/>
            </a:br>
            <a:r>
              <a:rPr lang="en-GB" dirty="0" smtClean="0"/>
              <a:t>&amp; </a:t>
            </a:r>
            <a:r>
              <a:rPr lang="en-GB" dirty="0" err="1" smtClean="0"/>
              <a:t>lQCD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4572000" cy="4525963"/>
          </a:xfrm>
        </p:spPr>
        <p:txBody>
          <a:bodyPr/>
          <a:lstStyle/>
          <a:p>
            <a:r>
              <a:rPr lang="en-AU" dirty="0" smtClean="0"/>
              <a:t>First </a:t>
            </a:r>
            <a:r>
              <a:rPr lang="en-AU" dirty="0" err="1" smtClean="0"/>
              <a:t>lQCD</a:t>
            </a:r>
            <a:r>
              <a:rPr lang="en-AU" dirty="0" smtClean="0"/>
              <a:t> results for n=0, 1 moments of the leading twist PDA of the nucleon are available</a:t>
            </a:r>
          </a:p>
          <a:p>
            <a:r>
              <a:rPr lang="en-AU" dirty="0" smtClean="0"/>
              <a:t>Used to constrain strength (</a:t>
            </a:r>
            <a:r>
              <a:rPr lang="en-AU" i="1" dirty="0" smtClean="0"/>
              <a:t>a</a:t>
            </a:r>
            <a:r>
              <a:rPr lang="en-AU" i="1" baseline="-25000" dirty="0" smtClean="0"/>
              <a:t>11</a:t>
            </a:r>
            <a:r>
              <a:rPr lang="en-AU" dirty="0" smtClean="0"/>
              <a:t>) of the leading-order term in a conformal expansion of the nucleon’s PDA:</a:t>
            </a:r>
          </a:p>
          <a:p>
            <a:pPr marL="0" indent="0">
              <a:buNone/>
            </a:pPr>
            <a:r>
              <a:rPr lang="en-GB" dirty="0"/>
              <a:t>Φ(x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AU" i="1" dirty="0"/>
              <a:t>120</a:t>
            </a:r>
            <a:r>
              <a:rPr lang="en-AU" dirty="0"/>
              <a:t> </a:t>
            </a:r>
            <a:r>
              <a:rPr lang="en-AU" i="1" dirty="0"/>
              <a:t>x</a:t>
            </a:r>
            <a:r>
              <a:rPr lang="en-AU" i="1" baseline="-25000" dirty="0"/>
              <a:t>1</a:t>
            </a:r>
            <a:r>
              <a:rPr lang="en-AU" i="1" dirty="0"/>
              <a:t> x</a:t>
            </a:r>
            <a:r>
              <a:rPr lang="en-AU" i="1" baseline="-25000" dirty="0"/>
              <a:t>2</a:t>
            </a:r>
            <a:r>
              <a:rPr lang="en-AU" i="1" dirty="0"/>
              <a:t> x</a:t>
            </a:r>
            <a:r>
              <a:rPr lang="en-AU" i="1" baseline="-25000" dirty="0"/>
              <a:t>3</a:t>
            </a:r>
            <a:r>
              <a:rPr lang="en-AU" dirty="0"/>
              <a:t> [ 1 + a</a:t>
            </a:r>
            <a:r>
              <a:rPr lang="en-AU" baseline="-25000" dirty="0"/>
              <a:t>11</a:t>
            </a:r>
            <a:r>
              <a:rPr lang="en-AU" dirty="0"/>
              <a:t> P</a:t>
            </a:r>
            <a:r>
              <a:rPr lang="en-AU" baseline="-25000" dirty="0"/>
              <a:t>11</a:t>
            </a:r>
            <a:r>
              <a:rPr lang="en-GB" dirty="0"/>
              <a:t>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</a:t>
            </a:r>
            <a:r>
              <a:rPr lang="en-AU" dirty="0"/>
              <a:t> + … </a:t>
            </a:r>
            <a:r>
              <a:rPr lang="en-AU" dirty="0" smtClean="0"/>
              <a:t>]</a:t>
            </a:r>
            <a:endParaRPr lang="en-AU" dirty="0"/>
          </a:p>
          <a:p>
            <a:r>
              <a:rPr lang="en-AU" dirty="0" smtClean="0"/>
              <a:t>Shift in location of central peak is consistent with existence of </a:t>
            </a:r>
            <a:r>
              <a:rPr lang="en-AU" dirty="0" err="1" smtClean="0"/>
              <a:t>diquark</a:t>
            </a:r>
            <a:r>
              <a:rPr lang="en-AU" dirty="0" smtClean="0"/>
              <a:t> correlations within the nucleon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209800" y="762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5562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distribution amplitudes of the nucleon and negative parity nucleon resonances from lattice QCD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V. M. Braun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al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Phys. Rev. D 89 (2014) 094511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AU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distribution amplitudes of the baryon octet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G. S. Bali </a:t>
            </a:r>
            <a:r>
              <a:rPr lang="en-GB" sz="1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al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JHEP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1602 (2016) 070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19800" y="4648200"/>
            <a:ext cx="103322" cy="12223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324600" y="4754564"/>
            <a:ext cx="103322" cy="122236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6086592" y="4714329"/>
            <a:ext cx="289669" cy="149581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6858000" y="3200400"/>
            <a:ext cx="16002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(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0.5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0.25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,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0.25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1433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539944"/>
            <a:ext cx="3505200" cy="26940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3200" i="1" dirty="0" smtClean="0">
                <a:ln/>
                <a:solidFill>
                  <a:schemeClr val="tx2">
                    <a:lumMod val="75000"/>
                  </a:schemeClr>
                </a:solidFill>
              </a:rPr>
              <a:t>PDAs: Nucleon vs. Roper</a:t>
            </a:r>
            <a:endParaRPr lang="en-GB" sz="3200" i="1" dirty="0">
              <a:ln/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4525963"/>
          </a:xfrm>
        </p:spPr>
        <p:txBody>
          <a:bodyPr/>
          <a:lstStyle/>
          <a:p>
            <a:r>
              <a:rPr lang="en-GB" dirty="0" smtClean="0"/>
              <a:t>Realistic N &amp; R = </a:t>
            </a:r>
            <a:r>
              <a:rPr lang="en-GB" dirty="0"/>
              <a:t>0</a:t>
            </a:r>
            <a:r>
              <a:rPr lang="en-GB" baseline="30000" dirty="0"/>
              <a:t>+ </a:t>
            </a:r>
            <a:r>
              <a:rPr lang="en-GB" dirty="0" smtClean="0"/>
              <a:t>(0.8) </a:t>
            </a:r>
            <a:r>
              <a:rPr lang="en-GB" dirty="0"/>
              <a:t>⊕ 1</a:t>
            </a:r>
            <a:r>
              <a:rPr lang="en-GB" baseline="30000" dirty="0"/>
              <a:t>+</a:t>
            </a:r>
            <a:r>
              <a:rPr lang="en-GB" dirty="0"/>
              <a:t> </a:t>
            </a:r>
            <a:r>
              <a:rPr lang="en-GB" dirty="0" smtClean="0"/>
              <a:t>(0.2) </a:t>
            </a:r>
            <a:r>
              <a:rPr lang="en-GB" dirty="0"/>
              <a:t>⇒ </a:t>
            </a:r>
            <a:r>
              <a:rPr lang="en-GB" dirty="0" smtClean="0"/>
              <a:t>0</a:t>
            </a:r>
            <a:r>
              <a:rPr lang="en-GB" baseline="30000" dirty="0" smtClean="0"/>
              <a:t>+ </a:t>
            </a:r>
            <a:r>
              <a:rPr lang="en-GB" dirty="0" smtClean="0"/>
              <a:t>(62%) ⊕ </a:t>
            </a:r>
            <a:r>
              <a:rPr lang="en-GB" dirty="0"/>
              <a:t>0</a:t>
            </a:r>
            <a:r>
              <a:rPr lang="en-GB" baseline="30000" dirty="0" smtClean="0"/>
              <a:t>+</a:t>
            </a:r>
            <a:r>
              <a:rPr lang="en-GB" dirty="0" smtClean="0"/>
              <a:t> (38%) </a:t>
            </a:r>
          </a:p>
          <a:p>
            <a:r>
              <a:rPr lang="en-GB" dirty="0" smtClean="0"/>
              <a:t>Presence </a:t>
            </a:r>
            <a:r>
              <a:rPr lang="en-GB" dirty="0"/>
              <a:t>of </a:t>
            </a:r>
            <a:r>
              <a:rPr lang="en-GB" dirty="0" err="1"/>
              <a:t>diquark</a:t>
            </a:r>
            <a:r>
              <a:rPr lang="en-GB" dirty="0"/>
              <a:t> correlations has striking consequences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3587883"/>
            <a:ext cx="3686175" cy="2685782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908504"/>
              </p:ext>
            </p:extLst>
          </p:nvPr>
        </p:nvGraphicFramePr>
        <p:xfrm>
          <a:off x="762000" y="1784349"/>
          <a:ext cx="7772401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/>
                <a:gridCol w="1110343"/>
                <a:gridCol w="1110343"/>
                <a:gridCol w="1110343"/>
                <a:gridCol w="1110343"/>
                <a:gridCol w="1110343"/>
                <a:gridCol w="111034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Conformal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200" baseline="0" dirty="0" smtClean="0"/>
                        <a:t>(uncorrelated)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Nucleon</a:t>
                      </a:r>
                      <a:r>
                        <a:rPr lang="en-GB" sz="1600" baseline="0" dirty="0" smtClean="0"/>
                        <a:t> </a:t>
                      </a:r>
                      <a:r>
                        <a:rPr lang="en-GB" sz="1400" baseline="0" dirty="0" smtClean="0"/>
                        <a:t>(</a:t>
                      </a:r>
                      <a:r>
                        <a:rPr lang="en-GB" sz="1400" baseline="0" dirty="0" err="1" smtClean="0"/>
                        <a:t>qq</a:t>
                      </a:r>
                      <a:r>
                        <a:rPr lang="en-GB" sz="1400" baseline="0" dirty="0" smtClean="0"/>
                        <a:t> 0</a:t>
                      </a:r>
                      <a:r>
                        <a:rPr lang="en-GB" sz="1400" baseline="30000" dirty="0" smtClean="0"/>
                        <a:t>+</a:t>
                      </a:r>
                      <a:r>
                        <a:rPr lang="en-GB" sz="1400" baseline="0" dirty="0" smtClean="0"/>
                        <a:t> only)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Nucleon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Roper</a:t>
                      </a:r>
                    </a:p>
                    <a:p>
                      <a:pPr algn="ctr"/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qq</a:t>
                      </a:r>
                      <a:r>
                        <a:rPr lang="en-GB" sz="1400" dirty="0" smtClean="0"/>
                        <a:t> 0</a:t>
                      </a:r>
                      <a:r>
                        <a:rPr lang="en-GB" sz="1400" baseline="30000" dirty="0" smtClean="0"/>
                        <a:t>+</a:t>
                      </a:r>
                      <a:r>
                        <a:rPr lang="en-GB" sz="1400" dirty="0" smtClean="0"/>
                        <a:t> only)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Roper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smtClean="0"/>
                        <a:t>R-N</a:t>
                      </a:r>
                    </a:p>
                    <a:p>
                      <a:pPr algn="ctr"/>
                      <a:r>
                        <a:rPr lang="en-GB" sz="1600" dirty="0" smtClean="0"/>
                        <a:t>difference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〈 x</a:t>
                      </a:r>
                      <a:r>
                        <a:rPr lang="en-GB" sz="1800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〉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0.33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0.44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0.39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-0.30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0.12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-69</a:t>
                      </a:r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〈 x</a:t>
                      </a:r>
                      <a:r>
                        <a:rPr lang="en-GB" sz="1800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〉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0.33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0.28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0.29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0.65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0.40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+34%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〈 x</a:t>
                      </a:r>
                      <a:r>
                        <a:rPr lang="en-GB" sz="1800" kern="1200" baseline="-25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n-GB" sz="1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〉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0.33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0.28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0.32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0.65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0.48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+50%</a:t>
                      </a:r>
                      <a:endParaRPr lang="en-GB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 bwMode="auto">
          <a:xfrm flipV="1">
            <a:off x="6477000" y="990600"/>
            <a:ext cx="228600" cy="22860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588963" y="6240469"/>
            <a:ext cx="3830637" cy="9986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6248400" y="4724400"/>
            <a:ext cx="914400" cy="1615935"/>
          </a:xfrm>
          <a:prstGeom prst="line">
            <a:avLst/>
          </a:prstGeom>
          <a:noFill/>
          <a:ln w="1905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592122" y="618386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Monotype Corsiva" panose="03010101010201010101" pitchFamily="66" charset="0"/>
              </a:rPr>
              <a:t>Roper PDA has a line of zeros</a:t>
            </a:r>
            <a:endParaRPr lang="en-GB" dirty="0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715" y="3587883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Nucleon</a:t>
            </a:r>
            <a:endParaRPr lang="en-GB" dirty="0"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6800" y="3587883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  <a:latin typeface="Monotype Corsiva" panose="03010101010201010101" pitchFamily="66" charset="0"/>
              </a:rPr>
              <a:t>Roper</a:t>
            </a:r>
            <a:endParaRPr lang="en-GB" dirty="0">
              <a:solidFill>
                <a:srgbClr val="008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7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93" y="498984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Valence-quark Distribution 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Functions</a:t>
            </a:r>
            <a:endParaRPr lang="en-US" sz="4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>
                <a:solidFill>
                  <a:schemeClr val="accent1">
                    <a:lumMod val="50000"/>
                  </a:schemeClr>
                </a:solidFill>
              </a:rPr>
              <a:t>Craig Roberts. Continuum Computation of Parton Distributions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5953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349207" y="6485731"/>
            <a:ext cx="27432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73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Parton Distributions – What is Needed?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0338"/>
          </a:xfrm>
        </p:spPr>
        <p:txBody>
          <a:bodyPr/>
          <a:lstStyle/>
          <a:p>
            <a:r>
              <a:rPr lang="en-GB" dirty="0" smtClean="0"/>
              <a:t>Parton Distribution Amplitudes</a:t>
            </a:r>
          </a:p>
          <a:p>
            <a:pPr lvl="1"/>
            <a:r>
              <a:rPr lang="en-GB" dirty="0" smtClean="0"/>
              <a:t>At accessible empirical scales, what does QCD predict for their pointwise behaviour? </a:t>
            </a:r>
          </a:p>
          <a:p>
            <a:pPr lvl="1"/>
            <a:r>
              <a:rPr lang="en-GB" dirty="0" smtClean="0"/>
              <a:t>How can QCD predictions be validated?</a:t>
            </a:r>
            <a:endParaRPr lang="en-GB" dirty="0"/>
          </a:p>
          <a:p>
            <a:r>
              <a:rPr lang="en-GB" dirty="0" smtClean="0"/>
              <a:t>Parton Distribution Functions (1D)</a:t>
            </a:r>
          </a:p>
          <a:p>
            <a:pPr lvl="1"/>
            <a:r>
              <a:rPr lang="en-GB" dirty="0" smtClean="0"/>
              <a:t>QCD-based parton model makes clear predictions for the large-</a:t>
            </a:r>
            <a:r>
              <a:rPr lang="en-GB" i="1" dirty="0" smtClean="0"/>
              <a:t>x</a:t>
            </a:r>
            <a:r>
              <a:rPr lang="en-GB" dirty="0" smtClean="0"/>
              <a:t> behaviour: </a:t>
            </a:r>
            <a:r>
              <a:rPr lang="en-GB" dirty="0"/>
              <a:t>at </a:t>
            </a:r>
            <a:r>
              <a:rPr lang="en-GB" i="1" dirty="0" err="1"/>
              <a:t>ζ</a:t>
            </a:r>
            <a:r>
              <a:rPr lang="en-GB" i="1" baseline="-25000" dirty="0" err="1"/>
              <a:t>H</a:t>
            </a:r>
            <a:r>
              <a:rPr lang="en-GB" dirty="0" smtClean="0"/>
              <a:t>, </a:t>
            </a:r>
            <a:r>
              <a:rPr lang="en-GB" i="1" dirty="0" err="1" smtClean="0"/>
              <a:t>q</a:t>
            </a:r>
            <a:r>
              <a:rPr lang="en-GB" i="1" baseline="-25000" dirty="0" err="1" smtClean="0"/>
              <a:t>V</a:t>
            </a:r>
            <a:r>
              <a:rPr lang="en-GB" dirty="0" smtClean="0"/>
              <a:t> </a:t>
            </a:r>
            <a:r>
              <a:rPr lang="en-GB" dirty="0"/>
              <a:t>∝ </a:t>
            </a:r>
            <a:r>
              <a:rPr lang="en-GB" dirty="0" smtClean="0"/>
              <a:t>(1-</a:t>
            </a:r>
            <a:r>
              <a:rPr lang="en-GB" i="1" dirty="0" smtClean="0"/>
              <a:t>x</a:t>
            </a:r>
            <a:r>
              <a:rPr lang="en-GB" dirty="0" smtClean="0"/>
              <a:t>)</a:t>
            </a:r>
            <a:r>
              <a:rPr lang="en-GB" i="1" baseline="30000" dirty="0" smtClean="0"/>
              <a:t>n</a:t>
            </a:r>
            <a:r>
              <a:rPr lang="en-GB" dirty="0" smtClean="0"/>
              <a:t>, where </a:t>
            </a:r>
            <a:r>
              <a:rPr lang="en-GB" i="1" dirty="0" smtClean="0"/>
              <a:t>n</a:t>
            </a:r>
            <a:r>
              <a:rPr lang="en-GB" dirty="0" smtClean="0"/>
              <a:t> is the number of valence </a:t>
            </a:r>
            <a:r>
              <a:rPr lang="en-GB" dirty="0" err="1" smtClean="0"/>
              <a:t>partons</a:t>
            </a:r>
            <a:endParaRPr lang="en-GB" dirty="0" smtClean="0"/>
          </a:p>
          <a:p>
            <a:pPr lvl="1"/>
            <a:r>
              <a:rPr lang="en-GB" dirty="0" smtClean="0"/>
              <a:t>Must have </a:t>
            </a:r>
            <a:r>
              <a:rPr lang="en-GB" i="1" dirty="0" smtClean="0">
                <a:solidFill>
                  <a:srgbClr val="008000"/>
                </a:solidFill>
              </a:rPr>
              <a:t>precise QCD-connected computations</a:t>
            </a:r>
            <a:r>
              <a:rPr lang="en-GB" dirty="0" smtClean="0"/>
              <a:t> of their behaviour on the valence-quark domain</a:t>
            </a:r>
          </a:p>
          <a:p>
            <a:pPr lvl="1"/>
            <a:r>
              <a:rPr lang="en-GB" dirty="0" smtClean="0"/>
              <a:t>Need an array of empirical observables (DIS, </a:t>
            </a:r>
            <a:r>
              <a:rPr lang="en-GB" dirty="0" err="1" smtClean="0"/>
              <a:t>Drell</a:t>
            </a:r>
            <a:r>
              <a:rPr lang="en-GB" dirty="0" smtClean="0"/>
              <a:t>-Yan, etc.) so that predictions can be validated</a:t>
            </a:r>
          </a:p>
          <a:p>
            <a:r>
              <a:rPr lang="en-GB" i="1" dirty="0" smtClean="0">
                <a:solidFill>
                  <a:srgbClr val="FF0000"/>
                </a:solidFill>
              </a:rPr>
              <a:t>Low-order moments and broad-band curves are NOT sufficient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Inadequate as a tool to validate QCD</a:t>
            </a:r>
          </a:p>
          <a:p>
            <a:pPr lvl="1"/>
            <a:r>
              <a:rPr lang="en-GB" i="1" dirty="0" smtClean="0">
                <a:solidFill>
                  <a:srgbClr val="FF0000"/>
                </a:solidFill>
              </a:rPr>
              <a:t>E.g. infinitely many PDAs/PDFs, whether reasonable looking or not, have the same first moment = same momentum, spin fraction etc.</a:t>
            </a:r>
            <a:endParaRPr lang="en-GB" i="1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2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9912"/>
            <a:ext cx="9144000" cy="5678488"/>
          </a:xfrm>
        </p:spPr>
        <p:txBody>
          <a:bodyPr/>
          <a:lstStyle/>
          <a:p>
            <a:r>
              <a:rPr lang="en-AU" sz="2000" dirty="0"/>
              <a:t>Experimental data on </a:t>
            </a:r>
            <a:r>
              <a:rPr lang="en-AU" sz="2000" i="1" dirty="0"/>
              <a:t>π</a:t>
            </a:r>
            <a:r>
              <a:rPr lang="en-AU" sz="2000" dirty="0"/>
              <a:t> </a:t>
            </a:r>
            <a:r>
              <a:rPr lang="en-AU" sz="2000" dirty="0" smtClean="0"/>
              <a:t>&amp; </a:t>
            </a:r>
            <a:r>
              <a:rPr lang="en-AU" sz="2000" i="1" dirty="0" smtClean="0"/>
              <a:t>K </a:t>
            </a:r>
            <a:r>
              <a:rPr lang="en-AU" sz="2000" dirty="0" smtClean="0"/>
              <a:t>PDFs obtained </a:t>
            </a:r>
            <a:r>
              <a:rPr lang="en-AU" sz="2000" dirty="0"/>
              <a:t>in </a:t>
            </a:r>
            <a:r>
              <a:rPr lang="en-AU" sz="2000" dirty="0" err="1"/>
              <a:t>mesonic</a:t>
            </a:r>
            <a:r>
              <a:rPr lang="en-AU" sz="2000" dirty="0"/>
              <a:t> </a:t>
            </a:r>
            <a:r>
              <a:rPr lang="en-AU" sz="2000" dirty="0" err="1"/>
              <a:t>Drell</a:t>
            </a:r>
            <a:r>
              <a:rPr lang="en-AU" sz="2000" dirty="0"/>
              <a:t>-Yan scattering from nucleons in heavy </a:t>
            </a:r>
            <a:r>
              <a:rPr lang="en-AU" sz="2000" dirty="0" smtClean="0"/>
              <a:t>nuclei; but it’s old: 1980-1989</a:t>
            </a:r>
          </a:p>
          <a:p>
            <a:r>
              <a:rPr lang="en-AU" sz="2000" dirty="0" smtClean="0"/>
              <a:t>Newer data would be welcome:</a:t>
            </a:r>
            <a:endParaRPr lang="en-AU" sz="1800" dirty="0" smtClean="0"/>
          </a:p>
          <a:p>
            <a:pPr lvl="1">
              <a:spcBef>
                <a:spcPts val="0"/>
              </a:spcBef>
            </a:pPr>
            <a:r>
              <a:rPr lang="en-AU" sz="1800" dirty="0" smtClean="0"/>
              <a:t>persistent </a:t>
            </a:r>
            <a:r>
              <a:rPr lang="en-AU" sz="1800" dirty="0"/>
              <a:t>doubts about the </a:t>
            </a:r>
            <a:r>
              <a:rPr lang="en-AU" sz="1800" dirty="0" err="1" smtClean="0"/>
              <a:t>Bjorken</a:t>
            </a:r>
            <a:r>
              <a:rPr lang="en-AU" sz="1800" dirty="0" smtClean="0"/>
              <a:t>-</a:t>
            </a:r>
            <a:r>
              <a:rPr lang="en-AU" sz="1800" i="1" dirty="0" smtClean="0"/>
              <a:t>x</a:t>
            </a:r>
            <a:r>
              <a:rPr lang="en-GB" sz="1800" dirty="0" smtClean="0"/>
              <a:t> ≃1</a:t>
            </a:r>
            <a:r>
              <a:rPr lang="en-AU" sz="1800" dirty="0" smtClean="0"/>
              <a:t> </a:t>
            </a:r>
            <a:r>
              <a:rPr lang="en-AU" sz="1800" dirty="0"/>
              <a:t>behaviour of the pion’s valence-quark </a:t>
            </a:r>
            <a:r>
              <a:rPr lang="en-AU" sz="1800" dirty="0" smtClean="0"/>
              <a:t>PDF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single </a:t>
            </a:r>
            <a:r>
              <a:rPr lang="en-AU" sz="1800" dirty="0"/>
              <a:t>modest-quality measurement of </a:t>
            </a:r>
            <a:r>
              <a:rPr lang="en-AU" sz="1800" i="1" dirty="0" err="1" smtClean="0"/>
              <a:t>u</a:t>
            </a:r>
            <a:r>
              <a:rPr lang="en-AU" sz="1800" i="1" baseline="30000" dirty="0" err="1" smtClean="0"/>
              <a:t>K</a:t>
            </a:r>
            <a:r>
              <a:rPr lang="en-AU" sz="1800" i="1" dirty="0" smtClean="0"/>
              <a:t>(x)/u</a:t>
            </a:r>
            <a:r>
              <a:rPr lang="en-AU" sz="1800" i="1" baseline="30000" dirty="0" smtClean="0"/>
              <a:t>π</a:t>
            </a:r>
            <a:r>
              <a:rPr lang="en-AU" sz="1800" i="1" dirty="0" smtClean="0"/>
              <a:t>(x) </a:t>
            </a:r>
            <a:r>
              <a:rPr lang="en-AU" sz="1800" dirty="0" smtClean="0"/>
              <a:t>cannot </a:t>
            </a:r>
            <a:r>
              <a:rPr lang="en-AU" sz="1800" dirty="0"/>
              <a:t>be considered definitive. </a:t>
            </a:r>
            <a:endParaRPr lang="en-AU" sz="1800" dirty="0" smtClean="0"/>
          </a:p>
          <a:p>
            <a:r>
              <a:rPr lang="en-AU" sz="2000" dirty="0" smtClean="0"/>
              <a:t>Approved experiment, </a:t>
            </a:r>
            <a:r>
              <a:rPr lang="en-AU" sz="2000" dirty="0"/>
              <a:t>using tagged </a:t>
            </a:r>
            <a:r>
              <a:rPr lang="en-AU" sz="2000" dirty="0" smtClean="0"/>
              <a:t>DIS at </a:t>
            </a:r>
            <a:r>
              <a:rPr lang="en-AU" sz="2000" dirty="0" err="1" smtClean="0"/>
              <a:t>JLab</a:t>
            </a:r>
            <a:r>
              <a:rPr lang="en-AU" sz="2000" dirty="0" smtClean="0"/>
              <a:t> 12, </a:t>
            </a:r>
            <a:r>
              <a:rPr lang="en-AU" sz="2000" dirty="0"/>
              <a:t>should contribute to a resolution of </a:t>
            </a:r>
            <a:r>
              <a:rPr lang="en-AU" sz="2000" dirty="0" smtClean="0"/>
              <a:t>pion </a:t>
            </a:r>
            <a:r>
              <a:rPr lang="en-AU" sz="2000" dirty="0"/>
              <a:t>question; and a similar technique might also serve for the kaon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Future: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new </a:t>
            </a:r>
            <a:r>
              <a:rPr lang="en-AU" sz="1800" dirty="0" err="1"/>
              <a:t>mesonic</a:t>
            </a:r>
            <a:r>
              <a:rPr lang="en-AU" sz="1800" dirty="0"/>
              <a:t> </a:t>
            </a:r>
            <a:r>
              <a:rPr lang="en-AU" sz="1800" dirty="0" err="1"/>
              <a:t>Drell</a:t>
            </a:r>
            <a:r>
              <a:rPr lang="en-AU" sz="1800" dirty="0"/>
              <a:t>-Yan measurements at modern facilities could yield valuable information on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</a:t>
            </a:r>
            <a:r>
              <a:rPr lang="en-AU" sz="1800" dirty="0"/>
              <a:t> </a:t>
            </a:r>
            <a:r>
              <a:rPr lang="en-AU" sz="1800" dirty="0" smtClean="0"/>
              <a:t>PDFs,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as </a:t>
            </a:r>
            <a:r>
              <a:rPr lang="en-AU" sz="1800" dirty="0"/>
              <a:t>could two-jet experiments at the large hadron </a:t>
            </a:r>
            <a:r>
              <a:rPr lang="en-AU" sz="1800" dirty="0" smtClean="0"/>
              <a:t>collider; </a:t>
            </a:r>
          </a:p>
          <a:p>
            <a:pPr lvl="1">
              <a:spcBef>
                <a:spcPts val="0"/>
              </a:spcBef>
            </a:pPr>
            <a:r>
              <a:rPr lang="en-AU" dirty="0" smtClean="0">
                <a:solidFill>
                  <a:srgbClr val="008000"/>
                </a:solidFill>
              </a:rPr>
              <a:t>EIC would </a:t>
            </a:r>
            <a:r>
              <a:rPr lang="en-AU" dirty="0">
                <a:solidFill>
                  <a:srgbClr val="008000"/>
                </a:solidFill>
              </a:rPr>
              <a:t>be capable of providing access to </a:t>
            </a:r>
            <a:r>
              <a:rPr lang="en-AU" i="1" dirty="0">
                <a:solidFill>
                  <a:srgbClr val="008000"/>
                </a:solidFill>
              </a:rPr>
              <a:t>π</a:t>
            </a:r>
            <a:r>
              <a:rPr lang="en-AU" dirty="0">
                <a:solidFill>
                  <a:srgbClr val="008000"/>
                </a:solidFill>
              </a:rPr>
              <a:t> and </a:t>
            </a:r>
            <a:r>
              <a:rPr lang="en-AU" i="1" dirty="0">
                <a:solidFill>
                  <a:srgbClr val="008000"/>
                </a:solidFill>
              </a:rPr>
              <a:t>K </a:t>
            </a:r>
            <a:r>
              <a:rPr lang="en-AU" dirty="0" smtClean="0">
                <a:solidFill>
                  <a:srgbClr val="008000"/>
                </a:solidFill>
              </a:rPr>
              <a:t>PDFs through </a:t>
            </a:r>
            <a:r>
              <a:rPr lang="en-AU" dirty="0">
                <a:solidFill>
                  <a:srgbClr val="008000"/>
                </a:solidFill>
              </a:rPr>
              <a:t>measurements of forward nucleon structure </a:t>
            </a:r>
            <a:r>
              <a:rPr lang="en-AU" dirty="0" smtClean="0">
                <a:solidFill>
                  <a:srgbClr val="008000"/>
                </a:solidFill>
              </a:rPr>
              <a:t>functions.</a:t>
            </a:r>
            <a:r>
              <a:rPr lang="en-AU" sz="1800" dirty="0" smtClean="0"/>
              <a:t> </a:t>
            </a:r>
          </a:p>
          <a:p>
            <a:r>
              <a:rPr lang="en-AU" sz="2000" dirty="0" err="1" smtClean="0"/>
              <a:t>Gribov-Lipatov</a:t>
            </a:r>
            <a:r>
              <a:rPr lang="en-AU" sz="2000" dirty="0" smtClean="0"/>
              <a:t> reciprocity (crossing symmetry) entails </a:t>
            </a:r>
            <a:r>
              <a:rPr lang="en-GB" sz="2000" dirty="0" smtClean="0"/>
              <a:t>connection between PDFs and fragmentation functions on</a:t>
            </a:r>
            <a:r>
              <a:rPr lang="en-AU" sz="2000" i="1" dirty="0"/>
              <a:t> z</a:t>
            </a:r>
            <a:r>
              <a:rPr lang="en-GB" sz="2000" i="1" dirty="0"/>
              <a:t> ≃ </a:t>
            </a:r>
            <a:r>
              <a:rPr lang="en-GB" sz="2000" i="1" dirty="0" smtClean="0"/>
              <a:t>1 (z </a:t>
            </a:r>
            <a:r>
              <a:rPr lang="en-GB" sz="2000" dirty="0" smtClean="0"/>
              <a:t>≥ 0.75)</a:t>
            </a:r>
            <a:endParaRPr lang="en-GB" sz="2000" i="1" dirty="0" smtClean="0"/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 smtClean="0"/>
              <a:t>D</a:t>
            </a:r>
            <a:r>
              <a:rPr lang="en-GB" sz="2400" i="1" baseline="-25000" dirty="0" smtClean="0"/>
              <a:t>H/q</a:t>
            </a:r>
            <a:r>
              <a:rPr lang="en-GB" sz="2400" i="1" dirty="0" smtClean="0"/>
              <a:t>(z) ≈ z </a:t>
            </a:r>
            <a:r>
              <a:rPr lang="en-GB" sz="2400" i="1" dirty="0" err="1" smtClean="0"/>
              <a:t>q</a:t>
            </a:r>
            <a:r>
              <a:rPr lang="en-GB" sz="2400" i="1" baseline="30000" dirty="0" err="1" smtClean="0"/>
              <a:t>H</a:t>
            </a:r>
            <a:r>
              <a:rPr lang="en-GB" sz="2400" i="1" dirty="0" smtClean="0"/>
              <a:t>(z)</a:t>
            </a:r>
          </a:p>
          <a:p>
            <a:pPr marL="400050" lvl="1" indent="0">
              <a:buNone/>
            </a:pPr>
            <a:r>
              <a:rPr lang="en-GB" i="1" dirty="0">
                <a:solidFill>
                  <a:srgbClr val="C00000"/>
                </a:solidFill>
              </a:rPr>
              <a:t>R</a:t>
            </a:r>
            <a:r>
              <a:rPr lang="en-GB" i="1" dirty="0" smtClean="0">
                <a:solidFill>
                  <a:srgbClr val="C00000"/>
                </a:solidFill>
              </a:rPr>
              <a:t>eliable information on meson fragmentation functions is critical if the worldwide programme aimed at determining TMDs is to be successful</a:t>
            </a:r>
            <a:endParaRPr lang="en-GB" i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 smtClean="0"/>
              <a:t>One of the earliest predictions of the QCD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model (1974,1975):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3600" b="1" i="1" baseline="30000" dirty="0" smtClean="0">
                <a:solidFill>
                  <a:srgbClr val="00B050"/>
                </a:solidFill>
              </a:rPr>
              <a:t>2</a:t>
            </a:r>
            <a:endParaRPr lang="en-US" sz="2400" b="1" i="1" baseline="300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Owing to the validity of </a:t>
            </a:r>
            <a:r>
              <a:rPr lang="en-US" sz="2400" dirty="0" err="1" smtClean="0"/>
              <a:t>factorisation</a:t>
            </a:r>
            <a:r>
              <a:rPr lang="en-US" sz="2400" dirty="0" smtClean="0"/>
              <a:t> in QCD, 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/>
              <a:t>	</a:t>
            </a:r>
            <a:r>
              <a:rPr lang="en-US" sz="2400" i="1" dirty="0" err="1" smtClean="0">
                <a:solidFill>
                  <a:srgbClr val="008000"/>
                </a:solidFill>
              </a:rPr>
              <a:t>q</a:t>
            </a:r>
            <a:r>
              <a:rPr lang="en-US" sz="2400" i="1" baseline="30000" dirty="0" err="1" smtClean="0">
                <a:solidFill>
                  <a:srgbClr val="008000"/>
                </a:solidFill>
              </a:rPr>
              <a:t>π</a:t>
            </a:r>
            <a:r>
              <a:rPr lang="en-US" sz="2400" i="1" dirty="0" smtClean="0">
                <a:solidFill>
                  <a:srgbClr val="008000"/>
                </a:solidFill>
              </a:rPr>
              <a:t>(x) </a:t>
            </a:r>
            <a:r>
              <a:rPr lang="en-US" sz="2400" dirty="0" smtClean="0">
                <a:solidFill>
                  <a:srgbClr val="008000"/>
                </a:solidFill>
              </a:rPr>
              <a:t>is directly measurable </a:t>
            </a:r>
            <a:r>
              <a:rPr lang="en-US" sz="2400" dirty="0" smtClean="0"/>
              <a:t>in  </a:t>
            </a:r>
            <a:r>
              <a:rPr lang="en-US" sz="2400" i="1" dirty="0" err="1" smtClean="0"/>
              <a:t>πN</a:t>
            </a:r>
            <a:r>
              <a:rPr lang="en-US" sz="2400" dirty="0" smtClean="0"/>
              <a:t>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experiments </a:t>
            </a:r>
          </a:p>
          <a:p>
            <a:r>
              <a:rPr lang="en-US" sz="2400" dirty="0" smtClean="0"/>
              <a:t>E615 @ FNAL (Conway:1989fs): leading-order analysis of </a:t>
            </a:r>
            <a:r>
              <a:rPr lang="en-US" sz="2400" i="1" dirty="0" err="1" smtClean="0"/>
              <a:t>πN</a:t>
            </a:r>
            <a:r>
              <a:rPr lang="en-US" sz="2400" dirty="0" smtClean="0"/>
              <a:t>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3600" b="1" i="1" baseline="30000" dirty="0" smtClean="0">
                <a:solidFill>
                  <a:srgbClr val="FF0000"/>
                </a:solidFill>
              </a:rPr>
              <a:t>1</a:t>
            </a:r>
            <a:endParaRPr lang="en-US" sz="2400" b="1" i="1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	Apparent </a:t>
            </a:r>
            <a:r>
              <a:rPr lang="en-US" sz="2400" i="1" dirty="0" smtClean="0">
                <a:solidFill>
                  <a:srgbClr val="C00000"/>
                </a:solidFill>
              </a:rPr>
              <a:t>disagreement</a:t>
            </a:r>
            <a:r>
              <a:rPr lang="en-US" sz="2400" dirty="0" smtClean="0"/>
              <a:t> with QCD.  </a:t>
            </a:r>
          </a:p>
          <a:p>
            <a:pPr>
              <a:buNone/>
            </a:pPr>
            <a:r>
              <a:rPr lang="en-US" sz="2400" dirty="0" smtClean="0"/>
              <a:t>	Nevertheless (often) used to produce “modern” PDF fits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58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 	</a:t>
            </a:r>
            <a:r>
              <a:rPr lang="en-US" sz="2800" i="1" dirty="0" err="1" smtClean="0"/>
              <a:t>q</a:t>
            </a:r>
            <a:r>
              <a:rPr lang="en-US" sz="2800" i="1" baseline="30000" dirty="0" err="1" smtClean="0"/>
              <a:t>π</a:t>
            </a:r>
            <a:r>
              <a:rPr lang="en-US" sz="2800" i="1" dirty="0" smtClean="0"/>
              <a:t>(x) ∼ (1-x)</a:t>
            </a:r>
            <a:r>
              <a:rPr lang="en-US" sz="4000" b="1" i="1" baseline="30000" dirty="0" smtClean="0">
                <a:solidFill>
                  <a:srgbClr val="FF0000"/>
                </a:solidFill>
              </a:rPr>
              <a:t>1</a:t>
            </a:r>
            <a:endParaRPr lang="en-US" dirty="0" smtClean="0"/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Numerous “explanations”</a:t>
            </a:r>
          </a:p>
          <a:p>
            <a:r>
              <a:rPr lang="en-US" dirty="0" err="1" smtClean="0"/>
              <a:t>Nambu</a:t>
            </a:r>
            <a:r>
              <a:rPr lang="en-US" dirty="0" smtClean="0"/>
              <a:t> – </a:t>
            </a:r>
            <a:r>
              <a:rPr lang="en-US" dirty="0" err="1" smtClean="0"/>
              <a:t>Jona-Lasinio</a:t>
            </a:r>
            <a:r>
              <a:rPr lang="en-US" dirty="0" smtClean="0"/>
              <a:t> model, </a:t>
            </a:r>
            <a:r>
              <a:rPr lang="en-US" dirty="0" err="1" smtClean="0"/>
              <a:t>translationally</a:t>
            </a:r>
            <a:r>
              <a:rPr lang="en-US" dirty="0" smtClean="0"/>
              <a:t> invariant </a:t>
            </a:r>
            <a:r>
              <a:rPr lang="en-US" dirty="0" err="1" smtClean="0"/>
              <a:t>regularisaion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which becomes </a:t>
            </a:r>
            <a:r>
              <a:rPr lang="en-GB" dirty="0">
                <a:solidFill>
                  <a:srgbClr val="C00000"/>
                </a:solidFill>
              </a:rPr>
              <a:t>≈</a:t>
            </a:r>
            <a:r>
              <a:rPr lang="en-US" i="1" dirty="0" smtClean="0">
                <a:solidFill>
                  <a:srgbClr val="C00000"/>
                </a:solidFill>
              </a:rPr>
              <a:t>1</a:t>
            </a:r>
            <a:r>
              <a:rPr lang="en-US" dirty="0" smtClean="0"/>
              <a:t> after evolving from a low resolution scale </a:t>
            </a:r>
          </a:p>
          <a:p>
            <a:r>
              <a:rPr lang="en-US" dirty="0" smtClean="0"/>
              <a:t>NJL models with a hard cutoff &amp; also some duality arguments: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</a:t>
            </a:r>
            <a:endParaRPr lang="en-US" dirty="0" smtClean="0"/>
          </a:p>
          <a:p>
            <a:r>
              <a:rPr lang="en-US" dirty="0" smtClean="0"/>
              <a:t>Relativistic constituent quark models: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0…2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depending on the form 	</a:t>
            </a:r>
          </a:p>
          <a:p>
            <a:pPr>
              <a:buNone/>
            </a:pPr>
            <a:r>
              <a:rPr lang="en-US" dirty="0" smtClean="0"/>
              <a:t>	of model wave function</a:t>
            </a:r>
          </a:p>
          <a:p>
            <a:r>
              <a:rPr lang="en-US" dirty="0" err="1" smtClean="0"/>
              <a:t>Instanton</a:t>
            </a:r>
            <a:r>
              <a:rPr lang="en-US" dirty="0" smtClean="0"/>
              <a:t>-based models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1…2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E615 Controversy</a:t>
            </a:r>
            <a:endParaRPr lang="en-US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486400" y="4419600"/>
            <a:ext cx="34290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Any power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you might like in models possessing no connection with QCD.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rgbClr val="0000FF"/>
                </a:solidFill>
                <a:latin typeface="Calibri" pitchFamily="34" charset="0"/>
              </a:rPr>
              <a:t>What can be learnt from this?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Is QCD threatened?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693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Valence-quark PDFs </a:t>
            </a:r>
            <a:br>
              <a:rPr lang="en-GB" sz="3200" dirty="0" smtClean="0"/>
            </a:br>
            <a:r>
              <a:rPr lang="en-GB" sz="3200" dirty="0" smtClean="0"/>
              <a:t>within mesons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GB" dirty="0"/>
              <a:t>Compute PDFs from </a:t>
            </a:r>
            <a:r>
              <a:rPr lang="en-GB" dirty="0" smtClean="0"/>
              <a:t>imaginary part of virtual-photon </a:t>
            </a:r>
            <a:r>
              <a:rPr lang="en-GB" dirty="0"/>
              <a:t>– pion forward Compton scattering amplitude: </a:t>
            </a:r>
          </a:p>
          <a:p>
            <a:pPr marL="800100" lvl="2" indent="0">
              <a:buNone/>
            </a:pPr>
            <a:r>
              <a:rPr lang="el-GR" sz="2000" i="1" dirty="0" smtClean="0"/>
              <a:t>γ </a:t>
            </a:r>
            <a:r>
              <a:rPr lang="el-GR" sz="2000" i="1" dirty="0"/>
              <a:t>π → γ π</a:t>
            </a:r>
            <a:r>
              <a:rPr lang="el-GR" sz="2000" dirty="0"/>
              <a:t>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Handbag diagram is insufficient.  Doesn’t even preserve global symmetries.  Exists a class of leading-twist corrections that remedies this defect ⇒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 smtClean="0"/>
              <a:t>Similar expressions for </a:t>
            </a:r>
            <a:r>
              <a:rPr lang="en-GB" i="1" dirty="0" err="1" smtClean="0"/>
              <a:t>u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</a:t>
            </a:r>
            <a:r>
              <a:rPr lang="en-GB" dirty="0" smtClean="0"/>
              <a:t>,</a:t>
            </a:r>
            <a:r>
              <a:rPr lang="en-GB" i="1" dirty="0" smtClean="0"/>
              <a:t> </a:t>
            </a:r>
            <a:r>
              <a:rPr lang="en-GB" i="1" dirty="0" err="1" smtClean="0"/>
              <a:t>s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</a:t>
            </a:r>
            <a:r>
              <a:rPr lang="en-GB" sz="1200" i="1" dirty="0" smtClean="0"/>
              <a:t>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/>
              <a:t>Lei </a:t>
            </a:r>
            <a:r>
              <a:rPr lang="en-GB" sz="1200" dirty="0"/>
              <a:t>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</a:t>
            </a:r>
            <a:r>
              <a:rPr lang="en-GB" sz="1200" dirty="0" smtClean="0"/>
              <a:t>et al.,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 smtClean="0">
                <a:hlinkClick r:id="rId2"/>
              </a:rPr>
              <a:t>arXiv:1406:5450 </a:t>
            </a:r>
            <a:r>
              <a:rPr lang="en-GB" sz="1200" dirty="0">
                <a:hlinkClick r:id="rId2"/>
              </a:rPr>
              <a:t>[</a:t>
            </a:r>
            <a:r>
              <a:rPr lang="en-GB" sz="1200" dirty="0" err="1">
                <a:hlinkClick r:id="rId2"/>
              </a:rPr>
              <a:t>nucl-th</a:t>
            </a:r>
            <a:r>
              <a:rPr lang="en-GB" sz="1200" dirty="0">
                <a:hlinkClick r:id="rId2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3"/>
              </a:rPr>
              <a:t>Phys. Lett. B </a:t>
            </a:r>
            <a:r>
              <a:rPr lang="en-GB" sz="1200" b="1" dirty="0">
                <a:hlinkClick r:id="rId3"/>
              </a:rPr>
              <a:t>737</a:t>
            </a:r>
            <a:r>
              <a:rPr lang="en-GB" sz="1200" dirty="0">
                <a:hlinkClick r:id="rId3"/>
              </a:rPr>
              <a:t> (2014)pp. </a:t>
            </a:r>
            <a:r>
              <a:rPr lang="en-GB" sz="1200" dirty="0" smtClean="0">
                <a:hlinkClick r:id="rId3"/>
              </a:rPr>
              <a:t>23–29</a:t>
            </a:r>
            <a:endParaRPr lang="en-GB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</a:t>
            </a:r>
            <a:r>
              <a:rPr lang="en-AU" sz="12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Chen </a:t>
            </a:r>
            <a:r>
              <a:rPr lang="en-AU" sz="1200" dirty="0"/>
              <a:t>Chen, Lei </a:t>
            </a:r>
            <a:r>
              <a:rPr lang="en-AU" sz="1200" dirty="0" smtClean="0"/>
              <a:t>Chang et 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hlinkClick r:id="rId4"/>
              </a:rPr>
              <a:t>arXiv:1602.01502 </a:t>
            </a:r>
            <a:r>
              <a:rPr lang="en-AU" sz="1200" dirty="0">
                <a:hlinkClick r:id="rId4"/>
              </a:rPr>
              <a:t>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 smtClean="0">
                <a:hlinkClick r:id="rId4"/>
              </a:rPr>
              <a:t>]</a:t>
            </a:r>
            <a:r>
              <a:rPr lang="en-AU" sz="1200" dirty="0" smtClean="0"/>
              <a:t>, </a:t>
            </a:r>
            <a:r>
              <a:rPr lang="en-GB" sz="1200" dirty="0">
                <a:hlinkClick r:id="rId5"/>
              </a:rPr>
              <a:t>Phys. Rev. D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4300"/>
            <a:ext cx="6184900" cy="1181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419600" y="3820028"/>
            <a:ext cx="29718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Projection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onto light-front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518818"/>
            <a:ext cx="22860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Partial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derivative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wrt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relative momentum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57600" y="5638800"/>
            <a:ext cx="55206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Measurable quantities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Directly related to dynamically generated quark masses</a:t>
            </a:r>
          </a:p>
          <a:p>
            <a:r>
              <a:rPr lang="en-GB" b="1" i="1" dirty="0" smtClean="0">
                <a:solidFill>
                  <a:srgbClr val="C00000"/>
                </a:solidFill>
              </a:rPr>
              <a:t>&amp; bound-state wave functions</a:t>
            </a:r>
            <a:endParaRPr lang="en-GB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9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838200" y="4038600"/>
            <a:ext cx="7696200" cy="1447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 algn="ctr">
            <a:solidFill>
              <a:srgbClr val="FFA52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GB" dirty="0" smtClean="0"/>
              <a:t>Formulae guarantee that valence-quark PDFs satisfy, independent of any and all structural details: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Algebraic proof that at an hadronic scale </a:t>
            </a:r>
            <a:r>
              <a:rPr lang="en-GB" i="1" dirty="0"/>
              <a:t>ζ</a:t>
            </a:r>
            <a:r>
              <a:rPr lang="en-GB" dirty="0"/>
              <a:t> </a:t>
            </a:r>
            <a:r>
              <a:rPr lang="en-GB" dirty="0" smtClean="0"/>
              <a:t>≈ </a:t>
            </a:r>
            <a:r>
              <a:rPr lang="en-GB" dirty="0"/>
              <a:t>0.5 </a:t>
            </a:r>
            <a:r>
              <a:rPr lang="en-GB" dirty="0" smtClean="0"/>
              <a:t>GeV </a:t>
            </a:r>
          </a:p>
          <a:p>
            <a:pPr marL="800100" lvl="2" indent="0">
              <a:buNone/>
            </a:pPr>
            <a:r>
              <a:rPr lang="en-GB" sz="2800" i="1" dirty="0" err="1" smtClean="0"/>
              <a:t>q</a:t>
            </a:r>
            <a:r>
              <a:rPr lang="en-GB" sz="2800" i="1" baseline="-25000" dirty="0" err="1" smtClean="0"/>
              <a:t>V</a:t>
            </a:r>
            <a:r>
              <a:rPr lang="en-GB" sz="2800" i="1" baseline="30000" dirty="0" err="1" smtClean="0"/>
              <a:t>M</a:t>
            </a:r>
            <a:r>
              <a:rPr lang="en-GB" sz="2800" i="1" dirty="0" smtClean="0"/>
              <a:t>(x </a:t>
            </a:r>
            <a:r>
              <a:rPr lang="en-GB" sz="2800" i="1" dirty="0"/>
              <a:t>≃ </a:t>
            </a:r>
            <a:r>
              <a:rPr lang="en-GB" sz="2800" i="1" dirty="0" smtClean="0"/>
              <a:t>1) </a:t>
            </a:r>
            <a:r>
              <a:rPr lang="en-GB" sz="2800" i="1" dirty="0"/>
              <a:t>∝ (1-x)</a:t>
            </a:r>
            <a:r>
              <a:rPr lang="en-GB" sz="2800" i="1" baseline="30000" dirty="0"/>
              <a:t>2n</a:t>
            </a:r>
            <a:r>
              <a:rPr lang="en-GB" sz="2800" dirty="0"/>
              <a:t> </a:t>
            </a:r>
            <a:endParaRPr lang="en-GB" sz="2800" dirty="0" smtClean="0"/>
          </a:p>
          <a:p>
            <a:pPr marL="400050" lvl="1" indent="0">
              <a:buNone/>
            </a:pPr>
            <a:r>
              <a:rPr lang="en-GB" sz="2400" dirty="0" smtClean="0"/>
              <a:t>in </a:t>
            </a:r>
            <a:r>
              <a:rPr lang="en-GB" sz="2400" dirty="0"/>
              <a:t>any theory with </a:t>
            </a:r>
            <a:r>
              <a:rPr lang="en-GB" sz="2400" i="1" dirty="0"/>
              <a:t>(1/k</a:t>
            </a:r>
            <a:r>
              <a:rPr lang="en-GB" sz="2400" i="1" baseline="30000" dirty="0"/>
              <a:t>2</a:t>
            </a:r>
            <a:r>
              <a:rPr lang="en-GB" sz="2400" i="1" dirty="0"/>
              <a:t>)</a:t>
            </a:r>
            <a:r>
              <a:rPr lang="en-GB" sz="2400" i="1" baseline="30000" dirty="0"/>
              <a:t>n</a:t>
            </a:r>
            <a:r>
              <a:rPr lang="en-GB" sz="2400" dirty="0"/>
              <a:t> vector-boson </a:t>
            </a:r>
            <a:r>
              <a:rPr lang="en-GB" sz="2400" dirty="0" smtClean="0"/>
              <a:t>exchange interaction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3401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4350"/>
            <a:ext cx="3632200" cy="749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</a:t>
            </a:r>
            <a:r>
              <a:rPr lang="en-GB" sz="1200" i="1" dirty="0" smtClean="0"/>
              <a:t>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/>
              <a:t>Lei </a:t>
            </a:r>
            <a:r>
              <a:rPr lang="en-GB" sz="1200" dirty="0"/>
              <a:t>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</a:t>
            </a:r>
            <a:r>
              <a:rPr lang="en-GB" sz="1200" dirty="0" smtClean="0"/>
              <a:t>et al.,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 smtClean="0">
                <a:hlinkClick r:id="rId4"/>
              </a:rPr>
              <a:t>arXiv:1406:5450 </a:t>
            </a:r>
            <a:r>
              <a:rPr lang="en-GB" sz="1200" dirty="0">
                <a:hlinkClick r:id="rId4"/>
              </a:rPr>
              <a:t>[</a:t>
            </a:r>
            <a:r>
              <a:rPr lang="en-GB" sz="1200" dirty="0" err="1">
                <a:hlinkClick r:id="rId4"/>
              </a:rPr>
              <a:t>nucl-th</a:t>
            </a:r>
            <a:r>
              <a:rPr lang="en-GB" sz="1200" dirty="0">
                <a:hlinkClick r:id="rId4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5"/>
              </a:rPr>
              <a:t>Phys. Lett. B </a:t>
            </a:r>
            <a:r>
              <a:rPr lang="en-GB" sz="1200" b="1" dirty="0">
                <a:hlinkClick r:id="rId5"/>
              </a:rPr>
              <a:t>737</a:t>
            </a:r>
            <a:r>
              <a:rPr lang="en-GB" sz="1200" dirty="0">
                <a:hlinkClick r:id="rId5"/>
              </a:rPr>
              <a:t> (2014)pp. </a:t>
            </a:r>
            <a:r>
              <a:rPr lang="en-GB" sz="1200" dirty="0" smtClean="0">
                <a:hlinkClick r:id="rId5"/>
              </a:rPr>
              <a:t>23–29</a:t>
            </a:r>
            <a:endParaRPr lang="en-GB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</a:t>
            </a:r>
            <a:r>
              <a:rPr lang="en-AU" sz="12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Chen </a:t>
            </a:r>
            <a:r>
              <a:rPr lang="en-AU" sz="1200" dirty="0"/>
              <a:t>Chen, Lei </a:t>
            </a:r>
            <a:r>
              <a:rPr lang="en-AU" sz="1200" dirty="0" smtClean="0"/>
              <a:t>Chang et 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hlinkClick r:id="rId6"/>
              </a:rPr>
              <a:t>arXiv:1602.01502 </a:t>
            </a:r>
            <a:r>
              <a:rPr lang="en-AU" sz="1200" dirty="0">
                <a:hlinkClick r:id="rId6"/>
              </a:rPr>
              <a:t>[</a:t>
            </a:r>
            <a:r>
              <a:rPr lang="en-AU" sz="1200" dirty="0" err="1">
                <a:hlinkClick r:id="rId6"/>
              </a:rPr>
              <a:t>nucl-th</a:t>
            </a:r>
            <a:r>
              <a:rPr lang="en-AU" sz="1200" dirty="0" smtClean="0">
                <a:hlinkClick r:id="rId6"/>
              </a:rPr>
              <a:t>]</a:t>
            </a:r>
            <a:r>
              <a:rPr lang="en-AU" sz="1200" dirty="0" smtClean="0"/>
              <a:t>, </a:t>
            </a:r>
            <a:r>
              <a:rPr lang="en-GB" sz="1200" dirty="0">
                <a:hlinkClick r:id="rId7"/>
              </a:rPr>
              <a:t>Phys. Rev. D</a:t>
            </a:r>
            <a:r>
              <a:rPr lang="en-GB" sz="1200" b="1" dirty="0">
                <a:hlinkClick r:id="rId7"/>
              </a:rPr>
              <a:t>93</a:t>
            </a:r>
            <a:r>
              <a:rPr lang="en-GB" sz="1200" dirty="0">
                <a:hlinkClick r:id="rId7"/>
              </a:rPr>
              <a:t> (2016) 074021/1-11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i="1" dirty="0" smtClean="0"/>
              <a:t>x=1</a:t>
            </a:r>
            <a:r>
              <a:rPr lang="en-GB" dirty="0" smtClean="0"/>
              <a:t> values of ratios of PDFs are invariant under DGLAP evolution</a:t>
            </a:r>
          </a:p>
          <a:p>
            <a:pPr marL="400050" lvl="1" indent="0">
              <a:buNone/>
            </a:pPr>
            <a:r>
              <a:rPr lang="en-GB" sz="2200" dirty="0" smtClean="0"/>
              <a:t>Consequently, they’re a scale invariant discriminator between competing pictures of hadron structure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 the other hand</a:t>
            </a:r>
          </a:p>
          <a:p>
            <a:endParaRPr lang="en-GB" dirty="0"/>
          </a:p>
          <a:p>
            <a:endParaRPr lang="en-GB" dirty="0" smtClean="0"/>
          </a:p>
          <a:p>
            <a:pPr marL="400050" lvl="1" indent="0">
              <a:buNone/>
            </a:pPr>
            <a:r>
              <a:rPr lang="en-AU" dirty="0" smtClean="0"/>
              <a:t>Owes </a:t>
            </a:r>
            <a:r>
              <a:rPr lang="en-AU" dirty="0"/>
              <a:t>to inexorable growth in both mesons’ gluon and sea-quark content driven by </a:t>
            </a:r>
            <a:r>
              <a:rPr lang="en-AU" dirty="0" err="1"/>
              <a:t>pQCD</a:t>
            </a:r>
            <a:r>
              <a:rPr lang="en-AU" dirty="0"/>
              <a:t> splitting mechanisms. </a:t>
            </a:r>
            <a:endParaRPr lang="en-AU" dirty="0" smtClean="0"/>
          </a:p>
          <a:p>
            <a:pPr marL="400050" lvl="1" indent="0">
              <a:buNone/>
            </a:pPr>
            <a:r>
              <a:rPr lang="en-AU" sz="2200" dirty="0" smtClean="0"/>
              <a:t>Analogous </a:t>
            </a:r>
            <a:r>
              <a:rPr lang="en-AU" sz="2200" dirty="0"/>
              <a:t>to the convergence of all meson PDAs to </a:t>
            </a:r>
            <a:r>
              <a:rPr lang="en-AU" sz="2200" dirty="0" smtClean="0"/>
              <a:t>conformal </a:t>
            </a:r>
            <a:r>
              <a:rPr lang="en-AU" sz="2200" dirty="0"/>
              <a:t>form as </a:t>
            </a:r>
            <a:r>
              <a:rPr lang="en-AU" sz="2200" i="1" dirty="0"/>
              <a:t>Λ</a:t>
            </a:r>
            <a:r>
              <a:rPr lang="en-AU" sz="2200" i="1" baseline="-25000" dirty="0"/>
              <a:t>QCD</a:t>
            </a:r>
            <a:r>
              <a:rPr lang="en-AU" sz="2200" i="1" dirty="0"/>
              <a:t>/ζ → 0</a:t>
            </a:r>
            <a:endParaRPr lang="en-GB" sz="2200" i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819400"/>
            <a:ext cx="53086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4114800"/>
            <a:ext cx="3238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8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Realistic distributions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94276"/>
          </a:xfrm>
        </p:spPr>
        <p:txBody>
          <a:bodyPr/>
          <a:lstStyle/>
          <a:p>
            <a:r>
              <a:rPr lang="en-GB" sz="2000" u="sng" dirty="0" smtClean="0"/>
              <a:t>Pion distribution at </a:t>
            </a:r>
            <a:r>
              <a:rPr lang="en-GB" sz="2000" i="1" u="sng" dirty="0" err="1"/>
              <a:t>ζ</a:t>
            </a:r>
            <a:r>
              <a:rPr lang="en-GB" sz="2000" i="1" baseline="-25000" dirty="0" err="1"/>
              <a:t>H</a:t>
            </a:r>
            <a:endParaRPr lang="en-GB" sz="2000" i="1" baseline="-25000" dirty="0" smtClean="0"/>
          </a:p>
          <a:p>
            <a:pPr lvl="1"/>
            <a:r>
              <a:rPr lang="en-GB" dirty="0" smtClean="0"/>
              <a:t>DSE prediction, following from analysis of </a:t>
            </a:r>
            <a:r>
              <a:rPr lang="en-GB" dirty="0" err="1" smtClean="0"/>
              <a:t>leptonic</a:t>
            </a:r>
            <a:r>
              <a:rPr lang="en-GB" dirty="0" smtClean="0"/>
              <a:t> decay: </a:t>
            </a:r>
            <a:r>
              <a:rPr lang="en-GB" i="1" dirty="0" smtClean="0"/>
              <a:t>π</a:t>
            </a:r>
            <a:r>
              <a:rPr lang="en-GB" dirty="0" smtClean="0"/>
              <a:t> contains 5% sea</a:t>
            </a:r>
          </a:p>
          <a:p>
            <a:pPr lvl="1"/>
            <a:r>
              <a:rPr lang="en-GB" dirty="0" smtClean="0"/>
              <a:t>Assume GRV analysis of </a:t>
            </a:r>
            <a:r>
              <a:rPr lang="en-GB" i="1" dirty="0" smtClean="0"/>
              <a:t>πN </a:t>
            </a:r>
            <a:r>
              <a:rPr lang="en-GB" dirty="0" err="1" smtClean="0"/>
              <a:t>Drell</a:t>
            </a:r>
            <a:r>
              <a:rPr lang="en-GB" dirty="0" smtClean="0"/>
              <a:t>-Yan is reliable, then 30% of </a:t>
            </a:r>
            <a:r>
              <a:rPr lang="en-GB" i="1" dirty="0" smtClean="0"/>
              <a:t>π</a:t>
            </a:r>
            <a:r>
              <a:rPr lang="en-GB" dirty="0" smtClean="0"/>
              <a:t> momentum carried by glue</a:t>
            </a:r>
          </a:p>
          <a:p>
            <a:pPr marL="400050" lvl="1" indent="0">
              <a:buNone/>
            </a:pPr>
            <a:r>
              <a:rPr lang="en-GB" dirty="0" smtClean="0"/>
              <a:t>Adopting standard PDF parametrisations, this additional information is sufficient to completely fix realistic </a:t>
            </a:r>
            <a:r>
              <a:rPr lang="en-GB" i="1" dirty="0" smtClean="0"/>
              <a:t>u</a:t>
            </a:r>
            <a:r>
              <a:rPr lang="en-GB" i="1" baseline="-25000" dirty="0" smtClean="0"/>
              <a:t>π</a:t>
            </a:r>
            <a:r>
              <a:rPr lang="en-GB" i="1" dirty="0" smtClean="0"/>
              <a:t>(x;</a:t>
            </a:r>
            <a:r>
              <a:rPr lang="en-GB" i="1" dirty="0"/>
              <a:t> </a:t>
            </a:r>
            <a:r>
              <a:rPr lang="en-GB" i="1" dirty="0" err="1"/>
              <a:t>ζ</a:t>
            </a:r>
            <a:r>
              <a:rPr lang="en-GB" i="1" baseline="-25000" dirty="0" err="1"/>
              <a:t>H</a:t>
            </a:r>
            <a:r>
              <a:rPr lang="en-GB" i="1" dirty="0" smtClean="0"/>
              <a:t>) = valence</a:t>
            </a:r>
            <a:r>
              <a:rPr lang="en-GB" dirty="0" smtClean="0"/>
              <a:t> + </a:t>
            </a:r>
            <a:r>
              <a:rPr lang="en-GB" i="1" dirty="0" smtClean="0"/>
              <a:t>sea</a:t>
            </a:r>
            <a:r>
              <a:rPr lang="en-GB" dirty="0" smtClean="0"/>
              <a:t> + </a:t>
            </a:r>
            <a:r>
              <a:rPr lang="en-GB" i="1" dirty="0" smtClean="0"/>
              <a:t>glue</a:t>
            </a:r>
          </a:p>
          <a:p>
            <a:pPr>
              <a:spcBef>
                <a:spcPts val="1200"/>
              </a:spcBef>
            </a:pPr>
            <a:r>
              <a:rPr lang="en-GB" sz="2000" u="sng" dirty="0" smtClean="0"/>
              <a:t>Kaon </a:t>
            </a:r>
            <a:r>
              <a:rPr lang="en-GB" sz="2000" u="sng" dirty="0"/>
              <a:t>distribution at </a:t>
            </a:r>
            <a:r>
              <a:rPr lang="en-GB" sz="2000" i="1" u="sng" dirty="0" err="1" smtClean="0"/>
              <a:t>ζ</a:t>
            </a:r>
            <a:r>
              <a:rPr lang="en-GB" sz="2000" i="1" baseline="-25000" dirty="0" err="1" smtClean="0"/>
              <a:t>H</a:t>
            </a:r>
            <a:endParaRPr lang="en-GB" sz="2000" i="1" baseline="-25000" dirty="0"/>
          </a:p>
          <a:p>
            <a:pPr lvl="1"/>
            <a:r>
              <a:rPr lang="en-GB" dirty="0" smtClean="0"/>
              <a:t>Owing to heavier mass of intermediate states that can introduce sea-quarks, safe to assume sea-quark content of kaon is effectively zero</a:t>
            </a:r>
            <a:endParaRPr lang="en-GB" i="1" baseline="-25000" dirty="0"/>
          </a:p>
          <a:p>
            <a:pPr lvl="1"/>
            <a:r>
              <a:rPr lang="en-GB" dirty="0" smtClean="0"/>
              <a:t>Treat momentum fraction carried by glue as a parameter to be used in understanding </a:t>
            </a:r>
            <a:r>
              <a:rPr lang="en-GB" i="1" dirty="0" err="1" smtClean="0"/>
              <a:t>u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(x)/u</a:t>
            </a:r>
            <a:r>
              <a:rPr lang="en-GB" i="1" baseline="30000" dirty="0" smtClean="0"/>
              <a:t>π</a:t>
            </a:r>
            <a:r>
              <a:rPr lang="en-GB" i="1" dirty="0" smtClean="0"/>
              <a:t>(x) </a:t>
            </a:r>
            <a:endParaRPr lang="en-GB" sz="2200" dirty="0" smtClean="0"/>
          </a:p>
          <a:p>
            <a:pPr marL="857250" lvl="2" indent="0">
              <a:buNone/>
            </a:pPr>
            <a:r>
              <a:rPr lang="en-GB" sz="2200" dirty="0" smtClean="0"/>
              <a:t>… owing to heavier mass of s-quark,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GB" sz="2200" dirty="0"/>
              <a:t>	</a:t>
            </a:r>
            <a:r>
              <a:rPr lang="en-GB" sz="2200" dirty="0" smtClean="0"/>
              <a:t>	expect </a:t>
            </a:r>
            <a:r>
              <a:rPr lang="en-GB" sz="2200" i="1" dirty="0"/>
              <a:t>〈</a:t>
            </a:r>
            <a:r>
              <a:rPr lang="en-GB" sz="2200" i="1" dirty="0" err="1"/>
              <a:t>x〉</a:t>
            </a:r>
            <a:r>
              <a:rPr lang="en-GB" sz="2200" i="1" baseline="-25000" dirty="0" err="1"/>
              <a:t>g</a:t>
            </a:r>
            <a:r>
              <a:rPr lang="en-GB" sz="2200" i="1" baseline="30000" dirty="0" err="1"/>
              <a:t>K</a:t>
            </a:r>
            <a:r>
              <a:rPr lang="en-GB" sz="2200" i="1" dirty="0"/>
              <a:t> &lt; 〈</a:t>
            </a:r>
            <a:r>
              <a:rPr lang="en-GB" sz="2200" i="1" dirty="0" err="1"/>
              <a:t>x〉</a:t>
            </a:r>
            <a:r>
              <a:rPr lang="en-GB" sz="2200" i="1" baseline="-25000" dirty="0" err="1"/>
              <a:t>g</a:t>
            </a:r>
            <a:r>
              <a:rPr lang="en-GB" sz="2200" i="1" baseline="30000" dirty="0"/>
              <a:t>π</a:t>
            </a:r>
            <a:r>
              <a:rPr lang="en-GB" sz="2200" dirty="0"/>
              <a:t>; </a:t>
            </a:r>
            <a:endParaRPr lang="en-GB" sz="2200" dirty="0" smtClean="0"/>
          </a:p>
          <a:p>
            <a:pPr marL="857250" lvl="2" indent="0">
              <a:buNone/>
            </a:pPr>
            <a:r>
              <a:rPr lang="en-GB" sz="2200" dirty="0" smtClean="0"/>
              <a:t>… but </a:t>
            </a:r>
            <a:r>
              <a:rPr lang="en-GB" sz="2200" dirty="0"/>
              <a:t>how much </a:t>
            </a:r>
            <a:r>
              <a:rPr lang="en-GB" sz="2200" dirty="0" smtClean="0"/>
              <a:t>less?</a:t>
            </a:r>
            <a:endParaRPr lang="en-GB" sz="2200" dirty="0"/>
          </a:p>
          <a:p>
            <a:pPr marL="857250" lvl="2" indent="0">
              <a:buNone/>
            </a:pPr>
            <a:endParaRPr lang="en-GB" i="1" dirty="0" smtClean="0"/>
          </a:p>
          <a:p>
            <a:pPr lvl="1"/>
            <a:endParaRPr lang="en-GB" i="1" baseline="-25000" dirty="0"/>
          </a:p>
          <a:p>
            <a:pPr marL="400050" lvl="1" indent="0">
              <a:buNone/>
            </a:pP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6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Pion: </a:t>
            </a:r>
            <a:br>
              <a:rPr lang="en-GB" sz="2800" dirty="0" smtClean="0"/>
            </a:br>
            <a:r>
              <a:rPr lang="en-GB" sz="2800" dirty="0" smtClean="0"/>
              <a:t>DSE comparison with </a:t>
            </a:r>
            <a:r>
              <a:rPr lang="en-GB" sz="2800" dirty="0" err="1" smtClean="0"/>
              <a:t>lQCD</a:t>
            </a:r>
            <a:r>
              <a:rPr lang="en-GB" sz="2800" dirty="0" smtClean="0"/>
              <a:t> moments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99705" cy="4525963"/>
          </a:xfrm>
        </p:spPr>
        <p:txBody>
          <a:bodyPr/>
          <a:lstStyle/>
          <a:p>
            <a:r>
              <a:rPr lang="en-GB" sz="2000" dirty="0"/>
              <a:t>All </a:t>
            </a:r>
            <a:r>
              <a:rPr lang="en-GB" sz="2000" dirty="0" err="1"/>
              <a:t>lQCD</a:t>
            </a:r>
            <a:r>
              <a:rPr lang="en-GB" sz="2000" dirty="0"/>
              <a:t> studies agree with each other, within </a:t>
            </a:r>
            <a:r>
              <a:rPr lang="en-GB" sz="2000" dirty="0" smtClean="0"/>
              <a:t>errors</a:t>
            </a:r>
            <a:endParaRPr lang="en-GB" sz="2000" dirty="0"/>
          </a:p>
          <a:p>
            <a:pPr marL="0" indent="0">
              <a:buNone/>
            </a:pPr>
            <a:r>
              <a:rPr lang="en-GB" sz="2000" dirty="0" smtClean="0"/>
              <a:t>       </a:t>
            </a:r>
            <a:r>
              <a:rPr lang="en-GB" sz="2000" dirty="0"/>
              <a:t>[66]: </a:t>
            </a:r>
            <a:r>
              <a:rPr lang="en-GB" sz="2000" dirty="0" err="1"/>
              <a:t>Brommel</a:t>
            </a:r>
            <a:r>
              <a:rPr lang="en-GB" sz="2000" dirty="0"/>
              <a:t> et al. (2007)</a:t>
            </a:r>
          </a:p>
          <a:p>
            <a:pPr marL="400050" lvl="1" indent="0">
              <a:buNone/>
            </a:pPr>
            <a:r>
              <a:rPr lang="en-GB" dirty="0"/>
              <a:t>[67]: Best </a:t>
            </a:r>
            <a:r>
              <a:rPr lang="en-GB" i="1" dirty="0"/>
              <a:t>et al</a:t>
            </a:r>
            <a:r>
              <a:rPr lang="en-GB" dirty="0"/>
              <a:t>. (1997)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en-GB" dirty="0"/>
              <a:t>[68]: Detmold </a:t>
            </a:r>
            <a:r>
              <a:rPr lang="en-GB" i="1" dirty="0"/>
              <a:t>et al</a:t>
            </a:r>
            <a:r>
              <a:rPr lang="en-GB" dirty="0"/>
              <a:t>. (2003)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 smtClean="0">
                <a:solidFill>
                  <a:srgbClr val="C00000"/>
                </a:solidFill>
              </a:rPr>
              <a:t>DSE and </a:t>
            </a:r>
            <a:r>
              <a:rPr lang="en-GB" sz="2000" dirty="0" err="1" smtClean="0">
                <a:solidFill>
                  <a:srgbClr val="C00000"/>
                </a:solidFill>
              </a:rPr>
              <a:t>lQCD</a:t>
            </a:r>
            <a:r>
              <a:rPr lang="en-GB" sz="2000" dirty="0" smtClean="0">
                <a:solidFill>
                  <a:srgbClr val="C00000"/>
                </a:solidFill>
              </a:rPr>
              <a:t> agree</a:t>
            </a:r>
            <a:r>
              <a:rPr lang="en-GB" sz="2000" dirty="0" smtClean="0"/>
              <a:t>, within errors; and DSE at level of 4% with </a:t>
            </a:r>
            <a:r>
              <a:rPr lang="en-GB" sz="2000" dirty="0" err="1" smtClean="0"/>
              <a:t>lQCD</a:t>
            </a:r>
            <a:r>
              <a:rPr lang="en-GB" sz="2000" dirty="0" smtClean="0"/>
              <a:t>-average</a:t>
            </a:r>
            <a:endParaRPr lang="en-GB" dirty="0" smtClean="0"/>
          </a:p>
          <a:p>
            <a:pPr marL="457200" indent="-457200"/>
            <a:r>
              <a:rPr lang="en-GB" sz="2000" i="1" dirty="0" smtClean="0">
                <a:solidFill>
                  <a:srgbClr val="C00000"/>
                </a:solidFill>
              </a:rPr>
              <a:t>On light-front, just 52% of the pion’s momentum is carried by valence-quarks at ζ</a:t>
            </a:r>
            <a:r>
              <a:rPr lang="en-GB" sz="2000" i="1" baseline="-25000" dirty="0" smtClean="0">
                <a:solidFill>
                  <a:srgbClr val="C00000"/>
                </a:solidFill>
              </a:rPr>
              <a:t>2</a:t>
            </a:r>
            <a:r>
              <a:rPr lang="en-GB" sz="2000" i="1" dirty="0" smtClean="0">
                <a:solidFill>
                  <a:srgbClr val="C00000"/>
                </a:solidFill>
              </a:rPr>
              <a:t> = 2GeV, down from 65% at </a:t>
            </a:r>
            <a:r>
              <a:rPr lang="en-GB" sz="2000" i="1" dirty="0" err="1" smtClean="0">
                <a:solidFill>
                  <a:srgbClr val="C00000"/>
                </a:solidFill>
              </a:rPr>
              <a:t>ζ</a:t>
            </a:r>
            <a:r>
              <a:rPr lang="en-GB" sz="2000" i="1" baseline="-25000" dirty="0" err="1" smtClean="0">
                <a:solidFill>
                  <a:srgbClr val="C00000"/>
                </a:solidFill>
              </a:rPr>
              <a:t>H</a:t>
            </a:r>
            <a:r>
              <a:rPr lang="en-GB" sz="2000" i="1" dirty="0" smtClean="0">
                <a:solidFill>
                  <a:srgbClr val="C00000"/>
                </a:solidFill>
              </a:rPr>
              <a:t>= 0.51GeV</a:t>
            </a:r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05" y="1416050"/>
            <a:ext cx="4939495" cy="4070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953000" y="3581400"/>
            <a:ext cx="3352800" cy="533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8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225" y="3505200"/>
            <a:ext cx="4422775" cy="2789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78" y="152400"/>
            <a:ext cx="4629196" cy="33191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GB" dirty="0" smtClean="0"/>
              <a:t>Precision Required for pion PDF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3955854" cy="4525963"/>
          </a:xfrm>
        </p:spPr>
        <p:txBody>
          <a:bodyPr/>
          <a:lstStyle/>
          <a:p>
            <a:r>
              <a:rPr lang="en-GB" dirty="0" smtClean="0"/>
              <a:t> General shape is known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… all PDFs look the same</a:t>
            </a:r>
          </a:p>
          <a:p>
            <a:r>
              <a:rPr lang="en-GB" dirty="0" smtClean="0"/>
              <a:t>Key Question … what is the valence-domain exponent?</a:t>
            </a:r>
          </a:p>
          <a:p>
            <a:r>
              <a:rPr lang="en-GB" dirty="0" smtClean="0"/>
              <a:t>Plainly … brute force computation via </a:t>
            </a:r>
            <a:r>
              <a:rPr lang="en-GB" dirty="0" err="1" smtClean="0"/>
              <a:t>lQCD</a:t>
            </a:r>
            <a:r>
              <a:rPr lang="en-GB" dirty="0" smtClean="0"/>
              <a:t> is not yet competitive</a:t>
            </a:r>
          </a:p>
          <a:p>
            <a:r>
              <a:rPr lang="en-GB" dirty="0" smtClean="0"/>
              <a:t>Can it become competitive?</a:t>
            </a:r>
          </a:p>
          <a:p>
            <a:r>
              <a:rPr lang="en-GB" dirty="0" smtClean="0"/>
              <a:t>If so, realistically, when?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2600" y="1553214"/>
            <a:ext cx="1790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8000"/>
                </a:solidFill>
              </a:rPr>
              <a:t>Data: (1-</a:t>
            </a:r>
            <a:r>
              <a:rPr lang="en-GB" sz="2000" i="1" dirty="0" smtClean="0">
                <a:solidFill>
                  <a:srgbClr val="008000"/>
                </a:solidFill>
              </a:rPr>
              <a:t>x</a:t>
            </a:r>
            <a:r>
              <a:rPr lang="en-GB" sz="2000" dirty="0" smtClean="0">
                <a:solidFill>
                  <a:srgbClr val="008000"/>
                </a:solidFill>
              </a:rPr>
              <a:t>)</a:t>
            </a:r>
            <a:r>
              <a:rPr lang="en-GB" sz="2000" baseline="30000" dirty="0" smtClean="0">
                <a:solidFill>
                  <a:srgbClr val="008000"/>
                </a:solidFill>
              </a:rPr>
              <a:t>2.9±0.3</a:t>
            </a:r>
            <a:endParaRPr lang="en-GB" sz="2000" baseline="30000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155" y="6019800"/>
            <a:ext cx="391645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>
                    <a:lumMod val="75000"/>
                  </a:schemeClr>
                </a:solidFill>
              </a:rPr>
              <a:t>Parton Distribution Function with Non-perturbative </a:t>
            </a:r>
            <a:r>
              <a:rPr lang="en-GB" sz="1050" dirty="0" smtClean="0">
                <a:solidFill>
                  <a:schemeClr val="accent1">
                    <a:lumMod val="75000"/>
                  </a:schemeClr>
                </a:solidFill>
              </a:rPr>
              <a:t>Renormalization</a:t>
            </a:r>
          </a:p>
          <a:p>
            <a:r>
              <a:rPr lang="en-GB" sz="1050" dirty="0" smtClean="0">
                <a:solidFill>
                  <a:schemeClr val="accent1">
                    <a:lumMod val="75000"/>
                  </a:schemeClr>
                </a:solidFill>
              </a:rPr>
              <a:t>from </a:t>
            </a:r>
            <a:r>
              <a:rPr lang="en-GB" sz="1050" dirty="0">
                <a:solidFill>
                  <a:schemeClr val="accent1">
                    <a:lumMod val="75000"/>
                  </a:schemeClr>
                </a:solidFill>
              </a:rPr>
              <a:t>Lattice QCD, </a:t>
            </a:r>
            <a:r>
              <a:rPr lang="en-GB" sz="1050" dirty="0" err="1" smtClean="0">
                <a:solidFill>
                  <a:schemeClr val="accent1">
                    <a:lumMod val="75000"/>
                  </a:schemeClr>
                </a:solidFill>
              </a:rPr>
              <a:t>Jiunn</a:t>
            </a:r>
            <a:r>
              <a:rPr lang="en-GB" sz="1050" dirty="0" smtClean="0">
                <a:solidFill>
                  <a:schemeClr val="accent1">
                    <a:lumMod val="75000"/>
                  </a:schemeClr>
                </a:solidFill>
              </a:rPr>
              <a:t>-Wei </a:t>
            </a:r>
            <a:r>
              <a:rPr lang="en-GB" sz="1050" dirty="0">
                <a:solidFill>
                  <a:schemeClr val="accent1">
                    <a:lumMod val="75000"/>
                  </a:schemeClr>
                </a:solidFill>
              </a:rPr>
              <a:t>Chen et al. arXiv:1706.01295 [hep-</a:t>
            </a:r>
            <a:r>
              <a:rPr lang="en-GB" sz="1050" dirty="0" err="1">
                <a:solidFill>
                  <a:schemeClr val="accent1">
                    <a:lumMod val="75000"/>
                  </a:schemeClr>
                </a:solidFill>
              </a:rPr>
              <a:t>lat</a:t>
            </a:r>
            <a:r>
              <a:rPr lang="en-GB" sz="1050" dirty="0">
                <a:solidFill>
                  <a:schemeClr val="accent1">
                    <a:lumMod val="75000"/>
                  </a:schemeClr>
                </a:solidFill>
              </a:rPr>
              <a:t>]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69465" y="1230049"/>
            <a:ext cx="1410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“random model”</a:t>
            </a:r>
          </a:p>
          <a:p>
            <a:pPr algn="r"/>
            <a:r>
              <a:rPr lang="en-GB" sz="1400" dirty="0" smtClean="0">
                <a:solidFill>
                  <a:srgbClr val="C00000"/>
                </a:solidFill>
              </a:rPr>
              <a:t>(1-</a:t>
            </a:r>
            <a:r>
              <a:rPr lang="en-GB" sz="1400" i="1" dirty="0" smtClean="0">
                <a:solidFill>
                  <a:srgbClr val="C00000"/>
                </a:solidFill>
              </a:rPr>
              <a:t>x</a:t>
            </a:r>
            <a:r>
              <a:rPr lang="en-GB" sz="1400" dirty="0" smtClean="0">
                <a:solidFill>
                  <a:srgbClr val="C00000"/>
                </a:solidFill>
              </a:rPr>
              <a:t>)</a:t>
            </a:r>
            <a:r>
              <a:rPr lang="en-GB" sz="1400" baseline="30000" dirty="0" smtClean="0">
                <a:solidFill>
                  <a:srgbClr val="C00000"/>
                </a:solidFill>
              </a:rPr>
              <a:t>1.5</a:t>
            </a:r>
            <a:endParaRPr lang="en-GB" sz="1400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9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490210" cy="5738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Pion PDF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838200"/>
            <a:ext cx="3733800" cy="5287963"/>
          </a:xfrm>
        </p:spPr>
        <p:txBody>
          <a:bodyPr/>
          <a:lstStyle/>
          <a:p>
            <a:r>
              <a:rPr lang="en-GB" sz="2000" dirty="0"/>
              <a:t>Purple </a:t>
            </a:r>
            <a:r>
              <a:rPr lang="en-GB" sz="2000" dirty="0" smtClean="0"/>
              <a:t>dot-dot-dash = prediction </a:t>
            </a:r>
            <a:r>
              <a:rPr lang="en-GB" sz="2000" dirty="0"/>
              <a:t>at </a:t>
            </a:r>
            <a:r>
              <a:rPr lang="en-GB" sz="2000" i="1" dirty="0" err="1"/>
              <a:t>ζ</a:t>
            </a:r>
            <a:r>
              <a:rPr lang="en-GB" sz="2000" i="1" baseline="-25000" dirty="0" err="1"/>
              <a:t>H</a:t>
            </a:r>
            <a:r>
              <a:rPr lang="en-GB" sz="2000" dirty="0"/>
              <a:t> </a:t>
            </a:r>
          </a:p>
          <a:p>
            <a:r>
              <a:rPr lang="en-GB" sz="2000" dirty="0" smtClean="0"/>
              <a:t>Data = modern reappraisal of E615: NLO analysis plus soft-gluon </a:t>
            </a:r>
            <a:r>
              <a:rPr lang="en-GB" sz="2000" dirty="0" err="1" smtClean="0"/>
              <a:t>resummation</a:t>
            </a:r>
            <a:r>
              <a:rPr lang="en-GB" sz="2000" dirty="0" smtClean="0"/>
              <a:t> (ASV)</a:t>
            </a:r>
            <a:endParaRPr lang="en-GB" sz="2000" dirty="0"/>
          </a:p>
          <a:p>
            <a:r>
              <a:rPr lang="en-GB" sz="2000" dirty="0" smtClean="0"/>
              <a:t>Solid black curve, prediction evolved to </a:t>
            </a:r>
            <a:r>
              <a:rPr lang="en-GB" sz="2000" i="1" dirty="0" smtClean="0"/>
              <a:t>ζ</a:t>
            </a:r>
            <a:r>
              <a:rPr lang="en-GB" sz="2000" dirty="0" smtClean="0"/>
              <a:t>=5.2GeV, the scale associated with the experiments</a:t>
            </a:r>
          </a:p>
          <a:p>
            <a:r>
              <a:rPr lang="en-GB" sz="2000" dirty="0" smtClean="0"/>
              <a:t>Blue dashed curve = first DSE prediction, in 2000 (</a:t>
            </a:r>
            <a:r>
              <a:rPr lang="en-GB" sz="2000" i="1" dirty="0" smtClean="0"/>
              <a:t>ζ</a:t>
            </a:r>
            <a:r>
              <a:rPr lang="en-GB" sz="2000" dirty="0" smtClean="0"/>
              <a:t>=5.2GeV)</a:t>
            </a:r>
          </a:p>
          <a:p>
            <a:r>
              <a:rPr lang="en-GB" sz="2000" dirty="0" smtClean="0"/>
              <a:t>Dotted red curve = result obtained with momentum-independent gluon exchange (contact interaction, </a:t>
            </a:r>
            <a:r>
              <a:rPr lang="en-GB" sz="2000" i="1" dirty="0" smtClean="0"/>
              <a:t>ζ</a:t>
            </a:r>
            <a:r>
              <a:rPr lang="en-GB" sz="2000" dirty="0" smtClean="0"/>
              <a:t>=5.2GeV)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0200" y="2362200"/>
            <a:ext cx="1143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</a:rPr>
              <a:t>ζ=5.2GeV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2667000"/>
            <a:ext cx="2514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DSE: (1-x)</a:t>
            </a:r>
            <a:r>
              <a:rPr kumimoji="0" lang="en-GB" sz="1800" b="0" i="1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3.0</a:t>
            </a:r>
            <a:r>
              <a:rPr lang="en-GB" baseline="30000" dirty="0" smtClean="0">
                <a:solidFill>
                  <a:srgbClr val="008000"/>
                </a:solidFill>
              </a:rPr>
              <a:t>±</a:t>
            </a:r>
            <a:r>
              <a:rPr kumimoji="0" lang="en-GB" sz="1800" b="0" i="1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86200" y="1524000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CI: (1-x)</a:t>
            </a:r>
            <a:r>
              <a:rPr lang="en-GB" i="1" baseline="30000" dirty="0" smtClean="0">
                <a:solidFill>
                  <a:srgbClr val="C00000"/>
                </a:solidFill>
                <a:latin typeface="Calibri" pitchFamily="34" charset="0"/>
              </a:rPr>
              <a:t>1.0</a:t>
            </a:r>
            <a:r>
              <a:rPr lang="en-GB" baseline="30000" dirty="0" smtClean="0">
                <a:solidFill>
                  <a:srgbClr val="C00000"/>
                </a:solidFill>
              </a:rPr>
              <a:t>±</a:t>
            </a:r>
            <a:r>
              <a:rPr lang="en-GB" i="1" baseline="30000" dirty="0" smtClean="0">
                <a:solidFill>
                  <a:srgbClr val="C00000"/>
                </a:solidFill>
                <a:latin typeface="Calibri" pitchFamily="34" charset="0"/>
              </a:rPr>
              <a:t>0.1</a:t>
            </a:r>
            <a:endParaRPr kumimoji="0" lang="en-GB" sz="1800" b="0" i="1" u="none" strike="noStrike" cap="none" normalizeH="0" baseline="3000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-48528"/>
            <a:ext cx="13324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</a:rPr>
              <a:t>DSE</a:t>
            </a:r>
          </a:p>
          <a:p>
            <a:r>
              <a:rPr lang="en-GB" dirty="0" smtClean="0">
                <a:solidFill>
                  <a:srgbClr val="000099"/>
                </a:solidFill>
              </a:rPr>
              <a:t>2000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    2016</a:t>
            </a:r>
            <a:endParaRPr lang="en-GB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1295400" y="533400"/>
            <a:ext cx="152400" cy="1524000"/>
          </a:xfrm>
          <a:prstGeom prst="straightConnector1">
            <a:avLst/>
          </a:prstGeom>
          <a:noFill/>
          <a:ln w="19050" cap="flat" cmpd="sng" algn="ctr">
            <a:solidFill>
              <a:srgbClr val="000099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1981200" y="498557"/>
            <a:ext cx="232410" cy="781762"/>
          </a:xfrm>
          <a:prstGeom prst="straightConnector1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2130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Gluon Gap Equation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8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9144000" cy="223385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i="1" dirty="0">
                <a:solidFill>
                  <a:schemeClr val="accent1">
                    <a:lumMod val="50000"/>
                  </a:schemeClr>
                </a:solidFill>
              </a:rPr>
              <a:t>Pinch Technique: Theory and Applications</a:t>
            </a: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Daniele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Binosi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&amp;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Joannis</a:t>
            </a: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1200" dirty="0" err="1">
                <a:solidFill>
                  <a:schemeClr val="accent1">
                    <a:lumMod val="50000"/>
                  </a:schemeClr>
                </a:solidFill>
              </a:rPr>
              <a:t>Papavassiliou</a:t>
            </a:r>
            <a:endParaRPr lang="en-GB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Phys. Rept. 479 (2009) 1-152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248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62401" y="3351858"/>
            <a:ext cx="5181600" cy="3506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160" y="304800"/>
            <a:ext cx="5094440" cy="327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GB" sz="3200" dirty="0" smtClean="0"/>
              <a:t>Kaon’s </a:t>
            </a:r>
            <a:br>
              <a:rPr lang="en-GB" sz="3200" dirty="0" smtClean="0"/>
            </a:br>
            <a:r>
              <a:rPr lang="en-GB" sz="3200" dirty="0"/>
              <a:t>g</a:t>
            </a:r>
            <a:r>
              <a:rPr lang="en-GB" sz="3200" dirty="0" smtClean="0"/>
              <a:t>luon content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530600" cy="4525963"/>
          </a:xfrm>
        </p:spPr>
        <p:txBody>
          <a:bodyPr/>
          <a:lstStyle/>
          <a:p>
            <a:r>
              <a:rPr lang="en-GB" i="1" dirty="0" smtClean="0"/>
              <a:t>〈</a:t>
            </a:r>
            <a:r>
              <a:rPr lang="en-GB" i="1" dirty="0" err="1" smtClean="0"/>
              <a:t>x〉</a:t>
            </a:r>
            <a:r>
              <a:rPr lang="en-GB" i="1" baseline="-25000" dirty="0" err="1" smtClean="0"/>
              <a:t>g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</a:t>
            </a:r>
            <a:r>
              <a:rPr lang="en-GB" i="1" dirty="0" err="1" smtClean="0"/>
              <a:t>ζ</a:t>
            </a:r>
            <a:r>
              <a:rPr lang="en-GB" i="1" baseline="-25000" dirty="0" err="1" smtClean="0"/>
              <a:t>H</a:t>
            </a:r>
            <a:r>
              <a:rPr lang="en-GB" i="1" dirty="0"/>
              <a:t>)</a:t>
            </a:r>
            <a:r>
              <a:rPr lang="en-GB" dirty="0"/>
              <a:t> = 0.05 ± </a:t>
            </a:r>
            <a:r>
              <a:rPr lang="en-GB" dirty="0" smtClean="0"/>
              <a:t>0.05</a:t>
            </a:r>
          </a:p>
          <a:p>
            <a:pPr marL="400050" lvl="1" indent="0">
              <a:buNone/>
            </a:pPr>
            <a:r>
              <a:rPr lang="en-GB" sz="2200" dirty="0"/>
              <a:t>⇒ </a:t>
            </a:r>
            <a:r>
              <a:rPr lang="en-GB" sz="2200" dirty="0" smtClean="0"/>
              <a:t>Valence quarks carry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</a:t>
            </a:r>
            <a:r>
              <a:rPr lang="en-GB" sz="2200" dirty="0" smtClean="0"/>
              <a:t>     95% of kaon’s     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200" dirty="0"/>
              <a:t> </a:t>
            </a:r>
            <a:r>
              <a:rPr lang="en-GB" sz="2200" dirty="0" smtClean="0"/>
              <a:t>     momentum at </a:t>
            </a:r>
            <a:r>
              <a:rPr lang="en-GB" sz="2200" i="1" dirty="0" err="1"/>
              <a:t>ζ</a:t>
            </a:r>
            <a:r>
              <a:rPr lang="en-GB" sz="2200" i="1" baseline="-25000" dirty="0" err="1"/>
              <a:t>H</a:t>
            </a:r>
            <a:endParaRPr lang="en-GB" sz="2200" dirty="0" smtClean="0"/>
          </a:p>
          <a:p>
            <a:pPr>
              <a:spcBef>
                <a:spcPts val="1200"/>
              </a:spcBef>
            </a:pPr>
            <a:r>
              <a:rPr lang="en-GB" dirty="0" smtClean="0"/>
              <a:t>Evolved to </a:t>
            </a:r>
            <a:r>
              <a:rPr lang="en-GB" sz="2400" i="1" dirty="0" smtClean="0"/>
              <a:t>ζ</a:t>
            </a:r>
            <a:r>
              <a:rPr lang="en-GB" sz="2400" i="1" baseline="-25000" dirty="0" smtClean="0"/>
              <a:t>2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400050" lvl="1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GB" sz="2200" dirty="0" smtClean="0"/>
              <a:t>Valence-quarks carry </a:t>
            </a:r>
            <a:r>
              <a:rPr lang="en-GB" sz="2800" dirty="0" smtClean="0"/>
              <a:t>⅔</a:t>
            </a:r>
            <a:r>
              <a:rPr lang="en-GB" sz="2200" dirty="0" smtClean="0"/>
              <a:t> of kaon’s light-front momentum</a:t>
            </a:r>
            <a:endParaRPr lang="en-GB" sz="2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834981" y="33963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507162" y="104401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10%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781800" y="1143000"/>
            <a:ext cx="1020762" cy="951558"/>
          </a:xfrm>
          <a:prstGeom prst="straightConnector1">
            <a:avLst/>
          </a:prstGeom>
          <a:noFill/>
          <a:ln w="9525" cap="flat" cmpd="sng" algn="ctr">
            <a:solidFill>
              <a:srgbClr val="6600FF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4876800" y="2094558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1</a:t>
            </a:r>
            <a:r>
              <a:rPr kumimoji="0" lang="en-GB" sz="1800" b="0" i="0" u="none" strike="noStrike" cap="none" normalizeH="0" baseline="3000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st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DSE analysis (Tandy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et al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.,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fully numerical DSE solutions)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327400"/>
            <a:ext cx="3149600" cy="1244600"/>
          </a:xfrm>
          <a:prstGeom prst="rect">
            <a:avLst/>
          </a:prstGeom>
        </p:spPr>
      </p:pic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3962401" y="6489700"/>
            <a:ext cx="27432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0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</p:spPr>
            <p:txBody>
              <a:bodyPr/>
              <a:lstStyle/>
              <a:p>
                <a:r>
                  <a:rPr lang="en-GB" sz="2400" dirty="0" smtClean="0"/>
                  <a:t>Marked differences between </a:t>
                </a:r>
                <a:r>
                  <a:rPr lang="en-GB" sz="2400" i="1" dirty="0"/>
                  <a:t>π</a:t>
                </a:r>
                <a:r>
                  <a:rPr lang="en-GB" sz="2400" dirty="0"/>
                  <a:t> </a:t>
                </a:r>
                <a:r>
                  <a:rPr lang="en-GB" sz="2400" dirty="0" smtClean="0"/>
                  <a:t>&amp; </a:t>
                </a:r>
                <a:r>
                  <a:rPr lang="en-GB" sz="2400" i="1" dirty="0" smtClean="0"/>
                  <a:t>K</a:t>
                </a:r>
                <a:r>
                  <a:rPr lang="en-GB" sz="2400" dirty="0" smtClean="0"/>
                  <a:t> gluon content</a:t>
                </a:r>
              </a:p>
              <a:p>
                <a:pPr lvl="1"/>
                <a:r>
                  <a:rPr lang="en-AU" sz="2400" i="1" dirty="0" err="1" smtClean="0"/>
                  <a:t>ζ</a:t>
                </a:r>
                <a:r>
                  <a:rPr lang="en-AU" sz="2400" i="1" baseline="-25000" dirty="0" err="1" smtClean="0"/>
                  <a:t>H</a:t>
                </a:r>
                <a:r>
                  <a:rPr lang="en-AU" sz="2400" dirty="0"/>
                  <a:t>: </a:t>
                </a:r>
              </a:p>
              <a:p>
                <a:pPr lvl="2"/>
                <a:r>
                  <a:rPr lang="en-AU" sz="1800" dirty="0" smtClean="0"/>
                  <a:t>Whilst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1800" dirty="0" smtClean="0"/>
                  <a:t>  of </a:t>
                </a:r>
                <a:r>
                  <a:rPr lang="en-AU" sz="1800" dirty="0"/>
                  <a:t>pion’s light-front </a:t>
                </a:r>
                <a:r>
                  <a:rPr lang="en-AU" sz="1800" dirty="0" smtClean="0"/>
                  <a:t>momentum carried </a:t>
                </a:r>
                <a:r>
                  <a:rPr lang="en-AU" sz="1800" dirty="0"/>
                  <a:t>by </a:t>
                </a:r>
                <a:r>
                  <a:rPr lang="en-AU" sz="1800" dirty="0" smtClean="0"/>
                  <a:t>glue</a:t>
                </a:r>
                <a:endParaRPr lang="en-AU" sz="1800" dirty="0"/>
              </a:p>
              <a:p>
                <a:pPr lvl="2"/>
                <a14:m>
                  <m:oMath xmlns:m="http://schemas.openxmlformats.org/officeDocument/2006/math"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𝑂𝑛𝑙𝑦</m:t>
                    </m:r>
                    <m:r>
                      <a:rPr lang="en-GB" sz="1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AU" sz="1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AU" sz="1800" dirty="0" smtClean="0">
                    <a:solidFill>
                      <a:srgbClr val="C00000"/>
                    </a:solidFill>
                  </a:rPr>
                  <a:t>  of </a:t>
                </a:r>
                <a:r>
                  <a:rPr lang="en-AU" sz="1800" dirty="0">
                    <a:solidFill>
                      <a:srgbClr val="C00000"/>
                    </a:solidFill>
                  </a:rPr>
                  <a:t>the kaon’s light-front </a:t>
                </a:r>
                <a:r>
                  <a:rPr lang="en-AU" sz="1800" dirty="0" smtClean="0">
                    <a:solidFill>
                      <a:srgbClr val="C00000"/>
                    </a:solidFill>
                  </a:rPr>
                  <a:t>momentum lies with glue</a:t>
                </a:r>
              </a:p>
              <a:p>
                <a:pPr lvl="1"/>
                <a:r>
                  <a:rPr lang="en-AU" sz="2400" i="1" dirty="0" smtClean="0"/>
                  <a:t>ζ</a:t>
                </a:r>
                <a:r>
                  <a:rPr lang="en-AU" sz="2400" i="1" baseline="-25000" dirty="0" smtClean="0"/>
                  <a:t>2</a:t>
                </a:r>
                <a:r>
                  <a:rPr lang="en-AU" sz="2400" i="1" baseline="30000" dirty="0" smtClean="0"/>
                  <a:t>2</a:t>
                </a:r>
                <a:r>
                  <a:rPr lang="en-AU" sz="2400" i="1" dirty="0" smtClean="0"/>
                  <a:t> = </a:t>
                </a:r>
                <a:r>
                  <a:rPr lang="en-AU" sz="2400" dirty="0" smtClean="0"/>
                  <a:t>4 GeV</a:t>
                </a:r>
                <a:r>
                  <a:rPr lang="en-AU" sz="2400" baseline="30000" dirty="0" smtClean="0"/>
                  <a:t>2</a:t>
                </a:r>
              </a:p>
              <a:p>
                <a:pPr lvl="2">
                  <a:spcBef>
                    <a:spcPts val="0"/>
                  </a:spcBef>
                </a:pPr>
                <a:r>
                  <a:rPr lang="en-AU" sz="2000" dirty="0" smtClean="0"/>
                  <a:t>Glue carries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AU" sz="2000" dirty="0" smtClean="0"/>
                  <a:t> of pion’s momentum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AU" sz="2000" dirty="0" smtClean="0"/>
                  <a:t> of kaon’s momentum</a:t>
                </a:r>
              </a:p>
              <a:p>
                <a:pPr lvl="1"/>
                <a:r>
                  <a:rPr lang="en-AU" sz="2400" dirty="0" smtClean="0"/>
                  <a:t>Evident in differences between large-</a:t>
                </a:r>
                <a:r>
                  <a:rPr lang="en-AU" sz="2400" i="1" dirty="0" smtClean="0"/>
                  <a:t>x</a:t>
                </a:r>
                <a:r>
                  <a:rPr lang="en-AU" sz="2400" dirty="0" smtClean="0"/>
                  <a:t> behaviour of valence-quark distributions in these two mesons</a:t>
                </a:r>
              </a:p>
              <a:p>
                <a:r>
                  <a:rPr lang="en-GB" sz="2400" dirty="0" smtClean="0"/>
                  <a:t>Signal of </a:t>
                </a:r>
                <a:r>
                  <a:rPr lang="en-GB" sz="2400" dirty="0" err="1" smtClean="0"/>
                  <a:t>Nambu</a:t>
                </a:r>
                <a:r>
                  <a:rPr lang="en-GB" sz="2400" dirty="0" smtClean="0"/>
                  <a:t>-Goldstone boson character of </a:t>
                </a:r>
                <a:r>
                  <a:rPr lang="en-GB" sz="2400" i="1" dirty="0" smtClean="0"/>
                  <a:t>π</a:t>
                </a:r>
                <a:endParaRPr lang="en-GB" sz="2400" dirty="0" smtClean="0"/>
              </a:p>
              <a:p>
                <a:pPr lvl="1"/>
                <a:r>
                  <a:rPr lang="en-GB" sz="2400" dirty="0" smtClean="0"/>
                  <a:t>Nearly complete cancellation between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 smtClean="0"/>
                  <a:t>one-particle dressing and binding attraction 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 smtClean="0"/>
                  <a:t>in this almost massless </a:t>
                </a:r>
                <a:r>
                  <a:rPr lang="en-GB" sz="2400" dirty="0" err="1" smtClean="0"/>
                  <a:t>pseudoscalar</a:t>
                </a:r>
                <a:r>
                  <a:rPr lang="en-GB" sz="2400" dirty="0" smtClean="0"/>
                  <a:t> system</a:t>
                </a:r>
              </a:p>
              <a:p>
                <a:pPr marL="857250" lvl="2" indent="0">
                  <a:spcBef>
                    <a:spcPts val="0"/>
                  </a:spcBef>
                  <a:buNone/>
                </a:pPr>
                <a:r>
                  <a:rPr lang="en-GB" sz="2400" dirty="0" smtClean="0"/>
                  <a:t>		2 M + U ≈ 0</a:t>
                </a:r>
                <a:endParaRPr lang="en-GB" sz="2400" dirty="0"/>
              </a:p>
              <a:p>
                <a:endParaRPr lang="en-GB" dirty="0" smtClean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884237"/>
                <a:ext cx="8458200" cy="5059363"/>
              </a:xfrm>
              <a:blipFill rotWithShape="0">
                <a:blip r:embed="rId3"/>
                <a:stretch>
                  <a:fillRect l="-1009" t="-964" r="-937" b="-11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638552"/>
            <a:ext cx="4343400" cy="3048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53" y="4572000"/>
            <a:ext cx="2177075" cy="19206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 smtClean="0"/>
              <a:t>Valence-quark </a:t>
            </a:r>
            <a:r>
              <a:rPr lang="en-AU" sz="1200" i="1" dirty="0"/>
              <a:t>distribution functions in the kaon and </a:t>
            </a:r>
            <a:r>
              <a:rPr lang="en-AU" sz="12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Chen </a:t>
            </a:r>
            <a:r>
              <a:rPr lang="en-AU" sz="1200" dirty="0"/>
              <a:t>Chen, Lei </a:t>
            </a:r>
            <a:r>
              <a:rPr lang="en-AU" sz="1200" dirty="0" smtClean="0"/>
              <a:t>Chang </a:t>
            </a:r>
            <a:r>
              <a:rPr lang="en-AU" sz="1200" i="1" dirty="0" smtClean="0"/>
              <a:t>et al</a:t>
            </a:r>
            <a:r>
              <a:rPr lang="en-AU" sz="1200" dirty="0" smtClean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hlinkClick r:id="rId5"/>
              </a:rPr>
              <a:t>arXiv:1602.01502 </a:t>
            </a:r>
            <a:r>
              <a:rPr lang="en-AU" sz="1200" dirty="0">
                <a:hlinkClick r:id="rId5"/>
              </a:rPr>
              <a:t>[</a:t>
            </a:r>
            <a:r>
              <a:rPr lang="en-AU" sz="1200" dirty="0" err="1">
                <a:hlinkClick r:id="rId5"/>
              </a:rPr>
              <a:t>nucl-th</a:t>
            </a:r>
            <a:r>
              <a:rPr lang="en-AU" sz="1200" dirty="0" smtClean="0">
                <a:hlinkClick r:id="rId5"/>
              </a:rPr>
              <a:t>]</a:t>
            </a:r>
            <a:r>
              <a:rPr lang="en-AU" sz="1200" dirty="0" smtClean="0"/>
              <a:t>, </a:t>
            </a:r>
            <a:r>
              <a:rPr lang="en-GB" sz="1200" dirty="0">
                <a:hlinkClick r:id="rId6"/>
              </a:rPr>
              <a:t>Phys. Rev. D</a:t>
            </a:r>
            <a:r>
              <a:rPr lang="en-GB" sz="1200" b="1" dirty="0">
                <a:hlinkClick r:id="rId6"/>
              </a:rPr>
              <a:t>93</a:t>
            </a:r>
            <a:r>
              <a:rPr lang="en-GB" sz="1200" dirty="0">
                <a:hlinkClick r:id="rId6"/>
              </a:rPr>
              <a:t> (2016) 074021/1-11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07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GB" sz="2400" dirty="0" smtClean="0"/>
              <a:t>Existing textbook description of Goldstone’s theorem via </a:t>
            </a:r>
            <a:r>
              <a:rPr lang="en-GB" sz="2400" dirty="0" err="1" smtClean="0"/>
              <a:t>pointlike</a:t>
            </a:r>
            <a:r>
              <a:rPr lang="en-GB" sz="2400" dirty="0" smtClean="0"/>
              <a:t> modes is </a:t>
            </a:r>
            <a:r>
              <a:rPr lang="en-GB" sz="2400" i="1" dirty="0" smtClean="0"/>
              <a:t>outdated</a:t>
            </a:r>
            <a:r>
              <a:rPr lang="en-GB" sz="2400" dirty="0" smtClean="0"/>
              <a:t> and </a:t>
            </a:r>
            <a:r>
              <a:rPr lang="en-GB" sz="2400" i="1" dirty="0" smtClean="0"/>
              <a:t>simplistic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 smtClean="0"/>
              <a:t>Valence-quark </a:t>
            </a:r>
            <a:r>
              <a:rPr lang="en-AU" sz="1200" i="1" dirty="0"/>
              <a:t>distribution functions in the kaon and </a:t>
            </a:r>
            <a:r>
              <a:rPr lang="en-AU" sz="12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Chen </a:t>
            </a:r>
            <a:r>
              <a:rPr lang="en-AU" sz="1200" dirty="0"/>
              <a:t>Chen, Lei </a:t>
            </a:r>
            <a:r>
              <a:rPr lang="en-AU" sz="1200" dirty="0" smtClean="0"/>
              <a:t>Chang </a:t>
            </a:r>
            <a:r>
              <a:rPr lang="en-AU" sz="1200" i="1" dirty="0" smtClean="0"/>
              <a:t>et al</a:t>
            </a:r>
            <a:r>
              <a:rPr lang="en-AU" sz="1200" dirty="0" smtClean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hlinkClick r:id="rId3"/>
              </a:rPr>
              <a:t>arXiv:1602.01502 </a:t>
            </a:r>
            <a:r>
              <a:rPr lang="en-AU" sz="1200" dirty="0">
                <a:hlinkClick r:id="rId3"/>
              </a:rPr>
              <a:t>[</a:t>
            </a:r>
            <a:r>
              <a:rPr lang="en-AU" sz="1200" dirty="0" err="1">
                <a:hlinkClick r:id="rId3"/>
              </a:rPr>
              <a:t>nucl-th</a:t>
            </a:r>
            <a:r>
              <a:rPr lang="en-AU" sz="1200" dirty="0" smtClean="0">
                <a:hlinkClick r:id="rId3"/>
              </a:rPr>
              <a:t>]</a:t>
            </a:r>
            <a:r>
              <a:rPr lang="en-AU" sz="1200" dirty="0" smtClean="0"/>
              <a:t>, </a:t>
            </a:r>
            <a:r>
              <a:rPr lang="en-GB" sz="1200" dirty="0">
                <a:hlinkClick r:id="rId4"/>
              </a:rPr>
              <a:t>Phys. Rev. D</a:t>
            </a:r>
            <a:r>
              <a:rPr lang="en-GB" sz="1200" b="1" dirty="0">
                <a:hlinkClick r:id="rId4"/>
              </a:rPr>
              <a:t>93</a:t>
            </a:r>
            <a:r>
              <a:rPr lang="en-GB" sz="1200" dirty="0">
                <a:hlinkClick r:id="rId4"/>
              </a:rPr>
              <a:t> (2016) 074021/1-11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16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/>
              <a:t>K</a:t>
            </a:r>
            <a:r>
              <a:rPr lang="en-GB" sz="3600" dirty="0"/>
              <a:t> PDFs</a:t>
            </a:r>
            <a:r>
              <a:rPr lang="en-GB" sz="2400" dirty="0"/>
              <a:t/>
            </a:r>
            <a:br>
              <a:rPr lang="en-GB" sz="24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GB" sz="2400" dirty="0" smtClean="0"/>
              <a:t>The appearance of </a:t>
            </a:r>
            <a:r>
              <a:rPr lang="en-GB" sz="2400" dirty="0" err="1" smtClean="0"/>
              <a:t>Nambu</a:t>
            </a:r>
            <a:r>
              <a:rPr lang="en-GB" sz="2400" dirty="0" smtClean="0"/>
              <a:t>-Goldstone modes in the Standard Model is far more interesting</a:t>
            </a:r>
          </a:p>
          <a:p>
            <a:pPr lvl="1"/>
            <a:r>
              <a:rPr lang="en-GB" sz="2200" dirty="0" err="1" smtClean="0"/>
              <a:t>Nambu</a:t>
            </a:r>
            <a:r>
              <a:rPr lang="en-GB" sz="2200" dirty="0" smtClean="0"/>
              <a:t>-Goldstone modes are </a:t>
            </a:r>
            <a:r>
              <a:rPr lang="en-GB" sz="2200" dirty="0" err="1" smtClean="0"/>
              <a:t>nonpointlike</a:t>
            </a:r>
            <a:r>
              <a:rPr lang="en-GB" sz="2200" dirty="0" smtClean="0"/>
              <a:t>!</a:t>
            </a:r>
          </a:p>
          <a:p>
            <a:pPr lvl="1"/>
            <a:r>
              <a:rPr lang="en-GB" sz="2200" dirty="0" smtClean="0"/>
              <a:t>Intimately connected with origin of mass!</a:t>
            </a:r>
          </a:p>
          <a:p>
            <a:pPr lvl="1"/>
            <a:r>
              <a:rPr lang="en-GB" sz="2200" dirty="0" smtClean="0"/>
              <a:t>Quite probably inseparable from expression of confinement!</a:t>
            </a:r>
          </a:p>
          <a:p>
            <a:r>
              <a:rPr lang="en-GB" sz="2400" dirty="0" smtClean="0"/>
              <a:t>Difference between gluon content of </a:t>
            </a:r>
            <a:r>
              <a:rPr lang="en-GB" sz="2400" i="1" dirty="0"/>
              <a:t>π</a:t>
            </a:r>
            <a:r>
              <a:rPr lang="en-GB" sz="2400" dirty="0"/>
              <a:t> &amp; </a:t>
            </a:r>
            <a:r>
              <a:rPr lang="en-GB" sz="2400" i="1" dirty="0"/>
              <a:t>K </a:t>
            </a:r>
            <a:r>
              <a:rPr lang="en-GB" sz="2400" dirty="0" smtClean="0"/>
              <a:t>is measurable … 	using well-designed EIC </a:t>
            </a:r>
          </a:p>
          <a:p>
            <a:r>
              <a:rPr lang="en-GB" sz="2400" dirty="0" smtClean="0"/>
              <a:t>Write a definitive new chapter in future textbooks on the Standard Model 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73</a:t>
            </a:fld>
            <a:endParaRPr lang="en-US"/>
          </a:p>
        </p:txBody>
      </p:sp>
      <p:pic>
        <p:nvPicPr>
          <p:cNvPr id="7" name="Picture 6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88017" y="5029199"/>
            <a:ext cx="4437897" cy="1204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 smtClean="0"/>
              <a:t>Valence-quark </a:t>
            </a:r>
            <a:r>
              <a:rPr lang="en-AU" sz="1200" i="1" dirty="0"/>
              <a:t>distribution functions in the kaon and </a:t>
            </a:r>
            <a:r>
              <a:rPr lang="en-AU" sz="12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Chen </a:t>
            </a:r>
            <a:r>
              <a:rPr lang="en-AU" sz="1200" dirty="0"/>
              <a:t>Chen, Lei </a:t>
            </a:r>
            <a:r>
              <a:rPr lang="en-AU" sz="1200" dirty="0" smtClean="0"/>
              <a:t>Chang </a:t>
            </a:r>
            <a:r>
              <a:rPr lang="en-AU" sz="1200" i="1" dirty="0" smtClean="0"/>
              <a:t>et al</a:t>
            </a:r>
            <a:r>
              <a:rPr lang="en-AU" sz="1200" dirty="0" smtClean="0"/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>
                <a:hlinkClick r:id="rId4"/>
              </a:rPr>
              <a:t>arXiv:1602.01502 </a:t>
            </a:r>
            <a:r>
              <a:rPr lang="en-AU" sz="1200" dirty="0">
                <a:hlinkClick r:id="rId4"/>
              </a:rPr>
              <a:t>[</a:t>
            </a:r>
            <a:r>
              <a:rPr lang="en-AU" sz="1200" dirty="0" err="1">
                <a:hlinkClick r:id="rId4"/>
              </a:rPr>
              <a:t>nucl-th</a:t>
            </a:r>
            <a:r>
              <a:rPr lang="en-AU" sz="1200" dirty="0" smtClean="0">
                <a:hlinkClick r:id="rId4"/>
              </a:rPr>
              <a:t>]</a:t>
            </a:r>
            <a:r>
              <a:rPr lang="en-AU" sz="1200" dirty="0" smtClean="0"/>
              <a:t>, </a:t>
            </a:r>
            <a:r>
              <a:rPr lang="en-GB" sz="1200" dirty="0">
                <a:hlinkClick r:id="rId5"/>
              </a:rPr>
              <a:t>Phys. Rev. D</a:t>
            </a:r>
            <a:r>
              <a:rPr lang="en-GB" sz="1200" b="1" dirty="0">
                <a:hlinkClick r:id="rId5"/>
              </a:rPr>
              <a:t>93</a:t>
            </a:r>
            <a:r>
              <a:rPr lang="en-GB" sz="1200" dirty="0">
                <a:hlinkClick r:id="rId5"/>
              </a:rPr>
              <a:t> (2016) 074021/1-11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02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5840" cy="6854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7765" y="4406900"/>
            <a:ext cx="4946947" cy="13620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20853" y="2157413"/>
            <a:ext cx="4946947" cy="15001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GB" sz="138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Mistral" panose="03090702030407020403" pitchFamily="66" charset="0"/>
              </a:rPr>
              <a:t>Epilogue</a:t>
            </a:r>
            <a:endParaRPr lang="en-GB" sz="1380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Mistral" panose="03090702030407020403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6305" y="6629400"/>
            <a:ext cx="4114800" cy="3810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30787" y="6464490"/>
            <a:ext cx="5942013" cy="228600"/>
          </a:xfrm>
        </p:spPr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1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pPr algn="r"/>
            <a:r>
              <a:rPr lang="en-US" sz="48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istral" panose="03090702030407020403" pitchFamily="66" charset="0"/>
              </a:rPr>
              <a:t>Epilogue</a:t>
            </a:r>
            <a:endParaRPr lang="en-US" sz="4400" dirty="0">
              <a:latin typeface="Mistral" panose="03090702030407020403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79437"/>
            <a:ext cx="9144000" cy="5668963"/>
          </a:xfrm>
        </p:spPr>
        <p:txBody>
          <a:bodyPr/>
          <a:lstStyle/>
          <a:p>
            <a:r>
              <a:rPr lang="en-US" sz="2300" dirty="0" smtClean="0"/>
              <a:t>Challenge: Explain and Understand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/>
              <a:t>	</a:t>
            </a:r>
            <a:r>
              <a:rPr lang="en-US" sz="2300" dirty="0" smtClean="0"/>
              <a:t>the Origin of the vast bulk of Visible Mass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Current Paradigm: Quantum Chromodynamics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QCD </a:t>
            </a:r>
            <a:r>
              <a:rPr lang="en-US" sz="2300" dirty="0"/>
              <a:t>is plausibly </a:t>
            </a:r>
            <a:r>
              <a:rPr lang="en-US" sz="2300" dirty="0" smtClean="0"/>
              <a:t>a mathematically well-defined </a:t>
            </a:r>
            <a:r>
              <a:rPr lang="en-US" sz="2300" dirty="0"/>
              <a:t>quantum field </a:t>
            </a:r>
            <a:r>
              <a:rPr lang="en-US" sz="2300" dirty="0" smtClean="0"/>
              <a:t>theory,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300" dirty="0" smtClean="0"/>
              <a:t>	</a:t>
            </a:r>
            <a:r>
              <a:rPr lang="en-US" sz="2400" i="1" dirty="0" smtClean="0"/>
              <a:t>The only one we’ve ever produced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Consequently, it is a worthwhile paradigm for developing Beyond-SM theories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Challenge is to reveal the content of QCD</a:t>
            </a:r>
          </a:p>
          <a:p>
            <a:pPr>
              <a:spcBef>
                <a:spcPts val="600"/>
              </a:spcBef>
            </a:pPr>
            <a:r>
              <a:rPr lang="en-US" sz="2300" dirty="0" smtClean="0"/>
              <a:t>Parton distributions are measurable, but for QCD validation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Unsound model computations and rough sketches are inadequate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Need precise QCD-connected predictions of their pointwise </a:t>
            </a:r>
            <a:r>
              <a:rPr lang="en-US" sz="2100" dirty="0" err="1" smtClean="0"/>
              <a:t>behaviour</a:t>
            </a:r>
            <a:endParaRPr lang="en-US" sz="2100" dirty="0" smtClean="0"/>
          </a:p>
          <a:p>
            <a:pPr>
              <a:spcBef>
                <a:spcPts val="600"/>
              </a:spcBef>
            </a:pPr>
            <a:r>
              <a:rPr lang="en-US" sz="2300" dirty="0" smtClean="0"/>
              <a:t>Continuum bound-state methods in QCD 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Past 20 years have seen vast improvement in understanding and consequent reduction in model-dependence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Exist now an array of exciting predictions; ripe for validation</a:t>
            </a:r>
          </a:p>
          <a:p>
            <a:pPr lvl="1">
              <a:spcBef>
                <a:spcPts val="0"/>
              </a:spcBef>
            </a:pPr>
            <a:r>
              <a:rPr lang="en-US" sz="2100" dirty="0" smtClean="0"/>
              <a:t>Raft of potential future applications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2100" dirty="0"/>
              <a:t>	</a:t>
            </a:r>
            <a:r>
              <a:rPr lang="en-US" sz="2100" dirty="0" smtClean="0"/>
              <a:t>includes parton distributions of all types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dirty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6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1792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09700"/>
            <a:ext cx="5715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05200" cy="6126163"/>
          </a:xfrm>
        </p:spPr>
        <p:txBody>
          <a:bodyPr/>
          <a:lstStyle/>
          <a:p>
            <a:r>
              <a:rPr lang="en-GB" dirty="0" smtClean="0"/>
              <a:t>Algebraic analysis</a:t>
            </a:r>
          </a:p>
          <a:p>
            <a:pPr lvl="1"/>
            <a:r>
              <a:rPr lang="en-GB" i="1" dirty="0" err="1"/>
              <a:t>Δ</a:t>
            </a:r>
            <a:r>
              <a:rPr lang="en-GB" i="1" baseline="-25000" dirty="0" err="1"/>
              <a:t>f</a:t>
            </a:r>
            <a:r>
              <a:rPr lang="en-GB" i="1" dirty="0"/>
              <a:t>(k</a:t>
            </a:r>
            <a:r>
              <a:rPr lang="en-GB" i="1" baseline="30000" dirty="0"/>
              <a:t>2</a:t>
            </a:r>
            <a:r>
              <a:rPr lang="en-GB" i="1" dirty="0"/>
              <a:t>)</a:t>
            </a:r>
            <a:r>
              <a:rPr lang="en-GB" dirty="0"/>
              <a:t>=</a:t>
            </a:r>
            <a:r>
              <a:rPr lang="en-GB" i="1" dirty="0"/>
              <a:t>1/[k</a:t>
            </a:r>
            <a:r>
              <a:rPr lang="en-GB" i="1" baseline="30000" dirty="0"/>
              <a:t>2</a:t>
            </a:r>
            <a:r>
              <a:rPr lang="en-GB" i="1" dirty="0"/>
              <a:t>+M</a:t>
            </a:r>
            <a:r>
              <a:rPr lang="en-GB" i="1" baseline="-25000" dirty="0"/>
              <a:t>f</a:t>
            </a:r>
            <a:r>
              <a:rPr lang="en-GB" i="1" baseline="30000" dirty="0"/>
              <a:t>2</a:t>
            </a:r>
            <a:r>
              <a:rPr lang="en-GB" i="1" dirty="0" smtClean="0"/>
              <a:t>]</a:t>
            </a:r>
            <a:endParaRPr lang="en-GB" dirty="0" smtClean="0"/>
          </a:p>
          <a:p>
            <a:pPr lvl="1"/>
            <a:r>
              <a:rPr lang="en-GB" i="1" dirty="0" smtClean="0"/>
              <a:t>M</a:t>
            </a:r>
            <a:r>
              <a:rPr lang="en-GB" i="1" baseline="-25000" dirty="0" smtClean="0"/>
              <a:t>R</a:t>
            </a:r>
            <a:r>
              <a:rPr lang="en-GB" i="1" dirty="0" smtClean="0"/>
              <a:t>=M</a:t>
            </a:r>
            <a:r>
              <a:rPr lang="en-GB" i="1" baseline="-25000" dirty="0" smtClean="0"/>
              <a:t>us</a:t>
            </a:r>
            <a:r>
              <a:rPr lang="en-GB" i="1" baseline="30000" dirty="0" smtClean="0"/>
              <a:t>2</a:t>
            </a:r>
            <a:r>
              <a:rPr lang="en-GB" i="1" dirty="0" smtClean="0"/>
              <a:t>/[</a:t>
            </a:r>
            <a:r>
              <a:rPr lang="en-GB" i="1" dirty="0" err="1" smtClean="0"/>
              <a:t>M</a:t>
            </a:r>
            <a:r>
              <a:rPr lang="en-GB" i="1" baseline="-25000" dirty="0" err="1" smtClean="0"/>
              <a:t>u</a:t>
            </a:r>
            <a:r>
              <a:rPr lang="en-GB" i="1" dirty="0" err="1" smtClean="0"/>
              <a:t>+M</a:t>
            </a:r>
            <a:r>
              <a:rPr lang="en-GB" i="1" baseline="-25000" dirty="0" err="1" smtClean="0"/>
              <a:t>s</a:t>
            </a:r>
            <a:r>
              <a:rPr lang="en-GB" i="1" dirty="0" smtClean="0"/>
              <a:t>]</a:t>
            </a:r>
          </a:p>
          <a:p>
            <a:pPr lvl="1"/>
            <a:r>
              <a:rPr lang="en-GB" i="1" dirty="0" smtClean="0"/>
              <a:t>M</a:t>
            </a:r>
            <a:r>
              <a:rPr lang="en-GB" i="1" baseline="-25000" dirty="0" smtClean="0"/>
              <a:t>us</a:t>
            </a:r>
            <a:r>
              <a:rPr lang="en-GB" i="1" baseline="30000" dirty="0" smtClean="0"/>
              <a:t>2</a:t>
            </a:r>
            <a:r>
              <a:rPr lang="en-GB" i="1" dirty="0" smtClean="0"/>
              <a:t> = M</a:t>
            </a:r>
            <a:r>
              <a:rPr lang="en-GB" i="1" baseline="-25000" dirty="0" smtClean="0"/>
              <a:t>u</a:t>
            </a:r>
            <a:r>
              <a:rPr lang="en-GB" i="1" dirty="0" smtClean="0"/>
              <a:t> M</a:t>
            </a:r>
            <a:r>
              <a:rPr lang="en-GB" i="1" baseline="-25000" dirty="0" smtClean="0"/>
              <a:t>s</a:t>
            </a:r>
            <a:endParaRPr lang="en-GB" dirty="0"/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, 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dressed-quark mass-scales: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=0.4GeV and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=1.2M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from most sophisticated DSE analyses</a:t>
            </a:r>
          </a:p>
          <a:p>
            <a:pPr lvl="1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β = 1 is kaon asymmetry parameter, fixed to reproduce best DSE result for first moment of kaon PDA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π,K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widths of meson Bethe-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Salpeter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amplitudes: chosen to ensure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GB" i="1" baseline="-25000" dirty="0">
                <a:solidFill>
                  <a:schemeClr val="accent1">
                    <a:lumMod val="50000"/>
                  </a:schemeClr>
                </a:solidFill>
              </a:rPr>
              <a:t>π,K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reproduce empirical values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i="1" baseline="-25000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57600" y="4800599"/>
            <a:ext cx="5337175" cy="14890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Could use sophisticated DSE input, like Tandy 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et al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.</a:t>
            </a:r>
            <a:r>
              <a:rPr lang="en-GB" i="1" dirty="0" smtClean="0">
                <a:solidFill>
                  <a:srgbClr val="008000"/>
                </a:solidFill>
              </a:rPr>
              <a:t> </a:t>
            </a:r>
            <a:r>
              <a:rPr lang="en-GB" i="1" dirty="0">
                <a:solidFill>
                  <a:srgbClr val="008000"/>
                </a:solidFill>
                <a:hlinkClick r:id="rId3"/>
              </a:rPr>
              <a:t>arXiv:1102.2448 [</a:t>
            </a:r>
            <a:r>
              <a:rPr lang="en-GB" i="1" dirty="0" err="1">
                <a:solidFill>
                  <a:srgbClr val="008000"/>
                </a:solidFill>
                <a:hlinkClick r:id="rId3"/>
              </a:rPr>
              <a:t>nucl-th</a:t>
            </a:r>
            <a:r>
              <a:rPr lang="en-GB" i="1" dirty="0">
                <a:solidFill>
                  <a:srgbClr val="008000"/>
                </a:solidFill>
                <a:hlinkClick r:id="rId3"/>
              </a:rPr>
              <a:t>]</a:t>
            </a:r>
            <a:r>
              <a:rPr lang="en-GB" i="1" dirty="0">
                <a:solidFill>
                  <a:srgbClr val="008000"/>
                </a:solidFill>
              </a:rPr>
              <a:t>;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but, as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 demonstrated in </a:t>
            </a:r>
            <a:r>
              <a:rPr lang="en-AU" i="1" dirty="0">
                <a:solidFill>
                  <a:srgbClr val="008000"/>
                </a:solidFill>
                <a:hlinkClick r:id="rId4"/>
              </a:rPr>
              <a:t>arXiv:1602.01502 [</a:t>
            </a:r>
            <a:r>
              <a:rPr lang="en-AU" i="1" dirty="0" err="1">
                <a:solidFill>
                  <a:srgbClr val="008000"/>
                </a:solidFill>
                <a:hlinkClick r:id="rId4"/>
              </a:rPr>
              <a:t>nucl-th</a:t>
            </a:r>
            <a:r>
              <a:rPr lang="en-AU" i="1" dirty="0" smtClean="0">
                <a:solidFill>
                  <a:srgbClr val="008000"/>
                </a:solidFill>
                <a:hlinkClick r:id="rId4"/>
              </a:rPr>
              <a:t>]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, nothing material is gained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Predictions of algebraic framework are indistinguishable and provide additiona</a:t>
            </a:r>
            <a:r>
              <a:rPr lang="en-GB" i="1" dirty="0" smtClean="0">
                <a:solidFill>
                  <a:srgbClr val="008000"/>
                </a:solidFill>
              </a:rPr>
              <a:t>l, novel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 insights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855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inspirehep.net/record/921792/files/Fig1U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29000" y="2682689"/>
            <a:ext cx="5647762" cy="3702421"/>
          </a:xfrm>
          <a:prstGeom prst="rect">
            <a:avLst/>
          </a:prstGeom>
          <a:noFill/>
        </p:spPr>
      </p:pic>
      <p:pic>
        <p:nvPicPr>
          <p:cNvPr id="18" name="Picture 17" descr="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2216404"/>
            <a:ext cx="4113657" cy="52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In </a:t>
            </a:r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dirty="0" smtClean="0">
                <a:solidFill>
                  <a:srgbClr val="008000"/>
                </a:solidFill>
              </a:rPr>
              <a:t>C</a:t>
            </a:r>
            <a:r>
              <a:rPr lang="en-US" sz="3600" dirty="0" smtClean="0">
                <a:solidFill>
                  <a:srgbClr val="0000FF"/>
                </a:solidFill>
              </a:rPr>
              <a:t>D</a:t>
            </a:r>
            <a:r>
              <a:rPr lang="en-US" sz="3600" dirty="0" smtClean="0"/>
              <a:t>: Gluons</a:t>
            </a:r>
            <a:br>
              <a:rPr lang="en-US" sz="3600" dirty="0" smtClean="0"/>
            </a:br>
            <a:r>
              <a:rPr lang="en-US" sz="3600" dirty="0" smtClean="0"/>
              <a:t>become massive!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733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Running gluon mass</a:t>
            </a:r>
          </a:p>
          <a:p>
            <a:endParaRPr lang="en-US" sz="2800" dirty="0" smtClean="0"/>
          </a:p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Gluons are </a:t>
            </a:r>
            <a:r>
              <a:rPr lang="en-US" sz="2800" b="1" i="1" dirty="0" smtClean="0">
                <a:solidFill>
                  <a:srgbClr val="FF0000"/>
                </a:solidFill>
              </a:rPr>
              <a:t>cannibals</a:t>
            </a:r>
            <a:r>
              <a:rPr lang="en-US" sz="2800" dirty="0" smtClean="0"/>
              <a:t> – a particle species whose members become massive by eating each other!</a:t>
            </a:r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0" y="6629400"/>
            <a:ext cx="4343400" cy="304800"/>
          </a:xfrm>
        </p:spPr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i="0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5472113" y="1433513"/>
          <a:ext cx="2681287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7102" name="Equation" r:id="rId6" imgW="1117440" imgH="482400" progId="Equation.3">
                  <p:embed/>
                </p:oleObj>
              </mc:Choice>
              <mc:Fallback>
                <p:oleObj name="Equation" r:id="rId6" imgW="11174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113" y="1433513"/>
                        <a:ext cx="2681287" cy="1157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6096000" y="426720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Power-law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suppressed in ultraviolet, so invisible in perturbation theory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20000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40700" y="2324100"/>
            <a:ext cx="702733" cy="30861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572000" y="2667000"/>
            <a:ext cx="4346576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>
                <a:solidFill>
                  <a:srgbClr val="003300"/>
                </a:solidFill>
                <a:latin typeface="Calibri" pitchFamily="34" charset="0"/>
              </a:rPr>
              <a:t>Expression of trace </a:t>
            </a:r>
            <a:r>
              <a:rPr lang="en-US" sz="2400" b="1" i="1" dirty="0" smtClean="0">
                <a:solidFill>
                  <a:srgbClr val="003300"/>
                </a:solidFill>
                <a:latin typeface="Calibri" pitchFamily="34" charset="0"/>
              </a:rPr>
              <a:t>anomaly: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003300"/>
                </a:solidFill>
                <a:latin typeface="Calibri" pitchFamily="34" charset="0"/>
              </a:rPr>
              <a:t>Massless glue becomes massive</a:t>
            </a:r>
            <a:endParaRPr lang="en-US" sz="2400" b="1" i="1" dirty="0">
              <a:solidFill>
                <a:srgbClr val="003300"/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Calibri" pitchFamily="34" charset="0"/>
              </a:rPr>
              <a:t>gluon mass-squared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" y="5638800"/>
            <a:ext cx="37337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Interaction model for the gap equation, </a:t>
            </a:r>
            <a:r>
              <a:rPr lang="en-US" sz="1400" dirty="0" smtClean="0"/>
              <a:t>S.-</a:t>
            </a:r>
            <a:r>
              <a:rPr lang="en-US" sz="1400" dirty="0" err="1" smtClean="0"/>
              <a:t>x.Qin</a:t>
            </a:r>
            <a:r>
              <a:rPr lang="en-US" sz="1400" dirty="0"/>
              <a:t> </a:t>
            </a:r>
            <a:r>
              <a:rPr lang="en-US" sz="1400" i="1" dirty="0" smtClean="0"/>
              <a:t>et al</a:t>
            </a:r>
            <a:r>
              <a:rPr lang="en-US" sz="1400" dirty="0" smtClean="0"/>
              <a:t>., </a:t>
            </a:r>
            <a:r>
              <a:rPr lang="en-US" sz="1400" dirty="0" smtClean="0">
                <a:hlinkClick r:id="rId8"/>
              </a:rPr>
              <a:t>arXiv:1108.0603 [</a:t>
            </a:r>
            <a:r>
              <a:rPr lang="en-US" sz="1400" dirty="0" err="1" smtClean="0">
                <a:hlinkClick r:id="rId8"/>
              </a:rPr>
              <a:t>nucl-th</a:t>
            </a:r>
            <a:r>
              <a:rPr lang="en-US" sz="1400" dirty="0" smtClean="0">
                <a:hlinkClick r:id="rId8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9"/>
              </a:rPr>
              <a:t>Phys. Rev. C </a:t>
            </a:r>
            <a:r>
              <a:rPr lang="en-US" sz="1400" b="1" dirty="0" smtClean="0">
                <a:hlinkClick r:id="rId9"/>
              </a:rPr>
              <a:t>84</a:t>
            </a:r>
            <a:r>
              <a:rPr lang="en-US" sz="1400" dirty="0" smtClean="0">
                <a:hlinkClick r:id="rId9"/>
              </a:rPr>
              <a:t> (2011) 042202(R) [5 pages] </a:t>
            </a:r>
            <a:r>
              <a:rPr lang="en-US" sz="1400" i="1" dirty="0" smtClean="0"/>
              <a:t> 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Bridging a gap between continuum-QCD and ab initio predictions of hadron observables,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10"/>
              </a:rPr>
              <a:t>arXiv:1412.4782 [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hlinkClick r:id="rId10"/>
              </a:rPr>
              <a:t>nucl-th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10"/>
              </a:rPr>
              <a:t>]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 B742 (2015) 183-188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740" y="1562100"/>
            <a:ext cx="2649660" cy="723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686800" y="5103534"/>
            <a:ext cx="685800" cy="3653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5%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962" y="5715000"/>
            <a:ext cx="2713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8000"/>
                </a:solidFill>
              </a:rPr>
              <a:t>Class A: Combining DSE, </a:t>
            </a:r>
            <a:r>
              <a:rPr lang="en-GB" i="1" dirty="0" err="1" smtClean="0">
                <a:solidFill>
                  <a:srgbClr val="008000"/>
                </a:solidFill>
              </a:rPr>
              <a:t>lQCD</a:t>
            </a:r>
            <a:r>
              <a:rPr lang="en-GB" i="1" dirty="0" smtClean="0">
                <a:solidFill>
                  <a:srgbClr val="008000"/>
                </a:solidFill>
              </a:rPr>
              <a:t> and </a:t>
            </a:r>
            <a:r>
              <a:rPr lang="en-GB" i="1" dirty="0" err="1" smtClean="0">
                <a:solidFill>
                  <a:srgbClr val="008000"/>
                </a:solidFill>
              </a:rPr>
              <a:t>pQCD</a:t>
            </a:r>
            <a:r>
              <a:rPr lang="en-GB" i="1" dirty="0" smtClean="0">
                <a:solidFill>
                  <a:srgbClr val="008000"/>
                </a:solidFill>
              </a:rPr>
              <a:t> analyses of QCD’s gauge sector</a:t>
            </a:r>
            <a:endParaRPr lang="en-GB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2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Massive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Gauge Bosons!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en-US" sz="2400" dirty="0" smtClean="0"/>
              <a:t>Gauge boson cannibalism </a:t>
            </a:r>
          </a:p>
          <a:p>
            <a:pPr>
              <a:buNone/>
            </a:pPr>
            <a:r>
              <a:rPr lang="en-US" sz="2400" dirty="0" smtClean="0"/>
              <a:t>	… a new physics frontier … within the Standard Model</a:t>
            </a:r>
          </a:p>
          <a:p>
            <a:r>
              <a:rPr lang="en-US" sz="2400" dirty="0" smtClean="0"/>
              <a:t>Asymptotic freedom means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… ultraviolet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QCD is controllable</a:t>
            </a:r>
          </a:p>
          <a:p>
            <a:r>
              <a:rPr lang="en-US" sz="2400" dirty="0" smtClean="0"/>
              <a:t>Dynamically generated masses for gluons and quarks means that </a:t>
            </a:r>
            <a:r>
              <a:rPr lang="en-US" sz="2400" dirty="0" smtClean="0">
                <a:solidFill>
                  <a:srgbClr val="C00000"/>
                </a:solidFill>
              </a:rPr>
              <a:t>QCD dynamically generates</a:t>
            </a:r>
            <a:r>
              <a:rPr lang="en-US" sz="2400" dirty="0" smtClean="0"/>
              <a:t> its own </a:t>
            </a:r>
            <a:r>
              <a:rPr lang="en-US" sz="2400" dirty="0" smtClean="0">
                <a:solidFill>
                  <a:srgbClr val="C00000"/>
                </a:solidFill>
              </a:rPr>
              <a:t>infrared cutoffs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Gluons and quarks with </a:t>
            </a:r>
          </a:p>
          <a:p>
            <a:pPr lvl="1">
              <a:buNone/>
            </a:pPr>
            <a:r>
              <a:rPr lang="en-US" sz="2200" dirty="0" smtClean="0"/>
              <a:t>		wavelength </a:t>
            </a:r>
            <a:r>
              <a:rPr lang="en-US" sz="2200" i="1" dirty="0" smtClean="0"/>
              <a:t>λ  &gt; 2</a:t>
            </a:r>
            <a:r>
              <a:rPr lang="en-US" sz="2200" dirty="0" smtClean="0"/>
              <a:t>/mass ≈ 1 fm </a:t>
            </a:r>
          </a:p>
          <a:p>
            <a:pPr lvl="1">
              <a:buNone/>
            </a:pPr>
            <a:r>
              <a:rPr lang="en-US" sz="2200" dirty="0" smtClean="0"/>
              <a:t>	decouple from the dynamics  … </a:t>
            </a:r>
            <a:r>
              <a:rPr lang="en-US" sz="2200" b="1" i="1" dirty="0" smtClean="0">
                <a:solidFill>
                  <a:srgbClr val="C00000"/>
                </a:solidFill>
              </a:rPr>
              <a:t>Confinement?!</a:t>
            </a:r>
          </a:p>
          <a:p>
            <a:r>
              <a:rPr lang="en-US" sz="2400" dirty="0" smtClean="0"/>
              <a:t> How does that affect observables?</a:t>
            </a:r>
            <a:endParaRPr lang="en-US" dirty="0" smtClean="0"/>
          </a:p>
          <a:p>
            <a:pPr lvl="1"/>
            <a:r>
              <a:rPr lang="en-US" sz="2200" dirty="0" smtClean="0"/>
              <a:t>It will have an impact in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any continuum study</a:t>
            </a:r>
          </a:p>
          <a:p>
            <a:pPr lvl="1"/>
            <a:r>
              <a:rPr lang="en-US" sz="2200" dirty="0" smtClean="0"/>
              <a:t>Possibly (probably?) plays a role in gluon saturation ...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In fact, could be a harbinger of gluon saturation?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24-29 July 2017, U. Nanjing: Forum on Parton Distributions (75p)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Craig Roberts. Continuum Computation of Parton Distributions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450" y="152400"/>
            <a:ext cx="2495550" cy="1058718"/>
          </a:xfrm>
          <a:prstGeom prst="rect">
            <a:avLst/>
          </a:prstGeom>
        </p:spPr>
      </p:pic>
      <p:pic>
        <p:nvPicPr>
          <p:cNvPr id="8" name="Picture 7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4792980"/>
            <a:ext cx="28346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844379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61238</TotalTime>
  <Words>7733</Words>
  <Application>Microsoft Office PowerPoint</Application>
  <PresentationFormat>On-screen Show (4:3)</PresentationFormat>
  <Paragraphs>1109</Paragraphs>
  <Slides>77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7" baseType="lpstr">
      <vt:lpstr>Arial</vt:lpstr>
      <vt:lpstr>Calibri</vt:lpstr>
      <vt:lpstr>Cambria Math</vt:lpstr>
      <vt:lpstr>Mistral</vt:lpstr>
      <vt:lpstr>Monotype Corsiva</vt:lpstr>
      <vt:lpstr>Times New Roman</vt:lpstr>
      <vt:lpstr>Trebuchet MS</vt:lpstr>
      <vt:lpstr>Wingdings</vt:lpstr>
      <vt:lpstr>blue_2007</vt:lpstr>
      <vt:lpstr>Equation</vt:lpstr>
      <vt:lpstr> </vt:lpstr>
      <vt:lpstr>Collaborators: 2014-Present</vt:lpstr>
      <vt:lpstr>A New Era  for hadro-particle physics</vt:lpstr>
      <vt:lpstr>A New Era</vt:lpstr>
      <vt:lpstr>Overarching Science Challenges  for the coming decade</vt:lpstr>
      <vt:lpstr>Parton Distributions – What is Needed?</vt:lpstr>
      <vt:lpstr>Gluon Gap Equation</vt:lpstr>
      <vt:lpstr>In QCD: Gluons become massive!</vt:lpstr>
      <vt:lpstr>Massive Gauge Bosons!</vt:lpstr>
      <vt:lpstr>QCD’s Running Coupling</vt:lpstr>
      <vt:lpstr>QED Running Coupling</vt:lpstr>
      <vt:lpstr>Process-independent  effective-charge in QCD</vt:lpstr>
      <vt:lpstr>QCD Effective Charge</vt:lpstr>
      <vt:lpstr>QCD Effective Charge</vt:lpstr>
      <vt:lpstr>QCD – A Paradigm for  Extending the Standard Model?</vt:lpstr>
      <vt:lpstr>QCD – a paradigm for  extending the Standard Model?</vt:lpstr>
      <vt:lpstr>Quark Gap Equation</vt:lpstr>
      <vt:lpstr>DCSB</vt:lpstr>
      <vt:lpstr>Enigma of Mass</vt:lpstr>
      <vt:lpstr>Pion’s Goldberger -Treiman relation</vt:lpstr>
      <vt:lpstr>The most fundamental expression of Goldstone’s Theorem and DCSB</vt:lpstr>
      <vt:lpstr>Pion exists if, and only if, mass is dynamically generated</vt:lpstr>
      <vt:lpstr>Enigma of mass</vt:lpstr>
      <vt:lpstr>Observing Mass</vt:lpstr>
      <vt:lpstr>Confinement ⇔ DCSB</vt:lpstr>
      <vt:lpstr>Observing Mass: Examples</vt:lpstr>
      <vt:lpstr>Pion Mass</vt:lpstr>
      <vt:lpstr>Pion’s Wave Function</vt:lpstr>
      <vt:lpstr>Pion’s valence-quark  Distribution Amplitude</vt:lpstr>
      <vt:lpstr>Pion’s valence-quark  Distribution Amplitude</vt:lpstr>
      <vt:lpstr>How was the result obtained?</vt:lpstr>
      <vt:lpstr>How was the result obtained?</vt:lpstr>
      <vt:lpstr>Lattice QCD?</vt:lpstr>
      <vt:lpstr>Pion’s valence-quark  Distribution Amplitude</vt:lpstr>
      <vt:lpstr>Lattice-QCD  &amp; Pion’s valence-quark PDA</vt:lpstr>
      <vt:lpstr>Alternative procedure: Maximum Entropy Method</vt:lpstr>
      <vt:lpstr>Pion’s electromagnetic  form factor</vt:lpstr>
      <vt:lpstr>Pion’s electromagnetic  form factor</vt:lpstr>
      <vt:lpstr>Emergent Mass  vs. Higgs Mechanism</vt:lpstr>
      <vt:lpstr>Kaon electromagnetic  form factor</vt:lpstr>
      <vt:lpstr>Kaon electromagnetic  form factor</vt:lpstr>
      <vt:lpstr>Kaon electromagnetic  form factor</vt:lpstr>
      <vt:lpstr>Kaon electromagnetic  form factor</vt:lpstr>
      <vt:lpstr>Kaon electromagnetic  form factor</vt:lpstr>
      <vt:lpstr>Kaon cf. pion form factor</vt:lpstr>
      <vt:lpstr>Kaon form factor  – flavour separation</vt:lpstr>
      <vt:lpstr>Kaon cf. pion form factor timelike</vt:lpstr>
      <vt:lpstr>Kaon cf. pion form factor timelike</vt:lpstr>
      <vt:lpstr>Structure of Baryons</vt:lpstr>
      <vt:lpstr>Baryon Structure</vt:lpstr>
      <vt:lpstr>Roper Resonance</vt:lpstr>
      <vt:lpstr>Roper Resonance</vt:lpstr>
      <vt:lpstr>γ N → Roper</vt:lpstr>
      <vt:lpstr>γ N → Roper</vt:lpstr>
      <vt:lpstr>Baryon Wave Functions</vt:lpstr>
      <vt:lpstr>Nucleon Parton Distribution Amplitudes</vt:lpstr>
      <vt:lpstr>Nucleon PDAs &amp; lQCD </vt:lpstr>
      <vt:lpstr>PDAs: Nucleon vs. Roper</vt:lpstr>
      <vt:lpstr>π &amp; K Valence-quark Distribution Functions</vt:lpstr>
      <vt:lpstr>π &amp; K PDFs </vt:lpstr>
      <vt:lpstr>Pion’s Valence-Quark  Distribution Function</vt:lpstr>
      <vt:lpstr>E615 Controversy</vt:lpstr>
      <vt:lpstr>Valence-quark PDFs  within mesons</vt:lpstr>
      <vt:lpstr>Valence-quark PDFs  within mesons</vt:lpstr>
      <vt:lpstr>Valence-quark PDFs  within mesons</vt:lpstr>
      <vt:lpstr>Realistic distributions</vt:lpstr>
      <vt:lpstr>Pion:  DSE comparison with lQCD moments</vt:lpstr>
      <vt:lpstr>Precision Required for pion PDF</vt:lpstr>
      <vt:lpstr>Pion PDF</vt:lpstr>
      <vt:lpstr>Kaon’s  gluon content</vt:lpstr>
      <vt:lpstr>π &amp; K PDFs </vt:lpstr>
      <vt:lpstr>π &amp; K PDFs </vt:lpstr>
      <vt:lpstr>π &amp; K PDFs </vt:lpstr>
      <vt:lpstr>PowerPoint Presentation</vt:lpstr>
      <vt:lpstr>Epilogue</vt:lpstr>
      <vt:lpstr>PowerPoint Presentation</vt:lpstr>
      <vt:lpstr>Valence-quark PDFs  within mesons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4204</cp:revision>
  <dcterms:created xsi:type="dcterms:W3CDTF">2011-04-14T18:17:37Z</dcterms:created>
  <dcterms:modified xsi:type="dcterms:W3CDTF">2017-07-28T02:16:23Z</dcterms:modified>
</cp:coreProperties>
</file>