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2"/>
  </p:notesMasterIdLst>
  <p:sldIdLst>
    <p:sldId id="914" r:id="rId5"/>
    <p:sldId id="862" r:id="rId6"/>
    <p:sldId id="932" r:id="rId7"/>
    <p:sldId id="915" r:id="rId8"/>
    <p:sldId id="916" r:id="rId9"/>
    <p:sldId id="937" r:id="rId10"/>
    <p:sldId id="921" r:id="rId11"/>
    <p:sldId id="938" r:id="rId12"/>
    <p:sldId id="939" r:id="rId13"/>
    <p:sldId id="940" r:id="rId14"/>
    <p:sldId id="933" r:id="rId15"/>
    <p:sldId id="942" r:id="rId16"/>
    <p:sldId id="941" r:id="rId17"/>
    <p:sldId id="931" r:id="rId18"/>
    <p:sldId id="925" r:id="rId19"/>
    <p:sldId id="944" r:id="rId20"/>
    <p:sldId id="936" r:id="rId21"/>
    <p:sldId id="945" r:id="rId22"/>
    <p:sldId id="946" r:id="rId23"/>
    <p:sldId id="943" r:id="rId24"/>
    <p:sldId id="923" r:id="rId25"/>
    <p:sldId id="935" r:id="rId26"/>
    <p:sldId id="909" r:id="rId27"/>
    <p:sldId id="877" r:id="rId28"/>
    <p:sldId id="926" r:id="rId29"/>
    <p:sldId id="918" r:id="rId30"/>
    <p:sldId id="880" r:id="rId31"/>
  </p:sldIdLst>
  <p:sldSz cx="10790238" cy="756126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b="1" kern="1200">
        <a:solidFill>
          <a:srgbClr val="4F3EF2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b="1" kern="1200">
        <a:solidFill>
          <a:srgbClr val="4F3EF2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b="1" kern="1200">
        <a:solidFill>
          <a:srgbClr val="4F3EF2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b="1" kern="1200">
        <a:solidFill>
          <a:srgbClr val="4F3EF2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b="1" kern="1200">
        <a:solidFill>
          <a:srgbClr val="4F3EF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4F3EF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4F3EF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4F3EF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4F3EF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1DD0"/>
    <a:srgbClr val="800000"/>
    <a:srgbClr val="720414"/>
    <a:srgbClr val="FF6600"/>
    <a:srgbClr val="FF0000"/>
    <a:srgbClr val="000000"/>
    <a:srgbClr val="005800"/>
    <a:srgbClr val="FFFFCC"/>
    <a:srgbClr val="33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9795" autoAdjust="0"/>
  </p:normalViewPr>
  <p:slideViewPr>
    <p:cSldViewPr>
      <p:cViewPr varScale="1">
        <p:scale>
          <a:sx n="83" d="100"/>
          <a:sy n="83" d="100"/>
        </p:scale>
        <p:origin x="77" y="389"/>
      </p:cViewPr>
      <p:guideLst>
        <p:guide orient="horz" pos="2382"/>
        <p:guide pos="33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094" y="-5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2663" y="685800"/>
            <a:ext cx="48926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Щелчок правит 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fld id="{30806D57-975F-459F-8F4C-9ACBB45FC2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97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06D57-975F-459F-8F4C-9ACBB45FC2E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52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D01B224-05C0-4EF2-9AA5-E04E3141568C}" type="slidenum">
              <a:rPr lang="ru-RU" altLang="ru-RU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21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5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06D57-975F-459F-8F4C-9ACBB45FC2E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67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06D57-975F-459F-8F4C-9ACBB45FC2E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66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06D57-975F-459F-8F4C-9ACBB45FC2E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5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06D57-975F-459F-8F4C-9ACBB45FC2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1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06D57-975F-459F-8F4C-9ACBB45FC2E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06D57-975F-459F-8F4C-9ACBB45FC2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3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06D57-975F-459F-8F4C-9ACBB45FC2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3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06D57-975F-459F-8F4C-9ACBB45FC2E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09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06D57-975F-459F-8F4C-9ACBB45FC2E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25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06D57-975F-459F-8F4C-9ACBB45FC2E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86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06D57-975F-459F-8F4C-9ACBB45FC2E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6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625" y="2349500"/>
            <a:ext cx="9170988" cy="1620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250" y="4284663"/>
            <a:ext cx="75517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4042CA-AB92-4253-9688-3AD5C83869F6}" type="datetime1">
              <a:rPr lang="ru-RU" smtClean="0"/>
              <a:t>06.11.2017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6C2D0-C955-493C-BC12-D4C406EF4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2229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7BA248-C741-4DAE-80DD-14709923E6C8}" type="datetime1">
              <a:rPr lang="ru-RU" smtClean="0"/>
              <a:t>06.11.2017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57008-D51F-4529-8DCF-09A8337F3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18568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88263" y="671513"/>
            <a:ext cx="2292350" cy="6049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9625" y="671513"/>
            <a:ext cx="6726238" cy="6049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7323D5-0318-4BFE-974D-8B379D1B0A6B}" type="datetime1">
              <a:rPr lang="ru-RU" smtClean="0"/>
              <a:t>06.11.2017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A8A99-F861-4698-A4F2-A51DE30535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66672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268" y="2348893"/>
            <a:ext cx="9171702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8536" y="4284716"/>
            <a:ext cx="7553167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B542-DE32-491B-BF2F-059BC48C31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09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D1D3-57D8-4221-91D0-D9EF0D8564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80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355" y="4858812"/>
            <a:ext cx="9171702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2355" y="3204786"/>
            <a:ext cx="9171702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0F62-3A1D-495E-829A-00FEE09CD8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6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12" y="1764295"/>
            <a:ext cx="476568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85038" y="1764295"/>
            <a:ext cx="476568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A06D-023F-4EF3-BAE5-760E614698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18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12" y="1692533"/>
            <a:ext cx="4767562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12" y="2397901"/>
            <a:ext cx="4767562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1292" y="1692533"/>
            <a:ext cx="476943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1292" y="2397901"/>
            <a:ext cx="476943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6DDE4-3341-49DB-8F74-B926ACC17F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7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5F58-B5CC-4239-8320-4211ECC478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49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5B0B-C4AC-4E22-846C-B05E02181D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67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12" y="301050"/>
            <a:ext cx="3549914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8683" y="301051"/>
            <a:ext cx="6032043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12" y="1582265"/>
            <a:ext cx="3549914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0FE3C-2B1E-4457-9722-CA53C9C5E4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389F8C-3D63-43BE-9113-A376E13807DB}" type="datetime1">
              <a:rPr lang="ru-RU" smtClean="0"/>
              <a:t>06.11.2017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A8BDF-0075-4F4C-9B8A-F4596E6228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25416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4962" y="5292884"/>
            <a:ext cx="6474143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4962" y="675613"/>
            <a:ext cx="6474143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4962" y="5917739"/>
            <a:ext cx="6474143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E2C6-29ED-4F78-B8F0-9A9E5DD0E9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53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C103-4CDD-4660-8C7D-F7236FEFF2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57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22922" y="302802"/>
            <a:ext cx="24278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512" y="302802"/>
            <a:ext cx="7103573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028E-028D-436C-AFEC-AC818CF95F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85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268" y="2348893"/>
            <a:ext cx="9171702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8536" y="4284716"/>
            <a:ext cx="7553167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B4EF-CEBF-425E-84F9-E2A7B1698C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31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0988-494F-46F4-AA9A-ACBB0EE2C8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43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355" y="4858812"/>
            <a:ext cx="9171702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2355" y="3204786"/>
            <a:ext cx="9171702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33EE9-F38A-4628-B458-7B75FF3A3B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19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12" y="1764295"/>
            <a:ext cx="476568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85038" y="1764295"/>
            <a:ext cx="476568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2F4A-0746-4813-A6BB-941CF52FD1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82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12" y="1692533"/>
            <a:ext cx="4767562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12" y="2397901"/>
            <a:ext cx="4767562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1292" y="1692533"/>
            <a:ext cx="476943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1292" y="2397901"/>
            <a:ext cx="476943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F5656-BE45-4F46-BADA-CE7793670C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22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20D4-46B6-43AA-BA9D-AC94571CE8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48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2449-7F64-41C1-AACE-E99FB85C49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0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488" y="4859338"/>
            <a:ext cx="9170987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2488" y="3205163"/>
            <a:ext cx="9170987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63B30C-D0F1-4E06-AED8-DE191BF29B90}" type="datetime1">
              <a:rPr lang="ru-RU" smtClean="0"/>
              <a:t>06.11.2017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D08A5-A60C-4BA2-BEB4-549369DB97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49436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12" y="301050"/>
            <a:ext cx="3549914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8683" y="301051"/>
            <a:ext cx="6032043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12" y="1582265"/>
            <a:ext cx="3549914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364-7C88-43A8-A3B6-0D775F813E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30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4962" y="5292884"/>
            <a:ext cx="6474143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4962" y="675613"/>
            <a:ext cx="6474143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4962" y="5917739"/>
            <a:ext cx="6474143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3F92-E50A-474B-9237-A412265C58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6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D806-EA54-4CBE-B8B7-963496ABD5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25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22922" y="302802"/>
            <a:ext cx="24278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512" y="302802"/>
            <a:ext cx="7103573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A0CE-31F8-448C-8BBE-0B9A55DC95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86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9268" y="2348893"/>
            <a:ext cx="9171702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8536" y="4284716"/>
            <a:ext cx="7553167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FCAB-9D38-4979-93A6-786BDCECF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79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408E-4CC6-45F1-ADC0-C335976C26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86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355" y="4858812"/>
            <a:ext cx="9171702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2355" y="3204786"/>
            <a:ext cx="9171702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3B54-6108-46A4-A5CC-EC1EC90AB3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51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12" y="1764295"/>
            <a:ext cx="476568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85038" y="1764295"/>
            <a:ext cx="476568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BD65-3DF5-4F20-8890-E9410F874B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68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12" y="1692533"/>
            <a:ext cx="4767562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12" y="2397901"/>
            <a:ext cx="4767562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1292" y="1692533"/>
            <a:ext cx="476943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1292" y="2397901"/>
            <a:ext cx="476943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8FCB-E9C0-4B4E-A9B1-0D7E71CFDB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55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55FA-3513-4E77-BAB5-F41E1111C0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8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9625" y="2184400"/>
            <a:ext cx="45085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70525" y="2184400"/>
            <a:ext cx="4510088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653700-0FF9-4175-AE60-832706CD63C5}" type="datetime1">
              <a:rPr lang="ru-RU" smtClean="0"/>
              <a:t>06.11.2017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3C17A-658E-49BF-A91A-297FB8A83F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73058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1515B-AF6B-4D20-A040-587C04BFE29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96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12" y="301050"/>
            <a:ext cx="3549914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8683" y="301051"/>
            <a:ext cx="6032043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12" y="1582265"/>
            <a:ext cx="3549914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C7A38-523C-4381-ABC1-9E9D5FCBD1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41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4962" y="5292884"/>
            <a:ext cx="6474143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4962" y="675613"/>
            <a:ext cx="6474143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4962" y="5917739"/>
            <a:ext cx="6474143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B167-11A0-43AD-A71B-72E2C7AA8A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20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38DA-5A93-4317-9DD6-1C585F6121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79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22922" y="302802"/>
            <a:ext cx="24278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512" y="302802"/>
            <a:ext cx="7103573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84D9-0699-4B0A-AF64-482E91FD26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1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03213"/>
            <a:ext cx="9710738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1692275"/>
            <a:ext cx="476726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750" y="2397125"/>
            <a:ext cx="476726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1638" y="1692275"/>
            <a:ext cx="476885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1638" y="2397125"/>
            <a:ext cx="476885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A05359-8FAE-4B78-B782-F3E3F4AAE2CF}" type="datetime1">
              <a:rPr lang="ru-RU" smtClean="0"/>
              <a:t>06.11.2017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A92D2-0089-41F0-94CA-B52AFDA674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83362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2E98B-55D3-4067-8133-FD8D4D494EF1}" type="datetime1">
              <a:rPr lang="ru-RU" smtClean="0"/>
              <a:t>06.11.2017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ABC74-429D-4D84-B6D9-3620BE60D1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56416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DAB0D9-081C-406D-999F-4087F9D5BEEA}" type="datetime1">
              <a:rPr lang="ru-RU" smtClean="0"/>
              <a:t>06.11.2017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99A16-143D-48D6-8F70-5A6CCC97A3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7562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01625"/>
            <a:ext cx="354965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7988" y="301625"/>
            <a:ext cx="603250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1582738"/>
            <a:ext cx="354965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39FCFE-4B21-495D-A4A0-B1ADA56F9BC8}" type="datetime1">
              <a:rPr lang="ru-RU" smtClean="0"/>
              <a:t>06.11.2017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4C7E8-0F8B-4B8C-A635-8B9BDB1D0D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6363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4550" y="5292725"/>
            <a:ext cx="647382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4550" y="676275"/>
            <a:ext cx="647382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4550" y="5918200"/>
            <a:ext cx="647382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20740-0A3D-4014-A093-EF4FEEAADB35}" type="datetime1">
              <a:rPr lang="ru-RU" smtClean="0"/>
              <a:t>06.11.2017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2F297-82ED-4D0B-9F0A-3358BF6F0C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8795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9625" y="671513"/>
            <a:ext cx="917098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863" tIns="52432" rIns="104863" bIns="524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184400"/>
            <a:ext cx="9170988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863" tIns="52432" rIns="104863" bIns="524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889750"/>
            <a:ext cx="22479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863" tIns="52432" rIns="104863" bIns="52432" numCol="1" anchor="t" anchorCtr="0" compatLnSpc="1">
            <a:prstTxWarp prst="textNoShape">
              <a:avLst/>
            </a:prstTxWarp>
          </a:bodyPr>
          <a:lstStyle>
            <a:lvl1pPr algn="l" defTabSz="1049338">
              <a:spcBef>
                <a:spcPct val="0"/>
              </a:spcBef>
              <a:defRPr sz="1600" b="0">
                <a:solidFill>
                  <a:schemeClr val="tx1"/>
                </a:solidFill>
              </a:defRPr>
            </a:lvl1pPr>
          </a:lstStyle>
          <a:p>
            <a:fld id="{A3A06B83-960D-4FF7-9739-8D560F02E16A}" type="datetime1">
              <a:rPr lang="ru-RU" smtClean="0"/>
              <a:t>06.11.2017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6175" y="6889750"/>
            <a:ext cx="34178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863" tIns="52432" rIns="104863" bIns="52432" numCol="1" anchor="t" anchorCtr="0" compatLnSpc="1">
            <a:prstTxWarp prst="textNoShape">
              <a:avLst/>
            </a:prstTxWarp>
          </a:bodyPr>
          <a:lstStyle>
            <a:lvl1pPr defTabSz="1049338">
              <a:spcBef>
                <a:spcPct val="0"/>
              </a:spcBef>
              <a:defRPr sz="16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2713" y="6889750"/>
            <a:ext cx="22479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863" tIns="52432" rIns="104863" bIns="52432" numCol="1" anchor="t" anchorCtr="0" compatLnSpc="1">
            <a:prstTxWarp prst="textNoShape">
              <a:avLst/>
            </a:prstTxWarp>
          </a:bodyPr>
          <a:lstStyle>
            <a:lvl1pPr algn="r" defTabSz="1049338">
              <a:spcBef>
                <a:spcPct val="0"/>
              </a:spcBef>
              <a:defRPr sz="1600" b="0">
                <a:solidFill>
                  <a:schemeClr val="tx1"/>
                </a:solidFill>
              </a:defRPr>
            </a:lvl1pPr>
          </a:lstStyle>
          <a:p>
            <a:fld id="{ED522770-4711-46C0-8CFF-8A5B3D0CDF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hf hdr="0" ftr="0" dt="0"/>
  <p:txStyles>
    <p:titleStyle>
      <a:lvl1pPr algn="ctr" defTabSz="10493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93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ctr" defTabSz="10493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ctr" defTabSz="10493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ctr" defTabSz="10493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200" algn="ctr" defTabSz="10493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6pPr>
      <a:lvl7pPr marL="914400" algn="ctr" defTabSz="10493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7pPr>
      <a:lvl8pPr marL="1371600" algn="ctr" defTabSz="10493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8pPr>
      <a:lvl9pPr marL="1828800" algn="ctr" defTabSz="10493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9pPr>
    </p:titleStyle>
    <p:bodyStyle>
      <a:lvl1pPr marL="393700" indent="-393700" algn="l" defTabSz="1049338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488" indent="-328613" algn="l" defTabSz="104933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11275" indent="-261938" algn="l" defTabSz="1049338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35150" indent="-261938" algn="l" defTabSz="104933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59025" indent="-261938" algn="l" defTabSz="10493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16225" indent="-261938" algn="l" defTabSz="10493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73425" indent="-261938" algn="l" defTabSz="10493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30625" indent="-261938" algn="l" defTabSz="10493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87825" indent="-261938" algn="l" defTabSz="10493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12" y="302801"/>
            <a:ext cx="9711214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12" y="1764295"/>
            <a:ext cx="9711214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512" y="7008171"/>
            <a:ext cx="2517722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CF476EB-00E0-418F-B4DD-82E5C846C2FA}" type="datetime1">
              <a:rPr lang="ru-RU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06.11.2017</a:t>
            </a:fld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86665" y="7008171"/>
            <a:ext cx="3416909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33004" y="7008171"/>
            <a:ext cx="2517722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393162D-8679-4CDD-AA25-1419BBAB4693}" type="slidenum">
              <a:rPr lang="ru-RU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25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008126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47" indent="-378047" algn="l" defTabSz="1008126" rtl="0" eaLnBrk="1" latinLnBrk="0" hangingPunct="1">
        <a:spcBef>
          <a:spcPct val="20000"/>
        </a:spcBef>
        <a:buFont typeface="Arial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19102" indent="-315039" algn="l" defTabSz="1008126" rtl="0" eaLnBrk="1" latinLnBrk="0" hangingPunct="1">
        <a:spcBef>
          <a:spcPct val="20000"/>
        </a:spcBef>
        <a:buFont typeface="Arial" pitchFamily="34" charset="0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12" y="302801"/>
            <a:ext cx="9711214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12" y="1764295"/>
            <a:ext cx="9711214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512" y="7008171"/>
            <a:ext cx="2517722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B39F1A5-0FC3-480B-84E7-6F55D417957B}" type="datetime1">
              <a:rPr lang="ru-RU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06.11.2017</a:t>
            </a:fld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86665" y="7008171"/>
            <a:ext cx="3416909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33004" y="7008171"/>
            <a:ext cx="2517722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393162D-8679-4CDD-AA25-1419BBAB4693}" type="slidenum">
              <a:rPr lang="ru-RU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88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1008126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47" indent="-378047" algn="l" defTabSz="1008126" rtl="0" eaLnBrk="1" latinLnBrk="0" hangingPunct="1">
        <a:spcBef>
          <a:spcPct val="20000"/>
        </a:spcBef>
        <a:buFont typeface="Arial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19102" indent="-315039" algn="l" defTabSz="1008126" rtl="0" eaLnBrk="1" latinLnBrk="0" hangingPunct="1">
        <a:spcBef>
          <a:spcPct val="20000"/>
        </a:spcBef>
        <a:buFont typeface="Arial" pitchFamily="34" charset="0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12" y="302801"/>
            <a:ext cx="9711214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12" y="1764295"/>
            <a:ext cx="9711214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512" y="7008171"/>
            <a:ext cx="2517722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455A96A-8A2D-4AD0-8DD8-505513A77D40}" type="datetime1">
              <a:rPr lang="ru-RU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06.11.2017</a:t>
            </a:fld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86665" y="7008171"/>
            <a:ext cx="3416909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33004" y="7008171"/>
            <a:ext cx="2517722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393162D-8679-4CDD-AA25-1419BBAB4693}" type="slidenum">
              <a:rPr lang="ru-RU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515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1008126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47" indent="-378047" algn="l" defTabSz="1008126" rtl="0" eaLnBrk="1" latinLnBrk="0" hangingPunct="1">
        <a:spcBef>
          <a:spcPct val="20000"/>
        </a:spcBef>
        <a:buFont typeface="Arial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19102" indent="-315039" algn="l" defTabSz="1008126" rtl="0" eaLnBrk="1" latinLnBrk="0" hangingPunct="1">
        <a:spcBef>
          <a:spcPct val="20000"/>
        </a:spcBef>
        <a:buFont typeface="Arial" pitchFamily="34" charset="0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inp.nsk.su/images/binp0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9761688" y="360864"/>
            <a:ext cx="941913" cy="4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61390">
              <a:spcBef>
                <a:spcPct val="0"/>
              </a:spcBef>
            </a:pPr>
            <a:r>
              <a:rPr lang="en-US" sz="1323" dirty="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323" dirty="0">
              <a:solidFill>
                <a:srgbClr val="000000"/>
              </a:solidFill>
              <a:latin typeface="Arial" charset="0"/>
            </a:endParaRPr>
          </a:p>
          <a:p>
            <a:pPr defTabSz="961390">
              <a:spcBef>
                <a:spcPct val="0"/>
              </a:spcBef>
            </a:pPr>
            <a:endParaRPr lang="ru-RU" sz="1323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9142516" y="0"/>
            <a:ext cx="703063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903" tIns="43951" rIns="87903" bIns="43951"/>
          <a:lstStyle/>
          <a:p>
            <a:pPr algn="l" eaLnBrk="1" hangingPunct="1">
              <a:spcBef>
                <a:spcPct val="0"/>
              </a:spcBef>
            </a:pPr>
            <a:endParaRPr lang="ru-RU" sz="1874">
              <a:latin typeface="Arial" charset="0"/>
            </a:endParaRPr>
          </a:p>
        </p:txBody>
      </p:sp>
      <p:sp>
        <p:nvSpPr>
          <p:cNvPr id="1094660" name="Text Box 4"/>
          <p:cNvSpPr txBox="1">
            <a:spLocks noChangeArrowheads="1"/>
          </p:cNvSpPr>
          <p:nvPr/>
        </p:nvSpPr>
        <p:spPr bwMode="auto">
          <a:xfrm>
            <a:off x="246547" y="7141369"/>
            <a:ext cx="8496944" cy="33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903" tIns="43951" rIns="87903" bIns="43951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</a:rPr>
              <a:t>Workshop on High Energy Circular Electron Positron </a:t>
            </a:r>
            <a:r>
              <a:rPr lang="en-US" sz="1600" dirty="0" smtClean="0">
                <a:solidFill>
                  <a:srgbClr val="000000"/>
                </a:solidFill>
              </a:rPr>
              <a:t>Collider</a:t>
            </a:r>
            <a:r>
              <a:rPr lang="ru-RU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November 6-8, IHEP, Beijing 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7" name="Picture 20" descr="http://www.inp.nsk.su/images/binp0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44" y="904875"/>
            <a:ext cx="8333141" cy="261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71160" y="3960651"/>
            <a:ext cx="9973108" cy="267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sz="3528" dirty="0">
                <a:solidFill>
                  <a:srgbClr val="C00000"/>
                </a:solidFill>
              </a:rPr>
              <a:t>Cryogenic temperature for SPPC</a:t>
            </a:r>
            <a:endParaRPr lang="en-US" sz="3528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ct val="50000"/>
              </a:spcBef>
            </a:pPr>
            <a:endParaRPr lang="ru-RU" sz="2205" dirty="0" smtClean="0">
              <a:solidFill>
                <a:srgbClr val="002060"/>
              </a:solidFill>
            </a:endParaRPr>
          </a:p>
          <a:p>
            <a:pPr marL="0" indent="0" algn="ctr">
              <a:spcBef>
                <a:spcPct val="50000"/>
              </a:spcBef>
            </a:pPr>
            <a:r>
              <a:rPr lang="en-US" sz="2205" dirty="0" smtClean="0">
                <a:solidFill>
                  <a:srgbClr val="002060"/>
                </a:solidFill>
              </a:rPr>
              <a:t>Alexander </a:t>
            </a:r>
            <a:r>
              <a:rPr lang="en-US" sz="2205" dirty="0" err="1" smtClean="0">
                <a:solidFill>
                  <a:srgbClr val="002060"/>
                </a:solidFill>
              </a:rPr>
              <a:t>Krasnov</a:t>
            </a:r>
            <a:endParaRPr lang="en-US" sz="2205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205" dirty="0" err="1">
                <a:solidFill>
                  <a:srgbClr val="002060"/>
                </a:solidFill>
              </a:rPr>
              <a:t>Budker</a:t>
            </a:r>
            <a:r>
              <a:rPr lang="en-US" sz="2205" dirty="0">
                <a:solidFill>
                  <a:srgbClr val="002060"/>
                </a:solidFill>
              </a:rPr>
              <a:t> Institute of Nuclear Physics (BINP), Novosibirsk, Russia</a:t>
            </a:r>
            <a:endParaRPr lang="ru-RU" sz="2205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205" i="1" dirty="0">
                <a:solidFill>
                  <a:srgbClr val="002060"/>
                </a:solidFill>
              </a:rPr>
              <a:t>E-mail address</a:t>
            </a:r>
            <a:r>
              <a:rPr lang="en-US" sz="2205" dirty="0">
                <a:solidFill>
                  <a:srgbClr val="002060"/>
                </a:solidFill>
              </a:rPr>
              <a:t>: a.a.krasnov@inp.nsk.su</a:t>
            </a:r>
            <a:endParaRPr lang="ru-RU" sz="2205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4623" y="6561632"/>
            <a:ext cx="2247900" cy="503238"/>
          </a:xfrm>
        </p:spPr>
        <p:txBody>
          <a:bodyPr/>
          <a:lstStyle/>
          <a:p>
            <a:fld id="{7393162D-8679-4CDD-AA25-1419BBAB4693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3556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0" y="396875"/>
            <a:ext cx="2724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00125" eaLnBrk="1" hangingPunct="1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defTabSz="1000125" eaLnBrk="1" hangingPunct="1">
              <a:spcBef>
                <a:spcPct val="0"/>
              </a:spcBef>
            </a:pP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427038" y="0"/>
            <a:ext cx="752475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86707" y="472842"/>
            <a:ext cx="9649071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 smtClean="0">
                <a:solidFill>
                  <a:srgbClr val="4F3EF2"/>
                </a:solidFill>
              </a:rPr>
              <a:t>		BS temperature</a:t>
            </a:r>
            <a:endParaRPr lang="en-US" dirty="0" smtClean="0">
              <a:solidFill>
                <a:srgbClr val="C0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What about CO, CO2 and CH4 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800000"/>
                </a:solidFill>
              </a:rPr>
              <a:t>Variation of BS temperature should not provoke a pressure rise! 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39435" y="6948983"/>
            <a:ext cx="2247900" cy="503238"/>
          </a:xfrm>
        </p:spPr>
        <p:txBody>
          <a:bodyPr/>
          <a:lstStyle/>
          <a:p>
            <a:fld id="{ACD99A16-143D-48D6-8F70-5A6CCC97A385}" type="slidenum">
              <a:rPr lang="en-US" smtClean="0">
                <a:solidFill>
                  <a:srgbClr val="720414"/>
                </a:solidFill>
              </a:rPr>
              <a:pPr/>
              <a:t>10</a:t>
            </a:fld>
            <a:endParaRPr lang="en-US" dirty="0">
              <a:solidFill>
                <a:srgbClr val="720414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50" y="2196455"/>
            <a:ext cx="7391300" cy="481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58715" y="6940128"/>
            <a:ext cx="71233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914400">
              <a:spcBef>
                <a:spcPct val="50000"/>
              </a:spcBef>
            </a:pPr>
            <a:r>
              <a:rPr lang="en-US" sz="1600" b="0" dirty="0" smtClean="0">
                <a:solidFill>
                  <a:srgbClr val="002060"/>
                </a:solidFill>
              </a:rPr>
              <a:t>M. </a:t>
            </a:r>
            <a:r>
              <a:rPr lang="en-US" sz="1600" b="0" dirty="0" err="1" smtClean="0">
                <a:solidFill>
                  <a:srgbClr val="002060"/>
                </a:solidFill>
              </a:rPr>
              <a:t>Angelucci</a:t>
            </a:r>
            <a:r>
              <a:rPr lang="en-US" sz="1600" b="0" dirty="0" smtClean="0">
                <a:solidFill>
                  <a:srgbClr val="002060"/>
                </a:solidFill>
              </a:rPr>
              <a:t>, R. </a:t>
            </a:r>
            <a:r>
              <a:rPr lang="en-US" sz="1600" b="0" dirty="0" err="1" smtClean="0">
                <a:solidFill>
                  <a:srgbClr val="002060"/>
                </a:solidFill>
              </a:rPr>
              <a:t>Cimino</a:t>
            </a:r>
            <a:r>
              <a:rPr lang="en-US" sz="1600" b="0" dirty="0" smtClean="0">
                <a:solidFill>
                  <a:srgbClr val="002060"/>
                </a:solidFill>
              </a:rPr>
              <a:t>, </a:t>
            </a:r>
            <a:r>
              <a:rPr lang="en-US" sz="1600" b="0" dirty="0">
                <a:solidFill>
                  <a:srgbClr val="002060"/>
                </a:solidFill>
              </a:rPr>
              <a:t>WP4 </a:t>
            </a:r>
            <a:r>
              <a:rPr lang="en-US" sz="1600" b="0" dirty="0" err="1">
                <a:solidFill>
                  <a:srgbClr val="002060"/>
                </a:solidFill>
              </a:rPr>
              <a:t>EuroCircol</a:t>
            </a:r>
            <a:r>
              <a:rPr lang="en-US" sz="1600" b="0" dirty="0">
                <a:solidFill>
                  <a:srgbClr val="002060"/>
                </a:solidFill>
              </a:rPr>
              <a:t> </a:t>
            </a:r>
            <a:r>
              <a:rPr lang="en-US" sz="1600" b="0" dirty="0" smtClean="0">
                <a:solidFill>
                  <a:srgbClr val="002060"/>
                </a:solidFill>
              </a:rPr>
              <a:t>meeting, Geneva, 9th </a:t>
            </a:r>
            <a:r>
              <a:rPr lang="en-US" sz="1600" b="0" dirty="0">
                <a:solidFill>
                  <a:srgbClr val="002060"/>
                </a:solidFill>
              </a:rPr>
              <a:t>October 2017</a:t>
            </a:r>
          </a:p>
        </p:txBody>
      </p:sp>
    </p:spTree>
    <p:extLst>
      <p:ext uri="{BB962C8B-B14F-4D97-AF65-F5344CB8AC3E}">
        <p14:creationId xmlns:p14="http://schemas.microsoft.com/office/powerpoint/2010/main" val="5298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0" y="396875"/>
            <a:ext cx="2724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00125" eaLnBrk="1" hangingPunct="1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defTabSz="1000125" eaLnBrk="1" hangingPunct="1">
              <a:spcBef>
                <a:spcPct val="0"/>
              </a:spcBef>
            </a:pP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427038" y="0"/>
            <a:ext cx="752475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28832" y="11151"/>
            <a:ext cx="57246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defTabSz="914400">
              <a:spcBef>
                <a:spcPct val="50000"/>
              </a:spcBef>
            </a:pPr>
            <a:r>
              <a:rPr lang="en-US" dirty="0" smtClean="0">
                <a:solidFill>
                  <a:srgbClr val="141DD0"/>
                </a:solidFill>
              </a:rPr>
              <a:t>SPPC cold beam pipe</a:t>
            </a:r>
          </a:p>
          <a:p>
            <a:pPr lvl="0" algn="ctr" defTabSz="914400">
              <a:spcBef>
                <a:spcPct val="50000"/>
              </a:spcBef>
            </a:pPr>
            <a:r>
              <a:rPr lang="en-US" sz="2000" dirty="0" smtClean="0">
                <a:solidFill>
                  <a:srgbClr val="141DD0"/>
                </a:solidFill>
              </a:rPr>
              <a:t>Current approach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24725" name="Rectangle 431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4727" name="Rectangle 433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4729" name="Rectangle 435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4706" name="TextBox 1124705"/>
          <p:cNvSpPr txBox="1"/>
          <p:nvPr/>
        </p:nvSpPr>
        <p:spPr>
          <a:xfrm>
            <a:off x="894619" y="493275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93789" y="5071501"/>
            <a:ext cx="969644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914400">
              <a:spcBef>
                <a:spcPts val="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The practically same solution under consideration at CERN.</a:t>
            </a:r>
          </a:p>
          <a:p>
            <a:pPr lvl="0" algn="just" defTabSz="914400">
              <a:spcBef>
                <a:spcPts val="0"/>
              </a:spcBef>
            </a:pPr>
            <a:endParaRPr lang="en-US" sz="2000" dirty="0" smtClean="0">
              <a:solidFill>
                <a:srgbClr val="C00000"/>
              </a:solidFill>
            </a:endParaRPr>
          </a:p>
          <a:p>
            <a:pPr lvl="0" algn="just" defTabSz="914400">
              <a:spcBef>
                <a:spcPts val="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Disadvantages:</a:t>
            </a:r>
          </a:p>
          <a:p>
            <a:pPr marL="342900" lvl="0" indent="-342900" algn="just" defTabSz="914400">
              <a:spcBef>
                <a:spcPts val="0"/>
              </a:spcBef>
              <a:buFontTx/>
              <a:buChar char="-"/>
            </a:pPr>
            <a:r>
              <a:rPr lang="en-US" sz="2000" dirty="0" smtClean="0">
                <a:solidFill>
                  <a:srgbClr val="141DD0"/>
                </a:solidFill>
              </a:rPr>
              <a:t>Very complex</a:t>
            </a:r>
          </a:p>
          <a:p>
            <a:pPr marL="342900" lvl="0" indent="-342900" algn="just" defTabSz="914400">
              <a:spcBef>
                <a:spcPts val="0"/>
              </a:spcBef>
              <a:buFontTx/>
              <a:buChar char="-"/>
            </a:pPr>
            <a:r>
              <a:rPr lang="en-US" sz="2000" dirty="0" smtClean="0">
                <a:solidFill>
                  <a:srgbClr val="141DD0"/>
                </a:solidFill>
              </a:rPr>
              <a:t>Needs large space for cooling and SR absorption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92818" y="7090467"/>
            <a:ext cx="2247900" cy="503238"/>
          </a:xfrm>
        </p:spPr>
        <p:txBody>
          <a:bodyPr/>
          <a:lstStyle/>
          <a:p>
            <a:fld id="{ACD99A16-143D-48D6-8F70-5A6CCC97A385}" type="slidenum">
              <a:rPr lang="en-US" smtClean="0">
                <a:solidFill>
                  <a:srgbClr val="720414"/>
                </a:solidFill>
              </a:rPr>
              <a:pPr/>
              <a:t>11</a:t>
            </a:fld>
            <a:endParaRPr lang="en-US" dirty="0">
              <a:solidFill>
                <a:srgbClr val="720414"/>
              </a:solidFill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35" y="1230165"/>
            <a:ext cx="5025007" cy="363184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04" y="1648975"/>
            <a:ext cx="4836035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0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4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889125"/>
            <a:ext cx="53911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39435" y="6948983"/>
            <a:ext cx="2247900" cy="503238"/>
          </a:xfrm>
        </p:spPr>
        <p:txBody>
          <a:bodyPr/>
          <a:lstStyle/>
          <a:p>
            <a:fld id="{ACD99A16-143D-48D6-8F70-5A6CCC97A385}" type="slidenum">
              <a:rPr lang="en-US" smtClean="0">
                <a:solidFill>
                  <a:srgbClr val="720414"/>
                </a:solidFill>
              </a:rPr>
              <a:pPr/>
              <a:t>12</a:t>
            </a:fld>
            <a:endParaRPr lang="en-US" dirty="0">
              <a:solidFill>
                <a:srgbClr val="72041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" y="0"/>
            <a:ext cx="10786732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0" y="396875"/>
            <a:ext cx="2724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00125" eaLnBrk="1" hangingPunct="1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defTabSz="1000125" eaLnBrk="1" hangingPunct="1">
              <a:spcBef>
                <a:spcPct val="0"/>
              </a:spcBef>
            </a:pP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427038" y="0"/>
            <a:ext cx="752475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4569" y="529937"/>
            <a:ext cx="96490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4F3EF2"/>
                </a:solidFill>
              </a:rPr>
              <a:t>BS new proposal</a:t>
            </a:r>
            <a:endParaRPr lang="ru-RU" sz="3200" dirty="0">
              <a:solidFill>
                <a:srgbClr val="4F3EF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39435" y="6948983"/>
            <a:ext cx="2247900" cy="503238"/>
          </a:xfrm>
        </p:spPr>
        <p:txBody>
          <a:bodyPr/>
          <a:lstStyle/>
          <a:p>
            <a:fld id="{ACD99A16-143D-48D6-8F70-5A6CCC97A385}" type="slidenum">
              <a:rPr lang="en-US" smtClean="0">
                <a:solidFill>
                  <a:srgbClr val="720414"/>
                </a:solidFill>
              </a:rPr>
              <a:pPr/>
              <a:t>13</a:t>
            </a:fld>
            <a:endParaRPr lang="en-US" dirty="0">
              <a:solidFill>
                <a:srgbClr val="720414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47372" y="5127775"/>
            <a:ext cx="550861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914400">
              <a:spcBef>
                <a:spcPct val="50000"/>
              </a:spcBef>
            </a:pPr>
            <a:r>
              <a:rPr lang="en-US" sz="1600" b="0" dirty="0" smtClean="0">
                <a:solidFill>
                  <a:srgbClr val="002060"/>
                </a:solidFill>
              </a:rPr>
              <a:t> </a:t>
            </a:r>
            <a:r>
              <a:rPr lang="en-US" sz="1600" b="0" dirty="0">
                <a:solidFill>
                  <a:srgbClr val="002060"/>
                </a:solidFill>
              </a:rPr>
              <a:t>WP4 </a:t>
            </a:r>
            <a:r>
              <a:rPr lang="en-US" sz="1600" b="0" dirty="0" err="1">
                <a:solidFill>
                  <a:srgbClr val="002060"/>
                </a:solidFill>
              </a:rPr>
              <a:t>EuroCircol</a:t>
            </a:r>
            <a:r>
              <a:rPr lang="en-US" sz="1600" b="0" dirty="0">
                <a:solidFill>
                  <a:srgbClr val="002060"/>
                </a:solidFill>
              </a:rPr>
              <a:t> </a:t>
            </a:r>
            <a:r>
              <a:rPr lang="en-US" sz="1600" b="0" dirty="0" smtClean="0">
                <a:solidFill>
                  <a:srgbClr val="002060"/>
                </a:solidFill>
              </a:rPr>
              <a:t>meeting, Geneva, 9th </a:t>
            </a:r>
            <a:r>
              <a:rPr lang="en-US" sz="1600" b="0" dirty="0">
                <a:solidFill>
                  <a:srgbClr val="002060"/>
                </a:solidFill>
              </a:rPr>
              <a:t>October </a:t>
            </a:r>
            <a:r>
              <a:rPr lang="en-US" sz="1600" b="0" dirty="0" smtClean="0">
                <a:solidFill>
                  <a:srgbClr val="002060"/>
                </a:solidFill>
              </a:rPr>
              <a:t>2017</a:t>
            </a:r>
          </a:p>
          <a:p>
            <a:pPr lvl="0" algn="just" defTabSz="914400">
              <a:spcBef>
                <a:spcPct val="50000"/>
              </a:spcBef>
            </a:pPr>
            <a:endParaRPr lang="en-US" sz="1600" b="0" dirty="0" smtClean="0">
              <a:solidFill>
                <a:srgbClr val="002060"/>
              </a:solidFill>
            </a:endParaRPr>
          </a:p>
          <a:p>
            <a:pPr marL="285750" lvl="0" indent="-285750" algn="just" defTabSz="914400">
              <a:spcBef>
                <a:spcPct val="50000"/>
              </a:spcBef>
              <a:buFontTx/>
              <a:buChar char="-"/>
            </a:pPr>
            <a:r>
              <a:rPr lang="en-US" sz="1600" dirty="0" smtClean="0">
                <a:solidFill>
                  <a:srgbClr val="800000"/>
                </a:solidFill>
              </a:rPr>
              <a:t>simplified design from production point of view</a:t>
            </a:r>
          </a:p>
          <a:p>
            <a:pPr marL="285750" lvl="0" indent="-285750" algn="just" defTabSz="914400">
              <a:spcBef>
                <a:spcPct val="50000"/>
              </a:spcBef>
              <a:buFontTx/>
              <a:buChar char="-"/>
            </a:pPr>
            <a:r>
              <a:rPr lang="en-US" sz="1600" dirty="0" smtClean="0">
                <a:solidFill>
                  <a:srgbClr val="800000"/>
                </a:solidFill>
              </a:rPr>
              <a:t>does not need precise beam tuning</a:t>
            </a:r>
            <a:endParaRPr lang="en-US" sz="1600" dirty="0">
              <a:solidFill>
                <a:srgbClr val="8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84" y="1247774"/>
            <a:ext cx="8204401" cy="38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0" y="396875"/>
            <a:ext cx="2724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00125" eaLnBrk="1" hangingPunct="1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defTabSz="1000125" eaLnBrk="1" hangingPunct="1">
              <a:spcBef>
                <a:spcPct val="0"/>
              </a:spcBef>
            </a:pP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427038" y="0"/>
            <a:ext cx="752475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1243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889125"/>
            <a:ext cx="53911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86707" y="547025"/>
            <a:ext cx="8535984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914400">
              <a:spcBef>
                <a:spcPct val="50000"/>
              </a:spcBef>
            </a:pPr>
            <a:r>
              <a:rPr lang="ru-RU" dirty="0" smtClean="0">
                <a:solidFill>
                  <a:srgbClr val="141DD0"/>
                </a:solidFill>
              </a:rPr>
              <a:t>	</a:t>
            </a:r>
            <a:r>
              <a:rPr lang="en-US" dirty="0" smtClean="0">
                <a:solidFill>
                  <a:srgbClr val="141DD0"/>
                </a:solidFill>
              </a:rPr>
              <a:t>	Investigation </a:t>
            </a:r>
            <a:r>
              <a:rPr lang="en-US" dirty="0" smtClean="0">
                <a:solidFill>
                  <a:srgbClr val="141DD0"/>
                </a:solidFill>
              </a:rPr>
              <a:t>of </a:t>
            </a:r>
            <a:r>
              <a:rPr lang="ru-RU" dirty="0" err="1" smtClean="0">
                <a:solidFill>
                  <a:srgbClr val="141DD0"/>
                </a:solidFill>
              </a:rPr>
              <a:t>TiZrV</a:t>
            </a:r>
            <a:r>
              <a:rPr lang="ru-RU" dirty="0" smtClean="0">
                <a:solidFill>
                  <a:srgbClr val="141DD0"/>
                </a:solidFill>
              </a:rPr>
              <a:t>.</a:t>
            </a:r>
            <a:endParaRPr lang="en-US" dirty="0" smtClean="0">
              <a:solidFill>
                <a:srgbClr val="141DD0"/>
              </a:solidFill>
            </a:endParaRPr>
          </a:p>
          <a:p>
            <a:pPr lvl="0" algn="just" defTabSz="914400">
              <a:spcBef>
                <a:spcPct val="50000"/>
              </a:spcBef>
            </a:pPr>
            <a:r>
              <a:rPr lang="en-US" sz="2000" dirty="0" smtClean="0">
                <a:solidFill>
                  <a:srgbClr val="141DD0"/>
                </a:solidFill>
              </a:rPr>
              <a:t>	During activation part of molecules evaporate but most part solve (diffuse) in bulk of the material. Rest number of impurities on surface is less than one monolayer.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24725" name="Rectangle 431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4727" name="Rectangle 433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4729" name="Rectangle 435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4706" name="TextBox 1124705"/>
          <p:cNvSpPr txBox="1"/>
          <p:nvPr/>
        </p:nvSpPr>
        <p:spPr>
          <a:xfrm>
            <a:off x="894619" y="493275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496847"/>
              </p:ext>
            </p:extLst>
          </p:nvPr>
        </p:nvGraphicFramePr>
        <p:xfrm>
          <a:off x="2815862" y="2236058"/>
          <a:ext cx="5270863" cy="4431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71" name="Picture" r:id="rId5" imgW="2790720" imgH="2809080" progId="Word.Picture.8">
                  <p:embed/>
                </p:oleObj>
              </mc:Choice>
              <mc:Fallback>
                <p:oleObj name="Picture" r:id="rId5" imgW="2790720" imgH="28090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79"/>
                      <a:stretch>
                        <a:fillRect/>
                      </a:stretch>
                    </p:blipFill>
                    <p:spPr bwMode="auto">
                      <a:xfrm>
                        <a:off x="2815862" y="2236058"/>
                        <a:ext cx="5270863" cy="4431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198875" y="6686966"/>
            <a:ext cx="6048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914400">
              <a:spcBef>
                <a:spcPct val="50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Effect of activation. Photon flax</a:t>
            </a:r>
            <a:r>
              <a:rPr lang="ru-RU" sz="2000" dirty="0" smtClean="0">
                <a:solidFill>
                  <a:srgbClr val="C00000"/>
                </a:solidFill>
              </a:rPr>
              <a:t> 4Е16 </a:t>
            </a:r>
            <a:r>
              <a:rPr lang="en-US" sz="2000" dirty="0" err="1" smtClean="0">
                <a:solidFill>
                  <a:srgbClr val="C00000"/>
                </a:solidFill>
              </a:rPr>
              <a:t>ph</a:t>
            </a:r>
            <a:r>
              <a:rPr lang="en-US" sz="2000" dirty="0" smtClean="0">
                <a:solidFill>
                  <a:srgbClr val="C00000"/>
                </a:solidFill>
              </a:rPr>
              <a:t>/m/s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59763" y="7066511"/>
            <a:ext cx="2247900" cy="503238"/>
          </a:xfrm>
        </p:spPr>
        <p:txBody>
          <a:bodyPr/>
          <a:lstStyle/>
          <a:p>
            <a:fld id="{ACD99A16-143D-48D6-8F70-5A6CCC97A385}" type="slidenum">
              <a:rPr lang="en-US" smtClean="0">
                <a:solidFill>
                  <a:srgbClr val="141DD0"/>
                </a:solidFill>
              </a:rPr>
              <a:pPr/>
              <a:t>14</a:t>
            </a:fld>
            <a:endParaRPr lang="en-US" dirty="0">
              <a:solidFill>
                <a:srgbClr val="141D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2037" y="1192043"/>
            <a:ext cx="5817387" cy="2408159"/>
            <a:chOff x="1522890" y="288799"/>
            <a:chExt cx="5817387" cy="2408159"/>
          </a:xfrm>
        </p:grpSpPr>
        <p:sp>
          <p:nvSpPr>
            <p:cNvPr id="94219" name="Oval 1035"/>
            <p:cNvSpPr>
              <a:spLocks noChangeArrowheads="1"/>
            </p:cNvSpPr>
            <p:nvPr/>
          </p:nvSpPr>
          <p:spPr bwMode="auto">
            <a:xfrm>
              <a:off x="2536892" y="1240958"/>
              <a:ext cx="252042" cy="420070"/>
            </a:xfrm>
            <a:prstGeom prst="ellipse">
              <a:avLst/>
            </a:prstGeom>
            <a:gradFill rotWithShape="0">
              <a:gsLst>
                <a:gs pos="0">
                  <a:srgbClr val="A29BA7">
                    <a:gamma/>
                    <a:shade val="46275"/>
                    <a:invGamma/>
                  </a:srgbClr>
                </a:gs>
                <a:gs pos="100000">
                  <a:srgbClr val="A29BA7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Right"/>
              <a:lightRig rig="legacyFlat3" dir="b"/>
            </a:scene3d>
            <a:sp3d extrusionH="63230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rgbClr val="A29BA7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ru-RU" altLang="ru-RU" sz="2205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94220" name="Oval 1036"/>
            <p:cNvSpPr>
              <a:spLocks noChangeArrowheads="1"/>
            </p:cNvSpPr>
            <p:nvPr/>
          </p:nvSpPr>
          <p:spPr bwMode="auto">
            <a:xfrm>
              <a:off x="4385201" y="988915"/>
              <a:ext cx="252042" cy="84014"/>
            </a:xfrm>
            <a:prstGeom prst="ellipse">
              <a:avLst/>
            </a:prstGeom>
            <a:gradFill rotWithShape="0">
              <a:gsLst>
                <a:gs pos="0">
                  <a:srgbClr val="A29BA7">
                    <a:gamma/>
                    <a:shade val="46275"/>
                    <a:invGamma/>
                  </a:srgbClr>
                </a:gs>
                <a:gs pos="100000">
                  <a:srgbClr val="A29BA7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Obliqu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rgbClr val="A29BA7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 sz="2205"/>
            </a:p>
          </p:txBody>
        </p:sp>
        <p:sp>
          <p:nvSpPr>
            <p:cNvPr id="94221" name="Line 1037"/>
            <p:cNvSpPr>
              <a:spLocks noChangeShapeType="1"/>
            </p:cNvSpPr>
            <p:nvPr/>
          </p:nvSpPr>
          <p:spPr bwMode="auto">
            <a:xfrm>
              <a:off x="2032808" y="1493000"/>
              <a:ext cx="588098" cy="175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 sz="2205"/>
            </a:p>
          </p:txBody>
        </p:sp>
        <p:sp>
          <p:nvSpPr>
            <p:cNvPr id="94223" name="Line 1039"/>
            <p:cNvSpPr>
              <a:spLocks noChangeShapeType="1"/>
            </p:cNvSpPr>
            <p:nvPr/>
          </p:nvSpPr>
          <p:spPr bwMode="auto">
            <a:xfrm>
              <a:off x="4553229" y="1913070"/>
              <a:ext cx="1750" cy="840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 sz="2205"/>
            </a:p>
          </p:txBody>
        </p:sp>
        <p:sp>
          <p:nvSpPr>
            <p:cNvPr id="94224" name="Line 1040"/>
            <p:cNvSpPr>
              <a:spLocks noChangeShapeType="1"/>
            </p:cNvSpPr>
            <p:nvPr/>
          </p:nvSpPr>
          <p:spPr bwMode="auto">
            <a:xfrm>
              <a:off x="2620907" y="1913070"/>
              <a:ext cx="1750" cy="840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 sz="2205"/>
            </a:p>
          </p:txBody>
        </p:sp>
        <p:sp>
          <p:nvSpPr>
            <p:cNvPr id="94225" name="Line 1041"/>
            <p:cNvSpPr>
              <a:spLocks noChangeShapeType="1"/>
            </p:cNvSpPr>
            <p:nvPr/>
          </p:nvSpPr>
          <p:spPr bwMode="auto">
            <a:xfrm>
              <a:off x="6233510" y="1913070"/>
              <a:ext cx="1750" cy="840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 sz="2205"/>
            </a:p>
          </p:txBody>
        </p:sp>
        <p:sp>
          <p:nvSpPr>
            <p:cNvPr id="94226" name="Text Box 1042"/>
            <p:cNvSpPr txBox="1">
              <a:spLocks noChangeArrowheads="1"/>
            </p:cNvSpPr>
            <p:nvPr/>
          </p:nvSpPr>
          <p:spPr bwMode="auto">
            <a:xfrm>
              <a:off x="4385201" y="1997084"/>
              <a:ext cx="336056" cy="295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1323"/>
                <a:t>0</a:t>
              </a:r>
            </a:p>
          </p:txBody>
        </p:sp>
        <p:sp>
          <p:nvSpPr>
            <p:cNvPr id="94227" name="Rectangle 1043"/>
            <p:cNvSpPr>
              <a:spLocks noChangeArrowheads="1"/>
            </p:cNvSpPr>
            <p:nvPr/>
          </p:nvSpPr>
          <p:spPr bwMode="auto">
            <a:xfrm>
              <a:off x="2368864" y="1997084"/>
              <a:ext cx="672112" cy="295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1323"/>
                <a:t>-</a:t>
              </a:r>
              <a:r>
                <a:rPr lang="en-US" altLang="ru-RU" sz="1323"/>
                <a:t>L/2</a:t>
              </a:r>
              <a:endParaRPr lang="ru-RU" altLang="ru-RU" sz="1323"/>
            </a:p>
          </p:txBody>
        </p:sp>
        <p:sp>
          <p:nvSpPr>
            <p:cNvPr id="94228" name="Rectangle 1044"/>
            <p:cNvSpPr>
              <a:spLocks noChangeArrowheads="1"/>
            </p:cNvSpPr>
            <p:nvPr/>
          </p:nvSpPr>
          <p:spPr bwMode="auto">
            <a:xfrm>
              <a:off x="6013297" y="1997084"/>
              <a:ext cx="429925" cy="295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1323"/>
                <a:t>L/2</a:t>
              </a:r>
              <a:endParaRPr lang="ru-RU" altLang="ru-RU" sz="1323"/>
            </a:p>
          </p:txBody>
        </p:sp>
        <p:sp>
          <p:nvSpPr>
            <p:cNvPr id="94229" name="Line 1045"/>
            <p:cNvSpPr>
              <a:spLocks noChangeShapeType="1"/>
            </p:cNvSpPr>
            <p:nvPr/>
          </p:nvSpPr>
          <p:spPr bwMode="auto">
            <a:xfrm>
              <a:off x="2620907" y="820887"/>
              <a:ext cx="1750" cy="1680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 sz="2205"/>
            </a:p>
          </p:txBody>
        </p:sp>
        <p:sp>
          <p:nvSpPr>
            <p:cNvPr id="94230" name="Text Box 1046"/>
            <p:cNvSpPr txBox="1">
              <a:spLocks noChangeArrowheads="1"/>
            </p:cNvSpPr>
            <p:nvPr/>
          </p:nvSpPr>
          <p:spPr bwMode="auto">
            <a:xfrm>
              <a:off x="2407387" y="288799"/>
              <a:ext cx="556564" cy="363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1764" dirty="0" smtClean="0">
                  <a:solidFill>
                    <a:srgbClr val="FF3300"/>
                  </a:solidFill>
                </a:rPr>
                <a:t>P</a:t>
              </a:r>
              <a:r>
                <a:rPr lang="en-US" altLang="ru-RU" sz="1764" baseline="-25000" dirty="0" smtClean="0">
                  <a:solidFill>
                    <a:srgbClr val="FF3300"/>
                  </a:solidFill>
                </a:rPr>
                <a:t>end</a:t>
              </a:r>
              <a:endParaRPr lang="ru-RU" altLang="ru-RU" sz="1764" baseline="-25000" dirty="0">
                <a:solidFill>
                  <a:srgbClr val="FF3300"/>
                </a:solidFill>
              </a:endParaRPr>
            </a:p>
          </p:txBody>
        </p:sp>
        <p:sp>
          <p:nvSpPr>
            <p:cNvPr id="94231" name="Rectangle 1047"/>
            <p:cNvSpPr>
              <a:spLocks noChangeArrowheads="1"/>
            </p:cNvSpPr>
            <p:nvPr/>
          </p:nvSpPr>
          <p:spPr bwMode="auto">
            <a:xfrm>
              <a:off x="4296168" y="288799"/>
              <a:ext cx="389850" cy="363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1764" dirty="0">
                  <a:solidFill>
                    <a:srgbClr val="C00000"/>
                  </a:solidFill>
                  <a:sym typeface="Symbol" panose="05050102010706020507" pitchFamily="18" charset="2"/>
                </a:rPr>
                <a:t>P</a:t>
              </a:r>
              <a:r>
                <a:rPr lang="en-US" altLang="ru-RU" sz="1764" baseline="-25000" dirty="0">
                  <a:solidFill>
                    <a:srgbClr val="C00000"/>
                  </a:solidFill>
                  <a:sym typeface="Symbol" panose="05050102010706020507" pitchFamily="18" charset="2"/>
                </a:rPr>
                <a:t>c</a:t>
              </a:r>
              <a:endParaRPr lang="ru-RU" altLang="ru-RU" sz="1764" baseline="-25000" dirty="0">
                <a:solidFill>
                  <a:srgbClr val="C00000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94232" name="Text Box 1048"/>
            <p:cNvSpPr txBox="1">
              <a:spLocks noChangeArrowheads="1"/>
            </p:cNvSpPr>
            <p:nvPr/>
          </p:nvSpPr>
          <p:spPr bwMode="auto">
            <a:xfrm>
              <a:off x="1522890" y="1324972"/>
              <a:ext cx="524503" cy="363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ru-RU" sz="1764" dirty="0">
                  <a:solidFill>
                    <a:srgbClr val="C00000"/>
                  </a:solidFill>
                </a:rPr>
                <a:t>CO</a:t>
              </a:r>
              <a:endParaRPr lang="ru-RU" altLang="ru-RU" sz="1764" dirty="0">
                <a:solidFill>
                  <a:srgbClr val="C00000"/>
                </a:solidFill>
              </a:endParaRPr>
            </a:p>
          </p:txBody>
        </p:sp>
        <p:sp>
          <p:nvSpPr>
            <p:cNvPr id="94233" name="Line 1049"/>
            <p:cNvSpPr>
              <a:spLocks noChangeShapeType="1"/>
            </p:cNvSpPr>
            <p:nvPr/>
          </p:nvSpPr>
          <p:spPr bwMode="auto">
            <a:xfrm>
              <a:off x="6317524" y="1493000"/>
              <a:ext cx="588098" cy="175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 sz="2205"/>
            </a:p>
          </p:txBody>
        </p:sp>
        <p:sp>
          <p:nvSpPr>
            <p:cNvPr id="94234" name="Rectangle 1050"/>
            <p:cNvSpPr>
              <a:spLocks noChangeArrowheads="1"/>
            </p:cNvSpPr>
            <p:nvPr/>
          </p:nvSpPr>
          <p:spPr bwMode="auto">
            <a:xfrm>
              <a:off x="6815774" y="1324972"/>
              <a:ext cx="524503" cy="363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1764" dirty="0">
                  <a:solidFill>
                    <a:srgbClr val="C00000"/>
                  </a:solidFill>
                </a:rPr>
                <a:t>CO</a:t>
              </a:r>
              <a:endParaRPr lang="ru-RU" altLang="ru-RU" sz="1764" dirty="0">
                <a:solidFill>
                  <a:srgbClr val="C00000"/>
                </a:solidFill>
              </a:endParaRPr>
            </a:p>
          </p:txBody>
        </p:sp>
        <p:sp>
          <p:nvSpPr>
            <p:cNvPr id="94235" name="Line 1051"/>
            <p:cNvSpPr>
              <a:spLocks noChangeShapeType="1"/>
            </p:cNvSpPr>
            <p:nvPr/>
          </p:nvSpPr>
          <p:spPr bwMode="auto">
            <a:xfrm>
              <a:off x="6233510" y="820887"/>
              <a:ext cx="1750" cy="1680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 sz="2205"/>
            </a:p>
          </p:txBody>
        </p:sp>
        <p:sp>
          <p:nvSpPr>
            <p:cNvPr id="94236" name="Rectangle 1052"/>
            <p:cNvSpPr>
              <a:spLocks noChangeArrowheads="1"/>
            </p:cNvSpPr>
            <p:nvPr/>
          </p:nvSpPr>
          <p:spPr bwMode="auto">
            <a:xfrm>
              <a:off x="5960480" y="288799"/>
              <a:ext cx="556564" cy="363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1764" dirty="0" smtClean="0">
                  <a:solidFill>
                    <a:srgbClr val="FF3300"/>
                  </a:solidFill>
                </a:rPr>
                <a:t>P</a:t>
              </a:r>
              <a:r>
                <a:rPr lang="en-US" altLang="ru-RU" sz="1764" baseline="-25000" dirty="0" smtClean="0">
                  <a:solidFill>
                    <a:srgbClr val="FF3300"/>
                  </a:solidFill>
                </a:rPr>
                <a:t>end</a:t>
              </a:r>
              <a:endParaRPr lang="ru-RU" altLang="ru-RU" sz="1764" baseline="-25000" dirty="0">
                <a:solidFill>
                  <a:srgbClr val="FF3300"/>
                </a:solidFill>
              </a:endParaRPr>
            </a:p>
          </p:txBody>
        </p:sp>
        <p:sp>
          <p:nvSpPr>
            <p:cNvPr id="94238" name="Text Box 1054"/>
            <p:cNvSpPr txBox="1">
              <a:spLocks noChangeArrowheads="1"/>
            </p:cNvSpPr>
            <p:nvPr/>
          </p:nvSpPr>
          <p:spPr bwMode="auto">
            <a:xfrm>
              <a:off x="4554802" y="2333140"/>
              <a:ext cx="1104790" cy="363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1764">
                  <a:solidFill>
                    <a:srgbClr val="FFFA00"/>
                  </a:solidFill>
                  <a:sym typeface="Symbol" panose="05050102010706020507" pitchFamily="18" charset="2"/>
                </a:rPr>
                <a:t></a:t>
              </a:r>
              <a:r>
                <a:rPr lang="en-US" altLang="ru-RU" sz="1764">
                  <a:solidFill>
                    <a:srgbClr val="FFFA00"/>
                  </a:solidFill>
                  <a:sym typeface="Symbol" panose="05050102010706020507" pitchFamily="18" charset="2"/>
                </a:rPr>
                <a:t>=0</a:t>
              </a:r>
              <a:r>
                <a:rPr lang="ru-RU" altLang="ru-RU" sz="1764">
                  <a:solidFill>
                    <a:srgbClr val="FFFA00"/>
                  </a:solidFill>
                  <a:sym typeface="Symbol" panose="05050102010706020507" pitchFamily="18" charset="2"/>
                </a:rPr>
                <a:t>, </a:t>
              </a:r>
              <a:r>
                <a:rPr lang="en-US" altLang="ru-RU" sz="1764">
                  <a:solidFill>
                    <a:srgbClr val="FFFA00"/>
                  </a:solidFill>
                  <a:sym typeface="Symbol" panose="05050102010706020507" pitchFamily="18" charset="2"/>
                </a:rPr>
                <a:t>s=s</a:t>
              </a:r>
              <a:r>
                <a:rPr lang="en-US" altLang="ru-RU" sz="1764" baseline="-25000">
                  <a:solidFill>
                    <a:srgbClr val="FFFA00"/>
                  </a:solidFill>
                  <a:sym typeface="Symbol" panose="05050102010706020507" pitchFamily="18" charset="2"/>
                </a:rPr>
                <a:t>m</a:t>
              </a:r>
              <a:endParaRPr lang="ru-RU" altLang="ru-RU" sz="1764">
                <a:solidFill>
                  <a:srgbClr val="FFFA00"/>
                </a:solidFill>
              </a:endParaRPr>
            </a:p>
          </p:txBody>
        </p:sp>
      </p:grpSp>
      <p:pic>
        <p:nvPicPr>
          <p:cNvPr id="94245" name="Picture 1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9" y="3208649"/>
            <a:ext cx="4382669" cy="411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5199" y="231443"/>
            <a:ext cx="64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Experiment with saturated NEG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Rectangle 87"/>
          <p:cNvSpPr>
            <a:spLocks noChangeArrowheads="1"/>
          </p:cNvSpPr>
          <p:nvPr/>
        </p:nvSpPr>
        <p:spPr bwMode="auto">
          <a:xfrm>
            <a:off x="891373" y="393019"/>
            <a:ext cx="7517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000125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400" dirty="0">
              <a:solidFill>
                <a:srgbClr val="000000"/>
              </a:solidFill>
              <a:latin typeface="Arial" charset="0"/>
            </a:endParaRPr>
          </a:p>
          <a:p>
            <a:pPr defTabSz="1000125" eaLnBrk="1" hangingPunct="1">
              <a:spcBef>
                <a:spcPct val="0"/>
              </a:spcBef>
            </a:pPr>
            <a:endParaRPr lang="ru-RU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Freeform 92"/>
          <p:cNvSpPr>
            <a:spLocks noEditPoints="1"/>
          </p:cNvSpPr>
          <p:nvPr/>
        </p:nvSpPr>
        <p:spPr bwMode="auto">
          <a:xfrm>
            <a:off x="322037" y="64883"/>
            <a:ext cx="752475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16" y="2548620"/>
            <a:ext cx="4746974" cy="293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961285" y="1606973"/>
            <a:ext cx="4426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L=150 cm, d=2.5 cm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16192" y="5688843"/>
            <a:ext cx="54671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SR stimulates diffusion of molecules into NEG film! </a:t>
            </a:r>
          </a:p>
          <a:p>
            <a:pPr algn="just"/>
            <a:r>
              <a:rPr lang="en-US" dirty="0" smtClean="0"/>
              <a:t>– prolongation of lifetime! </a:t>
            </a:r>
          </a:p>
          <a:p>
            <a:pPr algn="just"/>
            <a:r>
              <a:rPr lang="en-US" dirty="0" smtClean="0"/>
              <a:t>- No re-cycling!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77073" y="7068440"/>
            <a:ext cx="2247900" cy="503238"/>
          </a:xfrm>
        </p:spPr>
        <p:txBody>
          <a:bodyPr/>
          <a:lstStyle/>
          <a:p>
            <a:fld id="{ACD99A16-143D-48D6-8F70-5A6CCC97A385}" type="slidenum">
              <a:rPr lang="en-US" smtClean="0">
                <a:solidFill>
                  <a:srgbClr val="720414"/>
                </a:solidFill>
              </a:rPr>
              <a:pPr/>
              <a:t>15</a:t>
            </a:fld>
            <a:endParaRPr lang="en-US" dirty="0">
              <a:solidFill>
                <a:srgbClr val="720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0" y="396875"/>
            <a:ext cx="2724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00125" eaLnBrk="1" hangingPunct="1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defTabSz="1000125" eaLnBrk="1" hangingPunct="1">
              <a:spcBef>
                <a:spcPct val="0"/>
              </a:spcBef>
            </a:pP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427038" y="0"/>
            <a:ext cx="752475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2591" y="247048"/>
            <a:ext cx="96490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4F3EF2"/>
                </a:solidFill>
              </a:rPr>
              <a:t>NEG at low temperature</a:t>
            </a:r>
            <a:endParaRPr lang="ru-RU" sz="3200" dirty="0">
              <a:solidFill>
                <a:srgbClr val="4F3EF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39435" y="6948983"/>
            <a:ext cx="2247900" cy="503238"/>
          </a:xfrm>
        </p:spPr>
        <p:txBody>
          <a:bodyPr/>
          <a:lstStyle/>
          <a:p>
            <a:fld id="{ACD99A16-143D-48D6-8F70-5A6CCC97A385}" type="slidenum">
              <a:rPr lang="en-US" smtClean="0">
                <a:solidFill>
                  <a:srgbClr val="720414"/>
                </a:solidFill>
              </a:rPr>
              <a:pPr/>
              <a:t>16</a:t>
            </a:fld>
            <a:endParaRPr lang="en-US" dirty="0">
              <a:solidFill>
                <a:srgbClr val="72041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037" y="5940871"/>
            <a:ext cx="4464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0"/>
              </a:spcBef>
            </a:pPr>
            <a:r>
              <a:rPr lang="en-US" dirty="0" smtClean="0">
                <a:solidFill>
                  <a:srgbClr val="141DD0"/>
                </a:solidFill>
              </a:rPr>
              <a:t>	H2 sticking probability versus temperature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5139" y="5544827"/>
            <a:ext cx="4788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0"/>
              </a:spcBef>
            </a:pPr>
            <a:r>
              <a:rPr lang="en-US" dirty="0" smtClean="0">
                <a:solidFill>
                  <a:srgbClr val="141DD0"/>
                </a:solidFill>
              </a:rPr>
              <a:t>	H2 dynamic </a:t>
            </a:r>
            <a:r>
              <a:rPr lang="en-US" dirty="0">
                <a:solidFill>
                  <a:srgbClr val="141DD0"/>
                </a:solidFill>
              </a:rPr>
              <a:t>pressure </a:t>
            </a:r>
            <a:r>
              <a:rPr lang="en-US" dirty="0" smtClean="0">
                <a:solidFill>
                  <a:srgbClr val="141DD0"/>
                </a:solidFill>
              </a:rPr>
              <a:t>rise </a:t>
            </a:r>
            <a:r>
              <a:rPr lang="en-US" dirty="0">
                <a:solidFill>
                  <a:srgbClr val="141DD0"/>
                </a:solidFill>
              </a:rPr>
              <a:t>at presence of SR flux 4·10</a:t>
            </a:r>
            <a:r>
              <a:rPr lang="en-US" baseline="30000" dirty="0">
                <a:solidFill>
                  <a:srgbClr val="141DD0"/>
                </a:solidFill>
              </a:rPr>
              <a:t>16</a:t>
            </a:r>
            <a:r>
              <a:rPr lang="en-US" dirty="0">
                <a:solidFill>
                  <a:srgbClr val="141DD0"/>
                </a:solidFill>
              </a:rPr>
              <a:t> </a:t>
            </a:r>
            <a:r>
              <a:rPr lang="en-US" dirty="0" err="1" smtClean="0">
                <a:solidFill>
                  <a:srgbClr val="141DD0"/>
                </a:solidFill>
              </a:rPr>
              <a:t>ph</a:t>
            </a:r>
            <a:r>
              <a:rPr lang="en-US" dirty="0" smtClean="0">
                <a:solidFill>
                  <a:srgbClr val="141DD0"/>
                </a:solidFill>
              </a:rPr>
              <a:t>/s versus temperature</a:t>
            </a:r>
            <a:endParaRPr lang="ru-RU" dirty="0"/>
          </a:p>
        </p:txBody>
      </p:sp>
      <p:pic>
        <p:nvPicPr>
          <p:cNvPr id="1182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07" y="1609442"/>
            <a:ext cx="453741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27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3" y="1836415"/>
            <a:ext cx="4733305" cy="392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9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0" y="396875"/>
            <a:ext cx="2724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00125" eaLnBrk="1" hangingPunct="1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defTabSz="1000125" eaLnBrk="1" hangingPunct="1">
              <a:spcBef>
                <a:spcPct val="0"/>
              </a:spcBef>
            </a:pP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427038" y="0"/>
            <a:ext cx="752475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70783" y="70930"/>
            <a:ext cx="66247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defTabSz="914400">
              <a:spcBef>
                <a:spcPct val="50000"/>
              </a:spcBef>
            </a:pPr>
            <a:r>
              <a:rPr lang="en-US" dirty="0" smtClean="0">
                <a:solidFill>
                  <a:srgbClr val="141DD0"/>
                </a:solidFill>
              </a:rPr>
              <a:t>SPPC arc beam pipe</a:t>
            </a:r>
          </a:p>
          <a:p>
            <a:pPr lvl="0" algn="just" defTabSz="914400">
              <a:spcBef>
                <a:spcPts val="0"/>
              </a:spcBef>
            </a:pPr>
            <a:r>
              <a:rPr lang="en-US" sz="2000" dirty="0">
                <a:solidFill>
                  <a:srgbClr val="C00000"/>
                </a:solidFill>
              </a:rPr>
              <a:t>Main idea: separation beam pipe from CB of the magnet</a:t>
            </a:r>
          </a:p>
        </p:txBody>
      </p:sp>
      <p:sp>
        <p:nvSpPr>
          <p:cNvPr id="1124725" name="Rectangle 431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4727" name="Rectangle 433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4729" name="Rectangle 435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4706" name="TextBox 1124705"/>
          <p:cNvSpPr txBox="1"/>
          <p:nvPr/>
        </p:nvSpPr>
        <p:spPr>
          <a:xfrm>
            <a:off x="894619" y="493275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51524" y="4859475"/>
            <a:ext cx="1027925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914400">
              <a:spcBef>
                <a:spcPts val="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Mandatory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</a:p>
          <a:p>
            <a:pPr marL="342900" lvl="0" indent="-342900" algn="just" defTabSz="914400">
              <a:spcBef>
                <a:spcPts val="0"/>
              </a:spcBef>
              <a:buFontTx/>
              <a:buChar char="-"/>
            </a:pPr>
            <a:r>
              <a:rPr lang="en-US" sz="2000" dirty="0" smtClean="0">
                <a:solidFill>
                  <a:srgbClr val="141DD0"/>
                </a:solidFill>
              </a:rPr>
              <a:t>NEG coating for pumping and EC mitigation </a:t>
            </a:r>
            <a:r>
              <a:rPr lang="en-US" sz="2000" dirty="0" smtClean="0">
                <a:solidFill>
                  <a:srgbClr val="141DD0"/>
                </a:solidFill>
              </a:rPr>
              <a:t>(activated NEG </a:t>
            </a:r>
            <a:r>
              <a:rPr lang="en-US" sz="2000" dirty="0" smtClean="0">
                <a:solidFill>
                  <a:srgbClr val="141DD0"/>
                </a:solidFill>
              </a:rPr>
              <a:t>has low (?) SEY)</a:t>
            </a:r>
            <a:endParaRPr lang="en-US" sz="2000" dirty="0" smtClean="0">
              <a:solidFill>
                <a:srgbClr val="141DD0"/>
              </a:solidFill>
            </a:endParaRPr>
          </a:p>
          <a:p>
            <a:pPr marL="342900" lvl="0" indent="-342900" algn="just" defTabSz="914400">
              <a:spcBef>
                <a:spcPts val="0"/>
              </a:spcBef>
              <a:buFontTx/>
              <a:buChar char="-"/>
            </a:pPr>
            <a:r>
              <a:rPr lang="en-US" sz="2000" dirty="0" smtClean="0">
                <a:solidFill>
                  <a:srgbClr val="C00000"/>
                </a:solidFill>
              </a:rPr>
              <a:t>Heater and thermo-insulation (needs less than 1mm gap) between beam pipe and CB (to do NEG activation at </a:t>
            </a:r>
            <a:r>
              <a:rPr lang="en-US" sz="2000" dirty="0" smtClean="0">
                <a:solidFill>
                  <a:srgbClr val="C00000"/>
                </a:solidFill>
              </a:rPr>
              <a:t>220 </a:t>
            </a:r>
            <a:r>
              <a:rPr lang="en-US" sz="2000" dirty="0" smtClean="0">
                <a:solidFill>
                  <a:srgbClr val="C00000"/>
                </a:solidFill>
              </a:rPr>
              <a:t>C)</a:t>
            </a:r>
          </a:p>
          <a:p>
            <a:pPr marL="342900" lvl="0" indent="-342900" algn="just" defTabSz="914400">
              <a:spcBef>
                <a:spcPts val="0"/>
              </a:spcBef>
              <a:buFontTx/>
              <a:buChar char="-"/>
            </a:pPr>
            <a:r>
              <a:rPr lang="en-US" sz="2000" dirty="0" smtClean="0">
                <a:solidFill>
                  <a:srgbClr val="C00000"/>
                </a:solidFill>
              </a:rPr>
              <a:t>Cooling: LN</a:t>
            </a:r>
            <a:r>
              <a:rPr lang="en-US" sz="2000" baseline="-25000" dirty="0" smtClean="0">
                <a:solidFill>
                  <a:srgbClr val="C00000"/>
                </a:solidFill>
              </a:rPr>
              <a:t>2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undercooled, 10 atmosphere(?))</a:t>
            </a:r>
            <a:endParaRPr lang="en-US" sz="2000" dirty="0">
              <a:solidFill>
                <a:srgbClr val="C00000"/>
              </a:solidFill>
            </a:endParaRPr>
          </a:p>
          <a:p>
            <a:pPr lvl="0" algn="just" defTabSz="914400">
              <a:spcBef>
                <a:spcPts val="0"/>
              </a:spcBef>
            </a:pPr>
            <a:endParaRPr lang="en-US" sz="2000" dirty="0" smtClean="0">
              <a:solidFill>
                <a:srgbClr val="141DD0"/>
              </a:solidFill>
            </a:endParaRPr>
          </a:p>
          <a:p>
            <a:pPr lvl="0" algn="just" defTabSz="914400">
              <a:spcBef>
                <a:spcPts val="0"/>
              </a:spcBef>
            </a:pPr>
            <a:r>
              <a:rPr lang="en-US" sz="2000" dirty="0" smtClean="0">
                <a:solidFill>
                  <a:srgbClr val="141DD0"/>
                </a:solidFill>
              </a:rPr>
              <a:t>Main </a:t>
            </a:r>
            <a:r>
              <a:rPr lang="en-US" sz="2000" dirty="0" smtClean="0">
                <a:solidFill>
                  <a:srgbClr val="141DD0"/>
                </a:solidFill>
              </a:rPr>
              <a:t>advantages: no connections between He vessels/pipes and beam vacuum!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53608" y="7069461"/>
            <a:ext cx="2247900" cy="503238"/>
          </a:xfrm>
        </p:spPr>
        <p:txBody>
          <a:bodyPr/>
          <a:lstStyle/>
          <a:p>
            <a:fld id="{ACD99A16-143D-48D6-8F70-5A6CCC97A385}" type="slidenum">
              <a:rPr lang="en-US" smtClean="0">
                <a:solidFill>
                  <a:srgbClr val="720414"/>
                </a:solidFill>
              </a:rPr>
              <a:pPr/>
              <a:t>17</a:t>
            </a:fld>
            <a:endParaRPr lang="en-US" dirty="0">
              <a:solidFill>
                <a:srgbClr val="72041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7221" y="918855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Cooling tubes</a:t>
            </a:r>
            <a:endParaRPr lang="ru-RU" sz="1600" b="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982851" y="1095363"/>
            <a:ext cx="5549776" cy="3764112"/>
            <a:chOff x="2707706" y="1225922"/>
            <a:chExt cx="5025007" cy="3631840"/>
          </a:xfrm>
        </p:grpSpPr>
        <p:pic>
          <p:nvPicPr>
            <p:cNvPr id="14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7706" y="1225922"/>
              <a:ext cx="5025007" cy="3631840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 bwMode="auto">
            <a:xfrm>
              <a:off x="4062971" y="1872419"/>
              <a:ext cx="1780190" cy="169053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104933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F3EF2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23" name="Прямая со стрелкой 22"/>
          <p:cNvCxnSpPr/>
          <p:nvPr/>
        </p:nvCxnSpPr>
        <p:spPr bwMode="auto">
          <a:xfrm>
            <a:off x="2704562" y="1155518"/>
            <a:ext cx="2686588" cy="8442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Группа 27"/>
          <p:cNvGrpSpPr/>
          <p:nvPr/>
        </p:nvGrpSpPr>
        <p:grpSpPr>
          <a:xfrm>
            <a:off x="4576754" y="1803515"/>
            <a:ext cx="1771885" cy="1691267"/>
            <a:chOff x="2588058" y="1720392"/>
            <a:chExt cx="3662301" cy="3481191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838835" y="2304467"/>
              <a:ext cx="3168352" cy="2313043"/>
              <a:chOff x="2401000" y="2808521"/>
              <a:chExt cx="2411479" cy="2313043"/>
            </a:xfrm>
          </p:grpSpPr>
          <p:sp>
            <p:nvSpPr>
              <p:cNvPr id="34" name="Полилиния 33"/>
              <p:cNvSpPr/>
              <p:nvPr/>
            </p:nvSpPr>
            <p:spPr bwMode="auto">
              <a:xfrm>
                <a:off x="3609633" y="2808522"/>
                <a:ext cx="1202846" cy="1156521"/>
              </a:xfrm>
              <a:custGeom>
                <a:avLst/>
                <a:gdLst>
                  <a:gd name="connsiteX0" fmla="*/ 0 w 1145309"/>
                  <a:gd name="connsiteY0" fmla="*/ 745278 h 745278"/>
                  <a:gd name="connsiteX1" fmla="*/ 184728 w 1145309"/>
                  <a:gd name="connsiteY1" fmla="*/ 209569 h 745278"/>
                  <a:gd name="connsiteX2" fmla="*/ 794328 w 1145309"/>
                  <a:gd name="connsiteY2" fmla="*/ 6369 h 745278"/>
                  <a:gd name="connsiteX3" fmla="*/ 1145309 w 1145309"/>
                  <a:gd name="connsiteY3" fmla="*/ 71024 h 745278"/>
                  <a:gd name="connsiteX0" fmla="*/ 0 w 1145309"/>
                  <a:gd name="connsiteY0" fmla="*/ 742004 h 742004"/>
                  <a:gd name="connsiteX1" fmla="*/ 304801 w 1145309"/>
                  <a:gd name="connsiteY1" fmla="*/ 150876 h 742004"/>
                  <a:gd name="connsiteX2" fmla="*/ 794328 w 1145309"/>
                  <a:gd name="connsiteY2" fmla="*/ 3095 h 742004"/>
                  <a:gd name="connsiteX3" fmla="*/ 1145309 w 1145309"/>
                  <a:gd name="connsiteY3" fmla="*/ 67750 h 742004"/>
                  <a:gd name="connsiteX0" fmla="*/ 0 w 1145309"/>
                  <a:gd name="connsiteY0" fmla="*/ 744141 h 744141"/>
                  <a:gd name="connsiteX1" fmla="*/ 212437 w 1145309"/>
                  <a:gd name="connsiteY1" fmla="*/ 189959 h 744141"/>
                  <a:gd name="connsiteX2" fmla="*/ 794328 w 1145309"/>
                  <a:gd name="connsiteY2" fmla="*/ 5232 h 744141"/>
                  <a:gd name="connsiteX3" fmla="*/ 1145309 w 1145309"/>
                  <a:gd name="connsiteY3" fmla="*/ 69887 h 744141"/>
                  <a:gd name="connsiteX0" fmla="*/ 0 w 1145309"/>
                  <a:gd name="connsiteY0" fmla="*/ 687291 h 687291"/>
                  <a:gd name="connsiteX1" fmla="*/ 212437 w 1145309"/>
                  <a:gd name="connsiteY1" fmla="*/ 133109 h 687291"/>
                  <a:gd name="connsiteX2" fmla="*/ 794328 w 1145309"/>
                  <a:gd name="connsiteY2" fmla="*/ 68454 h 687291"/>
                  <a:gd name="connsiteX3" fmla="*/ 1145309 w 1145309"/>
                  <a:gd name="connsiteY3" fmla="*/ 13037 h 687291"/>
                  <a:gd name="connsiteX0" fmla="*/ 0 w 1136073"/>
                  <a:gd name="connsiteY0" fmla="*/ 624576 h 624576"/>
                  <a:gd name="connsiteX1" fmla="*/ 212437 w 1136073"/>
                  <a:gd name="connsiteY1" fmla="*/ 70394 h 624576"/>
                  <a:gd name="connsiteX2" fmla="*/ 794328 w 1136073"/>
                  <a:gd name="connsiteY2" fmla="*/ 5739 h 624576"/>
                  <a:gd name="connsiteX3" fmla="*/ 1136073 w 1136073"/>
                  <a:gd name="connsiteY3" fmla="*/ 51922 h 624576"/>
                  <a:gd name="connsiteX0" fmla="*/ 0 w 1136073"/>
                  <a:gd name="connsiteY0" fmla="*/ 618874 h 618874"/>
                  <a:gd name="connsiteX1" fmla="*/ 212437 w 1136073"/>
                  <a:gd name="connsiteY1" fmla="*/ 64692 h 618874"/>
                  <a:gd name="connsiteX2" fmla="*/ 701964 w 1136073"/>
                  <a:gd name="connsiteY2" fmla="*/ 9274 h 618874"/>
                  <a:gd name="connsiteX3" fmla="*/ 1136073 w 1136073"/>
                  <a:gd name="connsiteY3" fmla="*/ 46220 h 618874"/>
                  <a:gd name="connsiteX0" fmla="*/ 0 w 725723"/>
                  <a:gd name="connsiteY0" fmla="*/ 619125 h 619125"/>
                  <a:gd name="connsiteX1" fmla="*/ 212437 w 725723"/>
                  <a:gd name="connsiteY1" fmla="*/ 64943 h 619125"/>
                  <a:gd name="connsiteX2" fmla="*/ 701964 w 725723"/>
                  <a:gd name="connsiteY2" fmla="*/ 9525 h 619125"/>
                  <a:gd name="connsiteX3" fmla="*/ 711200 w 725723"/>
                  <a:gd name="connsiteY3" fmla="*/ 27999 h 619125"/>
                  <a:gd name="connsiteX0" fmla="*/ 0 w 856475"/>
                  <a:gd name="connsiteY0" fmla="*/ 621250 h 621250"/>
                  <a:gd name="connsiteX1" fmla="*/ 212437 w 856475"/>
                  <a:gd name="connsiteY1" fmla="*/ 67068 h 621250"/>
                  <a:gd name="connsiteX2" fmla="*/ 701964 w 856475"/>
                  <a:gd name="connsiteY2" fmla="*/ 11650 h 621250"/>
                  <a:gd name="connsiteX3" fmla="*/ 856475 w 856475"/>
                  <a:gd name="connsiteY3" fmla="*/ 84991 h 621250"/>
                  <a:gd name="connsiteX0" fmla="*/ 0 w 868581"/>
                  <a:gd name="connsiteY0" fmla="*/ 618041 h 618041"/>
                  <a:gd name="connsiteX1" fmla="*/ 212437 w 868581"/>
                  <a:gd name="connsiteY1" fmla="*/ 63859 h 618041"/>
                  <a:gd name="connsiteX2" fmla="*/ 701964 w 868581"/>
                  <a:gd name="connsiteY2" fmla="*/ 8441 h 618041"/>
                  <a:gd name="connsiteX3" fmla="*/ 868581 w 868581"/>
                  <a:gd name="connsiteY3" fmla="*/ 32402 h 618041"/>
                  <a:gd name="connsiteX0" fmla="*/ 0 w 868581"/>
                  <a:gd name="connsiteY0" fmla="*/ 618041 h 618041"/>
                  <a:gd name="connsiteX1" fmla="*/ 212437 w 868581"/>
                  <a:gd name="connsiteY1" fmla="*/ 63859 h 618041"/>
                  <a:gd name="connsiteX2" fmla="*/ 701964 w 868581"/>
                  <a:gd name="connsiteY2" fmla="*/ 8441 h 618041"/>
                  <a:gd name="connsiteX3" fmla="*/ 868581 w 868581"/>
                  <a:gd name="connsiteY3" fmla="*/ 32402 h 618041"/>
                  <a:gd name="connsiteX0" fmla="*/ 0 w 880687"/>
                  <a:gd name="connsiteY0" fmla="*/ 618140 h 618140"/>
                  <a:gd name="connsiteX1" fmla="*/ 212437 w 880687"/>
                  <a:gd name="connsiteY1" fmla="*/ 63958 h 618140"/>
                  <a:gd name="connsiteX2" fmla="*/ 701964 w 880687"/>
                  <a:gd name="connsiteY2" fmla="*/ 8540 h 618140"/>
                  <a:gd name="connsiteX3" fmla="*/ 880687 w 880687"/>
                  <a:gd name="connsiteY3" fmla="*/ 10554 h 618140"/>
                  <a:gd name="connsiteX0" fmla="*/ 0 w 886741"/>
                  <a:gd name="connsiteY0" fmla="*/ 618041 h 618041"/>
                  <a:gd name="connsiteX1" fmla="*/ 212437 w 886741"/>
                  <a:gd name="connsiteY1" fmla="*/ 63859 h 618041"/>
                  <a:gd name="connsiteX2" fmla="*/ 701964 w 886741"/>
                  <a:gd name="connsiteY2" fmla="*/ 8441 h 618041"/>
                  <a:gd name="connsiteX3" fmla="*/ 886741 w 886741"/>
                  <a:gd name="connsiteY3" fmla="*/ 32402 h 618041"/>
                  <a:gd name="connsiteX0" fmla="*/ 0 w 892795"/>
                  <a:gd name="connsiteY0" fmla="*/ 618140 h 618140"/>
                  <a:gd name="connsiteX1" fmla="*/ 212437 w 892795"/>
                  <a:gd name="connsiteY1" fmla="*/ 63958 h 618140"/>
                  <a:gd name="connsiteX2" fmla="*/ 701964 w 892795"/>
                  <a:gd name="connsiteY2" fmla="*/ 8540 h 618140"/>
                  <a:gd name="connsiteX3" fmla="*/ 892795 w 892795"/>
                  <a:gd name="connsiteY3" fmla="*/ 10554 h 618140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14718 h 614718"/>
                  <a:gd name="connsiteX1" fmla="*/ 212437 w 892795"/>
                  <a:gd name="connsiteY1" fmla="*/ 60536 h 614718"/>
                  <a:gd name="connsiteX2" fmla="*/ 892795 w 892795"/>
                  <a:gd name="connsiteY2" fmla="*/ 7132 h 614718"/>
                  <a:gd name="connsiteX0" fmla="*/ 0 w 892795"/>
                  <a:gd name="connsiteY0" fmla="*/ 606605 h 606605"/>
                  <a:gd name="connsiteX1" fmla="*/ 212437 w 892795"/>
                  <a:gd name="connsiteY1" fmla="*/ 52423 h 606605"/>
                  <a:gd name="connsiteX2" fmla="*/ 892795 w 892795"/>
                  <a:gd name="connsiteY2" fmla="*/ 15479 h 606605"/>
                  <a:gd name="connsiteX0" fmla="*/ 0 w 892795"/>
                  <a:gd name="connsiteY0" fmla="*/ 614415 h 614415"/>
                  <a:gd name="connsiteX1" fmla="*/ 212437 w 892795"/>
                  <a:gd name="connsiteY1" fmla="*/ 60233 h 614415"/>
                  <a:gd name="connsiteX2" fmla="*/ 892795 w 892795"/>
                  <a:gd name="connsiteY2" fmla="*/ 7389 h 614415"/>
                  <a:gd name="connsiteX0" fmla="*/ 0 w 892795"/>
                  <a:gd name="connsiteY0" fmla="*/ 622506 h 622506"/>
                  <a:gd name="connsiteX1" fmla="*/ 212437 w 892795"/>
                  <a:gd name="connsiteY1" fmla="*/ 68324 h 622506"/>
                  <a:gd name="connsiteX2" fmla="*/ 892795 w 892795"/>
                  <a:gd name="connsiteY2" fmla="*/ 15480 h 622506"/>
                  <a:gd name="connsiteX0" fmla="*/ 0 w 917556"/>
                  <a:gd name="connsiteY0" fmla="*/ 636237 h 636237"/>
                  <a:gd name="connsiteX1" fmla="*/ 212437 w 917556"/>
                  <a:gd name="connsiteY1" fmla="*/ 82055 h 636237"/>
                  <a:gd name="connsiteX2" fmla="*/ 917556 w 917556"/>
                  <a:gd name="connsiteY2" fmla="*/ 8844 h 636237"/>
                  <a:gd name="connsiteX0" fmla="*/ 0 w 917556"/>
                  <a:gd name="connsiteY0" fmla="*/ 627393 h 627393"/>
                  <a:gd name="connsiteX1" fmla="*/ 212437 w 917556"/>
                  <a:gd name="connsiteY1" fmla="*/ 73211 h 627393"/>
                  <a:gd name="connsiteX2" fmla="*/ 917556 w 917556"/>
                  <a:gd name="connsiteY2" fmla="*/ 0 h 627393"/>
                  <a:gd name="connsiteX0" fmla="*/ 0 w 917556"/>
                  <a:gd name="connsiteY0" fmla="*/ 627393 h 627393"/>
                  <a:gd name="connsiteX1" fmla="*/ 212437 w 917556"/>
                  <a:gd name="connsiteY1" fmla="*/ 73211 h 627393"/>
                  <a:gd name="connsiteX2" fmla="*/ 917556 w 917556"/>
                  <a:gd name="connsiteY2" fmla="*/ 0 h 627393"/>
                  <a:gd name="connsiteX0" fmla="*/ 0 w 917556"/>
                  <a:gd name="connsiteY0" fmla="*/ 631751 h 631751"/>
                  <a:gd name="connsiteX1" fmla="*/ 212437 w 917556"/>
                  <a:gd name="connsiteY1" fmla="*/ 77569 h 631751"/>
                  <a:gd name="connsiteX2" fmla="*/ 917556 w 917556"/>
                  <a:gd name="connsiteY2" fmla="*/ 4358 h 631751"/>
                  <a:gd name="connsiteX0" fmla="*/ 0 w 898986"/>
                  <a:gd name="connsiteY0" fmla="*/ 631751 h 631751"/>
                  <a:gd name="connsiteX1" fmla="*/ 193867 w 898986"/>
                  <a:gd name="connsiteY1" fmla="*/ 77569 h 631751"/>
                  <a:gd name="connsiteX2" fmla="*/ 898986 w 898986"/>
                  <a:gd name="connsiteY2" fmla="*/ 4358 h 631751"/>
                  <a:gd name="connsiteX0" fmla="*/ 0 w 898986"/>
                  <a:gd name="connsiteY0" fmla="*/ 631751 h 631751"/>
                  <a:gd name="connsiteX1" fmla="*/ 193867 w 898986"/>
                  <a:gd name="connsiteY1" fmla="*/ 77569 h 631751"/>
                  <a:gd name="connsiteX2" fmla="*/ 898986 w 898986"/>
                  <a:gd name="connsiteY2" fmla="*/ 4358 h 631751"/>
                  <a:gd name="connsiteX0" fmla="*/ 0 w 898986"/>
                  <a:gd name="connsiteY0" fmla="*/ 632533 h 632533"/>
                  <a:gd name="connsiteX1" fmla="*/ 193867 w 898986"/>
                  <a:gd name="connsiteY1" fmla="*/ 78351 h 632533"/>
                  <a:gd name="connsiteX2" fmla="*/ 634010 w 898986"/>
                  <a:gd name="connsiteY2" fmla="*/ 5505 h 632533"/>
                  <a:gd name="connsiteX3" fmla="*/ 898986 w 898986"/>
                  <a:gd name="connsiteY3" fmla="*/ 5140 h 632533"/>
                  <a:gd name="connsiteX0" fmla="*/ 0 w 1295155"/>
                  <a:gd name="connsiteY0" fmla="*/ 631440 h 631440"/>
                  <a:gd name="connsiteX1" fmla="*/ 193867 w 1295155"/>
                  <a:gd name="connsiteY1" fmla="*/ 77258 h 631440"/>
                  <a:gd name="connsiteX2" fmla="*/ 634010 w 1295155"/>
                  <a:gd name="connsiteY2" fmla="*/ 4412 h 631440"/>
                  <a:gd name="connsiteX3" fmla="*/ 1295155 w 1295155"/>
                  <a:gd name="connsiteY3" fmla="*/ 9139 h 631440"/>
                  <a:gd name="connsiteX0" fmla="*/ 0 w 1295155"/>
                  <a:gd name="connsiteY0" fmla="*/ 632603 h 632603"/>
                  <a:gd name="connsiteX1" fmla="*/ 193867 w 1295155"/>
                  <a:gd name="connsiteY1" fmla="*/ 78421 h 632603"/>
                  <a:gd name="connsiteX2" fmla="*/ 634010 w 1295155"/>
                  <a:gd name="connsiteY2" fmla="*/ 5575 h 632603"/>
                  <a:gd name="connsiteX3" fmla="*/ 1073510 w 1295155"/>
                  <a:gd name="connsiteY3" fmla="*/ 5575 h 632603"/>
                  <a:gd name="connsiteX4" fmla="*/ 1295155 w 1295155"/>
                  <a:gd name="connsiteY4" fmla="*/ 10302 h 632603"/>
                  <a:gd name="connsiteX0" fmla="*/ 0 w 1412768"/>
                  <a:gd name="connsiteY0" fmla="*/ 632603 h 636606"/>
                  <a:gd name="connsiteX1" fmla="*/ 193867 w 1412768"/>
                  <a:gd name="connsiteY1" fmla="*/ 78421 h 636606"/>
                  <a:gd name="connsiteX2" fmla="*/ 634010 w 1412768"/>
                  <a:gd name="connsiteY2" fmla="*/ 5575 h 636606"/>
                  <a:gd name="connsiteX3" fmla="*/ 1073510 w 1412768"/>
                  <a:gd name="connsiteY3" fmla="*/ 5575 h 636606"/>
                  <a:gd name="connsiteX4" fmla="*/ 1412768 w 1412768"/>
                  <a:gd name="connsiteY4" fmla="*/ 636606 h 636606"/>
                  <a:gd name="connsiteX0" fmla="*/ 0 w 1412768"/>
                  <a:gd name="connsiteY0" fmla="*/ 630195 h 634198"/>
                  <a:gd name="connsiteX1" fmla="*/ 193867 w 1412768"/>
                  <a:gd name="connsiteY1" fmla="*/ 76013 h 634198"/>
                  <a:gd name="connsiteX2" fmla="*/ 634010 w 1412768"/>
                  <a:gd name="connsiteY2" fmla="*/ 3167 h 634198"/>
                  <a:gd name="connsiteX3" fmla="*/ 1222074 w 1412768"/>
                  <a:gd name="connsiteY3" fmla="*/ 18443 h 634198"/>
                  <a:gd name="connsiteX4" fmla="*/ 1412768 w 1412768"/>
                  <a:gd name="connsiteY4" fmla="*/ 634198 h 634198"/>
                  <a:gd name="connsiteX0" fmla="*/ 0 w 1412768"/>
                  <a:gd name="connsiteY0" fmla="*/ 630195 h 634198"/>
                  <a:gd name="connsiteX1" fmla="*/ 193867 w 1412768"/>
                  <a:gd name="connsiteY1" fmla="*/ 76013 h 634198"/>
                  <a:gd name="connsiteX2" fmla="*/ 745433 w 1412768"/>
                  <a:gd name="connsiteY2" fmla="*/ 3167 h 634198"/>
                  <a:gd name="connsiteX3" fmla="*/ 1222074 w 1412768"/>
                  <a:gd name="connsiteY3" fmla="*/ 18443 h 634198"/>
                  <a:gd name="connsiteX4" fmla="*/ 1412768 w 1412768"/>
                  <a:gd name="connsiteY4" fmla="*/ 634198 h 634198"/>
                  <a:gd name="connsiteX0" fmla="*/ 0 w 1412768"/>
                  <a:gd name="connsiteY0" fmla="*/ 628598 h 632601"/>
                  <a:gd name="connsiteX1" fmla="*/ 193867 w 1412768"/>
                  <a:gd name="connsiteY1" fmla="*/ 74416 h 632601"/>
                  <a:gd name="connsiteX2" fmla="*/ 745433 w 1412768"/>
                  <a:gd name="connsiteY2" fmla="*/ 1570 h 632601"/>
                  <a:gd name="connsiteX3" fmla="*/ 1302546 w 1412768"/>
                  <a:gd name="connsiteY3" fmla="*/ 52489 h 632601"/>
                  <a:gd name="connsiteX4" fmla="*/ 1412768 w 1412768"/>
                  <a:gd name="connsiteY4" fmla="*/ 632601 h 632601"/>
                  <a:gd name="connsiteX0" fmla="*/ 0 w 1412768"/>
                  <a:gd name="connsiteY0" fmla="*/ 629482 h 633485"/>
                  <a:gd name="connsiteX1" fmla="*/ 193867 w 1412768"/>
                  <a:gd name="connsiteY1" fmla="*/ 75300 h 633485"/>
                  <a:gd name="connsiteX2" fmla="*/ 745433 w 1412768"/>
                  <a:gd name="connsiteY2" fmla="*/ 2454 h 633485"/>
                  <a:gd name="connsiteX3" fmla="*/ 1234455 w 1412768"/>
                  <a:gd name="connsiteY3" fmla="*/ 27913 h 633485"/>
                  <a:gd name="connsiteX4" fmla="*/ 1412768 w 1412768"/>
                  <a:gd name="connsiteY4" fmla="*/ 633485 h 633485"/>
                  <a:gd name="connsiteX0" fmla="*/ 0 w 1412768"/>
                  <a:gd name="connsiteY0" fmla="*/ 629482 h 633485"/>
                  <a:gd name="connsiteX1" fmla="*/ 193867 w 1412768"/>
                  <a:gd name="connsiteY1" fmla="*/ 75300 h 633485"/>
                  <a:gd name="connsiteX2" fmla="*/ 745433 w 1412768"/>
                  <a:gd name="connsiteY2" fmla="*/ 2454 h 633485"/>
                  <a:gd name="connsiteX3" fmla="*/ 1234455 w 1412768"/>
                  <a:gd name="connsiteY3" fmla="*/ 27913 h 633485"/>
                  <a:gd name="connsiteX4" fmla="*/ 1412768 w 1412768"/>
                  <a:gd name="connsiteY4" fmla="*/ 633485 h 633485"/>
                  <a:gd name="connsiteX0" fmla="*/ 0 w 1412768"/>
                  <a:gd name="connsiteY0" fmla="*/ 631893 h 635896"/>
                  <a:gd name="connsiteX1" fmla="*/ 193867 w 1412768"/>
                  <a:gd name="connsiteY1" fmla="*/ 77711 h 635896"/>
                  <a:gd name="connsiteX2" fmla="*/ 745433 w 1412768"/>
                  <a:gd name="connsiteY2" fmla="*/ 4865 h 635896"/>
                  <a:gd name="connsiteX3" fmla="*/ 1234455 w 1412768"/>
                  <a:gd name="connsiteY3" fmla="*/ 30324 h 635896"/>
                  <a:gd name="connsiteX4" fmla="*/ 1412768 w 1412768"/>
                  <a:gd name="connsiteY4" fmla="*/ 635896 h 635896"/>
                  <a:gd name="connsiteX0" fmla="*/ 0 w 1412768"/>
                  <a:gd name="connsiteY0" fmla="*/ 631893 h 635896"/>
                  <a:gd name="connsiteX1" fmla="*/ 193867 w 1412768"/>
                  <a:gd name="connsiteY1" fmla="*/ 77711 h 635896"/>
                  <a:gd name="connsiteX2" fmla="*/ 745433 w 1412768"/>
                  <a:gd name="connsiteY2" fmla="*/ 4865 h 635896"/>
                  <a:gd name="connsiteX3" fmla="*/ 1234455 w 1412768"/>
                  <a:gd name="connsiteY3" fmla="*/ 30324 h 635896"/>
                  <a:gd name="connsiteX4" fmla="*/ 1412768 w 1412768"/>
                  <a:gd name="connsiteY4" fmla="*/ 635896 h 635896"/>
                  <a:gd name="connsiteX0" fmla="*/ 0 w 1412768"/>
                  <a:gd name="connsiteY0" fmla="*/ 650064 h 654067"/>
                  <a:gd name="connsiteX1" fmla="*/ 193867 w 1412768"/>
                  <a:gd name="connsiteY1" fmla="*/ 95882 h 654067"/>
                  <a:gd name="connsiteX2" fmla="*/ 745433 w 1412768"/>
                  <a:gd name="connsiteY2" fmla="*/ 2669 h 654067"/>
                  <a:gd name="connsiteX3" fmla="*/ 1234455 w 1412768"/>
                  <a:gd name="connsiteY3" fmla="*/ 48495 h 654067"/>
                  <a:gd name="connsiteX4" fmla="*/ 1412768 w 1412768"/>
                  <a:gd name="connsiteY4" fmla="*/ 654067 h 654067"/>
                  <a:gd name="connsiteX0" fmla="*/ 0 w 1412768"/>
                  <a:gd name="connsiteY0" fmla="*/ 649202 h 653205"/>
                  <a:gd name="connsiteX1" fmla="*/ 193867 w 1412768"/>
                  <a:gd name="connsiteY1" fmla="*/ 95020 h 653205"/>
                  <a:gd name="connsiteX2" fmla="*/ 745433 w 1412768"/>
                  <a:gd name="connsiteY2" fmla="*/ 1807 h 653205"/>
                  <a:gd name="connsiteX3" fmla="*/ 1259216 w 1412768"/>
                  <a:gd name="connsiteY3" fmla="*/ 68001 h 653205"/>
                  <a:gd name="connsiteX4" fmla="*/ 1412768 w 1412768"/>
                  <a:gd name="connsiteY4" fmla="*/ 653205 h 653205"/>
                  <a:gd name="connsiteX0" fmla="*/ 0 w 1412768"/>
                  <a:gd name="connsiteY0" fmla="*/ 650301 h 654304"/>
                  <a:gd name="connsiteX1" fmla="*/ 193867 w 1412768"/>
                  <a:gd name="connsiteY1" fmla="*/ 96119 h 654304"/>
                  <a:gd name="connsiteX2" fmla="*/ 745433 w 1412768"/>
                  <a:gd name="connsiteY2" fmla="*/ 2906 h 654304"/>
                  <a:gd name="connsiteX3" fmla="*/ 1259216 w 1412768"/>
                  <a:gd name="connsiteY3" fmla="*/ 69100 h 654304"/>
                  <a:gd name="connsiteX4" fmla="*/ 1412768 w 1412768"/>
                  <a:gd name="connsiteY4" fmla="*/ 654304 h 654304"/>
                  <a:gd name="connsiteX0" fmla="*/ 0 w 1412768"/>
                  <a:gd name="connsiteY0" fmla="*/ 649069 h 653072"/>
                  <a:gd name="connsiteX1" fmla="*/ 193867 w 1412768"/>
                  <a:gd name="connsiteY1" fmla="*/ 94887 h 653072"/>
                  <a:gd name="connsiteX2" fmla="*/ 745433 w 1412768"/>
                  <a:gd name="connsiteY2" fmla="*/ 1674 h 653072"/>
                  <a:gd name="connsiteX3" fmla="*/ 1259216 w 1412768"/>
                  <a:gd name="connsiteY3" fmla="*/ 67868 h 653072"/>
                  <a:gd name="connsiteX4" fmla="*/ 1412768 w 1412768"/>
                  <a:gd name="connsiteY4" fmla="*/ 653072 h 653072"/>
                  <a:gd name="connsiteX0" fmla="*/ 0 w 1412768"/>
                  <a:gd name="connsiteY0" fmla="*/ 650301 h 654304"/>
                  <a:gd name="connsiteX1" fmla="*/ 193867 w 1412768"/>
                  <a:gd name="connsiteY1" fmla="*/ 96119 h 654304"/>
                  <a:gd name="connsiteX2" fmla="*/ 745433 w 1412768"/>
                  <a:gd name="connsiteY2" fmla="*/ 2906 h 654304"/>
                  <a:gd name="connsiteX3" fmla="*/ 1259216 w 1412768"/>
                  <a:gd name="connsiteY3" fmla="*/ 69100 h 654304"/>
                  <a:gd name="connsiteX4" fmla="*/ 1412768 w 1412768"/>
                  <a:gd name="connsiteY4" fmla="*/ 654304 h 654304"/>
                  <a:gd name="connsiteX0" fmla="*/ 0 w 1412768"/>
                  <a:gd name="connsiteY0" fmla="*/ 650301 h 654304"/>
                  <a:gd name="connsiteX1" fmla="*/ 193867 w 1412768"/>
                  <a:gd name="connsiteY1" fmla="*/ 96119 h 654304"/>
                  <a:gd name="connsiteX2" fmla="*/ 745433 w 1412768"/>
                  <a:gd name="connsiteY2" fmla="*/ 2906 h 654304"/>
                  <a:gd name="connsiteX3" fmla="*/ 1259216 w 1412768"/>
                  <a:gd name="connsiteY3" fmla="*/ 69100 h 654304"/>
                  <a:gd name="connsiteX4" fmla="*/ 1412768 w 1412768"/>
                  <a:gd name="connsiteY4" fmla="*/ 654304 h 654304"/>
                  <a:gd name="connsiteX0" fmla="*/ 0 w 1412768"/>
                  <a:gd name="connsiteY0" fmla="*/ 649999 h 654002"/>
                  <a:gd name="connsiteX1" fmla="*/ 193867 w 1412768"/>
                  <a:gd name="connsiteY1" fmla="*/ 95817 h 654002"/>
                  <a:gd name="connsiteX2" fmla="*/ 745433 w 1412768"/>
                  <a:gd name="connsiteY2" fmla="*/ 2604 h 654002"/>
                  <a:gd name="connsiteX3" fmla="*/ 1259216 w 1412768"/>
                  <a:gd name="connsiteY3" fmla="*/ 68798 h 654002"/>
                  <a:gd name="connsiteX4" fmla="*/ 1412768 w 1412768"/>
                  <a:gd name="connsiteY4" fmla="*/ 654002 h 654002"/>
                  <a:gd name="connsiteX0" fmla="*/ 0 w 1412768"/>
                  <a:gd name="connsiteY0" fmla="*/ 648429 h 652432"/>
                  <a:gd name="connsiteX1" fmla="*/ 193867 w 1412768"/>
                  <a:gd name="connsiteY1" fmla="*/ 94247 h 652432"/>
                  <a:gd name="connsiteX2" fmla="*/ 745433 w 1412768"/>
                  <a:gd name="connsiteY2" fmla="*/ 1034 h 652432"/>
                  <a:gd name="connsiteX3" fmla="*/ 1290167 w 1412768"/>
                  <a:gd name="connsiteY3" fmla="*/ 133423 h 652432"/>
                  <a:gd name="connsiteX4" fmla="*/ 1412768 w 1412768"/>
                  <a:gd name="connsiteY4" fmla="*/ 652432 h 652432"/>
                  <a:gd name="connsiteX0" fmla="*/ 0 w 1412768"/>
                  <a:gd name="connsiteY0" fmla="*/ 649431 h 653434"/>
                  <a:gd name="connsiteX1" fmla="*/ 193867 w 1412768"/>
                  <a:gd name="connsiteY1" fmla="*/ 95249 h 653434"/>
                  <a:gd name="connsiteX2" fmla="*/ 745433 w 1412768"/>
                  <a:gd name="connsiteY2" fmla="*/ 2036 h 653434"/>
                  <a:gd name="connsiteX3" fmla="*/ 1290167 w 1412768"/>
                  <a:gd name="connsiteY3" fmla="*/ 134425 h 653434"/>
                  <a:gd name="connsiteX4" fmla="*/ 1412768 w 1412768"/>
                  <a:gd name="connsiteY4" fmla="*/ 653434 h 653434"/>
                  <a:gd name="connsiteX0" fmla="*/ 0 w 1412768"/>
                  <a:gd name="connsiteY0" fmla="*/ 653502 h 657505"/>
                  <a:gd name="connsiteX1" fmla="*/ 193867 w 1412768"/>
                  <a:gd name="connsiteY1" fmla="*/ 99320 h 657505"/>
                  <a:gd name="connsiteX2" fmla="*/ 745433 w 1412768"/>
                  <a:gd name="connsiteY2" fmla="*/ 6107 h 657505"/>
                  <a:gd name="connsiteX3" fmla="*/ 1265406 w 1412768"/>
                  <a:gd name="connsiteY3" fmla="*/ 92669 h 657505"/>
                  <a:gd name="connsiteX4" fmla="*/ 1412768 w 1412768"/>
                  <a:gd name="connsiteY4" fmla="*/ 657505 h 657505"/>
                  <a:gd name="connsiteX0" fmla="*/ 0 w 1412768"/>
                  <a:gd name="connsiteY0" fmla="*/ 657719 h 661722"/>
                  <a:gd name="connsiteX1" fmla="*/ 193867 w 1412768"/>
                  <a:gd name="connsiteY1" fmla="*/ 103537 h 661722"/>
                  <a:gd name="connsiteX2" fmla="*/ 770193 w 1412768"/>
                  <a:gd name="connsiteY2" fmla="*/ 5232 h 661722"/>
                  <a:gd name="connsiteX3" fmla="*/ 1265406 w 1412768"/>
                  <a:gd name="connsiteY3" fmla="*/ 96886 h 661722"/>
                  <a:gd name="connsiteX4" fmla="*/ 1412768 w 1412768"/>
                  <a:gd name="connsiteY4" fmla="*/ 661722 h 661722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65406 w 1412768"/>
                  <a:gd name="connsiteY3" fmla="*/ 91654 h 656490"/>
                  <a:gd name="connsiteX4" fmla="*/ 1412768 w 1412768"/>
                  <a:gd name="connsiteY4" fmla="*/ 656490 h 656490"/>
                  <a:gd name="connsiteX0" fmla="*/ 0 w 1381817"/>
                  <a:gd name="connsiteY0" fmla="*/ 652487 h 656490"/>
                  <a:gd name="connsiteX1" fmla="*/ 193867 w 1381817"/>
                  <a:gd name="connsiteY1" fmla="*/ 98305 h 656490"/>
                  <a:gd name="connsiteX2" fmla="*/ 770193 w 1381817"/>
                  <a:gd name="connsiteY2" fmla="*/ 0 h 656490"/>
                  <a:gd name="connsiteX3" fmla="*/ 1265406 w 1381817"/>
                  <a:gd name="connsiteY3" fmla="*/ 91654 h 656490"/>
                  <a:gd name="connsiteX4" fmla="*/ 1381817 w 1381817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65406 w 1412768"/>
                  <a:gd name="connsiteY3" fmla="*/ 91654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15885 w 1412768"/>
                  <a:gd name="connsiteY3" fmla="*/ 106930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65406 w 1412768"/>
                  <a:gd name="connsiteY3" fmla="*/ 117113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53026 w 1412768"/>
                  <a:gd name="connsiteY3" fmla="*/ 91653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53026 w 1412768"/>
                  <a:gd name="connsiteY3" fmla="*/ 91653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53026 w 1412768"/>
                  <a:gd name="connsiteY3" fmla="*/ 91653 h 656490"/>
                  <a:gd name="connsiteX4" fmla="*/ 1412768 w 1412768"/>
                  <a:gd name="connsiteY4" fmla="*/ 656490 h 656490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253026 w 1418959"/>
                  <a:gd name="connsiteY3" fmla="*/ 91653 h 652487"/>
                  <a:gd name="connsiteX4" fmla="*/ 1418959 w 1418959"/>
                  <a:gd name="connsiteY4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253026 w 1418959"/>
                  <a:gd name="connsiteY3" fmla="*/ 91653 h 652487"/>
                  <a:gd name="connsiteX4" fmla="*/ 1418959 w 1418959"/>
                  <a:gd name="connsiteY4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253026 w 1418959"/>
                  <a:gd name="connsiteY3" fmla="*/ 91653 h 652487"/>
                  <a:gd name="connsiteX4" fmla="*/ 1418959 w 1418959"/>
                  <a:gd name="connsiteY4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214685"/>
                  <a:gd name="connsiteY0" fmla="*/ 652487 h 652487"/>
                  <a:gd name="connsiteX1" fmla="*/ 193867 w 1214685"/>
                  <a:gd name="connsiteY1" fmla="*/ 98305 h 652487"/>
                  <a:gd name="connsiteX2" fmla="*/ 770193 w 1214685"/>
                  <a:gd name="connsiteY2" fmla="*/ 0 h 652487"/>
                  <a:gd name="connsiteX3" fmla="*/ 1214685 w 1214685"/>
                  <a:gd name="connsiteY3" fmla="*/ 101473 h 652487"/>
                  <a:gd name="connsiteX0" fmla="*/ 0 w 1214685"/>
                  <a:gd name="connsiteY0" fmla="*/ 652487 h 652487"/>
                  <a:gd name="connsiteX1" fmla="*/ 193867 w 1214685"/>
                  <a:gd name="connsiteY1" fmla="*/ 98305 h 652487"/>
                  <a:gd name="connsiteX2" fmla="*/ 770193 w 1214685"/>
                  <a:gd name="connsiteY2" fmla="*/ 0 h 652487"/>
                  <a:gd name="connsiteX3" fmla="*/ 1214685 w 1214685"/>
                  <a:gd name="connsiteY3" fmla="*/ 101473 h 652487"/>
                  <a:gd name="connsiteX0" fmla="*/ 0 w 1214685"/>
                  <a:gd name="connsiteY0" fmla="*/ 652487 h 652487"/>
                  <a:gd name="connsiteX1" fmla="*/ 193867 w 1214685"/>
                  <a:gd name="connsiteY1" fmla="*/ 98305 h 652487"/>
                  <a:gd name="connsiteX2" fmla="*/ 770193 w 1214685"/>
                  <a:gd name="connsiteY2" fmla="*/ 0 h 652487"/>
                  <a:gd name="connsiteX3" fmla="*/ 1214685 w 1214685"/>
                  <a:gd name="connsiteY3" fmla="*/ 101473 h 652487"/>
                  <a:gd name="connsiteX0" fmla="*/ 0 w 1214685"/>
                  <a:gd name="connsiteY0" fmla="*/ 652487 h 652487"/>
                  <a:gd name="connsiteX1" fmla="*/ 193867 w 1214685"/>
                  <a:gd name="connsiteY1" fmla="*/ 98305 h 652487"/>
                  <a:gd name="connsiteX2" fmla="*/ 770193 w 1214685"/>
                  <a:gd name="connsiteY2" fmla="*/ 0 h 652487"/>
                  <a:gd name="connsiteX3" fmla="*/ 1214685 w 1214685"/>
                  <a:gd name="connsiteY3" fmla="*/ 101473 h 652487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32484 h 632484"/>
                  <a:gd name="connsiteX1" fmla="*/ 193867 w 905179"/>
                  <a:gd name="connsiteY1" fmla="*/ 78302 h 632484"/>
                  <a:gd name="connsiteX2" fmla="*/ 905179 w 905179"/>
                  <a:gd name="connsiteY2" fmla="*/ 0 h 632484"/>
                  <a:gd name="connsiteX0" fmla="*/ 0 w 806137"/>
                  <a:gd name="connsiteY0" fmla="*/ 637576 h 637576"/>
                  <a:gd name="connsiteX1" fmla="*/ 193867 w 806137"/>
                  <a:gd name="connsiteY1" fmla="*/ 83394 h 637576"/>
                  <a:gd name="connsiteX2" fmla="*/ 806137 w 806137"/>
                  <a:gd name="connsiteY2" fmla="*/ 0 h 637576"/>
                  <a:gd name="connsiteX0" fmla="*/ 0 w 806137"/>
                  <a:gd name="connsiteY0" fmla="*/ 637576 h 637576"/>
                  <a:gd name="connsiteX1" fmla="*/ 193867 w 806137"/>
                  <a:gd name="connsiteY1" fmla="*/ 83394 h 637576"/>
                  <a:gd name="connsiteX2" fmla="*/ 806137 w 806137"/>
                  <a:gd name="connsiteY2" fmla="*/ 0 h 63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137" h="637576">
                    <a:moveTo>
                      <a:pt x="0" y="637576"/>
                    </a:moveTo>
                    <a:cubicBezTo>
                      <a:pt x="7600" y="436389"/>
                      <a:pt x="59511" y="189657"/>
                      <a:pt x="193867" y="83394"/>
                    </a:cubicBezTo>
                    <a:cubicBezTo>
                      <a:pt x="328223" y="-22869"/>
                      <a:pt x="657947" y="6129"/>
                      <a:pt x="806137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1049338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4F3EF2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 bwMode="auto">
              <a:xfrm>
                <a:off x="2401000" y="2808521"/>
                <a:ext cx="1202846" cy="1156521"/>
              </a:xfrm>
              <a:custGeom>
                <a:avLst/>
                <a:gdLst>
                  <a:gd name="connsiteX0" fmla="*/ 0 w 1145309"/>
                  <a:gd name="connsiteY0" fmla="*/ 745278 h 745278"/>
                  <a:gd name="connsiteX1" fmla="*/ 184728 w 1145309"/>
                  <a:gd name="connsiteY1" fmla="*/ 209569 h 745278"/>
                  <a:gd name="connsiteX2" fmla="*/ 794328 w 1145309"/>
                  <a:gd name="connsiteY2" fmla="*/ 6369 h 745278"/>
                  <a:gd name="connsiteX3" fmla="*/ 1145309 w 1145309"/>
                  <a:gd name="connsiteY3" fmla="*/ 71024 h 745278"/>
                  <a:gd name="connsiteX0" fmla="*/ 0 w 1145309"/>
                  <a:gd name="connsiteY0" fmla="*/ 742004 h 742004"/>
                  <a:gd name="connsiteX1" fmla="*/ 304801 w 1145309"/>
                  <a:gd name="connsiteY1" fmla="*/ 150876 h 742004"/>
                  <a:gd name="connsiteX2" fmla="*/ 794328 w 1145309"/>
                  <a:gd name="connsiteY2" fmla="*/ 3095 h 742004"/>
                  <a:gd name="connsiteX3" fmla="*/ 1145309 w 1145309"/>
                  <a:gd name="connsiteY3" fmla="*/ 67750 h 742004"/>
                  <a:gd name="connsiteX0" fmla="*/ 0 w 1145309"/>
                  <a:gd name="connsiteY0" fmla="*/ 744141 h 744141"/>
                  <a:gd name="connsiteX1" fmla="*/ 212437 w 1145309"/>
                  <a:gd name="connsiteY1" fmla="*/ 189959 h 744141"/>
                  <a:gd name="connsiteX2" fmla="*/ 794328 w 1145309"/>
                  <a:gd name="connsiteY2" fmla="*/ 5232 h 744141"/>
                  <a:gd name="connsiteX3" fmla="*/ 1145309 w 1145309"/>
                  <a:gd name="connsiteY3" fmla="*/ 69887 h 744141"/>
                  <a:gd name="connsiteX0" fmla="*/ 0 w 1145309"/>
                  <a:gd name="connsiteY0" fmla="*/ 687291 h 687291"/>
                  <a:gd name="connsiteX1" fmla="*/ 212437 w 1145309"/>
                  <a:gd name="connsiteY1" fmla="*/ 133109 h 687291"/>
                  <a:gd name="connsiteX2" fmla="*/ 794328 w 1145309"/>
                  <a:gd name="connsiteY2" fmla="*/ 68454 h 687291"/>
                  <a:gd name="connsiteX3" fmla="*/ 1145309 w 1145309"/>
                  <a:gd name="connsiteY3" fmla="*/ 13037 h 687291"/>
                  <a:gd name="connsiteX0" fmla="*/ 0 w 1136073"/>
                  <a:gd name="connsiteY0" fmla="*/ 624576 h 624576"/>
                  <a:gd name="connsiteX1" fmla="*/ 212437 w 1136073"/>
                  <a:gd name="connsiteY1" fmla="*/ 70394 h 624576"/>
                  <a:gd name="connsiteX2" fmla="*/ 794328 w 1136073"/>
                  <a:gd name="connsiteY2" fmla="*/ 5739 h 624576"/>
                  <a:gd name="connsiteX3" fmla="*/ 1136073 w 1136073"/>
                  <a:gd name="connsiteY3" fmla="*/ 51922 h 624576"/>
                  <a:gd name="connsiteX0" fmla="*/ 0 w 1136073"/>
                  <a:gd name="connsiteY0" fmla="*/ 618874 h 618874"/>
                  <a:gd name="connsiteX1" fmla="*/ 212437 w 1136073"/>
                  <a:gd name="connsiteY1" fmla="*/ 64692 h 618874"/>
                  <a:gd name="connsiteX2" fmla="*/ 701964 w 1136073"/>
                  <a:gd name="connsiteY2" fmla="*/ 9274 h 618874"/>
                  <a:gd name="connsiteX3" fmla="*/ 1136073 w 1136073"/>
                  <a:gd name="connsiteY3" fmla="*/ 46220 h 618874"/>
                  <a:gd name="connsiteX0" fmla="*/ 0 w 725723"/>
                  <a:gd name="connsiteY0" fmla="*/ 619125 h 619125"/>
                  <a:gd name="connsiteX1" fmla="*/ 212437 w 725723"/>
                  <a:gd name="connsiteY1" fmla="*/ 64943 h 619125"/>
                  <a:gd name="connsiteX2" fmla="*/ 701964 w 725723"/>
                  <a:gd name="connsiteY2" fmla="*/ 9525 h 619125"/>
                  <a:gd name="connsiteX3" fmla="*/ 711200 w 725723"/>
                  <a:gd name="connsiteY3" fmla="*/ 27999 h 619125"/>
                  <a:gd name="connsiteX0" fmla="*/ 0 w 856475"/>
                  <a:gd name="connsiteY0" fmla="*/ 621250 h 621250"/>
                  <a:gd name="connsiteX1" fmla="*/ 212437 w 856475"/>
                  <a:gd name="connsiteY1" fmla="*/ 67068 h 621250"/>
                  <a:gd name="connsiteX2" fmla="*/ 701964 w 856475"/>
                  <a:gd name="connsiteY2" fmla="*/ 11650 h 621250"/>
                  <a:gd name="connsiteX3" fmla="*/ 856475 w 856475"/>
                  <a:gd name="connsiteY3" fmla="*/ 84991 h 621250"/>
                  <a:gd name="connsiteX0" fmla="*/ 0 w 868581"/>
                  <a:gd name="connsiteY0" fmla="*/ 618041 h 618041"/>
                  <a:gd name="connsiteX1" fmla="*/ 212437 w 868581"/>
                  <a:gd name="connsiteY1" fmla="*/ 63859 h 618041"/>
                  <a:gd name="connsiteX2" fmla="*/ 701964 w 868581"/>
                  <a:gd name="connsiteY2" fmla="*/ 8441 h 618041"/>
                  <a:gd name="connsiteX3" fmla="*/ 868581 w 868581"/>
                  <a:gd name="connsiteY3" fmla="*/ 32402 h 618041"/>
                  <a:gd name="connsiteX0" fmla="*/ 0 w 868581"/>
                  <a:gd name="connsiteY0" fmla="*/ 618041 h 618041"/>
                  <a:gd name="connsiteX1" fmla="*/ 212437 w 868581"/>
                  <a:gd name="connsiteY1" fmla="*/ 63859 h 618041"/>
                  <a:gd name="connsiteX2" fmla="*/ 701964 w 868581"/>
                  <a:gd name="connsiteY2" fmla="*/ 8441 h 618041"/>
                  <a:gd name="connsiteX3" fmla="*/ 868581 w 868581"/>
                  <a:gd name="connsiteY3" fmla="*/ 32402 h 618041"/>
                  <a:gd name="connsiteX0" fmla="*/ 0 w 880687"/>
                  <a:gd name="connsiteY0" fmla="*/ 618140 h 618140"/>
                  <a:gd name="connsiteX1" fmla="*/ 212437 w 880687"/>
                  <a:gd name="connsiteY1" fmla="*/ 63958 h 618140"/>
                  <a:gd name="connsiteX2" fmla="*/ 701964 w 880687"/>
                  <a:gd name="connsiteY2" fmla="*/ 8540 h 618140"/>
                  <a:gd name="connsiteX3" fmla="*/ 880687 w 880687"/>
                  <a:gd name="connsiteY3" fmla="*/ 10554 h 618140"/>
                  <a:gd name="connsiteX0" fmla="*/ 0 w 886741"/>
                  <a:gd name="connsiteY0" fmla="*/ 618041 h 618041"/>
                  <a:gd name="connsiteX1" fmla="*/ 212437 w 886741"/>
                  <a:gd name="connsiteY1" fmla="*/ 63859 h 618041"/>
                  <a:gd name="connsiteX2" fmla="*/ 701964 w 886741"/>
                  <a:gd name="connsiteY2" fmla="*/ 8441 h 618041"/>
                  <a:gd name="connsiteX3" fmla="*/ 886741 w 886741"/>
                  <a:gd name="connsiteY3" fmla="*/ 32402 h 618041"/>
                  <a:gd name="connsiteX0" fmla="*/ 0 w 892795"/>
                  <a:gd name="connsiteY0" fmla="*/ 618140 h 618140"/>
                  <a:gd name="connsiteX1" fmla="*/ 212437 w 892795"/>
                  <a:gd name="connsiteY1" fmla="*/ 63958 h 618140"/>
                  <a:gd name="connsiteX2" fmla="*/ 701964 w 892795"/>
                  <a:gd name="connsiteY2" fmla="*/ 8540 h 618140"/>
                  <a:gd name="connsiteX3" fmla="*/ 892795 w 892795"/>
                  <a:gd name="connsiteY3" fmla="*/ 10554 h 618140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14718 h 614718"/>
                  <a:gd name="connsiteX1" fmla="*/ 212437 w 892795"/>
                  <a:gd name="connsiteY1" fmla="*/ 60536 h 614718"/>
                  <a:gd name="connsiteX2" fmla="*/ 892795 w 892795"/>
                  <a:gd name="connsiteY2" fmla="*/ 7132 h 614718"/>
                  <a:gd name="connsiteX0" fmla="*/ 0 w 892795"/>
                  <a:gd name="connsiteY0" fmla="*/ 606605 h 606605"/>
                  <a:gd name="connsiteX1" fmla="*/ 212437 w 892795"/>
                  <a:gd name="connsiteY1" fmla="*/ 52423 h 606605"/>
                  <a:gd name="connsiteX2" fmla="*/ 892795 w 892795"/>
                  <a:gd name="connsiteY2" fmla="*/ 15479 h 606605"/>
                  <a:gd name="connsiteX0" fmla="*/ 0 w 892795"/>
                  <a:gd name="connsiteY0" fmla="*/ 614415 h 614415"/>
                  <a:gd name="connsiteX1" fmla="*/ 212437 w 892795"/>
                  <a:gd name="connsiteY1" fmla="*/ 60233 h 614415"/>
                  <a:gd name="connsiteX2" fmla="*/ 892795 w 892795"/>
                  <a:gd name="connsiteY2" fmla="*/ 7389 h 614415"/>
                  <a:gd name="connsiteX0" fmla="*/ 0 w 892795"/>
                  <a:gd name="connsiteY0" fmla="*/ 622506 h 622506"/>
                  <a:gd name="connsiteX1" fmla="*/ 212437 w 892795"/>
                  <a:gd name="connsiteY1" fmla="*/ 68324 h 622506"/>
                  <a:gd name="connsiteX2" fmla="*/ 892795 w 892795"/>
                  <a:gd name="connsiteY2" fmla="*/ 15480 h 622506"/>
                  <a:gd name="connsiteX0" fmla="*/ 0 w 917556"/>
                  <a:gd name="connsiteY0" fmla="*/ 636237 h 636237"/>
                  <a:gd name="connsiteX1" fmla="*/ 212437 w 917556"/>
                  <a:gd name="connsiteY1" fmla="*/ 82055 h 636237"/>
                  <a:gd name="connsiteX2" fmla="*/ 917556 w 917556"/>
                  <a:gd name="connsiteY2" fmla="*/ 8844 h 636237"/>
                  <a:gd name="connsiteX0" fmla="*/ 0 w 917556"/>
                  <a:gd name="connsiteY0" fmla="*/ 627393 h 627393"/>
                  <a:gd name="connsiteX1" fmla="*/ 212437 w 917556"/>
                  <a:gd name="connsiteY1" fmla="*/ 73211 h 627393"/>
                  <a:gd name="connsiteX2" fmla="*/ 917556 w 917556"/>
                  <a:gd name="connsiteY2" fmla="*/ 0 h 627393"/>
                  <a:gd name="connsiteX0" fmla="*/ 0 w 917556"/>
                  <a:gd name="connsiteY0" fmla="*/ 627393 h 627393"/>
                  <a:gd name="connsiteX1" fmla="*/ 212437 w 917556"/>
                  <a:gd name="connsiteY1" fmla="*/ 73211 h 627393"/>
                  <a:gd name="connsiteX2" fmla="*/ 917556 w 917556"/>
                  <a:gd name="connsiteY2" fmla="*/ 0 h 627393"/>
                  <a:gd name="connsiteX0" fmla="*/ 0 w 917556"/>
                  <a:gd name="connsiteY0" fmla="*/ 631751 h 631751"/>
                  <a:gd name="connsiteX1" fmla="*/ 212437 w 917556"/>
                  <a:gd name="connsiteY1" fmla="*/ 77569 h 631751"/>
                  <a:gd name="connsiteX2" fmla="*/ 917556 w 917556"/>
                  <a:gd name="connsiteY2" fmla="*/ 4358 h 631751"/>
                  <a:gd name="connsiteX0" fmla="*/ 0 w 898986"/>
                  <a:gd name="connsiteY0" fmla="*/ 631751 h 631751"/>
                  <a:gd name="connsiteX1" fmla="*/ 193867 w 898986"/>
                  <a:gd name="connsiteY1" fmla="*/ 77569 h 631751"/>
                  <a:gd name="connsiteX2" fmla="*/ 898986 w 898986"/>
                  <a:gd name="connsiteY2" fmla="*/ 4358 h 631751"/>
                  <a:gd name="connsiteX0" fmla="*/ 0 w 898986"/>
                  <a:gd name="connsiteY0" fmla="*/ 631751 h 631751"/>
                  <a:gd name="connsiteX1" fmla="*/ 193867 w 898986"/>
                  <a:gd name="connsiteY1" fmla="*/ 77569 h 631751"/>
                  <a:gd name="connsiteX2" fmla="*/ 898986 w 898986"/>
                  <a:gd name="connsiteY2" fmla="*/ 4358 h 631751"/>
                  <a:gd name="connsiteX0" fmla="*/ 0 w 898986"/>
                  <a:gd name="connsiteY0" fmla="*/ 632533 h 632533"/>
                  <a:gd name="connsiteX1" fmla="*/ 193867 w 898986"/>
                  <a:gd name="connsiteY1" fmla="*/ 78351 h 632533"/>
                  <a:gd name="connsiteX2" fmla="*/ 634010 w 898986"/>
                  <a:gd name="connsiteY2" fmla="*/ 5505 h 632533"/>
                  <a:gd name="connsiteX3" fmla="*/ 898986 w 898986"/>
                  <a:gd name="connsiteY3" fmla="*/ 5140 h 632533"/>
                  <a:gd name="connsiteX0" fmla="*/ 0 w 1295155"/>
                  <a:gd name="connsiteY0" fmla="*/ 631440 h 631440"/>
                  <a:gd name="connsiteX1" fmla="*/ 193867 w 1295155"/>
                  <a:gd name="connsiteY1" fmla="*/ 77258 h 631440"/>
                  <a:gd name="connsiteX2" fmla="*/ 634010 w 1295155"/>
                  <a:gd name="connsiteY2" fmla="*/ 4412 h 631440"/>
                  <a:gd name="connsiteX3" fmla="*/ 1295155 w 1295155"/>
                  <a:gd name="connsiteY3" fmla="*/ 9139 h 631440"/>
                  <a:gd name="connsiteX0" fmla="*/ 0 w 1295155"/>
                  <a:gd name="connsiteY0" fmla="*/ 632603 h 632603"/>
                  <a:gd name="connsiteX1" fmla="*/ 193867 w 1295155"/>
                  <a:gd name="connsiteY1" fmla="*/ 78421 h 632603"/>
                  <a:gd name="connsiteX2" fmla="*/ 634010 w 1295155"/>
                  <a:gd name="connsiteY2" fmla="*/ 5575 h 632603"/>
                  <a:gd name="connsiteX3" fmla="*/ 1073510 w 1295155"/>
                  <a:gd name="connsiteY3" fmla="*/ 5575 h 632603"/>
                  <a:gd name="connsiteX4" fmla="*/ 1295155 w 1295155"/>
                  <a:gd name="connsiteY4" fmla="*/ 10302 h 632603"/>
                  <a:gd name="connsiteX0" fmla="*/ 0 w 1412768"/>
                  <a:gd name="connsiteY0" fmla="*/ 632603 h 636606"/>
                  <a:gd name="connsiteX1" fmla="*/ 193867 w 1412768"/>
                  <a:gd name="connsiteY1" fmla="*/ 78421 h 636606"/>
                  <a:gd name="connsiteX2" fmla="*/ 634010 w 1412768"/>
                  <a:gd name="connsiteY2" fmla="*/ 5575 h 636606"/>
                  <a:gd name="connsiteX3" fmla="*/ 1073510 w 1412768"/>
                  <a:gd name="connsiteY3" fmla="*/ 5575 h 636606"/>
                  <a:gd name="connsiteX4" fmla="*/ 1412768 w 1412768"/>
                  <a:gd name="connsiteY4" fmla="*/ 636606 h 636606"/>
                  <a:gd name="connsiteX0" fmla="*/ 0 w 1412768"/>
                  <a:gd name="connsiteY0" fmla="*/ 630195 h 634198"/>
                  <a:gd name="connsiteX1" fmla="*/ 193867 w 1412768"/>
                  <a:gd name="connsiteY1" fmla="*/ 76013 h 634198"/>
                  <a:gd name="connsiteX2" fmla="*/ 634010 w 1412768"/>
                  <a:gd name="connsiteY2" fmla="*/ 3167 h 634198"/>
                  <a:gd name="connsiteX3" fmla="*/ 1222074 w 1412768"/>
                  <a:gd name="connsiteY3" fmla="*/ 18443 h 634198"/>
                  <a:gd name="connsiteX4" fmla="*/ 1412768 w 1412768"/>
                  <a:gd name="connsiteY4" fmla="*/ 634198 h 634198"/>
                  <a:gd name="connsiteX0" fmla="*/ 0 w 1412768"/>
                  <a:gd name="connsiteY0" fmla="*/ 630195 h 634198"/>
                  <a:gd name="connsiteX1" fmla="*/ 193867 w 1412768"/>
                  <a:gd name="connsiteY1" fmla="*/ 76013 h 634198"/>
                  <a:gd name="connsiteX2" fmla="*/ 745433 w 1412768"/>
                  <a:gd name="connsiteY2" fmla="*/ 3167 h 634198"/>
                  <a:gd name="connsiteX3" fmla="*/ 1222074 w 1412768"/>
                  <a:gd name="connsiteY3" fmla="*/ 18443 h 634198"/>
                  <a:gd name="connsiteX4" fmla="*/ 1412768 w 1412768"/>
                  <a:gd name="connsiteY4" fmla="*/ 634198 h 634198"/>
                  <a:gd name="connsiteX0" fmla="*/ 0 w 1412768"/>
                  <a:gd name="connsiteY0" fmla="*/ 628598 h 632601"/>
                  <a:gd name="connsiteX1" fmla="*/ 193867 w 1412768"/>
                  <a:gd name="connsiteY1" fmla="*/ 74416 h 632601"/>
                  <a:gd name="connsiteX2" fmla="*/ 745433 w 1412768"/>
                  <a:gd name="connsiteY2" fmla="*/ 1570 h 632601"/>
                  <a:gd name="connsiteX3" fmla="*/ 1302546 w 1412768"/>
                  <a:gd name="connsiteY3" fmla="*/ 52489 h 632601"/>
                  <a:gd name="connsiteX4" fmla="*/ 1412768 w 1412768"/>
                  <a:gd name="connsiteY4" fmla="*/ 632601 h 632601"/>
                  <a:gd name="connsiteX0" fmla="*/ 0 w 1412768"/>
                  <a:gd name="connsiteY0" fmla="*/ 629482 h 633485"/>
                  <a:gd name="connsiteX1" fmla="*/ 193867 w 1412768"/>
                  <a:gd name="connsiteY1" fmla="*/ 75300 h 633485"/>
                  <a:gd name="connsiteX2" fmla="*/ 745433 w 1412768"/>
                  <a:gd name="connsiteY2" fmla="*/ 2454 h 633485"/>
                  <a:gd name="connsiteX3" fmla="*/ 1234455 w 1412768"/>
                  <a:gd name="connsiteY3" fmla="*/ 27913 h 633485"/>
                  <a:gd name="connsiteX4" fmla="*/ 1412768 w 1412768"/>
                  <a:gd name="connsiteY4" fmla="*/ 633485 h 633485"/>
                  <a:gd name="connsiteX0" fmla="*/ 0 w 1412768"/>
                  <a:gd name="connsiteY0" fmla="*/ 629482 h 633485"/>
                  <a:gd name="connsiteX1" fmla="*/ 193867 w 1412768"/>
                  <a:gd name="connsiteY1" fmla="*/ 75300 h 633485"/>
                  <a:gd name="connsiteX2" fmla="*/ 745433 w 1412768"/>
                  <a:gd name="connsiteY2" fmla="*/ 2454 h 633485"/>
                  <a:gd name="connsiteX3" fmla="*/ 1234455 w 1412768"/>
                  <a:gd name="connsiteY3" fmla="*/ 27913 h 633485"/>
                  <a:gd name="connsiteX4" fmla="*/ 1412768 w 1412768"/>
                  <a:gd name="connsiteY4" fmla="*/ 633485 h 633485"/>
                  <a:gd name="connsiteX0" fmla="*/ 0 w 1412768"/>
                  <a:gd name="connsiteY0" fmla="*/ 631893 h 635896"/>
                  <a:gd name="connsiteX1" fmla="*/ 193867 w 1412768"/>
                  <a:gd name="connsiteY1" fmla="*/ 77711 h 635896"/>
                  <a:gd name="connsiteX2" fmla="*/ 745433 w 1412768"/>
                  <a:gd name="connsiteY2" fmla="*/ 4865 h 635896"/>
                  <a:gd name="connsiteX3" fmla="*/ 1234455 w 1412768"/>
                  <a:gd name="connsiteY3" fmla="*/ 30324 h 635896"/>
                  <a:gd name="connsiteX4" fmla="*/ 1412768 w 1412768"/>
                  <a:gd name="connsiteY4" fmla="*/ 635896 h 635896"/>
                  <a:gd name="connsiteX0" fmla="*/ 0 w 1412768"/>
                  <a:gd name="connsiteY0" fmla="*/ 631893 h 635896"/>
                  <a:gd name="connsiteX1" fmla="*/ 193867 w 1412768"/>
                  <a:gd name="connsiteY1" fmla="*/ 77711 h 635896"/>
                  <a:gd name="connsiteX2" fmla="*/ 745433 w 1412768"/>
                  <a:gd name="connsiteY2" fmla="*/ 4865 h 635896"/>
                  <a:gd name="connsiteX3" fmla="*/ 1234455 w 1412768"/>
                  <a:gd name="connsiteY3" fmla="*/ 30324 h 635896"/>
                  <a:gd name="connsiteX4" fmla="*/ 1412768 w 1412768"/>
                  <a:gd name="connsiteY4" fmla="*/ 635896 h 635896"/>
                  <a:gd name="connsiteX0" fmla="*/ 0 w 1412768"/>
                  <a:gd name="connsiteY0" fmla="*/ 650064 h 654067"/>
                  <a:gd name="connsiteX1" fmla="*/ 193867 w 1412768"/>
                  <a:gd name="connsiteY1" fmla="*/ 95882 h 654067"/>
                  <a:gd name="connsiteX2" fmla="*/ 745433 w 1412768"/>
                  <a:gd name="connsiteY2" fmla="*/ 2669 h 654067"/>
                  <a:gd name="connsiteX3" fmla="*/ 1234455 w 1412768"/>
                  <a:gd name="connsiteY3" fmla="*/ 48495 h 654067"/>
                  <a:gd name="connsiteX4" fmla="*/ 1412768 w 1412768"/>
                  <a:gd name="connsiteY4" fmla="*/ 654067 h 654067"/>
                  <a:gd name="connsiteX0" fmla="*/ 0 w 1412768"/>
                  <a:gd name="connsiteY0" fmla="*/ 649202 h 653205"/>
                  <a:gd name="connsiteX1" fmla="*/ 193867 w 1412768"/>
                  <a:gd name="connsiteY1" fmla="*/ 95020 h 653205"/>
                  <a:gd name="connsiteX2" fmla="*/ 745433 w 1412768"/>
                  <a:gd name="connsiteY2" fmla="*/ 1807 h 653205"/>
                  <a:gd name="connsiteX3" fmla="*/ 1259216 w 1412768"/>
                  <a:gd name="connsiteY3" fmla="*/ 68001 h 653205"/>
                  <a:gd name="connsiteX4" fmla="*/ 1412768 w 1412768"/>
                  <a:gd name="connsiteY4" fmla="*/ 653205 h 653205"/>
                  <a:gd name="connsiteX0" fmla="*/ 0 w 1412768"/>
                  <a:gd name="connsiteY0" fmla="*/ 650301 h 654304"/>
                  <a:gd name="connsiteX1" fmla="*/ 193867 w 1412768"/>
                  <a:gd name="connsiteY1" fmla="*/ 96119 h 654304"/>
                  <a:gd name="connsiteX2" fmla="*/ 745433 w 1412768"/>
                  <a:gd name="connsiteY2" fmla="*/ 2906 h 654304"/>
                  <a:gd name="connsiteX3" fmla="*/ 1259216 w 1412768"/>
                  <a:gd name="connsiteY3" fmla="*/ 69100 h 654304"/>
                  <a:gd name="connsiteX4" fmla="*/ 1412768 w 1412768"/>
                  <a:gd name="connsiteY4" fmla="*/ 654304 h 654304"/>
                  <a:gd name="connsiteX0" fmla="*/ 0 w 1412768"/>
                  <a:gd name="connsiteY0" fmla="*/ 649069 h 653072"/>
                  <a:gd name="connsiteX1" fmla="*/ 193867 w 1412768"/>
                  <a:gd name="connsiteY1" fmla="*/ 94887 h 653072"/>
                  <a:gd name="connsiteX2" fmla="*/ 745433 w 1412768"/>
                  <a:gd name="connsiteY2" fmla="*/ 1674 h 653072"/>
                  <a:gd name="connsiteX3" fmla="*/ 1259216 w 1412768"/>
                  <a:gd name="connsiteY3" fmla="*/ 67868 h 653072"/>
                  <a:gd name="connsiteX4" fmla="*/ 1412768 w 1412768"/>
                  <a:gd name="connsiteY4" fmla="*/ 653072 h 653072"/>
                  <a:gd name="connsiteX0" fmla="*/ 0 w 1412768"/>
                  <a:gd name="connsiteY0" fmla="*/ 650301 h 654304"/>
                  <a:gd name="connsiteX1" fmla="*/ 193867 w 1412768"/>
                  <a:gd name="connsiteY1" fmla="*/ 96119 h 654304"/>
                  <a:gd name="connsiteX2" fmla="*/ 745433 w 1412768"/>
                  <a:gd name="connsiteY2" fmla="*/ 2906 h 654304"/>
                  <a:gd name="connsiteX3" fmla="*/ 1259216 w 1412768"/>
                  <a:gd name="connsiteY3" fmla="*/ 69100 h 654304"/>
                  <a:gd name="connsiteX4" fmla="*/ 1412768 w 1412768"/>
                  <a:gd name="connsiteY4" fmla="*/ 654304 h 654304"/>
                  <a:gd name="connsiteX0" fmla="*/ 0 w 1412768"/>
                  <a:gd name="connsiteY0" fmla="*/ 650301 h 654304"/>
                  <a:gd name="connsiteX1" fmla="*/ 193867 w 1412768"/>
                  <a:gd name="connsiteY1" fmla="*/ 96119 h 654304"/>
                  <a:gd name="connsiteX2" fmla="*/ 745433 w 1412768"/>
                  <a:gd name="connsiteY2" fmla="*/ 2906 h 654304"/>
                  <a:gd name="connsiteX3" fmla="*/ 1259216 w 1412768"/>
                  <a:gd name="connsiteY3" fmla="*/ 69100 h 654304"/>
                  <a:gd name="connsiteX4" fmla="*/ 1412768 w 1412768"/>
                  <a:gd name="connsiteY4" fmla="*/ 654304 h 654304"/>
                  <a:gd name="connsiteX0" fmla="*/ 0 w 1412768"/>
                  <a:gd name="connsiteY0" fmla="*/ 649999 h 654002"/>
                  <a:gd name="connsiteX1" fmla="*/ 193867 w 1412768"/>
                  <a:gd name="connsiteY1" fmla="*/ 95817 h 654002"/>
                  <a:gd name="connsiteX2" fmla="*/ 745433 w 1412768"/>
                  <a:gd name="connsiteY2" fmla="*/ 2604 h 654002"/>
                  <a:gd name="connsiteX3" fmla="*/ 1259216 w 1412768"/>
                  <a:gd name="connsiteY3" fmla="*/ 68798 h 654002"/>
                  <a:gd name="connsiteX4" fmla="*/ 1412768 w 1412768"/>
                  <a:gd name="connsiteY4" fmla="*/ 654002 h 654002"/>
                  <a:gd name="connsiteX0" fmla="*/ 0 w 1412768"/>
                  <a:gd name="connsiteY0" fmla="*/ 648429 h 652432"/>
                  <a:gd name="connsiteX1" fmla="*/ 193867 w 1412768"/>
                  <a:gd name="connsiteY1" fmla="*/ 94247 h 652432"/>
                  <a:gd name="connsiteX2" fmla="*/ 745433 w 1412768"/>
                  <a:gd name="connsiteY2" fmla="*/ 1034 h 652432"/>
                  <a:gd name="connsiteX3" fmla="*/ 1290167 w 1412768"/>
                  <a:gd name="connsiteY3" fmla="*/ 133423 h 652432"/>
                  <a:gd name="connsiteX4" fmla="*/ 1412768 w 1412768"/>
                  <a:gd name="connsiteY4" fmla="*/ 652432 h 652432"/>
                  <a:gd name="connsiteX0" fmla="*/ 0 w 1412768"/>
                  <a:gd name="connsiteY0" fmla="*/ 649431 h 653434"/>
                  <a:gd name="connsiteX1" fmla="*/ 193867 w 1412768"/>
                  <a:gd name="connsiteY1" fmla="*/ 95249 h 653434"/>
                  <a:gd name="connsiteX2" fmla="*/ 745433 w 1412768"/>
                  <a:gd name="connsiteY2" fmla="*/ 2036 h 653434"/>
                  <a:gd name="connsiteX3" fmla="*/ 1290167 w 1412768"/>
                  <a:gd name="connsiteY3" fmla="*/ 134425 h 653434"/>
                  <a:gd name="connsiteX4" fmla="*/ 1412768 w 1412768"/>
                  <a:gd name="connsiteY4" fmla="*/ 653434 h 653434"/>
                  <a:gd name="connsiteX0" fmla="*/ 0 w 1412768"/>
                  <a:gd name="connsiteY0" fmla="*/ 653502 h 657505"/>
                  <a:gd name="connsiteX1" fmla="*/ 193867 w 1412768"/>
                  <a:gd name="connsiteY1" fmla="*/ 99320 h 657505"/>
                  <a:gd name="connsiteX2" fmla="*/ 745433 w 1412768"/>
                  <a:gd name="connsiteY2" fmla="*/ 6107 h 657505"/>
                  <a:gd name="connsiteX3" fmla="*/ 1265406 w 1412768"/>
                  <a:gd name="connsiteY3" fmla="*/ 92669 h 657505"/>
                  <a:gd name="connsiteX4" fmla="*/ 1412768 w 1412768"/>
                  <a:gd name="connsiteY4" fmla="*/ 657505 h 657505"/>
                  <a:gd name="connsiteX0" fmla="*/ 0 w 1412768"/>
                  <a:gd name="connsiteY0" fmla="*/ 657719 h 661722"/>
                  <a:gd name="connsiteX1" fmla="*/ 193867 w 1412768"/>
                  <a:gd name="connsiteY1" fmla="*/ 103537 h 661722"/>
                  <a:gd name="connsiteX2" fmla="*/ 770193 w 1412768"/>
                  <a:gd name="connsiteY2" fmla="*/ 5232 h 661722"/>
                  <a:gd name="connsiteX3" fmla="*/ 1265406 w 1412768"/>
                  <a:gd name="connsiteY3" fmla="*/ 96886 h 661722"/>
                  <a:gd name="connsiteX4" fmla="*/ 1412768 w 1412768"/>
                  <a:gd name="connsiteY4" fmla="*/ 661722 h 661722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65406 w 1412768"/>
                  <a:gd name="connsiteY3" fmla="*/ 91654 h 656490"/>
                  <a:gd name="connsiteX4" fmla="*/ 1412768 w 1412768"/>
                  <a:gd name="connsiteY4" fmla="*/ 656490 h 656490"/>
                  <a:gd name="connsiteX0" fmla="*/ 0 w 1381817"/>
                  <a:gd name="connsiteY0" fmla="*/ 652487 h 656490"/>
                  <a:gd name="connsiteX1" fmla="*/ 193867 w 1381817"/>
                  <a:gd name="connsiteY1" fmla="*/ 98305 h 656490"/>
                  <a:gd name="connsiteX2" fmla="*/ 770193 w 1381817"/>
                  <a:gd name="connsiteY2" fmla="*/ 0 h 656490"/>
                  <a:gd name="connsiteX3" fmla="*/ 1265406 w 1381817"/>
                  <a:gd name="connsiteY3" fmla="*/ 91654 h 656490"/>
                  <a:gd name="connsiteX4" fmla="*/ 1381817 w 1381817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65406 w 1412768"/>
                  <a:gd name="connsiteY3" fmla="*/ 91654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15885 w 1412768"/>
                  <a:gd name="connsiteY3" fmla="*/ 106930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65406 w 1412768"/>
                  <a:gd name="connsiteY3" fmla="*/ 117113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53026 w 1412768"/>
                  <a:gd name="connsiteY3" fmla="*/ 91653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53026 w 1412768"/>
                  <a:gd name="connsiteY3" fmla="*/ 91653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53026 w 1412768"/>
                  <a:gd name="connsiteY3" fmla="*/ 91653 h 656490"/>
                  <a:gd name="connsiteX4" fmla="*/ 1412768 w 1412768"/>
                  <a:gd name="connsiteY4" fmla="*/ 656490 h 656490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253026 w 1418959"/>
                  <a:gd name="connsiteY3" fmla="*/ 91653 h 652487"/>
                  <a:gd name="connsiteX4" fmla="*/ 1418959 w 1418959"/>
                  <a:gd name="connsiteY4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253026 w 1418959"/>
                  <a:gd name="connsiteY3" fmla="*/ 91653 h 652487"/>
                  <a:gd name="connsiteX4" fmla="*/ 1418959 w 1418959"/>
                  <a:gd name="connsiteY4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253026 w 1418959"/>
                  <a:gd name="connsiteY3" fmla="*/ 91653 h 652487"/>
                  <a:gd name="connsiteX4" fmla="*/ 1418959 w 1418959"/>
                  <a:gd name="connsiteY4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214685"/>
                  <a:gd name="connsiteY0" fmla="*/ 652487 h 652487"/>
                  <a:gd name="connsiteX1" fmla="*/ 193867 w 1214685"/>
                  <a:gd name="connsiteY1" fmla="*/ 98305 h 652487"/>
                  <a:gd name="connsiteX2" fmla="*/ 770193 w 1214685"/>
                  <a:gd name="connsiteY2" fmla="*/ 0 h 652487"/>
                  <a:gd name="connsiteX3" fmla="*/ 1214685 w 1214685"/>
                  <a:gd name="connsiteY3" fmla="*/ 101473 h 652487"/>
                  <a:gd name="connsiteX0" fmla="*/ 0 w 1214685"/>
                  <a:gd name="connsiteY0" fmla="*/ 652487 h 652487"/>
                  <a:gd name="connsiteX1" fmla="*/ 193867 w 1214685"/>
                  <a:gd name="connsiteY1" fmla="*/ 98305 h 652487"/>
                  <a:gd name="connsiteX2" fmla="*/ 770193 w 1214685"/>
                  <a:gd name="connsiteY2" fmla="*/ 0 h 652487"/>
                  <a:gd name="connsiteX3" fmla="*/ 1214685 w 1214685"/>
                  <a:gd name="connsiteY3" fmla="*/ 101473 h 652487"/>
                  <a:gd name="connsiteX0" fmla="*/ 0 w 1214685"/>
                  <a:gd name="connsiteY0" fmla="*/ 652487 h 652487"/>
                  <a:gd name="connsiteX1" fmla="*/ 193867 w 1214685"/>
                  <a:gd name="connsiteY1" fmla="*/ 98305 h 652487"/>
                  <a:gd name="connsiteX2" fmla="*/ 770193 w 1214685"/>
                  <a:gd name="connsiteY2" fmla="*/ 0 h 652487"/>
                  <a:gd name="connsiteX3" fmla="*/ 1214685 w 1214685"/>
                  <a:gd name="connsiteY3" fmla="*/ 101473 h 652487"/>
                  <a:gd name="connsiteX0" fmla="*/ 0 w 1214685"/>
                  <a:gd name="connsiteY0" fmla="*/ 652487 h 652487"/>
                  <a:gd name="connsiteX1" fmla="*/ 193867 w 1214685"/>
                  <a:gd name="connsiteY1" fmla="*/ 98305 h 652487"/>
                  <a:gd name="connsiteX2" fmla="*/ 770193 w 1214685"/>
                  <a:gd name="connsiteY2" fmla="*/ 0 h 652487"/>
                  <a:gd name="connsiteX3" fmla="*/ 1214685 w 1214685"/>
                  <a:gd name="connsiteY3" fmla="*/ 101473 h 652487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32484 h 632484"/>
                  <a:gd name="connsiteX1" fmla="*/ 193867 w 905179"/>
                  <a:gd name="connsiteY1" fmla="*/ 78302 h 632484"/>
                  <a:gd name="connsiteX2" fmla="*/ 905179 w 905179"/>
                  <a:gd name="connsiteY2" fmla="*/ 0 h 632484"/>
                  <a:gd name="connsiteX0" fmla="*/ 0 w 806137"/>
                  <a:gd name="connsiteY0" fmla="*/ 637576 h 637576"/>
                  <a:gd name="connsiteX1" fmla="*/ 193867 w 806137"/>
                  <a:gd name="connsiteY1" fmla="*/ 83394 h 637576"/>
                  <a:gd name="connsiteX2" fmla="*/ 806137 w 806137"/>
                  <a:gd name="connsiteY2" fmla="*/ 0 h 637576"/>
                  <a:gd name="connsiteX0" fmla="*/ 0 w 806137"/>
                  <a:gd name="connsiteY0" fmla="*/ 637576 h 637576"/>
                  <a:gd name="connsiteX1" fmla="*/ 193867 w 806137"/>
                  <a:gd name="connsiteY1" fmla="*/ 83394 h 637576"/>
                  <a:gd name="connsiteX2" fmla="*/ 806137 w 806137"/>
                  <a:gd name="connsiteY2" fmla="*/ 0 h 63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137" h="637576">
                    <a:moveTo>
                      <a:pt x="0" y="637576"/>
                    </a:moveTo>
                    <a:cubicBezTo>
                      <a:pt x="7600" y="436389"/>
                      <a:pt x="59511" y="189657"/>
                      <a:pt x="193867" y="83394"/>
                    </a:cubicBezTo>
                    <a:cubicBezTo>
                      <a:pt x="328223" y="-22869"/>
                      <a:pt x="657947" y="6129"/>
                      <a:pt x="806137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1049338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4F3EF2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 bwMode="auto">
              <a:xfrm>
                <a:off x="2406787" y="3965043"/>
                <a:ext cx="1202846" cy="1156521"/>
              </a:xfrm>
              <a:custGeom>
                <a:avLst/>
                <a:gdLst>
                  <a:gd name="connsiteX0" fmla="*/ 0 w 1145309"/>
                  <a:gd name="connsiteY0" fmla="*/ 745278 h 745278"/>
                  <a:gd name="connsiteX1" fmla="*/ 184728 w 1145309"/>
                  <a:gd name="connsiteY1" fmla="*/ 209569 h 745278"/>
                  <a:gd name="connsiteX2" fmla="*/ 794328 w 1145309"/>
                  <a:gd name="connsiteY2" fmla="*/ 6369 h 745278"/>
                  <a:gd name="connsiteX3" fmla="*/ 1145309 w 1145309"/>
                  <a:gd name="connsiteY3" fmla="*/ 71024 h 745278"/>
                  <a:gd name="connsiteX0" fmla="*/ 0 w 1145309"/>
                  <a:gd name="connsiteY0" fmla="*/ 742004 h 742004"/>
                  <a:gd name="connsiteX1" fmla="*/ 304801 w 1145309"/>
                  <a:gd name="connsiteY1" fmla="*/ 150876 h 742004"/>
                  <a:gd name="connsiteX2" fmla="*/ 794328 w 1145309"/>
                  <a:gd name="connsiteY2" fmla="*/ 3095 h 742004"/>
                  <a:gd name="connsiteX3" fmla="*/ 1145309 w 1145309"/>
                  <a:gd name="connsiteY3" fmla="*/ 67750 h 742004"/>
                  <a:gd name="connsiteX0" fmla="*/ 0 w 1145309"/>
                  <a:gd name="connsiteY0" fmla="*/ 744141 h 744141"/>
                  <a:gd name="connsiteX1" fmla="*/ 212437 w 1145309"/>
                  <a:gd name="connsiteY1" fmla="*/ 189959 h 744141"/>
                  <a:gd name="connsiteX2" fmla="*/ 794328 w 1145309"/>
                  <a:gd name="connsiteY2" fmla="*/ 5232 h 744141"/>
                  <a:gd name="connsiteX3" fmla="*/ 1145309 w 1145309"/>
                  <a:gd name="connsiteY3" fmla="*/ 69887 h 744141"/>
                  <a:gd name="connsiteX0" fmla="*/ 0 w 1145309"/>
                  <a:gd name="connsiteY0" fmla="*/ 687291 h 687291"/>
                  <a:gd name="connsiteX1" fmla="*/ 212437 w 1145309"/>
                  <a:gd name="connsiteY1" fmla="*/ 133109 h 687291"/>
                  <a:gd name="connsiteX2" fmla="*/ 794328 w 1145309"/>
                  <a:gd name="connsiteY2" fmla="*/ 68454 h 687291"/>
                  <a:gd name="connsiteX3" fmla="*/ 1145309 w 1145309"/>
                  <a:gd name="connsiteY3" fmla="*/ 13037 h 687291"/>
                  <a:gd name="connsiteX0" fmla="*/ 0 w 1136073"/>
                  <a:gd name="connsiteY0" fmla="*/ 624576 h 624576"/>
                  <a:gd name="connsiteX1" fmla="*/ 212437 w 1136073"/>
                  <a:gd name="connsiteY1" fmla="*/ 70394 h 624576"/>
                  <a:gd name="connsiteX2" fmla="*/ 794328 w 1136073"/>
                  <a:gd name="connsiteY2" fmla="*/ 5739 h 624576"/>
                  <a:gd name="connsiteX3" fmla="*/ 1136073 w 1136073"/>
                  <a:gd name="connsiteY3" fmla="*/ 51922 h 624576"/>
                  <a:gd name="connsiteX0" fmla="*/ 0 w 1136073"/>
                  <a:gd name="connsiteY0" fmla="*/ 618874 h 618874"/>
                  <a:gd name="connsiteX1" fmla="*/ 212437 w 1136073"/>
                  <a:gd name="connsiteY1" fmla="*/ 64692 h 618874"/>
                  <a:gd name="connsiteX2" fmla="*/ 701964 w 1136073"/>
                  <a:gd name="connsiteY2" fmla="*/ 9274 h 618874"/>
                  <a:gd name="connsiteX3" fmla="*/ 1136073 w 1136073"/>
                  <a:gd name="connsiteY3" fmla="*/ 46220 h 618874"/>
                  <a:gd name="connsiteX0" fmla="*/ 0 w 725723"/>
                  <a:gd name="connsiteY0" fmla="*/ 619125 h 619125"/>
                  <a:gd name="connsiteX1" fmla="*/ 212437 w 725723"/>
                  <a:gd name="connsiteY1" fmla="*/ 64943 h 619125"/>
                  <a:gd name="connsiteX2" fmla="*/ 701964 w 725723"/>
                  <a:gd name="connsiteY2" fmla="*/ 9525 h 619125"/>
                  <a:gd name="connsiteX3" fmla="*/ 711200 w 725723"/>
                  <a:gd name="connsiteY3" fmla="*/ 27999 h 619125"/>
                  <a:gd name="connsiteX0" fmla="*/ 0 w 856475"/>
                  <a:gd name="connsiteY0" fmla="*/ 621250 h 621250"/>
                  <a:gd name="connsiteX1" fmla="*/ 212437 w 856475"/>
                  <a:gd name="connsiteY1" fmla="*/ 67068 h 621250"/>
                  <a:gd name="connsiteX2" fmla="*/ 701964 w 856475"/>
                  <a:gd name="connsiteY2" fmla="*/ 11650 h 621250"/>
                  <a:gd name="connsiteX3" fmla="*/ 856475 w 856475"/>
                  <a:gd name="connsiteY3" fmla="*/ 84991 h 621250"/>
                  <a:gd name="connsiteX0" fmla="*/ 0 w 868581"/>
                  <a:gd name="connsiteY0" fmla="*/ 618041 h 618041"/>
                  <a:gd name="connsiteX1" fmla="*/ 212437 w 868581"/>
                  <a:gd name="connsiteY1" fmla="*/ 63859 h 618041"/>
                  <a:gd name="connsiteX2" fmla="*/ 701964 w 868581"/>
                  <a:gd name="connsiteY2" fmla="*/ 8441 h 618041"/>
                  <a:gd name="connsiteX3" fmla="*/ 868581 w 868581"/>
                  <a:gd name="connsiteY3" fmla="*/ 32402 h 618041"/>
                  <a:gd name="connsiteX0" fmla="*/ 0 w 868581"/>
                  <a:gd name="connsiteY0" fmla="*/ 618041 h 618041"/>
                  <a:gd name="connsiteX1" fmla="*/ 212437 w 868581"/>
                  <a:gd name="connsiteY1" fmla="*/ 63859 h 618041"/>
                  <a:gd name="connsiteX2" fmla="*/ 701964 w 868581"/>
                  <a:gd name="connsiteY2" fmla="*/ 8441 h 618041"/>
                  <a:gd name="connsiteX3" fmla="*/ 868581 w 868581"/>
                  <a:gd name="connsiteY3" fmla="*/ 32402 h 618041"/>
                  <a:gd name="connsiteX0" fmla="*/ 0 w 880687"/>
                  <a:gd name="connsiteY0" fmla="*/ 618140 h 618140"/>
                  <a:gd name="connsiteX1" fmla="*/ 212437 w 880687"/>
                  <a:gd name="connsiteY1" fmla="*/ 63958 h 618140"/>
                  <a:gd name="connsiteX2" fmla="*/ 701964 w 880687"/>
                  <a:gd name="connsiteY2" fmla="*/ 8540 h 618140"/>
                  <a:gd name="connsiteX3" fmla="*/ 880687 w 880687"/>
                  <a:gd name="connsiteY3" fmla="*/ 10554 h 618140"/>
                  <a:gd name="connsiteX0" fmla="*/ 0 w 886741"/>
                  <a:gd name="connsiteY0" fmla="*/ 618041 h 618041"/>
                  <a:gd name="connsiteX1" fmla="*/ 212437 w 886741"/>
                  <a:gd name="connsiteY1" fmla="*/ 63859 h 618041"/>
                  <a:gd name="connsiteX2" fmla="*/ 701964 w 886741"/>
                  <a:gd name="connsiteY2" fmla="*/ 8441 h 618041"/>
                  <a:gd name="connsiteX3" fmla="*/ 886741 w 886741"/>
                  <a:gd name="connsiteY3" fmla="*/ 32402 h 618041"/>
                  <a:gd name="connsiteX0" fmla="*/ 0 w 892795"/>
                  <a:gd name="connsiteY0" fmla="*/ 618140 h 618140"/>
                  <a:gd name="connsiteX1" fmla="*/ 212437 w 892795"/>
                  <a:gd name="connsiteY1" fmla="*/ 63958 h 618140"/>
                  <a:gd name="connsiteX2" fmla="*/ 701964 w 892795"/>
                  <a:gd name="connsiteY2" fmla="*/ 8540 h 618140"/>
                  <a:gd name="connsiteX3" fmla="*/ 892795 w 892795"/>
                  <a:gd name="connsiteY3" fmla="*/ 10554 h 618140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14718 h 614718"/>
                  <a:gd name="connsiteX1" fmla="*/ 212437 w 892795"/>
                  <a:gd name="connsiteY1" fmla="*/ 60536 h 614718"/>
                  <a:gd name="connsiteX2" fmla="*/ 892795 w 892795"/>
                  <a:gd name="connsiteY2" fmla="*/ 7132 h 614718"/>
                  <a:gd name="connsiteX0" fmla="*/ 0 w 892795"/>
                  <a:gd name="connsiteY0" fmla="*/ 606605 h 606605"/>
                  <a:gd name="connsiteX1" fmla="*/ 212437 w 892795"/>
                  <a:gd name="connsiteY1" fmla="*/ 52423 h 606605"/>
                  <a:gd name="connsiteX2" fmla="*/ 892795 w 892795"/>
                  <a:gd name="connsiteY2" fmla="*/ 15479 h 606605"/>
                  <a:gd name="connsiteX0" fmla="*/ 0 w 892795"/>
                  <a:gd name="connsiteY0" fmla="*/ 614415 h 614415"/>
                  <a:gd name="connsiteX1" fmla="*/ 212437 w 892795"/>
                  <a:gd name="connsiteY1" fmla="*/ 60233 h 614415"/>
                  <a:gd name="connsiteX2" fmla="*/ 892795 w 892795"/>
                  <a:gd name="connsiteY2" fmla="*/ 7389 h 614415"/>
                  <a:gd name="connsiteX0" fmla="*/ 0 w 892795"/>
                  <a:gd name="connsiteY0" fmla="*/ 622506 h 622506"/>
                  <a:gd name="connsiteX1" fmla="*/ 212437 w 892795"/>
                  <a:gd name="connsiteY1" fmla="*/ 68324 h 622506"/>
                  <a:gd name="connsiteX2" fmla="*/ 892795 w 892795"/>
                  <a:gd name="connsiteY2" fmla="*/ 15480 h 622506"/>
                  <a:gd name="connsiteX0" fmla="*/ 0 w 917556"/>
                  <a:gd name="connsiteY0" fmla="*/ 636237 h 636237"/>
                  <a:gd name="connsiteX1" fmla="*/ 212437 w 917556"/>
                  <a:gd name="connsiteY1" fmla="*/ 82055 h 636237"/>
                  <a:gd name="connsiteX2" fmla="*/ 917556 w 917556"/>
                  <a:gd name="connsiteY2" fmla="*/ 8844 h 636237"/>
                  <a:gd name="connsiteX0" fmla="*/ 0 w 917556"/>
                  <a:gd name="connsiteY0" fmla="*/ 627393 h 627393"/>
                  <a:gd name="connsiteX1" fmla="*/ 212437 w 917556"/>
                  <a:gd name="connsiteY1" fmla="*/ 73211 h 627393"/>
                  <a:gd name="connsiteX2" fmla="*/ 917556 w 917556"/>
                  <a:gd name="connsiteY2" fmla="*/ 0 h 627393"/>
                  <a:gd name="connsiteX0" fmla="*/ 0 w 917556"/>
                  <a:gd name="connsiteY0" fmla="*/ 627393 h 627393"/>
                  <a:gd name="connsiteX1" fmla="*/ 212437 w 917556"/>
                  <a:gd name="connsiteY1" fmla="*/ 73211 h 627393"/>
                  <a:gd name="connsiteX2" fmla="*/ 917556 w 917556"/>
                  <a:gd name="connsiteY2" fmla="*/ 0 h 627393"/>
                  <a:gd name="connsiteX0" fmla="*/ 0 w 917556"/>
                  <a:gd name="connsiteY0" fmla="*/ 631751 h 631751"/>
                  <a:gd name="connsiteX1" fmla="*/ 212437 w 917556"/>
                  <a:gd name="connsiteY1" fmla="*/ 77569 h 631751"/>
                  <a:gd name="connsiteX2" fmla="*/ 917556 w 917556"/>
                  <a:gd name="connsiteY2" fmla="*/ 4358 h 631751"/>
                  <a:gd name="connsiteX0" fmla="*/ 0 w 898986"/>
                  <a:gd name="connsiteY0" fmla="*/ 631751 h 631751"/>
                  <a:gd name="connsiteX1" fmla="*/ 193867 w 898986"/>
                  <a:gd name="connsiteY1" fmla="*/ 77569 h 631751"/>
                  <a:gd name="connsiteX2" fmla="*/ 898986 w 898986"/>
                  <a:gd name="connsiteY2" fmla="*/ 4358 h 631751"/>
                  <a:gd name="connsiteX0" fmla="*/ 0 w 898986"/>
                  <a:gd name="connsiteY0" fmla="*/ 631751 h 631751"/>
                  <a:gd name="connsiteX1" fmla="*/ 193867 w 898986"/>
                  <a:gd name="connsiteY1" fmla="*/ 77569 h 631751"/>
                  <a:gd name="connsiteX2" fmla="*/ 898986 w 898986"/>
                  <a:gd name="connsiteY2" fmla="*/ 4358 h 631751"/>
                  <a:gd name="connsiteX0" fmla="*/ 0 w 898986"/>
                  <a:gd name="connsiteY0" fmla="*/ 632533 h 632533"/>
                  <a:gd name="connsiteX1" fmla="*/ 193867 w 898986"/>
                  <a:gd name="connsiteY1" fmla="*/ 78351 h 632533"/>
                  <a:gd name="connsiteX2" fmla="*/ 634010 w 898986"/>
                  <a:gd name="connsiteY2" fmla="*/ 5505 h 632533"/>
                  <a:gd name="connsiteX3" fmla="*/ 898986 w 898986"/>
                  <a:gd name="connsiteY3" fmla="*/ 5140 h 632533"/>
                  <a:gd name="connsiteX0" fmla="*/ 0 w 1295155"/>
                  <a:gd name="connsiteY0" fmla="*/ 631440 h 631440"/>
                  <a:gd name="connsiteX1" fmla="*/ 193867 w 1295155"/>
                  <a:gd name="connsiteY1" fmla="*/ 77258 h 631440"/>
                  <a:gd name="connsiteX2" fmla="*/ 634010 w 1295155"/>
                  <a:gd name="connsiteY2" fmla="*/ 4412 h 631440"/>
                  <a:gd name="connsiteX3" fmla="*/ 1295155 w 1295155"/>
                  <a:gd name="connsiteY3" fmla="*/ 9139 h 631440"/>
                  <a:gd name="connsiteX0" fmla="*/ 0 w 1295155"/>
                  <a:gd name="connsiteY0" fmla="*/ 632603 h 632603"/>
                  <a:gd name="connsiteX1" fmla="*/ 193867 w 1295155"/>
                  <a:gd name="connsiteY1" fmla="*/ 78421 h 632603"/>
                  <a:gd name="connsiteX2" fmla="*/ 634010 w 1295155"/>
                  <a:gd name="connsiteY2" fmla="*/ 5575 h 632603"/>
                  <a:gd name="connsiteX3" fmla="*/ 1073510 w 1295155"/>
                  <a:gd name="connsiteY3" fmla="*/ 5575 h 632603"/>
                  <a:gd name="connsiteX4" fmla="*/ 1295155 w 1295155"/>
                  <a:gd name="connsiteY4" fmla="*/ 10302 h 632603"/>
                  <a:gd name="connsiteX0" fmla="*/ 0 w 1412768"/>
                  <a:gd name="connsiteY0" fmla="*/ 632603 h 636606"/>
                  <a:gd name="connsiteX1" fmla="*/ 193867 w 1412768"/>
                  <a:gd name="connsiteY1" fmla="*/ 78421 h 636606"/>
                  <a:gd name="connsiteX2" fmla="*/ 634010 w 1412768"/>
                  <a:gd name="connsiteY2" fmla="*/ 5575 h 636606"/>
                  <a:gd name="connsiteX3" fmla="*/ 1073510 w 1412768"/>
                  <a:gd name="connsiteY3" fmla="*/ 5575 h 636606"/>
                  <a:gd name="connsiteX4" fmla="*/ 1412768 w 1412768"/>
                  <a:gd name="connsiteY4" fmla="*/ 636606 h 636606"/>
                  <a:gd name="connsiteX0" fmla="*/ 0 w 1412768"/>
                  <a:gd name="connsiteY0" fmla="*/ 630195 h 634198"/>
                  <a:gd name="connsiteX1" fmla="*/ 193867 w 1412768"/>
                  <a:gd name="connsiteY1" fmla="*/ 76013 h 634198"/>
                  <a:gd name="connsiteX2" fmla="*/ 634010 w 1412768"/>
                  <a:gd name="connsiteY2" fmla="*/ 3167 h 634198"/>
                  <a:gd name="connsiteX3" fmla="*/ 1222074 w 1412768"/>
                  <a:gd name="connsiteY3" fmla="*/ 18443 h 634198"/>
                  <a:gd name="connsiteX4" fmla="*/ 1412768 w 1412768"/>
                  <a:gd name="connsiteY4" fmla="*/ 634198 h 634198"/>
                  <a:gd name="connsiteX0" fmla="*/ 0 w 1412768"/>
                  <a:gd name="connsiteY0" fmla="*/ 630195 h 634198"/>
                  <a:gd name="connsiteX1" fmla="*/ 193867 w 1412768"/>
                  <a:gd name="connsiteY1" fmla="*/ 76013 h 634198"/>
                  <a:gd name="connsiteX2" fmla="*/ 745433 w 1412768"/>
                  <a:gd name="connsiteY2" fmla="*/ 3167 h 634198"/>
                  <a:gd name="connsiteX3" fmla="*/ 1222074 w 1412768"/>
                  <a:gd name="connsiteY3" fmla="*/ 18443 h 634198"/>
                  <a:gd name="connsiteX4" fmla="*/ 1412768 w 1412768"/>
                  <a:gd name="connsiteY4" fmla="*/ 634198 h 634198"/>
                  <a:gd name="connsiteX0" fmla="*/ 0 w 1412768"/>
                  <a:gd name="connsiteY0" fmla="*/ 628598 h 632601"/>
                  <a:gd name="connsiteX1" fmla="*/ 193867 w 1412768"/>
                  <a:gd name="connsiteY1" fmla="*/ 74416 h 632601"/>
                  <a:gd name="connsiteX2" fmla="*/ 745433 w 1412768"/>
                  <a:gd name="connsiteY2" fmla="*/ 1570 h 632601"/>
                  <a:gd name="connsiteX3" fmla="*/ 1302546 w 1412768"/>
                  <a:gd name="connsiteY3" fmla="*/ 52489 h 632601"/>
                  <a:gd name="connsiteX4" fmla="*/ 1412768 w 1412768"/>
                  <a:gd name="connsiteY4" fmla="*/ 632601 h 632601"/>
                  <a:gd name="connsiteX0" fmla="*/ 0 w 1412768"/>
                  <a:gd name="connsiteY0" fmla="*/ 629482 h 633485"/>
                  <a:gd name="connsiteX1" fmla="*/ 193867 w 1412768"/>
                  <a:gd name="connsiteY1" fmla="*/ 75300 h 633485"/>
                  <a:gd name="connsiteX2" fmla="*/ 745433 w 1412768"/>
                  <a:gd name="connsiteY2" fmla="*/ 2454 h 633485"/>
                  <a:gd name="connsiteX3" fmla="*/ 1234455 w 1412768"/>
                  <a:gd name="connsiteY3" fmla="*/ 27913 h 633485"/>
                  <a:gd name="connsiteX4" fmla="*/ 1412768 w 1412768"/>
                  <a:gd name="connsiteY4" fmla="*/ 633485 h 633485"/>
                  <a:gd name="connsiteX0" fmla="*/ 0 w 1412768"/>
                  <a:gd name="connsiteY0" fmla="*/ 629482 h 633485"/>
                  <a:gd name="connsiteX1" fmla="*/ 193867 w 1412768"/>
                  <a:gd name="connsiteY1" fmla="*/ 75300 h 633485"/>
                  <a:gd name="connsiteX2" fmla="*/ 745433 w 1412768"/>
                  <a:gd name="connsiteY2" fmla="*/ 2454 h 633485"/>
                  <a:gd name="connsiteX3" fmla="*/ 1234455 w 1412768"/>
                  <a:gd name="connsiteY3" fmla="*/ 27913 h 633485"/>
                  <a:gd name="connsiteX4" fmla="*/ 1412768 w 1412768"/>
                  <a:gd name="connsiteY4" fmla="*/ 633485 h 633485"/>
                  <a:gd name="connsiteX0" fmla="*/ 0 w 1412768"/>
                  <a:gd name="connsiteY0" fmla="*/ 631893 h 635896"/>
                  <a:gd name="connsiteX1" fmla="*/ 193867 w 1412768"/>
                  <a:gd name="connsiteY1" fmla="*/ 77711 h 635896"/>
                  <a:gd name="connsiteX2" fmla="*/ 745433 w 1412768"/>
                  <a:gd name="connsiteY2" fmla="*/ 4865 h 635896"/>
                  <a:gd name="connsiteX3" fmla="*/ 1234455 w 1412768"/>
                  <a:gd name="connsiteY3" fmla="*/ 30324 h 635896"/>
                  <a:gd name="connsiteX4" fmla="*/ 1412768 w 1412768"/>
                  <a:gd name="connsiteY4" fmla="*/ 635896 h 635896"/>
                  <a:gd name="connsiteX0" fmla="*/ 0 w 1412768"/>
                  <a:gd name="connsiteY0" fmla="*/ 631893 h 635896"/>
                  <a:gd name="connsiteX1" fmla="*/ 193867 w 1412768"/>
                  <a:gd name="connsiteY1" fmla="*/ 77711 h 635896"/>
                  <a:gd name="connsiteX2" fmla="*/ 745433 w 1412768"/>
                  <a:gd name="connsiteY2" fmla="*/ 4865 h 635896"/>
                  <a:gd name="connsiteX3" fmla="*/ 1234455 w 1412768"/>
                  <a:gd name="connsiteY3" fmla="*/ 30324 h 635896"/>
                  <a:gd name="connsiteX4" fmla="*/ 1412768 w 1412768"/>
                  <a:gd name="connsiteY4" fmla="*/ 635896 h 635896"/>
                  <a:gd name="connsiteX0" fmla="*/ 0 w 1412768"/>
                  <a:gd name="connsiteY0" fmla="*/ 650064 h 654067"/>
                  <a:gd name="connsiteX1" fmla="*/ 193867 w 1412768"/>
                  <a:gd name="connsiteY1" fmla="*/ 95882 h 654067"/>
                  <a:gd name="connsiteX2" fmla="*/ 745433 w 1412768"/>
                  <a:gd name="connsiteY2" fmla="*/ 2669 h 654067"/>
                  <a:gd name="connsiteX3" fmla="*/ 1234455 w 1412768"/>
                  <a:gd name="connsiteY3" fmla="*/ 48495 h 654067"/>
                  <a:gd name="connsiteX4" fmla="*/ 1412768 w 1412768"/>
                  <a:gd name="connsiteY4" fmla="*/ 654067 h 654067"/>
                  <a:gd name="connsiteX0" fmla="*/ 0 w 1412768"/>
                  <a:gd name="connsiteY0" fmla="*/ 649202 h 653205"/>
                  <a:gd name="connsiteX1" fmla="*/ 193867 w 1412768"/>
                  <a:gd name="connsiteY1" fmla="*/ 95020 h 653205"/>
                  <a:gd name="connsiteX2" fmla="*/ 745433 w 1412768"/>
                  <a:gd name="connsiteY2" fmla="*/ 1807 h 653205"/>
                  <a:gd name="connsiteX3" fmla="*/ 1259216 w 1412768"/>
                  <a:gd name="connsiteY3" fmla="*/ 68001 h 653205"/>
                  <a:gd name="connsiteX4" fmla="*/ 1412768 w 1412768"/>
                  <a:gd name="connsiteY4" fmla="*/ 653205 h 653205"/>
                  <a:gd name="connsiteX0" fmla="*/ 0 w 1412768"/>
                  <a:gd name="connsiteY0" fmla="*/ 650301 h 654304"/>
                  <a:gd name="connsiteX1" fmla="*/ 193867 w 1412768"/>
                  <a:gd name="connsiteY1" fmla="*/ 96119 h 654304"/>
                  <a:gd name="connsiteX2" fmla="*/ 745433 w 1412768"/>
                  <a:gd name="connsiteY2" fmla="*/ 2906 h 654304"/>
                  <a:gd name="connsiteX3" fmla="*/ 1259216 w 1412768"/>
                  <a:gd name="connsiteY3" fmla="*/ 69100 h 654304"/>
                  <a:gd name="connsiteX4" fmla="*/ 1412768 w 1412768"/>
                  <a:gd name="connsiteY4" fmla="*/ 654304 h 654304"/>
                  <a:gd name="connsiteX0" fmla="*/ 0 w 1412768"/>
                  <a:gd name="connsiteY0" fmla="*/ 649069 h 653072"/>
                  <a:gd name="connsiteX1" fmla="*/ 193867 w 1412768"/>
                  <a:gd name="connsiteY1" fmla="*/ 94887 h 653072"/>
                  <a:gd name="connsiteX2" fmla="*/ 745433 w 1412768"/>
                  <a:gd name="connsiteY2" fmla="*/ 1674 h 653072"/>
                  <a:gd name="connsiteX3" fmla="*/ 1259216 w 1412768"/>
                  <a:gd name="connsiteY3" fmla="*/ 67868 h 653072"/>
                  <a:gd name="connsiteX4" fmla="*/ 1412768 w 1412768"/>
                  <a:gd name="connsiteY4" fmla="*/ 653072 h 653072"/>
                  <a:gd name="connsiteX0" fmla="*/ 0 w 1412768"/>
                  <a:gd name="connsiteY0" fmla="*/ 650301 h 654304"/>
                  <a:gd name="connsiteX1" fmla="*/ 193867 w 1412768"/>
                  <a:gd name="connsiteY1" fmla="*/ 96119 h 654304"/>
                  <a:gd name="connsiteX2" fmla="*/ 745433 w 1412768"/>
                  <a:gd name="connsiteY2" fmla="*/ 2906 h 654304"/>
                  <a:gd name="connsiteX3" fmla="*/ 1259216 w 1412768"/>
                  <a:gd name="connsiteY3" fmla="*/ 69100 h 654304"/>
                  <a:gd name="connsiteX4" fmla="*/ 1412768 w 1412768"/>
                  <a:gd name="connsiteY4" fmla="*/ 654304 h 654304"/>
                  <a:gd name="connsiteX0" fmla="*/ 0 w 1412768"/>
                  <a:gd name="connsiteY0" fmla="*/ 650301 h 654304"/>
                  <a:gd name="connsiteX1" fmla="*/ 193867 w 1412768"/>
                  <a:gd name="connsiteY1" fmla="*/ 96119 h 654304"/>
                  <a:gd name="connsiteX2" fmla="*/ 745433 w 1412768"/>
                  <a:gd name="connsiteY2" fmla="*/ 2906 h 654304"/>
                  <a:gd name="connsiteX3" fmla="*/ 1259216 w 1412768"/>
                  <a:gd name="connsiteY3" fmla="*/ 69100 h 654304"/>
                  <a:gd name="connsiteX4" fmla="*/ 1412768 w 1412768"/>
                  <a:gd name="connsiteY4" fmla="*/ 654304 h 654304"/>
                  <a:gd name="connsiteX0" fmla="*/ 0 w 1412768"/>
                  <a:gd name="connsiteY0" fmla="*/ 649999 h 654002"/>
                  <a:gd name="connsiteX1" fmla="*/ 193867 w 1412768"/>
                  <a:gd name="connsiteY1" fmla="*/ 95817 h 654002"/>
                  <a:gd name="connsiteX2" fmla="*/ 745433 w 1412768"/>
                  <a:gd name="connsiteY2" fmla="*/ 2604 h 654002"/>
                  <a:gd name="connsiteX3" fmla="*/ 1259216 w 1412768"/>
                  <a:gd name="connsiteY3" fmla="*/ 68798 h 654002"/>
                  <a:gd name="connsiteX4" fmla="*/ 1412768 w 1412768"/>
                  <a:gd name="connsiteY4" fmla="*/ 654002 h 654002"/>
                  <a:gd name="connsiteX0" fmla="*/ 0 w 1412768"/>
                  <a:gd name="connsiteY0" fmla="*/ 648429 h 652432"/>
                  <a:gd name="connsiteX1" fmla="*/ 193867 w 1412768"/>
                  <a:gd name="connsiteY1" fmla="*/ 94247 h 652432"/>
                  <a:gd name="connsiteX2" fmla="*/ 745433 w 1412768"/>
                  <a:gd name="connsiteY2" fmla="*/ 1034 h 652432"/>
                  <a:gd name="connsiteX3" fmla="*/ 1290167 w 1412768"/>
                  <a:gd name="connsiteY3" fmla="*/ 133423 h 652432"/>
                  <a:gd name="connsiteX4" fmla="*/ 1412768 w 1412768"/>
                  <a:gd name="connsiteY4" fmla="*/ 652432 h 652432"/>
                  <a:gd name="connsiteX0" fmla="*/ 0 w 1412768"/>
                  <a:gd name="connsiteY0" fmla="*/ 649431 h 653434"/>
                  <a:gd name="connsiteX1" fmla="*/ 193867 w 1412768"/>
                  <a:gd name="connsiteY1" fmla="*/ 95249 h 653434"/>
                  <a:gd name="connsiteX2" fmla="*/ 745433 w 1412768"/>
                  <a:gd name="connsiteY2" fmla="*/ 2036 h 653434"/>
                  <a:gd name="connsiteX3" fmla="*/ 1290167 w 1412768"/>
                  <a:gd name="connsiteY3" fmla="*/ 134425 h 653434"/>
                  <a:gd name="connsiteX4" fmla="*/ 1412768 w 1412768"/>
                  <a:gd name="connsiteY4" fmla="*/ 653434 h 653434"/>
                  <a:gd name="connsiteX0" fmla="*/ 0 w 1412768"/>
                  <a:gd name="connsiteY0" fmla="*/ 653502 h 657505"/>
                  <a:gd name="connsiteX1" fmla="*/ 193867 w 1412768"/>
                  <a:gd name="connsiteY1" fmla="*/ 99320 h 657505"/>
                  <a:gd name="connsiteX2" fmla="*/ 745433 w 1412768"/>
                  <a:gd name="connsiteY2" fmla="*/ 6107 h 657505"/>
                  <a:gd name="connsiteX3" fmla="*/ 1265406 w 1412768"/>
                  <a:gd name="connsiteY3" fmla="*/ 92669 h 657505"/>
                  <a:gd name="connsiteX4" fmla="*/ 1412768 w 1412768"/>
                  <a:gd name="connsiteY4" fmla="*/ 657505 h 657505"/>
                  <a:gd name="connsiteX0" fmla="*/ 0 w 1412768"/>
                  <a:gd name="connsiteY0" fmla="*/ 657719 h 661722"/>
                  <a:gd name="connsiteX1" fmla="*/ 193867 w 1412768"/>
                  <a:gd name="connsiteY1" fmla="*/ 103537 h 661722"/>
                  <a:gd name="connsiteX2" fmla="*/ 770193 w 1412768"/>
                  <a:gd name="connsiteY2" fmla="*/ 5232 h 661722"/>
                  <a:gd name="connsiteX3" fmla="*/ 1265406 w 1412768"/>
                  <a:gd name="connsiteY3" fmla="*/ 96886 h 661722"/>
                  <a:gd name="connsiteX4" fmla="*/ 1412768 w 1412768"/>
                  <a:gd name="connsiteY4" fmla="*/ 661722 h 661722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65406 w 1412768"/>
                  <a:gd name="connsiteY3" fmla="*/ 91654 h 656490"/>
                  <a:gd name="connsiteX4" fmla="*/ 1412768 w 1412768"/>
                  <a:gd name="connsiteY4" fmla="*/ 656490 h 656490"/>
                  <a:gd name="connsiteX0" fmla="*/ 0 w 1381817"/>
                  <a:gd name="connsiteY0" fmla="*/ 652487 h 656490"/>
                  <a:gd name="connsiteX1" fmla="*/ 193867 w 1381817"/>
                  <a:gd name="connsiteY1" fmla="*/ 98305 h 656490"/>
                  <a:gd name="connsiteX2" fmla="*/ 770193 w 1381817"/>
                  <a:gd name="connsiteY2" fmla="*/ 0 h 656490"/>
                  <a:gd name="connsiteX3" fmla="*/ 1265406 w 1381817"/>
                  <a:gd name="connsiteY3" fmla="*/ 91654 h 656490"/>
                  <a:gd name="connsiteX4" fmla="*/ 1381817 w 1381817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65406 w 1412768"/>
                  <a:gd name="connsiteY3" fmla="*/ 91654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15885 w 1412768"/>
                  <a:gd name="connsiteY3" fmla="*/ 106930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65406 w 1412768"/>
                  <a:gd name="connsiteY3" fmla="*/ 117113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53026 w 1412768"/>
                  <a:gd name="connsiteY3" fmla="*/ 91653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53026 w 1412768"/>
                  <a:gd name="connsiteY3" fmla="*/ 91653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53026 w 1412768"/>
                  <a:gd name="connsiteY3" fmla="*/ 91653 h 656490"/>
                  <a:gd name="connsiteX4" fmla="*/ 1412768 w 1412768"/>
                  <a:gd name="connsiteY4" fmla="*/ 656490 h 656490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253026 w 1418959"/>
                  <a:gd name="connsiteY3" fmla="*/ 91653 h 652487"/>
                  <a:gd name="connsiteX4" fmla="*/ 1418959 w 1418959"/>
                  <a:gd name="connsiteY4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253026 w 1418959"/>
                  <a:gd name="connsiteY3" fmla="*/ 91653 h 652487"/>
                  <a:gd name="connsiteX4" fmla="*/ 1418959 w 1418959"/>
                  <a:gd name="connsiteY4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253026 w 1418959"/>
                  <a:gd name="connsiteY3" fmla="*/ 91653 h 652487"/>
                  <a:gd name="connsiteX4" fmla="*/ 1418959 w 1418959"/>
                  <a:gd name="connsiteY4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214685"/>
                  <a:gd name="connsiteY0" fmla="*/ 652487 h 652487"/>
                  <a:gd name="connsiteX1" fmla="*/ 193867 w 1214685"/>
                  <a:gd name="connsiteY1" fmla="*/ 98305 h 652487"/>
                  <a:gd name="connsiteX2" fmla="*/ 770193 w 1214685"/>
                  <a:gd name="connsiteY2" fmla="*/ 0 h 652487"/>
                  <a:gd name="connsiteX3" fmla="*/ 1214685 w 1214685"/>
                  <a:gd name="connsiteY3" fmla="*/ 101473 h 652487"/>
                  <a:gd name="connsiteX0" fmla="*/ 0 w 1214685"/>
                  <a:gd name="connsiteY0" fmla="*/ 652487 h 652487"/>
                  <a:gd name="connsiteX1" fmla="*/ 193867 w 1214685"/>
                  <a:gd name="connsiteY1" fmla="*/ 98305 h 652487"/>
                  <a:gd name="connsiteX2" fmla="*/ 770193 w 1214685"/>
                  <a:gd name="connsiteY2" fmla="*/ 0 h 652487"/>
                  <a:gd name="connsiteX3" fmla="*/ 1214685 w 1214685"/>
                  <a:gd name="connsiteY3" fmla="*/ 101473 h 652487"/>
                  <a:gd name="connsiteX0" fmla="*/ 0 w 1214685"/>
                  <a:gd name="connsiteY0" fmla="*/ 652487 h 652487"/>
                  <a:gd name="connsiteX1" fmla="*/ 193867 w 1214685"/>
                  <a:gd name="connsiteY1" fmla="*/ 98305 h 652487"/>
                  <a:gd name="connsiteX2" fmla="*/ 770193 w 1214685"/>
                  <a:gd name="connsiteY2" fmla="*/ 0 h 652487"/>
                  <a:gd name="connsiteX3" fmla="*/ 1214685 w 1214685"/>
                  <a:gd name="connsiteY3" fmla="*/ 101473 h 652487"/>
                  <a:gd name="connsiteX0" fmla="*/ 0 w 1214685"/>
                  <a:gd name="connsiteY0" fmla="*/ 652487 h 652487"/>
                  <a:gd name="connsiteX1" fmla="*/ 193867 w 1214685"/>
                  <a:gd name="connsiteY1" fmla="*/ 98305 h 652487"/>
                  <a:gd name="connsiteX2" fmla="*/ 770193 w 1214685"/>
                  <a:gd name="connsiteY2" fmla="*/ 0 h 652487"/>
                  <a:gd name="connsiteX3" fmla="*/ 1214685 w 1214685"/>
                  <a:gd name="connsiteY3" fmla="*/ 101473 h 652487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32484 h 632484"/>
                  <a:gd name="connsiteX1" fmla="*/ 193867 w 905179"/>
                  <a:gd name="connsiteY1" fmla="*/ 78302 h 632484"/>
                  <a:gd name="connsiteX2" fmla="*/ 905179 w 905179"/>
                  <a:gd name="connsiteY2" fmla="*/ 0 h 632484"/>
                  <a:gd name="connsiteX0" fmla="*/ 0 w 806137"/>
                  <a:gd name="connsiteY0" fmla="*/ 637576 h 637576"/>
                  <a:gd name="connsiteX1" fmla="*/ 193867 w 806137"/>
                  <a:gd name="connsiteY1" fmla="*/ 83394 h 637576"/>
                  <a:gd name="connsiteX2" fmla="*/ 806137 w 806137"/>
                  <a:gd name="connsiteY2" fmla="*/ 0 h 637576"/>
                  <a:gd name="connsiteX0" fmla="*/ 0 w 806137"/>
                  <a:gd name="connsiteY0" fmla="*/ 637576 h 637576"/>
                  <a:gd name="connsiteX1" fmla="*/ 193867 w 806137"/>
                  <a:gd name="connsiteY1" fmla="*/ 83394 h 637576"/>
                  <a:gd name="connsiteX2" fmla="*/ 806137 w 806137"/>
                  <a:gd name="connsiteY2" fmla="*/ 0 h 63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137" h="637576">
                    <a:moveTo>
                      <a:pt x="0" y="637576"/>
                    </a:moveTo>
                    <a:cubicBezTo>
                      <a:pt x="7600" y="436389"/>
                      <a:pt x="59511" y="189657"/>
                      <a:pt x="193867" y="83394"/>
                    </a:cubicBezTo>
                    <a:cubicBezTo>
                      <a:pt x="328223" y="-22869"/>
                      <a:pt x="657947" y="6129"/>
                      <a:pt x="806137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0800000" lon="0" rev="0"/>
                </a:camera>
                <a:lightRig rig="threePt" dir="t"/>
              </a:scene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1049338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4F3EF2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Полилиния 36"/>
              <p:cNvSpPr/>
              <p:nvPr/>
            </p:nvSpPr>
            <p:spPr bwMode="auto">
              <a:xfrm>
                <a:off x="3609633" y="3965043"/>
                <a:ext cx="1202846" cy="1156521"/>
              </a:xfrm>
              <a:custGeom>
                <a:avLst/>
                <a:gdLst>
                  <a:gd name="connsiteX0" fmla="*/ 0 w 1145309"/>
                  <a:gd name="connsiteY0" fmla="*/ 745278 h 745278"/>
                  <a:gd name="connsiteX1" fmla="*/ 184728 w 1145309"/>
                  <a:gd name="connsiteY1" fmla="*/ 209569 h 745278"/>
                  <a:gd name="connsiteX2" fmla="*/ 794328 w 1145309"/>
                  <a:gd name="connsiteY2" fmla="*/ 6369 h 745278"/>
                  <a:gd name="connsiteX3" fmla="*/ 1145309 w 1145309"/>
                  <a:gd name="connsiteY3" fmla="*/ 71024 h 745278"/>
                  <a:gd name="connsiteX0" fmla="*/ 0 w 1145309"/>
                  <a:gd name="connsiteY0" fmla="*/ 742004 h 742004"/>
                  <a:gd name="connsiteX1" fmla="*/ 304801 w 1145309"/>
                  <a:gd name="connsiteY1" fmla="*/ 150876 h 742004"/>
                  <a:gd name="connsiteX2" fmla="*/ 794328 w 1145309"/>
                  <a:gd name="connsiteY2" fmla="*/ 3095 h 742004"/>
                  <a:gd name="connsiteX3" fmla="*/ 1145309 w 1145309"/>
                  <a:gd name="connsiteY3" fmla="*/ 67750 h 742004"/>
                  <a:gd name="connsiteX0" fmla="*/ 0 w 1145309"/>
                  <a:gd name="connsiteY0" fmla="*/ 744141 h 744141"/>
                  <a:gd name="connsiteX1" fmla="*/ 212437 w 1145309"/>
                  <a:gd name="connsiteY1" fmla="*/ 189959 h 744141"/>
                  <a:gd name="connsiteX2" fmla="*/ 794328 w 1145309"/>
                  <a:gd name="connsiteY2" fmla="*/ 5232 h 744141"/>
                  <a:gd name="connsiteX3" fmla="*/ 1145309 w 1145309"/>
                  <a:gd name="connsiteY3" fmla="*/ 69887 h 744141"/>
                  <a:gd name="connsiteX0" fmla="*/ 0 w 1145309"/>
                  <a:gd name="connsiteY0" fmla="*/ 687291 h 687291"/>
                  <a:gd name="connsiteX1" fmla="*/ 212437 w 1145309"/>
                  <a:gd name="connsiteY1" fmla="*/ 133109 h 687291"/>
                  <a:gd name="connsiteX2" fmla="*/ 794328 w 1145309"/>
                  <a:gd name="connsiteY2" fmla="*/ 68454 h 687291"/>
                  <a:gd name="connsiteX3" fmla="*/ 1145309 w 1145309"/>
                  <a:gd name="connsiteY3" fmla="*/ 13037 h 687291"/>
                  <a:gd name="connsiteX0" fmla="*/ 0 w 1136073"/>
                  <a:gd name="connsiteY0" fmla="*/ 624576 h 624576"/>
                  <a:gd name="connsiteX1" fmla="*/ 212437 w 1136073"/>
                  <a:gd name="connsiteY1" fmla="*/ 70394 h 624576"/>
                  <a:gd name="connsiteX2" fmla="*/ 794328 w 1136073"/>
                  <a:gd name="connsiteY2" fmla="*/ 5739 h 624576"/>
                  <a:gd name="connsiteX3" fmla="*/ 1136073 w 1136073"/>
                  <a:gd name="connsiteY3" fmla="*/ 51922 h 624576"/>
                  <a:gd name="connsiteX0" fmla="*/ 0 w 1136073"/>
                  <a:gd name="connsiteY0" fmla="*/ 618874 h 618874"/>
                  <a:gd name="connsiteX1" fmla="*/ 212437 w 1136073"/>
                  <a:gd name="connsiteY1" fmla="*/ 64692 h 618874"/>
                  <a:gd name="connsiteX2" fmla="*/ 701964 w 1136073"/>
                  <a:gd name="connsiteY2" fmla="*/ 9274 h 618874"/>
                  <a:gd name="connsiteX3" fmla="*/ 1136073 w 1136073"/>
                  <a:gd name="connsiteY3" fmla="*/ 46220 h 618874"/>
                  <a:gd name="connsiteX0" fmla="*/ 0 w 725723"/>
                  <a:gd name="connsiteY0" fmla="*/ 619125 h 619125"/>
                  <a:gd name="connsiteX1" fmla="*/ 212437 w 725723"/>
                  <a:gd name="connsiteY1" fmla="*/ 64943 h 619125"/>
                  <a:gd name="connsiteX2" fmla="*/ 701964 w 725723"/>
                  <a:gd name="connsiteY2" fmla="*/ 9525 h 619125"/>
                  <a:gd name="connsiteX3" fmla="*/ 711200 w 725723"/>
                  <a:gd name="connsiteY3" fmla="*/ 27999 h 619125"/>
                  <a:gd name="connsiteX0" fmla="*/ 0 w 856475"/>
                  <a:gd name="connsiteY0" fmla="*/ 621250 h 621250"/>
                  <a:gd name="connsiteX1" fmla="*/ 212437 w 856475"/>
                  <a:gd name="connsiteY1" fmla="*/ 67068 h 621250"/>
                  <a:gd name="connsiteX2" fmla="*/ 701964 w 856475"/>
                  <a:gd name="connsiteY2" fmla="*/ 11650 h 621250"/>
                  <a:gd name="connsiteX3" fmla="*/ 856475 w 856475"/>
                  <a:gd name="connsiteY3" fmla="*/ 84991 h 621250"/>
                  <a:gd name="connsiteX0" fmla="*/ 0 w 868581"/>
                  <a:gd name="connsiteY0" fmla="*/ 618041 h 618041"/>
                  <a:gd name="connsiteX1" fmla="*/ 212437 w 868581"/>
                  <a:gd name="connsiteY1" fmla="*/ 63859 h 618041"/>
                  <a:gd name="connsiteX2" fmla="*/ 701964 w 868581"/>
                  <a:gd name="connsiteY2" fmla="*/ 8441 h 618041"/>
                  <a:gd name="connsiteX3" fmla="*/ 868581 w 868581"/>
                  <a:gd name="connsiteY3" fmla="*/ 32402 h 618041"/>
                  <a:gd name="connsiteX0" fmla="*/ 0 w 868581"/>
                  <a:gd name="connsiteY0" fmla="*/ 618041 h 618041"/>
                  <a:gd name="connsiteX1" fmla="*/ 212437 w 868581"/>
                  <a:gd name="connsiteY1" fmla="*/ 63859 h 618041"/>
                  <a:gd name="connsiteX2" fmla="*/ 701964 w 868581"/>
                  <a:gd name="connsiteY2" fmla="*/ 8441 h 618041"/>
                  <a:gd name="connsiteX3" fmla="*/ 868581 w 868581"/>
                  <a:gd name="connsiteY3" fmla="*/ 32402 h 618041"/>
                  <a:gd name="connsiteX0" fmla="*/ 0 w 880687"/>
                  <a:gd name="connsiteY0" fmla="*/ 618140 h 618140"/>
                  <a:gd name="connsiteX1" fmla="*/ 212437 w 880687"/>
                  <a:gd name="connsiteY1" fmla="*/ 63958 h 618140"/>
                  <a:gd name="connsiteX2" fmla="*/ 701964 w 880687"/>
                  <a:gd name="connsiteY2" fmla="*/ 8540 h 618140"/>
                  <a:gd name="connsiteX3" fmla="*/ 880687 w 880687"/>
                  <a:gd name="connsiteY3" fmla="*/ 10554 h 618140"/>
                  <a:gd name="connsiteX0" fmla="*/ 0 w 886741"/>
                  <a:gd name="connsiteY0" fmla="*/ 618041 h 618041"/>
                  <a:gd name="connsiteX1" fmla="*/ 212437 w 886741"/>
                  <a:gd name="connsiteY1" fmla="*/ 63859 h 618041"/>
                  <a:gd name="connsiteX2" fmla="*/ 701964 w 886741"/>
                  <a:gd name="connsiteY2" fmla="*/ 8441 h 618041"/>
                  <a:gd name="connsiteX3" fmla="*/ 886741 w 886741"/>
                  <a:gd name="connsiteY3" fmla="*/ 32402 h 618041"/>
                  <a:gd name="connsiteX0" fmla="*/ 0 w 892795"/>
                  <a:gd name="connsiteY0" fmla="*/ 618140 h 618140"/>
                  <a:gd name="connsiteX1" fmla="*/ 212437 w 892795"/>
                  <a:gd name="connsiteY1" fmla="*/ 63958 h 618140"/>
                  <a:gd name="connsiteX2" fmla="*/ 701964 w 892795"/>
                  <a:gd name="connsiteY2" fmla="*/ 8540 h 618140"/>
                  <a:gd name="connsiteX3" fmla="*/ 892795 w 892795"/>
                  <a:gd name="connsiteY3" fmla="*/ 10554 h 618140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21048 h 621048"/>
                  <a:gd name="connsiteX1" fmla="*/ 212437 w 892795"/>
                  <a:gd name="connsiteY1" fmla="*/ 66866 h 621048"/>
                  <a:gd name="connsiteX2" fmla="*/ 774601 w 892795"/>
                  <a:gd name="connsiteY2" fmla="*/ 5961 h 621048"/>
                  <a:gd name="connsiteX3" fmla="*/ 892795 w 892795"/>
                  <a:gd name="connsiteY3" fmla="*/ 13462 h 621048"/>
                  <a:gd name="connsiteX0" fmla="*/ 0 w 892795"/>
                  <a:gd name="connsiteY0" fmla="*/ 614718 h 614718"/>
                  <a:gd name="connsiteX1" fmla="*/ 212437 w 892795"/>
                  <a:gd name="connsiteY1" fmla="*/ 60536 h 614718"/>
                  <a:gd name="connsiteX2" fmla="*/ 892795 w 892795"/>
                  <a:gd name="connsiteY2" fmla="*/ 7132 h 614718"/>
                  <a:gd name="connsiteX0" fmla="*/ 0 w 892795"/>
                  <a:gd name="connsiteY0" fmla="*/ 606605 h 606605"/>
                  <a:gd name="connsiteX1" fmla="*/ 212437 w 892795"/>
                  <a:gd name="connsiteY1" fmla="*/ 52423 h 606605"/>
                  <a:gd name="connsiteX2" fmla="*/ 892795 w 892795"/>
                  <a:gd name="connsiteY2" fmla="*/ 15479 h 606605"/>
                  <a:gd name="connsiteX0" fmla="*/ 0 w 892795"/>
                  <a:gd name="connsiteY0" fmla="*/ 614415 h 614415"/>
                  <a:gd name="connsiteX1" fmla="*/ 212437 w 892795"/>
                  <a:gd name="connsiteY1" fmla="*/ 60233 h 614415"/>
                  <a:gd name="connsiteX2" fmla="*/ 892795 w 892795"/>
                  <a:gd name="connsiteY2" fmla="*/ 7389 h 614415"/>
                  <a:gd name="connsiteX0" fmla="*/ 0 w 892795"/>
                  <a:gd name="connsiteY0" fmla="*/ 622506 h 622506"/>
                  <a:gd name="connsiteX1" fmla="*/ 212437 w 892795"/>
                  <a:gd name="connsiteY1" fmla="*/ 68324 h 622506"/>
                  <a:gd name="connsiteX2" fmla="*/ 892795 w 892795"/>
                  <a:gd name="connsiteY2" fmla="*/ 15480 h 622506"/>
                  <a:gd name="connsiteX0" fmla="*/ 0 w 917556"/>
                  <a:gd name="connsiteY0" fmla="*/ 636237 h 636237"/>
                  <a:gd name="connsiteX1" fmla="*/ 212437 w 917556"/>
                  <a:gd name="connsiteY1" fmla="*/ 82055 h 636237"/>
                  <a:gd name="connsiteX2" fmla="*/ 917556 w 917556"/>
                  <a:gd name="connsiteY2" fmla="*/ 8844 h 636237"/>
                  <a:gd name="connsiteX0" fmla="*/ 0 w 917556"/>
                  <a:gd name="connsiteY0" fmla="*/ 627393 h 627393"/>
                  <a:gd name="connsiteX1" fmla="*/ 212437 w 917556"/>
                  <a:gd name="connsiteY1" fmla="*/ 73211 h 627393"/>
                  <a:gd name="connsiteX2" fmla="*/ 917556 w 917556"/>
                  <a:gd name="connsiteY2" fmla="*/ 0 h 627393"/>
                  <a:gd name="connsiteX0" fmla="*/ 0 w 917556"/>
                  <a:gd name="connsiteY0" fmla="*/ 627393 h 627393"/>
                  <a:gd name="connsiteX1" fmla="*/ 212437 w 917556"/>
                  <a:gd name="connsiteY1" fmla="*/ 73211 h 627393"/>
                  <a:gd name="connsiteX2" fmla="*/ 917556 w 917556"/>
                  <a:gd name="connsiteY2" fmla="*/ 0 h 627393"/>
                  <a:gd name="connsiteX0" fmla="*/ 0 w 917556"/>
                  <a:gd name="connsiteY0" fmla="*/ 631751 h 631751"/>
                  <a:gd name="connsiteX1" fmla="*/ 212437 w 917556"/>
                  <a:gd name="connsiteY1" fmla="*/ 77569 h 631751"/>
                  <a:gd name="connsiteX2" fmla="*/ 917556 w 917556"/>
                  <a:gd name="connsiteY2" fmla="*/ 4358 h 631751"/>
                  <a:gd name="connsiteX0" fmla="*/ 0 w 898986"/>
                  <a:gd name="connsiteY0" fmla="*/ 631751 h 631751"/>
                  <a:gd name="connsiteX1" fmla="*/ 193867 w 898986"/>
                  <a:gd name="connsiteY1" fmla="*/ 77569 h 631751"/>
                  <a:gd name="connsiteX2" fmla="*/ 898986 w 898986"/>
                  <a:gd name="connsiteY2" fmla="*/ 4358 h 631751"/>
                  <a:gd name="connsiteX0" fmla="*/ 0 w 898986"/>
                  <a:gd name="connsiteY0" fmla="*/ 631751 h 631751"/>
                  <a:gd name="connsiteX1" fmla="*/ 193867 w 898986"/>
                  <a:gd name="connsiteY1" fmla="*/ 77569 h 631751"/>
                  <a:gd name="connsiteX2" fmla="*/ 898986 w 898986"/>
                  <a:gd name="connsiteY2" fmla="*/ 4358 h 631751"/>
                  <a:gd name="connsiteX0" fmla="*/ 0 w 898986"/>
                  <a:gd name="connsiteY0" fmla="*/ 632533 h 632533"/>
                  <a:gd name="connsiteX1" fmla="*/ 193867 w 898986"/>
                  <a:gd name="connsiteY1" fmla="*/ 78351 h 632533"/>
                  <a:gd name="connsiteX2" fmla="*/ 634010 w 898986"/>
                  <a:gd name="connsiteY2" fmla="*/ 5505 h 632533"/>
                  <a:gd name="connsiteX3" fmla="*/ 898986 w 898986"/>
                  <a:gd name="connsiteY3" fmla="*/ 5140 h 632533"/>
                  <a:gd name="connsiteX0" fmla="*/ 0 w 1295155"/>
                  <a:gd name="connsiteY0" fmla="*/ 631440 h 631440"/>
                  <a:gd name="connsiteX1" fmla="*/ 193867 w 1295155"/>
                  <a:gd name="connsiteY1" fmla="*/ 77258 h 631440"/>
                  <a:gd name="connsiteX2" fmla="*/ 634010 w 1295155"/>
                  <a:gd name="connsiteY2" fmla="*/ 4412 h 631440"/>
                  <a:gd name="connsiteX3" fmla="*/ 1295155 w 1295155"/>
                  <a:gd name="connsiteY3" fmla="*/ 9139 h 631440"/>
                  <a:gd name="connsiteX0" fmla="*/ 0 w 1295155"/>
                  <a:gd name="connsiteY0" fmla="*/ 632603 h 632603"/>
                  <a:gd name="connsiteX1" fmla="*/ 193867 w 1295155"/>
                  <a:gd name="connsiteY1" fmla="*/ 78421 h 632603"/>
                  <a:gd name="connsiteX2" fmla="*/ 634010 w 1295155"/>
                  <a:gd name="connsiteY2" fmla="*/ 5575 h 632603"/>
                  <a:gd name="connsiteX3" fmla="*/ 1073510 w 1295155"/>
                  <a:gd name="connsiteY3" fmla="*/ 5575 h 632603"/>
                  <a:gd name="connsiteX4" fmla="*/ 1295155 w 1295155"/>
                  <a:gd name="connsiteY4" fmla="*/ 10302 h 632603"/>
                  <a:gd name="connsiteX0" fmla="*/ 0 w 1412768"/>
                  <a:gd name="connsiteY0" fmla="*/ 632603 h 636606"/>
                  <a:gd name="connsiteX1" fmla="*/ 193867 w 1412768"/>
                  <a:gd name="connsiteY1" fmla="*/ 78421 h 636606"/>
                  <a:gd name="connsiteX2" fmla="*/ 634010 w 1412768"/>
                  <a:gd name="connsiteY2" fmla="*/ 5575 h 636606"/>
                  <a:gd name="connsiteX3" fmla="*/ 1073510 w 1412768"/>
                  <a:gd name="connsiteY3" fmla="*/ 5575 h 636606"/>
                  <a:gd name="connsiteX4" fmla="*/ 1412768 w 1412768"/>
                  <a:gd name="connsiteY4" fmla="*/ 636606 h 636606"/>
                  <a:gd name="connsiteX0" fmla="*/ 0 w 1412768"/>
                  <a:gd name="connsiteY0" fmla="*/ 630195 h 634198"/>
                  <a:gd name="connsiteX1" fmla="*/ 193867 w 1412768"/>
                  <a:gd name="connsiteY1" fmla="*/ 76013 h 634198"/>
                  <a:gd name="connsiteX2" fmla="*/ 634010 w 1412768"/>
                  <a:gd name="connsiteY2" fmla="*/ 3167 h 634198"/>
                  <a:gd name="connsiteX3" fmla="*/ 1222074 w 1412768"/>
                  <a:gd name="connsiteY3" fmla="*/ 18443 h 634198"/>
                  <a:gd name="connsiteX4" fmla="*/ 1412768 w 1412768"/>
                  <a:gd name="connsiteY4" fmla="*/ 634198 h 634198"/>
                  <a:gd name="connsiteX0" fmla="*/ 0 w 1412768"/>
                  <a:gd name="connsiteY0" fmla="*/ 630195 h 634198"/>
                  <a:gd name="connsiteX1" fmla="*/ 193867 w 1412768"/>
                  <a:gd name="connsiteY1" fmla="*/ 76013 h 634198"/>
                  <a:gd name="connsiteX2" fmla="*/ 745433 w 1412768"/>
                  <a:gd name="connsiteY2" fmla="*/ 3167 h 634198"/>
                  <a:gd name="connsiteX3" fmla="*/ 1222074 w 1412768"/>
                  <a:gd name="connsiteY3" fmla="*/ 18443 h 634198"/>
                  <a:gd name="connsiteX4" fmla="*/ 1412768 w 1412768"/>
                  <a:gd name="connsiteY4" fmla="*/ 634198 h 634198"/>
                  <a:gd name="connsiteX0" fmla="*/ 0 w 1412768"/>
                  <a:gd name="connsiteY0" fmla="*/ 628598 h 632601"/>
                  <a:gd name="connsiteX1" fmla="*/ 193867 w 1412768"/>
                  <a:gd name="connsiteY1" fmla="*/ 74416 h 632601"/>
                  <a:gd name="connsiteX2" fmla="*/ 745433 w 1412768"/>
                  <a:gd name="connsiteY2" fmla="*/ 1570 h 632601"/>
                  <a:gd name="connsiteX3" fmla="*/ 1302546 w 1412768"/>
                  <a:gd name="connsiteY3" fmla="*/ 52489 h 632601"/>
                  <a:gd name="connsiteX4" fmla="*/ 1412768 w 1412768"/>
                  <a:gd name="connsiteY4" fmla="*/ 632601 h 632601"/>
                  <a:gd name="connsiteX0" fmla="*/ 0 w 1412768"/>
                  <a:gd name="connsiteY0" fmla="*/ 629482 h 633485"/>
                  <a:gd name="connsiteX1" fmla="*/ 193867 w 1412768"/>
                  <a:gd name="connsiteY1" fmla="*/ 75300 h 633485"/>
                  <a:gd name="connsiteX2" fmla="*/ 745433 w 1412768"/>
                  <a:gd name="connsiteY2" fmla="*/ 2454 h 633485"/>
                  <a:gd name="connsiteX3" fmla="*/ 1234455 w 1412768"/>
                  <a:gd name="connsiteY3" fmla="*/ 27913 h 633485"/>
                  <a:gd name="connsiteX4" fmla="*/ 1412768 w 1412768"/>
                  <a:gd name="connsiteY4" fmla="*/ 633485 h 633485"/>
                  <a:gd name="connsiteX0" fmla="*/ 0 w 1412768"/>
                  <a:gd name="connsiteY0" fmla="*/ 629482 h 633485"/>
                  <a:gd name="connsiteX1" fmla="*/ 193867 w 1412768"/>
                  <a:gd name="connsiteY1" fmla="*/ 75300 h 633485"/>
                  <a:gd name="connsiteX2" fmla="*/ 745433 w 1412768"/>
                  <a:gd name="connsiteY2" fmla="*/ 2454 h 633485"/>
                  <a:gd name="connsiteX3" fmla="*/ 1234455 w 1412768"/>
                  <a:gd name="connsiteY3" fmla="*/ 27913 h 633485"/>
                  <a:gd name="connsiteX4" fmla="*/ 1412768 w 1412768"/>
                  <a:gd name="connsiteY4" fmla="*/ 633485 h 633485"/>
                  <a:gd name="connsiteX0" fmla="*/ 0 w 1412768"/>
                  <a:gd name="connsiteY0" fmla="*/ 631893 h 635896"/>
                  <a:gd name="connsiteX1" fmla="*/ 193867 w 1412768"/>
                  <a:gd name="connsiteY1" fmla="*/ 77711 h 635896"/>
                  <a:gd name="connsiteX2" fmla="*/ 745433 w 1412768"/>
                  <a:gd name="connsiteY2" fmla="*/ 4865 h 635896"/>
                  <a:gd name="connsiteX3" fmla="*/ 1234455 w 1412768"/>
                  <a:gd name="connsiteY3" fmla="*/ 30324 h 635896"/>
                  <a:gd name="connsiteX4" fmla="*/ 1412768 w 1412768"/>
                  <a:gd name="connsiteY4" fmla="*/ 635896 h 635896"/>
                  <a:gd name="connsiteX0" fmla="*/ 0 w 1412768"/>
                  <a:gd name="connsiteY0" fmla="*/ 631893 h 635896"/>
                  <a:gd name="connsiteX1" fmla="*/ 193867 w 1412768"/>
                  <a:gd name="connsiteY1" fmla="*/ 77711 h 635896"/>
                  <a:gd name="connsiteX2" fmla="*/ 745433 w 1412768"/>
                  <a:gd name="connsiteY2" fmla="*/ 4865 h 635896"/>
                  <a:gd name="connsiteX3" fmla="*/ 1234455 w 1412768"/>
                  <a:gd name="connsiteY3" fmla="*/ 30324 h 635896"/>
                  <a:gd name="connsiteX4" fmla="*/ 1412768 w 1412768"/>
                  <a:gd name="connsiteY4" fmla="*/ 635896 h 635896"/>
                  <a:gd name="connsiteX0" fmla="*/ 0 w 1412768"/>
                  <a:gd name="connsiteY0" fmla="*/ 650064 h 654067"/>
                  <a:gd name="connsiteX1" fmla="*/ 193867 w 1412768"/>
                  <a:gd name="connsiteY1" fmla="*/ 95882 h 654067"/>
                  <a:gd name="connsiteX2" fmla="*/ 745433 w 1412768"/>
                  <a:gd name="connsiteY2" fmla="*/ 2669 h 654067"/>
                  <a:gd name="connsiteX3" fmla="*/ 1234455 w 1412768"/>
                  <a:gd name="connsiteY3" fmla="*/ 48495 h 654067"/>
                  <a:gd name="connsiteX4" fmla="*/ 1412768 w 1412768"/>
                  <a:gd name="connsiteY4" fmla="*/ 654067 h 654067"/>
                  <a:gd name="connsiteX0" fmla="*/ 0 w 1412768"/>
                  <a:gd name="connsiteY0" fmla="*/ 649202 h 653205"/>
                  <a:gd name="connsiteX1" fmla="*/ 193867 w 1412768"/>
                  <a:gd name="connsiteY1" fmla="*/ 95020 h 653205"/>
                  <a:gd name="connsiteX2" fmla="*/ 745433 w 1412768"/>
                  <a:gd name="connsiteY2" fmla="*/ 1807 h 653205"/>
                  <a:gd name="connsiteX3" fmla="*/ 1259216 w 1412768"/>
                  <a:gd name="connsiteY3" fmla="*/ 68001 h 653205"/>
                  <a:gd name="connsiteX4" fmla="*/ 1412768 w 1412768"/>
                  <a:gd name="connsiteY4" fmla="*/ 653205 h 653205"/>
                  <a:gd name="connsiteX0" fmla="*/ 0 w 1412768"/>
                  <a:gd name="connsiteY0" fmla="*/ 650301 h 654304"/>
                  <a:gd name="connsiteX1" fmla="*/ 193867 w 1412768"/>
                  <a:gd name="connsiteY1" fmla="*/ 96119 h 654304"/>
                  <a:gd name="connsiteX2" fmla="*/ 745433 w 1412768"/>
                  <a:gd name="connsiteY2" fmla="*/ 2906 h 654304"/>
                  <a:gd name="connsiteX3" fmla="*/ 1259216 w 1412768"/>
                  <a:gd name="connsiteY3" fmla="*/ 69100 h 654304"/>
                  <a:gd name="connsiteX4" fmla="*/ 1412768 w 1412768"/>
                  <a:gd name="connsiteY4" fmla="*/ 654304 h 654304"/>
                  <a:gd name="connsiteX0" fmla="*/ 0 w 1412768"/>
                  <a:gd name="connsiteY0" fmla="*/ 649069 h 653072"/>
                  <a:gd name="connsiteX1" fmla="*/ 193867 w 1412768"/>
                  <a:gd name="connsiteY1" fmla="*/ 94887 h 653072"/>
                  <a:gd name="connsiteX2" fmla="*/ 745433 w 1412768"/>
                  <a:gd name="connsiteY2" fmla="*/ 1674 h 653072"/>
                  <a:gd name="connsiteX3" fmla="*/ 1259216 w 1412768"/>
                  <a:gd name="connsiteY3" fmla="*/ 67868 h 653072"/>
                  <a:gd name="connsiteX4" fmla="*/ 1412768 w 1412768"/>
                  <a:gd name="connsiteY4" fmla="*/ 653072 h 653072"/>
                  <a:gd name="connsiteX0" fmla="*/ 0 w 1412768"/>
                  <a:gd name="connsiteY0" fmla="*/ 650301 h 654304"/>
                  <a:gd name="connsiteX1" fmla="*/ 193867 w 1412768"/>
                  <a:gd name="connsiteY1" fmla="*/ 96119 h 654304"/>
                  <a:gd name="connsiteX2" fmla="*/ 745433 w 1412768"/>
                  <a:gd name="connsiteY2" fmla="*/ 2906 h 654304"/>
                  <a:gd name="connsiteX3" fmla="*/ 1259216 w 1412768"/>
                  <a:gd name="connsiteY3" fmla="*/ 69100 h 654304"/>
                  <a:gd name="connsiteX4" fmla="*/ 1412768 w 1412768"/>
                  <a:gd name="connsiteY4" fmla="*/ 654304 h 654304"/>
                  <a:gd name="connsiteX0" fmla="*/ 0 w 1412768"/>
                  <a:gd name="connsiteY0" fmla="*/ 650301 h 654304"/>
                  <a:gd name="connsiteX1" fmla="*/ 193867 w 1412768"/>
                  <a:gd name="connsiteY1" fmla="*/ 96119 h 654304"/>
                  <a:gd name="connsiteX2" fmla="*/ 745433 w 1412768"/>
                  <a:gd name="connsiteY2" fmla="*/ 2906 h 654304"/>
                  <a:gd name="connsiteX3" fmla="*/ 1259216 w 1412768"/>
                  <a:gd name="connsiteY3" fmla="*/ 69100 h 654304"/>
                  <a:gd name="connsiteX4" fmla="*/ 1412768 w 1412768"/>
                  <a:gd name="connsiteY4" fmla="*/ 654304 h 654304"/>
                  <a:gd name="connsiteX0" fmla="*/ 0 w 1412768"/>
                  <a:gd name="connsiteY0" fmla="*/ 649999 h 654002"/>
                  <a:gd name="connsiteX1" fmla="*/ 193867 w 1412768"/>
                  <a:gd name="connsiteY1" fmla="*/ 95817 h 654002"/>
                  <a:gd name="connsiteX2" fmla="*/ 745433 w 1412768"/>
                  <a:gd name="connsiteY2" fmla="*/ 2604 h 654002"/>
                  <a:gd name="connsiteX3" fmla="*/ 1259216 w 1412768"/>
                  <a:gd name="connsiteY3" fmla="*/ 68798 h 654002"/>
                  <a:gd name="connsiteX4" fmla="*/ 1412768 w 1412768"/>
                  <a:gd name="connsiteY4" fmla="*/ 654002 h 654002"/>
                  <a:gd name="connsiteX0" fmla="*/ 0 w 1412768"/>
                  <a:gd name="connsiteY0" fmla="*/ 648429 h 652432"/>
                  <a:gd name="connsiteX1" fmla="*/ 193867 w 1412768"/>
                  <a:gd name="connsiteY1" fmla="*/ 94247 h 652432"/>
                  <a:gd name="connsiteX2" fmla="*/ 745433 w 1412768"/>
                  <a:gd name="connsiteY2" fmla="*/ 1034 h 652432"/>
                  <a:gd name="connsiteX3" fmla="*/ 1290167 w 1412768"/>
                  <a:gd name="connsiteY3" fmla="*/ 133423 h 652432"/>
                  <a:gd name="connsiteX4" fmla="*/ 1412768 w 1412768"/>
                  <a:gd name="connsiteY4" fmla="*/ 652432 h 652432"/>
                  <a:gd name="connsiteX0" fmla="*/ 0 w 1412768"/>
                  <a:gd name="connsiteY0" fmla="*/ 649431 h 653434"/>
                  <a:gd name="connsiteX1" fmla="*/ 193867 w 1412768"/>
                  <a:gd name="connsiteY1" fmla="*/ 95249 h 653434"/>
                  <a:gd name="connsiteX2" fmla="*/ 745433 w 1412768"/>
                  <a:gd name="connsiteY2" fmla="*/ 2036 h 653434"/>
                  <a:gd name="connsiteX3" fmla="*/ 1290167 w 1412768"/>
                  <a:gd name="connsiteY3" fmla="*/ 134425 h 653434"/>
                  <a:gd name="connsiteX4" fmla="*/ 1412768 w 1412768"/>
                  <a:gd name="connsiteY4" fmla="*/ 653434 h 653434"/>
                  <a:gd name="connsiteX0" fmla="*/ 0 w 1412768"/>
                  <a:gd name="connsiteY0" fmla="*/ 653502 h 657505"/>
                  <a:gd name="connsiteX1" fmla="*/ 193867 w 1412768"/>
                  <a:gd name="connsiteY1" fmla="*/ 99320 h 657505"/>
                  <a:gd name="connsiteX2" fmla="*/ 745433 w 1412768"/>
                  <a:gd name="connsiteY2" fmla="*/ 6107 h 657505"/>
                  <a:gd name="connsiteX3" fmla="*/ 1265406 w 1412768"/>
                  <a:gd name="connsiteY3" fmla="*/ 92669 h 657505"/>
                  <a:gd name="connsiteX4" fmla="*/ 1412768 w 1412768"/>
                  <a:gd name="connsiteY4" fmla="*/ 657505 h 657505"/>
                  <a:gd name="connsiteX0" fmla="*/ 0 w 1412768"/>
                  <a:gd name="connsiteY0" fmla="*/ 657719 h 661722"/>
                  <a:gd name="connsiteX1" fmla="*/ 193867 w 1412768"/>
                  <a:gd name="connsiteY1" fmla="*/ 103537 h 661722"/>
                  <a:gd name="connsiteX2" fmla="*/ 770193 w 1412768"/>
                  <a:gd name="connsiteY2" fmla="*/ 5232 h 661722"/>
                  <a:gd name="connsiteX3" fmla="*/ 1265406 w 1412768"/>
                  <a:gd name="connsiteY3" fmla="*/ 96886 h 661722"/>
                  <a:gd name="connsiteX4" fmla="*/ 1412768 w 1412768"/>
                  <a:gd name="connsiteY4" fmla="*/ 661722 h 661722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65406 w 1412768"/>
                  <a:gd name="connsiteY3" fmla="*/ 91654 h 656490"/>
                  <a:gd name="connsiteX4" fmla="*/ 1412768 w 1412768"/>
                  <a:gd name="connsiteY4" fmla="*/ 656490 h 656490"/>
                  <a:gd name="connsiteX0" fmla="*/ 0 w 1381817"/>
                  <a:gd name="connsiteY0" fmla="*/ 652487 h 656490"/>
                  <a:gd name="connsiteX1" fmla="*/ 193867 w 1381817"/>
                  <a:gd name="connsiteY1" fmla="*/ 98305 h 656490"/>
                  <a:gd name="connsiteX2" fmla="*/ 770193 w 1381817"/>
                  <a:gd name="connsiteY2" fmla="*/ 0 h 656490"/>
                  <a:gd name="connsiteX3" fmla="*/ 1265406 w 1381817"/>
                  <a:gd name="connsiteY3" fmla="*/ 91654 h 656490"/>
                  <a:gd name="connsiteX4" fmla="*/ 1381817 w 1381817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65406 w 1412768"/>
                  <a:gd name="connsiteY3" fmla="*/ 91654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15885 w 1412768"/>
                  <a:gd name="connsiteY3" fmla="*/ 106930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65406 w 1412768"/>
                  <a:gd name="connsiteY3" fmla="*/ 117113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53026 w 1412768"/>
                  <a:gd name="connsiteY3" fmla="*/ 91653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53026 w 1412768"/>
                  <a:gd name="connsiteY3" fmla="*/ 91653 h 656490"/>
                  <a:gd name="connsiteX4" fmla="*/ 1412768 w 1412768"/>
                  <a:gd name="connsiteY4" fmla="*/ 656490 h 656490"/>
                  <a:gd name="connsiteX0" fmla="*/ 0 w 1412768"/>
                  <a:gd name="connsiteY0" fmla="*/ 652487 h 656490"/>
                  <a:gd name="connsiteX1" fmla="*/ 193867 w 1412768"/>
                  <a:gd name="connsiteY1" fmla="*/ 98305 h 656490"/>
                  <a:gd name="connsiteX2" fmla="*/ 770193 w 1412768"/>
                  <a:gd name="connsiteY2" fmla="*/ 0 h 656490"/>
                  <a:gd name="connsiteX3" fmla="*/ 1253026 w 1412768"/>
                  <a:gd name="connsiteY3" fmla="*/ 91653 h 656490"/>
                  <a:gd name="connsiteX4" fmla="*/ 1412768 w 1412768"/>
                  <a:gd name="connsiteY4" fmla="*/ 656490 h 656490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253026 w 1418959"/>
                  <a:gd name="connsiteY3" fmla="*/ 91653 h 652487"/>
                  <a:gd name="connsiteX4" fmla="*/ 1418959 w 1418959"/>
                  <a:gd name="connsiteY4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253026 w 1418959"/>
                  <a:gd name="connsiteY3" fmla="*/ 91653 h 652487"/>
                  <a:gd name="connsiteX4" fmla="*/ 1418959 w 1418959"/>
                  <a:gd name="connsiteY4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253026 w 1418959"/>
                  <a:gd name="connsiteY3" fmla="*/ 91653 h 652487"/>
                  <a:gd name="connsiteX4" fmla="*/ 1418959 w 1418959"/>
                  <a:gd name="connsiteY4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418959"/>
                  <a:gd name="connsiteY0" fmla="*/ 652487 h 652487"/>
                  <a:gd name="connsiteX1" fmla="*/ 193867 w 1418959"/>
                  <a:gd name="connsiteY1" fmla="*/ 98305 h 652487"/>
                  <a:gd name="connsiteX2" fmla="*/ 770193 w 1418959"/>
                  <a:gd name="connsiteY2" fmla="*/ 0 h 652487"/>
                  <a:gd name="connsiteX3" fmla="*/ 1418959 w 1418959"/>
                  <a:gd name="connsiteY3" fmla="*/ 544468 h 652487"/>
                  <a:gd name="connsiteX0" fmla="*/ 0 w 1214685"/>
                  <a:gd name="connsiteY0" fmla="*/ 652487 h 652487"/>
                  <a:gd name="connsiteX1" fmla="*/ 193867 w 1214685"/>
                  <a:gd name="connsiteY1" fmla="*/ 98305 h 652487"/>
                  <a:gd name="connsiteX2" fmla="*/ 770193 w 1214685"/>
                  <a:gd name="connsiteY2" fmla="*/ 0 h 652487"/>
                  <a:gd name="connsiteX3" fmla="*/ 1214685 w 1214685"/>
                  <a:gd name="connsiteY3" fmla="*/ 101473 h 652487"/>
                  <a:gd name="connsiteX0" fmla="*/ 0 w 1214685"/>
                  <a:gd name="connsiteY0" fmla="*/ 652487 h 652487"/>
                  <a:gd name="connsiteX1" fmla="*/ 193867 w 1214685"/>
                  <a:gd name="connsiteY1" fmla="*/ 98305 h 652487"/>
                  <a:gd name="connsiteX2" fmla="*/ 770193 w 1214685"/>
                  <a:gd name="connsiteY2" fmla="*/ 0 h 652487"/>
                  <a:gd name="connsiteX3" fmla="*/ 1214685 w 1214685"/>
                  <a:gd name="connsiteY3" fmla="*/ 101473 h 652487"/>
                  <a:gd name="connsiteX0" fmla="*/ 0 w 1214685"/>
                  <a:gd name="connsiteY0" fmla="*/ 652487 h 652487"/>
                  <a:gd name="connsiteX1" fmla="*/ 193867 w 1214685"/>
                  <a:gd name="connsiteY1" fmla="*/ 98305 h 652487"/>
                  <a:gd name="connsiteX2" fmla="*/ 770193 w 1214685"/>
                  <a:gd name="connsiteY2" fmla="*/ 0 h 652487"/>
                  <a:gd name="connsiteX3" fmla="*/ 1214685 w 1214685"/>
                  <a:gd name="connsiteY3" fmla="*/ 101473 h 652487"/>
                  <a:gd name="connsiteX0" fmla="*/ 0 w 1214685"/>
                  <a:gd name="connsiteY0" fmla="*/ 652487 h 652487"/>
                  <a:gd name="connsiteX1" fmla="*/ 193867 w 1214685"/>
                  <a:gd name="connsiteY1" fmla="*/ 98305 h 652487"/>
                  <a:gd name="connsiteX2" fmla="*/ 770193 w 1214685"/>
                  <a:gd name="connsiteY2" fmla="*/ 0 h 652487"/>
                  <a:gd name="connsiteX3" fmla="*/ 1214685 w 1214685"/>
                  <a:gd name="connsiteY3" fmla="*/ 101473 h 652487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73162 h 673162"/>
                  <a:gd name="connsiteX1" fmla="*/ 193867 w 905179"/>
                  <a:gd name="connsiteY1" fmla="*/ 118980 h 673162"/>
                  <a:gd name="connsiteX2" fmla="*/ 770193 w 905179"/>
                  <a:gd name="connsiteY2" fmla="*/ 20675 h 673162"/>
                  <a:gd name="connsiteX3" fmla="*/ 905179 w 905179"/>
                  <a:gd name="connsiteY3" fmla="*/ 40678 h 673162"/>
                  <a:gd name="connsiteX0" fmla="*/ 0 w 905179"/>
                  <a:gd name="connsiteY0" fmla="*/ 632484 h 632484"/>
                  <a:gd name="connsiteX1" fmla="*/ 193867 w 905179"/>
                  <a:gd name="connsiteY1" fmla="*/ 78302 h 632484"/>
                  <a:gd name="connsiteX2" fmla="*/ 905179 w 905179"/>
                  <a:gd name="connsiteY2" fmla="*/ 0 h 632484"/>
                  <a:gd name="connsiteX0" fmla="*/ 0 w 806137"/>
                  <a:gd name="connsiteY0" fmla="*/ 637576 h 637576"/>
                  <a:gd name="connsiteX1" fmla="*/ 193867 w 806137"/>
                  <a:gd name="connsiteY1" fmla="*/ 83394 h 637576"/>
                  <a:gd name="connsiteX2" fmla="*/ 806137 w 806137"/>
                  <a:gd name="connsiteY2" fmla="*/ 0 h 637576"/>
                  <a:gd name="connsiteX0" fmla="*/ 0 w 806137"/>
                  <a:gd name="connsiteY0" fmla="*/ 637576 h 637576"/>
                  <a:gd name="connsiteX1" fmla="*/ 193867 w 806137"/>
                  <a:gd name="connsiteY1" fmla="*/ 83394 h 637576"/>
                  <a:gd name="connsiteX2" fmla="*/ 806137 w 806137"/>
                  <a:gd name="connsiteY2" fmla="*/ 0 h 63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137" h="637576">
                    <a:moveTo>
                      <a:pt x="0" y="637576"/>
                    </a:moveTo>
                    <a:cubicBezTo>
                      <a:pt x="7600" y="436389"/>
                      <a:pt x="59511" y="189657"/>
                      <a:pt x="193867" y="83394"/>
                    </a:cubicBezTo>
                    <a:cubicBezTo>
                      <a:pt x="328223" y="-22869"/>
                      <a:pt x="657947" y="6129"/>
                      <a:pt x="806137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0800000" lon="10800000" rev="0"/>
                </a:camera>
                <a:lightRig rig="threePt" dir="t"/>
              </a:scene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1049338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1" i="0" u="none" strike="noStrike" cap="none" normalizeH="0" baseline="0" smtClean="0">
                  <a:ln>
                    <a:noFill/>
                  </a:ln>
                  <a:solidFill>
                    <a:srgbClr val="4F3EF2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31" name="Овал 30"/>
            <p:cNvSpPr/>
            <p:nvPr/>
          </p:nvSpPr>
          <p:spPr bwMode="auto">
            <a:xfrm>
              <a:off x="2588058" y="1720392"/>
              <a:ext cx="3662301" cy="3481191"/>
            </a:xfrm>
            <a:prstGeom prst="ellipse">
              <a:avLst/>
            </a:prstGeom>
            <a:noFill/>
            <a:ln w="38100" cap="flat" cmpd="sng" algn="ctr">
              <a:solidFill>
                <a:srgbClr val="141DD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104933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rgbClr val="4F3EF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 bwMode="auto">
            <a:xfrm rot="10800000">
              <a:off x="3383087" y="4572214"/>
              <a:ext cx="2044898" cy="388657"/>
            </a:xfrm>
            <a:custGeom>
              <a:avLst/>
              <a:gdLst>
                <a:gd name="connsiteX0" fmla="*/ 720804 w 1485745"/>
                <a:gd name="connsiteY0" fmla="*/ 388964 h 433974"/>
                <a:gd name="connsiteX1" fmla="*/ 28077 w 1485745"/>
                <a:gd name="connsiteY1" fmla="*/ 416673 h 433974"/>
                <a:gd name="connsiteX2" fmla="*/ 185095 w 1485745"/>
                <a:gd name="connsiteY2" fmla="*/ 158055 h 433974"/>
                <a:gd name="connsiteX3" fmla="*/ 646913 w 1485745"/>
                <a:gd name="connsiteY3" fmla="*/ 1037 h 433974"/>
                <a:gd name="connsiteX4" fmla="*/ 1432004 w 1485745"/>
                <a:gd name="connsiteY4" fmla="*/ 231946 h 433974"/>
                <a:gd name="connsiteX5" fmla="*/ 1358113 w 1485745"/>
                <a:gd name="connsiteY5" fmla="*/ 398201 h 433974"/>
                <a:gd name="connsiteX6" fmla="*/ 887058 w 1485745"/>
                <a:gd name="connsiteY6" fmla="*/ 416673 h 433974"/>
                <a:gd name="connsiteX7" fmla="*/ 887058 w 1485745"/>
                <a:gd name="connsiteY7" fmla="*/ 416673 h 433974"/>
                <a:gd name="connsiteX0" fmla="*/ 720804 w 1485745"/>
                <a:gd name="connsiteY0" fmla="*/ 388964 h 433974"/>
                <a:gd name="connsiteX1" fmla="*/ 28077 w 1485745"/>
                <a:gd name="connsiteY1" fmla="*/ 416673 h 433974"/>
                <a:gd name="connsiteX2" fmla="*/ 185095 w 1485745"/>
                <a:gd name="connsiteY2" fmla="*/ 158055 h 433974"/>
                <a:gd name="connsiteX3" fmla="*/ 646913 w 1485745"/>
                <a:gd name="connsiteY3" fmla="*/ 1037 h 433974"/>
                <a:gd name="connsiteX4" fmla="*/ 1432004 w 1485745"/>
                <a:gd name="connsiteY4" fmla="*/ 231946 h 433974"/>
                <a:gd name="connsiteX5" fmla="*/ 1358113 w 1485745"/>
                <a:gd name="connsiteY5" fmla="*/ 398201 h 433974"/>
                <a:gd name="connsiteX6" fmla="*/ 887058 w 1485745"/>
                <a:gd name="connsiteY6" fmla="*/ 416673 h 433974"/>
                <a:gd name="connsiteX7" fmla="*/ 693094 w 1485745"/>
                <a:gd name="connsiteY7" fmla="*/ 361255 h 433974"/>
                <a:gd name="connsiteX0" fmla="*/ 661702 w 1482061"/>
                <a:gd name="connsiteY0" fmla="*/ 398201 h 437158"/>
                <a:gd name="connsiteX1" fmla="*/ 24393 w 1482061"/>
                <a:gd name="connsiteY1" fmla="*/ 416673 h 437158"/>
                <a:gd name="connsiteX2" fmla="*/ 181411 w 1482061"/>
                <a:gd name="connsiteY2" fmla="*/ 158055 h 437158"/>
                <a:gd name="connsiteX3" fmla="*/ 643229 w 1482061"/>
                <a:gd name="connsiteY3" fmla="*/ 1037 h 437158"/>
                <a:gd name="connsiteX4" fmla="*/ 1428320 w 1482061"/>
                <a:gd name="connsiteY4" fmla="*/ 231946 h 437158"/>
                <a:gd name="connsiteX5" fmla="*/ 1354429 w 1482061"/>
                <a:gd name="connsiteY5" fmla="*/ 398201 h 437158"/>
                <a:gd name="connsiteX6" fmla="*/ 883374 w 1482061"/>
                <a:gd name="connsiteY6" fmla="*/ 416673 h 437158"/>
                <a:gd name="connsiteX7" fmla="*/ 689410 w 1482061"/>
                <a:gd name="connsiteY7" fmla="*/ 361255 h 437158"/>
                <a:gd name="connsiteX0" fmla="*/ 661702 w 1482061"/>
                <a:gd name="connsiteY0" fmla="*/ 398201 h 437158"/>
                <a:gd name="connsiteX1" fmla="*/ 24393 w 1482061"/>
                <a:gd name="connsiteY1" fmla="*/ 416673 h 437158"/>
                <a:gd name="connsiteX2" fmla="*/ 181411 w 1482061"/>
                <a:gd name="connsiteY2" fmla="*/ 158055 h 437158"/>
                <a:gd name="connsiteX3" fmla="*/ 643229 w 1482061"/>
                <a:gd name="connsiteY3" fmla="*/ 1037 h 437158"/>
                <a:gd name="connsiteX4" fmla="*/ 1428320 w 1482061"/>
                <a:gd name="connsiteY4" fmla="*/ 231946 h 437158"/>
                <a:gd name="connsiteX5" fmla="*/ 1354429 w 1482061"/>
                <a:gd name="connsiteY5" fmla="*/ 398201 h 437158"/>
                <a:gd name="connsiteX6" fmla="*/ 883374 w 1482061"/>
                <a:gd name="connsiteY6" fmla="*/ 416673 h 437158"/>
                <a:gd name="connsiteX7" fmla="*/ 661701 w 1482061"/>
                <a:gd name="connsiteY7" fmla="*/ 388964 h 437158"/>
                <a:gd name="connsiteX0" fmla="*/ 663082 w 1477971"/>
                <a:gd name="connsiteY0" fmla="*/ 499350 h 538307"/>
                <a:gd name="connsiteX1" fmla="*/ 25773 w 1477971"/>
                <a:gd name="connsiteY1" fmla="*/ 517822 h 538307"/>
                <a:gd name="connsiteX2" fmla="*/ 182791 w 1477971"/>
                <a:gd name="connsiteY2" fmla="*/ 259204 h 538307"/>
                <a:gd name="connsiteX3" fmla="*/ 718500 w 1477971"/>
                <a:gd name="connsiteY3" fmla="*/ 586 h 538307"/>
                <a:gd name="connsiteX4" fmla="*/ 1429700 w 1477971"/>
                <a:gd name="connsiteY4" fmla="*/ 333095 h 538307"/>
                <a:gd name="connsiteX5" fmla="*/ 1355809 w 1477971"/>
                <a:gd name="connsiteY5" fmla="*/ 499350 h 538307"/>
                <a:gd name="connsiteX6" fmla="*/ 884754 w 1477971"/>
                <a:gd name="connsiteY6" fmla="*/ 517822 h 538307"/>
                <a:gd name="connsiteX7" fmla="*/ 663081 w 1477971"/>
                <a:gd name="connsiteY7" fmla="*/ 490113 h 538307"/>
                <a:gd name="connsiteX0" fmla="*/ 663082 w 1477971"/>
                <a:gd name="connsiteY0" fmla="*/ 499350 h 585586"/>
                <a:gd name="connsiteX1" fmla="*/ 25773 w 1477971"/>
                <a:gd name="connsiteY1" fmla="*/ 517822 h 585586"/>
                <a:gd name="connsiteX2" fmla="*/ 182791 w 1477971"/>
                <a:gd name="connsiteY2" fmla="*/ 259204 h 585586"/>
                <a:gd name="connsiteX3" fmla="*/ 718500 w 1477971"/>
                <a:gd name="connsiteY3" fmla="*/ 586 h 585586"/>
                <a:gd name="connsiteX4" fmla="*/ 1429700 w 1477971"/>
                <a:gd name="connsiteY4" fmla="*/ 333095 h 585586"/>
                <a:gd name="connsiteX5" fmla="*/ 1355809 w 1477971"/>
                <a:gd name="connsiteY5" fmla="*/ 499350 h 585586"/>
                <a:gd name="connsiteX6" fmla="*/ 884754 w 1477971"/>
                <a:gd name="connsiteY6" fmla="*/ 517822 h 585586"/>
                <a:gd name="connsiteX7" fmla="*/ 561481 w 1477971"/>
                <a:gd name="connsiteY7" fmla="*/ 582477 h 585586"/>
                <a:gd name="connsiteX0" fmla="*/ 663082 w 1477971"/>
                <a:gd name="connsiteY0" fmla="*/ 499350 h 722317"/>
                <a:gd name="connsiteX1" fmla="*/ 25773 w 1477971"/>
                <a:gd name="connsiteY1" fmla="*/ 517822 h 722317"/>
                <a:gd name="connsiteX2" fmla="*/ 182791 w 1477971"/>
                <a:gd name="connsiteY2" fmla="*/ 259204 h 722317"/>
                <a:gd name="connsiteX3" fmla="*/ 718500 w 1477971"/>
                <a:gd name="connsiteY3" fmla="*/ 586 h 722317"/>
                <a:gd name="connsiteX4" fmla="*/ 1429700 w 1477971"/>
                <a:gd name="connsiteY4" fmla="*/ 333095 h 722317"/>
                <a:gd name="connsiteX5" fmla="*/ 1355809 w 1477971"/>
                <a:gd name="connsiteY5" fmla="*/ 499350 h 722317"/>
                <a:gd name="connsiteX6" fmla="*/ 884754 w 1477971"/>
                <a:gd name="connsiteY6" fmla="*/ 517822 h 722317"/>
                <a:gd name="connsiteX7" fmla="*/ 893990 w 1477971"/>
                <a:gd name="connsiteY7" fmla="*/ 721023 h 722317"/>
                <a:gd name="connsiteX0" fmla="*/ 663082 w 1799135"/>
                <a:gd name="connsiteY0" fmla="*/ 499350 h 722145"/>
                <a:gd name="connsiteX1" fmla="*/ 25773 w 1799135"/>
                <a:gd name="connsiteY1" fmla="*/ 517822 h 722145"/>
                <a:gd name="connsiteX2" fmla="*/ 182791 w 1799135"/>
                <a:gd name="connsiteY2" fmla="*/ 259204 h 722145"/>
                <a:gd name="connsiteX3" fmla="*/ 718500 w 1799135"/>
                <a:gd name="connsiteY3" fmla="*/ 586 h 722145"/>
                <a:gd name="connsiteX4" fmla="*/ 1429700 w 1799135"/>
                <a:gd name="connsiteY4" fmla="*/ 333095 h 722145"/>
                <a:gd name="connsiteX5" fmla="*/ 1780682 w 1799135"/>
                <a:gd name="connsiteY5" fmla="*/ 684077 h 722145"/>
                <a:gd name="connsiteX6" fmla="*/ 884754 w 1799135"/>
                <a:gd name="connsiteY6" fmla="*/ 517822 h 722145"/>
                <a:gd name="connsiteX7" fmla="*/ 893990 w 1799135"/>
                <a:gd name="connsiteY7" fmla="*/ 721023 h 722145"/>
                <a:gd name="connsiteX0" fmla="*/ 663082 w 1781017"/>
                <a:gd name="connsiteY0" fmla="*/ 499350 h 728347"/>
                <a:gd name="connsiteX1" fmla="*/ 25773 w 1781017"/>
                <a:gd name="connsiteY1" fmla="*/ 517822 h 728347"/>
                <a:gd name="connsiteX2" fmla="*/ 182791 w 1781017"/>
                <a:gd name="connsiteY2" fmla="*/ 259204 h 728347"/>
                <a:gd name="connsiteX3" fmla="*/ 718500 w 1781017"/>
                <a:gd name="connsiteY3" fmla="*/ 586 h 728347"/>
                <a:gd name="connsiteX4" fmla="*/ 1429700 w 1781017"/>
                <a:gd name="connsiteY4" fmla="*/ 333095 h 728347"/>
                <a:gd name="connsiteX5" fmla="*/ 1780682 w 1781017"/>
                <a:gd name="connsiteY5" fmla="*/ 684077 h 728347"/>
                <a:gd name="connsiteX6" fmla="*/ 1374282 w 1781017"/>
                <a:gd name="connsiteY6" fmla="*/ 711785 h 728347"/>
                <a:gd name="connsiteX7" fmla="*/ 893990 w 1781017"/>
                <a:gd name="connsiteY7" fmla="*/ 721023 h 728347"/>
                <a:gd name="connsiteX0" fmla="*/ 860514 w 1793721"/>
                <a:gd name="connsiteY0" fmla="*/ 711786 h 728347"/>
                <a:gd name="connsiteX1" fmla="*/ 38477 w 1793721"/>
                <a:gd name="connsiteY1" fmla="*/ 517822 h 728347"/>
                <a:gd name="connsiteX2" fmla="*/ 195495 w 1793721"/>
                <a:gd name="connsiteY2" fmla="*/ 259204 h 728347"/>
                <a:gd name="connsiteX3" fmla="*/ 731204 w 1793721"/>
                <a:gd name="connsiteY3" fmla="*/ 586 h 728347"/>
                <a:gd name="connsiteX4" fmla="*/ 1442404 w 1793721"/>
                <a:gd name="connsiteY4" fmla="*/ 333095 h 728347"/>
                <a:gd name="connsiteX5" fmla="*/ 1793386 w 1793721"/>
                <a:gd name="connsiteY5" fmla="*/ 684077 h 728347"/>
                <a:gd name="connsiteX6" fmla="*/ 1386986 w 1793721"/>
                <a:gd name="connsiteY6" fmla="*/ 711785 h 728347"/>
                <a:gd name="connsiteX7" fmla="*/ 906694 w 1793721"/>
                <a:gd name="connsiteY7" fmla="*/ 721023 h 728347"/>
                <a:gd name="connsiteX0" fmla="*/ 813628 w 1746835"/>
                <a:gd name="connsiteY0" fmla="*/ 711882 h 738875"/>
                <a:gd name="connsiteX1" fmla="*/ 47009 w 1746835"/>
                <a:gd name="connsiteY1" fmla="*/ 684173 h 738875"/>
                <a:gd name="connsiteX2" fmla="*/ 148609 w 1746835"/>
                <a:gd name="connsiteY2" fmla="*/ 259300 h 738875"/>
                <a:gd name="connsiteX3" fmla="*/ 684318 w 1746835"/>
                <a:gd name="connsiteY3" fmla="*/ 682 h 738875"/>
                <a:gd name="connsiteX4" fmla="*/ 1395518 w 1746835"/>
                <a:gd name="connsiteY4" fmla="*/ 333191 h 738875"/>
                <a:gd name="connsiteX5" fmla="*/ 1746500 w 1746835"/>
                <a:gd name="connsiteY5" fmla="*/ 684173 h 738875"/>
                <a:gd name="connsiteX6" fmla="*/ 1340100 w 1746835"/>
                <a:gd name="connsiteY6" fmla="*/ 711881 h 738875"/>
                <a:gd name="connsiteX7" fmla="*/ 859808 w 1746835"/>
                <a:gd name="connsiteY7" fmla="*/ 721119 h 738875"/>
                <a:gd name="connsiteX0" fmla="*/ 852492 w 1785699"/>
                <a:gd name="connsiteY0" fmla="*/ 711877 h 734983"/>
                <a:gd name="connsiteX1" fmla="*/ 39691 w 1785699"/>
                <a:gd name="connsiteY1" fmla="*/ 674932 h 734983"/>
                <a:gd name="connsiteX2" fmla="*/ 187473 w 1785699"/>
                <a:gd name="connsiteY2" fmla="*/ 259295 h 734983"/>
                <a:gd name="connsiteX3" fmla="*/ 723182 w 1785699"/>
                <a:gd name="connsiteY3" fmla="*/ 677 h 734983"/>
                <a:gd name="connsiteX4" fmla="*/ 1434382 w 1785699"/>
                <a:gd name="connsiteY4" fmla="*/ 333186 h 734983"/>
                <a:gd name="connsiteX5" fmla="*/ 1785364 w 1785699"/>
                <a:gd name="connsiteY5" fmla="*/ 684168 h 734983"/>
                <a:gd name="connsiteX6" fmla="*/ 1378964 w 1785699"/>
                <a:gd name="connsiteY6" fmla="*/ 711876 h 734983"/>
                <a:gd name="connsiteX7" fmla="*/ 898672 w 1785699"/>
                <a:gd name="connsiteY7" fmla="*/ 721114 h 734983"/>
                <a:gd name="connsiteX0" fmla="*/ 833696 w 1766903"/>
                <a:gd name="connsiteY0" fmla="*/ 711392 h 728908"/>
                <a:gd name="connsiteX1" fmla="*/ 20895 w 1766903"/>
                <a:gd name="connsiteY1" fmla="*/ 674447 h 728908"/>
                <a:gd name="connsiteX2" fmla="*/ 279513 w 1766903"/>
                <a:gd name="connsiteY2" fmla="*/ 378883 h 728908"/>
                <a:gd name="connsiteX3" fmla="*/ 704386 w 1766903"/>
                <a:gd name="connsiteY3" fmla="*/ 192 h 728908"/>
                <a:gd name="connsiteX4" fmla="*/ 1415586 w 1766903"/>
                <a:gd name="connsiteY4" fmla="*/ 332701 h 728908"/>
                <a:gd name="connsiteX5" fmla="*/ 1766568 w 1766903"/>
                <a:gd name="connsiteY5" fmla="*/ 683683 h 728908"/>
                <a:gd name="connsiteX6" fmla="*/ 1360168 w 1766903"/>
                <a:gd name="connsiteY6" fmla="*/ 711391 h 728908"/>
                <a:gd name="connsiteX7" fmla="*/ 879876 w 1766903"/>
                <a:gd name="connsiteY7" fmla="*/ 720629 h 728908"/>
                <a:gd name="connsiteX0" fmla="*/ 835903 w 1769062"/>
                <a:gd name="connsiteY0" fmla="*/ 410096 h 427612"/>
                <a:gd name="connsiteX1" fmla="*/ 23102 w 1769062"/>
                <a:gd name="connsiteY1" fmla="*/ 373151 h 427612"/>
                <a:gd name="connsiteX2" fmla="*/ 281720 w 1769062"/>
                <a:gd name="connsiteY2" fmla="*/ 77587 h 427612"/>
                <a:gd name="connsiteX3" fmla="*/ 900557 w 1769062"/>
                <a:gd name="connsiteY3" fmla="*/ 22169 h 427612"/>
                <a:gd name="connsiteX4" fmla="*/ 1417793 w 1769062"/>
                <a:gd name="connsiteY4" fmla="*/ 31405 h 427612"/>
                <a:gd name="connsiteX5" fmla="*/ 1768775 w 1769062"/>
                <a:gd name="connsiteY5" fmla="*/ 382387 h 427612"/>
                <a:gd name="connsiteX6" fmla="*/ 1362375 w 1769062"/>
                <a:gd name="connsiteY6" fmla="*/ 410095 h 427612"/>
                <a:gd name="connsiteX7" fmla="*/ 882083 w 1769062"/>
                <a:gd name="connsiteY7" fmla="*/ 419333 h 427612"/>
                <a:gd name="connsiteX0" fmla="*/ 835903 w 1769482"/>
                <a:gd name="connsiteY0" fmla="*/ 395968 h 413484"/>
                <a:gd name="connsiteX1" fmla="*/ 23102 w 1769482"/>
                <a:gd name="connsiteY1" fmla="*/ 359023 h 413484"/>
                <a:gd name="connsiteX2" fmla="*/ 281720 w 1769482"/>
                <a:gd name="connsiteY2" fmla="*/ 63459 h 413484"/>
                <a:gd name="connsiteX3" fmla="*/ 900557 w 1769482"/>
                <a:gd name="connsiteY3" fmla="*/ 8041 h 413484"/>
                <a:gd name="connsiteX4" fmla="*/ 1445502 w 1769482"/>
                <a:gd name="connsiteY4" fmla="*/ 183532 h 413484"/>
                <a:gd name="connsiteX5" fmla="*/ 1768775 w 1769482"/>
                <a:gd name="connsiteY5" fmla="*/ 368259 h 413484"/>
                <a:gd name="connsiteX6" fmla="*/ 1362375 w 1769482"/>
                <a:gd name="connsiteY6" fmla="*/ 395967 h 413484"/>
                <a:gd name="connsiteX7" fmla="*/ 882083 w 1769482"/>
                <a:gd name="connsiteY7" fmla="*/ 405205 h 413484"/>
                <a:gd name="connsiteX0" fmla="*/ 820818 w 1754397"/>
                <a:gd name="connsiteY0" fmla="*/ 389659 h 406220"/>
                <a:gd name="connsiteX1" fmla="*/ 8017 w 1754397"/>
                <a:gd name="connsiteY1" fmla="*/ 352714 h 406220"/>
                <a:gd name="connsiteX2" fmla="*/ 432890 w 1754397"/>
                <a:gd name="connsiteY2" fmla="*/ 103332 h 406220"/>
                <a:gd name="connsiteX3" fmla="*/ 885472 w 1754397"/>
                <a:gd name="connsiteY3" fmla="*/ 1732 h 406220"/>
                <a:gd name="connsiteX4" fmla="*/ 1430417 w 1754397"/>
                <a:gd name="connsiteY4" fmla="*/ 177223 h 406220"/>
                <a:gd name="connsiteX5" fmla="*/ 1753690 w 1754397"/>
                <a:gd name="connsiteY5" fmla="*/ 361950 h 406220"/>
                <a:gd name="connsiteX6" fmla="*/ 1347290 w 1754397"/>
                <a:gd name="connsiteY6" fmla="*/ 389658 h 406220"/>
                <a:gd name="connsiteX7" fmla="*/ 866998 w 1754397"/>
                <a:gd name="connsiteY7" fmla="*/ 398896 h 406220"/>
                <a:gd name="connsiteX0" fmla="*/ 784552 w 1718131"/>
                <a:gd name="connsiteY0" fmla="*/ 390019 h 446303"/>
                <a:gd name="connsiteX1" fmla="*/ 8697 w 1718131"/>
                <a:gd name="connsiteY1" fmla="*/ 426965 h 446303"/>
                <a:gd name="connsiteX2" fmla="*/ 396624 w 1718131"/>
                <a:gd name="connsiteY2" fmla="*/ 103692 h 446303"/>
                <a:gd name="connsiteX3" fmla="*/ 849206 w 1718131"/>
                <a:gd name="connsiteY3" fmla="*/ 2092 h 446303"/>
                <a:gd name="connsiteX4" fmla="*/ 1394151 w 1718131"/>
                <a:gd name="connsiteY4" fmla="*/ 177583 h 446303"/>
                <a:gd name="connsiteX5" fmla="*/ 1717424 w 1718131"/>
                <a:gd name="connsiteY5" fmla="*/ 362310 h 446303"/>
                <a:gd name="connsiteX6" fmla="*/ 1311024 w 1718131"/>
                <a:gd name="connsiteY6" fmla="*/ 390018 h 446303"/>
                <a:gd name="connsiteX7" fmla="*/ 830732 w 1718131"/>
                <a:gd name="connsiteY7" fmla="*/ 399256 h 446303"/>
                <a:gd name="connsiteX0" fmla="*/ 784552 w 1724428"/>
                <a:gd name="connsiteY0" fmla="*/ 390444 h 446728"/>
                <a:gd name="connsiteX1" fmla="*/ 8697 w 1724428"/>
                <a:gd name="connsiteY1" fmla="*/ 427390 h 446728"/>
                <a:gd name="connsiteX2" fmla="*/ 396624 w 1724428"/>
                <a:gd name="connsiteY2" fmla="*/ 104117 h 446728"/>
                <a:gd name="connsiteX3" fmla="*/ 849206 w 1724428"/>
                <a:gd name="connsiteY3" fmla="*/ 2517 h 446728"/>
                <a:gd name="connsiteX4" fmla="*/ 1514224 w 1724428"/>
                <a:gd name="connsiteY4" fmla="*/ 187244 h 446728"/>
                <a:gd name="connsiteX5" fmla="*/ 1717424 w 1724428"/>
                <a:gd name="connsiteY5" fmla="*/ 362735 h 446728"/>
                <a:gd name="connsiteX6" fmla="*/ 1311024 w 1724428"/>
                <a:gd name="connsiteY6" fmla="*/ 390443 h 446728"/>
                <a:gd name="connsiteX7" fmla="*/ 830732 w 1724428"/>
                <a:gd name="connsiteY7" fmla="*/ 399681 h 446728"/>
                <a:gd name="connsiteX0" fmla="*/ 784552 w 1987797"/>
                <a:gd name="connsiteY0" fmla="*/ 390444 h 446728"/>
                <a:gd name="connsiteX1" fmla="*/ 8697 w 1987797"/>
                <a:gd name="connsiteY1" fmla="*/ 427390 h 446728"/>
                <a:gd name="connsiteX2" fmla="*/ 396624 w 1987797"/>
                <a:gd name="connsiteY2" fmla="*/ 104117 h 446728"/>
                <a:gd name="connsiteX3" fmla="*/ 849206 w 1987797"/>
                <a:gd name="connsiteY3" fmla="*/ 2517 h 446728"/>
                <a:gd name="connsiteX4" fmla="*/ 1514224 w 1987797"/>
                <a:gd name="connsiteY4" fmla="*/ 187244 h 446728"/>
                <a:gd name="connsiteX5" fmla="*/ 1985279 w 1987797"/>
                <a:gd name="connsiteY5" fmla="*/ 399681 h 446728"/>
                <a:gd name="connsiteX6" fmla="*/ 1311024 w 1987797"/>
                <a:gd name="connsiteY6" fmla="*/ 390443 h 446728"/>
                <a:gd name="connsiteX7" fmla="*/ 830732 w 1987797"/>
                <a:gd name="connsiteY7" fmla="*/ 399681 h 446728"/>
                <a:gd name="connsiteX0" fmla="*/ 784552 w 1995143"/>
                <a:gd name="connsiteY0" fmla="*/ 390889 h 447173"/>
                <a:gd name="connsiteX1" fmla="*/ 8697 w 1995143"/>
                <a:gd name="connsiteY1" fmla="*/ 427835 h 447173"/>
                <a:gd name="connsiteX2" fmla="*/ 396624 w 1995143"/>
                <a:gd name="connsiteY2" fmla="*/ 104562 h 447173"/>
                <a:gd name="connsiteX3" fmla="*/ 849206 w 1995143"/>
                <a:gd name="connsiteY3" fmla="*/ 2962 h 447173"/>
                <a:gd name="connsiteX4" fmla="*/ 1652769 w 1995143"/>
                <a:gd name="connsiteY4" fmla="*/ 196925 h 447173"/>
                <a:gd name="connsiteX5" fmla="*/ 1985279 w 1995143"/>
                <a:gd name="connsiteY5" fmla="*/ 400126 h 447173"/>
                <a:gd name="connsiteX6" fmla="*/ 1311024 w 1995143"/>
                <a:gd name="connsiteY6" fmla="*/ 390888 h 447173"/>
                <a:gd name="connsiteX7" fmla="*/ 830732 w 1995143"/>
                <a:gd name="connsiteY7" fmla="*/ 400126 h 447173"/>
                <a:gd name="connsiteX0" fmla="*/ 785443 w 1994871"/>
                <a:gd name="connsiteY0" fmla="*/ 348536 h 404820"/>
                <a:gd name="connsiteX1" fmla="*/ 9588 w 1994871"/>
                <a:gd name="connsiteY1" fmla="*/ 385482 h 404820"/>
                <a:gd name="connsiteX2" fmla="*/ 397515 w 1994871"/>
                <a:gd name="connsiteY2" fmla="*/ 62209 h 404820"/>
                <a:gd name="connsiteX3" fmla="*/ 1062534 w 1994871"/>
                <a:gd name="connsiteY3" fmla="*/ 6791 h 404820"/>
                <a:gd name="connsiteX4" fmla="*/ 1653660 w 1994871"/>
                <a:gd name="connsiteY4" fmla="*/ 154572 h 404820"/>
                <a:gd name="connsiteX5" fmla="*/ 1986170 w 1994871"/>
                <a:gd name="connsiteY5" fmla="*/ 357773 h 404820"/>
                <a:gd name="connsiteX6" fmla="*/ 1311915 w 1994871"/>
                <a:gd name="connsiteY6" fmla="*/ 348535 h 404820"/>
                <a:gd name="connsiteX7" fmla="*/ 831623 w 1994871"/>
                <a:gd name="connsiteY7" fmla="*/ 357773 h 404820"/>
                <a:gd name="connsiteX0" fmla="*/ 785443 w 2049070"/>
                <a:gd name="connsiteY0" fmla="*/ 348536 h 404820"/>
                <a:gd name="connsiteX1" fmla="*/ 9588 w 2049070"/>
                <a:gd name="connsiteY1" fmla="*/ 385482 h 404820"/>
                <a:gd name="connsiteX2" fmla="*/ 397515 w 2049070"/>
                <a:gd name="connsiteY2" fmla="*/ 62209 h 404820"/>
                <a:gd name="connsiteX3" fmla="*/ 1062534 w 2049070"/>
                <a:gd name="connsiteY3" fmla="*/ 6791 h 404820"/>
                <a:gd name="connsiteX4" fmla="*/ 1653660 w 2049070"/>
                <a:gd name="connsiteY4" fmla="*/ 154572 h 404820"/>
                <a:gd name="connsiteX5" fmla="*/ 2041588 w 2049070"/>
                <a:gd name="connsiteY5" fmla="*/ 394719 h 404820"/>
                <a:gd name="connsiteX6" fmla="*/ 1311915 w 2049070"/>
                <a:gd name="connsiteY6" fmla="*/ 348535 h 404820"/>
                <a:gd name="connsiteX7" fmla="*/ 831623 w 2049070"/>
                <a:gd name="connsiteY7" fmla="*/ 357773 h 404820"/>
                <a:gd name="connsiteX0" fmla="*/ 786124 w 2049276"/>
                <a:gd name="connsiteY0" fmla="*/ 334212 h 390496"/>
                <a:gd name="connsiteX1" fmla="*/ 10269 w 2049276"/>
                <a:gd name="connsiteY1" fmla="*/ 371158 h 390496"/>
                <a:gd name="connsiteX2" fmla="*/ 398196 w 2049276"/>
                <a:gd name="connsiteY2" fmla="*/ 47885 h 390496"/>
                <a:gd name="connsiteX3" fmla="*/ 1201760 w 2049276"/>
                <a:gd name="connsiteY3" fmla="*/ 10940 h 390496"/>
                <a:gd name="connsiteX4" fmla="*/ 1654341 w 2049276"/>
                <a:gd name="connsiteY4" fmla="*/ 140248 h 390496"/>
                <a:gd name="connsiteX5" fmla="*/ 2042269 w 2049276"/>
                <a:gd name="connsiteY5" fmla="*/ 380395 h 390496"/>
                <a:gd name="connsiteX6" fmla="*/ 1312596 w 2049276"/>
                <a:gd name="connsiteY6" fmla="*/ 334211 h 390496"/>
                <a:gd name="connsiteX7" fmla="*/ 832304 w 2049276"/>
                <a:gd name="connsiteY7" fmla="*/ 343449 h 390496"/>
                <a:gd name="connsiteX0" fmla="*/ 778805 w 2041957"/>
                <a:gd name="connsiteY0" fmla="*/ 330805 h 386414"/>
                <a:gd name="connsiteX1" fmla="*/ 2950 w 2041957"/>
                <a:gd name="connsiteY1" fmla="*/ 367751 h 386414"/>
                <a:gd name="connsiteX2" fmla="*/ 538659 w 2041957"/>
                <a:gd name="connsiteY2" fmla="*/ 53715 h 386414"/>
                <a:gd name="connsiteX3" fmla="*/ 1194441 w 2041957"/>
                <a:gd name="connsiteY3" fmla="*/ 7533 h 386414"/>
                <a:gd name="connsiteX4" fmla="*/ 1647022 w 2041957"/>
                <a:gd name="connsiteY4" fmla="*/ 136841 h 386414"/>
                <a:gd name="connsiteX5" fmla="*/ 2034950 w 2041957"/>
                <a:gd name="connsiteY5" fmla="*/ 376988 h 386414"/>
                <a:gd name="connsiteX6" fmla="*/ 1305277 w 2041957"/>
                <a:gd name="connsiteY6" fmla="*/ 330804 h 386414"/>
                <a:gd name="connsiteX7" fmla="*/ 824985 w 2041957"/>
                <a:gd name="connsiteY7" fmla="*/ 340042 h 386414"/>
                <a:gd name="connsiteX0" fmla="*/ 778805 w 2041957"/>
                <a:gd name="connsiteY0" fmla="*/ 330805 h 388504"/>
                <a:gd name="connsiteX1" fmla="*/ 2950 w 2041957"/>
                <a:gd name="connsiteY1" fmla="*/ 367751 h 388504"/>
                <a:gd name="connsiteX2" fmla="*/ 538659 w 2041957"/>
                <a:gd name="connsiteY2" fmla="*/ 53715 h 388504"/>
                <a:gd name="connsiteX3" fmla="*/ 1194441 w 2041957"/>
                <a:gd name="connsiteY3" fmla="*/ 7533 h 388504"/>
                <a:gd name="connsiteX4" fmla="*/ 1647022 w 2041957"/>
                <a:gd name="connsiteY4" fmla="*/ 136841 h 388504"/>
                <a:gd name="connsiteX5" fmla="*/ 2034950 w 2041957"/>
                <a:gd name="connsiteY5" fmla="*/ 376988 h 388504"/>
                <a:gd name="connsiteX6" fmla="*/ 1305277 w 2041957"/>
                <a:gd name="connsiteY6" fmla="*/ 349277 h 388504"/>
                <a:gd name="connsiteX7" fmla="*/ 824985 w 2041957"/>
                <a:gd name="connsiteY7" fmla="*/ 340042 h 388504"/>
                <a:gd name="connsiteX0" fmla="*/ 778805 w 2041957"/>
                <a:gd name="connsiteY0" fmla="*/ 330805 h 388701"/>
                <a:gd name="connsiteX1" fmla="*/ 2950 w 2041957"/>
                <a:gd name="connsiteY1" fmla="*/ 367751 h 388701"/>
                <a:gd name="connsiteX2" fmla="*/ 538659 w 2041957"/>
                <a:gd name="connsiteY2" fmla="*/ 53715 h 388701"/>
                <a:gd name="connsiteX3" fmla="*/ 1194441 w 2041957"/>
                <a:gd name="connsiteY3" fmla="*/ 7533 h 388701"/>
                <a:gd name="connsiteX4" fmla="*/ 1647022 w 2041957"/>
                <a:gd name="connsiteY4" fmla="*/ 136841 h 388701"/>
                <a:gd name="connsiteX5" fmla="*/ 2034950 w 2041957"/>
                <a:gd name="connsiteY5" fmla="*/ 376988 h 388701"/>
                <a:gd name="connsiteX6" fmla="*/ 1305277 w 2041957"/>
                <a:gd name="connsiteY6" fmla="*/ 349277 h 388701"/>
                <a:gd name="connsiteX7" fmla="*/ 732622 w 2041957"/>
                <a:gd name="connsiteY7" fmla="*/ 330806 h 388701"/>
                <a:gd name="connsiteX0" fmla="*/ 778805 w 2044898"/>
                <a:gd name="connsiteY0" fmla="*/ 330121 h 388657"/>
                <a:gd name="connsiteX1" fmla="*/ 2950 w 2044898"/>
                <a:gd name="connsiteY1" fmla="*/ 367067 h 388657"/>
                <a:gd name="connsiteX2" fmla="*/ 538659 w 2044898"/>
                <a:gd name="connsiteY2" fmla="*/ 53031 h 388657"/>
                <a:gd name="connsiteX3" fmla="*/ 1194441 w 2044898"/>
                <a:gd name="connsiteY3" fmla="*/ 6849 h 388657"/>
                <a:gd name="connsiteX4" fmla="*/ 1693204 w 2044898"/>
                <a:gd name="connsiteY4" fmla="*/ 126921 h 388657"/>
                <a:gd name="connsiteX5" fmla="*/ 2034950 w 2044898"/>
                <a:gd name="connsiteY5" fmla="*/ 376304 h 388657"/>
                <a:gd name="connsiteX6" fmla="*/ 1305277 w 2044898"/>
                <a:gd name="connsiteY6" fmla="*/ 348593 h 388657"/>
                <a:gd name="connsiteX7" fmla="*/ 732622 w 2044898"/>
                <a:gd name="connsiteY7" fmla="*/ 330122 h 38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4898" h="388657">
                  <a:moveTo>
                    <a:pt x="778805" y="330121"/>
                  </a:moveTo>
                  <a:cubicBezTo>
                    <a:pt x="477084" y="363218"/>
                    <a:pt x="42974" y="413249"/>
                    <a:pt x="2950" y="367067"/>
                  </a:cubicBezTo>
                  <a:cubicBezTo>
                    <a:pt x="-37074" y="320885"/>
                    <a:pt x="340077" y="113067"/>
                    <a:pt x="538659" y="53031"/>
                  </a:cubicBezTo>
                  <a:cubicBezTo>
                    <a:pt x="737241" y="-7005"/>
                    <a:pt x="1002017" y="-5466"/>
                    <a:pt x="1194441" y="6849"/>
                  </a:cubicBezTo>
                  <a:cubicBezTo>
                    <a:pt x="1386865" y="19164"/>
                    <a:pt x="1553119" y="65345"/>
                    <a:pt x="1693204" y="126921"/>
                  </a:cubicBezTo>
                  <a:cubicBezTo>
                    <a:pt x="1833289" y="188497"/>
                    <a:pt x="2099605" y="339359"/>
                    <a:pt x="2034950" y="376304"/>
                  </a:cubicBezTo>
                  <a:cubicBezTo>
                    <a:pt x="1970295" y="413249"/>
                    <a:pt x="1522332" y="356290"/>
                    <a:pt x="1305277" y="348593"/>
                  </a:cubicBezTo>
                  <a:cubicBezTo>
                    <a:pt x="1088222" y="340896"/>
                    <a:pt x="797277" y="348595"/>
                    <a:pt x="732622" y="330122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104933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rgbClr val="4F3EF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 bwMode="auto">
            <a:xfrm>
              <a:off x="3372981" y="1930117"/>
              <a:ext cx="2044898" cy="388657"/>
            </a:xfrm>
            <a:custGeom>
              <a:avLst/>
              <a:gdLst>
                <a:gd name="connsiteX0" fmla="*/ 720804 w 1485745"/>
                <a:gd name="connsiteY0" fmla="*/ 388964 h 433974"/>
                <a:gd name="connsiteX1" fmla="*/ 28077 w 1485745"/>
                <a:gd name="connsiteY1" fmla="*/ 416673 h 433974"/>
                <a:gd name="connsiteX2" fmla="*/ 185095 w 1485745"/>
                <a:gd name="connsiteY2" fmla="*/ 158055 h 433974"/>
                <a:gd name="connsiteX3" fmla="*/ 646913 w 1485745"/>
                <a:gd name="connsiteY3" fmla="*/ 1037 h 433974"/>
                <a:gd name="connsiteX4" fmla="*/ 1432004 w 1485745"/>
                <a:gd name="connsiteY4" fmla="*/ 231946 h 433974"/>
                <a:gd name="connsiteX5" fmla="*/ 1358113 w 1485745"/>
                <a:gd name="connsiteY5" fmla="*/ 398201 h 433974"/>
                <a:gd name="connsiteX6" fmla="*/ 887058 w 1485745"/>
                <a:gd name="connsiteY6" fmla="*/ 416673 h 433974"/>
                <a:gd name="connsiteX7" fmla="*/ 887058 w 1485745"/>
                <a:gd name="connsiteY7" fmla="*/ 416673 h 433974"/>
                <a:gd name="connsiteX0" fmla="*/ 720804 w 1485745"/>
                <a:gd name="connsiteY0" fmla="*/ 388964 h 433974"/>
                <a:gd name="connsiteX1" fmla="*/ 28077 w 1485745"/>
                <a:gd name="connsiteY1" fmla="*/ 416673 h 433974"/>
                <a:gd name="connsiteX2" fmla="*/ 185095 w 1485745"/>
                <a:gd name="connsiteY2" fmla="*/ 158055 h 433974"/>
                <a:gd name="connsiteX3" fmla="*/ 646913 w 1485745"/>
                <a:gd name="connsiteY3" fmla="*/ 1037 h 433974"/>
                <a:gd name="connsiteX4" fmla="*/ 1432004 w 1485745"/>
                <a:gd name="connsiteY4" fmla="*/ 231946 h 433974"/>
                <a:gd name="connsiteX5" fmla="*/ 1358113 w 1485745"/>
                <a:gd name="connsiteY5" fmla="*/ 398201 h 433974"/>
                <a:gd name="connsiteX6" fmla="*/ 887058 w 1485745"/>
                <a:gd name="connsiteY6" fmla="*/ 416673 h 433974"/>
                <a:gd name="connsiteX7" fmla="*/ 693094 w 1485745"/>
                <a:gd name="connsiteY7" fmla="*/ 361255 h 433974"/>
                <a:gd name="connsiteX0" fmla="*/ 661702 w 1482061"/>
                <a:gd name="connsiteY0" fmla="*/ 398201 h 437158"/>
                <a:gd name="connsiteX1" fmla="*/ 24393 w 1482061"/>
                <a:gd name="connsiteY1" fmla="*/ 416673 h 437158"/>
                <a:gd name="connsiteX2" fmla="*/ 181411 w 1482061"/>
                <a:gd name="connsiteY2" fmla="*/ 158055 h 437158"/>
                <a:gd name="connsiteX3" fmla="*/ 643229 w 1482061"/>
                <a:gd name="connsiteY3" fmla="*/ 1037 h 437158"/>
                <a:gd name="connsiteX4" fmla="*/ 1428320 w 1482061"/>
                <a:gd name="connsiteY4" fmla="*/ 231946 h 437158"/>
                <a:gd name="connsiteX5" fmla="*/ 1354429 w 1482061"/>
                <a:gd name="connsiteY5" fmla="*/ 398201 h 437158"/>
                <a:gd name="connsiteX6" fmla="*/ 883374 w 1482061"/>
                <a:gd name="connsiteY6" fmla="*/ 416673 h 437158"/>
                <a:gd name="connsiteX7" fmla="*/ 689410 w 1482061"/>
                <a:gd name="connsiteY7" fmla="*/ 361255 h 437158"/>
                <a:gd name="connsiteX0" fmla="*/ 661702 w 1482061"/>
                <a:gd name="connsiteY0" fmla="*/ 398201 h 437158"/>
                <a:gd name="connsiteX1" fmla="*/ 24393 w 1482061"/>
                <a:gd name="connsiteY1" fmla="*/ 416673 h 437158"/>
                <a:gd name="connsiteX2" fmla="*/ 181411 w 1482061"/>
                <a:gd name="connsiteY2" fmla="*/ 158055 h 437158"/>
                <a:gd name="connsiteX3" fmla="*/ 643229 w 1482061"/>
                <a:gd name="connsiteY3" fmla="*/ 1037 h 437158"/>
                <a:gd name="connsiteX4" fmla="*/ 1428320 w 1482061"/>
                <a:gd name="connsiteY4" fmla="*/ 231946 h 437158"/>
                <a:gd name="connsiteX5" fmla="*/ 1354429 w 1482061"/>
                <a:gd name="connsiteY5" fmla="*/ 398201 h 437158"/>
                <a:gd name="connsiteX6" fmla="*/ 883374 w 1482061"/>
                <a:gd name="connsiteY6" fmla="*/ 416673 h 437158"/>
                <a:gd name="connsiteX7" fmla="*/ 661701 w 1482061"/>
                <a:gd name="connsiteY7" fmla="*/ 388964 h 437158"/>
                <a:gd name="connsiteX0" fmla="*/ 663082 w 1477971"/>
                <a:gd name="connsiteY0" fmla="*/ 499350 h 538307"/>
                <a:gd name="connsiteX1" fmla="*/ 25773 w 1477971"/>
                <a:gd name="connsiteY1" fmla="*/ 517822 h 538307"/>
                <a:gd name="connsiteX2" fmla="*/ 182791 w 1477971"/>
                <a:gd name="connsiteY2" fmla="*/ 259204 h 538307"/>
                <a:gd name="connsiteX3" fmla="*/ 718500 w 1477971"/>
                <a:gd name="connsiteY3" fmla="*/ 586 h 538307"/>
                <a:gd name="connsiteX4" fmla="*/ 1429700 w 1477971"/>
                <a:gd name="connsiteY4" fmla="*/ 333095 h 538307"/>
                <a:gd name="connsiteX5" fmla="*/ 1355809 w 1477971"/>
                <a:gd name="connsiteY5" fmla="*/ 499350 h 538307"/>
                <a:gd name="connsiteX6" fmla="*/ 884754 w 1477971"/>
                <a:gd name="connsiteY6" fmla="*/ 517822 h 538307"/>
                <a:gd name="connsiteX7" fmla="*/ 663081 w 1477971"/>
                <a:gd name="connsiteY7" fmla="*/ 490113 h 538307"/>
                <a:gd name="connsiteX0" fmla="*/ 663082 w 1477971"/>
                <a:gd name="connsiteY0" fmla="*/ 499350 h 585586"/>
                <a:gd name="connsiteX1" fmla="*/ 25773 w 1477971"/>
                <a:gd name="connsiteY1" fmla="*/ 517822 h 585586"/>
                <a:gd name="connsiteX2" fmla="*/ 182791 w 1477971"/>
                <a:gd name="connsiteY2" fmla="*/ 259204 h 585586"/>
                <a:gd name="connsiteX3" fmla="*/ 718500 w 1477971"/>
                <a:gd name="connsiteY3" fmla="*/ 586 h 585586"/>
                <a:gd name="connsiteX4" fmla="*/ 1429700 w 1477971"/>
                <a:gd name="connsiteY4" fmla="*/ 333095 h 585586"/>
                <a:gd name="connsiteX5" fmla="*/ 1355809 w 1477971"/>
                <a:gd name="connsiteY5" fmla="*/ 499350 h 585586"/>
                <a:gd name="connsiteX6" fmla="*/ 884754 w 1477971"/>
                <a:gd name="connsiteY6" fmla="*/ 517822 h 585586"/>
                <a:gd name="connsiteX7" fmla="*/ 561481 w 1477971"/>
                <a:gd name="connsiteY7" fmla="*/ 582477 h 585586"/>
                <a:gd name="connsiteX0" fmla="*/ 663082 w 1477971"/>
                <a:gd name="connsiteY0" fmla="*/ 499350 h 722317"/>
                <a:gd name="connsiteX1" fmla="*/ 25773 w 1477971"/>
                <a:gd name="connsiteY1" fmla="*/ 517822 h 722317"/>
                <a:gd name="connsiteX2" fmla="*/ 182791 w 1477971"/>
                <a:gd name="connsiteY2" fmla="*/ 259204 h 722317"/>
                <a:gd name="connsiteX3" fmla="*/ 718500 w 1477971"/>
                <a:gd name="connsiteY3" fmla="*/ 586 h 722317"/>
                <a:gd name="connsiteX4" fmla="*/ 1429700 w 1477971"/>
                <a:gd name="connsiteY4" fmla="*/ 333095 h 722317"/>
                <a:gd name="connsiteX5" fmla="*/ 1355809 w 1477971"/>
                <a:gd name="connsiteY5" fmla="*/ 499350 h 722317"/>
                <a:gd name="connsiteX6" fmla="*/ 884754 w 1477971"/>
                <a:gd name="connsiteY6" fmla="*/ 517822 h 722317"/>
                <a:gd name="connsiteX7" fmla="*/ 893990 w 1477971"/>
                <a:gd name="connsiteY7" fmla="*/ 721023 h 722317"/>
                <a:gd name="connsiteX0" fmla="*/ 663082 w 1799135"/>
                <a:gd name="connsiteY0" fmla="*/ 499350 h 722145"/>
                <a:gd name="connsiteX1" fmla="*/ 25773 w 1799135"/>
                <a:gd name="connsiteY1" fmla="*/ 517822 h 722145"/>
                <a:gd name="connsiteX2" fmla="*/ 182791 w 1799135"/>
                <a:gd name="connsiteY2" fmla="*/ 259204 h 722145"/>
                <a:gd name="connsiteX3" fmla="*/ 718500 w 1799135"/>
                <a:gd name="connsiteY3" fmla="*/ 586 h 722145"/>
                <a:gd name="connsiteX4" fmla="*/ 1429700 w 1799135"/>
                <a:gd name="connsiteY4" fmla="*/ 333095 h 722145"/>
                <a:gd name="connsiteX5" fmla="*/ 1780682 w 1799135"/>
                <a:gd name="connsiteY5" fmla="*/ 684077 h 722145"/>
                <a:gd name="connsiteX6" fmla="*/ 884754 w 1799135"/>
                <a:gd name="connsiteY6" fmla="*/ 517822 h 722145"/>
                <a:gd name="connsiteX7" fmla="*/ 893990 w 1799135"/>
                <a:gd name="connsiteY7" fmla="*/ 721023 h 722145"/>
                <a:gd name="connsiteX0" fmla="*/ 663082 w 1781017"/>
                <a:gd name="connsiteY0" fmla="*/ 499350 h 728347"/>
                <a:gd name="connsiteX1" fmla="*/ 25773 w 1781017"/>
                <a:gd name="connsiteY1" fmla="*/ 517822 h 728347"/>
                <a:gd name="connsiteX2" fmla="*/ 182791 w 1781017"/>
                <a:gd name="connsiteY2" fmla="*/ 259204 h 728347"/>
                <a:gd name="connsiteX3" fmla="*/ 718500 w 1781017"/>
                <a:gd name="connsiteY3" fmla="*/ 586 h 728347"/>
                <a:gd name="connsiteX4" fmla="*/ 1429700 w 1781017"/>
                <a:gd name="connsiteY4" fmla="*/ 333095 h 728347"/>
                <a:gd name="connsiteX5" fmla="*/ 1780682 w 1781017"/>
                <a:gd name="connsiteY5" fmla="*/ 684077 h 728347"/>
                <a:gd name="connsiteX6" fmla="*/ 1374282 w 1781017"/>
                <a:gd name="connsiteY6" fmla="*/ 711785 h 728347"/>
                <a:gd name="connsiteX7" fmla="*/ 893990 w 1781017"/>
                <a:gd name="connsiteY7" fmla="*/ 721023 h 728347"/>
                <a:gd name="connsiteX0" fmla="*/ 860514 w 1793721"/>
                <a:gd name="connsiteY0" fmla="*/ 711786 h 728347"/>
                <a:gd name="connsiteX1" fmla="*/ 38477 w 1793721"/>
                <a:gd name="connsiteY1" fmla="*/ 517822 h 728347"/>
                <a:gd name="connsiteX2" fmla="*/ 195495 w 1793721"/>
                <a:gd name="connsiteY2" fmla="*/ 259204 h 728347"/>
                <a:gd name="connsiteX3" fmla="*/ 731204 w 1793721"/>
                <a:gd name="connsiteY3" fmla="*/ 586 h 728347"/>
                <a:gd name="connsiteX4" fmla="*/ 1442404 w 1793721"/>
                <a:gd name="connsiteY4" fmla="*/ 333095 h 728347"/>
                <a:gd name="connsiteX5" fmla="*/ 1793386 w 1793721"/>
                <a:gd name="connsiteY5" fmla="*/ 684077 h 728347"/>
                <a:gd name="connsiteX6" fmla="*/ 1386986 w 1793721"/>
                <a:gd name="connsiteY6" fmla="*/ 711785 h 728347"/>
                <a:gd name="connsiteX7" fmla="*/ 906694 w 1793721"/>
                <a:gd name="connsiteY7" fmla="*/ 721023 h 728347"/>
                <a:gd name="connsiteX0" fmla="*/ 813628 w 1746835"/>
                <a:gd name="connsiteY0" fmla="*/ 711882 h 738875"/>
                <a:gd name="connsiteX1" fmla="*/ 47009 w 1746835"/>
                <a:gd name="connsiteY1" fmla="*/ 684173 h 738875"/>
                <a:gd name="connsiteX2" fmla="*/ 148609 w 1746835"/>
                <a:gd name="connsiteY2" fmla="*/ 259300 h 738875"/>
                <a:gd name="connsiteX3" fmla="*/ 684318 w 1746835"/>
                <a:gd name="connsiteY3" fmla="*/ 682 h 738875"/>
                <a:gd name="connsiteX4" fmla="*/ 1395518 w 1746835"/>
                <a:gd name="connsiteY4" fmla="*/ 333191 h 738875"/>
                <a:gd name="connsiteX5" fmla="*/ 1746500 w 1746835"/>
                <a:gd name="connsiteY5" fmla="*/ 684173 h 738875"/>
                <a:gd name="connsiteX6" fmla="*/ 1340100 w 1746835"/>
                <a:gd name="connsiteY6" fmla="*/ 711881 h 738875"/>
                <a:gd name="connsiteX7" fmla="*/ 859808 w 1746835"/>
                <a:gd name="connsiteY7" fmla="*/ 721119 h 738875"/>
                <a:gd name="connsiteX0" fmla="*/ 852492 w 1785699"/>
                <a:gd name="connsiteY0" fmla="*/ 711877 h 734983"/>
                <a:gd name="connsiteX1" fmla="*/ 39691 w 1785699"/>
                <a:gd name="connsiteY1" fmla="*/ 674932 h 734983"/>
                <a:gd name="connsiteX2" fmla="*/ 187473 w 1785699"/>
                <a:gd name="connsiteY2" fmla="*/ 259295 h 734983"/>
                <a:gd name="connsiteX3" fmla="*/ 723182 w 1785699"/>
                <a:gd name="connsiteY3" fmla="*/ 677 h 734983"/>
                <a:gd name="connsiteX4" fmla="*/ 1434382 w 1785699"/>
                <a:gd name="connsiteY4" fmla="*/ 333186 h 734983"/>
                <a:gd name="connsiteX5" fmla="*/ 1785364 w 1785699"/>
                <a:gd name="connsiteY5" fmla="*/ 684168 h 734983"/>
                <a:gd name="connsiteX6" fmla="*/ 1378964 w 1785699"/>
                <a:gd name="connsiteY6" fmla="*/ 711876 h 734983"/>
                <a:gd name="connsiteX7" fmla="*/ 898672 w 1785699"/>
                <a:gd name="connsiteY7" fmla="*/ 721114 h 734983"/>
                <a:gd name="connsiteX0" fmla="*/ 833696 w 1766903"/>
                <a:gd name="connsiteY0" fmla="*/ 711392 h 728908"/>
                <a:gd name="connsiteX1" fmla="*/ 20895 w 1766903"/>
                <a:gd name="connsiteY1" fmla="*/ 674447 h 728908"/>
                <a:gd name="connsiteX2" fmla="*/ 279513 w 1766903"/>
                <a:gd name="connsiteY2" fmla="*/ 378883 h 728908"/>
                <a:gd name="connsiteX3" fmla="*/ 704386 w 1766903"/>
                <a:gd name="connsiteY3" fmla="*/ 192 h 728908"/>
                <a:gd name="connsiteX4" fmla="*/ 1415586 w 1766903"/>
                <a:gd name="connsiteY4" fmla="*/ 332701 h 728908"/>
                <a:gd name="connsiteX5" fmla="*/ 1766568 w 1766903"/>
                <a:gd name="connsiteY5" fmla="*/ 683683 h 728908"/>
                <a:gd name="connsiteX6" fmla="*/ 1360168 w 1766903"/>
                <a:gd name="connsiteY6" fmla="*/ 711391 h 728908"/>
                <a:gd name="connsiteX7" fmla="*/ 879876 w 1766903"/>
                <a:gd name="connsiteY7" fmla="*/ 720629 h 728908"/>
                <a:gd name="connsiteX0" fmla="*/ 835903 w 1769062"/>
                <a:gd name="connsiteY0" fmla="*/ 410096 h 427612"/>
                <a:gd name="connsiteX1" fmla="*/ 23102 w 1769062"/>
                <a:gd name="connsiteY1" fmla="*/ 373151 h 427612"/>
                <a:gd name="connsiteX2" fmla="*/ 281720 w 1769062"/>
                <a:gd name="connsiteY2" fmla="*/ 77587 h 427612"/>
                <a:gd name="connsiteX3" fmla="*/ 900557 w 1769062"/>
                <a:gd name="connsiteY3" fmla="*/ 22169 h 427612"/>
                <a:gd name="connsiteX4" fmla="*/ 1417793 w 1769062"/>
                <a:gd name="connsiteY4" fmla="*/ 31405 h 427612"/>
                <a:gd name="connsiteX5" fmla="*/ 1768775 w 1769062"/>
                <a:gd name="connsiteY5" fmla="*/ 382387 h 427612"/>
                <a:gd name="connsiteX6" fmla="*/ 1362375 w 1769062"/>
                <a:gd name="connsiteY6" fmla="*/ 410095 h 427612"/>
                <a:gd name="connsiteX7" fmla="*/ 882083 w 1769062"/>
                <a:gd name="connsiteY7" fmla="*/ 419333 h 427612"/>
                <a:gd name="connsiteX0" fmla="*/ 835903 w 1769482"/>
                <a:gd name="connsiteY0" fmla="*/ 395968 h 413484"/>
                <a:gd name="connsiteX1" fmla="*/ 23102 w 1769482"/>
                <a:gd name="connsiteY1" fmla="*/ 359023 h 413484"/>
                <a:gd name="connsiteX2" fmla="*/ 281720 w 1769482"/>
                <a:gd name="connsiteY2" fmla="*/ 63459 h 413484"/>
                <a:gd name="connsiteX3" fmla="*/ 900557 w 1769482"/>
                <a:gd name="connsiteY3" fmla="*/ 8041 h 413484"/>
                <a:gd name="connsiteX4" fmla="*/ 1445502 w 1769482"/>
                <a:gd name="connsiteY4" fmla="*/ 183532 h 413484"/>
                <a:gd name="connsiteX5" fmla="*/ 1768775 w 1769482"/>
                <a:gd name="connsiteY5" fmla="*/ 368259 h 413484"/>
                <a:gd name="connsiteX6" fmla="*/ 1362375 w 1769482"/>
                <a:gd name="connsiteY6" fmla="*/ 395967 h 413484"/>
                <a:gd name="connsiteX7" fmla="*/ 882083 w 1769482"/>
                <a:gd name="connsiteY7" fmla="*/ 405205 h 413484"/>
                <a:gd name="connsiteX0" fmla="*/ 820818 w 1754397"/>
                <a:gd name="connsiteY0" fmla="*/ 389659 h 406220"/>
                <a:gd name="connsiteX1" fmla="*/ 8017 w 1754397"/>
                <a:gd name="connsiteY1" fmla="*/ 352714 h 406220"/>
                <a:gd name="connsiteX2" fmla="*/ 432890 w 1754397"/>
                <a:gd name="connsiteY2" fmla="*/ 103332 h 406220"/>
                <a:gd name="connsiteX3" fmla="*/ 885472 w 1754397"/>
                <a:gd name="connsiteY3" fmla="*/ 1732 h 406220"/>
                <a:gd name="connsiteX4" fmla="*/ 1430417 w 1754397"/>
                <a:gd name="connsiteY4" fmla="*/ 177223 h 406220"/>
                <a:gd name="connsiteX5" fmla="*/ 1753690 w 1754397"/>
                <a:gd name="connsiteY5" fmla="*/ 361950 h 406220"/>
                <a:gd name="connsiteX6" fmla="*/ 1347290 w 1754397"/>
                <a:gd name="connsiteY6" fmla="*/ 389658 h 406220"/>
                <a:gd name="connsiteX7" fmla="*/ 866998 w 1754397"/>
                <a:gd name="connsiteY7" fmla="*/ 398896 h 406220"/>
                <a:gd name="connsiteX0" fmla="*/ 784552 w 1718131"/>
                <a:gd name="connsiteY0" fmla="*/ 390019 h 446303"/>
                <a:gd name="connsiteX1" fmla="*/ 8697 w 1718131"/>
                <a:gd name="connsiteY1" fmla="*/ 426965 h 446303"/>
                <a:gd name="connsiteX2" fmla="*/ 396624 w 1718131"/>
                <a:gd name="connsiteY2" fmla="*/ 103692 h 446303"/>
                <a:gd name="connsiteX3" fmla="*/ 849206 w 1718131"/>
                <a:gd name="connsiteY3" fmla="*/ 2092 h 446303"/>
                <a:gd name="connsiteX4" fmla="*/ 1394151 w 1718131"/>
                <a:gd name="connsiteY4" fmla="*/ 177583 h 446303"/>
                <a:gd name="connsiteX5" fmla="*/ 1717424 w 1718131"/>
                <a:gd name="connsiteY5" fmla="*/ 362310 h 446303"/>
                <a:gd name="connsiteX6" fmla="*/ 1311024 w 1718131"/>
                <a:gd name="connsiteY6" fmla="*/ 390018 h 446303"/>
                <a:gd name="connsiteX7" fmla="*/ 830732 w 1718131"/>
                <a:gd name="connsiteY7" fmla="*/ 399256 h 446303"/>
                <a:gd name="connsiteX0" fmla="*/ 784552 w 1724428"/>
                <a:gd name="connsiteY0" fmla="*/ 390444 h 446728"/>
                <a:gd name="connsiteX1" fmla="*/ 8697 w 1724428"/>
                <a:gd name="connsiteY1" fmla="*/ 427390 h 446728"/>
                <a:gd name="connsiteX2" fmla="*/ 396624 w 1724428"/>
                <a:gd name="connsiteY2" fmla="*/ 104117 h 446728"/>
                <a:gd name="connsiteX3" fmla="*/ 849206 w 1724428"/>
                <a:gd name="connsiteY3" fmla="*/ 2517 h 446728"/>
                <a:gd name="connsiteX4" fmla="*/ 1514224 w 1724428"/>
                <a:gd name="connsiteY4" fmla="*/ 187244 h 446728"/>
                <a:gd name="connsiteX5" fmla="*/ 1717424 w 1724428"/>
                <a:gd name="connsiteY5" fmla="*/ 362735 h 446728"/>
                <a:gd name="connsiteX6" fmla="*/ 1311024 w 1724428"/>
                <a:gd name="connsiteY6" fmla="*/ 390443 h 446728"/>
                <a:gd name="connsiteX7" fmla="*/ 830732 w 1724428"/>
                <a:gd name="connsiteY7" fmla="*/ 399681 h 446728"/>
                <a:gd name="connsiteX0" fmla="*/ 784552 w 1987797"/>
                <a:gd name="connsiteY0" fmla="*/ 390444 h 446728"/>
                <a:gd name="connsiteX1" fmla="*/ 8697 w 1987797"/>
                <a:gd name="connsiteY1" fmla="*/ 427390 h 446728"/>
                <a:gd name="connsiteX2" fmla="*/ 396624 w 1987797"/>
                <a:gd name="connsiteY2" fmla="*/ 104117 h 446728"/>
                <a:gd name="connsiteX3" fmla="*/ 849206 w 1987797"/>
                <a:gd name="connsiteY3" fmla="*/ 2517 h 446728"/>
                <a:gd name="connsiteX4" fmla="*/ 1514224 w 1987797"/>
                <a:gd name="connsiteY4" fmla="*/ 187244 h 446728"/>
                <a:gd name="connsiteX5" fmla="*/ 1985279 w 1987797"/>
                <a:gd name="connsiteY5" fmla="*/ 399681 h 446728"/>
                <a:gd name="connsiteX6" fmla="*/ 1311024 w 1987797"/>
                <a:gd name="connsiteY6" fmla="*/ 390443 h 446728"/>
                <a:gd name="connsiteX7" fmla="*/ 830732 w 1987797"/>
                <a:gd name="connsiteY7" fmla="*/ 399681 h 446728"/>
                <a:gd name="connsiteX0" fmla="*/ 784552 w 1995143"/>
                <a:gd name="connsiteY0" fmla="*/ 390889 h 447173"/>
                <a:gd name="connsiteX1" fmla="*/ 8697 w 1995143"/>
                <a:gd name="connsiteY1" fmla="*/ 427835 h 447173"/>
                <a:gd name="connsiteX2" fmla="*/ 396624 w 1995143"/>
                <a:gd name="connsiteY2" fmla="*/ 104562 h 447173"/>
                <a:gd name="connsiteX3" fmla="*/ 849206 w 1995143"/>
                <a:gd name="connsiteY3" fmla="*/ 2962 h 447173"/>
                <a:gd name="connsiteX4" fmla="*/ 1652769 w 1995143"/>
                <a:gd name="connsiteY4" fmla="*/ 196925 h 447173"/>
                <a:gd name="connsiteX5" fmla="*/ 1985279 w 1995143"/>
                <a:gd name="connsiteY5" fmla="*/ 400126 h 447173"/>
                <a:gd name="connsiteX6" fmla="*/ 1311024 w 1995143"/>
                <a:gd name="connsiteY6" fmla="*/ 390888 h 447173"/>
                <a:gd name="connsiteX7" fmla="*/ 830732 w 1995143"/>
                <a:gd name="connsiteY7" fmla="*/ 400126 h 447173"/>
                <a:gd name="connsiteX0" fmla="*/ 785443 w 1994871"/>
                <a:gd name="connsiteY0" fmla="*/ 348536 h 404820"/>
                <a:gd name="connsiteX1" fmla="*/ 9588 w 1994871"/>
                <a:gd name="connsiteY1" fmla="*/ 385482 h 404820"/>
                <a:gd name="connsiteX2" fmla="*/ 397515 w 1994871"/>
                <a:gd name="connsiteY2" fmla="*/ 62209 h 404820"/>
                <a:gd name="connsiteX3" fmla="*/ 1062534 w 1994871"/>
                <a:gd name="connsiteY3" fmla="*/ 6791 h 404820"/>
                <a:gd name="connsiteX4" fmla="*/ 1653660 w 1994871"/>
                <a:gd name="connsiteY4" fmla="*/ 154572 h 404820"/>
                <a:gd name="connsiteX5" fmla="*/ 1986170 w 1994871"/>
                <a:gd name="connsiteY5" fmla="*/ 357773 h 404820"/>
                <a:gd name="connsiteX6" fmla="*/ 1311915 w 1994871"/>
                <a:gd name="connsiteY6" fmla="*/ 348535 h 404820"/>
                <a:gd name="connsiteX7" fmla="*/ 831623 w 1994871"/>
                <a:gd name="connsiteY7" fmla="*/ 357773 h 404820"/>
                <a:gd name="connsiteX0" fmla="*/ 785443 w 2049070"/>
                <a:gd name="connsiteY0" fmla="*/ 348536 h 404820"/>
                <a:gd name="connsiteX1" fmla="*/ 9588 w 2049070"/>
                <a:gd name="connsiteY1" fmla="*/ 385482 h 404820"/>
                <a:gd name="connsiteX2" fmla="*/ 397515 w 2049070"/>
                <a:gd name="connsiteY2" fmla="*/ 62209 h 404820"/>
                <a:gd name="connsiteX3" fmla="*/ 1062534 w 2049070"/>
                <a:gd name="connsiteY3" fmla="*/ 6791 h 404820"/>
                <a:gd name="connsiteX4" fmla="*/ 1653660 w 2049070"/>
                <a:gd name="connsiteY4" fmla="*/ 154572 h 404820"/>
                <a:gd name="connsiteX5" fmla="*/ 2041588 w 2049070"/>
                <a:gd name="connsiteY5" fmla="*/ 394719 h 404820"/>
                <a:gd name="connsiteX6" fmla="*/ 1311915 w 2049070"/>
                <a:gd name="connsiteY6" fmla="*/ 348535 h 404820"/>
                <a:gd name="connsiteX7" fmla="*/ 831623 w 2049070"/>
                <a:gd name="connsiteY7" fmla="*/ 357773 h 404820"/>
                <a:gd name="connsiteX0" fmla="*/ 786124 w 2049276"/>
                <a:gd name="connsiteY0" fmla="*/ 334212 h 390496"/>
                <a:gd name="connsiteX1" fmla="*/ 10269 w 2049276"/>
                <a:gd name="connsiteY1" fmla="*/ 371158 h 390496"/>
                <a:gd name="connsiteX2" fmla="*/ 398196 w 2049276"/>
                <a:gd name="connsiteY2" fmla="*/ 47885 h 390496"/>
                <a:gd name="connsiteX3" fmla="*/ 1201760 w 2049276"/>
                <a:gd name="connsiteY3" fmla="*/ 10940 h 390496"/>
                <a:gd name="connsiteX4" fmla="*/ 1654341 w 2049276"/>
                <a:gd name="connsiteY4" fmla="*/ 140248 h 390496"/>
                <a:gd name="connsiteX5" fmla="*/ 2042269 w 2049276"/>
                <a:gd name="connsiteY5" fmla="*/ 380395 h 390496"/>
                <a:gd name="connsiteX6" fmla="*/ 1312596 w 2049276"/>
                <a:gd name="connsiteY6" fmla="*/ 334211 h 390496"/>
                <a:gd name="connsiteX7" fmla="*/ 832304 w 2049276"/>
                <a:gd name="connsiteY7" fmla="*/ 343449 h 390496"/>
                <a:gd name="connsiteX0" fmla="*/ 778805 w 2041957"/>
                <a:gd name="connsiteY0" fmla="*/ 330805 h 386414"/>
                <a:gd name="connsiteX1" fmla="*/ 2950 w 2041957"/>
                <a:gd name="connsiteY1" fmla="*/ 367751 h 386414"/>
                <a:gd name="connsiteX2" fmla="*/ 538659 w 2041957"/>
                <a:gd name="connsiteY2" fmla="*/ 53715 h 386414"/>
                <a:gd name="connsiteX3" fmla="*/ 1194441 w 2041957"/>
                <a:gd name="connsiteY3" fmla="*/ 7533 h 386414"/>
                <a:gd name="connsiteX4" fmla="*/ 1647022 w 2041957"/>
                <a:gd name="connsiteY4" fmla="*/ 136841 h 386414"/>
                <a:gd name="connsiteX5" fmla="*/ 2034950 w 2041957"/>
                <a:gd name="connsiteY5" fmla="*/ 376988 h 386414"/>
                <a:gd name="connsiteX6" fmla="*/ 1305277 w 2041957"/>
                <a:gd name="connsiteY6" fmla="*/ 330804 h 386414"/>
                <a:gd name="connsiteX7" fmla="*/ 824985 w 2041957"/>
                <a:gd name="connsiteY7" fmla="*/ 340042 h 386414"/>
                <a:gd name="connsiteX0" fmla="*/ 778805 w 2041957"/>
                <a:gd name="connsiteY0" fmla="*/ 330805 h 388504"/>
                <a:gd name="connsiteX1" fmla="*/ 2950 w 2041957"/>
                <a:gd name="connsiteY1" fmla="*/ 367751 h 388504"/>
                <a:gd name="connsiteX2" fmla="*/ 538659 w 2041957"/>
                <a:gd name="connsiteY2" fmla="*/ 53715 h 388504"/>
                <a:gd name="connsiteX3" fmla="*/ 1194441 w 2041957"/>
                <a:gd name="connsiteY3" fmla="*/ 7533 h 388504"/>
                <a:gd name="connsiteX4" fmla="*/ 1647022 w 2041957"/>
                <a:gd name="connsiteY4" fmla="*/ 136841 h 388504"/>
                <a:gd name="connsiteX5" fmla="*/ 2034950 w 2041957"/>
                <a:gd name="connsiteY5" fmla="*/ 376988 h 388504"/>
                <a:gd name="connsiteX6" fmla="*/ 1305277 w 2041957"/>
                <a:gd name="connsiteY6" fmla="*/ 349277 h 388504"/>
                <a:gd name="connsiteX7" fmla="*/ 824985 w 2041957"/>
                <a:gd name="connsiteY7" fmla="*/ 340042 h 388504"/>
                <a:gd name="connsiteX0" fmla="*/ 778805 w 2041957"/>
                <a:gd name="connsiteY0" fmla="*/ 330805 h 388701"/>
                <a:gd name="connsiteX1" fmla="*/ 2950 w 2041957"/>
                <a:gd name="connsiteY1" fmla="*/ 367751 h 388701"/>
                <a:gd name="connsiteX2" fmla="*/ 538659 w 2041957"/>
                <a:gd name="connsiteY2" fmla="*/ 53715 h 388701"/>
                <a:gd name="connsiteX3" fmla="*/ 1194441 w 2041957"/>
                <a:gd name="connsiteY3" fmla="*/ 7533 h 388701"/>
                <a:gd name="connsiteX4" fmla="*/ 1647022 w 2041957"/>
                <a:gd name="connsiteY4" fmla="*/ 136841 h 388701"/>
                <a:gd name="connsiteX5" fmla="*/ 2034950 w 2041957"/>
                <a:gd name="connsiteY5" fmla="*/ 376988 h 388701"/>
                <a:gd name="connsiteX6" fmla="*/ 1305277 w 2041957"/>
                <a:gd name="connsiteY6" fmla="*/ 349277 h 388701"/>
                <a:gd name="connsiteX7" fmla="*/ 732622 w 2041957"/>
                <a:gd name="connsiteY7" fmla="*/ 330806 h 388701"/>
                <a:gd name="connsiteX0" fmla="*/ 778805 w 2044898"/>
                <a:gd name="connsiteY0" fmla="*/ 330121 h 388657"/>
                <a:gd name="connsiteX1" fmla="*/ 2950 w 2044898"/>
                <a:gd name="connsiteY1" fmla="*/ 367067 h 388657"/>
                <a:gd name="connsiteX2" fmla="*/ 538659 w 2044898"/>
                <a:gd name="connsiteY2" fmla="*/ 53031 h 388657"/>
                <a:gd name="connsiteX3" fmla="*/ 1194441 w 2044898"/>
                <a:gd name="connsiteY3" fmla="*/ 6849 h 388657"/>
                <a:gd name="connsiteX4" fmla="*/ 1693204 w 2044898"/>
                <a:gd name="connsiteY4" fmla="*/ 126921 h 388657"/>
                <a:gd name="connsiteX5" fmla="*/ 2034950 w 2044898"/>
                <a:gd name="connsiteY5" fmla="*/ 376304 h 388657"/>
                <a:gd name="connsiteX6" fmla="*/ 1305277 w 2044898"/>
                <a:gd name="connsiteY6" fmla="*/ 348593 h 388657"/>
                <a:gd name="connsiteX7" fmla="*/ 732622 w 2044898"/>
                <a:gd name="connsiteY7" fmla="*/ 330122 h 38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4898" h="388657">
                  <a:moveTo>
                    <a:pt x="778805" y="330121"/>
                  </a:moveTo>
                  <a:cubicBezTo>
                    <a:pt x="477084" y="363218"/>
                    <a:pt x="42974" y="413249"/>
                    <a:pt x="2950" y="367067"/>
                  </a:cubicBezTo>
                  <a:cubicBezTo>
                    <a:pt x="-37074" y="320885"/>
                    <a:pt x="340077" y="113067"/>
                    <a:pt x="538659" y="53031"/>
                  </a:cubicBezTo>
                  <a:cubicBezTo>
                    <a:pt x="737241" y="-7005"/>
                    <a:pt x="1002017" y="-5466"/>
                    <a:pt x="1194441" y="6849"/>
                  </a:cubicBezTo>
                  <a:cubicBezTo>
                    <a:pt x="1386865" y="19164"/>
                    <a:pt x="1553119" y="65345"/>
                    <a:pt x="1693204" y="126921"/>
                  </a:cubicBezTo>
                  <a:cubicBezTo>
                    <a:pt x="1833289" y="188497"/>
                    <a:pt x="2099605" y="339359"/>
                    <a:pt x="2034950" y="376304"/>
                  </a:cubicBezTo>
                  <a:cubicBezTo>
                    <a:pt x="1970295" y="413249"/>
                    <a:pt x="1522332" y="356290"/>
                    <a:pt x="1305277" y="348593"/>
                  </a:cubicBezTo>
                  <a:cubicBezTo>
                    <a:pt x="1088222" y="340896"/>
                    <a:pt x="797277" y="348595"/>
                    <a:pt x="732622" y="330122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104933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rgbClr val="4F3EF2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38" name="Прямая со стрелкой 37"/>
          <p:cNvCxnSpPr/>
          <p:nvPr/>
        </p:nvCxnSpPr>
        <p:spPr bwMode="auto">
          <a:xfrm flipH="1">
            <a:off x="6230988" y="2252211"/>
            <a:ext cx="2488435" cy="1369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8689989" y="2131810"/>
            <a:ext cx="1710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Insulating vacuum</a:t>
            </a: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41617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0" y="396875"/>
            <a:ext cx="2724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00125" eaLnBrk="1" hangingPunct="1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defTabSz="1000125" eaLnBrk="1" hangingPunct="1">
              <a:spcBef>
                <a:spcPct val="0"/>
              </a:spcBef>
            </a:pP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427038" y="0"/>
            <a:ext cx="752475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19855" y="24907"/>
            <a:ext cx="964907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4F3EF2"/>
                </a:solidFill>
              </a:rPr>
              <a:t>NEG activation inside CB</a:t>
            </a: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solidFill>
                  <a:srgbClr val="4F3EF2"/>
                </a:solidFill>
              </a:rPr>
              <a:t>(CB at RT)</a:t>
            </a:r>
            <a:endParaRPr lang="ru-RU" sz="2000" dirty="0">
              <a:solidFill>
                <a:srgbClr val="4F3EF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39435" y="6948983"/>
            <a:ext cx="2247900" cy="503238"/>
          </a:xfrm>
        </p:spPr>
        <p:txBody>
          <a:bodyPr/>
          <a:lstStyle/>
          <a:p>
            <a:fld id="{ACD99A16-143D-48D6-8F70-5A6CCC97A385}" type="slidenum">
              <a:rPr lang="en-US" smtClean="0">
                <a:solidFill>
                  <a:srgbClr val="720414"/>
                </a:solidFill>
              </a:rPr>
              <a:pPr/>
              <a:t>18</a:t>
            </a:fld>
            <a:endParaRPr lang="en-US" dirty="0">
              <a:solidFill>
                <a:srgbClr val="72041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6445" y="5338967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Simple experiment</a:t>
            </a:r>
            <a:r>
              <a:rPr lang="en-US" dirty="0" smtClean="0">
                <a:solidFill>
                  <a:srgbClr val="141DD0"/>
                </a:solidFill>
              </a:rPr>
              <a:t>	</a:t>
            </a:r>
          </a:p>
          <a:p>
            <a:pPr lvl="0" defTabSz="914400">
              <a:spcBef>
                <a:spcPts val="0"/>
              </a:spcBef>
            </a:pPr>
            <a:r>
              <a:rPr lang="en-US" dirty="0" smtClean="0">
                <a:solidFill>
                  <a:srgbClr val="141DD0"/>
                </a:solidFill>
              </a:rPr>
              <a:t>Tube OD40. Thermo-insulation 1mm thickness </a:t>
            </a:r>
          </a:p>
          <a:p>
            <a:pPr lvl="0" defTabSz="914400">
              <a:spcBef>
                <a:spcPts val="0"/>
              </a:spcBef>
            </a:pPr>
            <a:r>
              <a:rPr lang="en-US" dirty="0" smtClean="0">
                <a:solidFill>
                  <a:srgbClr val="141DD0"/>
                </a:solidFill>
              </a:rPr>
              <a:t>(6 layers of </a:t>
            </a:r>
            <a:r>
              <a:rPr lang="en-US" dirty="0" err="1" smtClean="0">
                <a:solidFill>
                  <a:srgbClr val="141DD0"/>
                </a:solidFill>
              </a:rPr>
              <a:t>Kopton</a:t>
            </a:r>
            <a:r>
              <a:rPr lang="en-US" dirty="0" smtClean="0">
                <a:solidFill>
                  <a:srgbClr val="141DD0"/>
                </a:solidFill>
              </a:rPr>
              <a:t> and aluminum foil). </a:t>
            </a:r>
          </a:p>
          <a:p>
            <a:pPr lvl="0" defTabSz="914400">
              <a:spcBef>
                <a:spcPts val="0"/>
              </a:spcBef>
            </a:pPr>
            <a:r>
              <a:rPr lang="en-US" dirty="0" smtClean="0">
                <a:solidFill>
                  <a:srgbClr val="141DD0"/>
                </a:solidFill>
              </a:rPr>
              <a:t>Temperature inside 220C reached at P=250 W/m</a:t>
            </a:r>
          </a:p>
          <a:p>
            <a:pPr lvl="0" defTabSz="914400">
              <a:spcBef>
                <a:spcPts val="0"/>
              </a:spcBef>
            </a:pPr>
            <a:endParaRPr lang="en-US" dirty="0">
              <a:solidFill>
                <a:srgbClr val="141DD0"/>
              </a:solidFill>
            </a:endParaRPr>
          </a:p>
          <a:p>
            <a:pPr lvl="0" defTabSz="914400"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There are materials with thermal conductivity less than 0,005 W/K/m</a:t>
            </a:r>
          </a:p>
          <a:p>
            <a:pPr lvl="0" defTabSz="914400"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P&lt;150 W/m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75" y="904875"/>
            <a:ext cx="7882829" cy="443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0" y="396875"/>
            <a:ext cx="2724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00125" eaLnBrk="1" hangingPunct="1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defTabSz="1000125" eaLnBrk="1" hangingPunct="1">
              <a:spcBef>
                <a:spcPct val="0"/>
              </a:spcBef>
            </a:pP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427038" y="0"/>
            <a:ext cx="752475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14599" y="396875"/>
            <a:ext cx="96490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4F3EF2"/>
                </a:solidFill>
              </a:rPr>
              <a:t>NEG surface impedance</a:t>
            </a:r>
            <a:endParaRPr lang="ru-RU" sz="2000" dirty="0">
              <a:solidFill>
                <a:srgbClr val="4F3EF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39435" y="6948983"/>
            <a:ext cx="2247900" cy="503238"/>
          </a:xfrm>
        </p:spPr>
        <p:txBody>
          <a:bodyPr/>
          <a:lstStyle/>
          <a:p>
            <a:fld id="{ACD99A16-143D-48D6-8F70-5A6CCC97A385}" type="slidenum">
              <a:rPr lang="en-US" smtClean="0">
                <a:solidFill>
                  <a:srgbClr val="720414"/>
                </a:solidFill>
              </a:rPr>
              <a:pPr/>
              <a:t>19</a:t>
            </a:fld>
            <a:endParaRPr lang="en-US" dirty="0">
              <a:solidFill>
                <a:srgbClr val="72041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1588" y="1908423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Example:</a:t>
            </a:r>
          </a:p>
          <a:p>
            <a:pPr lvl="0" defTabSz="914400"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Roughly, NEG specific electrical conductivity 1E-6 Ohm*m</a:t>
            </a:r>
            <a:r>
              <a:rPr lang="en-US" dirty="0" smtClean="0">
                <a:solidFill>
                  <a:srgbClr val="141DD0"/>
                </a:solidFill>
              </a:rPr>
              <a:t>	</a:t>
            </a:r>
          </a:p>
          <a:p>
            <a:pPr lvl="0" defTabSz="914400">
              <a:spcBef>
                <a:spcPts val="0"/>
              </a:spcBef>
            </a:pPr>
            <a:endParaRPr lang="en-US" dirty="0" smtClean="0">
              <a:solidFill>
                <a:srgbClr val="141DD0"/>
              </a:solidFill>
            </a:endParaRPr>
          </a:p>
          <a:p>
            <a:pPr lvl="0" defTabSz="914400">
              <a:spcBef>
                <a:spcPts val="0"/>
              </a:spcBef>
            </a:pPr>
            <a:r>
              <a:rPr lang="en-US" dirty="0" smtClean="0">
                <a:solidFill>
                  <a:srgbClr val="141DD0"/>
                </a:solidFill>
              </a:rPr>
              <a:t>Skin depth at 10 GHz is </a:t>
            </a:r>
            <a:endParaRPr lang="en-US" dirty="0">
              <a:solidFill>
                <a:srgbClr val="141DD0"/>
              </a:solidFill>
            </a:endParaRPr>
          </a:p>
          <a:p>
            <a:pPr lvl="0" defTabSz="914400">
              <a:spcBef>
                <a:spcPts val="0"/>
              </a:spcBef>
            </a:pPr>
            <a:endParaRPr lang="ru-RU" dirty="0" smtClean="0">
              <a:solidFill>
                <a:srgbClr val="141DD0"/>
              </a:solidFill>
            </a:endParaRPr>
          </a:p>
          <a:p>
            <a:pPr lvl="0" defTabSz="914400">
              <a:spcBef>
                <a:spcPts val="0"/>
              </a:spcBef>
            </a:pPr>
            <a:endParaRPr lang="ru-RU" dirty="0">
              <a:solidFill>
                <a:srgbClr val="141DD0"/>
              </a:solidFill>
            </a:endParaRPr>
          </a:p>
          <a:p>
            <a:pPr lvl="0" defTabSz="914400">
              <a:spcBef>
                <a:spcPts val="0"/>
              </a:spcBef>
            </a:pPr>
            <a:endParaRPr lang="en-US" dirty="0" smtClean="0">
              <a:solidFill>
                <a:srgbClr val="141DD0"/>
              </a:solidFill>
            </a:endParaRPr>
          </a:p>
          <a:p>
            <a:pPr lvl="0" defTabSz="914400">
              <a:spcBef>
                <a:spcPts val="0"/>
              </a:spcBef>
            </a:pPr>
            <a:endParaRPr lang="en-US" dirty="0" smtClean="0">
              <a:solidFill>
                <a:srgbClr val="141DD0"/>
              </a:solidFill>
            </a:endParaRPr>
          </a:p>
          <a:p>
            <a:pPr lvl="0" defTabSz="914400">
              <a:spcBef>
                <a:spcPts val="0"/>
              </a:spcBef>
            </a:pPr>
            <a:r>
              <a:rPr lang="en-US" dirty="0" smtClean="0">
                <a:solidFill>
                  <a:srgbClr val="141DD0"/>
                </a:solidFill>
              </a:rPr>
              <a:t>It means that </a:t>
            </a:r>
            <a:r>
              <a:rPr lang="en-US" dirty="0" smtClean="0">
                <a:solidFill>
                  <a:srgbClr val="C00000"/>
                </a:solidFill>
              </a:rPr>
              <a:t>1 micrometer </a:t>
            </a:r>
            <a:r>
              <a:rPr lang="en-US" dirty="0" smtClean="0">
                <a:solidFill>
                  <a:srgbClr val="141DD0"/>
                </a:solidFill>
              </a:rPr>
              <a:t>NEG film will not influence on surface impedance at frequencies up to 30 GHz (1cm wavelength) </a:t>
            </a:r>
            <a:endParaRPr lang="ru-RU" dirty="0" smtClean="0">
              <a:solidFill>
                <a:srgbClr val="141DD0"/>
              </a:solidFill>
            </a:endParaRPr>
          </a:p>
          <a:p>
            <a:pPr lvl="0" defTabSz="914400">
              <a:spcBef>
                <a:spcPts val="0"/>
              </a:spcBef>
            </a:pPr>
            <a:endParaRPr lang="ru-RU" dirty="0">
              <a:solidFill>
                <a:srgbClr val="141DD0"/>
              </a:solidFill>
            </a:endParaRPr>
          </a:p>
          <a:p>
            <a:pPr lvl="0" defTabSz="914400">
              <a:spcBef>
                <a:spcPts val="0"/>
              </a:spcBef>
            </a:pPr>
            <a:endParaRPr lang="ru-RU" dirty="0" smtClean="0">
              <a:solidFill>
                <a:srgbClr val="141DD0"/>
              </a:solidFill>
            </a:endParaRPr>
          </a:p>
          <a:p>
            <a:pPr lvl="0" defTabSz="914400">
              <a:spcBef>
                <a:spcPts val="0"/>
              </a:spcBef>
            </a:pPr>
            <a:endParaRPr lang="ru-RU" dirty="0">
              <a:solidFill>
                <a:srgbClr val="141DD0"/>
              </a:solidFill>
            </a:endParaRPr>
          </a:p>
          <a:p>
            <a:pPr lvl="0" defTabSz="914400">
              <a:spcBef>
                <a:spcPts val="0"/>
              </a:spcBef>
            </a:pPr>
            <a:endParaRPr lang="en-US" dirty="0" smtClean="0">
              <a:solidFill>
                <a:srgbClr val="141DD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064787"/>
              </p:ext>
            </p:extLst>
          </p:nvPr>
        </p:nvGraphicFramePr>
        <p:xfrm>
          <a:off x="3774939" y="3168563"/>
          <a:ext cx="28797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760" name="Equation" r:id="rId4" imgW="1460160" imgH="469800" progId="Equation.3">
                  <p:embed/>
                </p:oleObj>
              </mc:Choice>
              <mc:Fallback>
                <p:oleObj name="Equation" r:id="rId4" imgW="14601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4939" y="3168563"/>
                        <a:ext cx="2879725" cy="92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3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0" y="396875"/>
            <a:ext cx="2724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00125" eaLnBrk="1" hangingPunct="1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defTabSz="1000125" eaLnBrk="1" hangingPunct="1">
              <a:spcBef>
                <a:spcPct val="0"/>
              </a:spcBef>
            </a:pP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427038" y="0"/>
            <a:ext cx="752475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124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889125"/>
            <a:ext cx="53911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4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041525"/>
            <a:ext cx="53911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50703" y="1039820"/>
            <a:ext cx="8460915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Contents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Vacuum requirements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Role of surface and radiation</a:t>
            </a:r>
            <a:endParaRPr lang="ru-RU" dirty="0" smtClean="0">
              <a:solidFill>
                <a:srgbClr val="800000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Cold beam pipe. Hydrogen </a:t>
            </a:r>
            <a:r>
              <a:rPr lang="en-US" dirty="0" smtClean="0">
                <a:solidFill>
                  <a:srgbClr val="800000"/>
                </a:solidFill>
              </a:rPr>
              <a:t>accumulation. PSD</a:t>
            </a:r>
            <a:endParaRPr lang="en-US" dirty="0" smtClean="0">
              <a:solidFill>
                <a:srgbClr val="800000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F3EF2"/>
                </a:solidFill>
              </a:rPr>
              <a:t>Equations for residual dynamic gas density </a:t>
            </a:r>
            <a:r>
              <a:rPr lang="en-US" dirty="0" smtClean="0">
                <a:solidFill>
                  <a:srgbClr val="4F3EF2"/>
                </a:solidFill>
              </a:rPr>
              <a:t>prediction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4F3EF2"/>
                </a:solidFill>
              </a:rPr>
              <a:t>CB and BS temperatures</a:t>
            </a:r>
            <a:endParaRPr lang="ru-RU" dirty="0">
              <a:solidFill>
                <a:srgbClr val="C00000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FCC BS new proposal</a:t>
            </a:r>
            <a:endParaRPr lang="en-US" dirty="0" smtClean="0">
              <a:solidFill>
                <a:srgbClr val="80000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00000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NEG coating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Solution with NEG </a:t>
            </a:r>
            <a:r>
              <a:rPr lang="en-US" dirty="0" smtClean="0">
                <a:solidFill>
                  <a:srgbClr val="800000"/>
                </a:solidFill>
              </a:rPr>
              <a:t>application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Activation, surface impedance</a:t>
            </a:r>
            <a:endParaRPr lang="en-US" dirty="0" smtClean="0">
              <a:solidFill>
                <a:srgbClr val="800000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800000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Summery</a:t>
            </a:r>
            <a:endParaRPr lang="en-US" dirty="0" smtClean="0">
              <a:solidFill>
                <a:srgbClr val="80000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8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A16-143D-48D6-8F70-5A6CCC97A385}" type="slidenum">
              <a:rPr lang="en-US" smtClean="0">
                <a:solidFill>
                  <a:srgbClr val="141DD0"/>
                </a:solidFill>
              </a:rPr>
              <a:pPr/>
              <a:t>2</a:t>
            </a:fld>
            <a:endParaRPr lang="en-US" dirty="0">
              <a:solidFill>
                <a:srgbClr val="141D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0" y="396875"/>
            <a:ext cx="2724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00125" eaLnBrk="1" hangingPunct="1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defTabSz="1000125" eaLnBrk="1" hangingPunct="1">
              <a:spcBef>
                <a:spcPct val="0"/>
              </a:spcBef>
            </a:pP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427038" y="0"/>
            <a:ext cx="752475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2591" y="247048"/>
            <a:ext cx="96490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4F3EF2"/>
                </a:solidFill>
              </a:rPr>
              <a:t>Summery</a:t>
            </a:r>
          </a:p>
          <a:p>
            <a:pPr algn="ctr">
              <a:spcBef>
                <a:spcPts val="0"/>
              </a:spcBef>
            </a:pPr>
            <a:r>
              <a:rPr lang="en-US" sz="2800" dirty="0" smtClean="0">
                <a:solidFill>
                  <a:srgbClr val="4F3EF2"/>
                </a:solidFill>
              </a:rPr>
              <a:t>There are two solutions </a:t>
            </a:r>
            <a:endParaRPr lang="ru-RU" sz="2800" dirty="0">
              <a:solidFill>
                <a:srgbClr val="4F3EF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39435" y="6948983"/>
            <a:ext cx="2247900" cy="503238"/>
          </a:xfrm>
        </p:spPr>
        <p:txBody>
          <a:bodyPr/>
          <a:lstStyle/>
          <a:p>
            <a:fld id="{ACD99A16-143D-48D6-8F70-5A6CCC97A385}" type="slidenum">
              <a:rPr lang="en-US" smtClean="0">
                <a:solidFill>
                  <a:srgbClr val="720414"/>
                </a:solidFill>
              </a:rPr>
              <a:pPr/>
              <a:t>20</a:t>
            </a:fld>
            <a:endParaRPr lang="en-US" dirty="0">
              <a:solidFill>
                <a:srgbClr val="72041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4677" y="1326133"/>
            <a:ext cx="47444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LHC style</a:t>
            </a:r>
          </a:p>
          <a:p>
            <a:pPr lvl="0" defTabSz="914400">
              <a:spcBef>
                <a:spcPts val="0"/>
              </a:spcBef>
            </a:pPr>
            <a:endParaRPr lang="en-US" dirty="0">
              <a:solidFill>
                <a:srgbClr val="C00000"/>
              </a:solidFill>
            </a:endParaRPr>
          </a:p>
          <a:p>
            <a:pPr marL="342900" lvl="0" indent="-342900" algn="just" defTabSz="914400">
              <a:spcBef>
                <a:spcPts val="0"/>
              </a:spcBef>
              <a:buFontTx/>
              <a:buChar char="-"/>
            </a:pPr>
            <a:r>
              <a:rPr lang="en-US" dirty="0" smtClean="0">
                <a:solidFill>
                  <a:srgbClr val="141DD0"/>
                </a:solidFill>
              </a:rPr>
              <a:t>An absorber has to be connected to CB if its temperature &gt; 3,3K </a:t>
            </a:r>
          </a:p>
          <a:p>
            <a:pPr marL="342900" lvl="0" indent="-342900" algn="just" defTabSz="914400">
              <a:spcBef>
                <a:spcPts val="0"/>
              </a:spcBef>
              <a:buFontTx/>
              <a:buChar char="-"/>
            </a:pPr>
            <a:r>
              <a:rPr lang="en-US" dirty="0" smtClean="0">
                <a:solidFill>
                  <a:srgbClr val="141DD0"/>
                </a:solidFill>
              </a:rPr>
              <a:t>Possible He leak into Beam Vacuum because many weld connections in He system</a:t>
            </a:r>
            <a:endParaRPr lang="en-US" dirty="0">
              <a:solidFill>
                <a:srgbClr val="141DD0"/>
              </a:solidFill>
            </a:endParaRPr>
          </a:p>
          <a:p>
            <a:pPr marL="342900" lvl="0" indent="-342900" algn="just" defTabSz="914400">
              <a:spcBef>
                <a:spcPts val="0"/>
              </a:spcBef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A coating or laser treatment is needed to suppress EC (or long conditioning)</a:t>
            </a:r>
          </a:p>
          <a:p>
            <a:pPr marL="342900" lvl="0" indent="-342900" algn="just" defTabSz="914400">
              <a:spcBef>
                <a:spcPts val="0"/>
              </a:spcBef>
              <a:buFontTx/>
              <a:buChar char="-"/>
            </a:pPr>
            <a:endParaRPr lang="en-US" dirty="0">
              <a:solidFill>
                <a:srgbClr val="C00000"/>
              </a:solidFill>
            </a:endParaRPr>
          </a:p>
          <a:p>
            <a:pPr marL="342900" lvl="0" indent="-342900" algn="just" defTabSz="914400">
              <a:spcBef>
                <a:spcPts val="0"/>
              </a:spcBef>
              <a:buFontTx/>
              <a:buChar char="-"/>
            </a:pPr>
            <a:endParaRPr lang="en-US" dirty="0" smtClean="0">
              <a:solidFill>
                <a:srgbClr val="C00000"/>
              </a:solidFill>
            </a:endParaRPr>
          </a:p>
          <a:p>
            <a:pPr marL="342900" lvl="0" indent="-342900" algn="just" defTabSz="914400">
              <a:spcBef>
                <a:spcPts val="0"/>
              </a:spcBef>
              <a:buFontTx/>
              <a:buChar char="-"/>
            </a:pPr>
            <a:r>
              <a:rPr lang="en-US" dirty="0" smtClean="0">
                <a:solidFill>
                  <a:srgbClr val="141DD0"/>
                </a:solidFill>
              </a:rPr>
              <a:t>A conditioning is necessary due to PSD, ESD and recycling</a:t>
            </a:r>
            <a:endParaRPr lang="en-US" dirty="0">
              <a:solidFill>
                <a:srgbClr val="141DD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67126" y="1269277"/>
            <a:ext cx="4824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Insulated Beam Vacuum</a:t>
            </a:r>
          </a:p>
          <a:p>
            <a:pPr lvl="0" defTabSz="914400">
              <a:spcBef>
                <a:spcPts val="0"/>
              </a:spcBef>
            </a:pPr>
            <a:endParaRPr lang="en-US" dirty="0">
              <a:solidFill>
                <a:srgbClr val="C00000"/>
              </a:solidFill>
            </a:endParaRPr>
          </a:p>
          <a:p>
            <a:pPr marL="342900" lvl="0" indent="-342900" algn="just" defTabSz="914400">
              <a:spcBef>
                <a:spcPts val="0"/>
              </a:spcBef>
              <a:buFontTx/>
              <a:buChar char="-"/>
            </a:pPr>
            <a:r>
              <a:rPr lang="en-US" dirty="0" smtClean="0">
                <a:solidFill>
                  <a:srgbClr val="141DD0"/>
                </a:solidFill>
              </a:rPr>
              <a:t>CB temperature does not matter</a:t>
            </a:r>
          </a:p>
          <a:p>
            <a:pPr marL="342900" lvl="0" indent="-342900" algn="just" defTabSz="914400">
              <a:spcBef>
                <a:spcPts val="0"/>
              </a:spcBef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The use maximum horizontal aperture!</a:t>
            </a:r>
          </a:p>
          <a:p>
            <a:pPr lvl="0" algn="just" defTabSz="914400">
              <a:spcBef>
                <a:spcPts val="0"/>
              </a:spcBef>
            </a:pPr>
            <a:r>
              <a:rPr lang="en-US" dirty="0" smtClean="0">
                <a:solidFill>
                  <a:srgbClr val="141DD0"/>
                </a:solidFill>
              </a:rPr>
              <a:t>-  There are No direct connection between He cooling system</a:t>
            </a:r>
            <a:endParaRPr lang="en-US" dirty="0">
              <a:solidFill>
                <a:srgbClr val="141DD0"/>
              </a:solidFill>
            </a:endParaRPr>
          </a:p>
          <a:p>
            <a:pPr marL="342900" lvl="0" indent="-342900" algn="just" defTabSz="914400">
              <a:spcBef>
                <a:spcPts val="0"/>
              </a:spcBef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NEG coating and its activation is needed to get pumping and EC suppress </a:t>
            </a:r>
            <a:r>
              <a:rPr lang="en-US" dirty="0">
                <a:solidFill>
                  <a:srgbClr val="C00000"/>
                </a:solidFill>
              </a:rPr>
              <a:t>(needs less than 1mm </a:t>
            </a:r>
            <a:r>
              <a:rPr lang="en-US" dirty="0" smtClean="0">
                <a:solidFill>
                  <a:srgbClr val="C00000"/>
                </a:solidFill>
              </a:rPr>
              <a:t>gap </a:t>
            </a:r>
            <a:r>
              <a:rPr lang="en-US" dirty="0">
                <a:solidFill>
                  <a:srgbClr val="C00000"/>
                </a:solidFill>
              </a:rPr>
              <a:t>between beam pipe and CB </a:t>
            </a:r>
            <a:r>
              <a:rPr lang="en-US" dirty="0" smtClean="0">
                <a:solidFill>
                  <a:srgbClr val="C00000"/>
                </a:solidFill>
              </a:rPr>
              <a:t>to </a:t>
            </a:r>
            <a:r>
              <a:rPr lang="en-US" dirty="0">
                <a:solidFill>
                  <a:srgbClr val="C00000"/>
                </a:solidFill>
              </a:rPr>
              <a:t>do NEG activation at 220 C)</a:t>
            </a:r>
          </a:p>
          <a:p>
            <a:pPr marL="342900" lvl="0" indent="-342900" algn="just" defTabSz="914400"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rgbClr val="141DD0"/>
                </a:solidFill>
              </a:rPr>
              <a:t>A conditioning is </a:t>
            </a:r>
            <a:r>
              <a:rPr lang="en-US" dirty="0" smtClean="0">
                <a:solidFill>
                  <a:srgbClr val="141DD0"/>
                </a:solidFill>
              </a:rPr>
              <a:t>NOT necessary </a:t>
            </a:r>
          </a:p>
          <a:p>
            <a:pPr marL="342900" lvl="0" indent="-342900" algn="just" defTabSz="914400">
              <a:spcBef>
                <a:spcPts val="0"/>
              </a:spcBef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Must be thin to avid influence on HF impedance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5323111" y="1404367"/>
            <a:ext cx="36004" cy="457250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-527539" y="6228903"/>
            <a:ext cx="117373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4F3EF2"/>
                </a:solidFill>
              </a:rPr>
              <a:t>Laboratory experiments are necessary to check vacuum and emission properties of beam pipe prototypes</a:t>
            </a:r>
            <a:r>
              <a:rPr lang="en-US" sz="2800" dirty="0" smtClean="0">
                <a:solidFill>
                  <a:srgbClr val="4F3EF2"/>
                </a:solidFill>
              </a:rPr>
              <a:t> </a:t>
            </a:r>
            <a:endParaRPr lang="ru-RU" sz="2800" dirty="0">
              <a:solidFill>
                <a:srgbClr val="4F3E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984383" y="6301053"/>
            <a:ext cx="9073515" cy="957410"/>
          </a:xfrm>
        </p:spPr>
        <p:txBody>
          <a:bodyPr/>
          <a:lstStyle/>
          <a:p>
            <a:pPr eaLnBrk="1" hangingPunct="1"/>
            <a:r>
              <a:rPr lang="en-US" altLang="ru-RU" sz="3969" b="1" dirty="0">
                <a:solidFill>
                  <a:srgbClr val="17375E"/>
                </a:solidFill>
                <a:latin typeface="Comic Sans MS" panose="030F0702030302020204" pitchFamily="66" charset="0"/>
              </a:rPr>
              <a:t>Thanks for your attention</a:t>
            </a:r>
            <a:endParaRPr lang="ru-RU" altLang="ru-RU" sz="3969" b="1" dirty="0">
              <a:solidFill>
                <a:srgbClr val="17375E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819" name="Picture 3" descr="D:\+++CHINA-COOPERATION\Budker_INP_pla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6856" y="157526"/>
            <a:ext cx="9439327" cy="6203036"/>
          </a:xfrm>
        </p:spPr>
      </p:pic>
      <p:pic>
        <p:nvPicPr>
          <p:cNvPr id="3482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2" y="6537342"/>
            <a:ext cx="1102684" cy="13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2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819102" indent="-315039">
              <a:spcBef>
                <a:spcPct val="20000"/>
              </a:spcBef>
              <a:buFont typeface="Arial" panose="020B0604020202020204" pitchFamily="34" charset="0"/>
              <a:buChar char="–"/>
              <a:defRPr sz="3087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260158" indent="-252032">
              <a:spcBef>
                <a:spcPct val="20000"/>
              </a:spcBef>
              <a:buFont typeface="Arial" panose="020B0604020202020204" pitchFamily="34" charset="0"/>
              <a:buChar char="•"/>
              <a:defRPr sz="2646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764221" indent="-252032">
              <a:spcBef>
                <a:spcPct val="20000"/>
              </a:spcBef>
              <a:buFont typeface="Arial" panose="020B0604020202020204" pitchFamily="34" charset="0"/>
              <a:buChar char="–"/>
              <a:defRPr sz="220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268284" indent="-252032">
              <a:spcBef>
                <a:spcPct val="20000"/>
              </a:spcBef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772347" indent="-25203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276410" indent="-25203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780473" indent="-25203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284536" indent="-25203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8697AF-20BD-42AC-9246-610144C05F2B}" type="slidenum">
              <a:rPr lang="ru-RU" altLang="ru-RU" sz="1323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323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54115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0" y="396875"/>
            <a:ext cx="2724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00125" eaLnBrk="1" hangingPunct="1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defTabSz="1000125" eaLnBrk="1" hangingPunct="1">
              <a:spcBef>
                <a:spcPct val="0"/>
              </a:spcBef>
            </a:pP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427038" y="0"/>
            <a:ext cx="752475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28832" y="11151"/>
            <a:ext cx="57246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defTabSz="914400">
              <a:spcBef>
                <a:spcPct val="50000"/>
              </a:spcBef>
            </a:pPr>
            <a:r>
              <a:rPr lang="en-US" dirty="0" smtClean="0">
                <a:solidFill>
                  <a:srgbClr val="141DD0"/>
                </a:solidFill>
              </a:rPr>
              <a:t>SPPC cold beam pipe</a:t>
            </a:r>
          </a:p>
          <a:p>
            <a:pPr lvl="0" algn="ctr" defTabSz="914400">
              <a:spcBef>
                <a:spcPct val="50000"/>
              </a:spcBef>
            </a:pPr>
            <a:r>
              <a:rPr lang="en-US" sz="2000" dirty="0" smtClean="0">
                <a:solidFill>
                  <a:srgbClr val="141DD0"/>
                </a:solidFill>
              </a:rPr>
              <a:t>Possible solutions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24725" name="Rectangle 431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4727" name="Rectangle 433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4729" name="Rectangle 435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4706" name="TextBox 1124705"/>
          <p:cNvSpPr txBox="1"/>
          <p:nvPr/>
        </p:nvSpPr>
        <p:spPr>
          <a:xfrm>
            <a:off x="894619" y="493275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94620" y="4967222"/>
            <a:ext cx="81369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914400">
              <a:spcBef>
                <a:spcPts val="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Mandatory:</a:t>
            </a:r>
          </a:p>
          <a:p>
            <a:pPr marL="342900" lvl="0" indent="-342900" algn="just" defTabSz="914400">
              <a:spcBef>
                <a:spcPts val="0"/>
              </a:spcBef>
              <a:buFontTx/>
              <a:buChar char="-"/>
            </a:pPr>
            <a:r>
              <a:rPr lang="en-US" sz="2000" dirty="0" smtClean="0">
                <a:solidFill>
                  <a:srgbClr val="141DD0"/>
                </a:solidFill>
              </a:rPr>
              <a:t>Coating for EC mitigation (may be strip-like to keep impedance)</a:t>
            </a:r>
          </a:p>
          <a:p>
            <a:pPr marL="342900" lvl="0" indent="-342900" algn="just" defTabSz="914400">
              <a:spcBef>
                <a:spcPts val="0"/>
              </a:spcBef>
              <a:buFontTx/>
              <a:buChar char="-"/>
            </a:pPr>
            <a:r>
              <a:rPr lang="en-US" sz="2000" dirty="0" smtClean="0">
                <a:solidFill>
                  <a:srgbClr val="C00000"/>
                </a:solidFill>
              </a:rPr>
              <a:t>Short bending magnets ( 5 – 7 meters – very preliminary estimation)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31423" y="6929485"/>
            <a:ext cx="2247900" cy="503238"/>
          </a:xfrm>
        </p:spPr>
        <p:txBody>
          <a:bodyPr/>
          <a:lstStyle/>
          <a:p>
            <a:fld id="{ACD99A16-143D-48D6-8F70-5A6CCC97A385}" type="slidenum">
              <a:rPr lang="en-US" smtClean="0">
                <a:solidFill>
                  <a:srgbClr val="141DD0"/>
                </a:solidFill>
              </a:rPr>
              <a:pPr/>
              <a:t>22</a:t>
            </a:fld>
            <a:endParaRPr lang="en-US" dirty="0">
              <a:solidFill>
                <a:srgbClr val="141DD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130" y="2021737"/>
            <a:ext cx="264315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</a:t>
            </a:r>
            <a:r>
              <a:rPr lang="en-US" sz="1600" dirty="0" smtClean="0"/>
              <a:t> water cooled absorbers </a:t>
            </a:r>
          </a:p>
          <a:p>
            <a:r>
              <a:rPr lang="en-US" sz="1600" dirty="0" smtClean="0"/>
              <a:t>placed between magnets</a:t>
            </a:r>
          </a:p>
          <a:p>
            <a:endParaRPr lang="en-US" sz="1600" dirty="0"/>
          </a:p>
          <a:p>
            <a:r>
              <a:rPr lang="en-US" sz="1600" dirty="0" smtClean="0"/>
              <a:t>A – absorber for hydrogen</a:t>
            </a:r>
            <a:endParaRPr lang="ru-RU" sz="16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3342891" y="1080331"/>
            <a:ext cx="5325926" cy="3631840"/>
            <a:chOff x="2406787" y="1069540"/>
            <a:chExt cx="5325926" cy="363184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707706" y="1069540"/>
              <a:ext cx="5025007" cy="3631840"/>
              <a:chOff x="2707706" y="1225922"/>
              <a:chExt cx="5025007" cy="3631840"/>
            </a:xfrm>
          </p:grpSpPr>
          <p:pic>
            <p:nvPicPr>
              <p:cNvPr id="14" name="图片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7706" y="1225922"/>
                <a:ext cx="5025007" cy="3631840"/>
              </a:xfrm>
              <a:prstGeom prst="rect">
                <a:avLst/>
              </a:prstGeom>
            </p:spPr>
          </p:pic>
          <p:sp>
            <p:nvSpPr>
              <p:cNvPr id="2" name="Овал 1"/>
              <p:cNvSpPr/>
              <p:nvPr/>
            </p:nvSpPr>
            <p:spPr bwMode="auto">
              <a:xfrm>
                <a:off x="4062971" y="1872419"/>
                <a:ext cx="1780190" cy="169053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1049338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4F3EF2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5" name="Овал 4"/>
            <p:cNvSpPr/>
            <p:nvPr/>
          </p:nvSpPr>
          <p:spPr bwMode="auto">
            <a:xfrm>
              <a:off x="3944954" y="2063170"/>
              <a:ext cx="2016223" cy="914400"/>
            </a:xfrm>
            <a:prstGeom prst="ellipse">
              <a:avLst/>
            </a:prstGeom>
            <a:noFill/>
            <a:ln w="412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104933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rgbClr val="4F3EF2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 bwMode="auto">
            <a:xfrm>
              <a:off x="4531023" y="1716037"/>
              <a:ext cx="108012" cy="25093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Прямая со стрелкой 19"/>
            <p:cNvCxnSpPr/>
            <p:nvPr/>
          </p:nvCxnSpPr>
          <p:spPr bwMode="auto">
            <a:xfrm flipH="1">
              <a:off x="5323111" y="1764137"/>
              <a:ext cx="68040" cy="23024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Полилиния 15"/>
            <p:cNvSpPr/>
            <p:nvPr/>
          </p:nvSpPr>
          <p:spPr bwMode="auto">
            <a:xfrm>
              <a:off x="5448300" y="2133600"/>
              <a:ext cx="153832" cy="769620"/>
            </a:xfrm>
            <a:custGeom>
              <a:avLst/>
              <a:gdLst>
                <a:gd name="connsiteX0" fmla="*/ 0 w 153832"/>
                <a:gd name="connsiteY0" fmla="*/ 769620 h 769620"/>
                <a:gd name="connsiteX1" fmla="*/ 137160 w 153832"/>
                <a:gd name="connsiteY1" fmla="*/ 495300 h 769620"/>
                <a:gd name="connsiteX2" fmla="*/ 137160 w 153832"/>
                <a:gd name="connsiteY2" fmla="*/ 236220 h 769620"/>
                <a:gd name="connsiteX3" fmla="*/ 7620 w 153832"/>
                <a:gd name="connsiteY3" fmla="*/ 0 h 769620"/>
                <a:gd name="connsiteX4" fmla="*/ 7620 w 153832"/>
                <a:gd name="connsiteY4" fmla="*/ 0 h 769620"/>
                <a:gd name="connsiteX5" fmla="*/ 7620 w 153832"/>
                <a:gd name="connsiteY5" fmla="*/ 0 h 76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832" h="769620">
                  <a:moveTo>
                    <a:pt x="0" y="769620"/>
                  </a:moveTo>
                  <a:cubicBezTo>
                    <a:pt x="57150" y="676910"/>
                    <a:pt x="114300" y="584200"/>
                    <a:pt x="137160" y="495300"/>
                  </a:cubicBezTo>
                  <a:cubicBezTo>
                    <a:pt x="160020" y="406400"/>
                    <a:pt x="158750" y="318770"/>
                    <a:pt x="137160" y="236220"/>
                  </a:cubicBezTo>
                  <a:cubicBezTo>
                    <a:pt x="115570" y="153670"/>
                    <a:pt x="7620" y="0"/>
                    <a:pt x="7620" y="0"/>
                  </a:cubicBezTo>
                  <a:lnTo>
                    <a:pt x="7620" y="0"/>
                  </a:lnTo>
                  <a:lnTo>
                    <a:pt x="7620" y="0"/>
                  </a:ln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104933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rgbClr val="4F3EF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2406787" y="2412479"/>
              <a:ext cx="2016224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104933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rgbClr val="4F3EF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0209" y="2318221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BS</a:t>
              </a:r>
              <a:endParaRPr lang="ru-RU" sz="1600" b="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02132" y="2318221"/>
              <a:ext cx="3321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A</a:t>
              </a:r>
              <a:endParaRPr lang="ru-RU" sz="1600" b="0" dirty="0"/>
            </a:p>
          </p:txBody>
        </p:sp>
      </p:grpSp>
      <p:cxnSp>
        <p:nvCxnSpPr>
          <p:cNvPr id="23" name="Прямая со стрелкой 22"/>
          <p:cNvCxnSpPr/>
          <p:nvPr/>
        </p:nvCxnSpPr>
        <p:spPr bwMode="auto">
          <a:xfrm>
            <a:off x="2622811" y="2423270"/>
            <a:ext cx="648072" cy="750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91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0" y="396875"/>
            <a:ext cx="2724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00125" eaLnBrk="1" hangingPunct="1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defTabSz="1000125" eaLnBrk="1" hangingPunct="1">
              <a:spcBef>
                <a:spcPct val="0"/>
              </a:spcBef>
            </a:pP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427038" y="0"/>
            <a:ext cx="752475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124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889125"/>
            <a:ext cx="53911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66614" y="1793744"/>
            <a:ext cx="9649071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4F3EF2"/>
                </a:solidFill>
              </a:rPr>
              <a:t>Summery</a:t>
            </a:r>
            <a:endParaRPr lang="ru-RU" sz="3200" dirty="0">
              <a:solidFill>
                <a:srgbClr val="4F3EF2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Vacuum tightness!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Mechanical stability against external pressure or quenching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smtClean="0">
                <a:solidFill>
                  <a:srgbClr val="C00000"/>
                </a:solidFill>
              </a:rPr>
              <a:t>Low SEY &amp; PEY: Electron Clouds (EC) problems – beam instability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solidFill>
                  <a:srgbClr val="C00000"/>
                </a:solidFill>
              </a:rPr>
              <a:t>Impedance: </a:t>
            </a:r>
            <a:r>
              <a:rPr lang="en-US" sz="2000" dirty="0" smtClean="0">
                <a:solidFill>
                  <a:srgbClr val="141DD0"/>
                </a:solidFill>
              </a:rPr>
              <a:t>LF</a:t>
            </a:r>
            <a:r>
              <a:rPr lang="en-US" sz="2000" dirty="0" smtClean="0">
                <a:solidFill>
                  <a:srgbClr val="C00000"/>
                </a:solidFill>
              </a:rPr>
              <a:t> - resistive instability (LHC, SPPC/FCC), </a:t>
            </a:r>
            <a:r>
              <a:rPr lang="en-US" sz="2000" dirty="0" smtClean="0">
                <a:solidFill>
                  <a:srgbClr val="141DD0"/>
                </a:solidFill>
              </a:rPr>
              <a:t>HF</a:t>
            </a:r>
            <a:r>
              <a:rPr lang="en-US" sz="2000" dirty="0" smtClean="0">
                <a:solidFill>
                  <a:srgbClr val="C00000"/>
                </a:solidFill>
              </a:rPr>
              <a:t>: TMI (anti- EC coatings, roughness)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solidFill>
                  <a:srgbClr val="800000"/>
                </a:solidFill>
              </a:rPr>
              <a:t>Power absorption: </a:t>
            </a:r>
            <a:r>
              <a:rPr lang="en-US" sz="2000" dirty="0" smtClean="0">
                <a:solidFill>
                  <a:srgbClr val="141DD0"/>
                </a:solidFill>
              </a:rPr>
              <a:t>SR</a:t>
            </a:r>
            <a:r>
              <a:rPr lang="en-US" sz="2000" dirty="0" smtClean="0">
                <a:solidFill>
                  <a:srgbClr val="800000"/>
                </a:solidFill>
              </a:rPr>
              <a:t>, EC, Image Current</a:t>
            </a: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39435" y="6948983"/>
            <a:ext cx="2247900" cy="503238"/>
          </a:xfrm>
        </p:spPr>
        <p:txBody>
          <a:bodyPr/>
          <a:lstStyle/>
          <a:p>
            <a:fld id="{ACD99A16-143D-48D6-8F70-5A6CCC97A385}" type="slidenum">
              <a:rPr lang="en-US" smtClean="0">
                <a:solidFill>
                  <a:srgbClr val="720414"/>
                </a:solidFill>
              </a:rPr>
              <a:pPr/>
              <a:t>23</a:t>
            </a:fld>
            <a:endParaRPr lang="en-US" dirty="0">
              <a:solidFill>
                <a:srgbClr val="720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0" y="396875"/>
            <a:ext cx="2724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00125" eaLnBrk="1" hangingPunct="1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defTabSz="1000125" eaLnBrk="1" hangingPunct="1">
              <a:spcBef>
                <a:spcPct val="0"/>
              </a:spcBef>
            </a:pP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427038" y="0"/>
            <a:ext cx="752475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05550" y="508516"/>
            <a:ext cx="853598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914400">
              <a:spcBef>
                <a:spcPct val="50000"/>
              </a:spcBef>
            </a:pPr>
            <a:r>
              <a:rPr lang="en-US" sz="2000" dirty="0" smtClean="0">
                <a:solidFill>
                  <a:srgbClr val="141DD0"/>
                </a:solidFill>
              </a:rPr>
              <a:t>Surface conditioning</a:t>
            </a:r>
            <a:r>
              <a:rPr lang="ru-RU" sz="2000" dirty="0" smtClean="0">
                <a:solidFill>
                  <a:srgbClr val="141DD0"/>
                </a:solidFill>
              </a:rPr>
              <a:t> (</a:t>
            </a:r>
            <a:r>
              <a:rPr lang="en-US" sz="2000" dirty="0" smtClean="0">
                <a:solidFill>
                  <a:srgbClr val="141DD0"/>
                </a:solidFill>
              </a:rPr>
              <a:t>SEY must be less 1.3 for LHC arcs</a:t>
            </a:r>
            <a:r>
              <a:rPr lang="ru-RU" sz="2000" dirty="0" smtClean="0">
                <a:solidFill>
                  <a:srgbClr val="141DD0"/>
                </a:solidFill>
              </a:rPr>
              <a:t>)</a:t>
            </a:r>
            <a:endParaRPr lang="ru-RU" sz="2000" dirty="0">
              <a:solidFill>
                <a:srgbClr val="C00000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SEY measurements at CERN for copper samples: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1417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19" y="1512379"/>
            <a:ext cx="8357588" cy="492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6560233" y="1641887"/>
            <a:ext cx="3420380" cy="1390907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0493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rgbClr val="4F3EF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75239" y="2137286"/>
            <a:ext cx="48691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914400">
              <a:spcBef>
                <a:spcPct val="50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Pure copper: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el-GR" sz="2000" dirty="0" smtClean="0">
                <a:solidFill>
                  <a:srgbClr val="C00000"/>
                </a:solidFill>
              </a:rPr>
              <a:t>δ</a:t>
            </a:r>
            <a:r>
              <a:rPr lang="ru-RU" sz="2000" dirty="0" smtClean="0">
                <a:solidFill>
                  <a:srgbClr val="C00000"/>
                </a:solidFill>
              </a:rPr>
              <a:t> = 1.35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A16-143D-48D6-8F70-5A6CCC97A385}" type="slidenum">
              <a:rPr lang="en-US" smtClean="0">
                <a:solidFill>
                  <a:srgbClr val="720414"/>
                </a:solidFill>
              </a:rPr>
              <a:pPr/>
              <a:t>24</a:t>
            </a:fld>
            <a:endParaRPr lang="en-US" dirty="0">
              <a:solidFill>
                <a:srgbClr val="720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354277" y="385866"/>
            <a:ext cx="2545266" cy="4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34375">
              <a:spcBef>
                <a:spcPct val="0"/>
              </a:spcBef>
            </a:pPr>
            <a:r>
              <a:rPr lang="en-US" sz="1308" dirty="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308" dirty="0">
              <a:solidFill>
                <a:srgbClr val="000000"/>
              </a:solidFill>
              <a:latin typeface="Arial" charset="0"/>
            </a:endParaRPr>
          </a:p>
          <a:p>
            <a:pPr defTabSz="934375">
              <a:spcBef>
                <a:spcPct val="0"/>
              </a:spcBef>
            </a:pPr>
            <a:endParaRPr lang="ru-RU" sz="1308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839485" y="151169"/>
            <a:ext cx="703063" cy="845456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sz="1681"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51421" y="385867"/>
            <a:ext cx="6967601" cy="94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854286">
              <a:spcBef>
                <a:spcPct val="50000"/>
              </a:spcBef>
            </a:pPr>
            <a:r>
              <a:rPr lang="en-US" sz="2205" dirty="0">
                <a:solidFill>
                  <a:srgbClr val="0070C0"/>
                </a:solidFill>
              </a:rPr>
              <a:t>Relation between SEY and </a:t>
            </a:r>
            <a:r>
              <a:rPr lang="en-US" sz="2205" dirty="0" smtClean="0">
                <a:solidFill>
                  <a:srgbClr val="0070C0"/>
                </a:solidFill>
              </a:rPr>
              <a:t>ESD during conditioning!</a:t>
            </a:r>
            <a:endParaRPr lang="en-US" sz="2205" dirty="0">
              <a:solidFill>
                <a:srgbClr val="0070C0"/>
              </a:solidFill>
            </a:endParaRPr>
          </a:p>
          <a:p>
            <a:pPr algn="ctr" defTabSz="854286">
              <a:spcBef>
                <a:spcPct val="50000"/>
              </a:spcBef>
            </a:pPr>
            <a:endParaRPr lang="ru-RU" sz="2205" dirty="0">
              <a:solidFill>
                <a:srgbClr val="0070C0"/>
              </a:solidFill>
            </a:endParaRPr>
          </a:p>
        </p:txBody>
      </p:sp>
      <p:sp>
        <p:nvSpPr>
          <p:cNvPr id="1124725" name="Rectangle 431"/>
          <p:cNvSpPr>
            <a:spLocks noChangeArrowheads="1"/>
          </p:cNvSpPr>
          <p:nvPr/>
        </p:nvSpPr>
        <p:spPr bwMode="auto">
          <a:xfrm>
            <a:off x="354280" y="75796"/>
            <a:ext cx="172603" cy="34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5435" tIns="42718" rIns="85435" bIns="42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81"/>
          </a:p>
        </p:txBody>
      </p:sp>
      <p:sp>
        <p:nvSpPr>
          <p:cNvPr id="1124727" name="Rectangle 433"/>
          <p:cNvSpPr>
            <a:spLocks noChangeArrowheads="1"/>
          </p:cNvSpPr>
          <p:nvPr/>
        </p:nvSpPr>
        <p:spPr bwMode="auto">
          <a:xfrm>
            <a:off x="354280" y="75796"/>
            <a:ext cx="172603" cy="34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5435" tIns="42718" rIns="85435" bIns="42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81"/>
          </a:p>
        </p:txBody>
      </p:sp>
      <p:sp>
        <p:nvSpPr>
          <p:cNvPr id="1124729" name="Rectangle 435"/>
          <p:cNvSpPr>
            <a:spLocks noChangeArrowheads="1"/>
          </p:cNvSpPr>
          <p:nvPr/>
        </p:nvSpPr>
        <p:spPr bwMode="auto">
          <a:xfrm>
            <a:off x="354280" y="75796"/>
            <a:ext cx="172603" cy="34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5435" tIns="42718" rIns="85435" bIns="42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81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srgbClr val="720414"/>
                </a:solidFill>
              </a:rPr>
              <a:t>25</a:t>
            </a:fld>
            <a:endParaRPr lang="ru-RU" dirty="0">
              <a:solidFill>
                <a:srgbClr val="720414"/>
              </a:solidFill>
            </a:endParaRPr>
          </a:p>
        </p:txBody>
      </p:sp>
      <p:sp>
        <p:nvSpPr>
          <p:cNvPr id="1426" name="Text Box 134"/>
          <p:cNvSpPr txBox="1">
            <a:spLocks noChangeArrowheads="1"/>
          </p:cNvSpPr>
          <p:nvPr/>
        </p:nvSpPr>
        <p:spPr bwMode="auto">
          <a:xfrm>
            <a:off x="642973" y="6047736"/>
            <a:ext cx="5517399" cy="3169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0817" tIns="50408" rIns="100817" bIns="50408" numCol="1" anchor="t" anchorCtr="0" compatLnSpc="1">
            <a:prstTxWarp prst="textNoShape">
              <a:avLst/>
            </a:prstTxWarp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156895">
              <a:spcBef>
                <a:spcPct val="50000"/>
              </a:spcBef>
            </a:pPr>
            <a:endParaRPr lang="ru-RU" sz="1985" dirty="0">
              <a:solidFill>
                <a:srgbClr val="C0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11" y="1196217"/>
            <a:ext cx="7744661" cy="428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1" name="Text Box 5"/>
          <p:cNvSpPr txBox="1">
            <a:spLocks noChangeArrowheads="1"/>
          </p:cNvSpPr>
          <p:nvPr/>
        </p:nvSpPr>
        <p:spPr bwMode="auto">
          <a:xfrm>
            <a:off x="955971" y="5580937"/>
            <a:ext cx="9086539" cy="117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854286">
              <a:spcBef>
                <a:spcPct val="50000"/>
              </a:spcBef>
            </a:pPr>
            <a:r>
              <a:rPr lang="en-US" sz="1764" dirty="0" err="1">
                <a:solidFill>
                  <a:srgbClr val="C00000"/>
                </a:solidFill>
              </a:rPr>
              <a:t>B.Henrist</a:t>
            </a:r>
            <a:r>
              <a:rPr lang="en-US" sz="1764" dirty="0">
                <a:solidFill>
                  <a:srgbClr val="C00000"/>
                </a:solidFill>
              </a:rPr>
              <a:t>, </a:t>
            </a:r>
            <a:r>
              <a:rPr lang="en-US" sz="1764" dirty="0" err="1">
                <a:solidFill>
                  <a:srgbClr val="C00000"/>
                </a:solidFill>
              </a:rPr>
              <a:t>N.Hilleret</a:t>
            </a:r>
            <a:r>
              <a:rPr lang="en-US" sz="1764" dirty="0">
                <a:solidFill>
                  <a:srgbClr val="C00000"/>
                </a:solidFill>
              </a:rPr>
              <a:t>, </a:t>
            </a:r>
            <a:r>
              <a:rPr lang="en-US" sz="1764" dirty="0" err="1">
                <a:solidFill>
                  <a:srgbClr val="C00000"/>
                </a:solidFill>
              </a:rPr>
              <a:t>C.Scheuerlein</a:t>
            </a:r>
            <a:r>
              <a:rPr lang="en-US" sz="1764" dirty="0">
                <a:solidFill>
                  <a:srgbClr val="C00000"/>
                </a:solidFill>
              </a:rPr>
              <a:t>, </a:t>
            </a:r>
            <a:r>
              <a:rPr lang="en-US" sz="1764" dirty="0" err="1">
                <a:solidFill>
                  <a:srgbClr val="C00000"/>
                </a:solidFill>
              </a:rPr>
              <a:t>M.Taborelli</a:t>
            </a:r>
            <a:r>
              <a:rPr lang="en-US" sz="1764" dirty="0">
                <a:solidFill>
                  <a:srgbClr val="C00000"/>
                </a:solidFill>
              </a:rPr>
              <a:t>, </a:t>
            </a:r>
            <a:r>
              <a:rPr lang="en-US" sz="1764" dirty="0" err="1">
                <a:solidFill>
                  <a:srgbClr val="C00000"/>
                </a:solidFill>
              </a:rPr>
              <a:t>G.Vorlaufer</a:t>
            </a:r>
            <a:r>
              <a:rPr lang="en-US" sz="1764" dirty="0">
                <a:solidFill>
                  <a:srgbClr val="C00000"/>
                </a:solidFill>
              </a:rPr>
              <a:t>.</a:t>
            </a:r>
            <a:r>
              <a:rPr lang="en-US" sz="1764" dirty="0"/>
              <a:t> </a:t>
            </a:r>
            <a:r>
              <a:rPr lang="en-US" sz="1764" dirty="0">
                <a:solidFill>
                  <a:srgbClr val="002060"/>
                </a:solidFill>
              </a:rPr>
              <a:t>The variation of the secondary electron yield and of the desorption yield of copper under electron bombardment: origin and impact on the conditioning of the LHC. Proceedings of EPAC 2002, pp. 2553-2555, Paris, France.</a:t>
            </a:r>
            <a:endParaRPr lang="ru-RU" sz="1764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756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891373" y="393019"/>
            <a:ext cx="7517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000125" eaLnBrk="1" hangingPunct="1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400" dirty="0">
              <a:solidFill>
                <a:srgbClr val="000000"/>
              </a:solidFill>
              <a:latin typeface="Arial" charset="0"/>
            </a:endParaRPr>
          </a:p>
          <a:p>
            <a:pPr defTabSz="1000125" eaLnBrk="1" hangingPunct="1">
              <a:spcBef>
                <a:spcPct val="0"/>
              </a:spcBef>
            </a:pPr>
            <a:endParaRPr lang="ru-RU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322037" y="64883"/>
            <a:ext cx="752475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01385" y="185535"/>
            <a:ext cx="82089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4F3EF2"/>
                </a:solidFill>
              </a:rPr>
              <a:t>Equations for residual dynamic gas density prediction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67000" y="5379155"/>
            <a:ext cx="95166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 dirty="0" smtClean="0">
                <a:solidFill>
                  <a:srgbClr val="4F3EF2"/>
                </a:solidFill>
              </a:rPr>
              <a:t>Most popular </a:t>
            </a:r>
            <a:r>
              <a:rPr lang="en-US" sz="2000" dirty="0" smtClean="0">
                <a:solidFill>
                  <a:srgbClr val="C00000"/>
                </a:solidFill>
              </a:rPr>
              <a:t>NEG</a:t>
            </a:r>
            <a:r>
              <a:rPr lang="en-US" sz="2000" dirty="0" smtClean="0">
                <a:solidFill>
                  <a:srgbClr val="4F3EF2"/>
                </a:solidFill>
              </a:rPr>
              <a:t> composition is </a:t>
            </a:r>
            <a:r>
              <a:rPr lang="en-US" sz="2000" dirty="0" err="1" smtClean="0">
                <a:solidFill>
                  <a:srgbClr val="C00000"/>
                </a:solidFill>
              </a:rPr>
              <a:t>TiZrV</a:t>
            </a:r>
            <a:r>
              <a:rPr lang="en-US" sz="2000" dirty="0" smtClean="0">
                <a:solidFill>
                  <a:srgbClr val="4F3EF2"/>
                </a:solidFill>
              </a:rPr>
              <a:t> – low activation temperature </a:t>
            </a:r>
            <a:r>
              <a:rPr lang="en-US" sz="2000" dirty="0" smtClean="0">
                <a:solidFill>
                  <a:srgbClr val="C00000"/>
                </a:solidFill>
              </a:rPr>
              <a:t>180 °C</a:t>
            </a:r>
          </a:p>
          <a:p>
            <a:pPr algn="just">
              <a:spcBef>
                <a:spcPct val="50000"/>
              </a:spcBef>
            </a:pPr>
            <a:r>
              <a:rPr lang="en-US" sz="2000" dirty="0" smtClean="0">
                <a:solidFill>
                  <a:srgbClr val="4F3EF2"/>
                </a:solidFill>
              </a:rPr>
              <a:t>Advantages</a:t>
            </a:r>
            <a:r>
              <a:rPr lang="en-US" sz="2000" dirty="0" smtClean="0">
                <a:solidFill>
                  <a:srgbClr val="C00000"/>
                </a:solidFill>
              </a:rPr>
              <a:t>:   low</a:t>
            </a:r>
            <a:r>
              <a:rPr lang="en-US" sz="2000" dirty="0" smtClean="0">
                <a:solidFill>
                  <a:srgbClr val="4F3EF2"/>
                </a:solidFill>
              </a:rPr>
              <a:t>                     </a:t>
            </a:r>
            <a:r>
              <a:rPr lang="en-US" sz="2000" dirty="0" smtClean="0">
                <a:solidFill>
                  <a:srgbClr val="C00000"/>
                </a:solidFill>
              </a:rPr>
              <a:t>and  low SEY</a:t>
            </a:r>
            <a:r>
              <a:rPr lang="en-US" sz="2000" dirty="0" smtClean="0">
                <a:solidFill>
                  <a:srgbClr val="4F3EF2"/>
                </a:solidFill>
              </a:rPr>
              <a:t>, high pumping speed</a:t>
            </a:r>
          </a:p>
          <a:p>
            <a:pPr algn="just">
              <a:spcBef>
                <a:spcPct val="50000"/>
              </a:spcBef>
            </a:pPr>
            <a:r>
              <a:rPr lang="en-US" sz="2000" dirty="0" smtClean="0">
                <a:solidFill>
                  <a:srgbClr val="4F3EF2"/>
                </a:solidFill>
              </a:rPr>
              <a:t>Disadvantages: </a:t>
            </a:r>
            <a:r>
              <a:rPr lang="en-US" sz="2000" dirty="0" smtClean="0">
                <a:solidFill>
                  <a:srgbClr val="C00000"/>
                </a:solidFill>
              </a:rPr>
              <a:t>Needs baking</a:t>
            </a:r>
            <a:r>
              <a:rPr lang="en-US" sz="2000" dirty="0" smtClean="0">
                <a:solidFill>
                  <a:srgbClr val="4F3EF2"/>
                </a:solidFill>
              </a:rPr>
              <a:t>, low sorption capacity (lifetime ?)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0" name="Rectangle 209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264872"/>
              </p:ext>
            </p:extLst>
          </p:nvPr>
        </p:nvGraphicFramePr>
        <p:xfrm>
          <a:off x="828485" y="2753784"/>
          <a:ext cx="87391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009" name="Equation" r:id="rId3" imgW="5422680" imgH="647640" progId="Equation.3">
                  <p:embed/>
                </p:oleObj>
              </mc:Choice>
              <mc:Fallback>
                <p:oleObj name="Equation" r:id="rId3" imgW="542268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485" y="2753784"/>
                        <a:ext cx="8739188" cy="1041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20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/>
          </p:nvPr>
        </p:nvGraphicFramePr>
        <p:xfrm>
          <a:off x="707599" y="4204249"/>
          <a:ext cx="28289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010" name="Equation" r:id="rId5" imgW="1650960" imgH="393480" progId="Equation.3">
                  <p:embed/>
                </p:oleObj>
              </mc:Choice>
              <mc:Fallback>
                <p:oleObj name="Equation" r:id="rId5" imgW="1650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99" y="4204249"/>
                        <a:ext cx="2828925" cy="674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9308807" y="6986848"/>
            <a:ext cx="1313111" cy="127768"/>
          </a:xfrm>
        </p:spPr>
        <p:txBody>
          <a:bodyPr/>
          <a:lstStyle/>
          <a:p>
            <a:fld id="{ACD99A16-143D-48D6-8F70-5A6CCC97A385}" type="slidenum">
              <a:rPr lang="en-US" smtClean="0">
                <a:solidFill>
                  <a:srgbClr val="720414"/>
                </a:solidFill>
              </a:rPr>
              <a:pPr/>
              <a:t>26</a:t>
            </a:fld>
            <a:endParaRPr lang="en-US" dirty="0">
              <a:solidFill>
                <a:srgbClr val="72041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19861" y="2862390"/>
            <a:ext cx="183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Limited by </a:t>
            </a:r>
            <a:r>
              <a:rPr lang="en-US" i="1" dirty="0" err="1" smtClean="0">
                <a:solidFill>
                  <a:srgbClr val="000000"/>
                </a:solidFill>
              </a:rPr>
              <a:t>u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i</a:t>
            </a:r>
            <a:endParaRPr lang="ru-RU" i="1" baseline="-250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10082" y="2905977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en-US" dirty="0" smtClean="0"/>
              <a:t>l/s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8041924" y="2922407"/>
            <a:ext cx="1303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r>
              <a:rPr lang="en-US" dirty="0" smtClean="0"/>
              <a:t>000</a:t>
            </a:r>
            <a:r>
              <a:rPr lang="ru-RU" dirty="0" smtClean="0"/>
              <a:t> </a:t>
            </a:r>
            <a:r>
              <a:rPr lang="en-US" dirty="0" smtClean="0"/>
              <a:t>l/s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>
            <a:off x="1730069" y="3719789"/>
            <a:ext cx="177538" cy="6341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Скругленная соединительная линия 39"/>
          <p:cNvCxnSpPr/>
          <p:nvPr/>
        </p:nvCxnSpPr>
        <p:spPr bwMode="auto">
          <a:xfrm rot="16200000" flipH="1">
            <a:off x="1998859" y="4123873"/>
            <a:ext cx="111748" cy="12700"/>
          </a:xfrm>
          <a:prstGeom prst="curvedConnector5">
            <a:avLst>
              <a:gd name="adj1" fmla="val -204567"/>
              <a:gd name="adj2" fmla="val 10650000"/>
              <a:gd name="adj3" fmla="val 304567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58"/>
          <p:cNvSpPr txBox="1"/>
          <p:nvPr/>
        </p:nvSpPr>
        <p:spPr>
          <a:xfrm>
            <a:off x="2122061" y="3887002"/>
            <a:ext cx="126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re-cycling</a:t>
            </a:r>
            <a:endParaRPr lang="ru-RU" dirty="0"/>
          </a:p>
        </p:txBody>
      </p:sp>
      <p:cxnSp>
        <p:nvCxnSpPr>
          <p:cNvPr id="73" name="Прямая со стрелкой 72"/>
          <p:cNvCxnSpPr/>
          <p:nvPr/>
        </p:nvCxnSpPr>
        <p:spPr bwMode="auto">
          <a:xfrm flipV="1">
            <a:off x="8683100" y="2620872"/>
            <a:ext cx="6181" cy="28510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Box 74"/>
          <p:cNvSpPr txBox="1"/>
          <p:nvPr/>
        </p:nvSpPr>
        <p:spPr>
          <a:xfrm>
            <a:off x="7880993" y="2241225"/>
            <a:ext cx="1686680" cy="40011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NEG coating!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380673" y="778700"/>
            <a:ext cx="8028892" cy="1185631"/>
            <a:chOff x="518562" y="875862"/>
            <a:chExt cx="8028892" cy="1185631"/>
          </a:xfrm>
        </p:grpSpPr>
        <p:cxnSp>
          <p:nvCxnSpPr>
            <p:cNvPr id="44" name="Прямая со стрелкой 43"/>
            <p:cNvCxnSpPr/>
            <p:nvPr/>
          </p:nvCxnSpPr>
          <p:spPr>
            <a:xfrm flipV="1">
              <a:off x="518562" y="1376230"/>
              <a:ext cx="8028892" cy="36004"/>
            </a:xfrm>
            <a:prstGeom prst="straightConnector1">
              <a:avLst/>
            </a:prstGeom>
            <a:ln w="34925">
              <a:solidFill>
                <a:srgbClr val="141DD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148216" y="955038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ru-RU" dirty="0"/>
            </a:p>
          </p:txBody>
        </p:sp>
        <p:cxnSp>
          <p:nvCxnSpPr>
            <p:cNvPr id="46" name="Прямая со стрелкой 45"/>
            <p:cNvCxnSpPr/>
            <p:nvPr/>
          </p:nvCxnSpPr>
          <p:spPr bwMode="auto">
            <a:xfrm flipH="1">
              <a:off x="2048695" y="1412234"/>
              <a:ext cx="9017" cy="28937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Прямая со стрелкой 46"/>
            <p:cNvCxnSpPr/>
            <p:nvPr/>
          </p:nvCxnSpPr>
          <p:spPr bwMode="auto">
            <a:xfrm>
              <a:off x="4336869" y="1408163"/>
              <a:ext cx="3797" cy="26670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Прямая со стрелкой 47"/>
            <p:cNvCxnSpPr/>
            <p:nvPr/>
          </p:nvCxnSpPr>
          <p:spPr bwMode="auto">
            <a:xfrm>
              <a:off x="6860636" y="1408163"/>
              <a:ext cx="0" cy="3067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Box 48"/>
            <p:cNvSpPr txBox="1"/>
            <p:nvPr/>
          </p:nvSpPr>
          <p:spPr>
            <a:xfrm>
              <a:off x="1803748" y="1631708"/>
              <a:ext cx="5645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 smtClean="0"/>
                <a:t>p-1</a:t>
              </a:r>
              <a:endParaRPr lang="ru-RU" baseline="-25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55772" y="1631708"/>
              <a:ext cx="4219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</a:t>
              </a:r>
              <a:r>
                <a:rPr lang="en-US" baseline="-25000" dirty="0" err="1" smtClean="0"/>
                <a:t>p</a:t>
              </a:r>
              <a:endParaRPr lang="ru-RU" baseline="-25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97530" y="1661383"/>
              <a:ext cx="604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 smtClean="0"/>
                <a:t>p+1</a:t>
              </a:r>
              <a:endParaRPr lang="ru-RU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18838" y="875862"/>
              <a:ext cx="5357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r>
                <a:rPr lang="en-US" baseline="-25000" dirty="0" smtClean="0"/>
                <a:t>p-1</a:t>
              </a:r>
              <a:endParaRPr lang="ru-RU" baseline="-25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44138" y="892274"/>
              <a:ext cx="393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</a:t>
              </a:r>
              <a:r>
                <a:rPr lang="en-US" baseline="-25000" dirty="0" err="1" smtClean="0"/>
                <a:t>p</a:t>
              </a:r>
              <a:endParaRPr lang="ru-RU" baseline="-25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72737" y="899311"/>
              <a:ext cx="575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r>
                <a:rPr lang="en-US" baseline="-25000" dirty="0" smtClean="0"/>
                <a:t>p+1</a:t>
              </a:r>
              <a:endParaRPr lang="ru-RU" baseline="-25000" dirty="0"/>
            </a:p>
          </p:txBody>
        </p:sp>
      </p:grpSp>
      <p:cxnSp>
        <p:nvCxnSpPr>
          <p:cNvPr id="56" name="Прямая со стрелкой 55"/>
          <p:cNvCxnSpPr/>
          <p:nvPr/>
        </p:nvCxnSpPr>
        <p:spPr bwMode="auto">
          <a:xfrm flipH="1">
            <a:off x="3462333" y="3756014"/>
            <a:ext cx="4813107" cy="5393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5488895" y="4328284"/>
            <a:ext cx="4233851" cy="40011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Sorption capacity 1 ML.  Lifetime ?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2" name="Прямая со стрелкой 61"/>
          <p:cNvCxnSpPr/>
          <p:nvPr/>
        </p:nvCxnSpPr>
        <p:spPr bwMode="auto">
          <a:xfrm>
            <a:off x="3984173" y="4539298"/>
            <a:ext cx="141094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6496720" y="3122463"/>
            <a:ext cx="1069592" cy="68394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434531" y="3080057"/>
            <a:ext cx="1195039" cy="793368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Объект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55405"/>
              </p:ext>
            </p:extLst>
          </p:nvPr>
        </p:nvGraphicFramePr>
        <p:xfrm>
          <a:off x="2854691" y="5845609"/>
          <a:ext cx="10556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011" name="Equation" r:id="rId7" imgW="596880" imgH="241200" progId="Equation.3">
                  <p:embed/>
                </p:oleObj>
              </mc:Choice>
              <mc:Fallback>
                <p:oleObj name="Equation" r:id="rId7" imgW="596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691" y="5845609"/>
                        <a:ext cx="1055687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50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0" y="396875"/>
            <a:ext cx="2724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00125" eaLnBrk="1" hangingPunct="1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defTabSz="1000125" eaLnBrk="1" hangingPunct="1">
              <a:spcBef>
                <a:spcPct val="0"/>
              </a:spcBef>
            </a:pP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427038" y="0"/>
            <a:ext cx="752475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8571" y="400998"/>
            <a:ext cx="8535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914400">
              <a:spcBef>
                <a:spcPct val="50000"/>
              </a:spcBef>
            </a:pPr>
            <a:r>
              <a:rPr lang="en-US" dirty="0" smtClean="0">
                <a:solidFill>
                  <a:srgbClr val="141DD0"/>
                </a:solidFill>
              </a:rPr>
              <a:t>Important solutions made for LHC arc beam pipe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24725" name="Rectangle 431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4727" name="Rectangle 433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4729" name="Rectangle 435"/>
          <p:cNvSpPr>
            <a:spLocks noChangeArrowheads="1"/>
          </p:cNvSpPr>
          <p:nvPr/>
        </p:nvSpPr>
        <p:spPr bwMode="auto">
          <a:xfrm>
            <a:off x="0" y="0"/>
            <a:ext cx="10790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44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976" y="2614215"/>
            <a:ext cx="1857774" cy="277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Line 5"/>
          <p:cNvSpPr>
            <a:spLocks noChangeShapeType="1"/>
          </p:cNvSpPr>
          <p:nvPr/>
        </p:nvSpPr>
        <p:spPr bwMode="auto">
          <a:xfrm flipH="1">
            <a:off x="7436898" y="4392936"/>
            <a:ext cx="307205" cy="1331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H="1" flipV="1">
            <a:off x="6115199" y="3760652"/>
            <a:ext cx="1628189" cy="63228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24706" name="Группа 1124705"/>
          <p:cNvGrpSpPr/>
          <p:nvPr/>
        </p:nvGrpSpPr>
        <p:grpSpPr>
          <a:xfrm>
            <a:off x="2758476" y="3119528"/>
            <a:ext cx="3140323" cy="1040461"/>
            <a:chOff x="1578479" y="3352238"/>
            <a:chExt cx="3140323" cy="1040461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 rot="182364">
              <a:off x="2752687" y="3917966"/>
              <a:ext cx="1966115" cy="166391"/>
              <a:chOff x="1971" y="3834"/>
              <a:chExt cx="2880" cy="495"/>
            </a:xfrm>
          </p:grpSpPr>
          <p:grpSp>
            <p:nvGrpSpPr>
              <p:cNvPr id="21" name="Group 8"/>
              <p:cNvGrpSpPr>
                <a:grpSpLocks/>
              </p:cNvGrpSpPr>
              <p:nvPr/>
            </p:nvGrpSpPr>
            <p:grpSpPr bwMode="auto">
              <a:xfrm>
                <a:off x="1971" y="4014"/>
                <a:ext cx="720" cy="315"/>
                <a:chOff x="1971" y="4059"/>
                <a:chExt cx="720" cy="270"/>
              </a:xfrm>
            </p:grpSpPr>
            <p:sp>
              <p:nvSpPr>
                <p:cNvPr id="31" name="Line 9"/>
                <p:cNvSpPr>
                  <a:spLocks noChangeShapeType="1"/>
                </p:cNvSpPr>
                <p:nvPr/>
              </p:nvSpPr>
              <p:spPr bwMode="auto">
                <a:xfrm flipH="1" flipV="1">
                  <a:off x="1971" y="4104"/>
                  <a:ext cx="720" cy="2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2470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691" y="4059"/>
                  <a:ext cx="0" cy="27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2" name="Group 11"/>
              <p:cNvGrpSpPr>
                <a:grpSpLocks/>
              </p:cNvGrpSpPr>
              <p:nvPr/>
            </p:nvGrpSpPr>
            <p:grpSpPr bwMode="auto">
              <a:xfrm>
                <a:off x="2691" y="3924"/>
                <a:ext cx="720" cy="315"/>
                <a:chOff x="1971" y="4059"/>
                <a:chExt cx="720" cy="270"/>
              </a:xfrm>
            </p:grpSpPr>
            <p:sp>
              <p:nvSpPr>
                <p:cNvPr id="29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1971" y="4104"/>
                  <a:ext cx="720" cy="2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691" y="4059"/>
                  <a:ext cx="0" cy="27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3" name="Group 14"/>
              <p:cNvGrpSpPr>
                <a:grpSpLocks/>
              </p:cNvGrpSpPr>
              <p:nvPr/>
            </p:nvGrpSpPr>
            <p:grpSpPr bwMode="auto">
              <a:xfrm>
                <a:off x="3411" y="3879"/>
                <a:ext cx="720" cy="315"/>
                <a:chOff x="1971" y="4059"/>
                <a:chExt cx="720" cy="270"/>
              </a:xfrm>
            </p:grpSpPr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1971" y="4104"/>
                  <a:ext cx="720" cy="2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691" y="4059"/>
                  <a:ext cx="0" cy="27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4" name="Group 17"/>
              <p:cNvGrpSpPr>
                <a:grpSpLocks/>
              </p:cNvGrpSpPr>
              <p:nvPr/>
            </p:nvGrpSpPr>
            <p:grpSpPr bwMode="auto">
              <a:xfrm>
                <a:off x="4131" y="3834"/>
                <a:ext cx="720" cy="315"/>
                <a:chOff x="1971" y="4059"/>
                <a:chExt cx="720" cy="270"/>
              </a:xfrm>
            </p:grpSpPr>
            <p:sp>
              <p:nvSpPr>
                <p:cNvPr id="25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1971" y="4104"/>
                  <a:ext cx="720" cy="22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691" y="4059"/>
                  <a:ext cx="0" cy="27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6" name="Line 20"/>
            <p:cNvSpPr>
              <a:spLocks noChangeShapeType="1"/>
            </p:cNvSpPr>
            <p:nvPr/>
          </p:nvSpPr>
          <p:spPr bwMode="auto">
            <a:xfrm flipH="1">
              <a:off x="2261158" y="3917966"/>
              <a:ext cx="9830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21"/>
            <p:cNvSpPr>
              <a:spLocks noChangeShapeType="1"/>
            </p:cNvSpPr>
            <p:nvPr/>
          </p:nvSpPr>
          <p:spPr bwMode="auto">
            <a:xfrm flipH="1">
              <a:off x="2291878" y="4084356"/>
              <a:ext cx="9216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22"/>
            <p:cNvSpPr>
              <a:spLocks noChangeShapeType="1"/>
            </p:cNvSpPr>
            <p:nvPr/>
          </p:nvSpPr>
          <p:spPr bwMode="auto">
            <a:xfrm flipV="1">
              <a:off x="2537643" y="4084355"/>
              <a:ext cx="0" cy="3083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23"/>
            <p:cNvSpPr>
              <a:spLocks noChangeShapeType="1"/>
            </p:cNvSpPr>
            <p:nvPr/>
          </p:nvSpPr>
          <p:spPr bwMode="auto">
            <a:xfrm flipV="1">
              <a:off x="2537643" y="3685019"/>
              <a:ext cx="0" cy="2329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 flipV="1">
              <a:off x="2537643" y="3784853"/>
              <a:ext cx="0" cy="532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1578479" y="4051078"/>
              <a:ext cx="829455" cy="341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defTabSz="10493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10493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10493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10493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10493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10493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10493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10493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10493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104933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4F3EF2"/>
                  </a:solidFill>
                  <a:effectLst/>
                  <a:latin typeface="Times New Roman" pitchFamily="18" charset="0"/>
                </a:rPr>
                <a:t>0.02÷0.03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F3EF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 flipV="1">
              <a:off x="3732936" y="4117634"/>
              <a:ext cx="2808" cy="2750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V="1">
              <a:off x="4224576" y="4117634"/>
              <a:ext cx="2697" cy="2750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 flipH="1">
              <a:off x="3733047" y="4248683"/>
              <a:ext cx="4915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3775529" y="3961161"/>
              <a:ext cx="491529" cy="366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defTabSz="10493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10493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10493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10493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10493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10493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10493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10493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10493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104933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rgbClr val="4F3EF2"/>
                  </a:solidFill>
                  <a:effectLst/>
                  <a:latin typeface="Times New Roman" pitchFamily="18" charset="0"/>
                </a:rPr>
                <a:t>0.5</a:t>
              </a:r>
              <a:endParaRPr kumimoji="0" lang="ru-RU" sz="2000" b="1" i="0" u="none" strike="noStrike" cap="none" normalizeH="0" baseline="0" smtClean="0">
                <a:ln>
                  <a:noFill/>
                </a:ln>
                <a:solidFill>
                  <a:srgbClr val="4F3EF2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 flipH="1" flipV="1">
              <a:off x="2906289" y="3685019"/>
              <a:ext cx="737293" cy="23294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 flipH="1" flipV="1">
              <a:off x="3367098" y="3618463"/>
              <a:ext cx="706573" cy="2662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2814128" y="3352238"/>
              <a:ext cx="491529" cy="366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defTabSz="10493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10493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10493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10493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10493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10493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10493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10493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10493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1049338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</a:rPr>
                <a:t>SR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F3EF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6389688" y="4159989"/>
            <a:ext cx="706573" cy="36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10493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F3EF2"/>
                </a:solidFill>
                <a:effectLst/>
                <a:latin typeface="Times New Roman" pitchFamily="18" charset="0"/>
              </a:rPr>
              <a:t>Slots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4F3EF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4705" name="Номер слайда 1124704"/>
          <p:cNvSpPr>
            <a:spLocks noGrp="1"/>
          </p:cNvSpPr>
          <p:nvPr>
            <p:ph type="sldNum" sz="quarter" idx="12"/>
          </p:nvPr>
        </p:nvSpPr>
        <p:spPr>
          <a:xfrm>
            <a:off x="8259763" y="7058025"/>
            <a:ext cx="2247900" cy="503238"/>
          </a:xfrm>
        </p:spPr>
        <p:txBody>
          <a:bodyPr/>
          <a:lstStyle/>
          <a:p>
            <a:fld id="{ACD99A16-143D-48D6-8F70-5A6CCC97A385}" type="slidenum">
              <a:rPr lang="en-US" smtClean="0">
                <a:solidFill>
                  <a:srgbClr val="720414"/>
                </a:solidFill>
              </a:rPr>
              <a:pPr/>
              <a:t>27</a:t>
            </a:fld>
            <a:endParaRPr lang="en-US" dirty="0">
              <a:solidFill>
                <a:srgbClr val="720414"/>
              </a:solidFill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217662" y="5180428"/>
            <a:ext cx="853598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914400">
              <a:spcBef>
                <a:spcPts val="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Decreasing number of diffusely scattered photons</a:t>
            </a:r>
          </a:p>
          <a:p>
            <a:pPr marL="342900" lvl="0" indent="-342900" algn="just" defTabSz="914400">
              <a:spcBef>
                <a:spcPts val="0"/>
              </a:spcBef>
              <a:buFontTx/>
              <a:buChar char="-"/>
            </a:pPr>
            <a:r>
              <a:rPr lang="en-US" sz="2000" dirty="0" smtClean="0">
                <a:solidFill>
                  <a:srgbClr val="C00000"/>
                </a:solidFill>
              </a:rPr>
              <a:t>decreasing number of photo-electrons (3 ÷ 5 times!) and increasing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of conditioning effectiveness</a:t>
            </a:r>
          </a:p>
          <a:p>
            <a:pPr lvl="0" algn="just" defTabSz="914400">
              <a:spcBef>
                <a:spcPts val="0"/>
              </a:spcBef>
            </a:pPr>
            <a:endParaRPr lang="en-US" sz="2000" dirty="0">
              <a:solidFill>
                <a:srgbClr val="C00000"/>
              </a:solidFill>
            </a:endParaRPr>
          </a:p>
          <a:p>
            <a:pPr lvl="0" algn="just" defTabSz="914400">
              <a:spcBef>
                <a:spcPts val="0"/>
              </a:spcBef>
            </a:pPr>
            <a:r>
              <a:rPr lang="en-US" sz="2000" dirty="0" smtClean="0">
                <a:solidFill>
                  <a:srgbClr val="141DD0"/>
                </a:solidFill>
              </a:rPr>
              <a:t>Open question: conditioning is slow in compare with laboratory experiments (10 times at least!)</a:t>
            </a:r>
            <a:endParaRPr lang="ru-RU" sz="2000" dirty="0">
              <a:solidFill>
                <a:srgbClr val="141DD0"/>
              </a:solidFill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427038" y="1212270"/>
            <a:ext cx="853598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914400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Beam screen: </a:t>
            </a:r>
            <a:r>
              <a:rPr lang="en-US" dirty="0" smtClean="0">
                <a:solidFill>
                  <a:srgbClr val="141DD0"/>
                </a:solidFill>
              </a:rPr>
              <a:t>screening of CB against SR and EC, power absorption</a:t>
            </a:r>
          </a:p>
          <a:p>
            <a:pPr lvl="0" algn="just" defTabSz="914400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Copper co-lamination:</a:t>
            </a:r>
            <a:r>
              <a:rPr lang="en-US" sz="2000" dirty="0" smtClean="0">
                <a:solidFill>
                  <a:srgbClr val="141DD0"/>
                </a:solidFill>
              </a:rPr>
              <a:t> high electrical conductivity at cryogenic temperature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24707" name="Стрелка вниз 1124706"/>
          <p:cNvSpPr/>
          <p:nvPr/>
        </p:nvSpPr>
        <p:spPr bwMode="auto">
          <a:xfrm rot="2268708">
            <a:off x="3720912" y="419452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0493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rgbClr val="4F3EF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4708" name="Прямоугольник 1124707"/>
          <p:cNvSpPr/>
          <p:nvPr/>
        </p:nvSpPr>
        <p:spPr>
          <a:xfrm>
            <a:off x="997855" y="3363803"/>
            <a:ext cx="1596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Saw tooth!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11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9732326" y="315200"/>
            <a:ext cx="941913" cy="4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961390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sz="1323" b="0" dirty="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323" b="0" dirty="0">
              <a:solidFill>
                <a:srgbClr val="000000"/>
              </a:solidFill>
              <a:latin typeface="Arial" charset="0"/>
            </a:endParaRPr>
          </a:p>
          <a:p>
            <a:pPr algn="l" defTabSz="961390" eaLnBrk="1" fontAlgn="auto" hangingPunct="1">
              <a:spcBef>
                <a:spcPct val="0"/>
              </a:spcBef>
              <a:spcAft>
                <a:spcPts val="0"/>
              </a:spcAft>
            </a:pPr>
            <a:endParaRPr lang="ru-RU" sz="1323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9142516" y="0"/>
            <a:ext cx="703063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903" tIns="43951" rIns="87903" bIns="43951"/>
          <a:lstStyle/>
          <a:p>
            <a:pPr algn="l" eaLnBrk="1" fontAlgn="auto" hangingPunct="1">
              <a:spcBef>
                <a:spcPct val="0"/>
              </a:spcBef>
              <a:spcAft>
                <a:spcPts val="0"/>
              </a:spcAft>
            </a:pPr>
            <a:endParaRPr lang="ru-RU" sz="1874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324" y="241159"/>
            <a:ext cx="8029173" cy="87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04063" algn="l"/>
              </a:tabLst>
            </a:pPr>
            <a:r>
              <a:rPr lang="en-US" altLang="ja-JP" sz="3087" b="0" dirty="0" smtClean="0">
                <a:solidFill>
                  <a:srgbClr val="0070C0"/>
                </a:solidFill>
                <a:latin typeface="Calibri"/>
              </a:rPr>
              <a:t>Vacuum </a:t>
            </a:r>
            <a:r>
              <a:rPr lang="en-US" altLang="ja-JP" sz="3087" b="0" dirty="0" smtClean="0">
                <a:solidFill>
                  <a:srgbClr val="0070C0"/>
                </a:solidFill>
                <a:latin typeface="Calibri"/>
              </a:rPr>
              <a:t>requirements</a:t>
            </a:r>
            <a:endParaRPr lang="en-US" altLang="ja-JP" b="0" dirty="0">
              <a:solidFill>
                <a:srgbClr val="0070C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04063" algn="l"/>
              </a:tabLst>
            </a:pPr>
            <a:endParaRPr lang="en-US" altLang="ja-JP" b="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992" y="1116335"/>
            <a:ext cx="992124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                  LHC arc vacuum upper </a:t>
            </a:r>
            <a:r>
              <a:rPr lang="en-US" dirty="0" smtClean="0"/>
              <a:t>limit:</a:t>
            </a:r>
            <a:endParaRPr lang="en-US" dirty="0" smtClean="0"/>
          </a:p>
          <a:p>
            <a:pPr lvl="1" algn="just">
              <a:buClr>
                <a:srgbClr val="00CC99"/>
              </a:buClr>
              <a:buFontTx/>
              <a:buChar char="•"/>
            </a:pPr>
            <a:r>
              <a:rPr lang="en-GB" dirty="0">
                <a:solidFill>
                  <a:srgbClr val="FF0066"/>
                </a:solidFill>
              </a:rPr>
              <a:t>Life time limit </a:t>
            </a:r>
            <a:r>
              <a:rPr lang="en-GB" dirty="0"/>
              <a:t>due to nuclear scattering ~ 100 h</a:t>
            </a:r>
          </a:p>
          <a:p>
            <a:pPr lvl="1" algn="just">
              <a:buClr>
                <a:srgbClr val="00CC99"/>
              </a:buClr>
              <a:buFontTx/>
              <a:buChar char="•"/>
            </a:pPr>
            <a:r>
              <a:rPr lang="en-GB" dirty="0"/>
              <a:t> n ~ </a:t>
            </a:r>
            <a:r>
              <a:rPr lang="en-GB" dirty="0" smtClean="0"/>
              <a:t>10</a:t>
            </a:r>
            <a:r>
              <a:rPr lang="en-GB" baseline="30000" dirty="0" smtClean="0"/>
              <a:t>9</a:t>
            </a:r>
            <a:r>
              <a:rPr lang="en-GB" dirty="0" smtClean="0"/>
              <a:t> H</a:t>
            </a:r>
            <a:r>
              <a:rPr lang="en-GB" baseline="-25000" dirty="0" smtClean="0"/>
              <a:t>2</a:t>
            </a:r>
            <a:r>
              <a:rPr lang="en-GB" dirty="0" smtClean="0"/>
              <a:t>/cm</a:t>
            </a:r>
            <a:r>
              <a:rPr lang="en-GB" baseline="30000" dirty="0" smtClean="0"/>
              <a:t>3</a:t>
            </a:r>
            <a:endParaRPr lang="en-GB" baseline="30000" dirty="0"/>
          </a:p>
          <a:p>
            <a:pPr lvl="1" algn="just">
              <a:buClr>
                <a:srgbClr val="00CC99"/>
              </a:buClr>
              <a:buFontTx/>
              <a:buChar char="•"/>
            </a:pP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u="sng" dirty="0"/>
              <a:t>~ 80 </a:t>
            </a:r>
            <a:r>
              <a:rPr lang="en-GB" u="sng" dirty="0" err="1"/>
              <a:t>mW</a:t>
            </a:r>
            <a:r>
              <a:rPr lang="en-GB" u="sng" dirty="0"/>
              <a:t>/m heat load in the cold mass due to proton </a:t>
            </a:r>
            <a:r>
              <a:rPr lang="en-GB" u="sng" dirty="0" smtClean="0"/>
              <a:t>scattering (two beams!)</a:t>
            </a:r>
            <a:endParaRPr lang="en-GB" u="sng" dirty="0" smtClean="0"/>
          </a:p>
          <a:p>
            <a:pPr lvl="1" algn="just">
              <a:buClr>
                <a:srgbClr val="00CC99"/>
              </a:buClr>
            </a:pPr>
            <a:endParaRPr lang="en-GB" u="sng" dirty="0"/>
          </a:p>
          <a:p>
            <a:pPr lvl="1" algn="just">
              <a:buClr>
                <a:srgbClr val="00CC99"/>
              </a:buClr>
            </a:pPr>
            <a:r>
              <a:rPr lang="en-GB" dirty="0" smtClean="0"/>
              <a:t> </a:t>
            </a:r>
          </a:p>
          <a:p>
            <a:pPr lvl="1" algn="just">
              <a:buClr>
                <a:srgbClr val="00CC99"/>
              </a:buClr>
              <a:buFontTx/>
              <a:buChar char="•"/>
            </a:pPr>
            <a:endParaRPr lang="en-GB" dirty="0"/>
          </a:p>
          <a:p>
            <a:pPr lvl="1">
              <a:buClr>
                <a:srgbClr val="00CC99"/>
              </a:buClr>
            </a:pPr>
            <a:r>
              <a:rPr lang="en-GB" sz="1600" dirty="0" smtClean="0"/>
              <a:t> </a:t>
            </a:r>
            <a:endParaRPr lang="en-GB" sz="1600" dirty="0" smtClean="0"/>
          </a:p>
          <a:p>
            <a:pPr lvl="1">
              <a:buClr>
                <a:srgbClr val="00CC99"/>
              </a:buClr>
            </a:pPr>
            <a:endParaRPr lang="en-GB" sz="1600" dirty="0"/>
          </a:p>
          <a:p>
            <a:pPr lvl="1">
              <a:buClr>
                <a:srgbClr val="00CC99"/>
              </a:buClr>
            </a:pPr>
            <a:endParaRPr lang="en-GB" sz="1600" dirty="0" smtClean="0"/>
          </a:p>
          <a:p>
            <a:pPr lvl="1">
              <a:buClr>
                <a:srgbClr val="00CC99"/>
              </a:buClr>
            </a:pPr>
            <a:endParaRPr lang="en-GB" sz="1600" dirty="0"/>
          </a:p>
          <a:p>
            <a:pPr lvl="1">
              <a:buClr>
                <a:srgbClr val="00CC99"/>
              </a:buClr>
            </a:pPr>
            <a:endParaRPr lang="en-GB" sz="1600" dirty="0" smtClean="0"/>
          </a:p>
          <a:p>
            <a:pPr lvl="1">
              <a:buClr>
                <a:srgbClr val="00CC99"/>
              </a:buClr>
            </a:pPr>
            <a:endParaRPr lang="en-GB" sz="1600" dirty="0"/>
          </a:p>
          <a:p>
            <a:pPr lvl="1">
              <a:buClr>
                <a:srgbClr val="00CC99"/>
              </a:buClr>
            </a:pPr>
            <a:endParaRPr lang="en-GB" sz="1600" dirty="0" smtClean="0"/>
          </a:p>
          <a:p>
            <a:pPr lvl="1">
              <a:buClr>
                <a:srgbClr val="00CC99"/>
              </a:buClr>
            </a:pPr>
            <a:r>
              <a:rPr lang="en-GB" sz="2400" dirty="0" smtClean="0"/>
              <a:t>- </a:t>
            </a:r>
            <a:r>
              <a:rPr lang="en-GB" sz="2400" dirty="0" smtClean="0"/>
              <a:t>What is the heat load limit for the 12T (24T)</a:t>
            </a:r>
            <a:r>
              <a:rPr lang="en-GB" sz="2400" u="sng" dirty="0" smtClean="0">
                <a:solidFill>
                  <a:srgbClr val="C00000"/>
                </a:solidFill>
              </a:rPr>
              <a:t> HTS magnets???</a:t>
            </a:r>
            <a:endParaRPr lang="en-GB" sz="2400" u="sng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208032"/>
              </p:ext>
            </p:extLst>
          </p:nvPr>
        </p:nvGraphicFramePr>
        <p:xfrm>
          <a:off x="5647147" y="3016348"/>
          <a:ext cx="1296144" cy="85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62" name="Equation" r:id="rId3" imgW="596641" imgH="393529" progId="Equation.3">
                  <p:embed/>
                </p:oleObj>
              </mc:Choice>
              <mc:Fallback>
                <p:oleObj name="Equation" r:id="rId3" imgW="59664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147" y="3016348"/>
                        <a:ext cx="1296144" cy="854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501208"/>
              </p:ext>
            </p:extLst>
          </p:nvPr>
        </p:nvGraphicFramePr>
        <p:xfrm>
          <a:off x="2654291" y="3063149"/>
          <a:ext cx="1643740" cy="761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63" name="Equation" r:id="rId5" imgW="850531" imgH="393529" progId="Equation.3">
                  <p:embed/>
                </p:oleObj>
              </mc:Choice>
              <mc:Fallback>
                <p:oleObj name="Equation" r:id="rId5" imgW="85053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291" y="3063149"/>
                        <a:ext cx="1643740" cy="7613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351157"/>
              </p:ext>
            </p:extLst>
          </p:nvPr>
        </p:nvGraphicFramePr>
        <p:xfrm>
          <a:off x="2082751" y="4105336"/>
          <a:ext cx="6143625" cy="23969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47875"/>
                <a:gridCol w="2047875"/>
                <a:gridCol w="204787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Gas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Total cross-section [</a:t>
                      </a:r>
                      <a:r>
                        <a:rPr lang="en-US" sz="1400" dirty="0" err="1" smtClean="0">
                          <a:effectLst/>
                        </a:rPr>
                        <a:t>mb</a:t>
                      </a:r>
                      <a:r>
                        <a:rPr lang="en-US" sz="1400" dirty="0" smtClean="0">
                          <a:effectLst/>
                        </a:rPr>
                        <a:t>]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Deansity</a:t>
                      </a:r>
                      <a:r>
                        <a:rPr lang="ru-RU" sz="1400" dirty="0" smtClean="0">
                          <a:effectLst/>
                        </a:rPr>
                        <a:t> [</a:t>
                      </a:r>
                      <a:r>
                        <a:rPr lang="en-US" sz="1400" dirty="0" smtClean="0">
                          <a:effectLst/>
                        </a:rPr>
                        <a:t>cm</a:t>
                      </a:r>
                      <a:r>
                        <a:rPr lang="ru-RU" sz="1400" baseline="30000" dirty="0" smtClean="0">
                          <a:effectLst/>
                        </a:rPr>
                        <a:t>-3</a:t>
                      </a:r>
                      <a:r>
                        <a:rPr lang="ru-RU" sz="1400" dirty="0">
                          <a:effectLst/>
                        </a:rPr>
                        <a:t>] </a:t>
                      </a:r>
                      <a:r>
                        <a:rPr lang="en-US" sz="1400" dirty="0" smtClean="0">
                          <a:effectLst/>
                        </a:rPr>
                        <a:t>for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100h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1·</a:t>
                      </a:r>
                      <a:r>
                        <a:rPr lang="en-US" sz="1400" dirty="0" smtClean="0">
                          <a:effectLst/>
                        </a:rPr>
                        <a:t>10</a:t>
                      </a:r>
                      <a:r>
                        <a:rPr lang="en-US" sz="1400" baseline="30000" dirty="0" smtClean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126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8·10</a:t>
                      </a:r>
                      <a:r>
                        <a:rPr lang="en-US" sz="1400" baseline="30000" dirty="0" smtClean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</a:t>
                      </a:r>
                      <a:r>
                        <a:rPr lang="en-US" sz="1400" baseline="-250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540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1.9·10</a:t>
                      </a:r>
                      <a:r>
                        <a:rPr lang="en-US" sz="1400" baseline="30000" dirty="0" smtClean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540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1.9·10</a:t>
                      </a:r>
                      <a:r>
                        <a:rPr lang="en-US" sz="1400" baseline="30000" dirty="0" smtClean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780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1.3·10</a:t>
                      </a:r>
                      <a:r>
                        <a:rPr lang="en-US" sz="1400" baseline="30000" dirty="0" smtClean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0.8·10</a:t>
                      </a:r>
                      <a:r>
                        <a:rPr lang="en-US" sz="1400" baseline="30000" dirty="0" smtClean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1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9732326" y="315200"/>
            <a:ext cx="941913" cy="4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961390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sz="1323" b="0" dirty="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323" b="0" dirty="0">
              <a:solidFill>
                <a:srgbClr val="000000"/>
              </a:solidFill>
              <a:latin typeface="Arial" charset="0"/>
            </a:endParaRPr>
          </a:p>
          <a:p>
            <a:pPr algn="l" defTabSz="961390" eaLnBrk="1" fontAlgn="auto" hangingPunct="1">
              <a:spcBef>
                <a:spcPct val="0"/>
              </a:spcBef>
              <a:spcAft>
                <a:spcPts val="0"/>
              </a:spcAft>
            </a:pPr>
            <a:endParaRPr lang="ru-RU" sz="1323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9142516" y="0"/>
            <a:ext cx="703063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903" tIns="43951" rIns="87903" bIns="43951"/>
          <a:lstStyle/>
          <a:p>
            <a:pPr algn="l" eaLnBrk="1" fontAlgn="auto" hangingPunct="1">
              <a:spcBef>
                <a:spcPct val="0"/>
              </a:spcBef>
              <a:spcAft>
                <a:spcPts val="0"/>
              </a:spcAft>
            </a:pPr>
            <a:endParaRPr lang="ru-RU" sz="1874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78595" y="1220075"/>
            <a:ext cx="9757083" cy="456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04063" algn="l"/>
              </a:tabLst>
            </a:pPr>
            <a:r>
              <a:rPr lang="en-US" altLang="ja-JP" sz="3087" b="0" dirty="0" smtClean="0">
                <a:solidFill>
                  <a:srgbClr val="0070C0"/>
                </a:solidFill>
                <a:latin typeface="Calibri"/>
              </a:rPr>
              <a:t>Surface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04063" algn="l"/>
              </a:tabLst>
            </a:pPr>
            <a:endParaRPr lang="en-US" altLang="ja-JP" b="0" dirty="0">
              <a:solidFill>
                <a:srgbClr val="0070C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04063" algn="l"/>
              </a:tabLst>
            </a:pPr>
            <a:r>
              <a:rPr lang="en-US" altLang="ja-JP" dirty="0" smtClean="0">
                <a:solidFill>
                  <a:srgbClr val="0070C0"/>
                </a:solidFill>
                <a:latin typeface="Calibri"/>
              </a:rPr>
              <a:t>Metallic surface contains 10 </a:t>
            </a:r>
            <a:r>
              <a:rPr lang="en-US" altLang="ja-JP" dirty="0">
                <a:solidFill>
                  <a:srgbClr val="0070C0"/>
                </a:solidFill>
                <a:latin typeface="Calibri"/>
              </a:rPr>
              <a:t>÷ </a:t>
            </a:r>
            <a:r>
              <a:rPr lang="en-US" altLang="ja-JP" dirty="0" smtClean="0">
                <a:solidFill>
                  <a:srgbClr val="0070C0"/>
                </a:solidFill>
                <a:latin typeface="Calibri"/>
              </a:rPr>
              <a:t>100 </a:t>
            </a:r>
            <a:r>
              <a:rPr lang="en-US" altLang="ja-JP" dirty="0">
                <a:solidFill>
                  <a:srgbClr val="0070C0"/>
                </a:solidFill>
                <a:latin typeface="Calibri"/>
              </a:rPr>
              <a:t>ML </a:t>
            </a:r>
            <a:r>
              <a:rPr lang="en-US" altLang="ja-JP" dirty="0" smtClean="0">
                <a:solidFill>
                  <a:srgbClr val="0070C0"/>
                </a:solidFill>
                <a:latin typeface="Calibri"/>
              </a:rPr>
              <a:t>(1 ML ≈ </a:t>
            </a:r>
            <a:r>
              <a:rPr lang="en-US" altLang="ja-JP" b="0" dirty="0" smtClean="0">
                <a:solidFill>
                  <a:srgbClr val="0070C0"/>
                </a:solidFill>
                <a:latin typeface="Calibri"/>
              </a:rPr>
              <a:t>10</a:t>
            </a:r>
            <a:r>
              <a:rPr lang="en-US" altLang="ja-JP" b="0" baseline="30000" dirty="0" smtClean="0">
                <a:solidFill>
                  <a:srgbClr val="0070C0"/>
                </a:solidFill>
                <a:latin typeface="Calibri"/>
              </a:rPr>
              <a:t>15</a:t>
            </a:r>
            <a:r>
              <a:rPr lang="en-US" altLang="ja-JP" dirty="0" smtClean="0">
                <a:solidFill>
                  <a:srgbClr val="0070C0"/>
                </a:solidFill>
                <a:latin typeface="Calibri"/>
              </a:rPr>
              <a:t>  cm</a:t>
            </a:r>
            <a:r>
              <a:rPr lang="en-US" altLang="ja-JP" baseline="30000" dirty="0" smtClean="0">
                <a:solidFill>
                  <a:srgbClr val="0070C0"/>
                </a:solidFill>
                <a:latin typeface="Calibri"/>
              </a:rPr>
              <a:t>-2</a:t>
            </a:r>
            <a:r>
              <a:rPr lang="en-US" altLang="ja-JP" dirty="0" smtClean="0">
                <a:solidFill>
                  <a:srgbClr val="0070C0"/>
                </a:solidFill>
                <a:latin typeface="Calibri"/>
              </a:rPr>
              <a:t> ) of</a:t>
            </a:r>
            <a:r>
              <a:rPr lang="en-US" altLang="ja-JP" b="0" dirty="0" smtClean="0">
                <a:solidFill>
                  <a:srgbClr val="0070C0"/>
                </a:solidFill>
                <a:latin typeface="Calibri"/>
              </a:rPr>
              <a:t> </a:t>
            </a:r>
            <a:endParaRPr lang="en-US" altLang="ja-JP" b="0" dirty="0">
              <a:solidFill>
                <a:srgbClr val="0070C0"/>
              </a:solidFill>
              <a:latin typeface="Calibri"/>
            </a:endParaRPr>
          </a:p>
          <a:p>
            <a:pPr marL="504063" indent="-504063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04063" algn="l"/>
              </a:tabLst>
            </a:pPr>
            <a:r>
              <a:rPr lang="en-US" altLang="ja-JP" b="0" dirty="0">
                <a:solidFill>
                  <a:srgbClr val="0070C0"/>
                </a:solidFill>
                <a:latin typeface="Calibri"/>
              </a:rPr>
              <a:t>Chemically bound: </a:t>
            </a:r>
            <a:r>
              <a:rPr lang="en-US" altLang="ja-JP" b="0" dirty="0" err="1">
                <a:solidFill>
                  <a:srgbClr val="C00000"/>
                </a:solidFill>
                <a:latin typeface="Calibri"/>
              </a:rPr>
              <a:t>MxOy</a:t>
            </a:r>
            <a:r>
              <a:rPr lang="en-US" altLang="ja-JP" b="0" dirty="0">
                <a:solidFill>
                  <a:srgbClr val="C00000"/>
                </a:solidFill>
                <a:latin typeface="Calibri"/>
              </a:rPr>
              <a:t>, </a:t>
            </a:r>
            <a:r>
              <a:rPr lang="en-US" altLang="ja-JP" b="0" dirty="0" err="1">
                <a:solidFill>
                  <a:srgbClr val="C00000"/>
                </a:solidFill>
                <a:latin typeface="Calibri"/>
              </a:rPr>
              <a:t>Mx</a:t>
            </a:r>
            <a:r>
              <a:rPr lang="en-US" altLang="ja-JP" b="0" dirty="0">
                <a:solidFill>
                  <a:srgbClr val="C00000"/>
                </a:solidFill>
                <a:latin typeface="Calibri"/>
              </a:rPr>
              <a:t>(OH)y, </a:t>
            </a:r>
            <a:r>
              <a:rPr lang="en-US" altLang="ja-JP" b="0" dirty="0" err="1">
                <a:solidFill>
                  <a:srgbClr val="C00000"/>
                </a:solidFill>
                <a:latin typeface="Calibri"/>
              </a:rPr>
              <a:t>Mx</a:t>
            </a:r>
            <a:r>
              <a:rPr lang="en-US" altLang="ja-JP" b="0" dirty="0">
                <a:solidFill>
                  <a:srgbClr val="C00000"/>
                </a:solidFill>
                <a:latin typeface="Calibri"/>
              </a:rPr>
              <a:t>(HOC</a:t>
            </a:r>
            <a:r>
              <a:rPr lang="en-US" altLang="ja-JP" b="0" baseline="-25000" dirty="0">
                <a:solidFill>
                  <a:srgbClr val="C00000"/>
                </a:solidFill>
                <a:latin typeface="Calibri"/>
              </a:rPr>
              <a:t>3</a:t>
            </a:r>
            <a:r>
              <a:rPr lang="en-US" altLang="ja-JP" b="0" dirty="0">
                <a:solidFill>
                  <a:srgbClr val="C00000"/>
                </a:solidFill>
                <a:latin typeface="Calibri"/>
              </a:rPr>
              <a:t>)y, carbon clusters </a:t>
            </a:r>
          </a:p>
          <a:p>
            <a:pPr marL="504063" indent="-504063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04063" algn="l"/>
              </a:tabLst>
            </a:pPr>
            <a:r>
              <a:rPr lang="en-US" altLang="ja-JP" b="0" dirty="0">
                <a:solidFill>
                  <a:srgbClr val="0070C0"/>
                </a:solidFill>
                <a:latin typeface="Calibri"/>
              </a:rPr>
              <a:t>Physically adsorbed: </a:t>
            </a:r>
            <a:r>
              <a:rPr lang="en-US" altLang="ja-JP" b="0" dirty="0">
                <a:solidFill>
                  <a:srgbClr val="C00000"/>
                </a:solidFill>
                <a:latin typeface="Calibri"/>
              </a:rPr>
              <a:t>H</a:t>
            </a:r>
            <a:r>
              <a:rPr lang="en-US" altLang="ja-JP" b="0" baseline="-25000" dirty="0">
                <a:solidFill>
                  <a:srgbClr val="C00000"/>
                </a:solidFill>
                <a:latin typeface="Calibri"/>
              </a:rPr>
              <a:t>2</a:t>
            </a:r>
            <a:r>
              <a:rPr lang="en-US" altLang="ja-JP" b="0" dirty="0">
                <a:solidFill>
                  <a:srgbClr val="C00000"/>
                </a:solidFill>
                <a:latin typeface="Calibri"/>
              </a:rPr>
              <a:t>O, </a:t>
            </a:r>
            <a:r>
              <a:rPr lang="en-US" altLang="ja-JP" b="0" dirty="0" smtClean="0">
                <a:solidFill>
                  <a:srgbClr val="C00000"/>
                </a:solidFill>
                <a:latin typeface="Calibri"/>
              </a:rPr>
              <a:t>organics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504063" algn="l"/>
              </a:tabLst>
            </a:pPr>
            <a:endParaRPr lang="en-US" altLang="ja-JP" b="0" dirty="0">
              <a:solidFill>
                <a:srgbClr val="C00000"/>
              </a:solidFill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504063" algn="l"/>
              </a:tabLst>
            </a:pPr>
            <a:r>
              <a:rPr lang="en-US" altLang="ja-JP" b="0" dirty="0" smtClean="0">
                <a:solidFill>
                  <a:srgbClr val="141DD0"/>
                </a:solidFill>
                <a:latin typeface="Calibri"/>
              </a:rPr>
              <a:t>Example: Surface of a tube with </a:t>
            </a:r>
            <a:r>
              <a:rPr lang="en-US" altLang="ja-JP" b="0" dirty="0" smtClean="0">
                <a:solidFill>
                  <a:srgbClr val="C00000"/>
                </a:solidFill>
                <a:latin typeface="Calibri"/>
              </a:rPr>
              <a:t>D=5 cm </a:t>
            </a:r>
            <a:r>
              <a:rPr lang="en-US" altLang="ja-JP" b="0" dirty="0" smtClean="0">
                <a:solidFill>
                  <a:srgbClr val="141DD0"/>
                </a:solidFill>
                <a:latin typeface="Calibri"/>
              </a:rPr>
              <a:t>contains on </a:t>
            </a:r>
            <a:r>
              <a:rPr lang="en-US" altLang="ja-JP" b="0" dirty="0" smtClean="0">
                <a:solidFill>
                  <a:srgbClr val="C00000"/>
                </a:solidFill>
                <a:latin typeface="Calibri"/>
              </a:rPr>
              <a:t>10</a:t>
            </a:r>
            <a:r>
              <a:rPr lang="en-US" altLang="ja-JP" b="0" baseline="30000" dirty="0" smtClean="0">
                <a:solidFill>
                  <a:srgbClr val="C00000"/>
                </a:solidFill>
                <a:latin typeface="Calibri"/>
              </a:rPr>
              <a:t>7</a:t>
            </a:r>
            <a:r>
              <a:rPr lang="en-US" altLang="ja-JP" b="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altLang="ja-JP" b="0" dirty="0">
                <a:solidFill>
                  <a:srgbClr val="C00000"/>
                </a:solidFill>
                <a:latin typeface="Calibri"/>
              </a:rPr>
              <a:t>÷ </a:t>
            </a:r>
            <a:r>
              <a:rPr lang="en-US" altLang="ja-JP" b="0" dirty="0" smtClean="0">
                <a:solidFill>
                  <a:srgbClr val="C00000"/>
                </a:solidFill>
                <a:latin typeface="Calibri"/>
              </a:rPr>
              <a:t>10</a:t>
            </a:r>
            <a:r>
              <a:rPr lang="en-US" altLang="ja-JP" b="0" baseline="30000" dirty="0" smtClean="0">
                <a:solidFill>
                  <a:srgbClr val="C00000"/>
                </a:solidFill>
                <a:latin typeface="Calibri"/>
              </a:rPr>
              <a:t>8</a:t>
            </a:r>
            <a:r>
              <a:rPr lang="en-US" altLang="ja-JP" b="0" baseline="30000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altLang="ja-JP" b="0" dirty="0" smtClean="0">
                <a:solidFill>
                  <a:srgbClr val="0070C0"/>
                </a:solidFill>
                <a:latin typeface="Calibri"/>
              </a:rPr>
              <a:t>times more molecules than ones inside the tube in gas phase at density </a:t>
            </a:r>
            <a:r>
              <a:rPr lang="en-US" altLang="ja-JP" b="0" dirty="0" smtClean="0">
                <a:solidFill>
                  <a:srgbClr val="C00000"/>
                </a:solidFill>
                <a:latin typeface="Calibri"/>
              </a:rPr>
              <a:t>10</a:t>
            </a:r>
            <a:r>
              <a:rPr lang="en-US" altLang="ja-JP" b="0" baseline="30000" dirty="0" smtClean="0">
                <a:solidFill>
                  <a:srgbClr val="C00000"/>
                </a:solidFill>
                <a:latin typeface="Calibri"/>
              </a:rPr>
              <a:t>9 </a:t>
            </a:r>
            <a:r>
              <a:rPr lang="en-US" altLang="ja-JP" b="0" dirty="0" smtClean="0">
                <a:solidFill>
                  <a:srgbClr val="C00000"/>
                </a:solidFill>
                <a:latin typeface="Calibri"/>
              </a:rPr>
              <a:t>cm</a:t>
            </a:r>
            <a:r>
              <a:rPr lang="en-US" altLang="ja-JP" b="0" baseline="30000" dirty="0" smtClean="0">
                <a:solidFill>
                  <a:srgbClr val="C00000"/>
                </a:solidFill>
                <a:latin typeface="Calibri"/>
              </a:rPr>
              <a:t>-3</a:t>
            </a:r>
            <a:r>
              <a:rPr lang="en-US" altLang="ja-JP" b="0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altLang="ja-JP" b="0" dirty="0" smtClean="0">
                <a:solidFill>
                  <a:srgbClr val="0070C0"/>
                </a:solidFill>
                <a:latin typeface="Calibri"/>
              </a:rPr>
              <a:t>!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504063" algn="l"/>
              </a:tabLst>
            </a:pPr>
            <a:endParaRPr lang="en-US" altLang="ja-JP" b="0" dirty="0">
              <a:solidFill>
                <a:srgbClr val="0070C0"/>
              </a:solidFill>
              <a:latin typeface="Calibri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504063" algn="l"/>
              </a:tabLst>
            </a:pPr>
            <a:r>
              <a:rPr lang="en-US" altLang="ja-JP" b="0" dirty="0" smtClean="0">
                <a:solidFill>
                  <a:srgbClr val="C00000"/>
                </a:solidFill>
                <a:latin typeface="Calibri"/>
              </a:rPr>
              <a:t>Radiation can provoke </a:t>
            </a:r>
            <a:r>
              <a:rPr lang="en-US" altLang="ja-JP" b="0" dirty="0">
                <a:solidFill>
                  <a:srgbClr val="C00000"/>
                </a:solidFill>
                <a:latin typeface="Calibri"/>
              </a:rPr>
              <a:t>dissociation of the </a:t>
            </a:r>
            <a:r>
              <a:rPr lang="en-US" altLang="ja-JP" b="0" dirty="0" smtClean="0">
                <a:solidFill>
                  <a:srgbClr val="C00000"/>
                </a:solidFill>
                <a:latin typeface="Calibri"/>
              </a:rPr>
              <a:t>molecules which causes desorption of: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04063" algn="l"/>
              </a:tabLst>
            </a:pPr>
            <a:r>
              <a:rPr lang="en-US" altLang="ja-JP" b="0" dirty="0" smtClean="0">
                <a:solidFill>
                  <a:srgbClr val="C00000"/>
                </a:solidFill>
                <a:latin typeface="Calibri"/>
              </a:rPr>
              <a:t>H</a:t>
            </a:r>
            <a:r>
              <a:rPr lang="en-US" altLang="ja-JP" b="0" baseline="-25000" dirty="0" smtClean="0">
                <a:solidFill>
                  <a:srgbClr val="C00000"/>
                </a:solidFill>
                <a:latin typeface="Calibri"/>
              </a:rPr>
              <a:t>2</a:t>
            </a:r>
            <a:r>
              <a:rPr lang="en-US" altLang="ja-JP" b="0" dirty="0" smtClean="0">
                <a:solidFill>
                  <a:srgbClr val="C00000"/>
                </a:solidFill>
                <a:latin typeface="Calibri"/>
              </a:rPr>
              <a:t>  - most critical for cryogenic beam pipe because H</a:t>
            </a:r>
            <a:r>
              <a:rPr lang="en-US" altLang="ja-JP" b="0" baseline="-25000" dirty="0" smtClean="0">
                <a:solidFill>
                  <a:srgbClr val="C00000"/>
                </a:solidFill>
                <a:latin typeface="Calibri"/>
              </a:rPr>
              <a:t>2</a:t>
            </a:r>
            <a:r>
              <a:rPr lang="en-US" altLang="ja-JP" b="0" dirty="0" smtClean="0">
                <a:solidFill>
                  <a:srgbClr val="C00000"/>
                </a:solidFill>
                <a:latin typeface="Calibri"/>
              </a:rPr>
              <a:t> can re-desorb on surface with very low binding energy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04063" algn="l"/>
              </a:tabLst>
            </a:pPr>
            <a:r>
              <a:rPr lang="en-US" altLang="ja-JP" b="0" dirty="0" smtClean="0">
                <a:solidFill>
                  <a:srgbClr val="C00000"/>
                </a:solidFill>
                <a:latin typeface="Calibri"/>
              </a:rPr>
              <a:t>CO, CO</a:t>
            </a:r>
            <a:r>
              <a:rPr lang="en-US" altLang="ja-JP" b="0" baseline="-25000" dirty="0" smtClean="0">
                <a:solidFill>
                  <a:srgbClr val="C00000"/>
                </a:solidFill>
                <a:latin typeface="Calibri"/>
              </a:rPr>
              <a:t>2</a:t>
            </a:r>
            <a:r>
              <a:rPr lang="en-US" altLang="ja-JP" b="0" dirty="0" smtClean="0">
                <a:solidFill>
                  <a:srgbClr val="C00000"/>
                </a:solidFill>
                <a:latin typeface="Calibri"/>
              </a:rPr>
              <a:t>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504063" algn="l"/>
              </a:tabLst>
            </a:pPr>
            <a:r>
              <a:rPr lang="en-US" altLang="ja-JP" b="0" dirty="0" smtClean="0">
                <a:solidFill>
                  <a:srgbClr val="C00000"/>
                </a:solidFill>
                <a:latin typeface="Calibri"/>
              </a:rPr>
              <a:t>Saturated hydrocarbons </a:t>
            </a:r>
            <a:r>
              <a:rPr lang="en-US" altLang="ja-JP" b="0" dirty="0" err="1" smtClean="0">
                <a:solidFill>
                  <a:srgbClr val="C00000"/>
                </a:solidFill>
                <a:latin typeface="Calibri"/>
              </a:rPr>
              <a:t>CxHy</a:t>
            </a:r>
            <a:r>
              <a:rPr lang="en-US" altLang="ja-JP" b="0" dirty="0" smtClean="0">
                <a:solidFill>
                  <a:srgbClr val="C00000"/>
                </a:solidFill>
                <a:latin typeface="Calibri"/>
              </a:rPr>
              <a:t> (due to catalytic reactions on surface) </a:t>
            </a:r>
            <a:endParaRPr lang="en-US" altLang="ja-JP" b="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9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9732326" y="315200"/>
            <a:ext cx="941913" cy="4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961390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sz="1323" b="0" dirty="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323" b="0" dirty="0">
              <a:solidFill>
                <a:srgbClr val="000000"/>
              </a:solidFill>
              <a:latin typeface="Arial" charset="0"/>
            </a:endParaRPr>
          </a:p>
          <a:p>
            <a:pPr algn="l" defTabSz="961390" eaLnBrk="1" fontAlgn="auto" hangingPunct="1">
              <a:spcBef>
                <a:spcPct val="0"/>
              </a:spcBef>
              <a:spcAft>
                <a:spcPts val="0"/>
              </a:spcAft>
            </a:pPr>
            <a:endParaRPr lang="ru-RU" sz="1323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9142516" y="0"/>
            <a:ext cx="703063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903" tIns="43951" rIns="87903" bIns="43951"/>
          <a:lstStyle/>
          <a:p>
            <a:pPr algn="l" eaLnBrk="1" fontAlgn="auto" hangingPunct="1">
              <a:spcBef>
                <a:spcPct val="0"/>
              </a:spcBef>
              <a:spcAft>
                <a:spcPts val="0"/>
              </a:spcAft>
            </a:pPr>
            <a:endParaRPr lang="ru-RU" sz="1874" b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99" y="805351"/>
            <a:ext cx="4684136" cy="2873357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65124" y="162798"/>
            <a:ext cx="8177392" cy="49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04063" algn="l"/>
              </a:tabLst>
            </a:pPr>
            <a:r>
              <a:rPr lang="en-US" altLang="ja-JP" sz="2646" b="0" i="1" dirty="0">
                <a:solidFill>
                  <a:srgbClr val="C00000"/>
                </a:solidFill>
                <a:latin typeface="Calibri"/>
              </a:rPr>
              <a:t>Dynamic density of hydrogen in cold pipe in presence of SR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420" y="3818914"/>
            <a:ext cx="10055317" cy="363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64" dirty="0">
                <a:solidFill>
                  <a:srgbClr val="7030A0"/>
                </a:solidFill>
                <a:latin typeface="Calibri"/>
              </a:rPr>
              <a:t>Experiments at BINP (25 </a:t>
            </a:r>
            <a:r>
              <a:rPr lang="en-US" sz="1764" dirty="0" smtClean="0">
                <a:solidFill>
                  <a:srgbClr val="7030A0"/>
                </a:solidFill>
                <a:latin typeface="Calibri"/>
              </a:rPr>
              <a:t>years </a:t>
            </a:r>
            <a:r>
              <a:rPr lang="en-US" sz="1764" dirty="0">
                <a:solidFill>
                  <a:srgbClr val="7030A0"/>
                </a:solidFill>
                <a:latin typeface="Calibri"/>
              </a:rPr>
              <a:t>ago!) in collaboration with SSC (20 </a:t>
            </a:r>
            <a:r>
              <a:rPr lang="en-US" sz="1764" dirty="0" err="1">
                <a:solidFill>
                  <a:srgbClr val="7030A0"/>
                </a:solidFill>
                <a:latin typeface="Calibri"/>
              </a:rPr>
              <a:t>TeV</a:t>
            </a:r>
            <a:r>
              <a:rPr lang="en-US" sz="1764" dirty="0">
                <a:solidFill>
                  <a:srgbClr val="7030A0"/>
                </a:solidFill>
                <a:latin typeface="Calibri"/>
              </a:rPr>
              <a:t> per beam) and CERN vacuum groups</a:t>
            </a:r>
            <a:endParaRPr lang="ru-RU" sz="1764" dirty="0">
              <a:solidFill>
                <a:srgbClr val="7030A0"/>
              </a:solidFill>
              <a:latin typeface="Calibri"/>
            </a:endParaRP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416" y="89994"/>
            <a:ext cx="621566" cy="62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552199" y="4262316"/>
            <a:ext cx="4143979" cy="3152764"/>
            <a:chOff x="862659" y="1275201"/>
            <a:chExt cx="5225154" cy="3970771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659" y="1275201"/>
              <a:ext cx="5225154" cy="3970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Прямая соединительная линия 12"/>
            <p:cNvCxnSpPr/>
            <p:nvPr/>
          </p:nvCxnSpPr>
          <p:spPr bwMode="auto">
            <a:xfrm>
              <a:off x="1609401" y="3110831"/>
              <a:ext cx="414575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4566573" y="2710122"/>
              <a:ext cx="958468" cy="501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985" b="0" dirty="0">
                  <a:solidFill>
                    <a:srgbClr val="C00000"/>
                  </a:solidFill>
                  <a:latin typeface="Calibri"/>
                </a:rPr>
                <a:t>100 h</a:t>
              </a:r>
              <a:endParaRPr lang="ru-RU" sz="1985" b="0" dirty="0">
                <a:solidFill>
                  <a:srgbClr val="C00000"/>
                </a:solidFill>
                <a:latin typeface="Calibri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585" y="4567366"/>
            <a:ext cx="3901313" cy="2304854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66012" y="805352"/>
            <a:ext cx="4454461" cy="2904518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35705" y="943949"/>
            <a:ext cx="1950480" cy="29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03" tIns="43951" rIns="87903" bIns="43951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1323" b="0" dirty="0">
                <a:solidFill>
                  <a:srgbClr val="000000"/>
                </a:solidFill>
              </a:rPr>
              <a:t>LHC SR spectra</a:t>
            </a:r>
            <a:endParaRPr lang="ru-RU" sz="1323" b="0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9732326" y="315200"/>
            <a:ext cx="941913" cy="4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961390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sz="1323" b="0" dirty="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323" b="0" dirty="0">
              <a:solidFill>
                <a:srgbClr val="000000"/>
              </a:solidFill>
              <a:latin typeface="Arial" charset="0"/>
            </a:endParaRPr>
          </a:p>
          <a:p>
            <a:pPr algn="l" defTabSz="961390" eaLnBrk="1" fontAlgn="auto" hangingPunct="1">
              <a:spcBef>
                <a:spcPct val="0"/>
              </a:spcBef>
              <a:spcAft>
                <a:spcPts val="0"/>
              </a:spcAft>
            </a:pPr>
            <a:endParaRPr lang="ru-RU" sz="1323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9142516" y="0"/>
            <a:ext cx="703063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903" tIns="43951" rIns="87903" bIns="43951"/>
          <a:lstStyle/>
          <a:p>
            <a:pPr algn="l" eaLnBrk="1" fontAlgn="auto" hangingPunct="1">
              <a:spcBef>
                <a:spcPct val="0"/>
              </a:spcBef>
              <a:spcAft>
                <a:spcPts val="0"/>
              </a:spcAft>
            </a:pPr>
            <a:endParaRPr lang="ru-RU" sz="1874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88153" y="106866"/>
            <a:ext cx="8961649" cy="87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04063" algn="l"/>
              </a:tabLst>
            </a:pPr>
            <a:r>
              <a:rPr lang="en-US" altLang="ja-JP" sz="3087" b="0" dirty="0" smtClean="0">
                <a:solidFill>
                  <a:srgbClr val="0070C0"/>
                </a:solidFill>
                <a:latin typeface="Calibri"/>
              </a:rPr>
              <a:t>PSD</a:t>
            </a:r>
            <a:endParaRPr lang="en-US" altLang="ja-JP" b="0" dirty="0">
              <a:solidFill>
                <a:srgbClr val="0070C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504063" algn="l"/>
              </a:tabLst>
            </a:pPr>
            <a:endParaRPr lang="en-US" altLang="ja-JP" b="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647" y="747394"/>
            <a:ext cx="80654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                  Experiments with BS prototype at BINP</a:t>
            </a:r>
          </a:p>
          <a:p>
            <a:r>
              <a:rPr lang="en-US" dirty="0" smtClean="0"/>
              <a:t>(JVSTA-A14-4-1996-p2618)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378009"/>
              </p:ext>
            </p:extLst>
          </p:nvPr>
        </p:nvGraphicFramePr>
        <p:xfrm>
          <a:off x="1636713" y="6369050"/>
          <a:ext cx="13255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689" name="Equation" r:id="rId3" imgW="609480" imgH="253800" progId="Equation.3">
                  <p:embed/>
                </p:oleObj>
              </mc:Choice>
              <mc:Fallback>
                <p:oleObj name="Equation" r:id="rId3" imgW="60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6369050"/>
                        <a:ext cx="1325562" cy="552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419" y="1676054"/>
            <a:ext cx="6200775" cy="4743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75674" y="6608061"/>
            <a:ext cx="510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                  BS temperature 77K, </a:t>
            </a:r>
            <a:r>
              <a:rPr lang="en-US" dirty="0" err="1" smtClean="0"/>
              <a:t>Ec</a:t>
            </a:r>
            <a:r>
              <a:rPr lang="en-US" dirty="0" smtClean="0"/>
              <a:t>=45 eV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53" y="2448483"/>
            <a:ext cx="3096344" cy="28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10247820" y="34518"/>
            <a:ext cx="584144" cy="4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 defTabSz="961390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en-US" sz="1323" b="0" dirty="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323" b="0" dirty="0">
              <a:solidFill>
                <a:srgbClr val="000000"/>
              </a:solidFill>
              <a:latin typeface="Arial" charset="0"/>
            </a:endParaRPr>
          </a:p>
          <a:p>
            <a:pPr algn="l" defTabSz="961390" eaLnBrk="1" fontAlgn="auto" hangingPunct="1">
              <a:spcBef>
                <a:spcPct val="0"/>
              </a:spcBef>
              <a:spcAft>
                <a:spcPts val="0"/>
              </a:spcAft>
            </a:pPr>
            <a:endParaRPr lang="ru-RU" sz="1323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9911390" y="70219"/>
            <a:ext cx="430010" cy="486427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903" tIns="43951" rIns="87903" bIns="43951"/>
          <a:lstStyle/>
          <a:p>
            <a:pPr algn="l" eaLnBrk="1" fontAlgn="auto" hangingPunct="1">
              <a:spcBef>
                <a:spcPct val="0"/>
              </a:spcBef>
              <a:spcAft>
                <a:spcPts val="0"/>
              </a:spcAft>
            </a:pPr>
            <a:endParaRPr lang="ru-RU" sz="1874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0035" y="166332"/>
            <a:ext cx="6732743" cy="63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28" dirty="0">
                <a:latin typeface="Calibri"/>
              </a:rPr>
              <a:t>Phenomena in cold beam pipe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4404842" y="1262298"/>
            <a:ext cx="6894445" cy="4051392"/>
            <a:chOff x="1967561" y="1485577"/>
            <a:chExt cx="5530850" cy="3312493"/>
          </a:xfrm>
        </p:grpSpPr>
        <p:grpSp>
          <p:nvGrpSpPr>
            <p:cNvPr id="24" name="Group 2"/>
            <p:cNvGrpSpPr>
              <a:grpSpLocks/>
            </p:cNvGrpSpPr>
            <p:nvPr/>
          </p:nvGrpSpPr>
          <p:grpSpPr bwMode="auto">
            <a:xfrm>
              <a:off x="1967561" y="1485577"/>
              <a:ext cx="5530850" cy="3312493"/>
              <a:chOff x="1692" y="5757"/>
              <a:chExt cx="8710" cy="5216"/>
            </a:xfrm>
          </p:grpSpPr>
          <p:sp>
            <p:nvSpPr>
              <p:cNvPr id="33" name="Oval 78"/>
              <p:cNvSpPr>
                <a:spLocks noChangeArrowheads="1"/>
              </p:cNvSpPr>
              <p:nvPr/>
            </p:nvSpPr>
            <p:spPr bwMode="auto">
              <a:xfrm>
                <a:off x="3740" y="6462"/>
                <a:ext cx="3969" cy="4019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rgbClr val="5F497A"/>
                </a:solidFill>
                <a:round/>
                <a:headEnd/>
                <a:tailEnd/>
              </a:ln>
              <a:extLst/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Rectangle 41"/>
              <p:cNvSpPr>
                <a:spLocks noChangeArrowheads="1"/>
              </p:cNvSpPr>
              <p:nvPr/>
            </p:nvSpPr>
            <p:spPr bwMode="auto">
              <a:xfrm>
                <a:off x="4533" y="6954"/>
                <a:ext cx="1154" cy="3069"/>
              </a:xfrm>
              <a:prstGeom prst="rect">
                <a:avLst/>
              </a:prstGeom>
              <a:gradFill rotWithShape="1">
                <a:gsLst>
                  <a:gs pos="0">
                    <a:srgbClr val="365F91">
                      <a:gamma/>
                      <a:tint val="0"/>
                      <a:invGamma/>
                    </a:srgbClr>
                  </a:gs>
                  <a:gs pos="50000">
                    <a:srgbClr val="365F91"/>
                  </a:gs>
                  <a:gs pos="100000">
                    <a:srgbClr val="365F91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Rectangle 3"/>
              <p:cNvSpPr>
                <a:spLocks noChangeArrowheads="1"/>
              </p:cNvSpPr>
              <p:nvPr/>
            </p:nvSpPr>
            <p:spPr bwMode="auto">
              <a:xfrm>
                <a:off x="6134" y="9773"/>
                <a:ext cx="139" cy="168"/>
              </a:xfrm>
              <a:prstGeom prst="rect">
                <a:avLst/>
              </a:prstGeom>
              <a:solidFill>
                <a:srgbClr val="FFFFFF"/>
              </a:solidFill>
              <a:ln w="889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Rectangle 4"/>
              <p:cNvSpPr>
                <a:spLocks noChangeArrowheads="1"/>
              </p:cNvSpPr>
              <p:nvPr/>
            </p:nvSpPr>
            <p:spPr bwMode="auto">
              <a:xfrm>
                <a:off x="6542" y="9773"/>
                <a:ext cx="140" cy="168"/>
              </a:xfrm>
              <a:prstGeom prst="rect">
                <a:avLst/>
              </a:prstGeom>
              <a:solidFill>
                <a:srgbClr val="FFFFFF"/>
              </a:solidFill>
              <a:ln w="889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Rectangle 5"/>
              <p:cNvSpPr>
                <a:spLocks noChangeArrowheads="1"/>
              </p:cNvSpPr>
              <p:nvPr/>
            </p:nvSpPr>
            <p:spPr bwMode="auto">
              <a:xfrm>
                <a:off x="6331" y="9937"/>
                <a:ext cx="139" cy="172"/>
              </a:xfrm>
              <a:prstGeom prst="rect">
                <a:avLst/>
              </a:prstGeom>
              <a:solidFill>
                <a:srgbClr val="FFFFFF"/>
              </a:solidFill>
              <a:ln w="889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Rectangle 8"/>
              <p:cNvSpPr>
                <a:spLocks noChangeArrowheads="1"/>
              </p:cNvSpPr>
              <p:nvPr/>
            </p:nvSpPr>
            <p:spPr bwMode="auto">
              <a:xfrm>
                <a:off x="5040" y="9937"/>
                <a:ext cx="124" cy="172"/>
              </a:xfrm>
              <a:prstGeom prst="rect">
                <a:avLst/>
              </a:prstGeom>
              <a:solidFill>
                <a:srgbClr val="FFFFFF"/>
              </a:solidFill>
              <a:ln w="889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 flipH="1">
                <a:off x="7666" y="7552"/>
                <a:ext cx="331" cy="120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7560" y="7614"/>
                <a:ext cx="149" cy="120"/>
              </a:xfrm>
              <a:custGeom>
                <a:avLst/>
                <a:gdLst>
                  <a:gd name="T0" fmla="*/ 120 w 149"/>
                  <a:gd name="T1" fmla="*/ 0 h 120"/>
                  <a:gd name="T2" fmla="*/ 0 w 149"/>
                  <a:gd name="T3" fmla="*/ 120 h 120"/>
                  <a:gd name="T4" fmla="*/ 149 w 149"/>
                  <a:gd name="T5" fmla="*/ 106 h 120"/>
                  <a:gd name="T6" fmla="*/ 120 w 149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20">
                    <a:moveTo>
                      <a:pt x="120" y="0"/>
                    </a:moveTo>
                    <a:lnTo>
                      <a:pt x="0" y="120"/>
                    </a:lnTo>
                    <a:lnTo>
                      <a:pt x="149" y="106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44" name="Group 11"/>
              <p:cNvGrpSpPr>
                <a:grpSpLocks/>
              </p:cNvGrpSpPr>
              <p:nvPr/>
            </p:nvGrpSpPr>
            <p:grpSpPr bwMode="auto">
              <a:xfrm>
                <a:off x="8048" y="7319"/>
                <a:ext cx="2354" cy="1153"/>
                <a:chOff x="7452" y="5592"/>
                <a:chExt cx="1401" cy="1153"/>
              </a:xfrm>
            </p:grpSpPr>
            <p:sp>
              <p:nvSpPr>
                <p:cNvPr id="154" name="Rectangle 13"/>
                <p:cNvSpPr>
                  <a:spLocks noChangeArrowheads="1"/>
                </p:cNvSpPr>
                <p:nvPr/>
              </p:nvSpPr>
              <p:spPr bwMode="auto">
                <a:xfrm>
                  <a:off x="7513" y="5675"/>
                  <a:ext cx="1340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5" name="Rectangle 14"/>
                <p:cNvSpPr>
                  <a:spLocks noChangeArrowheads="1"/>
                </p:cNvSpPr>
                <p:nvPr/>
              </p:nvSpPr>
              <p:spPr bwMode="auto">
                <a:xfrm>
                  <a:off x="7513" y="5675"/>
                  <a:ext cx="1325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6" name="Rectangle 15"/>
                <p:cNvSpPr>
                  <a:spLocks noChangeArrowheads="1"/>
                </p:cNvSpPr>
                <p:nvPr/>
              </p:nvSpPr>
              <p:spPr bwMode="auto">
                <a:xfrm>
                  <a:off x="7513" y="5679"/>
                  <a:ext cx="1215" cy="3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156895"/>
                  <a:endParaRPr lang="ru-RU" sz="2205" dirty="0"/>
                </a:p>
              </p:txBody>
            </p:sp>
            <p:sp>
              <p:nvSpPr>
                <p:cNvPr id="157" name="Rectangle 16"/>
                <p:cNvSpPr>
                  <a:spLocks noChangeArrowheads="1"/>
                </p:cNvSpPr>
                <p:nvPr/>
              </p:nvSpPr>
              <p:spPr bwMode="auto">
                <a:xfrm>
                  <a:off x="8622" y="5718"/>
                  <a:ext cx="158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156895"/>
                  <a:r>
                    <a:rPr lang="ru-RU" sz="1323" b="0">
                      <a:solidFill>
                        <a:srgbClr val="000000"/>
                      </a:solidFill>
                    </a:rPr>
                    <a:t> </a:t>
                  </a:r>
                  <a:endParaRPr lang="ru-RU" sz="2205"/>
                </a:p>
              </p:txBody>
            </p:sp>
            <p:sp>
              <p:nvSpPr>
                <p:cNvPr id="158" name="Rectangle 17"/>
                <p:cNvSpPr>
                  <a:spLocks noChangeArrowheads="1"/>
                </p:cNvSpPr>
                <p:nvPr/>
              </p:nvSpPr>
              <p:spPr bwMode="auto">
                <a:xfrm>
                  <a:off x="7513" y="6006"/>
                  <a:ext cx="1071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9" name="Rectangle 18"/>
                <p:cNvSpPr>
                  <a:spLocks noChangeArrowheads="1"/>
                </p:cNvSpPr>
                <p:nvPr/>
              </p:nvSpPr>
              <p:spPr bwMode="auto">
                <a:xfrm>
                  <a:off x="7513" y="6006"/>
                  <a:ext cx="1057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0" name="Rectangle 19"/>
                <p:cNvSpPr>
                  <a:spLocks noChangeArrowheads="1"/>
                </p:cNvSpPr>
                <p:nvPr/>
              </p:nvSpPr>
              <p:spPr bwMode="auto">
                <a:xfrm>
                  <a:off x="7452" y="5592"/>
                  <a:ext cx="984" cy="3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156895"/>
                  <a:r>
                    <a:rPr lang="en-US" sz="1764" b="0" dirty="0">
                      <a:solidFill>
                        <a:srgbClr val="000000"/>
                      </a:solidFill>
                    </a:rPr>
                    <a:t>CB  </a:t>
                  </a:r>
                  <a:r>
                    <a:rPr lang="ru-RU" sz="1764" b="0" dirty="0">
                      <a:solidFill>
                        <a:srgbClr val="000000"/>
                      </a:solidFill>
                    </a:rPr>
                    <a:t>T=1.9K</a:t>
                  </a:r>
                  <a:endParaRPr lang="ru-RU" sz="1764" dirty="0"/>
                </a:p>
              </p:txBody>
            </p:sp>
            <p:sp>
              <p:nvSpPr>
                <p:cNvPr id="161" name="Rectangle 20"/>
                <p:cNvSpPr>
                  <a:spLocks noChangeArrowheads="1"/>
                </p:cNvSpPr>
                <p:nvPr/>
              </p:nvSpPr>
              <p:spPr bwMode="auto">
                <a:xfrm>
                  <a:off x="8392" y="6049"/>
                  <a:ext cx="158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156895"/>
                  <a:r>
                    <a:rPr lang="ru-RU" sz="1323" b="0">
                      <a:solidFill>
                        <a:srgbClr val="000000"/>
                      </a:solidFill>
                    </a:rPr>
                    <a:t> </a:t>
                  </a:r>
                  <a:endParaRPr lang="ru-RU" sz="2205"/>
                </a:p>
              </p:txBody>
            </p:sp>
            <p:sp>
              <p:nvSpPr>
                <p:cNvPr id="162" name="Rectangle 22"/>
                <p:cNvSpPr>
                  <a:spLocks noChangeArrowheads="1"/>
                </p:cNvSpPr>
                <p:nvPr/>
              </p:nvSpPr>
              <p:spPr bwMode="auto">
                <a:xfrm>
                  <a:off x="7513" y="6337"/>
                  <a:ext cx="1311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3" name="Rectangle 23"/>
                <p:cNvSpPr>
                  <a:spLocks noChangeArrowheads="1"/>
                </p:cNvSpPr>
                <p:nvPr/>
              </p:nvSpPr>
              <p:spPr bwMode="auto">
                <a:xfrm>
                  <a:off x="7460" y="6059"/>
                  <a:ext cx="839" cy="3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156895"/>
                  <a:r>
                    <a:rPr lang="ru-RU" sz="1764" b="0" dirty="0">
                      <a:solidFill>
                        <a:srgbClr val="000000"/>
                      </a:solidFill>
                    </a:rPr>
                    <a:t>ID=50mm</a:t>
                  </a:r>
                  <a:endParaRPr lang="ru-RU" sz="1764" dirty="0"/>
                </a:p>
              </p:txBody>
            </p:sp>
            <p:sp>
              <p:nvSpPr>
                <p:cNvPr id="164" name="Rectangle 24"/>
                <p:cNvSpPr>
                  <a:spLocks noChangeArrowheads="1"/>
                </p:cNvSpPr>
                <p:nvPr/>
              </p:nvSpPr>
              <p:spPr bwMode="auto">
                <a:xfrm>
                  <a:off x="8675" y="6380"/>
                  <a:ext cx="158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156895"/>
                  <a:r>
                    <a:rPr lang="ru-RU" sz="1323" b="0">
                      <a:solidFill>
                        <a:srgbClr val="000000"/>
                      </a:solidFill>
                    </a:rPr>
                    <a:t> </a:t>
                  </a:r>
                  <a:endParaRPr lang="ru-RU" sz="2205"/>
                </a:p>
              </p:txBody>
            </p:sp>
          </p:grpSp>
          <p:sp>
            <p:nvSpPr>
              <p:cNvPr id="45" name="Line 25"/>
              <p:cNvSpPr>
                <a:spLocks noChangeShapeType="1"/>
              </p:cNvSpPr>
              <p:nvPr/>
            </p:nvSpPr>
            <p:spPr bwMode="auto">
              <a:xfrm>
                <a:off x="4771" y="6266"/>
                <a:ext cx="499" cy="628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Rectangle 27"/>
              <p:cNvSpPr>
                <a:spLocks noChangeArrowheads="1"/>
              </p:cNvSpPr>
              <p:nvPr/>
            </p:nvSpPr>
            <p:spPr bwMode="auto">
              <a:xfrm>
                <a:off x="4396" y="6040"/>
                <a:ext cx="874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Rectangle 28"/>
              <p:cNvSpPr>
                <a:spLocks noChangeArrowheads="1"/>
              </p:cNvSpPr>
              <p:nvPr/>
            </p:nvSpPr>
            <p:spPr bwMode="auto">
              <a:xfrm>
                <a:off x="3436" y="6007"/>
                <a:ext cx="189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Rectangle 29"/>
              <p:cNvSpPr>
                <a:spLocks noChangeArrowheads="1"/>
              </p:cNvSpPr>
              <p:nvPr/>
            </p:nvSpPr>
            <p:spPr bwMode="auto">
              <a:xfrm>
                <a:off x="3738" y="5757"/>
                <a:ext cx="2643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156895"/>
                <a:r>
                  <a:rPr lang="en-US" sz="1764" b="0" dirty="0">
                    <a:solidFill>
                      <a:srgbClr val="000000"/>
                    </a:solidFill>
                  </a:rPr>
                  <a:t>Screens against e</a:t>
                </a:r>
                <a:r>
                  <a:rPr lang="en-US" sz="1764" b="0" baseline="30000" dirty="0">
                    <a:solidFill>
                      <a:srgbClr val="000000"/>
                    </a:solidFill>
                  </a:rPr>
                  <a:t>-</a:t>
                </a:r>
                <a:endParaRPr lang="ru-RU" sz="1764" dirty="0"/>
              </a:p>
            </p:txBody>
          </p:sp>
          <p:sp>
            <p:nvSpPr>
              <p:cNvPr id="49" name="Rectangle 32"/>
              <p:cNvSpPr>
                <a:spLocks noChangeArrowheads="1"/>
              </p:cNvSpPr>
              <p:nvPr/>
            </p:nvSpPr>
            <p:spPr bwMode="auto">
              <a:xfrm>
                <a:off x="6134" y="7057"/>
                <a:ext cx="139" cy="173"/>
              </a:xfrm>
              <a:prstGeom prst="rect">
                <a:avLst/>
              </a:prstGeom>
              <a:solidFill>
                <a:srgbClr val="FFFFFF"/>
              </a:solidFill>
              <a:ln w="889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Rectangle 33"/>
              <p:cNvSpPr>
                <a:spLocks noChangeArrowheads="1"/>
              </p:cNvSpPr>
              <p:nvPr/>
            </p:nvSpPr>
            <p:spPr bwMode="auto">
              <a:xfrm>
                <a:off x="6542" y="7057"/>
                <a:ext cx="140" cy="173"/>
              </a:xfrm>
              <a:prstGeom prst="rect">
                <a:avLst/>
              </a:prstGeom>
              <a:solidFill>
                <a:srgbClr val="FFFFFF"/>
              </a:solidFill>
              <a:ln w="889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Rectangle 34"/>
              <p:cNvSpPr>
                <a:spLocks noChangeArrowheads="1"/>
              </p:cNvSpPr>
              <p:nvPr/>
            </p:nvSpPr>
            <p:spPr bwMode="auto">
              <a:xfrm>
                <a:off x="6331" y="6894"/>
                <a:ext cx="139" cy="168"/>
              </a:xfrm>
              <a:prstGeom prst="rect">
                <a:avLst/>
              </a:prstGeom>
              <a:solidFill>
                <a:srgbClr val="FFFFFF"/>
              </a:solidFill>
              <a:ln w="889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Rectangle 35"/>
              <p:cNvSpPr>
                <a:spLocks noChangeArrowheads="1"/>
              </p:cNvSpPr>
              <p:nvPr/>
            </p:nvSpPr>
            <p:spPr bwMode="auto">
              <a:xfrm>
                <a:off x="4382" y="8348"/>
                <a:ext cx="859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Rectangle 36"/>
              <p:cNvSpPr>
                <a:spLocks noChangeArrowheads="1"/>
              </p:cNvSpPr>
              <p:nvPr/>
            </p:nvSpPr>
            <p:spPr bwMode="auto">
              <a:xfrm>
                <a:off x="6091" y="7657"/>
                <a:ext cx="739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Rectangle 37"/>
              <p:cNvSpPr>
                <a:spLocks noChangeArrowheads="1"/>
              </p:cNvSpPr>
              <p:nvPr/>
            </p:nvSpPr>
            <p:spPr bwMode="auto">
              <a:xfrm>
                <a:off x="6091" y="7657"/>
                <a:ext cx="725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Rectangle 40"/>
              <p:cNvSpPr>
                <a:spLocks noChangeArrowheads="1"/>
              </p:cNvSpPr>
              <p:nvPr/>
            </p:nvSpPr>
            <p:spPr bwMode="auto">
              <a:xfrm>
                <a:off x="5883" y="6957"/>
                <a:ext cx="967" cy="3069"/>
              </a:xfrm>
              <a:prstGeom prst="rect">
                <a:avLst/>
              </a:prstGeom>
              <a:gradFill rotWithShape="1">
                <a:gsLst>
                  <a:gs pos="0">
                    <a:srgbClr val="365F91">
                      <a:gamma/>
                      <a:tint val="0"/>
                      <a:invGamma/>
                    </a:srgbClr>
                  </a:gs>
                  <a:gs pos="50000">
                    <a:srgbClr val="365F91"/>
                  </a:gs>
                  <a:gs pos="100000">
                    <a:srgbClr val="365F91">
                      <a:gamma/>
                      <a:tint val="0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Oval 42"/>
              <p:cNvSpPr>
                <a:spLocks noChangeArrowheads="1"/>
              </p:cNvSpPr>
              <p:nvPr/>
            </p:nvSpPr>
            <p:spPr bwMode="auto">
              <a:xfrm>
                <a:off x="5601" y="8299"/>
                <a:ext cx="317" cy="294"/>
              </a:xfrm>
              <a:prstGeom prst="ellipse">
                <a:avLst/>
              </a:prstGeom>
              <a:solidFill>
                <a:srgbClr val="FFC000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Text Box 43"/>
              <p:cNvSpPr txBox="1">
                <a:spLocks noChangeArrowheads="1"/>
              </p:cNvSpPr>
              <p:nvPr/>
            </p:nvSpPr>
            <p:spPr bwMode="auto">
              <a:xfrm>
                <a:off x="5543" y="7825"/>
                <a:ext cx="568" cy="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>
                <a:lvl1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764" dirty="0">
                    <a:solidFill>
                      <a:srgbClr val="C00000"/>
                    </a:solidFill>
                  </a:rPr>
                  <a:t>p</a:t>
                </a:r>
                <a:r>
                  <a:rPr lang="en-US" sz="1764" baseline="30000" dirty="0">
                    <a:solidFill>
                      <a:srgbClr val="C00000"/>
                    </a:solidFill>
                  </a:rPr>
                  <a:t>+</a:t>
                </a:r>
                <a:endParaRPr lang="ru-RU" sz="1764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2" name="Rectangle 44"/>
              <p:cNvSpPr>
                <a:spLocks noChangeArrowheads="1"/>
              </p:cNvSpPr>
              <p:nvPr/>
            </p:nvSpPr>
            <p:spPr bwMode="auto">
              <a:xfrm>
                <a:off x="4485" y="6954"/>
                <a:ext cx="343" cy="1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63" name="AutoShape 45"/>
              <p:cNvCxnSpPr>
                <a:cxnSpLocks noChangeShapeType="1"/>
              </p:cNvCxnSpPr>
              <p:nvPr/>
            </p:nvCxnSpPr>
            <p:spPr bwMode="auto">
              <a:xfrm flipV="1">
                <a:off x="4449" y="7085"/>
                <a:ext cx="379" cy="1"/>
              </a:xfrm>
              <a:prstGeom prst="straightConnector1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64" name="Rectangle 46"/>
              <p:cNvSpPr>
                <a:spLocks noChangeArrowheads="1"/>
              </p:cNvSpPr>
              <p:nvPr/>
            </p:nvSpPr>
            <p:spPr bwMode="auto">
              <a:xfrm>
                <a:off x="4972" y="6937"/>
                <a:ext cx="264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Rectangle 47"/>
              <p:cNvSpPr>
                <a:spLocks noChangeArrowheads="1"/>
              </p:cNvSpPr>
              <p:nvPr/>
            </p:nvSpPr>
            <p:spPr bwMode="auto">
              <a:xfrm>
                <a:off x="5374" y="6921"/>
                <a:ext cx="264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66" name="Group 48"/>
              <p:cNvGrpSpPr>
                <a:grpSpLocks/>
              </p:cNvGrpSpPr>
              <p:nvPr/>
            </p:nvGrpSpPr>
            <p:grpSpPr bwMode="auto">
              <a:xfrm>
                <a:off x="4771" y="6551"/>
                <a:ext cx="980" cy="535"/>
                <a:chOff x="4568" y="4750"/>
                <a:chExt cx="980" cy="535"/>
              </a:xfrm>
            </p:grpSpPr>
            <p:sp>
              <p:nvSpPr>
                <p:cNvPr id="148" name="Rectangle 49"/>
                <p:cNvSpPr>
                  <a:spLocks noChangeArrowheads="1"/>
                </p:cNvSpPr>
                <p:nvPr/>
              </p:nvSpPr>
              <p:spPr bwMode="auto">
                <a:xfrm>
                  <a:off x="4837" y="5093"/>
                  <a:ext cx="139" cy="168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149" name="AutoShape 50"/>
                <p:cNvCxnSpPr>
                  <a:cxnSpLocks noChangeShapeType="1"/>
                </p:cNvCxnSpPr>
                <p:nvPr/>
              </p:nvCxnSpPr>
              <p:spPr bwMode="auto">
                <a:xfrm>
                  <a:off x="4568" y="5136"/>
                  <a:ext cx="261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4E61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0" name="AutoShape 51"/>
                <p:cNvCxnSpPr>
                  <a:cxnSpLocks noChangeShapeType="1"/>
                </p:cNvCxnSpPr>
                <p:nvPr/>
              </p:nvCxnSpPr>
              <p:spPr bwMode="auto">
                <a:xfrm>
                  <a:off x="4928" y="5136"/>
                  <a:ext cx="24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4E61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1" name="AutoShape 52"/>
                <p:cNvCxnSpPr>
                  <a:cxnSpLocks noChangeShapeType="1"/>
                </p:cNvCxnSpPr>
                <p:nvPr/>
              </p:nvCxnSpPr>
              <p:spPr bwMode="auto">
                <a:xfrm>
                  <a:off x="5173" y="5136"/>
                  <a:ext cx="55" cy="149"/>
                </a:xfrm>
                <a:prstGeom prst="straightConnector1">
                  <a:avLst/>
                </a:prstGeom>
                <a:noFill/>
                <a:ln w="19050">
                  <a:solidFill>
                    <a:srgbClr val="4E61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2" name="AutoShape 5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228" y="5136"/>
                  <a:ext cx="74" cy="149"/>
                </a:xfrm>
                <a:prstGeom prst="straightConnector1">
                  <a:avLst/>
                </a:prstGeom>
                <a:noFill/>
                <a:ln w="19050">
                  <a:solidFill>
                    <a:srgbClr val="4E61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53" name="Freeform 54"/>
                <p:cNvSpPr>
                  <a:spLocks/>
                </p:cNvSpPr>
                <p:nvPr/>
              </p:nvSpPr>
              <p:spPr bwMode="auto">
                <a:xfrm>
                  <a:off x="5274" y="4750"/>
                  <a:ext cx="274" cy="403"/>
                </a:xfrm>
                <a:custGeom>
                  <a:avLst/>
                  <a:gdLst>
                    <a:gd name="T0" fmla="*/ 29 w 274"/>
                    <a:gd name="T1" fmla="*/ 403 h 403"/>
                    <a:gd name="T2" fmla="*/ 1 w 274"/>
                    <a:gd name="T3" fmla="*/ 252 h 403"/>
                    <a:gd name="T4" fmla="*/ 36 w 274"/>
                    <a:gd name="T5" fmla="*/ 130 h 403"/>
                    <a:gd name="T6" fmla="*/ 138 w 274"/>
                    <a:gd name="T7" fmla="*/ 34 h 403"/>
                    <a:gd name="T8" fmla="*/ 274 w 274"/>
                    <a:gd name="T9" fmla="*/ 0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4" h="403">
                      <a:moveTo>
                        <a:pt x="29" y="403"/>
                      </a:moveTo>
                      <a:cubicBezTo>
                        <a:pt x="24" y="378"/>
                        <a:pt x="0" y="297"/>
                        <a:pt x="1" y="252"/>
                      </a:cubicBezTo>
                      <a:cubicBezTo>
                        <a:pt x="2" y="207"/>
                        <a:pt x="13" y="166"/>
                        <a:pt x="36" y="130"/>
                      </a:cubicBezTo>
                      <a:cubicBezTo>
                        <a:pt x="59" y="94"/>
                        <a:pt x="98" y="56"/>
                        <a:pt x="138" y="34"/>
                      </a:cubicBezTo>
                      <a:cubicBezTo>
                        <a:pt x="178" y="12"/>
                        <a:pt x="246" y="7"/>
                        <a:pt x="274" y="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4E6128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67" name="AutoShape 55"/>
              <p:cNvCxnSpPr>
                <a:cxnSpLocks noChangeShapeType="1"/>
              </p:cNvCxnSpPr>
              <p:nvPr/>
            </p:nvCxnSpPr>
            <p:spPr bwMode="auto">
              <a:xfrm>
                <a:off x="4972" y="7085"/>
                <a:ext cx="264" cy="0"/>
              </a:xfrm>
              <a:prstGeom prst="straightConnector1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AutoShape 57"/>
              <p:cNvCxnSpPr>
                <a:cxnSpLocks noChangeShapeType="1"/>
              </p:cNvCxnSpPr>
              <p:nvPr/>
            </p:nvCxnSpPr>
            <p:spPr bwMode="auto">
              <a:xfrm>
                <a:off x="6682" y="7085"/>
                <a:ext cx="285" cy="1"/>
              </a:xfrm>
              <a:prstGeom prst="straightConnector1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69" name="Rectangle 58"/>
              <p:cNvSpPr>
                <a:spLocks noChangeArrowheads="1"/>
              </p:cNvSpPr>
              <p:nvPr/>
            </p:nvSpPr>
            <p:spPr bwMode="auto">
              <a:xfrm>
                <a:off x="6273" y="6936"/>
                <a:ext cx="274" cy="1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Rectangle 59"/>
              <p:cNvSpPr>
                <a:spLocks noChangeArrowheads="1"/>
              </p:cNvSpPr>
              <p:nvPr/>
            </p:nvSpPr>
            <p:spPr bwMode="auto">
              <a:xfrm>
                <a:off x="5917" y="6921"/>
                <a:ext cx="222" cy="1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71" name="Group 60"/>
              <p:cNvGrpSpPr>
                <a:grpSpLocks/>
              </p:cNvGrpSpPr>
              <p:nvPr/>
            </p:nvGrpSpPr>
            <p:grpSpPr bwMode="auto">
              <a:xfrm rot="10800000" flipV="1">
                <a:off x="5750" y="6551"/>
                <a:ext cx="1015" cy="535"/>
                <a:chOff x="4735" y="6028"/>
                <a:chExt cx="980" cy="535"/>
              </a:xfrm>
            </p:grpSpPr>
            <p:sp>
              <p:nvSpPr>
                <p:cNvPr id="142" name="Rectangle 61"/>
                <p:cNvSpPr>
                  <a:spLocks noChangeArrowheads="1"/>
                </p:cNvSpPr>
                <p:nvPr/>
              </p:nvSpPr>
              <p:spPr bwMode="auto">
                <a:xfrm>
                  <a:off x="5004" y="6371"/>
                  <a:ext cx="139" cy="168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143" name="AutoShape 62"/>
                <p:cNvCxnSpPr>
                  <a:cxnSpLocks noChangeShapeType="1"/>
                </p:cNvCxnSpPr>
                <p:nvPr/>
              </p:nvCxnSpPr>
              <p:spPr bwMode="auto">
                <a:xfrm>
                  <a:off x="4735" y="6414"/>
                  <a:ext cx="261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4E61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4" name="AutoShape 63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95" y="6414"/>
                  <a:ext cx="24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4E61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5" name="AutoShape 64"/>
                <p:cNvCxnSpPr>
                  <a:cxnSpLocks noChangeShapeType="1"/>
                </p:cNvCxnSpPr>
                <p:nvPr/>
              </p:nvCxnSpPr>
              <p:spPr bwMode="auto">
                <a:xfrm>
                  <a:off x="5340" y="6414"/>
                  <a:ext cx="55" cy="149"/>
                </a:xfrm>
                <a:prstGeom prst="straightConnector1">
                  <a:avLst/>
                </a:prstGeom>
                <a:noFill/>
                <a:ln w="19050">
                  <a:solidFill>
                    <a:srgbClr val="4E61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6" name="AutoShape 6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395" y="6414"/>
                  <a:ext cx="74" cy="149"/>
                </a:xfrm>
                <a:prstGeom prst="straightConnector1">
                  <a:avLst/>
                </a:prstGeom>
                <a:noFill/>
                <a:ln w="19050">
                  <a:solidFill>
                    <a:srgbClr val="4E61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47" name="Freeform 66"/>
                <p:cNvSpPr>
                  <a:spLocks/>
                </p:cNvSpPr>
                <p:nvPr/>
              </p:nvSpPr>
              <p:spPr bwMode="auto">
                <a:xfrm>
                  <a:off x="5441" y="6028"/>
                  <a:ext cx="274" cy="403"/>
                </a:xfrm>
                <a:custGeom>
                  <a:avLst/>
                  <a:gdLst>
                    <a:gd name="T0" fmla="*/ 29 w 274"/>
                    <a:gd name="T1" fmla="*/ 403 h 403"/>
                    <a:gd name="T2" fmla="*/ 1 w 274"/>
                    <a:gd name="T3" fmla="*/ 252 h 403"/>
                    <a:gd name="T4" fmla="*/ 36 w 274"/>
                    <a:gd name="T5" fmla="*/ 130 h 403"/>
                    <a:gd name="T6" fmla="*/ 138 w 274"/>
                    <a:gd name="T7" fmla="*/ 34 h 403"/>
                    <a:gd name="T8" fmla="*/ 274 w 274"/>
                    <a:gd name="T9" fmla="*/ 0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4" h="403">
                      <a:moveTo>
                        <a:pt x="29" y="403"/>
                      </a:moveTo>
                      <a:cubicBezTo>
                        <a:pt x="24" y="378"/>
                        <a:pt x="0" y="297"/>
                        <a:pt x="1" y="252"/>
                      </a:cubicBezTo>
                      <a:cubicBezTo>
                        <a:pt x="2" y="207"/>
                        <a:pt x="13" y="166"/>
                        <a:pt x="36" y="130"/>
                      </a:cubicBezTo>
                      <a:cubicBezTo>
                        <a:pt x="59" y="94"/>
                        <a:pt x="98" y="56"/>
                        <a:pt x="138" y="34"/>
                      </a:cubicBezTo>
                      <a:cubicBezTo>
                        <a:pt x="178" y="12"/>
                        <a:pt x="246" y="7"/>
                        <a:pt x="274" y="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4E6128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72" name="Oval 67"/>
              <p:cNvSpPr>
                <a:spLocks noChangeArrowheads="1"/>
              </p:cNvSpPr>
              <p:nvPr/>
            </p:nvSpPr>
            <p:spPr bwMode="auto">
              <a:xfrm>
                <a:off x="5520" y="6587"/>
                <a:ext cx="476" cy="49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73" name="AutoShape 68"/>
              <p:cNvCxnSpPr>
                <a:cxnSpLocks noChangeShapeType="1"/>
              </p:cNvCxnSpPr>
              <p:nvPr/>
            </p:nvCxnSpPr>
            <p:spPr bwMode="auto">
              <a:xfrm>
                <a:off x="5374" y="7085"/>
                <a:ext cx="760" cy="1"/>
              </a:xfrm>
              <a:prstGeom prst="straightConnector1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AutoShape 69"/>
              <p:cNvCxnSpPr>
                <a:cxnSpLocks noChangeShapeType="1"/>
              </p:cNvCxnSpPr>
              <p:nvPr/>
            </p:nvCxnSpPr>
            <p:spPr bwMode="auto">
              <a:xfrm>
                <a:off x="6273" y="7085"/>
                <a:ext cx="274" cy="0"/>
              </a:xfrm>
              <a:prstGeom prst="straightConnector1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75" name="Rectangle 71"/>
              <p:cNvSpPr>
                <a:spLocks noChangeArrowheads="1"/>
              </p:cNvSpPr>
              <p:nvPr/>
            </p:nvSpPr>
            <p:spPr bwMode="auto">
              <a:xfrm>
                <a:off x="4950" y="9898"/>
                <a:ext cx="264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Rectangle 72"/>
              <p:cNvSpPr>
                <a:spLocks noChangeArrowheads="1"/>
              </p:cNvSpPr>
              <p:nvPr/>
            </p:nvSpPr>
            <p:spPr bwMode="auto">
              <a:xfrm>
                <a:off x="5359" y="9905"/>
                <a:ext cx="760" cy="1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77" name="AutoShape 74"/>
              <p:cNvCxnSpPr>
                <a:cxnSpLocks noChangeShapeType="1"/>
              </p:cNvCxnSpPr>
              <p:nvPr/>
            </p:nvCxnSpPr>
            <p:spPr bwMode="auto">
              <a:xfrm>
                <a:off x="6682" y="9876"/>
                <a:ext cx="285" cy="1"/>
              </a:xfrm>
              <a:prstGeom prst="straightConnector1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78" name="Rectangle 75"/>
              <p:cNvSpPr>
                <a:spLocks noChangeArrowheads="1"/>
              </p:cNvSpPr>
              <p:nvPr/>
            </p:nvSpPr>
            <p:spPr bwMode="auto">
              <a:xfrm>
                <a:off x="6273" y="9892"/>
                <a:ext cx="269" cy="1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Arc 76"/>
              <p:cNvSpPr>
                <a:spLocks/>
              </p:cNvSpPr>
              <p:nvPr/>
            </p:nvSpPr>
            <p:spPr bwMode="auto">
              <a:xfrm rot="13554027">
                <a:off x="3459" y="7511"/>
                <a:ext cx="1976" cy="19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145"/>
                  <a:gd name="T2" fmla="*/ 21593 w 21600"/>
                  <a:gd name="T3" fmla="*/ 22145 h 22145"/>
                  <a:gd name="T4" fmla="*/ 0 w 21600"/>
                  <a:gd name="T5" fmla="*/ 21600 h 22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145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81"/>
                      <a:pt x="21597" y="21963"/>
                      <a:pt x="21593" y="22145"/>
                    </a:cubicBezTo>
                  </a:path>
                  <a:path w="21600" h="22145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81"/>
                      <a:pt x="21597" y="21963"/>
                      <a:pt x="21593" y="2214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Arc 77"/>
              <p:cNvSpPr>
                <a:spLocks/>
              </p:cNvSpPr>
              <p:nvPr/>
            </p:nvSpPr>
            <p:spPr bwMode="auto">
              <a:xfrm rot="8045973" flipH="1">
                <a:off x="5966" y="7492"/>
                <a:ext cx="2016" cy="19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2886"/>
                  <a:gd name="T2" fmla="*/ 21562 w 21600"/>
                  <a:gd name="T3" fmla="*/ 22886 h 22886"/>
                  <a:gd name="T4" fmla="*/ 0 w 21600"/>
                  <a:gd name="T5" fmla="*/ 21600 h 22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88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028"/>
                      <a:pt x="21587" y="22457"/>
                      <a:pt x="21561" y="22885"/>
                    </a:cubicBezTo>
                  </a:path>
                  <a:path w="21600" h="2288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028"/>
                      <a:pt x="21587" y="22457"/>
                      <a:pt x="21561" y="2288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Oval 79"/>
              <p:cNvSpPr>
                <a:spLocks noChangeArrowheads="1"/>
              </p:cNvSpPr>
              <p:nvPr/>
            </p:nvSpPr>
            <p:spPr bwMode="auto">
              <a:xfrm>
                <a:off x="5504" y="9898"/>
                <a:ext cx="492" cy="48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82" name="Group 80"/>
              <p:cNvGrpSpPr>
                <a:grpSpLocks/>
              </p:cNvGrpSpPr>
              <p:nvPr/>
            </p:nvGrpSpPr>
            <p:grpSpPr bwMode="auto">
              <a:xfrm rot="10800000">
                <a:off x="5751" y="9891"/>
                <a:ext cx="980" cy="537"/>
                <a:chOff x="4735" y="6028"/>
                <a:chExt cx="980" cy="535"/>
              </a:xfrm>
            </p:grpSpPr>
            <p:sp>
              <p:nvSpPr>
                <p:cNvPr id="136" name="Rectangle 81"/>
                <p:cNvSpPr>
                  <a:spLocks noChangeArrowheads="1"/>
                </p:cNvSpPr>
                <p:nvPr/>
              </p:nvSpPr>
              <p:spPr bwMode="auto">
                <a:xfrm>
                  <a:off x="5004" y="6371"/>
                  <a:ext cx="139" cy="168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137" name="AutoShape 82"/>
                <p:cNvCxnSpPr>
                  <a:cxnSpLocks noChangeShapeType="1"/>
                </p:cNvCxnSpPr>
                <p:nvPr/>
              </p:nvCxnSpPr>
              <p:spPr bwMode="auto">
                <a:xfrm>
                  <a:off x="4735" y="6414"/>
                  <a:ext cx="261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4E61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8" name="AutoShape 83"/>
                <p:cNvCxnSpPr>
                  <a:cxnSpLocks noChangeShapeType="1"/>
                </p:cNvCxnSpPr>
                <p:nvPr/>
              </p:nvCxnSpPr>
              <p:spPr bwMode="auto">
                <a:xfrm>
                  <a:off x="5095" y="6414"/>
                  <a:ext cx="24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4E61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9" name="AutoShape 84"/>
                <p:cNvCxnSpPr>
                  <a:cxnSpLocks noChangeShapeType="1"/>
                </p:cNvCxnSpPr>
                <p:nvPr/>
              </p:nvCxnSpPr>
              <p:spPr bwMode="auto">
                <a:xfrm>
                  <a:off x="5340" y="6414"/>
                  <a:ext cx="55" cy="149"/>
                </a:xfrm>
                <a:prstGeom prst="straightConnector1">
                  <a:avLst/>
                </a:prstGeom>
                <a:noFill/>
                <a:ln w="19050">
                  <a:solidFill>
                    <a:srgbClr val="4E61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0" name="AutoShape 8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395" y="6414"/>
                  <a:ext cx="74" cy="149"/>
                </a:xfrm>
                <a:prstGeom prst="straightConnector1">
                  <a:avLst/>
                </a:prstGeom>
                <a:noFill/>
                <a:ln w="19050">
                  <a:solidFill>
                    <a:srgbClr val="4E61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41" name="Freeform 86"/>
                <p:cNvSpPr>
                  <a:spLocks/>
                </p:cNvSpPr>
                <p:nvPr/>
              </p:nvSpPr>
              <p:spPr bwMode="auto">
                <a:xfrm>
                  <a:off x="5441" y="6028"/>
                  <a:ext cx="274" cy="403"/>
                </a:xfrm>
                <a:custGeom>
                  <a:avLst/>
                  <a:gdLst>
                    <a:gd name="T0" fmla="*/ 29 w 274"/>
                    <a:gd name="T1" fmla="*/ 403 h 403"/>
                    <a:gd name="T2" fmla="*/ 1 w 274"/>
                    <a:gd name="T3" fmla="*/ 252 h 403"/>
                    <a:gd name="T4" fmla="*/ 36 w 274"/>
                    <a:gd name="T5" fmla="*/ 130 h 403"/>
                    <a:gd name="T6" fmla="*/ 138 w 274"/>
                    <a:gd name="T7" fmla="*/ 34 h 403"/>
                    <a:gd name="T8" fmla="*/ 274 w 274"/>
                    <a:gd name="T9" fmla="*/ 0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4" h="403">
                      <a:moveTo>
                        <a:pt x="29" y="403"/>
                      </a:moveTo>
                      <a:cubicBezTo>
                        <a:pt x="24" y="378"/>
                        <a:pt x="0" y="297"/>
                        <a:pt x="1" y="252"/>
                      </a:cubicBezTo>
                      <a:cubicBezTo>
                        <a:pt x="2" y="207"/>
                        <a:pt x="13" y="166"/>
                        <a:pt x="36" y="130"/>
                      </a:cubicBezTo>
                      <a:cubicBezTo>
                        <a:pt x="59" y="94"/>
                        <a:pt x="98" y="56"/>
                        <a:pt x="138" y="34"/>
                      </a:cubicBezTo>
                      <a:cubicBezTo>
                        <a:pt x="178" y="12"/>
                        <a:pt x="246" y="7"/>
                        <a:pt x="274" y="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4E6128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83" name="Group 87"/>
              <p:cNvGrpSpPr>
                <a:grpSpLocks/>
              </p:cNvGrpSpPr>
              <p:nvPr/>
            </p:nvGrpSpPr>
            <p:grpSpPr bwMode="auto">
              <a:xfrm rot="10800000" flipH="1">
                <a:off x="4770" y="9891"/>
                <a:ext cx="980" cy="537"/>
                <a:chOff x="4735" y="6028"/>
                <a:chExt cx="980" cy="535"/>
              </a:xfrm>
            </p:grpSpPr>
            <p:sp>
              <p:nvSpPr>
                <p:cNvPr id="130" name="Rectangle 88"/>
                <p:cNvSpPr>
                  <a:spLocks noChangeArrowheads="1"/>
                </p:cNvSpPr>
                <p:nvPr/>
              </p:nvSpPr>
              <p:spPr bwMode="auto">
                <a:xfrm>
                  <a:off x="5004" y="6371"/>
                  <a:ext cx="139" cy="168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131" name="AutoShape 89"/>
                <p:cNvCxnSpPr>
                  <a:cxnSpLocks noChangeShapeType="1"/>
                </p:cNvCxnSpPr>
                <p:nvPr/>
              </p:nvCxnSpPr>
              <p:spPr bwMode="auto">
                <a:xfrm>
                  <a:off x="4735" y="6414"/>
                  <a:ext cx="261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4E61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2" name="AutoShape 9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095" y="6414"/>
                  <a:ext cx="245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4E61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3" name="AutoShape 91"/>
                <p:cNvCxnSpPr>
                  <a:cxnSpLocks noChangeShapeType="1"/>
                </p:cNvCxnSpPr>
                <p:nvPr/>
              </p:nvCxnSpPr>
              <p:spPr bwMode="auto">
                <a:xfrm>
                  <a:off x="5340" y="6414"/>
                  <a:ext cx="55" cy="149"/>
                </a:xfrm>
                <a:prstGeom prst="straightConnector1">
                  <a:avLst/>
                </a:prstGeom>
                <a:noFill/>
                <a:ln w="19050">
                  <a:solidFill>
                    <a:srgbClr val="4E61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4" name="AutoShape 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395" y="6414"/>
                  <a:ext cx="74" cy="149"/>
                </a:xfrm>
                <a:prstGeom prst="straightConnector1">
                  <a:avLst/>
                </a:prstGeom>
                <a:noFill/>
                <a:ln w="19050">
                  <a:solidFill>
                    <a:srgbClr val="4E612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35" name="Freeform 93"/>
                <p:cNvSpPr>
                  <a:spLocks/>
                </p:cNvSpPr>
                <p:nvPr/>
              </p:nvSpPr>
              <p:spPr bwMode="auto">
                <a:xfrm>
                  <a:off x="5441" y="6028"/>
                  <a:ext cx="274" cy="403"/>
                </a:xfrm>
                <a:custGeom>
                  <a:avLst/>
                  <a:gdLst>
                    <a:gd name="T0" fmla="*/ 29 w 274"/>
                    <a:gd name="T1" fmla="*/ 403 h 403"/>
                    <a:gd name="T2" fmla="*/ 1 w 274"/>
                    <a:gd name="T3" fmla="*/ 252 h 403"/>
                    <a:gd name="T4" fmla="*/ 36 w 274"/>
                    <a:gd name="T5" fmla="*/ 130 h 403"/>
                    <a:gd name="T6" fmla="*/ 138 w 274"/>
                    <a:gd name="T7" fmla="*/ 34 h 403"/>
                    <a:gd name="T8" fmla="*/ 274 w 274"/>
                    <a:gd name="T9" fmla="*/ 0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4" h="403">
                      <a:moveTo>
                        <a:pt x="29" y="403"/>
                      </a:moveTo>
                      <a:cubicBezTo>
                        <a:pt x="24" y="378"/>
                        <a:pt x="0" y="297"/>
                        <a:pt x="1" y="252"/>
                      </a:cubicBezTo>
                      <a:cubicBezTo>
                        <a:pt x="2" y="207"/>
                        <a:pt x="13" y="166"/>
                        <a:pt x="36" y="130"/>
                      </a:cubicBezTo>
                      <a:cubicBezTo>
                        <a:pt x="59" y="94"/>
                        <a:pt x="98" y="56"/>
                        <a:pt x="138" y="34"/>
                      </a:cubicBezTo>
                      <a:cubicBezTo>
                        <a:pt x="178" y="12"/>
                        <a:pt x="246" y="7"/>
                        <a:pt x="274" y="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4E6128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84" name="AutoShape 94"/>
              <p:cNvCxnSpPr>
                <a:cxnSpLocks noChangeShapeType="1"/>
              </p:cNvCxnSpPr>
              <p:nvPr/>
            </p:nvCxnSpPr>
            <p:spPr bwMode="auto">
              <a:xfrm flipV="1">
                <a:off x="4434" y="9867"/>
                <a:ext cx="379" cy="1"/>
              </a:xfrm>
              <a:prstGeom prst="straightConnector1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AutoShape 95"/>
              <p:cNvCxnSpPr>
                <a:cxnSpLocks noChangeShapeType="1"/>
              </p:cNvCxnSpPr>
              <p:nvPr/>
            </p:nvCxnSpPr>
            <p:spPr bwMode="auto">
              <a:xfrm>
                <a:off x="4950" y="9871"/>
                <a:ext cx="264" cy="0"/>
              </a:xfrm>
              <a:prstGeom prst="straightConnector1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AutoShape 96"/>
              <p:cNvCxnSpPr>
                <a:cxnSpLocks noChangeShapeType="1"/>
              </p:cNvCxnSpPr>
              <p:nvPr/>
            </p:nvCxnSpPr>
            <p:spPr bwMode="auto">
              <a:xfrm>
                <a:off x="5359" y="9876"/>
                <a:ext cx="760" cy="1"/>
              </a:xfrm>
              <a:prstGeom prst="straightConnector1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AutoShape 97"/>
              <p:cNvCxnSpPr>
                <a:cxnSpLocks noChangeShapeType="1"/>
              </p:cNvCxnSpPr>
              <p:nvPr/>
            </p:nvCxnSpPr>
            <p:spPr bwMode="auto">
              <a:xfrm>
                <a:off x="6268" y="9877"/>
                <a:ext cx="274" cy="0"/>
              </a:xfrm>
              <a:prstGeom prst="straightConnector1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88" name="Line 98"/>
              <p:cNvSpPr>
                <a:spLocks noChangeShapeType="1"/>
              </p:cNvSpPr>
              <p:nvPr/>
            </p:nvSpPr>
            <p:spPr bwMode="auto">
              <a:xfrm flipH="1" flipV="1">
                <a:off x="6611" y="9865"/>
                <a:ext cx="688" cy="5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Line 99"/>
              <p:cNvSpPr>
                <a:spLocks noChangeShapeType="1"/>
              </p:cNvSpPr>
              <p:nvPr/>
            </p:nvSpPr>
            <p:spPr bwMode="auto">
              <a:xfrm flipH="1" flipV="1">
                <a:off x="6219" y="9898"/>
                <a:ext cx="868" cy="6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/>
            </p:nvSpPr>
            <p:spPr bwMode="auto">
              <a:xfrm>
                <a:off x="7228" y="10436"/>
                <a:ext cx="812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1156895"/>
                <a:r>
                  <a:rPr lang="ru-RU" sz="1764" b="0" dirty="0" err="1">
                    <a:solidFill>
                      <a:srgbClr val="000000"/>
                    </a:solidFill>
                  </a:rPr>
                  <a:t>Slots</a:t>
                </a:r>
                <a:endParaRPr lang="ru-RU" sz="1764" dirty="0"/>
              </a:p>
            </p:txBody>
          </p:sp>
          <p:sp>
            <p:nvSpPr>
              <p:cNvPr id="91" name="Line 102"/>
              <p:cNvSpPr>
                <a:spLocks noChangeShapeType="1"/>
              </p:cNvSpPr>
              <p:nvPr/>
            </p:nvSpPr>
            <p:spPr bwMode="auto">
              <a:xfrm flipH="1" flipV="1">
                <a:off x="5687" y="10115"/>
                <a:ext cx="16" cy="4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92" name="Group 103"/>
              <p:cNvGrpSpPr>
                <a:grpSpLocks/>
              </p:cNvGrpSpPr>
              <p:nvPr/>
            </p:nvGrpSpPr>
            <p:grpSpPr bwMode="auto">
              <a:xfrm>
                <a:off x="1692" y="10124"/>
                <a:ext cx="5364" cy="849"/>
                <a:chOff x="5953" y="4926"/>
                <a:chExt cx="3297" cy="849"/>
              </a:xfrm>
            </p:grpSpPr>
            <p:sp>
              <p:nvSpPr>
                <p:cNvPr id="126" name="Rectangle 105"/>
                <p:cNvSpPr>
                  <a:spLocks noChangeArrowheads="1"/>
                </p:cNvSpPr>
                <p:nvPr/>
              </p:nvSpPr>
              <p:spPr bwMode="auto">
                <a:xfrm>
                  <a:off x="5953" y="4926"/>
                  <a:ext cx="1656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7" name="Rectangle 106"/>
                <p:cNvSpPr>
                  <a:spLocks noChangeArrowheads="1"/>
                </p:cNvSpPr>
                <p:nvPr/>
              </p:nvSpPr>
              <p:spPr bwMode="auto">
                <a:xfrm>
                  <a:off x="5953" y="4926"/>
                  <a:ext cx="1642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8" name="Rectangle 107"/>
                <p:cNvSpPr>
                  <a:spLocks noChangeArrowheads="1"/>
                </p:cNvSpPr>
                <p:nvPr/>
              </p:nvSpPr>
              <p:spPr bwMode="auto">
                <a:xfrm>
                  <a:off x="8142" y="5386"/>
                  <a:ext cx="1108" cy="3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156895"/>
                  <a:r>
                    <a:rPr lang="en-US" sz="1764" b="0" dirty="0">
                      <a:solidFill>
                        <a:srgbClr val="000000"/>
                      </a:solidFill>
                    </a:rPr>
                    <a:t>Cooling tubes</a:t>
                  </a:r>
                  <a:endParaRPr lang="ru-RU" sz="1764" dirty="0"/>
                </a:p>
              </p:txBody>
            </p:sp>
            <p:sp>
              <p:nvSpPr>
                <p:cNvPr id="129" name="Rectangle 108"/>
                <p:cNvSpPr>
                  <a:spLocks noChangeArrowheads="1"/>
                </p:cNvSpPr>
                <p:nvPr/>
              </p:nvSpPr>
              <p:spPr bwMode="auto">
                <a:xfrm>
                  <a:off x="7403" y="4969"/>
                  <a:ext cx="158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156895"/>
                  <a:r>
                    <a:rPr lang="ru-RU" sz="1323" b="0">
                      <a:solidFill>
                        <a:srgbClr val="000000"/>
                      </a:solidFill>
                    </a:rPr>
                    <a:t> </a:t>
                  </a:r>
                  <a:endParaRPr lang="ru-RU" sz="2205"/>
                </a:p>
              </p:txBody>
            </p:sp>
          </p:grpSp>
          <p:sp>
            <p:nvSpPr>
              <p:cNvPr id="93" name="Line 109"/>
              <p:cNvSpPr>
                <a:spLocks noChangeShapeType="1"/>
              </p:cNvSpPr>
              <p:nvPr/>
            </p:nvSpPr>
            <p:spPr bwMode="auto">
              <a:xfrm flipH="1" flipV="1">
                <a:off x="7459" y="8977"/>
                <a:ext cx="538" cy="518"/>
              </a:xfrm>
              <a:prstGeom prst="line">
                <a:avLst/>
              </a:prstGeom>
              <a:noFill/>
              <a:ln w="889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94" name="Group 111"/>
              <p:cNvGrpSpPr>
                <a:grpSpLocks/>
              </p:cNvGrpSpPr>
              <p:nvPr/>
            </p:nvGrpSpPr>
            <p:grpSpPr bwMode="auto">
              <a:xfrm>
                <a:off x="8040" y="9073"/>
                <a:ext cx="1853" cy="1080"/>
                <a:chOff x="7837" y="7272"/>
                <a:chExt cx="1853" cy="1080"/>
              </a:xfrm>
            </p:grpSpPr>
            <p:sp>
              <p:nvSpPr>
                <p:cNvPr id="108" name="Rectangle 114"/>
                <p:cNvSpPr>
                  <a:spLocks noChangeArrowheads="1"/>
                </p:cNvSpPr>
                <p:nvPr/>
              </p:nvSpPr>
              <p:spPr bwMode="auto">
                <a:xfrm>
                  <a:off x="7837" y="7272"/>
                  <a:ext cx="1532" cy="3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156895"/>
                  <a:endParaRPr lang="ru-RU" sz="2205" dirty="0"/>
                </a:p>
              </p:txBody>
            </p:sp>
            <p:sp>
              <p:nvSpPr>
                <p:cNvPr id="109" name="Rectangle 115"/>
                <p:cNvSpPr>
                  <a:spLocks noChangeArrowheads="1"/>
                </p:cNvSpPr>
                <p:nvPr/>
              </p:nvSpPr>
              <p:spPr bwMode="auto">
                <a:xfrm>
                  <a:off x="9273" y="7310"/>
                  <a:ext cx="158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156895"/>
                  <a:r>
                    <a:rPr lang="ru-RU" sz="1323" b="0">
                      <a:solidFill>
                        <a:srgbClr val="000000"/>
                      </a:solidFill>
                    </a:rPr>
                    <a:t> </a:t>
                  </a:r>
                  <a:endParaRPr lang="ru-RU" sz="2205"/>
                </a:p>
              </p:txBody>
            </p:sp>
            <p:sp>
              <p:nvSpPr>
                <p:cNvPr id="110" name="Rectangle 116"/>
                <p:cNvSpPr>
                  <a:spLocks noChangeArrowheads="1"/>
                </p:cNvSpPr>
                <p:nvPr/>
              </p:nvSpPr>
              <p:spPr bwMode="auto">
                <a:xfrm>
                  <a:off x="7837" y="7598"/>
                  <a:ext cx="788" cy="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1" name="Rectangle 117"/>
                <p:cNvSpPr>
                  <a:spLocks noChangeArrowheads="1"/>
                </p:cNvSpPr>
                <p:nvPr/>
              </p:nvSpPr>
              <p:spPr bwMode="auto">
                <a:xfrm>
                  <a:off x="7837" y="7598"/>
                  <a:ext cx="773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2" name="Rectangle 118"/>
                <p:cNvSpPr>
                  <a:spLocks noChangeArrowheads="1"/>
                </p:cNvSpPr>
                <p:nvPr/>
              </p:nvSpPr>
              <p:spPr bwMode="auto">
                <a:xfrm>
                  <a:off x="7837" y="7603"/>
                  <a:ext cx="1853" cy="3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156895"/>
                  <a:r>
                    <a:rPr lang="en-US" sz="1764" b="0" dirty="0">
                      <a:solidFill>
                        <a:srgbClr val="000000"/>
                      </a:solidFill>
                    </a:rPr>
                    <a:t>BS </a:t>
                  </a:r>
                  <a:r>
                    <a:rPr lang="ru-RU" sz="1764" b="0" dirty="0">
                      <a:solidFill>
                        <a:srgbClr val="000000"/>
                      </a:solidFill>
                    </a:rPr>
                    <a:t>T=5</a:t>
                  </a:r>
                  <a:r>
                    <a:rPr lang="en-US" sz="1764" b="0" dirty="0">
                      <a:solidFill>
                        <a:srgbClr val="000000"/>
                      </a:solidFill>
                    </a:rPr>
                    <a:t> ÷ 20K</a:t>
                  </a:r>
                  <a:endParaRPr lang="ru-RU" sz="1764" dirty="0"/>
                </a:p>
              </p:txBody>
            </p:sp>
            <p:sp>
              <p:nvSpPr>
                <p:cNvPr id="113" name="Rectangle 119"/>
                <p:cNvSpPr>
                  <a:spLocks noChangeArrowheads="1"/>
                </p:cNvSpPr>
                <p:nvPr/>
              </p:nvSpPr>
              <p:spPr bwMode="auto">
                <a:xfrm>
                  <a:off x="8303" y="7641"/>
                  <a:ext cx="158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156895"/>
                  <a:r>
                    <a:rPr lang="ru-RU" sz="1323" b="0">
                      <a:solidFill>
                        <a:srgbClr val="000000"/>
                      </a:solidFill>
                    </a:rPr>
                    <a:t> </a:t>
                  </a:r>
                  <a:endParaRPr lang="ru-RU" sz="2205"/>
                </a:p>
              </p:txBody>
            </p:sp>
            <p:sp>
              <p:nvSpPr>
                <p:cNvPr id="114" name="Rectangle 120"/>
                <p:cNvSpPr>
                  <a:spLocks noChangeArrowheads="1"/>
                </p:cNvSpPr>
                <p:nvPr/>
              </p:nvSpPr>
              <p:spPr bwMode="auto">
                <a:xfrm>
                  <a:off x="8452" y="7550"/>
                  <a:ext cx="365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" name="Rectangle 121"/>
                <p:cNvSpPr>
                  <a:spLocks noChangeArrowheads="1"/>
                </p:cNvSpPr>
                <p:nvPr/>
              </p:nvSpPr>
              <p:spPr bwMode="auto">
                <a:xfrm>
                  <a:off x="8452" y="7536"/>
                  <a:ext cx="350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7" name="Rectangle 123"/>
                <p:cNvSpPr>
                  <a:spLocks noChangeArrowheads="1"/>
                </p:cNvSpPr>
                <p:nvPr/>
              </p:nvSpPr>
              <p:spPr bwMode="auto">
                <a:xfrm>
                  <a:off x="8605" y="7598"/>
                  <a:ext cx="158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156895"/>
                  <a:r>
                    <a:rPr lang="ru-RU" sz="1323" b="0">
                      <a:solidFill>
                        <a:srgbClr val="000000"/>
                      </a:solidFill>
                    </a:rPr>
                    <a:t> </a:t>
                  </a:r>
                  <a:endParaRPr lang="ru-RU" sz="2205"/>
                </a:p>
              </p:txBody>
            </p:sp>
            <p:sp>
              <p:nvSpPr>
                <p:cNvPr id="118" name="Rectangle 124"/>
                <p:cNvSpPr>
                  <a:spLocks noChangeArrowheads="1"/>
                </p:cNvSpPr>
                <p:nvPr/>
              </p:nvSpPr>
              <p:spPr bwMode="auto">
                <a:xfrm>
                  <a:off x="8605" y="7598"/>
                  <a:ext cx="649" cy="4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9" name="Rectangle 125"/>
                <p:cNvSpPr>
                  <a:spLocks noChangeArrowheads="1"/>
                </p:cNvSpPr>
                <p:nvPr/>
              </p:nvSpPr>
              <p:spPr bwMode="auto">
                <a:xfrm>
                  <a:off x="8605" y="7598"/>
                  <a:ext cx="634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1" name="Rectangle 127"/>
                <p:cNvSpPr>
                  <a:spLocks noChangeArrowheads="1"/>
                </p:cNvSpPr>
                <p:nvPr/>
              </p:nvSpPr>
              <p:spPr bwMode="auto">
                <a:xfrm>
                  <a:off x="9081" y="7641"/>
                  <a:ext cx="158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156895"/>
                  <a:r>
                    <a:rPr lang="ru-RU" sz="1323" b="0">
                      <a:solidFill>
                        <a:srgbClr val="000000"/>
                      </a:solidFill>
                    </a:rPr>
                    <a:t> </a:t>
                  </a:r>
                  <a:endParaRPr lang="ru-RU" sz="2205"/>
                </a:p>
              </p:txBody>
            </p:sp>
            <p:sp>
              <p:nvSpPr>
                <p:cNvPr id="122" name="Rectangle 128"/>
                <p:cNvSpPr>
                  <a:spLocks noChangeArrowheads="1"/>
                </p:cNvSpPr>
                <p:nvPr/>
              </p:nvSpPr>
              <p:spPr bwMode="auto">
                <a:xfrm>
                  <a:off x="7837" y="7929"/>
                  <a:ext cx="1417" cy="4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3" name="Rectangle 129"/>
                <p:cNvSpPr>
                  <a:spLocks noChangeArrowheads="1"/>
                </p:cNvSpPr>
                <p:nvPr/>
              </p:nvSpPr>
              <p:spPr bwMode="auto">
                <a:xfrm>
                  <a:off x="7837" y="7929"/>
                  <a:ext cx="1402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00817" tIns="50408" rIns="100817" bIns="50408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ru-RU" sz="1985" b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4" name="Rectangle 130"/>
                <p:cNvSpPr>
                  <a:spLocks noChangeArrowheads="1"/>
                </p:cNvSpPr>
                <p:nvPr/>
              </p:nvSpPr>
              <p:spPr bwMode="auto">
                <a:xfrm>
                  <a:off x="7837" y="7934"/>
                  <a:ext cx="1364" cy="3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156895"/>
                  <a:r>
                    <a:rPr lang="ru-RU" sz="1764" b="0" dirty="0">
                      <a:solidFill>
                        <a:srgbClr val="000000"/>
                      </a:solidFill>
                    </a:rPr>
                    <a:t>OD=49mm</a:t>
                  </a:r>
                  <a:endParaRPr lang="ru-RU" sz="1764" dirty="0"/>
                </a:p>
              </p:txBody>
            </p:sp>
            <p:sp>
              <p:nvSpPr>
                <p:cNvPr id="125" name="Rectangle 131"/>
                <p:cNvSpPr>
                  <a:spLocks noChangeArrowheads="1"/>
                </p:cNvSpPr>
                <p:nvPr/>
              </p:nvSpPr>
              <p:spPr bwMode="auto">
                <a:xfrm>
                  <a:off x="9110" y="7972"/>
                  <a:ext cx="158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l" defTabSz="1156895"/>
                  <a:r>
                    <a:rPr lang="ru-RU" sz="1323" b="0">
                      <a:solidFill>
                        <a:srgbClr val="000000"/>
                      </a:solidFill>
                    </a:rPr>
                    <a:t> </a:t>
                  </a:r>
                  <a:endParaRPr lang="ru-RU" sz="2205"/>
                </a:p>
              </p:txBody>
            </p:sp>
          </p:grpSp>
          <p:cxnSp>
            <p:nvCxnSpPr>
              <p:cNvPr id="95" name="AutoShape 133"/>
              <p:cNvCxnSpPr>
                <a:cxnSpLocks noChangeShapeType="1"/>
              </p:cNvCxnSpPr>
              <p:nvPr/>
            </p:nvCxnSpPr>
            <p:spPr bwMode="auto">
              <a:xfrm>
                <a:off x="3897" y="8226"/>
                <a:ext cx="9" cy="549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96" name="Text Box 134"/>
              <p:cNvSpPr txBox="1">
                <a:spLocks noChangeArrowheads="1"/>
              </p:cNvSpPr>
              <p:nvPr/>
            </p:nvSpPr>
            <p:spPr bwMode="auto">
              <a:xfrm>
                <a:off x="2091" y="7841"/>
                <a:ext cx="1555" cy="4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>
                <a:lvl1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764" dirty="0">
                    <a:solidFill>
                      <a:srgbClr val="4F3EF2"/>
                    </a:solidFill>
                  </a:rPr>
                  <a:t>Saw tooth!</a:t>
                </a:r>
                <a:endParaRPr lang="ru-RU" sz="1764" dirty="0">
                  <a:solidFill>
                    <a:srgbClr val="4F3EF2"/>
                  </a:solidFill>
                </a:endParaRPr>
              </a:p>
            </p:txBody>
          </p:sp>
          <p:cxnSp>
            <p:nvCxnSpPr>
              <p:cNvPr id="97" name="AutoShape 135"/>
              <p:cNvCxnSpPr>
                <a:cxnSpLocks noChangeShapeType="1"/>
              </p:cNvCxnSpPr>
              <p:nvPr/>
            </p:nvCxnSpPr>
            <p:spPr bwMode="auto">
              <a:xfrm>
                <a:off x="3388" y="8252"/>
                <a:ext cx="509" cy="282"/>
              </a:xfrm>
              <a:prstGeom prst="straightConnector1">
                <a:avLst/>
              </a:prstGeom>
              <a:noFill/>
              <a:ln w="34925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98" name="Text Box 136"/>
              <p:cNvSpPr txBox="1">
                <a:spLocks noChangeArrowheads="1"/>
              </p:cNvSpPr>
              <p:nvPr/>
            </p:nvSpPr>
            <p:spPr bwMode="auto">
              <a:xfrm>
                <a:off x="4187" y="7979"/>
                <a:ext cx="478" cy="4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>
                <a:lvl1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764" dirty="0">
                    <a:solidFill>
                      <a:srgbClr val="4F3EF2"/>
                    </a:solidFill>
                  </a:rPr>
                  <a:t>γ</a:t>
                </a:r>
              </a:p>
            </p:txBody>
          </p:sp>
          <p:cxnSp>
            <p:nvCxnSpPr>
              <p:cNvPr id="99" name="AutoShape 137"/>
              <p:cNvCxnSpPr>
                <a:cxnSpLocks noChangeShapeType="1"/>
              </p:cNvCxnSpPr>
              <p:nvPr/>
            </p:nvCxnSpPr>
            <p:spPr bwMode="auto">
              <a:xfrm flipV="1">
                <a:off x="5076" y="7097"/>
                <a:ext cx="1" cy="2768"/>
              </a:xfrm>
              <a:prstGeom prst="straightConnector1">
                <a:avLst/>
              </a:prstGeom>
              <a:noFill/>
              <a:ln w="31750">
                <a:solidFill>
                  <a:srgbClr val="4F81BD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AutoShape 138"/>
              <p:cNvCxnSpPr>
                <a:cxnSpLocks noChangeShapeType="1"/>
              </p:cNvCxnSpPr>
              <p:nvPr/>
            </p:nvCxnSpPr>
            <p:spPr bwMode="auto">
              <a:xfrm flipV="1">
                <a:off x="6393" y="7079"/>
                <a:ext cx="1" cy="2768"/>
              </a:xfrm>
              <a:prstGeom prst="straightConnector1">
                <a:avLst/>
              </a:prstGeom>
              <a:noFill/>
              <a:ln w="31750">
                <a:solidFill>
                  <a:srgbClr val="4F81BD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sp>
            <p:nvSpPr>
              <p:cNvPr id="101" name="Freeform 139"/>
              <p:cNvSpPr>
                <a:spLocks/>
              </p:cNvSpPr>
              <p:nvPr/>
            </p:nvSpPr>
            <p:spPr bwMode="auto">
              <a:xfrm>
                <a:off x="4047" y="8638"/>
                <a:ext cx="570" cy="457"/>
              </a:xfrm>
              <a:custGeom>
                <a:avLst/>
                <a:gdLst>
                  <a:gd name="T0" fmla="*/ 0 w 570"/>
                  <a:gd name="T1" fmla="*/ 43 h 457"/>
                  <a:gd name="T2" fmla="*/ 129 w 570"/>
                  <a:gd name="T3" fmla="*/ 20 h 457"/>
                  <a:gd name="T4" fmla="*/ 129 w 570"/>
                  <a:gd name="T5" fmla="*/ 164 h 457"/>
                  <a:gd name="T6" fmla="*/ 309 w 570"/>
                  <a:gd name="T7" fmla="*/ 114 h 457"/>
                  <a:gd name="T8" fmla="*/ 357 w 570"/>
                  <a:gd name="T9" fmla="*/ 386 h 457"/>
                  <a:gd name="T10" fmla="*/ 570 w 570"/>
                  <a:gd name="T11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0" h="457">
                    <a:moveTo>
                      <a:pt x="0" y="43"/>
                    </a:moveTo>
                    <a:cubicBezTo>
                      <a:pt x="53" y="22"/>
                      <a:pt x="108" y="0"/>
                      <a:pt x="129" y="20"/>
                    </a:cubicBezTo>
                    <a:cubicBezTo>
                      <a:pt x="150" y="41"/>
                      <a:pt x="100" y="148"/>
                      <a:pt x="129" y="164"/>
                    </a:cubicBezTo>
                    <a:cubicBezTo>
                      <a:pt x="159" y="179"/>
                      <a:pt x="271" y="76"/>
                      <a:pt x="309" y="114"/>
                    </a:cubicBezTo>
                    <a:cubicBezTo>
                      <a:pt x="347" y="151"/>
                      <a:pt x="314" y="329"/>
                      <a:pt x="357" y="386"/>
                    </a:cubicBezTo>
                    <a:cubicBezTo>
                      <a:pt x="400" y="443"/>
                      <a:pt x="526" y="442"/>
                      <a:pt x="570" y="457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/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985" b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Text Box 140"/>
              <p:cNvSpPr txBox="1">
                <a:spLocks noChangeArrowheads="1"/>
              </p:cNvSpPr>
              <p:nvPr/>
            </p:nvSpPr>
            <p:spPr bwMode="auto">
              <a:xfrm>
                <a:off x="4291" y="8961"/>
                <a:ext cx="749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>
                <a:lvl1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764" dirty="0">
                    <a:solidFill>
                      <a:srgbClr val="4F3EF2"/>
                    </a:solidFill>
                  </a:rPr>
                  <a:t>γ</a:t>
                </a:r>
                <a:r>
                  <a:rPr lang="en-US" sz="1764" baseline="-25000" dirty="0">
                    <a:solidFill>
                      <a:srgbClr val="4F3EF2"/>
                    </a:solidFill>
                  </a:rPr>
                  <a:t>d</a:t>
                </a:r>
                <a:endParaRPr lang="ru-RU" sz="1764" dirty="0">
                  <a:solidFill>
                    <a:srgbClr val="4F3EF2"/>
                  </a:solidFill>
                </a:endParaRPr>
              </a:p>
            </p:txBody>
          </p:sp>
          <p:sp>
            <p:nvSpPr>
              <p:cNvPr id="103" name="Text Box 141"/>
              <p:cNvSpPr txBox="1">
                <a:spLocks noChangeArrowheads="1"/>
              </p:cNvSpPr>
              <p:nvPr/>
            </p:nvSpPr>
            <p:spPr bwMode="auto">
              <a:xfrm>
                <a:off x="5103" y="7593"/>
                <a:ext cx="478" cy="4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>
                <a:lvl1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764" dirty="0">
                    <a:solidFill>
                      <a:srgbClr val="4F3EF2"/>
                    </a:solidFill>
                  </a:rPr>
                  <a:t>e</a:t>
                </a:r>
                <a:r>
                  <a:rPr lang="en-US" sz="1764" baseline="30000" dirty="0">
                    <a:solidFill>
                      <a:srgbClr val="4F3EF2"/>
                    </a:solidFill>
                  </a:rPr>
                  <a:t>-</a:t>
                </a:r>
                <a:endParaRPr lang="ru-RU" sz="1764" dirty="0">
                  <a:solidFill>
                    <a:srgbClr val="4F3EF2"/>
                  </a:solidFill>
                </a:endParaRPr>
              </a:p>
            </p:txBody>
          </p:sp>
          <p:cxnSp>
            <p:nvCxnSpPr>
              <p:cNvPr id="104" name="AutoShape 142"/>
              <p:cNvCxnSpPr>
                <a:cxnSpLocks noChangeShapeType="1"/>
              </p:cNvCxnSpPr>
              <p:nvPr/>
            </p:nvCxnSpPr>
            <p:spPr bwMode="auto">
              <a:xfrm flipH="1">
                <a:off x="3999" y="8472"/>
                <a:ext cx="1432" cy="0"/>
              </a:xfrm>
              <a:prstGeom prst="straightConnector1">
                <a:avLst/>
              </a:prstGeom>
              <a:noFill/>
              <a:ln w="38100">
                <a:solidFill>
                  <a:srgbClr val="E36C0A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05" name="Text Box 143"/>
              <p:cNvSpPr txBox="1">
                <a:spLocks noChangeArrowheads="1"/>
              </p:cNvSpPr>
              <p:nvPr/>
            </p:nvSpPr>
            <p:spPr bwMode="auto">
              <a:xfrm>
                <a:off x="5523" y="9314"/>
                <a:ext cx="800" cy="4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>
                <a:lvl1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764" dirty="0">
                    <a:solidFill>
                      <a:srgbClr val="4F3EF2"/>
                    </a:solidFill>
                  </a:rPr>
                  <a:t>e</a:t>
                </a:r>
                <a:r>
                  <a:rPr lang="en-US" sz="1764" baseline="30000" dirty="0">
                    <a:solidFill>
                      <a:srgbClr val="4F3EF2"/>
                    </a:solidFill>
                  </a:rPr>
                  <a:t>-</a:t>
                </a:r>
                <a:r>
                  <a:rPr lang="en-US" sz="1764" baseline="-25000" dirty="0" err="1">
                    <a:solidFill>
                      <a:srgbClr val="4F3EF2"/>
                    </a:solidFill>
                  </a:rPr>
                  <a:t>ph</a:t>
                </a:r>
                <a:endParaRPr lang="ru-RU" sz="1764" dirty="0">
                  <a:solidFill>
                    <a:srgbClr val="4F3EF2"/>
                  </a:solidFill>
                </a:endParaRPr>
              </a:p>
            </p:txBody>
          </p:sp>
          <p:cxnSp>
            <p:nvCxnSpPr>
              <p:cNvPr id="106" name="AutoShape 144"/>
              <p:cNvCxnSpPr>
                <a:cxnSpLocks noChangeShapeType="1"/>
              </p:cNvCxnSpPr>
              <p:nvPr/>
            </p:nvCxnSpPr>
            <p:spPr bwMode="auto">
              <a:xfrm flipV="1">
                <a:off x="5601" y="9399"/>
                <a:ext cx="0" cy="42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07" name="Text Box 145"/>
              <p:cNvSpPr txBox="1">
                <a:spLocks noChangeArrowheads="1"/>
              </p:cNvSpPr>
              <p:nvPr/>
            </p:nvSpPr>
            <p:spPr bwMode="auto">
              <a:xfrm>
                <a:off x="5854" y="8808"/>
                <a:ext cx="478" cy="4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00817" tIns="50408" rIns="100817" bIns="50408" numCol="1" anchor="t" anchorCtr="0" compatLnSpc="1">
                <a:prstTxWarp prst="textNoShape">
                  <a:avLst/>
                </a:prstTxWarp>
              </a:bodyPr>
              <a:lstStyle>
                <a:lvl1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 defTabSz="10493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defTabSz="10493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764" dirty="0">
                    <a:solidFill>
                      <a:srgbClr val="4F3EF2"/>
                    </a:solidFill>
                  </a:rPr>
                  <a:t>e</a:t>
                </a:r>
                <a:r>
                  <a:rPr lang="en-US" sz="1764" baseline="30000" dirty="0">
                    <a:solidFill>
                      <a:srgbClr val="4F3EF2"/>
                    </a:solidFill>
                  </a:rPr>
                  <a:t>-</a:t>
                </a:r>
                <a:endParaRPr lang="ru-RU" sz="1764" dirty="0">
                  <a:solidFill>
                    <a:srgbClr val="4F3EF2"/>
                  </a:solidFill>
                </a:endParaRPr>
              </a:p>
            </p:txBody>
          </p:sp>
        </p:grpSp>
        <p:sp>
          <p:nvSpPr>
            <p:cNvPr id="25" name="Овал 24"/>
            <p:cNvSpPr/>
            <p:nvPr/>
          </p:nvSpPr>
          <p:spPr bwMode="auto">
            <a:xfrm>
              <a:off x="5573045" y="2787148"/>
              <a:ext cx="62973" cy="14076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00817" tIns="50408" rIns="100817" bIns="5040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156895"/>
              <a:endParaRPr lang="ru-RU" sz="2205">
                <a:solidFill>
                  <a:srgbClr val="000000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 bwMode="auto">
            <a:xfrm>
              <a:off x="5602652" y="2932570"/>
              <a:ext cx="80960" cy="13471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00817" tIns="50408" rIns="100817" bIns="5040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156895"/>
              <a:endParaRPr lang="ru-RU" sz="2205">
                <a:solidFill>
                  <a:srgbClr val="000000"/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 bwMode="auto">
            <a:xfrm>
              <a:off x="5620287" y="3060861"/>
              <a:ext cx="58203" cy="13306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00817" tIns="50408" rIns="100817" bIns="5040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156895"/>
              <a:endParaRPr lang="ru-RU" sz="2205">
                <a:solidFill>
                  <a:srgbClr val="000000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 bwMode="auto">
            <a:xfrm>
              <a:off x="5561952" y="3407501"/>
              <a:ext cx="83862" cy="10355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00817" tIns="50408" rIns="100817" bIns="5040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156895"/>
              <a:endParaRPr lang="ru-RU" sz="2205">
                <a:solidFill>
                  <a:srgbClr val="000000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 bwMode="auto">
            <a:xfrm flipV="1">
              <a:off x="5625526" y="3219180"/>
              <a:ext cx="71734" cy="121831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00817" tIns="50408" rIns="100817" bIns="5040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156895"/>
              <a:endParaRPr lang="ru-RU" sz="2205">
                <a:solidFill>
                  <a:srgbClr val="000000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 bwMode="auto">
            <a:xfrm>
              <a:off x="5588080" y="3312616"/>
              <a:ext cx="98640" cy="9479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00817" tIns="50408" rIns="100817" bIns="5040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156895"/>
              <a:endParaRPr lang="ru-RU" sz="2205">
                <a:solidFill>
                  <a:srgbClr val="000000"/>
                </a:solidFill>
              </a:endParaRPr>
            </a:p>
          </p:txBody>
        </p:sp>
        <p:sp>
          <p:nvSpPr>
            <p:cNvPr id="31" name="Полилиния 30"/>
            <p:cNvSpPr/>
            <p:nvPr/>
          </p:nvSpPr>
          <p:spPr bwMode="auto">
            <a:xfrm>
              <a:off x="5024341" y="3312503"/>
              <a:ext cx="469127" cy="360671"/>
            </a:xfrm>
            <a:custGeom>
              <a:avLst/>
              <a:gdLst>
                <a:gd name="connsiteX0" fmla="*/ 469127 w 469127"/>
                <a:gd name="connsiteY0" fmla="*/ 0 h 693603"/>
                <a:gd name="connsiteX1" fmla="*/ 262393 w 469127"/>
                <a:gd name="connsiteY1" fmla="*/ 95415 h 693603"/>
                <a:gd name="connsiteX2" fmla="*/ 151075 w 469127"/>
                <a:gd name="connsiteY2" fmla="*/ 373711 h 693603"/>
                <a:gd name="connsiteX3" fmla="*/ 15903 w 469127"/>
                <a:gd name="connsiteY3" fmla="*/ 675861 h 693603"/>
                <a:gd name="connsiteX4" fmla="*/ 47708 w 469127"/>
                <a:gd name="connsiteY4" fmla="*/ 659958 h 693603"/>
                <a:gd name="connsiteX5" fmla="*/ 0 w 469127"/>
                <a:gd name="connsiteY5" fmla="*/ 683812 h 69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127" h="693603">
                  <a:moveTo>
                    <a:pt x="469127" y="0"/>
                  </a:moveTo>
                  <a:cubicBezTo>
                    <a:pt x="392264" y="16565"/>
                    <a:pt x="315402" y="33130"/>
                    <a:pt x="262393" y="95415"/>
                  </a:cubicBezTo>
                  <a:cubicBezTo>
                    <a:pt x="209384" y="157700"/>
                    <a:pt x="192157" y="276970"/>
                    <a:pt x="151075" y="373711"/>
                  </a:cubicBezTo>
                  <a:cubicBezTo>
                    <a:pt x="109993" y="470452"/>
                    <a:pt x="33131" y="628153"/>
                    <a:pt x="15903" y="675861"/>
                  </a:cubicBezTo>
                  <a:cubicBezTo>
                    <a:pt x="-1325" y="723569"/>
                    <a:pt x="47708" y="659958"/>
                    <a:pt x="47708" y="659958"/>
                  </a:cubicBezTo>
                  <a:lnTo>
                    <a:pt x="0" y="683812"/>
                  </a:lnTo>
                </a:path>
              </a:pathLst>
            </a:custGeom>
            <a:noFill/>
            <a:ln w="1270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00817" tIns="50408" rIns="100817" bIns="5040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156895"/>
              <a:endParaRPr lang="ru-RU" sz="2205"/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 flipH="1" flipV="1">
              <a:off x="5097431" y="2450916"/>
              <a:ext cx="379082" cy="58712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Freeform 139"/>
          <p:cNvSpPr>
            <a:spLocks/>
          </p:cNvSpPr>
          <p:nvPr/>
        </p:nvSpPr>
        <p:spPr bwMode="auto">
          <a:xfrm rot="18371620">
            <a:off x="8364203" y="3160563"/>
            <a:ext cx="451186" cy="354963"/>
          </a:xfrm>
          <a:custGeom>
            <a:avLst/>
            <a:gdLst>
              <a:gd name="T0" fmla="*/ 0 w 570"/>
              <a:gd name="T1" fmla="*/ 43 h 457"/>
              <a:gd name="T2" fmla="*/ 129 w 570"/>
              <a:gd name="T3" fmla="*/ 20 h 457"/>
              <a:gd name="T4" fmla="*/ 129 w 570"/>
              <a:gd name="T5" fmla="*/ 164 h 457"/>
              <a:gd name="T6" fmla="*/ 309 w 570"/>
              <a:gd name="T7" fmla="*/ 114 h 457"/>
              <a:gd name="T8" fmla="*/ 357 w 570"/>
              <a:gd name="T9" fmla="*/ 386 h 457"/>
              <a:gd name="T10" fmla="*/ 570 w 570"/>
              <a:gd name="T11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0" h="457">
                <a:moveTo>
                  <a:pt x="0" y="43"/>
                </a:moveTo>
                <a:cubicBezTo>
                  <a:pt x="53" y="22"/>
                  <a:pt x="108" y="0"/>
                  <a:pt x="129" y="20"/>
                </a:cubicBezTo>
                <a:cubicBezTo>
                  <a:pt x="150" y="41"/>
                  <a:pt x="100" y="148"/>
                  <a:pt x="129" y="164"/>
                </a:cubicBezTo>
                <a:cubicBezTo>
                  <a:pt x="159" y="179"/>
                  <a:pt x="271" y="76"/>
                  <a:pt x="309" y="114"/>
                </a:cubicBezTo>
                <a:cubicBezTo>
                  <a:pt x="347" y="151"/>
                  <a:pt x="314" y="329"/>
                  <a:pt x="357" y="386"/>
                </a:cubicBezTo>
                <a:cubicBezTo>
                  <a:pt x="400" y="443"/>
                  <a:pt x="526" y="442"/>
                  <a:pt x="570" y="457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0817" tIns="50408" rIns="100817" bIns="50408" numCol="1" anchor="t" anchorCtr="0" compatLnSpc="1">
            <a:prstTxWarp prst="textNoShape">
              <a:avLst/>
            </a:prstTxWarp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985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Text Box 140"/>
          <p:cNvSpPr txBox="1">
            <a:spLocks noChangeArrowheads="1"/>
          </p:cNvSpPr>
          <p:nvPr/>
        </p:nvSpPr>
        <p:spPr bwMode="auto">
          <a:xfrm>
            <a:off x="8196425" y="3007003"/>
            <a:ext cx="592874" cy="45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0817" tIns="50408" rIns="100817" bIns="50408" numCol="1" anchor="t" anchorCtr="0" compatLnSpc="1">
            <a:prstTxWarp prst="textNoShape">
              <a:avLst/>
            </a:prstTxWarp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544" dirty="0">
                <a:solidFill>
                  <a:srgbClr val="4F3EF2"/>
                </a:solidFill>
              </a:rPr>
              <a:t>γ</a:t>
            </a:r>
            <a:r>
              <a:rPr lang="en-US" sz="1544" baseline="-25000" dirty="0">
                <a:solidFill>
                  <a:srgbClr val="4F3EF2"/>
                </a:solidFill>
              </a:rPr>
              <a:t>d</a:t>
            </a:r>
            <a:endParaRPr lang="ru-RU" sz="2205" dirty="0">
              <a:solidFill>
                <a:srgbClr val="4F3EF2"/>
              </a:solidFill>
            </a:endParaRPr>
          </a:p>
        </p:txBody>
      </p:sp>
      <p:cxnSp>
        <p:nvCxnSpPr>
          <p:cNvPr id="167" name="Прямая со стрелкой 166"/>
          <p:cNvCxnSpPr/>
          <p:nvPr/>
        </p:nvCxnSpPr>
        <p:spPr>
          <a:xfrm flipH="1">
            <a:off x="7943098" y="2322467"/>
            <a:ext cx="183531" cy="2617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>
            <a:off x="8206916" y="2345402"/>
            <a:ext cx="141772" cy="3673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79"/>
          <p:cNvSpPr>
            <a:spLocks noChangeArrowheads="1"/>
          </p:cNvSpPr>
          <p:nvPr/>
        </p:nvSpPr>
        <p:spPr bwMode="auto">
          <a:xfrm>
            <a:off x="7436443" y="1901064"/>
            <a:ext cx="389445" cy="3790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vert="horz" wrap="square" lIns="100817" tIns="50408" rIns="100817" bIns="50408" numCol="1" anchor="t" anchorCtr="0" compatLnSpc="1">
            <a:prstTxWarp prst="textNoShape">
              <a:avLst/>
            </a:prstTxWarp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985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Овал 169"/>
          <p:cNvSpPr/>
          <p:nvPr/>
        </p:nvSpPr>
        <p:spPr bwMode="auto">
          <a:xfrm>
            <a:off x="7164203" y="1887103"/>
            <a:ext cx="96625" cy="11230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156895"/>
            <a:endParaRPr lang="ru-RU" sz="2205">
              <a:solidFill>
                <a:srgbClr val="000000"/>
              </a:solidFill>
            </a:endParaRPr>
          </a:p>
        </p:txBody>
      </p:sp>
      <p:sp>
        <p:nvSpPr>
          <p:cNvPr id="171" name="Овал 170"/>
          <p:cNvSpPr/>
          <p:nvPr/>
        </p:nvSpPr>
        <p:spPr bwMode="auto">
          <a:xfrm>
            <a:off x="7160244" y="4727345"/>
            <a:ext cx="93461" cy="12001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156895"/>
            <a:endParaRPr lang="ru-RU" sz="2205">
              <a:solidFill>
                <a:srgbClr val="000000"/>
              </a:solidFill>
            </a:endParaRPr>
          </a:p>
        </p:txBody>
      </p:sp>
      <p:sp>
        <p:nvSpPr>
          <p:cNvPr id="172" name="Овал 171"/>
          <p:cNvSpPr/>
          <p:nvPr/>
        </p:nvSpPr>
        <p:spPr bwMode="auto">
          <a:xfrm>
            <a:off x="8015435" y="4706831"/>
            <a:ext cx="100906" cy="12101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156895"/>
            <a:endParaRPr lang="ru-RU" sz="2205">
              <a:solidFill>
                <a:srgbClr val="000000"/>
              </a:solidFill>
            </a:endParaRPr>
          </a:p>
        </p:txBody>
      </p:sp>
      <p:sp>
        <p:nvSpPr>
          <p:cNvPr id="173" name="Овал 172"/>
          <p:cNvSpPr/>
          <p:nvPr/>
        </p:nvSpPr>
        <p:spPr bwMode="auto">
          <a:xfrm>
            <a:off x="7909057" y="4728372"/>
            <a:ext cx="98986" cy="12938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156895"/>
            <a:endParaRPr lang="ru-RU" sz="2205">
              <a:solidFill>
                <a:srgbClr val="000000"/>
              </a:solidFill>
            </a:endParaRPr>
          </a:p>
        </p:txBody>
      </p:sp>
      <p:sp>
        <p:nvSpPr>
          <p:cNvPr id="174" name="Овал 173"/>
          <p:cNvSpPr/>
          <p:nvPr/>
        </p:nvSpPr>
        <p:spPr bwMode="auto">
          <a:xfrm>
            <a:off x="8022136" y="1930168"/>
            <a:ext cx="125166" cy="940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156895"/>
            <a:endParaRPr lang="ru-RU" sz="2205">
              <a:solidFill>
                <a:srgbClr val="000000"/>
              </a:solidFill>
            </a:endParaRPr>
          </a:p>
        </p:txBody>
      </p:sp>
      <p:sp>
        <p:nvSpPr>
          <p:cNvPr id="175" name="Овал 174"/>
          <p:cNvSpPr/>
          <p:nvPr/>
        </p:nvSpPr>
        <p:spPr bwMode="auto">
          <a:xfrm>
            <a:off x="7902724" y="1887103"/>
            <a:ext cx="113576" cy="9299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156895"/>
            <a:endParaRPr lang="ru-RU" sz="2205">
              <a:solidFill>
                <a:srgbClr val="000000"/>
              </a:solidFill>
            </a:endParaRPr>
          </a:p>
        </p:txBody>
      </p:sp>
      <p:sp>
        <p:nvSpPr>
          <p:cNvPr id="176" name="Овал 175"/>
          <p:cNvSpPr/>
          <p:nvPr/>
        </p:nvSpPr>
        <p:spPr bwMode="auto">
          <a:xfrm flipV="1">
            <a:off x="8147302" y="1984791"/>
            <a:ext cx="122623" cy="9330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156895"/>
            <a:endParaRPr lang="ru-RU" sz="2205">
              <a:solidFill>
                <a:srgbClr val="000000"/>
              </a:solidFill>
            </a:endParaRPr>
          </a:p>
        </p:txBody>
      </p:sp>
      <p:sp>
        <p:nvSpPr>
          <p:cNvPr id="177" name="Овал 176"/>
          <p:cNvSpPr/>
          <p:nvPr/>
        </p:nvSpPr>
        <p:spPr bwMode="auto">
          <a:xfrm flipV="1">
            <a:off x="7292361" y="1856105"/>
            <a:ext cx="103276" cy="12459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156895"/>
            <a:endParaRPr lang="ru-RU" sz="2205">
              <a:solidFill>
                <a:srgbClr val="000000"/>
              </a:solidFill>
            </a:endParaRPr>
          </a:p>
        </p:txBody>
      </p:sp>
      <p:sp>
        <p:nvSpPr>
          <p:cNvPr id="178" name="Овал 177"/>
          <p:cNvSpPr/>
          <p:nvPr/>
        </p:nvSpPr>
        <p:spPr bwMode="auto">
          <a:xfrm flipV="1">
            <a:off x="7260828" y="4800780"/>
            <a:ext cx="111950" cy="7275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156895"/>
            <a:endParaRPr lang="ru-RU" sz="2205">
              <a:solidFill>
                <a:srgbClr val="000000"/>
              </a:solidFill>
            </a:endParaRPr>
          </a:p>
        </p:txBody>
      </p:sp>
      <p:sp>
        <p:nvSpPr>
          <p:cNvPr id="179" name="Овал 178"/>
          <p:cNvSpPr/>
          <p:nvPr/>
        </p:nvSpPr>
        <p:spPr bwMode="auto">
          <a:xfrm>
            <a:off x="8866245" y="3375476"/>
            <a:ext cx="93797" cy="136314"/>
          </a:xfrm>
          <a:prstGeom prst="ellipse">
            <a:avLst/>
          </a:prstGeom>
          <a:solidFill>
            <a:srgbClr val="00B050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0817" tIns="50408" rIns="100817" bIns="50408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156895"/>
            <a:endParaRPr lang="ru-RU" sz="2205">
              <a:solidFill>
                <a:srgbClr val="000000"/>
              </a:solidFill>
            </a:endParaRPr>
          </a:p>
        </p:txBody>
      </p:sp>
      <p:sp>
        <p:nvSpPr>
          <p:cNvPr id="180" name="Rectangle 29"/>
          <p:cNvSpPr>
            <a:spLocks noChangeArrowheads="1"/>
          </p:cNvSpPr>
          <p:nvPr/>
        </p:nvSpPr>
        <p:spPr bwMode="auto">
          <a:xfrm>
            <a:off x="8480222" y="1224154"/>
            <a:ext cx="2978503" cy="30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l" defTabSz="1156895">
              <a:spcBef>
                <a:spcPts val="0"/>
              </a:spcBef>
            </a:pPr>
            <a:r>
              <a:rPr lang="en-US" sz="1764" b="0" dirty="0">
                <a:solidFill>
                  <a:srgbClr val="000000"/>
                </a:solidFill>
              </a:rPr>
              <a:t>Molecular </a:t>
            </a:r>
            <a:r>
              <a:rPr lang="en-US" sz="1764" b="0" dirty="0" err="1">
                <a:solidFill>
                  <a:srgbClr val="000000"/>
                </a:solidFill>
              </a:rPr>
              <a:t>physisorption</a:t>
            </a:r>
            <a:endParaRPr lang="en-US" sz="1764" b="0" dirty="0">
              <a:solidFill>
                <a:srgbClr val="000000"/>
              </a:solidFill>
            </a:endParaRPr>
          </a:p>
          <a:p>
            <a:pPr algn="l" defTabSz="1156895">
              <a:spcBef>
                <a:spcPts val="0"/>
              </a:spcBef>
            </a:pPr>
            <a:r>
              <a:rPr lang="en-US" sz="1764" b="0" dirty="0">
                <a:solidFill>
                  <a:srgbClr val="000000"/>
                </a:solidFill>
              </a:rPr>
              <a:t> onto cryogenic surfaces </a:t>
            </a:r>
          </a:p>
          <a:p>
            <a:pPr algn="l" defTabSz="1156895">
              <a:spcBef>
                <a:spcPts val="0"/>
              </a:spcBef>
            </a:pPr>
            <a:r>
              <a:rPr lang="en-US" sz="1764" b="0" dirty="0">
                <a:solidFill>
                  <a:srgbClr val="000000"/>
                </a:solidFill>
              </a:rPr>
              <a:t>(weak binding energy)</a:t>
            </a:r>
          </a:p>
        </p:txBody>
      </p:sp>
      <p:cxnSp>
        <p:nvCxnSpPr>
          <p:cNvPr id="183" name="Прямая со стрелкой 182"/>
          <p:cNvCxnSpPr/>
          <p:nvPr/>
        </p:nvCxnSpPr>
        <p:spPr>
          <a:xfrm>
            <a:off x="8786892" y="2005677"/>
            <a:ext cx="79354" cy="81822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 стрелкой 183"/>
          <p:cNvCxnSpPr>
            <a:endCxn id="174" idx="7"/>
          </p:cNvCxnSpPr>
          <p:nvPr/>
        </p:nvCxnSpPr>
        <p:spPr>
          <a:xfrm flipH="1">
            <a:off x="8128972" y="1657651"/>
            <a:ext cx="297306" cy="28628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/>
          <p:nvPr/>
        </p:nvCxnSpPr>
        <p:spPr>
          <a:xfrm flipH="1">
            <a:off x="7409830" y="1462304"/>
            <a:ext cx="1009973" cy="4003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 Box 134"/>
          <p:cNvSpPr txBox="1">
            <a:spLocks noChangeArrowheads="1"/>
          </p:cNvSpPr>
          <p:nvPr/>
        </p:nvSpPr>
        <p:spPr bwMode="auto">
          <a:xfrm>
            <a:off x="4789632" y="776761"/>
            <a:ext cx="5517399" cy="3169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00817" tIns="50408" rIns="100817" bIns="50408" numCol="1" anchor="t" anchorCtr="0" compatLnSpc="1">
            <a:prstTxWarp prst="textNoShape">
              <a:avLst/>
            </a:prstTxWarp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985" dirty="0">
                <a:solidFill>
                  <a:srgbClr val="C00000"/>
                </a:solidFill>
              </a:rPr>
              <a:t>Cross-section of arc LHC beam pipe in dipoles</a:t>
            </a:r>
            <a:endParaRPr lang="ru-RU" sz="1985" dirty="0">
              <a:solidFill>
                <a:srgbClr val="C00000"/>
              </a:solidFill>
            </a:endParaRPr>
          </a:p>
        </p:txBody>
      </p:sp>
      <p:sp>
        <p:nvSpPr>
          <p:cNvPr id="1094670" name="Номер слайда 10946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3162D-8679-4CDD-AA25-1419BBAB46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39" name="Прямая со стрелкой 238"/>
          <p:cNvCxnSpPr/>
          <p:nvPr/>
        </p:nvCxnSpPr>
        <p:spPr>
          <a:xfrm>
            <a:off x="5971283" y="2734812"/>
            <a:ext cx="1048798" cy="187459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Прямоугольник 239"/>
          <p:cNvSpPr/>
          <p:nvPr/>
        </p:nvSpPr>
        <p:spPr>
          <a:xfrm>
            <a:off x="4657783" y="2401453"/>
            <a:ext cx="1773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41DD0"/>
                </a:solidFill>
                <a:latin typeface="Calibri"/>
              </a:rPr>
              <a:t>Electron Cloud</a:t>
            </a:r>
            <a:endParaRPr lang="en-US" sz="1800" dirty="0">
              <a:solidFill>
                <a:srgbClr val="141DD0"/>
              </a:solidFill>
              <a:latin typeface="Calibri"/>
            </a:endParaRPr>
          </a:p>
        </p:txBody>
      </p:sp>
      <p:graphicFrame>
        <p:nvGraphicFramePr>
          <p:cNvPr id="194" name="Объект 1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912885"/>
              </p:ext>
            </p:extLst>
          </p:nvPr>
        </p:nvGraphicFramePr>
        <p:xfrm>
          <a:off x="477269" y="5900919"/>
          <a:ext cx="315118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189" name="Equation" r:id="rId3" imgW="1638000" imgH="291960" progId="Equation.3">
                  <p:embed/>
                </p:oleObj>
              </mc:Choice>
              <mc:Fallback>
                <p:oleObj name="Equation" r:id="rId3" imgW="16380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69" y="5900919"/>
                        <a:ext cx="3151187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Объект 1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814174"/>
              </p:ext>
            </p:extLst>
          </p:nvPr>
        </p:nvGraphicFramePr>
        <p:xfrm>
          <a:off x="3964996" y="5868311"/>
          <a:ext cx="4428492" cy="537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190" name="Формула" r:id="rId5" imgW="2273300" imgH="279400" progId="Equation.3">
                  <p:embed/>
                </p:oleObj>
              </mc:Choice>
              <mc:Fallback>
                <p:oleObj name="Формула" r:id="rId5" imgW="2273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996" y="5868311"/>
                        <a:ext cx="4428492" cy="5373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" name="Text Box 5"/>
          <p:cNvSpPr txBox="1">
            <a:spLocks noChangeArrowheads="1"/>
          </p:cNvSpPr>
          <p:nvPr/>
        </p:nvSpPr>
        <p:spPr bwMode="auto">
          <a:xfrm>
            <a:off x="307319" y="6293808"/>
            <a:ext cx="986507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800000"/>
                </a:solidFill>
              </a:rPr>
              <a:t>	</a:t>
            </a:r>
            <a:r>
              <a:rPr lang="en-US" sz="2000" dirty="0" smtClean="0">
                <a:solidFill>
                  <a:srgbClr val="800000"/>
                </a:solidFill>
              </a:rPr>
              <a:t>   </a:t>
            </a:r>
            <a:r>
              <a:rPr lang="ru-RU" sz="2000" dirty="0" smtClean="0">
                <a:solidFill>
                  <a:srgbClr val="800000"/>
                </a:solidFill>
              </a:rPr>
              <a:t>- </a:t>
            </a:r>
            <a:r>
              <a:rPr lang="en-US" sz="2000" dirty="0" smtClean="0">
                <a:solidFill>
                  <a:srgbClr val="800000"/>
                </a:solidFill>
              </a:rPr>
              <a:t>fluxes of photons</a:t>
            </a:r>
            <a:r>
              <a:rPr lang="ru-RU" sz="2000" dirty="0" smtClean="0">
                <a:solidFill>
                  <a:srgbClr val="800000"/>
                </a:solidFill>
              </a:rPr>
              <a:t>, </a:t>
            </a:r>
            <a:r>
              <a:rPr lang="en-US" sz="2000" dirty="0" smtClean="0">
                <a:solidFill>
                  <a:srgbClr val="800000"/>
                </a:solidFill>
              </a:rPr>
              <a:t>electrons and</a:t>
            </a:r>
            <a:r>
              <a:rPr lang="ru-RU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800000"/>
                </a:solidFill>
              </a:rPr>
              <a:t>ions correspondingly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800000"/>
                </a:solidFill>
              </a:rPr>
              <a:t>                </a:t>
            </a:r>
            <a:r>
              <a:rPr lang="ru-RU" sz="2000" dirty="0" smtClean="0">
                <a:solidFill>
                  <a:srgbClr val="800000"/>
                </a:solidFill>
              </a:rPr>
              <a:t> - </a:t>
            </a:r>
            <a:r>
              <a:rPr lang="en-US" sz="2000" dirty="0" smtClean="0">
                <a:solidFill>
                  <a:srgbClr val="800000"/>
                </a:solidFill>
              </a:rPr>
              <a:t>primary desorption yields at irradiation by photons, electrons and ions correspondingly</a:t>
            </a:r>
          </a:p>
          <a:p>
            <a:pPr algn="just">
              <a:spcBef>
                <a:spcPts val="0"/>
              </a:spcBef>
            </a:pP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800000"/>
                </a:solidFill>
              </a:rPr>
              <a:t>                 - secondary desorption yield (re-cycling)</a:t>
            </a:r>
            <a:endParaRPr lang="ru-RU" sz="2000" dirty="0">
              <a:solidFill>
                <a:srgbClr val="800000"/>
              </a:solidFill>
            </a:endParaRPr>
          </a:p>
        </p:txBody>
      </p:sp>
      <p:graphicFrame>
        <p:nvGraphicFramePr>
          <p:cNvPr id="199" name="Объект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717563"/>
              </p:ext>
            </p:extLst>
          </p:nvPr>
        </p:nvGraphicFramePr>
        <p:xfrm>
          <a:off x="610694" y="6322736"/>
          <a:ext cx="917490" cy="45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191" name="Формула" r:id="rId7" imgW="520474" imgH="253890" progId="Equation.3">
                  <p:embed/>
                </p:oleObj>
              </mc:Choice>
              <mc:Fallback>
                <p:oleObj name="Формула" r:id="rId7" imgW="520474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694" y="6322736"/>
                        <a:ext cx="917490" cy="450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Объект 1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668895"/>
              </p:ext>
            </p:extLst>
          </p:nvPr>
        </p:nvGraphicFramePr>
        <p:xfrm>
          <a:off x="413761" y="6617002"/>
          <a:ext cx="105568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192" name="Equation" r:id="rId9" imgW="596880" imgH="241200" progId="Equation.3">
                  <p:embed/>
                </p:oleObj>
              </mc:Choice>
              <mc:Fallback>
                <p:oleObj name="Equation" r:id="rId9" imgW="596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61" y="6617002"/>
                        <a:ext cx="1055687" cy="42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" name="Объект 2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142905"/>
              </p:ext>
            </p:extLst>
          </p:nvPr>
        </p:nvGraphicFramePr>
        <p:xfrm>
          <a:off x="299260" y="4304360"/>
          <a:ext cx="2526575" cy="449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193" name="Формула" r:id="rId11" imgW="1282700" imgH="228600" progId="Equation.3">
                  <p:embed/>
                </p:oleObj>
              </mc:Choice>
              <mc:Fallback>
                <p:oleObj name="Формула" r:id="rId11" imgW="1282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60" y="4304360"/>
                        <a:ext cx="2526575" cy="449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" name="Объект 2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427334"/>
              </p:ext>
            </p:extLst>
          </p:nvPr>
        </p:nvGraphicFramePr>
        <p:xfrm>
          <a:off x="218093" y="4829846"/>
          <a:ext cx="39671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194" name="Equation" r:id="rId13" imgW="2057400" imgH="228600" progId="Equation.3">
                  <p:embed/>
                </p:oleObj>
              </mc:Choice>
              <mc:Fallback>
                <p:oleObj name="Equation" r:id="rId13" imgW="205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93" y="4829846"/>
                        <a:ext cx="3967162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" name="Text Box 5"/>
          <p:cNvSpPr txBox="1">
            <a:spLocks noChangeArrowheads="1"/>
          </p:cNvSpPr>
          <p:nvPr/>
        </p:nvSpPr>
        <p:spPr bwMode="auto">
          <a:xfrm>
            <a:off x="2866619" y="4239564"/>
            <a:ext cx="25570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 dirty="0" smtClean="0">
                <a:solidFill>
                  <a:srgbClr val="4F3EF2"/>
                </a:solidFill>
              </a:rPr>
              <a:t>- Sticking probability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210" name="Объект 2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390812"/>
              </p:ext>
            </p:extLst>
          </p:nvPr>
        </p:nvGraphicFramePr>
        <p:xfrm>
          <a:off x="490538" y="2727325"/>
          <a:ext cx="3068637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195" name="Equation" r:id="rId15" imgW="1790640" imgH="393480" progId="Equation.3">
                  <p:embed/>
                </p:oleObj>
              </mc:Choice>
              <mc:Fallback>
                <p:oleObj name="Equation" r:id="rId15" imgW="1790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2727325"/>
                        <a:ext cx="3068637" cy="674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" name="Номер слайда 23"/>
          <p:cNvSpPr txBox="1">
            <a:spLocks/>
          </p:cNvSpPr>
          <p:nvPr/>
        </p:nvSpPr>
        <p:spPr>
          <a:xfrm>
            <a:off x="5487412" y="7767927"/>
            <a:ext cx="1313111" cy="127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323" b="1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000" b="1" kern="1200">
                <a:solidFill>
                  <a:srgbClr val="4F3EF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000" b="1" kern="1200">
                <a:solidFill>
                  <a:srgbClr val="4F3EF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000" b="1" kern="1200">
                <a:solidFill>
                  <a:srgbClr val="4F3EF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000" b="1" kern="1200">
                <a:solidFill>
                  <a:srgbClr val="4F3EF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4F3EF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4F3EF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4F3EF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4F3EF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ACD99A16-143D-48D6-8F70-5A6CCC97A38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20" name="Text Box 5"/>
          <p:cNvSpPr txBox="1">
            <a:spLocks noChangeArrowheads="1"/>
          </p:cNvSpPr>
          <p:nvPr/>
        </p:nvSpPr>
        <p:spPr bwMode="auto">
          <a:xfrm>
            <a:off x="4198909" y="5062807"/>
            <a:ext cx="26060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 dirty="0" smtClean="0">
                <a:solidFill>
                  <a:srgbClr val="4F3EF2"/>
                </a:solidFill>
              </a:rPr>
              <a:t>-</a:t>
            </a:r>
            <a:r>
              <a:rPr lang="en-US" sz="2000" dirty="0" smtClean="0">
                <a:solidFill>
                  <a:srgbClr val="C00000"/>
                </a:solidFill>
              </a:rPr>
              <a:t>Equilibrium  density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221" name="Прямая со стрелкой 220"/>
          <p:cNvCxnSpPr/>
          <p:nvPr/>
        </p:nvCxnSpPr>
        <p:spPr bwMode="auto">
          <a:xfrm>
            <a:off x="1410487" y="1878493"/>
            <a:ext cx="10851" cy="767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22" name="Объект 2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025453"/>
              </p:ext>
            </p:extLst>
          </p:nvPr>
        </p:nvGraphicFramePr>
        <p:xfrm>
          <a:off x="3763970" y="2724205"/>
          <a:ext cx="958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196" name="Equation" r:id="rId17" imgW="558720" imgH="355320" progId="Equation.3">
                  <p:embed/>
                </p:oleObj>
              </mc:Choice>
              <mc:Fallback>
                <p:oleObj name="Equation" r:id="rId17" imgW="558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70" y="2724205"/>
                        <a:ext cx="958850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3" name="Скругленная соединительная линия 222"/>
          <p:cNvCxnSpPr/>
          <p:nvPr/>
        </p:nvCxnSpPr>
        <p:spPr bwMode="auto">
          <a:xfrm rot="16200000" flipH="1">
            <a:off x="1650791" y="2316117"/>
            <a:ext cx="111748" cy="12700"/>
          </a:xfrm>
          <a:prstGeom prst="curvedConnector5">
            <a:avLst>
              <a:gd name="adj1" fmla="val -204567"/>
              <a:gd name="adj2" fmla="val 10650000"/>
              <a:gd name="adj3" fmla="val 304567"/>
            </a:avLst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24" name="Объект 2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912208"/>
              </p:ext>
            </p:extLst>
          </p:nvPr>
        </p:nvGraphicFramePr>
        <p:xfrm>
          <a:off x="299260" y="7106753"/>
          <a:ext cx="10556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197" name="Equation" r:id="rId19" imgW="596880" imgH="241200" progId="Equation.3">
                  <p:embed/>
                </p:oleObj>
              </mc:Choice>
              <mc:Fallback>
                <p:oleObj name="Equation" r:id="rId19" imgW="596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60" y="7106753"/>
                        <a:ext cx="1055687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" name="TextBox 224"/>
          <p:cNvSpPr txBox="1"/>
          <p:nvPr/>
        </p:nvSpPr>
        <p:spPr>
          <a:xfrm>
            <a:off x="1786790" y="2053226"/>
            <a:ext cx="1260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re-cycling</a:t>
            </a:r>
            <a:endParaRPr lang="ru-RU" dirty="0"/>
          </a:p>
        </p:txBody>
      </p:sp>
      <p:sp>
        <p:nvSpPr>
          <p:cNvPr id="226" name="Text Box 5"/>
          <p:cNvSpPr txBox="1">
            <a:spLocks noChangeArrowheads="1"/>
          </p:cNvSpPr>
          <p:nvPr/>
        </p:nvSpPr>
        <p:spPr bwMode="auto">
          <a:xfrm>
            <a:off x="136993" y="3465087"/>
            <a:ext cx="52273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000" b="0" i="1" dirty="0" err="1" smtClean="0">
                <a:solidFill>
                  <a:srgbClr val="000000"/>
                </a:solidFill>
              </a:rPr>
              <a:t>a</a:t>
            </a:r>
            <a:r>
              <a:rPr lang="en-US" sz="2000" b="0" i="1" baseline="-25000" dirty="0" err="1" smtClean="0">
                <a:solidFill>
                  <a:srgbClr val="000000"/>
                </a:solidFill>
              </a:rPr>
              <a:t>i</a:t>
            </a:r>
            <a:r>
              <a:rPr lang="en-US" sz="2000" b="0" i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4F3EF2"/>
                </a:solidFill>
              </a:rPr>
              <a:t> - surface density of </a:t>
            </a:r>
            <a:r>
              <a:rPr lang="en-US" sz="2000" dirty="0" err="1" smtClean="0">
                <a:solidFill>
                  <a:srgbClr val="4F3EF2"/>
                </a:solidFill>
              </a:rPr>
              <a:t>phisisorbed</a:t>
            </a:r>
            <a:r>
              <a:rPr lang="en-US" sz="2000" dirty="0" smtClean="0">
                <a:solidFill>
                  <a:srgbClr val="4F3EF2"/>
                </a:solidFill>
              </a:rPr>
              <a:t> molecules</a:t>
            </a:r>
          </a:p>
          <a:p>
            <a:pPr algn="ctr">
              <a:spcBef>
                <a:spcPts val="0"/>
              </a:spcBef>
            </a:pPr>
            <a:r>
              <a:rPr lang="en-US" sz="2000" b="0" i="1" dirty="0" smtClean="0">
                <a:solidFill>
                  <a:srgbClr val="000000"/>
                </a:solidFill>
              </a:rPr>
              <a:t>l</a:t>
            </a:r>
            <a:r>
              <a:rPr lang="en-US" sz="2000" dirty="0" smtClean="0">
                <a:solidFill>
                  <a:srgbClr val="4F3EF2"/>
                </a:solidFill>
              </a:rPr>
              <a:t> – perimeter of the beam pipe cross-section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227" name="Объект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267147"/>
              </p:ext>
            </p:extLst>
          </p:nvPr>
        </p:nvGraphicFramePr>
        <p:xfrm>
          <a:off x="22225" y="1265238"/>
          <a:ext cx="59626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198" name="Equation" r:id="rId21" imgW="3251160" imgH="393480" progId="Equation.3">
                  <p:embed/>
                </p:oleObj>
              </mc:Choice>
              <mc:Fallback>
                <p:oleObj name="Equation" r:id="rId21" imgW="3251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" y="1265238"/>
                        <a:ext cx="5962650" cy="706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8" name="Прямая со стрелкой 227"/>
          <p:cNvCxnSpPr/>
          <p:nvPr/>
        </p:nvCxnSpPr>
        <p:spPr bwMode="auto">
          <a:xfrm flipH="1">
            <a:off x="3381044" y="1801322"/>
            <a:ext cx="1299941" cy="7651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0" name="Объект 2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473871"/>
              </p:ext>
            </p:extLst>
          </p:nvPr>
        </p:nvGraphicFramePr>
        <p:xfrm>
          <a:off x="223987" y="5162617"/>
          <a:ext cx="38687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199" name="Equation" r:id="rId23" imgW="2006280" imgH="266400" progId="Equation.3">
                  <p:embed/>
                </p:oleObj>
              </mc:Choice>
              <mc:Fallback>
                <p:oleObj name="Equation" r:id="rId23" imgW="20062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87" y="5162617"/>
                        <a:ext cx="3868737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136993" y="4775655"/>
            <a:ext cx="6570992" cy="993511"/>
          </a:xfrm>
          <a:prstGeom prst="round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0" y="396875"/>
            <a:ext cx="2724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00125" eaLnBrk="1" hangingPunct="1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defTabSz="1000125" eaLnBrk="1" hangingPunct="1">
              <a:spcBef>
                <a:spcPct val="0"/>
              </a:spcBef>
            </a:pP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427038" y="0"/>
            <a:ext cx="752475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51188" y="563951"/>
            <a:ext cx="85359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914400">
              <a:spcBef>
                <a:spcPct val="50000"/>
              </a:spcBef>
            </a:pPr>
            <a:r>
              <a:rPr lang="en-US" sz="2000" dirty="0" smtClean="0">
                <a:solidFill>
                  <a:srgbClr val="141DD0"/>
                </a:solidFill>
              </a:rPr>
              <a:t>Increasing temperature of CB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560233" y="1641887"/>
            <a:ext cx="3420380" cy="1390907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0493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rgbClr val="4F3EF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18956" y="6591390"/>
            <a:ext cx="2160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914400">
              <a:spcBef>
                <a:spcPct val="50000"/>
              </a:spcBef>
            </a:pPr>
            <a:r>
              <a:rPr lang="en-US" sz="2000" dirty="0" err="1" smtClean="0">
                <a:solidFill>
                  <a:srgbClr val="C00000"/>
                </a:solidFill>
              </a:rPr>
              <a:t>Tmax</a:t>
            </a:r>
            <a:r>
              <a:rPr lang="en-US" sz="2000" dirty="0" smtClean="0">
                <a:solidFill>
                  <a:srgbClr val="C00000"/>
                </a:solidFill>
              </a:rPr>
              <a:t>=3.3K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A16-143D-48D6-8F70-5A6CCC97A385}" type="slidenum">
              <a:rPr lang="en-US" smtClean="0">
                <a:solidFill>
                  <a:srgbClr val="720414"/>
                </a:solidFill>
              </a:rPr>
              <a:pPr/>
              <a:t>8</a:t>
            </a:fld>
            <a:endParaRPr lang="en-US" dirty="0">
              <a:solidFill>
                <a:srgbClr val="720414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91" y="1323381"/>
            <a:ext cx="8334201" cy="508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2253704" y="3185909"/>
            <a:ext cx="6798628" cy="2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 flipV="1">
            <a:off x="4999076" y="3185909"/>
            <a:ext cx="0" cy="2608706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/>
          <p:cNvCxnSpPr/>
          <p:nvPr/>
        </p:nvCxnSpPr>
        <p:spPr>
          <a:xfrm flipV="1">
            <a:off x="4711043" y="5904867"/>
            <a:ext cx="288033" cy="686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051012" y="2960352"/>
            <a:ext cx="17554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914400">
              <a:spcBef>
                <a:spcPct val="50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n=1E9 1/cm</a:t>
            </a:r>
            <a:r>
              <a:rPr lang="en-US" sz="2000" baseline="30000" dirty="0" smtClean="0">
                <a:solidFill>
                  <a:srgbClr val="C00000"/>
                </a:solidFill>
              </a:rPr>
              <a:t>3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87"/>
          <p:cNvSpPr>
            <a:spLocks noChangeArrowheads="1"/>
          </p:cNvSpPr>
          <p:nvPr/>
        </p:nvSpPr>
        <p:spPr bwMode="auto">
          <a:xfrm>
            <a:off x="0" y="396875"/>
            <a:ext cx="27241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00125" eaLnBrk="1" hangingPunct="1"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Arial" charset="0"/>
              </a:rPr>
              <a:t>BINP</a:t>
            </a:r>
            <a:endParaRPr lang="ru-RU" sz="1400">
              <a:solidFill>
                <a:srgbClr val="000000"/>
              </a:solidFill>
              <a:latin typeface="Arial" charset="0"/>
            </a:endParaRPr>
          </a:p>
          <a:p>
            <a:pPr defTabSz="1000125" eaLnBrk="1" hangingPunct="1">
              <a:spcBef>
                <a:spcPct val="0"/>
              </a:spcBef>
            </a:pPr>
            <a:endParaRPr lang="ru-RU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94659" name="Freeform 92"/>
          <p:cNvSpPr>
            <a:spLocks noEditPoints="1"/>
          </p:cNvSpPr>
          <p:nvPr/>
        </p:nvSpPr>
        <p:spPr bwMode="auto">
          <a:xfrm>
            <a:off x="427038" y="0"/>
            <a:ext cx="752475" cy="904875"/>
          </a:xfrm>
          <a:custGeom>
            <a:avLst/>
            <a:gdLst>
              <a:gd name="T0" fmla="*/ 333375 w 79"/>
              <a:gd name="T1" fmla="*/ 504825 h 95"/>
              <a:gd name="T2" fmla="*/ 38100 w 79"/>
              <a:gd name="T3" fmla="*/ 285750 h 95"/>
              <a:gd name="T4" fmla="*/ 314325 w 79"/>
              <a:gd name="T5" fmla="*/ 428625 h 95"/>
              <a:gd name="T6" fmla="*/ 285750 w 79"/>
              <a:gd name="T7" fmla="*/ 323850 h 95"/>
              <a:gd name="T8" fmla="*/ 352425 w 79"/>
              <a:gd name="T9" fmla="*/ 400050 h 95"/>
              <a:gd name="T10" fmla="*/ 371475 w 79"/>
              <a:gd name="T11" fmla="*/ 0 h 95"/>
              <a:gd name="T12" fmla="*/ 409575 w 79"/>
              <a:gd name="T13" fmla="*/ 390525 h 95"/>
              <a:gd name="T14" fmla="*/ 523875 w 79"/>
              <a:gd name="T15" fmla="*/ 238125 h 95"/>
              <a:gd name="T16" fmla="*/ 447675 w 79"/>
              <a:gd name="T17" fmla="*/ 419100 h 95"/>
              <a:gd name="T18" fmla="*/ 695325 w 79"/>
              <a:gd name="T19" fmla="*/ 257175 h 95"/>
              <a:gd name="T20" fmla="*/ 428625 w 79"/>
              <a:gd name="T21" fmla="*/ 504825 h 95"/>
              <a:gd name="T22" fmla="*/ 333375 w 79"/>
              <a:gd name="T23" fmla="*/ 504825 h 95"/>
              <a:gd name="T24" fmla="*/ 752475 w 79"/>
              <a:gd name="T25" fmla="*/ 800100 h 95"/>
              <a:gd name="T26" fmla="*/ 590550 w 79"/>
              <a:gd name="T27" fmla="*/ 542925 h 95"/>
              <a:gd name="T28" fmla="*/ 628650 w 79"/>
              <a:gd name="T29" fmla="*/ 542925 h 95"/>
              <a:gd name="T30" fmla="*/ 752475 w 79"/>
              <a:gd name="T31" fmla="*/ 742950 h 95"/>
              <a:gd name="T32" fmla="*/ 752475 w 79"/>
              <a:gd name="T33" fmla="*/ 800100 h 95"/>
              <a:gd name="T34" fmla="*/ 723900 w 79"/>
              <a:gd name="T35" fmla="*/ 895350 h 95"/>
              <a:gd name="T36" fmla="*/ 523875 w 79"/>
              <a:gd name="T37" fmla="*/ 590550 h 95"/>
              <a:gd name="T38" fmla="*/ 161925 w 79"/>
              <a:gd name="T39" fmla="*/ 590550 h 95"/>
              <a:gd name="T40" fmla="*/ 0 w 79"/>
              <a:gd name="T41" fmla="*/ 333375 h 95"/>
              <a:gd name="T42" fmla="*/ 28575 w 79"/>
              <a:gd name="T43" fmla="*/ 333375 h 95"/>
              <a:gd name="T44" fmla="*/ 200025 w 79"/>
              <a:gd name="T45" fmla="*/ 533400 h 95"/>
              <a:gd name="T46" fmla="*/ 552450 w 79"/>
              <a:gd name="T47" fmla="*/ 533400 h 95"/>
              <a:gd name="T48" fmla="*/ 752475 w 79"/>
              <a:gd name="T49" fmla="*/ 847725 h 95"/>
              <a:gd name="T50" fmla="*/ 752475 w 79"/>
              <a:gd name="T51" fmla="*/ 895350 h 95"/>
              <a:gd name="T52" fmla="*/ 723900 w 79"/>
              <a:gd name="T53" fmla="*/ 895350 h 95"/>
              <a:gd name="T54" fmla="*/ 638175 w 79"/>
              <a:gd name="T55" fmla="*/ 895350 h 95"/>
              <a:gd name="T56" fmla="*/ 495300 w 79"/>
              <a:gd name="T57" fmla="*/ 657225 h 95"/>
              <a:gd name="T58" fmla="*/ 200025 w 79"/>
              <a:gd name="T59" fmla="*/ 657225 h 95"/>
              <a:gd name="T60" fmla="*/ 171450 w 79"/>
              <a:gd name="T61" fmla="*/ 628650 h 95"/>
              <a:gd name="T62" fmla="*/ 504825 w 79"/>
              <a:gd name="T63" fmla="*/ 628650 h 95"/>
              <a:gd name="T64" fmla="*/ 676275 w 79"/>
              <a:gd name="T65" fmla="*/ 895350 h 95"/>
              <a:gd name="T66" fmla="*/ 638175 w 79"/>
              <a:gd name="T67" fmla="*/ 895350 h 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9"/>
              <a:gd name="T103" fmla="*/ 0 h 95"/>
              <a:gd name="T104" fmla="*/ 79 w 79"/>
              <a:gd name="T105" fmla="*/ 95 h 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9" h="95">
                <a:moveTo>
                  <a:pt x="35" y="53"/>
                </a:moveTo>
                <a:lnTo>
                  <a:pt x="4" y="30"/>
                </a:lnTo>
                <a:lnTo>
                  <a:pt x="33" y="45"/>
                </a:lnTo>
                <a:lnTo>
                  <a:pt x="30" y="34"/>
                </a:lnTo>
                <a:lnTo>
                  <a:pt x="37" y="42"/>
                </a:lnTo>
                <a:lnTo>
                  <a:pt x="39" y="0"/>
                </a:lnTo>
                <a:lnTo>
                  <a:pt x="43" y="41"/>
                </a:lnTo>
                <a:lnTo>
                  <a:pt x="55" y="25"/>
                </a:lnTo>
                <a:lnTo>
                  <a:pt x="47" y="44"/>
                </a:lnTo>
                <a:lnTo>
                  <a:pt x="73" y="27"/>
                </a:lnTo>
                <a:lnTo>
                  <a:pt x="45" y="53"/>
                </a:lnTo>
                <a:cubicBezTo>
                  <a:pt x="42" y="53"/>
                  <a:pt x="38" y="53"/>
                  <a:pt x="35" y="53"/>
                </a:cubicBezTo>
                <a:close/>
                <a:moveTo>
                  <a:pt x="79" y="84"/>
                </a:moveTo>
                <a:lnTo>
                  <a:pt x="62" y="57"/>
                </a:lnTo>
                <a:lnTo>
                  <a:pt x="66" y="57"/>
                </a:lnTo>
                <a:lnTo>
                  <a:pt x="79" y="78"/>
                </a:lnTo>
                <a:lnTo>
                  <a:pt x="79" y="84"/>
                </a:lnTo>
                <a:close/>
                <a:moveTo>
                  <a:pt x="76" y="94"/>
                </a:moveTo>
                <a:lnTo>
                  <a:pt x="55" y="62"/>
                </a:lnTo>
                <a:lnTo>
                  <a:pt x="17" y="62"/>
                </a:lnTo>
                <a:lnTo>
                  <a:pt x="0" y="35"/>
                </a:lnTo>
                <a:lnTo>
                  <a:pt x="3" y="35"/>
                </a:lnTo>
                <a:lnTo>
                  <a:pt x="21" y="56"/>
                </a:lnTo>
                <a:lnTo>
                  <a:pt x="58" y="56"/>
                </a:lnTo>
                <a:lnTo>
                  <a:pt x="79" y="89"/>
                </a:lnTo>
                <a:lnTo>
                  <a:pt x="79" y="94"/>
                </a:lnTo>
                <a:cubicBezTo>
                  <a:pt x="79" y="95"/>
                  <a:pt x="76" y="94"/>
                  <a:pt x="76" y="94"/>
                </a:cubicBezTo>
                <a:close/>
                <a:moveTo>
                  <a:pt x="67" y="94"/>
                </a:moveTo>
                <a:lnTo>
                  <a:pt x="52" y="69"/>
                </a:lnTo>
                <a:lnTo>
                  <a:pt x="21" y="69"/>
                </a:lnTo>
                <a:lnTo>
                  <a:pt x="18" y="66"/>
                </a:lnTo>
                <a:lnTo>
                  <a:pt x="53" y="66"/>
                </a:lnTo>
                <a:lnTo>
                  <a:pt x="71" y="94"/>
                </a:lnTo>
                <a:cubicBezTo>
                  <a:pt x="70" y="94"/>
                  <a:pt x="69" y="94"/>
                  <a:pt x="67" y="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ru-RU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704632" y="126940"/>
            <a:ext cx="62207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914400">
              <a:spcBef>
                <a:spcPct val="50000"/>
              </a:spcBef>
            </a:pPr>
            <a:r>
              <a:rPr lang="en-US" sz="2000" dirty="0" err="1" smtClean="0">
                <a:solidFill>
                  <a:srgbClr val="141DD0"/>
                </a:solidFill>
              </a:rPr>
              <a:t>Cryosorber</a:t>
            </a:r>
            <a:r>
              <a:rPr lang="en-US" sz="2000" dirty="0" smtClean="0">
                <a:solidFill>
                  <a:srgbClr val="141DD0"/>
                </a:solidFill>
              </a:rPr>
              <a:t> connected to BS in LHC LSS (</a:t>
            </a:r>
            <a:r>
              <a:rPr lang="en-US" sz="2000" dirty="0" err="1" smtClean="0">
                <a:solidFill>
                  <a:srgbClr val="141DD0"/>
                </a:solidFill>
              </a:rPr>
              <a:t>Tcb</a:t>
            </a:r>
            <a:r>
              <a:rPr lang="en-US" sz="2000" dirty="0" smtClean="0">
                <a:solidFill>
                  <a:srgbClr val="141DD0"/>
                </a:solidFill>
              </a:rPr>
              <a:t>=4.5K)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560233" y="1641887"/>
            <a:ext cx="3420380" cy="1390907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0493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rgbClr val="4F3EF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30046" y="4811602"/>
            <a:ext cx="328075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10493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049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 defTabSz="914400">
              <a:spcBef>
                <a:spcPct val="50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Possible solution for SPPC: connect a </a:t>
            </a:r>
            <a:r>
              <a:rPr lang="en-US" sz="2000" dirty="0" err="1" smtClean="0">
                <a:solidFill>
                  <a:srgbClr val="C00000"/>
                </a:solidFill>
              </a:rPr>
              <a:t>cryosorber</a:t>
            </a:r>
            <a:r>
              <a:rPr lang="en-US" sz="2000" dirty="0" smtClean="0">
                <a:solidFill>
                  <a:srgbClr val="C00000"/>
                </a:solidFill>
              </a:rPr>
              <a:t> to CB! </a:t>
            </a:r>
          </a:p>
          <a:p>
            <a:pPr lvl="0" algn="just" defTabSz="914400">
              <a:spcBef>
                <a:spcPct val="50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But how? </a:t>
            </a:r>
          </a:p>
          <a:p>
            <a:pPr lvl="0" algn="just" defTabSz="914400">
              <a:spcBef>
                <a:spcPct val="500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During Superconducting Magnet assembly?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9A16-143D-48D6-8F70-5A6CCC97A385}" type="slidenum">
              <a:rPr lang="en-US" smtClean="0">
                <a:solidFill>
                  <a:srgbClr val="720414"/>
                </a:solidFill>
              </a:rPr>
              <a:pPr/>
              <a:t>9</a:t>
            </a:fld>
            <a:endParaRPr lang="en-US" dirty="0">
              <a:solidFill>
                <a:srgbClr val="720414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2253704" y="3185909"/>
            <a:ext cx="6798628" cy="2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/>
          <p:cNvCxnSpPr/>
          <p:nvPr/>
        </p:nvCxnSpPr>
        <p:spPr>
          <a:xfrm flipV="1">
            <a:off x="4711043" y="6664909"/>
            <a:ext cx="288033" cy="686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719" y="609600"/>
            <a:ext cx="7865854" cy="33597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65" y="4047981"/>
            <a:ext cx="4641375" cy="32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овая презентация">
  <a:themeElements>
    <a:clrScheme name="Новая презентация 1">
      <a:dk1>
        <a:srgbClr val="FFFF66"/>
      </a:dk1>
      <a:lt1>
        <a:srgbClr val="FFFFFF"/>
      </a:lt1>
      <a:dk2>
        <a:srgbClr val="66FF66"/>
      </a:dk2>
      <a:lt2>
        <a:srgbClr val="808080"/>
      </a:lt2>
      <a:accent1>
        <a:srgbClr val="0033CC"/>
      </a:accent1>
      <a:accent2>
        <a:srgbClr val="3333CC"/>
      </a:accent2>
      <a:accent3>
        <a:srgbClr val="FFFFFF"/>
      </a:accent3>
      <a:accent4>
        <a:srgbClr val="DADA56"/>
      </a:accent4>
      <a:accent5>
        <a:srgbClr val="AAADE2"/>
      </a:accent5>
      <a:accent6>
        <a:srgbClr val="2D2DB9"/>
      </a:accent6>
      <a:hlink>
        <a:srgbClr val="66CCFF"/>
      </a:hlink>
      <a:folHlink>
        <a:srgbClr val="66CCFF"/>
      </a:folHlink>
    </a:clrScheme>
    <a:fontScheme name="Новая 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10493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4F3EF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10493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4F3EF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Новая презентация 1">
        <a:dk1>
          <a:srgbClr val="FFFF66"/>
        </a:dk1>
        <a:lt1>
          <a:srgbClr val="FFFFFF"/>
        </a:lt1>
        <a:dk2>
          <a:srgbClr val="66FF66"/>
        </a:dk2>
        <a:lt2>
          <a:srgbClr val="808080"/>
        </a:lt2>
        <a:accent1>
          <a:srgbClr val="0033CC"/>
        </a:accent1>
        <a:accent2>
          <a:srgbClr val="3333CC"/>
        </a:accent2>
        <a:accent3>
          <a:srgbClr val="FFFFFF"/>
        </a:accent3>
        <a:accent4>
          <a:srgbClr val="DADA56"/>
        </a:accent4>
        <a:accent5>
          <a:srgbClr val="AAADE2"/>
        </a:accent5>
        <a:accent6>
          <a:srgbClr val="2D2DB9"/>
        </a:accent6>
        <a:hlink>
          <a:srgbClr val="66CC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CC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ADE2"/>
        </a:accent5>
        <a:accent6>
          <a:srgbClr val="2D2DB9"/>
        </a:accent6>
        <a:hlink>
          <a:srgbClr val="66CC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58284</TotalTime>
  <Words>1225</Words>
  <Application>Microsoft Office PowerPoint</Application>
  <PresentationFormat>Произвольный</PresentationFormat>
  <Paragraphs>326</Paragraphs>
  <Slides>27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42" baseType="lpstr">
      <vt:lpstr>MS PGothic</vt:lpstr>
      <vt:lpstr>MS PGothic</vt:lpstr>
      <vt:lpstr>Arial</vt:lpstr>
      <vt:lpstr>Calibri</vt:lpstr>
      <vt:lpstr>Comic Sans MS</vt:lpstr>
      <vt:lpstr>Symbol</vt:lpstr>
      <vt:lpstr>Times New Roman</vt:lpstr>
      <vt:lpstr>Новая презентация</vt:lpstr>
      <vt:lpstr>Тема Office</vt:lpstr>
      <vt:lpstr>1_Тема Office</vt:lpstr>
      <vt:lpstr>2_Тема Office</vt:lpstr>
      <vt:lpstr>Equation</vt:lpstr>
      <vt:lpstr>Microsoft Equation 3.0</vt:lpstr>
      <vt:lpstr>Формула</vt:lpstr>
      <vt:lpstr>Picture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Thanks for your attention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Budker 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Budker INP Products Presentation</dc:title>
  <dc:creator>Иванов Михаил Петрович \ Ivanov Michael</dc:creator>
  <cp:lastModifiedBy>ТСД</cp:lastModifiedBy>
  <cp:revision>1510</cp:revision>
  <dcterms:created xsi:type="dcterms:W3CDTF">2001-08-03T11:39:17Z</dcterms:created>
  <dcterms:modified xsi:type="dcterms:W3CDTF">2017-11-07T02:41:22Z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D:\Work\Презентац. в хтмл</vt:lpwstr>
  </property>
</Properties>
</file>