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8" r:id="rId4"/>
    <p:sldId id="257" r:id="rId5"/>
    <p:sldId id="260" r:id="rId6"/>
    <p:sldId id="270" r:id="rId7"/>
    <p:sldId id="275" r:id="rId8"/>
    <p:sldId id="272" r:id="rId9"/>
    <p:sldId id="274" r:id="rId10"/>
    <p:sldId id="276" r:id="rId11"/>
    <p:sldId id="265" r:id="rId12"/>
    <p:sldId id="266" r:id="rId13"/>
    <p:sldId id="261" r:id="rId14"/>
    <p:sldId id="262" r:id="rId15"/>
    <p:sldId id="268" r:id="rId16"/>
    <p:sldId id="283" r:id="rId17"/>
    <p:sldId id="279" r:id="rId18"/>
    <p:sldId id="280" r:id="rId19"/>
    <p:sldId id="282" r:id="rId20"/>
    <p:sldId id="289" r:id="rId21"/>
    <p:sldId id="290" r:id="rId22"/>
    <p:sldId id="291" r:id="rId23"/>
    <p:sldId id="285" r:id="rId24"/>
    <p:sldId id="286" r:id="rId25"/>
    <p:sldId id="293" r:id="rId26"/>
    <p:sldId id="292" r:id="rId27"/>
    <p:sldId id="294" r:id="rId28"/>
    <p:sldId id="287" r:id="rId29"/>
    <p:sldId id="297" r:id="rId30"/>
    <p:sldId id="295" r:id="rId31"/>
    <p:sldId id="296" r:id="rId32"/>
    <p:sldId id="263" r:id="rId3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451" autoAdjust="0"/>
    <p:restoredTop sz="94660"/>
  </p:normalViewPr>
  <p:slideViewPr>
    <p:cSldViewPr snapToGrid="0">
      <p:cViewPr varScale="1">
        <p:scale>
          <a:sx n="51" d="100"/>
          <a:sy n="51" d="100"/>
        </p:scale>
        <p:origin x="76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D852-9026-4244-B013-E1EEA9FE7931}" type="datetimeFigureOut">
              <a:rPr kumimoji="1" lang="ja-JP" altLang="en-US" smtClean="0"/>
              <a:t>2017/11/6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2964-5133-42FC-9A1B-65A9EB9339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4185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D852-9026-4244-B013-E1EEA9FE7931}" type="datetimeFigureOut">
              <a:rPr kumimoji="1" lang="ja-JP" altLang="en-US" smtClean="0"/>
              <a:t>2017/11/6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2964-5133-42FC-9A1B-65A9EB9339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9742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D852-9026-4244-B013-E1EEA9FE7931}" type="datetimeFigureOut">
              <a:rPr kumimoji="1" lang="ja-JP" altLang="en-US" smtClean="0"/>
              <a:t>2017/11/6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2964-5133-42FC-9A1B-65A9EB9339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420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D852-9026-4244-B013-E1EEA9FE7931}" type="datetimeFigureOut">
              <a:rPr kumimoji="1" lang="ja-JP" altLang="en-US" smtClean="0"/>
              <a:t>2017/11/6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2964-5133-42FC-9A1B-65A9EB9339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182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D852-9026-4244-B013-E1EEA9FE7931}" type="datetimeFigureOut">
              <a:rPr kumimoji="1" lang="ja-JP" altLang="en-US" smtClean="0"/>
              <a:t>2017/11/6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2964-5133-42FC-9A1B-65A9EB9339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645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D852-9026-4244-B013-E1EEA9FE7931}" type="datetimeFigureOut">
              <a:rPr kumimoji="1" lang="ja-JP" altLang="en-US" smtClean="0"/>
              <a:t>2017/11/6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2964-5133-42FC-9A1B-65A9EB9339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492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D852-9026-4244-B013-E1EEA9FE7931}" type="datetimeFigureOut">
              <a:rPr kumimoji="1" lang="ja-JP" altLang="en-US" smtClean="0"/>
              <a:t>2017/11/6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2964-5133-42FC-9A1B-65A9EB9339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691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D852-9026-4244-B013-E1EEA9FE7931}" type="datetimeFigureOut">
              <a:rPr kumimoji="1" lang="ja-JP" altLang="en-US" smtClean="0"/>
              <a:t>2017/11/6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2964-5133-42FC-9A1B-65A9EB9339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5573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D852-9026-4244-B013-E1EEA9FE7931}" type="datetimeFigureOut">
              <a:rPr kumimoji="1" lang="ja-JP" altLang="en-US" smtClean="0"/>
              <a:t>2017/11/6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2964-5133-42FC-9A1B-65A9EB9339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063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D852-9026-4244-B013-E1EEA9FE7931}" type="datetimeFigureOut">
              <a:rPr kumimoji="1" lang="ja-JP" altLang="en-US" smtClean="0"/>
              <a:t>2017/11/6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2964-5133-42FC-9A1B-65A9EB9339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511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D852-9026-4244-B013-E1EEA9FE7931}" type="datetimeFigureOut">
              <a:rPr kumimoji="1" lang="ja-JP" altLang="en-US" smtClean="0"/>
              <a:t>2017/11/6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2964-5133-42FC-9A1B-65A9EB9339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907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3D852-9026-4244-B013-E1EEA9FE7931}" type="datetimeFigureOut">
              <a:rPr kumimoji="1" lang="ja-JP" altLang="en-US" smtClean="0"/>
              <a:t>2017/11/6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12964-5133-42FC-9A1B-65A9EB9339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0734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1.png"/><Relationship Id="rId3" Type="http://schemas.openxmlformats.org/officeDocument/2006/relationships/image" Target="../media/image220.png"/><Relationship Id="rId7" Type="http://schemas.openxmlformats.org/officeDocument/2006/relationships/image" Target="../media/image260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0.png"/><Relationship Id="rId5" Type="http://schemas.openxmlformats.org/officeDocument/2006/relationships/image" Target="../media/image240.png"/><Relationship Id="rId4" Type="http://schemas.openxmlformats.org/officeDocument/2006/relationships/image" Target="../media/image230.png"/><Relationship Id="rId9" Type="http://schemas.openxmlformats.org/officeDocument/2006/relationships/image" Target="../media/image28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1.png"/><Relationship Id="rId2" Type="http://schemas.openxmlformats.org/officeDocument/2006/relationships/image" Target="../media/image3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0.png"/><Relationship Id="rId2" Type="http://schemas.openxmlformats.org/officeDocument/2006/relationships/image" Target="../media/image28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0.png"/><Relationship Id="rId4" Type="http://schemas.openxmlformats.org/officeDocument/2006/relationships/image" Target="../media/image30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1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1.png"/><Relationship Id="rId4" Type="http://schemas.openxmlformats.org/officeDocument/2006/relationships/image" Target="../media/image30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emf"/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emf"/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2.e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0.png"/><Relationship Id="rId3" Type="http://schemas.openxmlformats.org/officeDocument/2006/relationships/image" Target="../media/image460.png"/><Relationship Id="rId7" Type="http://schemas.openxmlformats.org/officeDocument/2006/relationships/image" Target="../media/image330.png"/><Relationship Id="rId2" Type="http://schemas.openxmlformats.org/officeDocument/2006/relationships/image" Target="../media/image3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0.png"/><Relationship Id="rId5" Type="http://schemas.openxmlformats.org/officeDocument/2006/relationships/image" Target="../media/image311.png"/><Relationship Id="rId4" Type="http://schemas.openxmlformats.org/officeDocument/2006/relationships/image" Target="../media/image270.png"/><Relationship Id="rId9" Type="http://schemas.openxmlformats.org/officeDocument/2006/relationships/image" Target="../media/image35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Beam-beam effects in SPPC and future hadron colliders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624164" cy="1655762"/>
          </a:xfrm>
        </p:spPr>
        <p:txBody>
          <a:bodyPr>
            <a:normAutofit/>
          </a:bodyPr>
          <a:lstStyle/>
          <a:p>
            <a:r>
              <a:rPr kumimoji="1" lang="en-US" altLang="ja-JP" dirty="0" err="1" smtClean="0"/>
              <a:t>Lijiao</a:t>
            </a:r>
            <a:r>
              <a:rPr kumimoji="1" lang="en-US" altLang="ja-JP" dirty="0" smtClean="0"/>
              <a:t> Wang (IHEP), </a:t>
            </a:r>
            <a:r>
              <a:rPr kumimoji="1" lang="en-US" altLang="ja-JP" dirty="0" err="1" smtClean="0"/>
              <a:t>K</a:t>
            </a:r>
            <a:r>
              <a:rPr lang="en-US" altLang="ja-JP" dirty="0" err="1" smtClean="0"/>
              <a:t>azuhito</a:t>
            </a:r>
            <a:r>
              <a:rPr kumimoji="1" lang="en-US" altLang="ja-JP" dirty="0" smtClean="0"/>
              <a:t> Ohmi (KEK)</a:t>
            </a:r>
          </a:p>
          <a:p>
            <a:r>
              <a:rPr lang="en-US" altLang="ja-JP" dirty="0"/>
              <a:t>I</a:t>
            </a:r>
            <a:r>
              <a:rPr lang="en-US" altLang="ja-JP" dirty="0" smtClean="0"/>
              <a:t>nternational workshop on High Energy Circular Electron Positron Colliders,</a:t>
            </a:r>
          </a:p>
          <a:p>
            <a:r>
              <a:rPr kumimoji="1" lang="en-US" altLang="ja-JP" dirty="0" smtClean="0"/>
              <a:t>Nov 6-8, 2017, IHEP, </a:t>
            </a:r>
            <a:r>
              <a:rPr kumimoji="1" lang="en-US" altLang="ja-JP" dirty="0" err="1" smtClean="0"/>
              <a:t>Beijin</a:t>
            </a:r>
            <a:r>
              <a:rPr kumimoji="1" lang="en-US" altLang="ja-JP" dirty="0" smtClean="0"/>
              <a:t>, China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15278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06292" y="162527"/>
            <a:ext cx="89508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ja-JP" sz="4000" dirty="0"/>
              <a:t>L</a:t>
            </a:r>
            <a:r>
              <a:rPr lang="en-US" altLang="ja-JP" sz="4000" dirty="0" smtClean="0"/>
              <a:t>ong range</a:t>
            </a:r>
            <a:r>
              <a:rPr lang="ja-JP" altLang="en-US" sz="4000" dirty="0"/>
              <a:t> </a:t>
            </a:r>
            <a:r>
              <a:rPr lang="en-US" altLang="ja-JP" sz="4000" dirty="0" smtClean="0"/>
              <a:t>interaction</a:t>
            </a:r>
            <a:endParaRPr lang="en-US" altLang="ja-JP" sz="4000" dirty="0"/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050" y="930275"/>
            <a:ext cx="5600700" cy="2200275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900" y="3277665"/>
            <a:ext cx="8615608" cy="3246959"/>
          </a:xfrm>
          <a:prstGeom prst="rect">
            <a:avLst/>
          </a:prstGeom>
        </p:spPr>
      </p:pic>
      <p:sp>
        <p:nvSpPr>
          <p:cNvPr id="23" name="テキスト ボックス 22"/>
          <p:cNvSpPr txBox="1"/>
          <p:nvPr/>
        </p:nvSpPr>
        <p:spPr>
          <a:xfrm>
            <a:off x="6819900" y="863600"/>
            <a:ext cx="6477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9347200" y="4152900"/>
            <a:ext cx="241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Tune spread</a:t>
            </a:r>
            <a:endParaRPr kumimoji="1" lang="ja-JP" altLang="en-US" sz="32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9250608" y="5816600"/>
            <a:ext cx="1010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err="1" smtClean="0">
                <a:latin typeface="Symbol" panose="05050102010706020507" pitchFamily="18" charset="2"/>
              </a:rPr>
              <a:t>Dn</a:t>
            </a:r>
            <a:r>
              <a:rPr kumimoji="1" lang="en-US" altLang="ja-JP" sz="3200" baseline="-25000" dirty="0" err="1" smtClean="0"/>
              <a:t>x</a:t>
            </a:r>
            <a:endParaRPr kumimoji="1" lang="ja-JP" altLang="en-US" sz="3200" baseline="-250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904704" y="3193531"/>
            <a:ext cx="1000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err="1" smtClean="0">
                <a:latin typeface="Symbol" panose="05050102010706020507" pitchFamily="18" charset="2"/>
              </a:rPr>
              <a:t>Dn</a:t>
            </a:r>
            <a:r>
              <a:rPr lang="en-US" altLang="ja-JP" sz="3200" baseline="-25000" dirty="0" err="1" smtClean="0"/>
              <a:t>y</a:t>
            </a:r>
            <a:endParaRPr kumimoji="1" lang="ja-JP" altLang="en-US" sz="3200" baseline="-25000" dirty="0"/>
          </a:p>
        </p:txBody>
      </p:sp>
    </p:spTree>
    <p:extLst>
      <p:ext uri="{BB962C8B-B14F-4D97-AF65-F5344CB8AC3E}">
        <p14:creationId xmlns:p14="http://schemas.microsoft.com/office/powerpoint/2010/main" val="12668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68008" y="1124744"/>
            <a:ext cx="4176464" cy="403244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grpSp>
        <p:nvGrpSpPr>
          <p:cNvPr id="2" name="组合 11"/>
          <p:cNvGrpSpPr/>
          <p:nvPr/>
        </p:nvGrpSpPr>
        <p:grpSpPr>
          <a:xfrm>
            <a:off x="1514476" y="1"/>
            <a:ext cx="9153525" cy="836613"/>
            <a:chOff x="-9525" y="0"/>
            <a:chExt cx="9153525" cy="836613"/>
          </a:xfrm>
        </p:grpSpPr>
        <p:pic>
          <p:nvPicPr>
            <p:cNvPr id="3" name="图片 1" descr="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187450" cy="798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-9525" y="836613"/>
              <a:ext cx="91535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" name="矩形 3"/>
            <p:cNvSpPr>
              <a:spLocks noChangeArrowheads="1"/>
            </p:cNvSpPr>
            <p:nvPr/>
          </p:nvSpPr>
          <p:spPr bwMode="auto">
            <a:xfrm>
              <a:off x="6581775" y="476250"/>
              <a:ext cx="2555875" cy="307975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latinLnBrk="1"/>
              <a:r>
                <a:rPr lang="en-US" altLang="zh-CN" sz="1400" dirty="0">
                  <a:latin typeface="Times New Roman" pitchFamily="18" charset="0"/>
                  <a:ea typeface="黑体" pitchFamily="49" charset="-122"/>
                  <a:cs typeface="Times New Roman" pitchFamily="18" charset="0"/>
                </a:rPr>
                <a:t>Institute of High Energy Physics</a:t>
              </a:r>
              <a:endParaRPr lang="zh-CN" altLang="en-US" sz="1400" dirty="0">
                <a:latin typeface="Times New Roman" pitchFamily="18" charset="0"/>
                <a:ea typeface="黑体" pitchFamily="49" charset="-122"/>
                <a:cs typeface="Times New Roman" pitchFamily="18" charset="0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847527" y="1124744"/>
            <a:ext cx="4320481" cy="4032448"/>
            <a:chOff x="395535" y="980729"/>
            <a:chExt cx="4048666" cy="2952329"/>
          </a:xfrm>
        </p:grpSpPr>
        <p:pic>
          <p:nvPicPr>
            <p:cNvPr id="6" name="图片 5" descr="QQ截图20170715091633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 rot="5400000">
              <a:off x="949853" y="642437"/>
              <a:ext cx="2952329" cy="3628914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  <p:pic>
          <p:nvPicPr>
            <p:cNvPr id="7" name="图片 6" descr="QQ截图20170715091740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 rot="5400000">
              <a:off x="3910696" y="1354009"/>
              <a:ext cx="834777" cy="23223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  <p:pic>
          <p:nvPicPr>
            <p:cNvPr id="8" name="图片 7" descr="QQ截图20170715091751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 rot="5400000">
              <a:off x="107510" y="1484778"/>
              <a:ext cx="791342" cy="215291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6672064" y="530120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/>
              <a:t>LHC </a:t>
            </a:r>
            <a:r>
              <a:rPr lang="en-US" altLang="zh-CN" sz="2000" b="1" dirty="0" err="1"/>
              <a:t>twiss</a:t>
            </a:r>
            <a:r>
              <a:rPr lang="en-US" altLang="zh-CN" sz="2000" b="1" dirty="0"/>
              <a:t> parameters in IR</a:t>
            </a:r>
            <a:endParaRPr lang="zh-CN" alt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135560" y="530120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/>
              <a:t>SPPC </a:t>
            </a:r>
            <a:r>
              <a:rPr lang="en-US" altLang="zh-CN" sz="2000" b="1" dirty="0" err="1"/>
              <a:t>twiss</a:t>
            </a:r>
            <a:r>
              <a:rPr lang="en-US" altLang="zh-CN" sz="2000" b="1" dirty="0"/>
              <a:t> parameters in IR</a:t>
            </a:r>
            <a:endParaRPr lang="zh-CN" alt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719736" y="404664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err="1">
                <a:solidFill>
                  <a:srgbClr val="C00000"/>
                </a:solidFill>
              </a:rPr>
              <a:t>Twiss</a:t>
            </a:r>
            <a:r>
              <a:rPr lang="en-US" altLang="zh-CN" sz="2000" b="1" dirty="0">
                <a:solidFill>
                  <a:srgbClr val="C00000"/>
                </a:solidFill>
              </a:rPr>
              <a:t> parameters in IR</a:t>
            </a:r>
            <a:endParaRPr lang="zh-CN" altLang="en-US" sz="2000" b="1" dirty="0">
              <a:solidFill>
                <a:srgbClr val="C0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271239" y="5843239"/>
            <a:ext cx="5687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Long range interaction: </a:t>
            </a:r>
            <a:r>
              <a:rPr kumimoji="1" lang="en-US" altLang="ja-JP" smtClean="0"/>
              <a:t>every 3.75m.</a:t>
            </a:r>
            <a:endParaRPr kumimoji="1" lang="ja-JP" altLang="en-US" dirty="0"/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3726116" y="4716966"/>
            <a:ext cx="0" cy="58424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3713192" y="4977823"/>
            <a:ext cx="602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70C0"/>
                </a:solidFill>
              </a:rPr>
              <a:t>IP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259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1"/>
          <p:cNvGrpSpPr/>
          <p:nvPr/>
        </p:nvGrpSpPr>
        <p:grpSpPr>
          <a:xfrm>
            <a:off x="1514476" y="1"/>
            <a:ext cx="9153525" cy="836613"/>
            <a:chOff x="-9525" y="0"/>
            <a:chExt cx="9153525" cy="836613"/>
          </a:xfrm>
        </p:grpSpPr>
        <p:pic>
          <p:nvPicPr>
            <p:cNvPr id="3" name="图片 1" descr="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187450" cy="798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-9525" y="836613"/>
              <a:ext cx="91535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" name="矩形 3"/>
            <p:cNvSpPr>
              <a:spLocks noChangeArrowheads="1"/>
            </p:cNvSpPr>
            <p:nvPr/>
          </p:nvSpPr>
          <p:spPr bwMode="auto">
            <a:xfrm>
              <a:off x="6581775" y="476250"/>
              <a:ext cx="2555875" cy="307975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latinLnBrk="1"/>
              <a:r>
                <a:rPr lang="en-US" altLang="zh-CN" sz="1400" dirty="0">
                  <a:latin typeface="Times New Roman" pitchFamily="18" charset="0"/>
                  <a:ea typeface="黑体" pitchFamily="49" charset="-122"/>
                  <a:cs typeface="Times New Roman" pitchFamily="18" charset="0"/>
                </a:rPr>
                <a:t>Institute of High Energy Physics</a:t>
              </a:r>
              <a:endParaRPr lang="zh-CN" altLang="en-US" sz="1400" dirty="0">
                <a:latin typeface="Times New Roman" pitchFamily="18" charset="0"/>
                <a:ea typeface="黑体" pitchFamily="49" charset="-122"/>
                <a:cs typeface="Times New Roman" pitchFamily="18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4583832" y="332657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X-separation</a:t>
            </a:r>
            <a:endParaRPr lang="zh-CN" altLang="en-US" sz="2400" dirty="0"/>
          </a:p>
        </p:txBody>
      </p:sp>
      <p:pic>
        <p:nvPicPr>
          <p:cNvPr id="1026" name="Picture 2" descr="C:\Users\Administrator-pc\Desktop\QQ截图2017062616085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7648" y="1268761"/>
            <a:ext cx="6048672" cy="466530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 rot="10800000">
            <a:off x="2855641" y="1628800"/>
            <a:ext cx="461665" cy="324036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lang="en-US" altLang="zh-CN" dirty="0"/>
              <a:t>Horizontal separation(sigma)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502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04746" y="233358"/>
            <a:ext cx="10515600" cy="727695"/>
          </a:xfrm>
        </p:spPr>
        <p:txBody>
          <a:bodyPr/>
          <a:lstStyle/>
          <a:p>
            <a:r>
              <a:rPr kumimoji="1" lang="en-US" altLang="ja-JP" dirty="0" smtClean="0"/>
              <a:t>Long range interaction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590384" y="1551878"/>
                <a:ext cx="10515600" cy="5185317"/>
              </a:xfrm>
            </p:spPr>
            <p:txBody>
              <a:bodyPr>
                <a:normAutofit/>
              </a:bodyPr>
              <a:lstStyle/>
              <a:p>
                <a:r>
                  <a:rPr kumimoji="1" lang="en-US" altLang="ja-JP" dirty="0" smtClean="0"/>
                  <a:t>Transfer IP to upstream LR location(</a:t>
                </a:r>
                <a:r>
                  <a:rPr kumimoji="1" lang="en-US" altLang="ja-JP" dirty="0" err="1" smtClean="0"/>
                  <a:t>s</a:t>
                </a:r>
                <a:r>
                  <a:rPr kumimoji="1" lang="en-US" altLang="ja-JP" baseline="-25000" dirty="0" err="1" smtClean="0"/>
                  <a:t>u</a:t>
                </a:r>
                <a:r>
                  <a:rPr kumimoji="1" lang="en-US" altLang="ja-JP" dirty="0" smtClean="0"/>
                  <a:t>), using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kumimoji="1" lang="en-US" altLang="ja-JP" dirty="0" smtClean="0"/>
                  <a:t>.</a:t>
                </a:r>
              </a:p>
              <a:p>
                <a:r>
                  <a:rPr lang="en-US" altLang="ja-JP" dirty="0" smtClean="0"/>
                  <a:t>LR interaction with offset </a:t>
                </a:r>
                <a:r>
                  <a:rPr lang="en-US" altLang="ja-JP" dirty="0" err="1" smtClean="0">
                    <a:latin typeface="Symbol" panose="05050102010706020507" pitchFamily="18" charset="2"/>
                  </a:rPr>
                  <a:t>D</a:t>
                </a:r>
                <a:r>
                  <a:rPr lang="en-US" altLang="ja-JP" dirty="0" err="1" smtClean="0"/>
                  <a:t>x</a:t>
                </a:r>
                <a:r>
                  <a:rPr lang="en-US" altLang="ja-JP" baseline="-25000" dirty="0" err="1" smtClean="0"/>
                  <a:t>u</a:t>
                </a:r>
                <a:r>
                  <a:rPr lang="en-US" altLang="ja-JP" dirty="0" smtClean="0"/>
                  <a:t>,</a:t>
                </a:r>
                <a:r>
                  <a:rPr lang="en-US" altLang="ja-JP" dirty="0">
                    <a:latin typeface="Symbol" panose="05050102010706020507" pitchFamily="18" charset="2"/>
                  </a:rPr>
                  <a:t> </a:t>
                </a:r>
                <a:r>
                  <a:rPr lang="en-US" altLang="ja-JP" dirty="0" err="1">
                    <a:latin typeface="Symbol" panose="05050102010706020507" pitchFamily="18" charset="2"/>
                  </a:rPr>
                  <a:t>D</a:t>
                </a:r>
                <a:r>
                  <a:rPr lang="en-US" altLang="ja-JP" dirty="0" err="1" smtClean="0"/>
                  <a:t>y</a:t>
                </a:r>
                <a:r>
                  <a:rPr lang="en-US" altLang="ja-JP" baseline="-25000" dirty="0" err="1" smtClean="0"/>
                  <a:t>u</a:t>
                </a:r>
                <a:r>
                  <a:rPr lang="en-US" altLang="ja-JP" dirty="0" smtClean="0"/>
                  <a:t>.</a:t>
                </a:r>
              </a:p>
              <a:p>
                <a:r>
                  <a:rPr lang="en-US" altLang="ja-JP" dirty="0"/>
                  <a:t>Transfer </a:t>
                </a:r>
                <a:r>
                  <a:rPr lang="en-US" altLang="ja-JP" dirty="0" smtClean="0"/>
                  <a:t>upstream </a:t>
                </a:r>
                <a:r>
                  <a:rPr lang="en-US" altLang="ja-JP" dirty="0"/>
                  <a:t>LR location(</a:t>
                </a:r>
                <a:r>
                  <a:rPr lang="en-US" altLang="ja-JP" dirty="0" err="1"/>
                  <a:t>s</a:t>
                </a:r>
                <a:r>
                  <a:rPr lang="en-US" altLang="ja-JP" baseline="-25000" dirty="0" err="1"/>
                  <a:t>u</a:t>
                </a:r>
                <a:r>
                  <a:rPr lang="en-US" altLang="ja-JP" dirty="0" smtClean="0"/>
                  <a:t>), to IP </a:t>
                </a:r>
                <a:r>
                  <a:rPr lang="en-US" altLang="ja-JP" dirty="0"/>
                  <a:t>using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</m:oMath>
                </a14:m>
                <a:r>
                  <a:rPr lang="en-US" altLang="ja-JP" dirty="0"/>
                  <a:t>.</a:t>
                </a:r>
              </a:p>
              <a:p>
                <a:endParaRPr kumimoji="1" lang="en-US" altLang="ja-JP" dirty="0"/>
              </a:p>
              <a:p>
                <a:r>
                  <a:rPr lang="en-US" altLang="ja-JP" dirty="0" smtClean="0"/>
                  <a:t>Main collision with </a:t>
                </a:r>
                <a:r>
                  <a:rPr lang="en-US" altLang="ja-JP" smtClean="0"/>
                  <a:t>crossing angle (last two pages)</a:t>
                </a:r>
                <a:endParaRPr lang="en-US" altLang="ja-JP" dirty="0" smtClean="0"/>
              </a:p>
              <a:p>
                <a:endParaRPr kumimoji="1" lang="en-US" altLang="ja-JP" dirty="0"/>
              </a:p>
              <a:p>
                <a:r>
                  <a:rPr lang="en-US" altLang="ja-JP" dirty="0"/>
                  <a:t>Transfer IP to </a:t>
                </a:r>
                <a:r>
                  <a:rPr lang="en-US" altLang="ja-JP" dirty="0" smtClean="0"/>
                  <a:t>downstream </a:t>
                </a:r>
                <a:r>
                  <a:rPr lang="en-US" altLang="ja-JP" dirty="0"/>
                  <a:t>LR location(</a:t>
                </a:r>
                <a:r>
                  <a:rPr lang="en-US" altLang="ja-JP" dirty="0" err="1"/>
                  <a:t>s</a:t>
                </a:r>
                <a:r>
                  <a:rPr lang="en-US" altLang="ja-JP" baseline="-25000" dirty="0" err="1"/>
                  <a:t>u</a:t>
                </a:r>
                <a:r>
                  <a:rPr lang="en-US" altLang="ja-JP" dirty="0"/>
                  <a:t>), using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ja-JP" dirty="0" smtClean="0"/>
                  <a:t>.</a:t>
                </a:r>
                <a:endParaRPr lang="en-US" altLang="ja-JP" dirty="0"/>
              </a:p>
              <a:p>
                <a:r>
                  <a:rPr lang="en-US" altLang="ja-JP" dirty="0"/>
                  <a:t>LR interaction with offset </a:t>
                </a:r>
                <a:r>
                  <a:rPr lang="en-US" altLang="ja-JP" dirty="0" err="1" smtClean="0">
                    <a:latin typeface="Symbol" panose="05050102010706020507" pitchFamily="18" charset="2"/>
                  </a:rPr>
                  <a:t>D</a:t>
                </a:r>
                <a:r>
                  <a:rPr lang="en-US" altLang="ja-JP" dirty="0" err="1" smtClean="0"/>
                  <a:t>x</a:t>
                </a:r>
                <a:r>
                  <a:rPr lang="en-US" altLang="ja-JP" baseline="-25000" dirty="0" err="1" smtClean="0"/>
                  <a:t>d</a:t>
                </a:r>
                <a:r>
                  <a:rPr lang="en-US" altLang="ja-JP" dirty="0" smtClean="0"/>
                  <a:t>,</a:t>
                </a:r>
                <a:r>
                  <a:rPr lang="en-US" altLang="ja-JP" dirty="0" smtClean="0">
                    <a:latin typeface="Symbol" panose="05050102010706020507" pitchFamily="18" charset="2"/>
                  </a:rPr>
                  <a:t> </a:t>
                </a:r>
                <a:r>
                  <a:rPr lang="en-US" altLang="ja-JP" dirty="0" err="1" smtClean="0">
                    <a:latin typeface="Symbol" panose="05050102010706020507" pitchFamily="18" charset="2"/>
                  </a:rPr>
                  <a:t>D</a:t>
                </a:r>
                <a:r>
                  <a:rPr lang="en-US" altLang="ja-JP" dirty="0" err="1" smtClean="0"/>
                  <a:t>y</a:t>
                </a:r>
                <a:r>
                  <a:rPr lang="en-US" altLang="ja-JP" baseline="-25000" dirty="0" err="1" smtClean="0"/>
                  <a:t>d</a:t>
                </a:r>
                <a:r>
                  <a:rPr lang="en-US" altLang="ja-JP" dirty="0" smtClean="0"/>
                  <a:t>.</a:t>
                </a:r>
                <a:endParaRPr lang="en-US" altLang="ja-JP" dirty="0"/>
              </a:p>
              <a:p>
                <a:r>
                  <a:rPr lang="en-US" altLang="ja-JP" dirty="0"/>
                  <a:t>Transfer </a:t>
                </a:r>
                <a:r>
                  <a:rPr lang="en-US" altLang="ja-JP" dirty="0" smtClean="0"/>
                  <a:t>downstream </a:t>
                </a:r>
                <a:r>
                  <a:rPr lang="en-US" altLang="ja-JP" dirty="0"/>
                  <a:t>LR </a:t>
                </a:r>
                <a:r>
                  <a:rPr lang="en-US" altLang="ja-JP" dirty="0" smtClean="0"/>
                  <a:t>location(</a:t>
                </a:r>
                <a:r>
                  <a:rPr lang="en-US" altLang="ja-JP" dirty="0" err="1" smtClean="0"/>
                  <a:t>s</a:t>
                </a:r>
                <a:r>
                  <a:rPr lang="en-US" altLang="ja-JP" baseline="-25000" dirty="0" err="1" smtClean="0"/>
                  <a:t>d</a:t>
                </a:r>
                <a:r>
                  <a:rPr lang="en-US" altLang="ja-JP" dirty="0" smtClean="0"/>
                  <a:t>), </a:t>
                </a:r>
                <a:r>
                  <a:rPr lang="en-US" altLang="ja-JP" dirty="0"/>
                  <a:t>to IP </a:t>
                </a:r>
                <a:r>
                  <a:rPr lang="en-US" altLang="ja-JP" dirty="0" smtClean="0"/>
                  <a:t>using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</m:oMath>
                </a14:m>
                <a:r>
                  <a:rPr lang="en-US" altLang="ja-JP" dirty="0" smtClean="0"/>
                  <a:t>.</a:t>
                </a:r>
                <a:endParaRPr lang="en-US" altLang="ja-JP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90384" y="1551878"/>
                <a:ext cx="10515600" cy="5185317"/>
              </a:xfrm>
              <a:blipFill rotWithShape="0">
                <a:blip r:embed="rId2"/>
                <a:stretch>
                  <a:fillRect l="-1043" t="-2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右カーブ矢印 3"/>
          <p:cNvSpPr/>
          <p:nvPr/>
        </p:nvSpPr>
        <p:spPr>
          <a:xfrm rot="10800000" flipH="1">
            <a:off x="946262" y="1561217"/>
            <a:ext cx="549623" cy="140924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右カーブ矢印 4"/>
          <p:cNvSpPr/>
          <p:nvPr/>
        </p:nvSpPr>
        <p:spPr>
          <a:xfrm rot="10800000" flipH="1">
            <a:off x="946262" y="4646342"/>
            <a:ext cx="549623" cy="140924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4579" y="1030302"/>
            <a:ext cx="3011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accent1"/>
                </a:solidFill>
              </a:rPr>
              <a:t>repeat n</a:t>
            </a:r>
            <a:r>
              <a:rPr lang="en-US" altLang="ja-JP" sz="2400" baseline="-25000" dirty="0" smtClean="0">
                <a:solidFill>
                  <a:schemeClr val="accent1"/>
                </a:solidFill>
              </a:rPr>
              <a:t>u</a:t>
            </a:r>
            <a:r>
              <a:rPr kumimoji="1" lang="en-US" altLang="ja-JP" sz="2400" dirty="0" smtClean="0">
                <a:solidFill>
                  <a:schemeClr val="accent1"/>
                </a:solidFill>
              </a:rPr>
              <a:t>=42 times</a:t>
            </a:r>
            <a:endParaRPr kumimoji="1" lang="ja-JP" altLang="en-US" sz="2400" dirty="0">
              <a:solidFill>
                <a:schemeClr val="accent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4579" y="4144536"/>
            <a:ext cx="3011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accent1"/>
                </a:solidFill>
              </a:rPr>
              <a:t>repeat </a:t>
            </a:r>
            <a:r>
              <a:rPr kumimoji="1" lang="en-US" altLang="ja-JP" sz="2400" dirty="0" err="1" smtClean="0">
                <a:solidFill>
                  <a:schemeClr val="accent1"/>
                </a:solidFill>
              </a:rPr>
              <a:t>n</a:t>
            </a:r>
            <a:r>
              <a:rPr lang="en-US" altLang="ja-JP" sz="2400" baseline="-25000" dirty="0" err="1">
                <a:solidFill>
                  <a:schemeClr val="accent1"/>
                </a:solidFill>
              </a:rPr>
              <a:t>d</a:t>
            </a:r>
            <a:r>
              <a:rPr kumimoji="1" lang="en-US" altLang="ja-JP" sz="2400" dirty="0" smtClean="0">
                <a:solidFill>
                  <a:schemeClr val="accent1"/>
                </a:solidFill>
              </a:rPr>
              <a:t>=42 times</a:t>
            </a:r>
            <a:endParaRPr kumimoji="1" lang="ja-JP" alt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518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9849" y="275915"/>
            <a:ext cx="11452302" cy="1325563"/>
          </a:xfrm>
        </p:spPr>
        <p:txBody>
          <a:bodyPr/>
          <a:lstStyle/>
          <a:p>
            <a:r>
              <a:rPr kumimoji="1" lang="en-US" altLang="ja-JP" dirty="0" smtClean="0"/>
              <a:t>Closed orbit distortion due to long range interaction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615176" y="1601478"/>
                <a:ext cx="10515600" cy="4351338"/>
              </a:xfrm>
            </p:spPr>
            <p:txBody>
              <a:bodyPr/>
              <a:lstStyle/>
              <a:p>
                <a:r>
                  <a:rPr kumimoji="1" lang="en-US" altLang="ja-JP" dirty="0" smtClean="0"/>
                  <a:t>Beam deflection due to long range interaction, upstream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sub>
                    </m:sSub>
                  </m:oMath>
                </a14:m>
                <a:r>
                  <a:rPr kumimoji="1" lang="en-US" altLang="ja-JP" dirty="0" smtClean="0"/>
                  <a:t>&lt;0.</a:t>
                </a:r>
              </a:p>
              <a:p>
                <a:pPr marL="0" indent="0">
                  <a:buNone/>
                </a:pPr>
                <a:endParaRPr kumimoji="1" lang="en-US" altLang="ja-JP" dirty="0" smtClean="0"/>
              </a:p>
              <a:p>
                <a:r>
                  <a:rPr lang="en-US" altLang="ja-JP" dirty="0" smtClean="0"/>
                  <a:t>Effective momentum, position kick at IP</a:t>
                </a:r>
              </a:p>
              <a:p>
                <a:endParaRPr kumimoji="1" lang="en-US" altLang="ja-JP" dirty="0"/>
              </a:p>
              <a:p>
                <a:endParaRPr lang="en-US" altLang="ja-JP" dirty="0" smtClean="0"/>
              </a:p>
              <a:p>
                <a:r>
                  <a:rPr kumimoji="1" lang="en-US" altLang="ja-JP" dirty="0" smtClean="0"/>
                  <a:t>Downstream,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altLang="ja-JP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altLang="ja-JP" dirty="0" smtClean="0"/>
                  <a:t>0. The same formula, u-&gt;d.</a:t>
                </a:r>
                <a:endParaRPr lang="en-US" altLang="ja-JP" dirty="0"/>
              </a:p>
              <a:p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5176" y="1601478"/>
                <a:ext cx="10515600" cy="4351338"/>
              </a:xfrm>
              <a:blipFill rotWithShape="0"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正方形/長方形 3"/>
              <p:cNvSpPr/>
              <p:nvPr/>
            </p:nvSpPr>
            <p:spPr>
              <a:xfrm>
                <a:off x="2480168" y="1950793"/>
                <a:ext cx="2874505" cy="8580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en-US" altLang="ja-JP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num>
                        <m:den>
                          <m:r>
                            <a:rPr lang="ja-JP" altLang="en-US" sz="240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f>
                        <m:fPr>
                          <m:ctrlPr>
                            <a:rPr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sSub>
                            <m:sSubPr>
                              <m:ctrlPr>
                                <a:rPr lang="en-US" altLang="ja-JP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4" name="正方形/長方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0168" y="1950793"/>
                <a:ext cx="2874505" cy="85805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正方形/長方形 4"/>
              <p:cNvSpPr/>
              <p:nvPr/>
            </p:nvSpPr>
            <p:spPr>
              <a:xfrm>
                <a:off x="6117294" y="3035460"/>
                <a:ext cx="5110886" cy="11835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𝑢𝐼𝑃</m:t>
                          </m:r>
                        </m:sub>
                      </m:sSub>
                      <m: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𝑛𝑢</m:t>
                          </m:r>
                        </m:sup>
                        <m:e>
                          <m:func>
                            <m:funcPr>
                              <m:ctrlP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ad>
                                <m:radPr>
                                  <m:degHide m:val="on"/>
                                  <m:ctrlP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f>
                                    <m:fPr>
                                      <m:ctrlP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ja-JP" altLang="en-US" sz="2400" i="1">
                                              <a:latin typeface="Cambria Math" panose="02040503050406030204" pitchFamily="18" charset="0"/>
                                            </a:rPr>
                                            <m:t>𝛽</m:t>
                                          </m:r>
                                        </m:e>
                                        <m:sub>
                                          <m: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Sup>
                                        <m:sSubSupPr>
                                          <m:ctrlP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ja-JP" altLang="en-US" sz="2400" i="1">
                                              <a:latin typeface="Cambria Math" panose="02040503050406030204" pitchFamily="18" charset="0"/>
                                            </a:rPr>
                                            <m:t>𝛽</m:t>
                                          </m:r>
                                        </m:e>
                                        <m:sub>
                                          <m: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  <m:sup>
                                          <m: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</m:sup>
                                      </m:sSubSup>
                                    </m:den>
                                  </m:f>
                                </m:e>
                              </m:rad>
                              <m:r>
                                <m:rPr>
                                  <m:sty m:val="p"/>
                                </m:rPr>
                                <a:rPr lang="en-US" altLang="ja-JP" sz="24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sSubSup>
                                <m:sSubSupPr>
                                  <m:ctrlP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ja-JP" altLang="en-US" sz="2400" b="0" i="1" smtClean="0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  <m:sup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ja-JP" altLang="en-US" sz="2400" b="0" i="1" smtClean="0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sub>
                              </m:sSub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sub>
                              </m:sSub>
                            </m:e>
                          </m:func>
                        </m:e>
                      </m:nary>
                    </m:oMath>
                  </m:oMathPara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5" name="正方形/長方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7294" y="3035460"/>
                <a:ext cx="5110886" cy="118352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正方形/長方形 5"/>
              <p:cNvSpPr/>
              <p:nvPr/>
            </p:nvSpPr>
            <p:spPr>
              <a:xfrm>
                <a:off x="517772" y="3035460"/>
                <a:ext cx="5143331" cy="1100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𝑢𝐼𝑃</m:t>
                          </m:r>
                        </m:sub>
                      </m:sSub>
                      <m: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𝑛𝑢</m:t>
                          </m:r>
                        </m:sup>
                        <m:e>
                          <m:func>
                            <m:funcPr>
                              <m:ctrlP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ad>
                                <m:radPr>
                                  <m:degHide m:val="on"/>
                                  <m:ctrlP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Sup>
                                    <m:sSubSupPr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ja-JP" altLang="en-US" sz="2400" i="1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  <m:sup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  <m:sSub>
                                    <m:sSubPr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ja-JP" altLang="en-US" sz="2400" i="1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sub>
                                  </m:sSub>
                                </m:e>
                              </m:rad>
                              <m:r>
                                <m:rPr>
                                  <m:sty m:val="p"/>
                                </m:rPr>
                                <a:rPr lang="en-US" altLang="ja-JP" sz="24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sSubSup>
                                <m:sSubSupPr>
                                  <m:ctrlP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ja-JP" altLang="en-US" sz="2400" b="0" i="1" smtClean="0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  <m:sup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ja-JP" altLang="en-US" sz="2400" b="0" i="1" smtClean="0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sub>
                              </m:sSub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sub>
                              </m:sSub>
                            </m:e>
                          </m:func>
                        </m:e>
                      </m:nary>
                    </m:oMath>
                  </m:oMathPara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6" name="正方形/長方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772" y="3035460"/>
                <a:ext cx="5143331" cy="110055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正方形/長方形 6"/>
              <p:cNvSpPr/>
              <p:nvPr/>
            </p:nvSpPr>
            <p:spPr>
              <a:xfrm>
                <a:off x="1061554" y="5092249"/>
                <a:ext cx="201285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𝑢𝐼𝑃</m:t>
                          </m:r>
                        </m:sub>
                      </m:sSub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−3.66 </m:t>
                      </m:r>
                      <m:r>
                        <a:rPr lang="ja-JP" altLang="en-US" b="0" i="1" smtClean="0">
                          <a:latin typeface="Cambria Math" panose="02040503050406030204" pitchFamily="18" charset="0"/>
                        </a:rPr>
                        <m:t>𝜇</m:t>
                      </m:r>
                      <m:r>
                        <m:rPr>
                          <m:sty m:val="p"/>
                        </m:rPr>
                        <a:rPr lang="en-US" altLang="ja-JP" b="0" i="0" smtClean="0">
                          <a:latin typeface="Cambria Math" panose="02040503050406030204" pitchFamily="18" charset="0"/>
                        </a:rPr>
                        <m:t>m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7" name="正方形/長方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554" y="5092249"/>
                <a:ext cx="2012859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正方形/長方形 7"/>
              <p:cNvSpPr/>
              <p:nvPr/>
            </p:nvSpPr>
            <p:spPr>
              <a:xfrm>
                <a:off x="4654673" y="5092249"/>
                <a:ext cx="20056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𝐼𝑃</m:t>
                          </m:r>
                        </m:sub>
                      </m:sSub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−4.08 </m:t>
                      </m:r>
                      <m:r>
                        <a:rPr lang="ja-JP" altLang="en-US" b="0" i="1" smtClean="0">
                          <a:latin typeface="Cambria Math" panose="02040503050406030204" pitchFamily="18" charset="0"/>
                        </a:rPr>
                        <m:t>𝜇</m:t>
                      </m:r>
                      <m:r>
                        <m:rPr>
                          <m:sty m:val="p"/>
                        </m:rPr>
                        <a:rPr lang="en-US" altLang="ja-JP" b="0" i="0" smtClean="0">
                          <a:latin typeface="Cambria Math" panose="02040503050406030204" pitchFamily="18" charset="0"/>
                        </a:rPr>
                        <m:t>m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8" name="正方形/長方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4673" y="5092249"/>
                <a:ext cx="2005677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正方形/長方形 8"/>
              <p:cNvSpPr/>
              <p:nvPr/>
            </p:nvSpPr>
            <p:spPr>
              <a:xfrm>
                <a:off x="1061554" y="5570000"/>
                <a:ext cx="2291909" cy="381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𝑢𝐼𝑃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−0.100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altLang="ja-JP" dirty="0" smtClean="0"/>
                  <a:t>rad</a:t>
                </a:r>
                <a:endParaRPr lang="ja-JP" altLang="en-US" dirty="0"/>
              </a:p>
            </p:txBody>
          </p:sp>
        </mc:Choice>
        <mc:Fallback xmlns="">
          <p:sp>
            <p:nvSpPr>
              <p:cNvPr id="9" name="正方形/長方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554" y="5570000"/>
                <a:ext cx="2291909" cy="381515"/>
              </a:xfrm>
              <a:prstGeom prst="rect">
                <a:avLst/>
              </a:prstGeom>
              <a:blipFill rotWithShape="0">
                <a:blip r:embed="rId8"/>
                <a:stretch>
                  <a:fillRect t="-8065" r="-1330" b="-2419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正方形/長方形 9"/>
              <p:cNvSpPr/>
              <p:nvPr/>
            </p:nvSpPr>
            <p:spPr>
              <a:xfrm>
                <a:off x="4654673" y="5623640"/>
                <a:ext cx="2118785" cy="381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𝑢𝐼𝑃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0.125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altLang="ja-JP" dirty="0" smtClean="0"/>
                  <a:t>rad</a:t>
                </a:r>
                <a:endParaRPr lang="ja-JP" altLang="en-US" dirty="0"/>
              </a:p>
            </p:txBody>
          </p:sp>
        </mc:Choice>
        <mc:Fallback xmlns="">
          <p:sp>
            <p:nvSpPr>
              <p:cNvPr id="10" name="正方形/長方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4673" y="5623640"/>
                <a:ext cx="2118785" cy="381515"/>
              </a:xfrm>
              <a:prstGeom prst="rect">
                <a:avLst/>
              </a:prstGeom>
              <a:blipFill rotWithShape="0">
                <a:blip r:embed="rId9"/>
                <a:stretch>
                  <a:fillRect t="-8065" r="-1441" b="-2419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97086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238126"/>
            <a:ext cx="10515600" cy="1003300"/>
          </a:xfrm>
        </p:spPr>
        <p:txBody>
          <a:bodyPr/>
          <a:lstStyle/>
          <a:p>
            <a:r>
              <a:rPr lang="en-US" altLang="zh-CN" dirty="0" smtClean="0"/>
              <a:t>HH crossing</a:t>
            </a:r>
            <a:r>
              <a:rPr lang="en-US" altLang="zh-CN" dirty="0"/>
              <a:t> </a:t>
            </a:r>
            <a:r>
              <a:rPr lang="en-US" altLang="zh-CN" dirty="0" smtClean="0"/>
              <a:t>with long range bb force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114424"/>
            <a:ext cx="10515600" cy="5273676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/>
              <a:t>long range (82 locations</a:t>
            </a:r>
            <a:r>
              <a:rPr lang="en-US" altLang="ja-JP" dirty="0" smtClean="0"/>
              <a:t>)/IP</a:t>
            </a:r>
          </a:p>
          <a:p>
            <a:r>
              <a:rPr lang="en-US" altLang="zh-CN" dirty="0" smtClean="0"/>
              <a:t>Tune/IP=0.655,0.16 or 0.155,0.66</a:t>
            </a:r>
            <a:endParaRPr lang="en-US" altLang="ja-JP" dirty="0" smtClean="0"/>
          </a:p>
          <a:p>
            <a:r>
              <a:rPr lang="en-US" altLang="zh-CN" dirty="0">
                <a:solidFill>
                  <a:srgbClr val="000000"/>
                </a:solidFill>
                <a:latin typeface="Calibri" panose="020F0502020204030204" pitchFamily="34" charset="0"/>
              </a:rPr>
              <a:t>Initialize 131072 particle with random number </a:t>
            </a:r>
            <a:r>
              <a:rPr lang="en-US" altLang="zh-CN" dirty="0" smtClean="0">
                <a:solidFill>
                  <a:srgbClr val="000000"/>
                </a:solidFill>
                <a:latin typeface="Calibri" panose="020F0502020204030204" pitchFamily="34" charset="0"/>
              </a:rPr>
              <a:t>generator at a closed orbit with take into account of diffraction due to long range beam-beam. (Initialized at before upstream long range bb. The closed orbit depends on beam intensity and  Pacman.)</a:t>
            </a:r>
          </a:p>
          <a:p>
            <a:endParaRPr lang="en-US" altLang="zh-CN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altLang="zh-CN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altLang="zh-CN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 </a:t>
            </a:r>
            <a:r>
              <a:rPr lang="en-US" altLang="zh-CN" dirty="0">
                <a:solidFill>
                  <a:srgbClr val="000000"/>
                </a:solidFill>
                <a:latin typeface="Calibri" panose="020F0502020204030204" pitchFamily="34" charset="0"/>
              </a:rPr>
              <a:t>particles </a:t>
            </a:r>
            <a:r>
              <a:rPr lang="en-US" altLang="zh-CN" dirty="0" smtClean="0">
                <a:solidFill>
                  <a:srgbClr val="000000"/>
                </a:solidFill>
                <a:latin typeface="Calibri" panose="020F0502020204030204" pitchFamily="34" charset="0"/>
              </a:rPr>
              <a:t>are tracked in </a:t>
            </a:r>
            <a:r>
              <a:rPr lang="en-US" altLang="zh-CN" dirty="0">
                <a:solidFill>
                  <a:srgbClr val="000000"/>
                </a:solidFill>
                <a:latin typeface="Calibri" panose="020F0502020204030204" pitchFamily="34" charset="0"/>
              </a:rPr>
              <a:t>10</a:t>
            </a:r>
            <a:r>
              <a:rPr lang="en-US" altLang="zh-CN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6</a:t>
            </a:r>
            <a:r>
              <a:rPr lang="en-US" altLang="zh-CN" dirty="0">
                <a:solidFill>
                  <a:srgbClr val="000000"/>
                </a:solidFill>
                <a:latin typeface="Calibri" panose="020F0502020204030204" pitchFamily="34" charset="0"/>
              </a:rPr>
              <a:t> revolutions. Parallel computation using OMP. </a:t>
            </a:r>
          </a:p>
          <a:p>
            <a:r>
              <a:rPr lang="en-US" altLang="zh-CN" dirty="0">
                <a:solidFill>
                  <a:srgbClr val="000000"/>
                </a:solidFill>
                <a:latin typeface="Calibri" panose="020F0502020204030204" pitchFamily="34" charset="0"/>
              </a:rPr>
              <a:t>We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</a:rPr>
              <a:t>consider long-range </a:t>
            </a:r>
            <a:r>
              <a:rPr lang="en-US" altLang="zh-CN" dirty="0" smtClean="0">
                <a:solidFill>
                  <a:srgbClr val="FF0000"/>
                </a:solidFill>
                <a:latin typeface="Calibri" panose="020F0502020204030204" pitchFamily="34" charset="0"/>
              </a:rPr>
              <a:t>interactions</a:t>
            </a:r>
            <a:r>
              <a:rPr lang="en-US" altLang="zh-CN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Calibri" panose="020F0502020204030204" pitchFamily="34" charset="0"/>
              </a:rPr>
              <a:t>using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</a:rPr>
              <a:t>round beam </a:t>
            </a:r>
            <a:r>
              <a:rPr lang="en-US" altLang="zh-CN" dirty="0">
                <a:solidFill>
                  <a:srgbClr val="000000"/>
                </a:solidFill>
                <a:latin typeface="Calibri" panose="020F0502020204030204" pitchFamily="34" charset="0"/>
              </a:rPr>
              <a:t>instead of  flat beam</a:t>
            </a:r>
            <a:r>
              <a:rPr lang="en-US" altLang="zh-CN" dirty="0" smtClean="0">
                <a:solidFill>
                  <a:srgbClr val="000000"/>
                </a:solidFill>
                <a:latin typeface="Calibri" panose="020F0502020204030204" pitchFamily="34" charset="0"/>
              </a:rPr>
              <a:t>. Results did not change in several cases.</a:t>
            </a:r>
          </a:p>
          <a:p>
            <a:r>
              <a:rPr lang="en-US" altLang="zh-CN" dirty="0" smtClean="0">
                <a:solidFill>
                  <a:srgbClr val="000000"/>
                </a:solidFill>
                <a:latin typeface="Calibri" panose="020F0502020204030204" pitchFamily="34" charset="0"/>
              </a:rPr>
              <a:t>Beam life time is evaluated for the aperture 5</a:t>
            </a:r>
            <a:r>
              <a:rPr lang="en-US" altLang="zh-CN" dirty="0" smtClean="0">
                <a:solidFill>
                  <a:srgbClr val="000000"/>
                </a:solidFill>
                <a:latin typeface="Symbol" panose="05050102010706020507" pitchFamily="18" charset="2"/>
              </a:rPr>
              <a:t>s</a:t>
            </a:r>
            <a:r>
              <a:rPr lang="en-US" altLang="zh-CN" dirty="0" smtClean="0">
                <a:solidFill>
                  <a:srgbClr val="000000"/>
                </a:solidFill>
                <a:latin typeface="Calibri" panose="020F0502020204030204" pitchFamily="34" charset="0"/>
              </a:rPr>
              <a:t> or 7</a:t>
            </a:r>
            <a:r>
              <a:rPr lang="en-US" altLang="zh-CN" dirty="0">
                <a:solidFill>
                  <a:srgbClr val="000000"/>
                </a:solidFill>
                <a:latin typeface="Symbol" panose="05050102010706020507" pitchFamily="18" charset="2"/>
              </a:rPr>
              <a:t>s</a:t>
            </a:r>
            <a:r>
              <a:rPr lang="en-US" altLang="zh-CN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en-US" altLang="zh-CN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altLang="ja-JP" dirty="0"/>
          </a:p>
          <a:p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2705100" y="3407289"/>
                <a:ext cx="5194948" cy="6879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kumimoji="1" lang="en-US" altLang="ja-JP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1" lang="en-US" altLang="ja-JP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𝑟𝑒𝑣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/2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∆</m:t>
                                        </m:r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ja-JP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∆</m:t>
                                        </m:r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∆</m:t>
                                        </m:r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∆</m:t>
                                        </m:r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</m:d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5100" y="3407289"/>
                <a:ext cx="5194948" cy="68794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8832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7265"/>
          </a:xfrm>
        </p:spPr>
        <p:txBody>
          <a:bodyPr/>
          <a:lstStyle/>
          <a:p>
            <a:r>
              <a:rPr lang="en-US" altLang="ja-JP" dirty="0"/>
              <a:t>Closed orbit </a:t>
            </a:r>
            <a:r>
              <a:rPr lang="en-US" altLang="ja-JP" dirty="0" smtClean="0"/>
              <a:t>at IP </a:t>
            </a:r>
            <a:r>
              <a:rPr lang="en-US" altLang="ja-JP" dirty="0"/>
              <a:t>on Main collision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81722" y="1282390"/>
            <a:ext cx="10515600" cy="4351338"/>
          </a:xfrm>
        </p:spPr>
        <p:txBody>
          <a:bodyPr/>
          <a:lstStyle/>
          <a:p>
            <a:r>
              <a:rPr lang="en-US" altLang="ja-JP" dirty="0" smtClean="0"/>
              <a:t>Determine closed orbit using the periodic condition in the half ring.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1308100" y="1993900"/>
                <a:ext cx="5190075" cy="6879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kumimoji="1" lang="en-US" altLang="ja-JP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1" lang="en-US" altLang="ja-JP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∆</m:t>
                                    </m:r>
                                    <m:r>
                                      <a:rPr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∆</m:t>
                                    </m:r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𝑟𝑒𝑣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/2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∆</m:t>
                                        </m:r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ja-JP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∆</m:t>
                                        </m:r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</m:d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8100" y="1993900"/>
                <a:ext cx="5190075" cy="68794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1154202" y="2949265"/>
                <a:ext cx="6213881" cy="6879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kumimoji="1" lang="en-US" altLang="ja-JP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1" lang="en-US" altLang="ja-JP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𝑟𝑒𝑣</m:t>
                                  </m:r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/2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∆</m:t>
                                        </m:r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∆</m:t>
                                        </m:r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𝑟𝑒𝑣</m:t>
                              </m:r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/2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∆</m:t>
                                        </m:r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∆</m:t>
                                        </m:r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</m:d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4202" y="2949265"/>
                <a:ext cx="6213881" cy="68794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正方形/長方形 5"/>
              <p:cNvSpPr/>
              <p:nvPr/>
            </p:nvSpPr>
            <p:spPr>
              <a:xfrm>
                <a:off x="7441067" y="2687188"/>
                <a:ext cx="4480073" cy="9840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𝑟𝑒𝑣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ja-JP" altLang="en-US" i="1"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  <m:sup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sup>
                                </m:sSup>
                                <m:func>
                                  <m:funcPr>
                                    <m:ctrlP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altLang="ja-JP" b="0" i="0" smtClean="0">
                                        <a:latin typeface="Cambria Math" panose="02040503050406030204" pitchFamily="18" charset="0"/>
                                      </a:rPr>
                                      <m:t>cot</m:t>
                                    </m:r>
                                  </m:fName>
                                  <m:e>
                                    <m:r>
                                      <a:rPr lang="ja-JP" altLang="en-US" b="0" i="1" smtClean="0">
                                        <a:latin typeface="Cambria Math" panose="02040503050406030204" pitchFamily="18" charset="0"/>
                                      </a:rPr>
                                      <m:t>𝜋𝜈</m:t>
                                    </m:r>
                                  </m:e>
                                </m:func>
                              </m:e>
                            </m:mr>
                            <m:mr>
                              <m:e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altLang="ja-JP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ja-JP" altLang="en-US" b="0" i="1" smtClean="0">
                                            <a:latin typeface="Cambria Math" panose="02040503050406030204" pitchFamily="18" charset="0"/>
                                          </a:rPr>
                                          <m:t>𝛽</m:t>
                                        </m:r>
                                      </m:e>
                                      <m:sup>
                                        <m:r>
                                          <a:rPr lang="en-US" altLang="ja-JP" b="0" i="1" smtClean="0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p>
                                  </m:den>
                                </m:f>
                                <m:func>
                                  <m:func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altLang="ja-JP">
                                        <a:latin typeface="Cambria Math" panose="02040503050406030204" pitchFamily="18" charset="0"/>
                                      </a:rPr>
                                      <m:t>cot</m:t>
                                    </m:r>
                                  </m:fName>
                                  <m:e>
                                    <m:r>
                                      <a:rPr lang="ja-JP" altLang="en-US" i="1">
                                        <a:latin typeface="Cambria Math" panose="02040503050406030204" pitchFamily="18" charset="0"/>
                                      </a:rPr>
                                      <m:t>𝜋𝜈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6" name="正方形/長方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1067" y="2687188"/>
                <a:ext cx="4480073" cy="98405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表格 6"/>
          <p:cNvGraphicFramePr>
            <a:graphicFrameLocks noGrp="1"/>
          </p:cNvGraphicFramePr>
          <p:nvPr>
            <p:extLst/>
          </p:nvPr>
        </p:nvGraphicFramePr>
        <p:xfrm>
          <a:off x="947492" y="4090050"/>
          <a:ext cx="5241651" cy="2275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217"/>
                <a:gridCol w="1747217"/>
                <a:gridCol w="1747217"/>
              </a:tblGrid>
              <a:tr h="421314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MDRU</a:t>
                      </a:r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Tunex</a:t>
                      </a:r>
                      <a:r>
                        <a:rPr lang="en-US" altLang="zh-CN" dirty="0" smtClean="0"/>
                        <a:t>=0.655  </a:t>
                      </a:r>
                      <a:r>
                        <a:rPr lang="en-US" altLang="zh-CN" dirty="0" err="1" smtClean="0"/>
                        <a:t>Tuney</a:t>
                      </a:r>
                      <a:r>
                        <a:rPr lang="en-US" altLang="zh-CN" dirty="0" smtClean="0"/>
                        <a:t>=0.16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X distortion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Px</a:t>
                      </a:r>
                      <a:r>
                        <a:rPr lang="en-US" altLang="zh-CN" baseline="0" dirty="0" smtClean="0"/>
                        <a:t> distortion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Design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2.03053e-07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-2.844e-06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 times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4.06106e-07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-5.688e-6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 times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6.09159e-07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-1.7064e-5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 times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8.12212e-07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-1.1376e-5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/>
          </p:nvPr>
        </p:nvGraphicFramePr>
        <p:xfrm>
          <a:off x="6431745" y="4090050"/>
          <a:ext cx="5241651" cy="2280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217"/>
                <a:gridCol w="1747217"/>
                <a:gridCol w="1747217"/>
              </a:tblGrid>
              <a:tr h="426746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MDRU</a:t>
                      </a:r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Tunex</a:t>
                      </a:r>
                      <a:r>
                        <a:rPr lang="en-US" altLang="zh-CN" dirty="0" smtClean="0"/>
                        <a:t>=0.155  </a:t>
                      </a:r>
                      <a:r>
                        <a:rPr lang="en-US" altLang="zh-CN" dirty="0" err="1" smtClean="0"/>
                        <a:t>Tuney</a:t>
                      </a:r>
                      <a:r>
                        <a:rPr lang="en-US" altLang="zh-CN" dirty="0" smtClean="0"/>
                        <a:t>=0.66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X distortion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Px</a:t>
                      </a:r>
                      <a:r>
                        <a:rPr lang="en-US" altLang="zh-CN" baseline="0" dirty="0" smtClean="0"/>
                        <a:t> distortion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Design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2.25166e-07</a:t>
                      </a:r>
                      <a:endParaRPr kumimoji="1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9.63179e-06</a:t>
                      </a:r>
                      <a:endParaRPr kumimoji="1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 times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4.50332e-07</a:t>
                      </a:r>
                      <a:endParaRPr kumimoji="1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1.92636e-05</a:t>
                      </a:r>
                      <a:endParaRPr kumimoji="1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 times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6.75498e-07</a:t>
                      </a:r>
                      <a:endParaRPr kumimoji="1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2.88954e-05</a:t>
                      </a:r>
                      <a:endParaRPr kumimoji="1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 times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9.00664e-07</a:t>
                      </a:r>
                      <a:endParaRPr kumimoji="1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3.85272e-05</a:t>
                      </a:r>
                      <a:endParaRPr kumimoji="1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82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063894"/>
              </p:ext>
            </p:extLst>
          </p:nvPr>
        </p:nvGraphicFramePr>
        <p:xfrm>
          <a:off x="436948" y="713481"/>
          <a:ext cx="10823265" cy="2386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1992"/>
                <a:gridCol w="1078173"/>
                <a:gridCol w="2920621"/>
                <a:gridCol w="2838734"/>
                <a:gridCol w="2663745"/>
              </a:tblGrid>
              <a:tr h="53273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+mn-ea"/>
                          <a:ea typeface="+mn-ea"/>
                        </a:rPr>
                        <a:t>R</a:t>
                      </a:r>
                      <a:r>
                        <a:rPr lang="en-US" altLang="zh-CN" dirty="0" smtClean="0">
                          <a:latin typeface="Symbol" panose="05050102010706020507" pitchFamily="18" charset="2"/>
                        </a:rPr>
                        <a:t>=7s</a:t>
                      </a:r>
                      <a:endParaRPr lang="zh-CN" altLang="en-US" dirty="0">
                        <a:latin typeface="Symbol" panose="05050102010706020507" pitchFamily="18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+mn-ea"/>
                          <a:ea typeface="+mn-ea"/>
                        </a:rPr>
                        <a:t>R</a:t>
                      </a:r>
                      <a:r>
                        <a:rPr lang="en-US" altLang="zh-CN" dirty="0" smtClean="0">
                          <a:latin typeface="Symbol" panose="05050102010706020507" pitchFamily="18" charset="2"/>
                        </a:rPr>
                        <a:t>=5s</a:t>
                      </a:r>
                      <a:endParaRPr lang="zh-CN" altLang="en-US" dirty="0" smtClean="0">
                        <a:latin typeface="Symbol" panose="05050102010706020507" pitchFamily="18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Symbol" panose="05050102010706020507" pitchFamily="18" charset="2"/>
                        </a:rPr>
                        <a:t>q=110m</a:t>
                      </a:r>
                      <a:r>
                        <a:rPr lang="en-US" altLang="zh-CN" dirty="0" smtClean="0">
                          <a:latin typeface="+mn-ea"/>
                          <a:ea typeface="+mn-ea"/>
                        </a:rPr>
                        <a:t>rad</a:t>
                      </a:r>
                      <a:endParaRPr lang="zh-CN" altLang="en-US" dirty="0" smtClean="0">
                        <a:latin typeface="Symbol" panose="05050102010706020507" pitchFamily="18" charset="2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Np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Symbol" panose="05050102010706020507" pitchFamily="18" charset="2"/>
                        </a:rPr>
                        <a:t>x</a:t>
                      </a:r>
                      <a:r>
                        <a:rPr lang="en-US" altLang="ja-JP" sz="1800" dirty="0" smtClean="0">
                          <a:latin typeface="+mn-lt"/>
                        </a:rPr>
                        <a:t>/IP</a:t>
                      </a:r>
                      <a:endParaRPr lang="zh-CN" altLang="en-US" sz="18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Beam lifetime</a:t>
                      </a:r>
                      <a:endParaRPr lang="zh-CN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Beam lifetime</a:t>
                      </a:r>
                      <a:endParaRPr lang="zh-CN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Luminosity</a:t>
                      </a:r>
                      <a:r>
                        <a:rPr lang="en-US" altLang="zh-CN" baseline="0" dirty="0" smtClean="0"/>
                        <a:t> decay</a:t>
                      </a:r>
                      <a:r>
                        <a:rPr lang="en-US" altLang="zh-CN" dirty="0" smtClean="0"/>
                        <a:t>(one day)</a:t>
                      </a:r>
                      <a:endParaRPr lang="zh-CN" altLang="en-US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1.5e11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0.00763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275.82h(44 particles lost)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27.21h(223 particles lost)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2*1.5e11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0.01526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0.08h(76643 particles lost)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0.08h(77121 particles lost)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-12.04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3*1.5e11</a:t>
                      </a:r>
                      <a:endParaRPr lang="zh-CN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0.02289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23.61h(257 particles lost)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0.08h(82212 particles lost)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-5.1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4*1.5e11</a:t>
                      </a:r>
                      <a:endParaRPr lang="zh-CN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0.03052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1.48h(4107 particles lost)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0.13h(53391 particles lost)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-7.16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569996" y="135171"/>
            <a:ext cx="80073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H/H </a:t>
            </a:r>
            <a:r>
              <a:rPr lang="en-US" altLang="ja-JP" sz="2400" dirty="0"/>
              <a:t>crossing with long range (82 locations</a:t>
            </a:r>
            <a:r>
              <a:rPr lang="en-US" altLang="ja-JP" sz="2400" dirty="0" smtClean="0"/>
              <a:t>)</a:t>
            </a:r>
            <a:r>
              <a:rPr lang="en-US" altLang="ja-JP" sz="2400" dirty="0">
                <a:solidFill>
                  <a:srgbClr val="C00000"/>
                </a:solidFill>
              </a:rPr>
              <a:t> </a:t>
            </a:r>
            <a:r>
              <a:rPr lang="en-US" altLang="ja-JP" sz="2400" dirty="0" smtClean="0">
                <a:solidFill>
                  <a:srgbClr val="C00000"/>
                </a:solidFill>
              </a:rPr>
              <a:t>tune/IP=0.655,0.16</a:t>
            </a:r>
            <a:endParaRPr lang="zh-CN" altLang="en-US" sz="2400" dirty="0">
              <a:solidFill>
                <a:srgbClr val="C00000"/>
              </a:solidFill>
            </a:endParaRPr>
          </a:p>
        </p:txBody>
      </p:sp>
      <p:graphicFrame>
        <p:nvGraphicFramePr>
          <p:cNvPr id="5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886825"/>
              </p:ext>
            </p:extLst>
          </p:nvPr>
        </p:nvGraphicFramePr>
        <p:xfrm>
          <a:off x="436947" y="3797300"/>
          <a:ext cx="10823265" cy="2042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1992"/>
                <a:gridCol w="1078173"/>
                <a:gridCol w="2920621"/>
                <a:gridCol w="2838734"/>
                <a:gridCol w="2663745"/>
              </a:tblGrid>
              <a:tr h="558785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+mn-ea"/>
                          <a:ea typeface="+mn-ea"/>
                        </a:rPr>
                        <a:t>R</a:t>
                      </a:r>
                      <a:r>
                        <a:rPr lang="en-US" altLang="zh-CN" dirty="0" smtClean="0">
                          <a:latin typeface="Symbol" panose="05050102010706020507" pitchFamily="18" charset="2"/>
                        </a:rPr>
                        <a:t>=7s</a:t>
                      </a:r>
                      <a:endParaRPr lang="zh-CN" altLang="en-US" dirty="0">
                        <a:latin typeface="Symbol" panose="05050102010706020507" pitchFamily="18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+mn-ea"/>
                          <a:ea typeface="+mn-ea"/>
                        </a:rPr>
                        <a:t>R</a:t>
                      </a:r>
                      <a:r>
                        <a:rPr lang="en-US" altLang="zh-CN" dirty="0" smtClean="0">
                          <a:latin typeface="Symbol" panose="05050102010706020507" pitchFamily="18" charset="2"/>
                        </a:rPr>
                        <a:t>=5s</a:t>
                      </a:r>
                      <a:endParaRPr lang="zh-CN" altLang="en-US" dirty="0" smtClean="0">
                        <a:latin typeface="Symbol" panose="05050102010706020507" pitchFamily="18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Symbol" panose="05050102010706020507" pitchFamily="18" charset="2"/>
                        </a:rPr>
                        <a:t>q=110m</a:t>
                      </a:r>
                      <a:r>
                        <a:rPr lang="en-US" altLang="zh-CN" dirty="0" smtClean="0">
                          <a:latin typeface="+mn-ea"/>
                          <a:ea typeface="+mn-ea"/>
                        </a:rPr>
                        <a:t>rad</a:t>
                      </a:r>
                      <a:endParaRPr lang="zh-CN" altLang="en-US" dirty="0" smtClean="0">
                        <a:latin typeface="Symbol" panose="05050102010706020507" pitchFamily="18" charset="2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Np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Symbol" panose="05050102010706020507" pitchFamily="18" charset="2"/>
                        </a:rPr>
                        <a:t>x</a:t>
                      </a:r>
                      <a:r>
                        <a:rPr lang="en-US" altLang="ja-JP" sz="1800" dirty="0" smtClean="0">
                          <a:latin typeface="+mn-lt"/>
                        </a:rPr>
                        <a:t>/IP</a:t>
                      </a:r>
                      <a:endParaRPr lang="zh-CN" altLang="en-US" sz="18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Beam lifetime</a:t>
                      </a:r>
                      <a:endParaRPr lang="zh-CN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Beam lifetime</a:t>
                      </a:r>
                      <a:endParaRPr lang="zh-CN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Luminosity</a:t>
                      </a:r>
                      <a:r>
                        <a:rPr lang="en-US" altLang="zh-CN" baseline="0" dirty="0" smtClean="0"/>
                        <a:t> decay</a:t>
                      </a:r>
                      <a:r>
                        <a:rPr lang="en-US" altLang="zh-CN" dirty="0" smtClean="0"/>
                        <a:t>(one day)</a:t>
                      </a:r>
                      <a:endParaRPr lang="zh-CN" altLang="en-US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1.5e11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0.00763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(no particles lost)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148h (41 particles lost)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2*1.5e11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0.01526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(no particles lost)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21.52h(282 particles lost)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-0.114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3*1.5e11</a:t>
                      </a:r>
                      <a:endParaRPr lang="zh-CN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0.02289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2.14h(2839 particles lost)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1.35h(4507 particles lost)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-2.26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矩形 2"/>
          <p:cNvSpPr/>
          <p:nvPr/>
        </p:nvSpPr>
        <p:spPr>
          <a:xfrm>
            <a:off x="569996" y="3309393"/>
            <a:ext cx="84305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/>
              <a:t> </a:t>
            </a:r>
            <a:r>
              <a:rPr lang="en-US" altLang="ja-JP" sz="2400" dirty="0" smtClean="0"/>
              <a:t>H/H </a:t>
            </a:r>
            <a:r>
              <a:rPr lang="en-US" altLang="ja-JP" sz="2400" dirty="0"/>
              <a:t>crossing with long range (82 locations</a:t>
            </a:r>
            <a:r>
              <a:rPr lang="en-US" altLang="ja-JP" sz="2400" dirty="0" smtClean="0"/>
              <a:t>)/IP </a:t>
            </a:r>
            <a:r>
              <a:rPr lang="en-US" altLang="ja-JP" sz="2400" dirty="0" smtClean="0">
                <a:solidFill>
                  <a:srgbClr val="C00000"/>
                </a:solidFill>
              </a:rPr>
              <a:t>tune/IP=0.155,0.66</a:t>
            </a:r>
            <a:endParaRPr lang="zh-CN" alt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24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743" y="608234"/>
            <a:ext cx="3377758" cy="253331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716" y="634354"/>
            <a:ext cx="3228764" cy="242157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674" y="3646565"/>
            <a:ext cx="3493827" cy="2521902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896570" y="3240593"/>
            <a:ext cx="1212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Np=1.5e11</a:t>
            </a:r>
          </a:p>
        </p:txBody>
      </p:sp>
      <p:sp>
        <p:nvSpPr>
          <p:cNvPr id="7" name="矩形 6"/>
          <p:cNvSpPr/>
          <p:nvPr/>
        </p:nvSpPr>
        <p:spPr>
          <a:xfrm>
            <a:off x="2896570" y="6248010"/>
            <a:ext cx="14446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Np=3*1.5e11</a:t>
            </a:r>
            <a:endParaRPr lang="en-US" altLang="zh-CN" dirty="0"/>
          </a:p>
        </p:txBody>
      </p:sp>
      <p:sp>
        <p:nvSpPr>
          <p:cNvPr id="9" name="矩形 8"/>
          <p:cNvSpPr/>
          <p:nvPr/>
        </p:nvSpPr>
        <p:spPr>
          <a:xfrm>
            <a:off x="8776262" y="3153910"/>
            <a:ext cx="14446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Np=2*1.5e11</a:t>
            </a:r>
            <a:endParaRPr lang="en-US" altLang="zh-CN" dirty="0"/>
          </a:p>
        </p:txBody>
      </p:sp>
      <p:sp>
        <p:nvSpPr>
          <p:cNvPr id="13" name="矩形 12"/>
          <p:cNvSpPr/>
          <p:nvPr/>
        </p:nvSpPr>
        <p:spPr>
          <a:xfrm>
            <a:off x="182597" y="158604"/>
            <a:ext cx="116659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Initialize </a:t>
            </a:r>
            <a:r>
              <a:rPr lang="en-US" altLang="zh-CN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30 </a:t>
            </a:r>
            <a:r>
              <a:rPr lang="en-US" altLang="zh-CN" sz="20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particles with x=0,0.1,0.2….2.9</a:t>
            </a:r>
            <a:r>
              <a:rPr lang="en-US" altLang="zh-CN" sz="2000" b="0" i="0" u="none" strike="noStrike" baseline="0" dirty="0" smtClean="0">
                <a:solidFill>
                  <a:srgbClr val="000000"/>
                </a:solidFill>
                <a:latin typeface="Symbol" panose="05050102010706020507" pitchFamily="18" charset="2"/>
              </a:rPr>
              <a:t>s</a:t>
            </a:r>
            <a:r>
              <a:rPr lang="en-US" altLang="zh-CN" sz="20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US" altLang="zh-CN" sz="2000" b="0" i="0" u="none" strike="noStrike" baseline="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px</a:t>
            </a:r>
            <a:r>
              <a:rPr lang="en-US" altLang="zh-CN" sz="20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=y=</a:t>
            </a:r>
            <a:r>
              <a:rPr lang="en-US" altLang="zh-CN" sz="2000" b="0" i="0" u="none" strike="noStrike" baseline="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py</a:t>
            </a:r>
            <a:r>
              <a:rPr lang="en-US" altLang="zh-CN" sz="20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=z=</a:t>
            </a:r>
            <a:r>
              <a:rPr lang="en-US" altLang="zh-CN" sz="2000" b="0" i="0" u="none" strike="noStrike" baseline="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pz</a:t>
            </a:r>
            <a:r>
              <a:rPr lang="en-US" altLang="zh-CN" sz="20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=0, and plot </a:t>
            </a:r>
            <a:r>
              <a:rPr lang="en-US" altLang="zh-CN" sz="2000" b="0" i="0" u="none" strike="noStrike" baseline="0" dirty="0" smtClean="0">
                <a:solidFill>
                  <a:srgbClr val="C00000"/>
                </a:solidFill>
                <a:latin typeface="Calibri" panose="020F0502020204030204" pitchFamily="34" charset="0"/>
              </a:rPr>
              <a:t>x-</a:t>
            </a:r>
            <a:r>
              <a:rPr lang="en-US" altLang="zh-CN" sz="2000" b="0" i="0" u="none" strike="noStrike" baseline="0" dirty="0" err="1" smtClean="0">
                <a:solidFill>
                  <a:srgbClr val="C00000"/>
                </a:solidFill>
                <a:latin typeface="Calibri" panose="020F0502020204030204" pitchFamily="34" charset="0"/>
              </a:rPr>
              <a:t>px</a:t>
            </a:r>
            <a:r>
              <a:rPr lang="en-US" altLang="zh-CN" sz="20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in 1000 revolutions.</a:t>
            </a:r>
            <a:r>
              <a:rPr lang="en-US" altLang="ja-JP" sz="2000" dirty="0">
                <a:solidFill>
                  <a:srgbClr val="C00000"/>
                </a:solidFill>
              </a:rPr>
              <a:t> </a:t>
            </a:r>
            <a:endParaRPr lang="zh-CN" altLang="en-US" sz="2000" dirty="0">
              <a:solidFill>
                <a:srgbClr val="C0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473700" y="3784600"/>
            <a:ext cx="62611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Tune/IP=0.655,0.16</a:t>
            </a:r>
          </a:p>
          <a:p>
            <a:r>
              <a:rPr lang="en-US" altLang="ja-JP" sz="2800" dirty="0" smtClean="0"/>
              <a:t>Horizontal tune shift is positive for the long range beam-beam force. At 2 times intensity of the design, 3</a:t>
            </a:r>
            <a:r>
              <a:rPr lang="en-US" altLang="ja-JP" sz="2800" baseline="30000" dirty="0" smtClean="0"/>
              <a:t>rd</a:t>
            </a:r>
            <a:r>
              <a:rPr lang="en-US" altLang="ja-JP" sz="2800" dirty="0" smtClean="0"/>
              <a:t> order resonance appears and luminosity degradation becomes serious</a:t>
            </a:r>
            <a:r>
              <a:rPr lang="en-US" altLang="ja-JP" dirty="0" smtClean="0"/>
              <a:t>.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22597" y="358659"/>
            <a:ext cx="744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err="1" smtClean="0"/>
              <a:t>p</a:t>
            </a:r>
            <a:r>
              <a:rPr kumimoji="1" lang="en-US" altLang="ja-JP" sz="3200" baseline="-25000" dirty="0" err="1" smtClean="0"/>
              <a:t>x</a:t>
            </a:r>
            <a:endParaRPr kumimoji="1" lang="ja-JP" altLang="en-US" sz="3200" baseline="-25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271288" y="2569135"/>
            <a:ext cx="744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x</a:t>
            </a:r>
            <a:endParaRPr kumimoji="1" lang="ja-JP" altLang="en-US" sz="3200" baseline="-25000" dirty="0"/>
          </a:p>
        </p:txBody>
      </p:sp>
    </p:spTree>
    <p:extLst>
      <p:ext uri="{BB962C8B-B14F-4D97-AF65-F5344CB8AC3E}">
        <p14:creationId xmlns:p14="http://schemas.microsoft.com/office/powerpoint/2010/main" val="328261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627" y="535060"/>
            <a:ext cx="3616100" cy="271207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684" y="3744922"/>
            <a:ext cx="3789905" cy="284243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685" y="625212"/>
            <a:ext cx="3789905" cy="2842429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3050540" y="3345600"/>
            <a:ext cx="1212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Np=1.5e11</a:t>
            </a:r>
          </a:p>
        </p:txBody>
      </p:sp>
      <p:sp>
        <p:nvSpPr>
          <p:cNvPr id="18" name="矩形 17"/>
          <p:cNvSpPr/>
          <p:nvPr/>
        </p:nvSpPr>
        <p:spPr>
          <a:xfrm>
            <a:off x="3050540" y="6462834"/>
            <a:ext cx="14446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Np=3*1.5e11</a:t>
            </a:r>
            <a:endParaRPr lang="en-US" altLang="zh-CN" dirty="0"/>
          </a:p>
        </p:txBody>
      </p:sp>
      <p:sp>
        <p:nvSpPr>
          <p:cNvPr id="19" name="矩形 18"/>
          <p:cNvSpPr/>
          <p:nvPr/>
        </p:nvSpPr>
        <p:spPr>
          <a:xfrm>
            <a:off x="8518684" y="3375590"/>
            <a:ext cx="14446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Np=2*1.5e11</a:t>
            </a:r>
            <a:endParaRPr lang="en-US" altLang="zh-CN" dirty="0"/>
          </a:p>
        </p:txBody>
      </p:sp>
      <p:sp>
        <p:nvSpPr>
          <p:cNvPr id="22" name="矩形 21"/>
          <p:cNvSpPr/>
          <p:nvPr/>
        </p:nvSpPr>
        <p:spPr>
          <a:xfrm>
            <a:off x="182597" y="158604"/>
            <a:ext cx="116659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Initialize </a:t>
            </a:r>
            <a:r>
              <a:rPr lang="en-US" altLang="zh-CN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30 </a:t>
            </a:r>
            <a:r>
              <a:rPr lang="en-US" altLang="zh-CN" sz="20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particles with x=0,0.1,0.2….2.9</a:t>
            </a:r>
            <a:r>
              <a:rPr lang="en-US" altLang="zh-CN" sz="2000" b="0" i="0" u="none" strike="noStrike" baseline="0" dirty="0" smtClean="0">
                <a:solidFill>
                  <a:srgbClr val="000000"/>
                </a:solidFill>
                <a:latin typeface="Symbol" panose="05050102010706020507" pitchFamily="18" charset="2"/>
              </a:rPr>
              <a:t>s</a:t>
            </a:r>
            <a:r>
              <a:rPr lang="en-US" altLang="zh-CN" sz="20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US" altLang="zh-CN" sz="2000" b="0" i="0" u="none" strike="noStrike" baseline="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px</a:t>
            </a:r>
            <a:r>
              <a:rPr lang="en-US" altLang="zh-CN" sz="20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=y=</a:t>
            </a:r>
            <a:r>
              <a:rPr lang="en-US" altLang="zh-CN" sz="2000" b="0" i="0" u="none" strike="noStrike" baseline="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py</a:t>
            </a:r>
            <a:r>
              <a:rPr lang="en-US" altLang="zh-CN" sz="20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=z=</a:t>
            </a:r>
            <a:r>
              <a:rPr lang="en-US" altLang="zh-CN" sz="2000" b="0" i="0" u="none" strike="noStrike" baseline="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pz</a:t>
            </a:r>
            <a:r>
              <a:rPr lang="en-US" altLang="zh-CN" sz="20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=0, and plot </a:t>
            </a:r>
            <a:r>
              <a:rPr lang="en-US" altLang="zh-CN" sz="2000" b="0" i="0" u="none" strike="noStrike" baseline="0" dirty="0" smtClean="0">
                <a:solidFill>
                  <a:srgbClr val="C00000"/>
                </a:solidFill>
                <a:latin typeface="Calibri" panose="020F0502020204030204" pitchFamily="34" charset="0"/>
              </a:rPr>
              <a:t>x-</a:t>
            </a:r>
            <a:r>
              <a:rPr lang="en-US" altLang="zh-CN" sz="2000" b="0" i="0" u="none" strike="noStrike" baseline="0" dirty="0" err="1" smtClean="0">
                <a:solidFill>
                  <a:srgbClr val="C00000"/>
                </a:solidFill>
                <a:latin typeface="Calibri" panose="020F0502020204030204" pitchFamily="34" charset="0"/>
              </a:rPr>
              <a:t>px</a:t>
            </a:r>
            <a:r>
              <a:rPr lang="en-US" altLang="zh-CN" sz="20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in 1000 revolutions.</a:t>
            </a:r>
            <a:r>
              <a:rPr lang="en-US" altLang="ja-JP" sz="2000" dirty="0">
                <a:solidFill>
                  <a:srgbClr val="C00000"/>
                </a:solidFill>
              </a:rPr>
              <a:t> </a:t>
            </a:r>
            <a:endParaRPr lang="zh-CN" altLang="en-US" sz="2000" dirty="0">
              <a:solidFill>
                <a:srgbClr val="C0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473700" y="3784600"/>
            <a:ext cx="62611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Tune/IP=0.155,0.66</a:t>
            </a:r>
          </a:p>
          <a:p>
            <a:r>
              <a:rPr lang="en-US" altLang="ja-JP" sz="2800" dirty="0" smtClean="0"/>
              <a:t>No 3</a:t>
            </a:r>
            <a:r>
              <a:rPr lang="en-US" altLang="ja-JP" sz="2800" baseline="30000" dirty="0" smtClean="0"/>
              <a:t>rd</a:t>
            </a:r>
            <a:r>
              <a:rPr lang="en-US" altLang="ja-JP" sz="2800" dirty="0" smtClean="0"/>
              <a:t> order resonance. Tune/IP=0.155,0.66 is better than 0.655,0.16</a:t>
            </a:r>
            <a:endParaRPr lang="en-US" altLang="ja-JP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89538" y="1318149"/>
            <a:ext cx="744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err="1" smtClean="0"/>
              <a:t>p</a:t>
            </a:r>
            <a:r>
              <a:rPr kumimoji="1" lang="en-US" altLang="ja-JP" sz="3200" baseline="-25000" dirty="0" err="1" smtClean="0"/>
              <a:t>x</a:t>
            </a:r>
            <a:endParaRPr kumimoji="1" lang="ja-JP" altLang="en-US" sz="3200" baseline="-25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179445" y="2931092"/>
            <a:ext cx="744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x</a:t>
            </a:r>
            <a:endParaRPr kumimoji="1" lang="ja-JP" altLang="en-US" sz="3200" baseline="-25000" dirty="0"/>
          </a:p>
        </p:txBody>
      </p:sp>
    </p:spTree>
    <p:extLst>
      <p:ext uri="{BB962C8B-B14F-4D97-AF65-F5344CB8AC3E}">
        <p14:creationId xmlns:p14="http://schemas.microsoft.com/office/powerpoint/2010/main" val="155357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Introduction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Weak-strong Beam-beam simulation for SPPC.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ja-JP" dirty="0" smtClean="0"/>
              <a:t>HH/HV crossing and without crossing. No long range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ja-JP" dirty="0"/>
              <a:t>2</a:t>
            </a:r>
            <a:r>
              <a:rPr lang="en-US" altLang="ja-JP" dirty="0" smtClean="0"/>
              <a:t>-IP HH </a:t>
            </a:r>
            <a:r>
              <a:rPr lang="en-US" altLang="ja-JP" dirty="0"/>
              <a:t>crossing </a:t>
            </a:r>
            <a:r>
              <a:rPr lang="en-US" altLang="ja-JP" dirty="0" smtClean="0"/>
              <a:t>with long range (82 locations)</a:t>
            </a:r>
          </a:p>
          <a:p>
            <a:pPr marL="971550" lvl="1" indent="-514350">
              <a:buFont typeface="+mj-lt"/>
              <a:buAutoNum type="arabicPeriod"/>
            </a:pPr>
            <a:r>
              <a:rPr kumimoji="1" lang="en-US" altLang="ja-JP" dirty="0" smtClean="0"/>
              <a:t>2-IP </a:t>
            </a:r>
            <a:r>
              <a:rPr lang="en-US" altLang="ja-JP" dirty="0" smtClean="0"/>
              <a:t>HV </a:t>
            </a:r>
            <a:r>
              <a:rPr lang="en-US" altLang="ja-JP" dirty="0"/>
              <a:t>crossing with long range (82 locations</a:t>
            </a:r>
            <a:r>
              <a:rPr lang="en-US" altLang="ja-JP" dirty="0" smtClean="0"/>
              <a:t>)</a:t>
            </a:r>
          </a:p>
          <a:p>
            <a:endParaRPr kumimoji="1" lang="en-US" altLang="ja-JP" dirty="0"/>
          </a:p>
          <a:p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>Tune shift and beam-beam resonances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6480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0149"/>
          </a:xfrm>
        </p:spPr>
        <p:txBody>
          <a:bodyPr/>
          <a:lstStyle/>
          <a:p>
            <a:r>
              <a:rPr kumimoji="1" lang="en-US" altLang="ja-JP" dirty="0" smtClean="0"/>
              <a:t>Horizontal Vertical crossing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9222" y="1265274"/>
            <a:ext cx="11017103" cy="4351338"/>
          </a:xfrm>
        </p:spPr>
        <p:txBody>
          <a:bodyPr/>
          <a:lstStyle/>
          <a:p>
            <a:r>
              <a:rPr kumimoji="1" lang="en-US" altLang="ja-JP" dirty="0" smtClean="0"/>
              <a:t>Horizontal orbit at IP-H and vertical orbit at IP-V  are obtained each using previous method.</a:t>
            </a:r>
          </a:p>
          <a:p>
            <a:r>
              <a:rPr lang="en-US" altLang="ja-JP" dirty="0" smtClean="0"/>
              <a:t>Vertical orbit at IP-H and horizontal orbit at IP-V</a:t>
            </a:r>
          </a:p>
          <a:p>
            <a:r>
              <a:rPr kumimoji="1" lang="en-US" altLang="ja-JP" dirty="0" smtClean="0"/>
              <a:t>The closed orbit depends on the bunch population and on position in the bunch train.</a:t>
            </a:r>
          </a:p>
          <a:p>
            <a:r>
              <a:rPr lang="en-US" altLang="zh-CN" dirty="0">
                <a:solidFill>
                  <a:srgbClr val="000000"/>
                </a:solidFill>
                <a:latin typeface="Calibri" panose="020F0502020204030204" pitchFamily="34" charset="0"/>
              </a:rPr>
              <a:t>Initialize 131072 particle with random number generator at </a:t>
            </a:r>
            <a:r>
              <a:rPr lang="en-US" altLang="zh-CN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 </a:t>
            </a:r>
            <a:r>
              <a:rPr lang="en-US" altLang="zh-CN" dirty="0">
                <a:solidFill>
                  <a:srgbClr val="000000"/>
                </a:solidFill>
                <a:latin typeface="Calibri" panose="020F0502020204030204" pitchFamily="34" charset="0"/>
              </a:rPr>
              <a:t>closed </a:t>
            </a:r>
            <a:r>
              <a:rPr lang="en-US" altLang="zh-CN" dirty="0" smtClean="0">
                <a:solidFill>
                  <a:srgbClr val="000000"/>
                </a:solidFill>
                <a:latin typeface="Calibri" panose="020F0502020204030204" pitchFamily="34" charset="0"/>
              </a:rPr>
              <a:t>orbit and tracked </a:t>
            </a:r>
            <a:r>
              <a:rPr lang="en-US" altLang="zh-CN" dirty="0">
                <a:solidFill>
                  <a:srgbClr val="000000"/>
                </a:solidFill>
                <a:latin typeface="Calibri" panose="020F0502020204030204" pitchFamily="34" charset="0"/>
              </a:rPr>
              <a:t>in 10</a:t>
            </a:r>
            <a:r>
              <a:rPr lang="en-US" altLang="zh-CN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6</a:t>
            </a:r>
            <a:r>
              <a:rPr lang="en-US" altLang="zh-CN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revolutions.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35376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Horizontal Closed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orbit at the vertical collision point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5631366"/>
            <a:ext cx="10515600" cy="545596"/>
          </a:xfrm>
        </p:spPr>
        <p:txBody>
          <a:bodyPr/>
          <a:lstStyle/>
          <a:p>
            <a:r>
              <a:rPr kumimoji="1" lang="en-US" altLang="ja-JP" dirty="0" smtClean="0"/>
              <a:t>The orbit distortion should be corrected. 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2423223" y="1587234"/>
                <a:ext cx="5875070" cy="6879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kumimoji="1" lang="en-US" altLang="ja-JP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1" lang="en-US" altLang="ja-JP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𝑟𝑒𝑣</m:t>
                          </m:r>
                        </m:sub>
                      </m:sSub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𝑟𝑒𝑣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/2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∆</m:t>
                                        </m:r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ja-JP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∆</m:t>
                                        </m:r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∆</m:t>
                                        </m:r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∆</m:t>
                                        </m:r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</m:d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3223" y="1587234"/>
                <a:ext cx="5875070" cy="68794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2475262" y="2568824"/>
                <a:ext cx="5875070" cy="6879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kumimoji="1" lang="en-US" altLang="ja-JP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1" lang="en-US" altLang="ja-JP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𝑟𝑒𝑣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𝑟𝑒𝑣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/2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∆</m:t>
                                        </m:r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ja-JP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∆</m:t>
                                        </m:r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∆</m:t>
                                        </m:r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∆</m:t>
                                        </m:r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</m:d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5262" y="2568824"/>
                <a:ext cx="5875070" cy="68794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正方形/長方形 6"/>
              <p:cNvSpPr/>
              <p:nvPr/>
            </p:nvSpPr>
            <p:spPr>
              <a:xfrm>
                <a:off x="1018264" y="3497288"/>
                <a:ext cx="7662932" cy="9840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𝑟𝑒𝑣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𝑟𝑒𝑣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/2</m:t>
                          </m:r>
                        </m:sub>
                      </m:sSub>
                      <m:r>
                        <a:rPr lang="en-US" altLang="ja-JP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ja-JP" altLang="en-US" i="1"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  <m:sup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sup>
                                </m:sSup>
                                <m:func>
                                  <m:func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altLang="ja-JP">
                                        <a:latin typeface="Cambria Math" panose="02040503050406030204" pitchFamily="18" charset="0"/>
                                      </a:rPr>
                                      <m:t>cot</m:t>
                                    </m:r>
                                  </m:fName>
                                  <m:e>
                                    <m:r>
                                      <a:rPr lang="ja-JP" altLang="en-US" i="1">
                                        <a:latin typeface="Cambria Math" panose="02040503050406030204" pitchFamily="18" charset="0"/>
                                      </a:rPr>
                                      <m:t>𝜋𝜈</m:t>
                                    </m:r>
                                  </m:e>
                                </m:func>
                              </m:e>
                            </m:mr>
                            <m:mr>
                              <m:e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ja-JP" altLang="en-US" i="1">
                                            <a:latin typeface="Cambria Math" panose="02040503050406030204" pitchFamily="18" charset="0"/>
                                          </a:rPr>
                                          <m:t>𝛽</m:t>
                                        </m:r>
                                      </m:e>
                                      <m:sup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p>
                                  </m:den>
                                </m:f>
                                <m:func>
                                  <m:func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altLang="ja-JP">
                                        <a:latin typeface="Cambria Math" panose="02040503050406030204" pitchFamily="18" charset="0"/>
                                      </a:rPr>
                                      <m:t>cot</m:t>
                                    </m:r>
                                  </m:fName>
                                  <m:e>
                                    <m:r>
                                      <a:rPr lang="ja-JP" altLang="en-US" i="1">
                                        <a:latin typeface="Cambria Math" panose="02040503050406030204" pitchFamily="18" charset="0"/>
                                      </a:rPr>
                                      <m:t>𝜋𝜈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unc>
                                  <m:funcPr>
                                    <m:ctrlP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en-US" altLang="ja-JP" b="0" i="0" smtClean="0"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ja-JP" b="0" i="0" smtClean="0">
                                        <a:latin typeface="Cambria Math" panose="02040503050406030204" pitchFamily="18" charset="0"/>
                                      </a:rPr>
                                      <m:t>os</m:t>
                                    </m:r>
                                  </m:fName>
                                  <m:e>
                                    <m:r>
                                      <a:rPr lang="ja-JP" altLang="en-US" i="1">
                                        <a:latin typeface="Cambria Math" panose="02040503050406030204" pitchFamily="18" charset="0"/>
                                      </a:rPr>
                                      <m:t>𝜋𝜈</m:t>
                                    </m:r>
                                  </m:e>
                                </m:func>
                              </m:e>
                              <m:e>
                                <m:sSup>
                                  <m:sSup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ja-JP" altLang="en-US" i="1"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  <m:sup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sup>
                                </m:sSup>
                                <m:func>
                                  <m:func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altLang="ja-JP" b="0" i="0" smtClean="0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ja-JP" altLang="en-US" i="1">
                                        <a:latin typeface="Cambria Math" panose="02040503050406030204" pitchFamily="18" charset="0"/>
                                      </a:rPr>
                                      <m:t>𝜋𝜈</m:t>
                                    </m:r>
                                  </m:e>
                                </m:func>
                              </m:e>
                            </m:mr>
                            <m:mr>
                              <m:e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ja-JP" altLang="en-US" i="1">
                                            <a:latin typeface="Cambria Math" panose="02040503050406030204" pitchFamily="18" charset="0"/>
                                          </a:rPr>
                                          <m:t>𝛽</m:t>
                                        </m:r>
                                      </m:e>
                                      <m:sup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p>
                                  </m:den>
                                </m:f>
                                <m:func>
                                  <m:func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altLang="ja-JP" b="0" i="0" smtClean="0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ja-JP" altLang="en-US" i="1">
                                        <a:latin typeface="Cambria Math" panose="02040503050406030204" pitchFamily="18" charset="0"/>
                                      </a:rPr>
                                      <m:t>𝜋𝜈</m:t>
                                    </m:r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en-US" altLang="ja-JP"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ja-JP">
                                        <a:latin typeface="Cambria Math" panose="02040503050406030204" pitchFamily="18" charset="0"/>
                                      </a:rPr>
                                      <m:t>os</m:t>
                                    </m:r>
                                  </m:fName>
                                  <m:e>
                                    <m:r>
                                      <a:rPr lang="ja-JP" altLang="en-US" i="1">
                                        <a:latin typeface="Cambria Math" panose="02040503050406030204" pitchFamily="18" charset="0"/>
                                      </a:rPr>
                                      <m:t>𝜋𝜈</m:t>
                                    </m:r>
                                  </m:e>
                                </m:fun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7" name="正方形/長方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264" y="3497288"/>
                <a:ext cx="7662932" cy="98405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正方形/長方形 7"/>
              <p:cNvSpPr/>
              <p:nvPr/>
            </p:nvSpPr>
            <p:spPr>
              <a:xfrm>
                <a:off x="8463072" y="3256769"/>
                <a:ext cx="2890728" cy="14073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ja-JP" altLang="en-US" i="1">
                                            <a:latin typeface="Cambria Math" panose="02040503050406030204" pitchFamily="18" charset="0"/>
                                          </a:rPr>
                                          <m:t>𝛽</m:t>
                                        </m:r>
                                      </m:e>
                                      <m:sup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p>
                                  </m:num>
                                  <m:den>
                                    <m:func>
                                      <m:funcPr>
                                        <m:ctrlP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altLang="ja-JP">
                                            <a:latin typeface="Cambria Math" panose="02040503050406030204" pitchFamily="18" charset="0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r>
                                          <a:rPr lang="ja-JP" altLang="en-US" i="1">
                                            <a:latin typeface="Cambria Math" panose="02040503050406030204" pitchFamily="18" charset="0"/>
                                          </a:rPr>
                                          <m:t>𝜋𝜈</m:t>
                                        </m:r>
                                      </m:e>
                                    </m:func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ja-JP" altLang="en-US" i="1">
                                            <a:latin typeface="Cambria Math" panose="02040503050406030204" pitchFamily="18" charset="0"/>
                                          </a:rPr>
                                          <m:t>𝛽</m:t>
                                        </m:r>
                                      </m:e>
                                      <m:sup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p>
                                    <m:func>
                                      <m:funcPr>
                                        <m:ctrlP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altLang="ja-JP" b="0" i="0" smtClean="0">
                                            <a:latin typeface="Cambria Math" panose="02040503050406030204" pitchFamily="18" charset="0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r>
                                          <a:rPr lang="ja-JP" altLang="en-US" i="1">
                                            <a:latin typeface="Cambria Math" panose="02040503050406030204" pitchFamily="18" charset="0"/>
                                          </a:rPr>
                                          <m:t>𝜋𝜈</m:t>
                                        </m:r>
                                      </m:e>
                                    </m:func>
                                  </m:den>
                                </m:f>
                              </m:e>
                              <m:e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8" name="正方形/長方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3072" y="3256769"/>
                <a:ext cx="2890728" cy="140737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表格 8"/>
          <p:cNvGraphicFramePr>
            <a:graphicFrameLocks noGrp="1"/>
          </p:cNvGraphicFramePr>
          <p:nvPr>
            <p:extLst/>
          </p:nvPr>
        </p:nvGraphicFramePr>
        <p:xfrm>
          <a:off x="683439" y="2593759"/>
          <a:ext cx="5241651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217"/>
                <a:gridCol w="1747217"/>
                <a:gridCol w="1747217"/>
              </a:tblGrid>
              <a:tr h="426746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RxUxMxDx</a:t>
                      </a:r>
                      <a:endParaRPr lang="en-US" altLang="zh-CN" dirty="0" smtClean="0"/>
                    </a:p>
                    <a:p>
                      <a:r>
                        <a:rPr lang="en-US" altLang="zh-CN" dirty="0" err="1" smtClean="0"/>
                        <a:t>RyUyMyDy</a:t>
                      </a:r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Tunex</a:t>
                      </a:r>
                      <a:r>
                        <a:rPr lang="en-US" altLang="zh-CN" dirty="0" smtClean="0"/>
                        <a:t>=1.31  </a:t>
                      </a:r>
                      <a:r>
                        <a:rPr lang="en-US" altLang="zh-CN" dirty="0" err="1" smtClean="0"/>
                        <a:t>Tuney</a:t>
                      </a:r>
                      <a:r>
                        <a:rPr lang="en-US" altLang="zh-CN" dirty="0" smtClean="0"/>
                        <a:t>=0.32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X distortion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Px</a:t>
                      </a:r>
                      <a:r>
                        <a:rPr lang="en-US" altLang="zh-CN" baseline="0" dirty="0" smtClean="0"/>
                        <a:t> distortion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Design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-1.10561e-8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-6.23789e-6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 times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-2.21122e-8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-1.24758e-5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 times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-3.31683e-8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-1.87137e-5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 times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-4.42244e-8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-2.49516e-5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/>
          </p:nvPr>
        </p:nvGraphicFramePr>
        <p:xfrm>
          <a:off x="6306728" y="2562073"/>
          <a:ext cx="5241651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217"/>
                <a:gridCol w="1747217"/>
                <a:gridCol w="1747217"/>
              </a:tblGrid>
              <a:tr h="426746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RxUxMxDx</a:t>
                      </a:r>
                      <a:endParaRPr lang="en-US" altLang="zh-CN" dirty="0" smtClean="0"/>
                    </a:p>
                    <a:p>
                      <a:r>
                        <a:rPr lang="en-US" altLang="zh-CN" dirty="0" err="1" smtClean="0"/>
                        <a:t>RyUyMyDy</a:t>
                      </a:r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Tunex</a:t>
                      </a:r>
                      <a:r>
                        <a:rPr lang="en-US" altLang="zh-CN" dirty="0" smtClean="0"/>
                        <a:t>=0.31  </a:t>
                      </a:r>
                      <a:r>
                        <a:rPr lang="en-US" altLang="zh-CN" dirty="0" err="1" smtClean="0"/>
                        <a:t>Tuney</a:t>
                      </a:r>
                      <a:r>
                        <a:rPr lang="en-US" altLang="zh-CN" dirty="0" smtClean="0"/>
                        <a:t>=1.32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X distortion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Px</a:t>
                      </a:r>
                      <a:r>
                        <a:rPr lang="en-US" altLang="zh-CN" baseline="0" dirty="0" smtClean="0"/>
                        <a:t> distortion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Design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1.10561e-08</a:t>
                      </a:r>
                      <a:endParaRPr kumimoji="1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6.23789e-06</a:t>
                      </a:r>
                      <a:endParaRPr kumimoji="1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 times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2.21122e-08</a:t>
                      </a:r>
                      <a:endParaRPr kumimoji="1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1.24758e-05</a:t>
                      </a:r>
                      <a:endParaRPr kumimoji="1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 times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3.31683e-08</a:t>
                      </a:r>
                      <a:endParaRPr kumimoji="1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1.87137e-05</a:t>
                      </a:r>
                      <a:endParaRPr kumimoji="1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 times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4.42244e-08</a:t>
                      </a:r>
                      <a:endParaRPr kumimoji="1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2.49516e-05</a:t>
                      </a:r>
                      <a:endParaRPr kumimoji="1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448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17180" cy="1325563"/>
          </a:xfrm>
        </p:spPr>
        <p:txBody>
          <a:bodyPr/>
          <a:lstStyle/>
          <a:p>
            <a:r>
              <a:rPr lang="en-US" altLang="ja-JP" dirty="0" smtClean="0"/>
              <a:t>Vertical</a:t>
            </a:r>
            <a:r>
              <a:rPr kumimoji="1" lang="en-US" altLang="ja-JP" dirty="0" smtClean="0"/>
              <a:t> Closed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orbit at the Horizontal collision point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5631366"/>
            <a:ext cx="10515600" cy="545596"/>
          </a:xfrm>
        </p:spPr>
        <p:txBody>
          <a:bodyPr/>
          <a:lstStyle/>
          <a:p>
            <a:r>
              <a:rPr kumimoji="1" lang="en-US" altLang="ja-JP" dirty="0" smtClean="0"/>
              <a:t>The orbit distortion should be corrected. 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2423223" y="1587234"/>
                <a:ext cx="6444778" cy="7298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kumimoji="1" lang="en-US" altLang="ja-JP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1" lang="en-US" altLang="ja-JP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𝑟𝑒𝑣</m:t>
                          </m:r>
                        </m:sub>
                      </m:sSub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𝑟𝑒𝑣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/2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∆</m:t>
                                        </m:r>
                                        <m:r>
                                          <a:rPr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ja-JP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∆</m:t>
                                        </m:r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∆</m:t>
                                        </m:r>
                                        <m:r>
                                          <a:rPr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∆</m:t>
                                        </m:r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𝑦𝑑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</m:d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3223" y="1587234"/>
                <a:ext cx="6444778" cy="72988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2475262" y="2568824"/>
                <a:ext cx="5875070" cy="6879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kumimoji="1" lang="en-US" altLang="ja-JP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1" lang="en-US" altLang="ja-JP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𝑟𝑒𝑣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𝑟𝑒𝑣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/2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∆</m:t>
                                        </m:r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ja-JP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∆</m:t>
                                        </m:r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∆</m:t>
                                        </m:r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∆</m:t>
                                        </m:r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</m:d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5262" y="2568824"/>
                <a:ext cx="5875070" cy="68794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正方形/長方形 6"/>
              <p:cNvSpPr/>
              <p:nvPr/>
            </p:nvSpPr>
            <p:spPr>
              <a:xfrm>
                <a:off x="1018264" y="3497288"/>
                <a:ext cx="7662932" cy="9840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𝑟𝑒𝑣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𝑟𝑒𝑣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/2</m:t>
                          </m:r>
                        </m:sub>
                      </m:sSub>
                      <m:r>
                        <a:rPr lang="en-US" altLang="ja-JP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ja-JP" altLang="en-US" i="1"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  <m:sup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sup>
                                </m:sSup>
                                <m:func>
                                  <m:func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altLang="ja-JP">
                                        <a:latin typeface="Cambria Math" panose="02040503050406030204" pitchFamily="18" charset="0"/>
                                      </a:rPr>
                                      <m:t>cot</m:t>
                                    </m:r>
                                  </m:fName>
                                  <m:e>
                                    <m:r>
                                      <a:rPr lang="ja-JP" altLang="en-US" i="1">
                                        <a:latin typeface="Cambria Math" panose="02040503050406030204" pitchFamily="18" charset="0"/>
                                      </a:rPr>
                                      <m:t>𝜋𝜈</m:t>
                                    </m:r>
                                  </m:e>
                                </m:func>
                              </m:e>
                            </m:mr>
                            <m:mr>
                              <m:e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ja-JP" altLang="en-US" i="1">
                                            <a:latin typeface="Cambria Math" panose="02040503050406030204" pitchFamily="18" charset="0"/>
                                          </a:rPr>
                                          <m:t>𝛽</m:t>
                                        </m:r>
                                      </m:e>
                                      <m:sup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p>
                                  </m:den>
                                </m:f>
                                <m:func>
                                  <m:func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altLang="ja-JP">
                                        <a:latin typeface="Cambria Math" panose="02040503050406030204" pitchFamily="18" charset="0"/>
                                      </a:rPr>
                                      <m:t>cot</m:t>
                                    </m:r>
                                  </m:fName>
                                  <m:e>
                                    <m:r>
                                      <a:rPr lang="ja-JP" altLang="en-US" i="1">
                                        <a:latin typeface="Cambria Math" panose="02040503050406030204" pitchFamily="18" charset="0"/>
                                      </a:rPr>
                                      <m:t>𝜋𝜈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unc>
                                  <m:funcPr>
                                    <m:ctrlP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en-US" altLang="ja-JP" b="0" i="0" smtClean="0"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ja-JP" b="0" i="0" smtClean="0">
                                        <a:latin typeface="Cambria Math" panose="02040503050406030204" pitchFamily="18" charset="0"/>
                                      </a:rPr>
                                      <m:t>os</m:t>
                                    </m:r>
                                  </m:fName>
                                  <m:e>
                                    <m:r>
                                      <a:rPr lang="ja-JP" altLang="en-US" i="1">
                                        <a:latin typeface="Cambria Math" panose="02040503050406030204" pitchFamily="18" charset="0"/>
                                      </a:rPr>
                                      <m:t>𝜋𝜈</m:t>
                                    </m:r>
                                  </m:e>
                                </m:func>
                              </m:e>
                              <m:e>
                                <m:sSup>
                                  <m:sSup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ja-JP" altLang="en-US" i="1"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  <m:sup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sup>
                                </m:sSup>
                                <m:func>
                                  <m:func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altLang="ja-JP" b="0" i="0" smtClean="0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ja-JP" altLang="en-US" i="1">
                                        <a:latin typeface="Cambria Math" panose="02040503050406030204" pitchFamily="18" charset="0"/>
                                      </a:rPr>
                                      <m:t>𝜋𝜈</m:t>
                                    </m:r>
                                  </m:e>
                                </m:func>
                              </m:e>
                            </m:mr>
                            <m:mr>
                              <m:e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ja-JP" altLang="en-US" i="1">
                                            <a:latin typeface="Cambria Math" panose="02040503050406030204" pitchFamily="18" charset="0"/>
                                          </a:rPr>
                                          <m:t>𝛽</m:t>
                                        </m:r>
                                      </m:e>
                                      <m:sup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p>
                                  </m:den>
                                </m:f>
                                <m:func>
                                  <m:func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altLang="ja-JP" b="0" i="0" smtClean="0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ja-JP" altLang="en-US" i="1">
                                        <a:latin typeface="Cambria Math" panose="02040503050406030204" pitchFamily="18" charset="0"/>
                                      </a:rPr>
                                      <m:t>𝜋𝜈</m:t>
                                    </m:r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en-US" altLang="ja-JP"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ja-JP">
                                        <a:latin typeface="Cambria Math" panose="02040503050406030204" pitchFamily="18" charset="0"/>
                                      </a:rPr>
                                      <m:t>os</m:t>
                                    </m:r>
                                  </m:fName>
                                  <m:e>
                                    <m:r>
                                      <a:rPr lang="ja-JP" altLang="en-US" i="1">
                                        <a:latin typeface="Cambria Math" panose="02040503050406030204" pitchFamily="18" charset="0"/>
                                      </a:rPr>
                                      <m:t>𝜋𝜈</m:t>
                                    </m:r>
                                  </m:e>
                                </m:fun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7" name="正方形/長方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264" y="3497288"/>
                <a:ext cx="7662932" cy="98405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正方形/長方形 7"/>
              <p:cNvSpPr/>
              <p:nvPr/>
            </p:nvSpPr>
            <p:spPr>
              <a:xfrm>
                <a:off x="8463072" y="3256769"/>
                <a:ext cx="2890728" cy="14073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ja-JP" altLang="en-US" i="1">
                                            <a:latin typeface="Cambria Math" panose="02040503050406030204" pitchFamily="18" charset="0"/>
                                          </a:rPr>
                                          <m:t>𝛽</m:t>
                                        </m:r>
                                      </m:e>
                                      <m:sup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p>
                                  </m:num>
                                  <m:den>
                                    <m:func>
                                      <m:funcPr>
                                        <m:ctrlP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altLang="ja-JP">
                                            <a:latin typeface="Cambria Math" panose="02040503050406030204" pitchFamily="18" charset="0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r>
                                          <a:rPr lang="ja-JP" altLang="en-US" i="1">
                                            <a:latin typeface="Cambria Math" panose="02040503050406030204" pitchFamily="18" charset="0"/>
                                          </a:rPr>
                                          <m:t>𝜋𝜈</m:t>
                                        </m:r>
                                      </m:e>
                                    </m:func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ja-JP" altLang="en-US" i="1">
                                            <a:latin typeface="Cambria Math" panose="02040503050406030204" pitchFamily="18" charset="0"/>
                                          </a:rPr>
                                          <m:t>𝛽</m:t>
                                        </m:r>
                                      </m:e>
                                      <m:sup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p>
                                    <m:func>
                                      <m:funcPr>
                                        <m:ctrlP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altLang="ja-JP" b="0" i="0" smtClean="0">
                                            <a:latin typeface="Cambria Math" panose="02040503050406030204" pitchFamily="18" charset="0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r>
                                          <a:rPr lang="ja-JP" altLang="en-US" i="1">
                                            <a:latin typeface="Cambria Math" panose="02040503050406030204" pitchFamily="18" charset="0"/>
                                          </a:rPr>
                                          <m:t>𝜋𝜈</m:t>
                                        </m:r>
                                      </m:e>
                                    </m:func>
                                  </m:den>
                                </m:f>
                              </m:e>
                              <m:e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8" name="正方形/長方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3072" y="3256769"/>
                <a:ext cx="2890728" cy="140737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表格 8"/>
          <p:cNvGraphicFramePr>
            <a:graphicFrameLocks noGrp="1"/>
          </p:cNvGraphicFramePr>
          <p:nvPr>
            <p:extLst/>
          </p:nvPr>
        </p:nvGraphicFramePr>
        <p:xfrm>
          <a:off x="838200" y="2638082"/>
          <a:ext cx="5241651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217"/>
                <a:gridCol w="1747217"/>
                <a:gridCol w="1747217"/>
              </a:tblGrid>
              <a:tr h="426746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RxUxMxDx</a:t>
                      </a:r>
                      <a:endParaRPr lang="en-US" altLang="zh-CN" dirty="0" smtClean="0"/>
                    </a:p>
                    <a:p>
                      <a:r>
                        <a:rPr lang="en-US" altLang="zh-CN" dirty="0" err="1" smtClean="0"/>
                        <a:t>RyUyMyDy</a:t>
                      </a:r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Tunex</a:t>
                      </a:r>
                      <a:r>
                        <a:rPr lang="en-US" altLang="zh-CN" dirty="0" smtClean="0"/>
                        <a:t>=1.31  </a:t>
                      </a:r>
                      <a:r>
                        <a:rPr lang="en-US" altLang="zh-CN" dirty="0" err="1" smtClean="0"/>
                        <a:t>Tuney</a:t>
                      </a:r>
                      <a:r>
                        <a:rPr lang="en-US" altLang="zh-CN" dirty="0" smtClean="0"/>
                        <a:t>=0.32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Y distortion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Py</a:t>
                      </a:r>
                      <a:r>
                        <a:rPr lang="en-US" altLang="zh-CN" baseline="0" dirty="0" smtClean="0"/>
                        <a:t> distortion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Design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-1.08308e-8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6.11047e-6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 times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-2.16616e-8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1.22209e-5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 times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-3.24924e-8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1.83314e-5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 times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-4.33232e-8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2.4419e-5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/>
          </p:nvPr>
        </p:nvGraphicFramePr>
        <p:xfrm>
          <a:off x="6240434" y="2638082"/>
          <a:ext cx="5241651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217"/>
                <a:gridCol w="1747217"/>
                <a:gridCol w="1747217"/>
              </a:tblGrid>
              <a:tr h="426746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RxUxMxDx</a:t>
                      </a:r>
                      <a:endParaRPr lang="en-US" altLang="zh-CN" dirty="0" smtClean="0"/>
                    </a:p>
                    <a:p>
                      <a:r>
                        <a:rPr lang="en-US" altLang="zh-CN" dirty="0" err="1" smtClean="0"/>
                        <a:t>RyUyMyDy</a:t>
                      </a:r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Tunex</a:t>
                      </a:r>
                      <a:r>
                        <a:rPr lang="en-US" altLang="zh-CN" dirty="0" smtClean="0"/>
                        <a:t>=0.31  </a:t>
                      </a:r>
                      <a:r>
                        <a:rPr lang="en-US" altLang="zh-CN" dirty="0" err="1" smtClean="0"/>
                        <a:t>Tuney</a:t>
                      </a:r>
                      <a:r>
                        <a:rPr lang="en-US" altLang="zh-CN" dirty="0" smtClean="0"/>
                        <a:t>=1.32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Y distortion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Py</a:t>
                      </a:r>
                      <a:r>
                        <a:rPr lang="en-US" altLang="zh-CN" baseline="0" dirty="0" smtClean="0"/>
                        <a:t> distortion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Design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1.08308e-08</a:t>
                      </a:r>
                      <a:endParaRPr kumimoji="1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6.11047e-06</a:t>
                      </a:r>
                      <a:endParaRPr kumimoji="1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 times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2.16616e-08</a:t>
                      </a:r>
                      <a:endParaRPr kumimoji="1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1.22209e-05</a:t>
                      </a:r>
                      <a:endParaRPr kumimoji="1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 times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3.24924e-08</a:t>
                      </a:r>
                      <a:endParaRPr kumimoji="1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1.83314e-05</a:t>
                      </a:r>
                      <a:endParaRPr kumimoji="1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 times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4.33232e-08</a:t>
                      </a:r>
                      <a:endParaRPr kumimoji="1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2.44419e-05</a:t>
                      </a:r>
                      <a:endParaRPr kumimoji="1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834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2597" y="158604"/>
            <a:ext cx="116659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Initialize </a:t>
            </a:r>
            <a:r>
              <a:rPr lang="en-US" altLang="zh-CN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10 </a:t>
            </a:r>
            <a:r>
              <a:rPr lang="en-US" altLang="zh-CN" sz="20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particles with x=0,0.1,0.2….0.9</a:t>
            </a:r>
            <a:r>
              <a:rPr lang="en-US" altLang="zh-CN" sz="2000" b="0" i="0" u="none" strike="noStrike" baseline="0" dirty="0" smtClean="0">
                <a:solidFill>
                  <a:srgbClr val="000000"/>
                </a:solidFill>
                <a:latin typeface="Symbol" panose="05050102010706020507" pitchFamily="18" charset="2"/>
              </a:rPr>
              <a:t>s</a:t>
            </a:r>
            <a:r>
              <a:rPr lang="en-US" altLang="zh-CN" sz="20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US" altLang="zh-CN" sz="2000" b="0" i="0" u="none" strike="noStrike" baseline="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px</a:t>
            </a:r>
            <a:r>
              <a:rPr lang="en-US" altLang="zh-CN" sz="20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=y=</a:t>
            </a:r>
            <a:r>
              <a:rPr lang="en-US" altLang="zh-CN" sz="2000" b="0" i="0" u="none" strike="noStrike" baseline="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py</a:t>
            </a:r>
            <a:r>
              <a:rPr lang="en-US" altLang="zh-CN" sz="20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=z=</a:t>
            </a:r>
            <a:r>
              <a:rPr lang="en-US" altLang="zh-CN" sz="2000" b="0" i="0" u="none" strike="noStrike" baseline="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pz</a:t>
            </a:r>
            <a:r>
              <a:rPr lang="en-US" altLang="zh-CN" sz="20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=0, and plot </a:t>
            </a:r>
            <a:r>
              <a:rPr lang="en-US" altLang="zh-CN" sz="2000" b="0" i="0" u="none" strike="noStrike" baseline="0" dirty="0" smtClean="0">
                <a:solidFill>
                  <a:srgbClr val="C00000"/>
                </a:solidFill>
                <a:latin typeface="Calibri" panose="020F0502020204030204" pitchFamily="34" charset="0"/>
              </a:rPr>
              <a:t>x-</a:t>
            </a:r>
            <a:r>
              <a:rPr lang="en-US" altLang="zh-CN" sz="2000" b="0" i="0" u="none" strike="noStrike" baseline="0" dirty="0" err="1" smtClean="0">
                <a:solidFill>
                  <a:srgbClr val="C00000"/>
                </a:solidFill>
                <a:latin typeface="Calibri" panose="020F0502020204030204" pitchFamily="34" charset="0"/>
              </a:rPr>
              <a:t>px</a:t>
            </a:r>
            <a:r>
              <a:rPr lang="en-US" altLang="zh-CN" sz="20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in 1000 revolutions.</a:t>
            </a:r>
            <a:r>
              <a:rPr lang="en-US" altLang="ja-JP" sz="2000" dirty="0">
                <a:solidFill>
                  <a:srgbClr val="C00000"/>
                </a:solidFill>
              </a:rPr>
              <a:t> </a:t>
            </a:r>
            <a:endParaRPr lang="zh-CN" altLang="en-US" sz="2000" dirty="0">
              <a:solidFill>
                <a:srgbClr val="C00000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591" y="804290"/>
            <a:ext cx="3351647" cy="251373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488" y="804290"/>
            <a:ext cx="3351647" cy="251373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591" y="3787650"/>
            <a:ext cx="3493316" cy="2619988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2089362" y="3418318"/>
            <a:ext cx="1212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Np=1.5e11</a:t>
            </a:r>
          </a:p>
        </p:txBody>
      </p:sp>
      <p:sp>
        <p:nvSpPr>
          <p:cNvPr id="8" name="矩形 7"/>
          <p:cNvSpPr/>
          <p:nvPr/>
        </p:nvSpPr>
        <p:spPr>
          <a:xfrm>
            <a:off x="1973144" y="6463647"/>
            <a:ext cx="14446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Np=3*1.5e11</a:t>
            </a:r>
            <a:endParaRPr lang="en-US" altLang="zh-CN" dirty="0"/>
          </a:p>
        </p:txBody>
      </p:sp>
      <p:sp>
        <p:nvSpPr>
          <p:cNvPr id="9" name="矩形 8"/>
          <p:cNvSpPr/>
          <p:nvPr/>
        </p:nvSpPr>
        <p:spPr>
          <a:xfrm>
            <a:off x="7900498" y="3424395"/>
            <a:ext cx="14446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Np=2*1.5e11</a:t>
            </a:r>
            <a:endParaRPr lang="en-US" altLang="zh-CN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769948" y="3758816"/>
            <a:ext cx="62611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Tune/IP=0.155,0.66</a:t>
            </a:r>
          </a:p>
          <a:p>
            <a:r>
              <a:rPr lang="en-US" altLang="ja-JP" sz="2800" dirty="0"/>
              <a:t>Vertical/horizontal closed orbits at IP-H/V</a:t>
            </a:r>
            <a:r>
              <a:rPr lang="en-US" altLang="ja-JP" sz="2800" dirty="0" smtClean="0"/>
              <a:t> are </a:t>
            </a:r>
            <a:r>
              <a:rPr lang="en-US" altLang="ja-JP" sz="2800" dirty="0" smtClean="0">
                <a:solidFill>
                  <a:srgbClr val="FF0000"/>
                </a:solidFill>
              </a:rPr>
              <a:t>not corrected</a:t>
            </a:r>
            <a:r>
              <a:rPr lang="en-US" altLang="ja-JP" sz="2800" dirty="0" smtClean="0"/>
              <a:t>. Complex chaotic behavior is seen</a:t>
            </a:r>
            <a:r>
              <a:rPr lang="en-US" altLang="ja-JP" dirty="0" smtClean="0"/>
              <a:t>.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78289" y="1573989"/>
            <a:ext cx="744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err="1" smtClean="0"/>
              <a:t>p</a:t>
            </a:r>
            <a:r>
              <a:rPr kumimoji="1" lang="en-US" altLang="ja-JP" sz="3200" baseline="-25000" dirty="0" err="1" smtClean="0"/>
              <a:t>x</a:t>
            </a:r>
            <a:endParaRPr kumimoji="1" lang="ja-JP" altLang="en-US" sz="3200" baseline="-25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97445" y="4805256"/>
            <a:ext cx="744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err="1" smtClean="0"/>
              <a:t>p</a:t>
            </a:r>
            <a:r>
              <a:rPr kumimoji="1" lang="en-US" altLang="ja-JP" sz="3200" baseline="-25000" dirty="0" err="1" smtClean="0"/>
              <a:t>x</a:t>
            </a:r>
            <a:endParaRPr kumimoji="1" lang="ja-JP" altLang="en-US" sz="3200" baseline="-25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262907" y="2953645"/>
            <a:ext cx="744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x</a:t>
            </a:r>
            <a:endParaRPr kumimoji="1" lang="ja-JP" altLang="en-US" sz="3200" baseline="-25000" dirty="0"/>
          </a:p>
        </p:txBody>
      </p:sp>
    </p:spTree>
    <p:extLst>
      <p:ext uri="{BB962C8B-B14F-4D97-AF65-F5344CB8AC3E}">
        <p14:creationId xmlns:p14="http://schemas.microsoft.com/office/powerpoint/2010/main" val="412750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2597" y="158604"/>
            <a:ext cx="116659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Initialize </a:t>
            </a:r>
            <a:r>
              <a:rPr lang="en-US" altLang="zh-CN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10 </a:t>
            </a:r>
            <a:r>
              <a:rPr lang="en-US" altLang="zh-CN" sz="20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particles with x=0,0.1,0.2….0.9</a:t>
            </a:r>
            <a:r>
              <a:rPr lang="en-US" altLang="zh-CN" sz="2000" b="0" i="0" u="none" strike="noStrike" baseline="0" dirty="0" smtClean="0">
                <a:solidFill>
                  <a:srgbClr val="000000"/>
                </a:solidFill>
                <a:latin typeface="Symbol" panose="05050102010706020507" pitchFamily="18" charset="2"/>
              </a:rPr>
              <a:t>s</a:t>
            </a:r>
            <a:r>
              <a:rPr lang="en-US" altLang="zh-CN" sz="20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US" altLang="zh-CN" sz="2000" b="0" i="0" u="none" strike="noStrike" baseline="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px</a:t>
            </a:r>
            <a:r>
              <a:rPr lang="en-US" altLang="zh-CN" sz="20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=y=</a:t>
            </a:r>
            <a:r>
              <a:rPr lang="en-US" altLang="zh-CN" sz="2000" b="0" i="0" u="none" strike="noStrike" baseline="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py</a:t>
            </a:r>
            <a:r>
              <a:rPr lang="en-US" altLang="zh-CN" sz="20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=z=</a:t>
            </a:r>
            <a:r>
              <a:rPr lang="en-US" altLang="zh-CN" sz="2000" b="0" i="0" u="none" strike="noStrike" baseline="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pz</a:t>
            </a:r>
            <a:r>
              <a:rPr lang="en-US" altLang="zh-CN" sz="20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=0, and plot </a:t>
            </a:r>
            <a:r>
              <a:rPr lang="en-US" altLang="zh-CN" sz="2000" b="0" i="0" u="none" strike="noStrike" baseline="0" dirty="0" smtClean="0">
                <a:solidFill>
                  <a:srgbClr val="C00000"/>
                </a:solidFill>
                <a:latin typeface="Calibri" panose="020F0502020204030204" pitchFamily="34" charset="0"/>
              </a:rPr>
              <a:t>x-</a:t>
            </a:r>
            <a:r>
              <a:rPr lang="en-US" altLang="zh-CN" sz="2000" b="0" i="0" u="none" strike="noStrike" baseline="0" dirty="0" err="1" smtClean="0">
                <a:solidFill>
                  <a:srgbClr val="C00000"/>
                </a:solidFill>
                <a:latin typeface="Calibri" panose="020F0502020204030204" pitchFamily="34" charset="0"/>
              </a:rPr>
              <a:t>px</a:t>
            </a:r>
            <a:r>
              <a:rPr lang="en-US" altLang="zh-CN" sz="20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in 1000 revolutions.</a:t>
            </a:r>
            <a:r>
              <a:rPr lang="en-US" altLang="ja-JP" sz="2000" dirty="0">
                <a:solidFill>
                  <a:srgbClr val="C00000"/>
                </a:solidFill>
              </a:rPr>
              <a:t> </a:t>
            </a:r>
            <a:endParaRPr lang="zh-CN" altLang="en-US" sz="2000" dirty="0">
              <a:solidFill>
                <a:srgbClr val="C0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2089362" y="3418318"/>
            <a:ext cx="1212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Np=1.5e11</a:t>
            </a:r>
          </a:p>
        </p:txBody>
      </p:sp>
      <p:sp>
        <p:nvSpPr>
          <p:cNvPr id="8" name="矩形 7"/>
          <p:cNvSpPr/>
          <p:nvPr/>
        </p:nvSpPr>
        <p:spPr>
          <a:xfrm>
            <a:off x="1973144" y="6463647"/>
            <a:ext cx="14446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Np=3*1.5e11</a:t>
            </a:r>
            <a:endParaRPr lang="en-US" altLang="zh-CN" dirty="0"/>
          </a:p>
        </p:txBody>
      </p:sp>
      <p:sp>
        <p:nvSpPr>
          <p:cNvPr id="9" name="矩形 8"/>
          <p:cNvSpPr/>
          <p:nvPr/>
        </p:nvSpPr>
        <p:spPr>
          <a:xfrm>
            <a:off x="7900498" y="3424395"/>
            <a:ext cx="14446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Np=2*1.5e11</a:t>
            </a:r>
            <a:endParaRPr lang="en-US" altLang="zh-CN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242" y="656495"/>
            <a:ext cx="3682430" cy="2761823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6862" y="674125"/>
            <a:ext cx="3658923" cy="2744193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597" y="3735357"/>
            <a:ext cx="3637720" cy="2728290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4769948" y="3758816"/>
            <a:ext cx="62611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Tune/IP=0.155,0.66</a:t>
            </a:r>
          </a:p>
          <a:p>
            <a:r>
              <a:rPr lang="en-US" altLang="ja-JP" sz="2800" dirty="0" smtClean="0"/>
              <a:t>Vertical/horizontal closed orbits at IP-H/V are</a:t>
            </a:r>
            <a:r>
              <a:rPr lang="en-US" altLang="ja-JP" sz="2800" dirty="0" smtClean="0">
                <a:solidFill>
                  <a:srgbClr val="FF0000"/>
                </a:solidFill>
              </a:rPr>
              <a:t> corrected</a:t>
            </a:r>
            <a:r>
              <a:rPr lang="en-US" altLang="ja-JP" sz="2800" dirty="0" smtClean="0"/>
              <a:t>. Regular phase space structure is seen.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78289" y="1573989"/>
            <a:ext cx="744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err="1" smtClean="0"/>
              <a:t>p</a:t>
            </a:r>
            <a:r>
              <a:rPr kumimoji="1" lang="en-US" altLang="ja-JP" sz="3200" baseline="-25000" dirty="0" err="1" smtClean="0"/>
              <a:t>x</a:t>
            </a:r>
            <a:endParaRPr kumimoji="1" lang="ja-JP" altLang="en-US" sz="3200" baseline="-250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441626" y="2980333"/>
            <a:ext cx="744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x</a:t>
            </a:r>
            <a:endParaRPr kumimoji="1" lang="ja-JP" altLang="en-US" sz="3200" baseline="-25000" dirty="0"/>
          </a:p>
        </p:txBody>
      </p:sp>
    </p:spTree>
    <p:extLst>
      <p:ext uri="{BB962C8B-B14F-4D97-AF65-F5344CB8AC3E}">
        <p14:creationId xmlns:p14="http://schemas.microsoft.com/office/powerpoint/2010/main" val="274279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316797"/>
            <a:ext cx="8479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altLang="ja-JP" sz="2800" b="1" dirty="0"/>
              <a:t>4.      2-IP HV crossing with long range (164 locations)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204206"/>
              </p:ext>
            </p:extLst>
          </p:nvPr>
        </p:nvGraphicFramePr>
        <p:xfrm>
          <a:off x="500914" y="878581"/>
          <a:ext cx="10823265" cy="2549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1992"/>
                <a:gridCol w="1078173"/>
                <a:gridCol w="2920621"/>
                <a:gridCol w="2838734"/>
                <a:gridCol w="2663745"/>
              </a:tblGrid>
              <a:tr h="53273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+mn-ea"/>
                          <a:ea typeface="+mn-ea"/>
                        </a:rPr>
                        <a:t>R</a:t>
                      </a:r>
                      <a:r>
                        <a:rPr lang="en-US" altLang="zh-CN" dirty="0" smtClean="0">
                          <a:latin typeface="Symbol" panose="05050102010706020507" pitchFamily="18" charset="2"/>
                        </a:rPr>
                        <a:t>=7s</a:t>
                      </a:r>
                      <a:endParaRPr lang="zh-CN" altLang="en-US" dirty="0">
                        <a:latin typeface="Symbol" panose="05050102010706020507" pitchFamily="18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+mn-ea"/>
                          <a:ea typeface="+mn-ea"/>
                        </a:rPr>
                        <a:t>R</a:t>
                      </a:r>
                      <a:r>
                        <a:rPr lang="en-US" altLang="zh-CN" dirty="0" smtClean="0">
                          <a:latin typeface="Symbol" panose="05050102010706020507" pitchFamily="18" charset="2"/>
                        </a:rPr>
                        <a:t>=5s</a:t>
                      </a:r>
                      <a:endParaRPr lang="zh-CN" altLang="en-US" dirty="0" smtClean="0">
                        <a:latin typeface="Symbol" panose="05050102010706020507" pitchFamily="18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Symbol" panose="05050102010706020507" pitchFamily="18" charset="2"/>
                        </a:rPr>
                        <a:t>q=110m</a:t>
                      </a:r>
                      <a:r>
                        <a:rPr lang="en-US" altLang="zh-CN" dirty="0" smtClean="0">
                          <a:latin typeface="+mn-ea"/>
                          <a:ea typeface="+mn-ea"/>
                        </a:rPr>
                        <a:t>rad</a:t>
                      </a:r>
                      <a:endParaRPr lang="zh-CN" altLang="en-US" dirty="0" smtClean="0">
                        <a:latin typeface="Symbol" panose="05050102010706020507" pitchFamily="18" charset="2"/>
                      </a:endParaRPr>
                    </a:p>
                  </a:txBody>
                  <a:tcPr anchor="ctr"/>
                </a:tc>
              </a:tr>
              <a:tr h="5335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Tune/IP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+mn-lt"/>
                        </a:rPr>
                        <a:t>0.655,0.16</a:t>
                      </a:r>
                      <a:endParaRPr lang="zh-CN" alt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+mn-lt"/>
                        </a:rPr>
                        <a:t>0.655,0.16</a:t>
                      </a:r>
                      <a:endParaRPr lang="zh-CN" alt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+mn-lt"/>
                        </a:rPr>
                        <a:t>0.655,0.16</a:t>
                      </a:r>
                      <a:endParaRPr lang="zh-CN" altLang="en-US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Np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Symbol" panose="05050102010706020507" pitchFamily="18" charset="2"/>
                        </a:rPr>
                        <a:t>x</a:t>
                      </a:r>
                      <a:r>
                        <a:rPr lang="en-US" altLang="ja-JP" sz="1800" dirty="0" smtClean="0">
                          <a:latin typeface="+mn-lt"/>
                        </a:rPr>
                        <a:t>/IP</a:t>
                      </a:r>
                      <a:endParaRPr lang="zh-CN" altLang="en-US" sz="18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Beam lifetime</a:t>
                      </a:r>
                      <a:endParaRPr lang="zh-CN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Beam lifetime</a:t>
                      </a:r>
                      <a:endParaRPr lang="zh-CN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Luminosity</a:t>
                      </a:r>
                      <a:r>
                        <a:rPr lang="en-US" altLang="zh-CN" baseline="0" dirty="0" smtClean="0"/>
                        <a:t> decay</a:t>
                      </a:r>
                      <a:r>
                        <a:rPr lang="en-US" altLang="zh-CN" dirty="0" smtClean="0"/>
                        <a:t>(one day)</a:t>
                      </a:r>
                      <a:endParaRPr lang="zh-CN" altLang="en-US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1.5e11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0.00763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(no particles lost)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216.72h (56 particles lost)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2*1.5e11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0.01526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58.35h(208 particles lost)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16.20h(749 particles lost)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-0.13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3*1.5e11</a:t>
                      </a:r>
                      <a:endParaRPr lang="zh-CN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0.02289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1.03h(11812 particles lost)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0.92h(13146 particles lost)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-11.56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280972"/>
              </p:ext>
            </p:extLst>
          </p:nvPr>
        </p:nvGraphicFramePr>
        <p:xfrm>
          <a:off x="500914" y="3728427"/>
          <a:ext cx="10823265" cy="2549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1992"/>
                <a:gridCol w="1078173"/>
                <a:gridCol w="2920621"/>
                <a:gridCol w="2838734"/>
                <a:gridCol w="2663745"/>
              </a:tblGrid>
              <a:tr h="53273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+mn-ea"/>
                          <a:ea typeface="+mn-ea"/>
                        </a:rPr>
                        <a:t>R</a:t>
                      </a:r>
                      <a:r>
                        <a:rPr lang="en-US" altLang="zh-CN" dirty="0" smtClean="0">
                          <a:latin typeface="Symbol" panose="05050102010706020507" pitchFamily="18" charset="2"/>
                        </a:rPr>
                        <a:t>=7s</a:t>
                      </a:r>
                      <a:endParaRPr lang="zh-CN" altLang="en-US" dirty="0">
                        <a:latin typeface="Symbol" panose="05050102010706020507" pitchFamily="18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+mn-ea"/>
                          <a:ea typeface="+mn-ea"/>
                        </a:rPr>
                        <a:t>R</a:t>
                      </a:r>
                      <a:r>
                        <a:rPr lang="en-US" altLang="zh-CN" dirty="0" smtClean="0">
                          <a:latin typeface="Symbol" panose="05050102010706020507" pitchFamily="18" charset="2"/>
                        </a:rPr>
                        <a:t>=5s</a:t>
                      </a:r>
                      <a:endParaRPr lang="zh-CN" altLang="en-US" dirty="0" smtClean="0">
                        <a:latin typeface="Symbol" panose="05050102010706020507" pitchFamily="18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Symbol" panose="05050102010706020507" pitchFamily="18" charset="2"/>
                        </a:rPr>
                        <a:t>q=110m</a:t>
                      </a:r>
                      <a:r>
                        <a:rPr lang="en-US" altLang="zh-CN" dirty="0" smtClean="0">
                          <a:latin typeface="+mn-ea"/>
                          <a:ea typeface="+mn-ea"/>
                        </a:rPr>
                        <a:t>rad</a:t>
                      </a:r>
                      <a:endParaRPr lang="zh-CN" altLang="en-US" dirty="0" smtClean="0">
                        <a:latin typeface="Symbol" panose="05050102010706020507" pitchFamily="18" charset="2"/>
                      </a:endParaRPr>
                    </a:p>
                  </a:txBody>
                  <a:tcPr anchor="ctr"/>
                </a:tc>
              </a:tr>
              <a:tr h="5335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Tune/IP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+mn-lt"/>
                          <a:ea typeface="+mn-ea"/>
                        </a:rPr>
                        <a:t>0.155,0.66</a:t>
                      </a:r>
                      <a:endParaRPr lang="zh-CN" alt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+mn-lt"/>
                          <a:ea typeface="+mn-ea"/>
                        </a:rPr>
                        <a:t>0.155,0.66</a:t>
                      </a:r>
                      <a:endParaRPr lang="zh-CN" alt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+mn-lt"/>
                          <a:ea typeface="+mn-ea"/>
                        </a:rPr>
                        <a:t>0.155,0.66</a:t>
                      </a:r>
                      <a:endParaRPr lang="zh-CN" altLang="en-US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Np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Symbol" panose="05050102010706020507" pitchFamily="18" charset="2"/>
                        </a:rPr>
                        <a:t>x</a:t>
                      </a:r>
                      <a:r>
                        <a:rPr lang="en-US" altLang="ja-JP" sz="1800" dirty="0" smtClean="0">
                          <a:latin typeface="+mn-lt"/>
                        </a:rPr>
                        <a:t>/IP</a:t>
                      </a:r>
                      <a:endParaRPr lang="zh-CN" altLang="en-US" sz="18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Beam lifetime</a:t>
                      </a:r>
                      <a:endParaRPr lang="zh-CN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Beam lifetime</a:t>
                      </a:r>
                      <a:endParaRPr lang="zh-CN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Luminosity</a:t>
                      </a:r>
                      <a:r>
                        <a:rPr lang="en-US" altLang="zh-CN" baseline="0" dirty="0" smtClean="0"/>
                        <a:t> decay</a:t>
                      </a:r>
                      <a:r>
                        <a:rPr lang="en-US" altLang="zh-CN" dirty="0" smtClean="0"/>
                        <a:t>(one day)</a:t>
                      </a:r>
                      <a:endParaRPr lang="zh-CN" altLang="en-US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1.5e11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0.00763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(no particles lost)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216.72h (56 particles lost)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2*1.5e11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0.01526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58.91h (206 particles lost)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13.95h (772 particles lost)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-0.14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3*1.5e11</a:t>
                      </a:r>
                      <a:endParaRPr lang="zh-CN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0.02289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1.03h (11744 particles lost)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0.93h (13054 particles lost)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-11.52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391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6359" y="444105"/>
            <a:ext cx="7943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altLang="ja-JP" dirty="0" smtClean="0"/>
              <a:t>4.      2-IP </a:t>
            </a:r>
            <a:r>
              <a:rPr lang="en-US" altLang="ja-JP" dirty="0"/>
              <a:t>HV crossing with long range </a:t>
            </a:r>
            <a:r>
              <a:rPr lang="en-US" altLang="ja-JP" dirty="0" smtClean="0"/>
              <a:t>(164 </a:t>
            </a:r>
            <a:r>
              <a:rPr lang="en-US" altLang="ja-JP" dirty="0"/>
              <a:t>locations</a:t>
            </a:r>
            <a:r>
              <a:rPr lang="en-US" altLang="ja-JP" dirty="0" smtClean="0"/>
              <a:t>)  </a:t>
            </a:r>
            <a:r>
              <a:rPr lang="en-US" altLang="ja-JP" b="1" dirty="0" smtClean="0">
                <a:solidFill>
                  <a:srgbClr val="C00000"/>
                </a:solidFill>
              </a:rPr>
              <a:t>with  correcting  orbit</a:t>
            </a:r>
            <a:endParaRPr lang="en-US" altLang="ja-JP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377731"/>
              </p:ext>
            </p:extLst>
          </p:nvPr>
        </p:nvGraphicFramePr>
        <p:xfrm>
          <a:off x="604775" y="1135281"/>
          <a:ext cx="10823265" cy="2549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1992"/>
                <a:gridCol w="1078173"/>
                <a:gridCol w="2920621"/>
                <a:gridCol w="2838734"/>
                <a:gridCol w="2663745"/>
              </a:tblGrid>
              <a:tr h="53273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+mn-ea"/>
                          <a:ea typeface="+mn-ea"/>
                        </a:rPr>
                        <a:t>R</a:t>
                      </a:r>
                      <a:r>
                        <a:rPr lang="en-US" altLang="zh-CN" dirty="0" smtClean="0">
                          <a:latin typeface="Symbol" panose="05050102010706020507" pitchFamily="18" charset="2"/>
                        </a:rPr>
                        <a:t>=7s</a:t>
                      </a:r>
                      <a:endParaRPr lang="zh-CN" altLang="en-US" dirty="0">
                        <a:latin typeface="Symbol" panose="05050102010706020507" pitchFamily="18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+mn-ea"/>
                          <a:ea typeface="+mn-ea"/>
                        </a:rPr>
                        <a:t>R</a:t>
                      </a:r>
                      <a:r>
                        <a:rPr lang="en-US" altLang="zh-CN" dirty="0" smtClean="0">
                          <a:latin typeface="Symbol" panose="05050102010706020507" pitchFamily="18" charset="2"/>
                        </a:rPr>
                        <a:t>=5s</a:t>
                      </a:r>
                      <a:endParaRPr lang="zh-CN" altLang="en-US" dirty="0" smtClean="0">
                        <a:latin typeface="Symbol" panose="05050102010706020507" pitchFamily="18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Symbol" panose="05050102010706020507" pitchFamily="18" charset="2"/>
                        </a:rPr>
                        <a:t>q=110m</a:t>
                      </a:r>
                      <a:r>
                        <a:rPr lang="en-US" altLang="zh-CN" dirty="0" smtClean="0">
                          <a:latin typeface="+mn-ea"/>
                          <a:ea typeface="+mn-ea"/>
                        </a:rPr>
                        <a:t>rad</a:t>
                      </a:r>
                      <a:endParaRPr lang="zh-CN" altLang="en-US" dirty="0" smtClean="0">
                        <a:latin typeface="Symbol" panose="05050102010706020507" pitchFamily="18" charset="2"/>
                      </a:endParaRPr>
                    </a:p>
                  </a:txBody>
                  <a:tcPr anchor="ctr"/>
                </a:tc>
              </a:tr>
              <a:tr h="533578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Tune/IP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+mn-lt"/>
                          <a:ea typeface="+mn-ea"/>
                        </a:rPr>
                        <a:t>0.155,0.66</a:t>
                      </a:r>
                      <a:endParaRPr lang="zh-CN" alt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+mn-lt"/>
                          <a:ea typeface="+mn-ea"/>
                        </a:rPr>
                        <a:t>0.155,0.66</a:t>
                      </a:r>
                      <a:endParaRPr lang="zh-CN" alt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+mn-lt"/>
                          <a:ea typeface="+mn-ea"/>
                        </a:rPr>
                        <a:t>0.155,0.66</a:t>
                      </a:r>
                      <a:endParaRPr lang="zh-CN" altLang="en-US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Np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Symbol" panose="05050102010706020507" pitchFamily="18" charset="2"/>
                        </a:rPr>
                        <a:t>x</a:t>
                      </a:r>
                      <a:r>
                        <a:rPr lang="en-US" altLang="ja-JP" sz="1800" dirty="0" smtClean="0">
                          <a:latin typeface="+mn-lt"/>
                        </a:rPr>
                        <a:t>/IP</a:t>
                      </a:r>
                      <a:endParaRPr lang="zh-CN" altLang="en-US" sz="18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Beam lifetime</a:t>
                      </a:r>
                      <a:endParaRPr lang="zh-CN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Beam lifetime</a:t>
                      </a:r>
                      <a:endParaRPr lang="zh-CN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Luminosity</a:t>
                      </a:r>
                      <a:r>
                        <a:rPr lang="en-US" altLang="zh-CN" baseline="0" dirty="0" smtClean="0"/>
                        <a:t> decay</a:t>
                      </a:r>
                      <a:r>
                        <a:rPr lang="en-US" altLang="zh-CN" dirty="0" smtClean="0"/>
                        <a:t>(one day)</a:t>
                      </a:r>
                      <a:endParaRPr lang="zh-CN" altLang="en-US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1.5e11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0.00763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(no particles lost)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220.66h (55 particles lost)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2*1.5e11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0.01526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263.8(46 particles lost)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17.46(695 particles lost)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-0.085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3*1.5e11</a:t>
                      </a:r>
                      <a:endParaRPr lang="zh-CN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0.02289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8.76h (1385 particles lost)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3.15h (3418 particles lost)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-2.22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604775" y="3932550"/>
            <a:ext cx="102436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Tune/IP=0.155,0.66</a:t>
            </a:r>
          </a:p>
          <a:p>
            <a:r>
              <a:rPr lang="en-US" altLang="ja-JP" sz="2800" dirty="0" smtClean="0"/>
              <a:t>The orbit correction of Horizontal/vertical closed orbits at IP-V/H works well. The correction is dependent of beam intensity and PACMAN.</a:t>
            </a:r>
          </a:p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The performance of HV with the orbit correction is similar as HH</a:t>
            </a:r>
            <a:r>
              <a:rPr kumimoji="1" lang="en-US" altLang="ja-JP" sz="2800" dirty="0" smtClean="0"/>
              <a:t>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577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189760"/>
            <a:ext cx="10515600" cy="1325563"/>
          </a:xfrm>
        </p:spPr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7888" y="1211850"/>
            <a:ext cx="10515600" cy="5339262"/>
          </a:xfrm>
        </p:spPr>
        <p:txBody>
          <a:bodyPr/>
          <a:lstStyle/>
          <a:p>
            <a:r>
              <a:rPr lang="en-US" altLang="ja-JP" dirty="0"/>
              <a:t>Weak-strong Beam-beam </a:t>
            </a:r>
            <a:r>
              <a:rPr lang="en-US" altLang="ja-JP" dirty="0" smtClean="0"/>
              <a:t>simulations are performed </a:t>
            </a:r>
            <a:r>
              <a:rPr lang="en-US" altLang="ja-JP" dirty="0"/>
              <a:t>for SPPC.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ja-JP" dirty="0" smtClean="0"/>
              <a:t>HH/HV </a:t>
            </a:r>
            <a:r>
              <a:rPr lang="en-US" altLang="ja-JP" dirty="0"/>
              <a:t>crossing and without crossing. No long range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ja-JP" dirty="0" smtClean="0"/>
              <a:t>HH/HV </a:t>
            </a:r>
            <a:r>
              <a:rPr lang="en-US" altLang="ja-JP" dirty="0"/>
              <a:t>crossing with long range (82 locations</a:t>
            </a:r>
            <a:r>
              <a:rPr lang="en-US" altLang="ja-JP" dirty="0" smtClean="0"/>
              <a:t>)</a:t>
            </a:r>
          </a:p>
          <a:p>
            <a:r>
              <a:rPr lang="en-US" altLang="ja-JP" dirty="0" smtClean="0"/>
              <a:t>Beam-beam limit for  collision without crossing </a:t>
            </a:r>
            <a:r>
              <a:rPr lang="en-US" altLang="ja-JP" dirty="0" smtClean="0">
                <a:latin typeface="Symbol" panose="05050102010706020507" pitchFamily="18" charset="2"/>
              </a:rPr>
              <a:t>x</a:t>
            </a:r>
            <a:r>
              <a:rPr lang="en-US" altLang="ja-JP" dirty="0" smtClean="0"/>
              <a:t>/IP=0.15 for luminosity lifetime </a:t>
            </a:r>
            <a:r>
              <a:rPr lang="en-US" altLang="ja-JP" dirty="0"/>
              <a:t>shorter than 1 day 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>
                <a:latin typeface="Symbol" panose="05050102010706020507" pitchFamily="18" charset="2"/>
              </a:rPr>
              <a:t>x</a:t>
            </a:r>
            <a:r>
              <a:rPr lang="en-US" altLang="ja-JP" dirty="0" smtClean="0"/>
              <a:t>/IP=0.076 </a:t>
            </a:r>
            <a:r>
              <a:rPr lang="en-US" altLang="ja-JP" dirty="0" smtClean="0"/>
              <a:t>for HH crossing and </a:t>
            </a:r>
            <a:r>
              <a:rPr lang="en-US" altLang="ja-JP" dirty="0" smtClean="0"/>
              <a:t>0.038 </a:t>
            </a:r>
            <a:r>
              <a:rPr lang="en-US" altLang="ja-JP" dirty="0" smtClean="0"/>
              <a:t>for HV crossing.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Considering Long range interaction</a:t>
            </a:r>
          </a:p>
          <a:p>
            <a:r>
              <a:rPr lang="en-US" altLang="ja-JP" dirty="0" err="1" smtClean="0">
                <a:latin typeface="Symbol" panose="05050102010706020507" pitchFamily="18" charset="2"/>
              </a:rPr>
              <a:t>x</a:t>
            </a:r>
            <a:r>
              <a:rPr lang="en-US" altLang="ja-JP" baseline="-25000" dirty="0" err="1" smtClean="0"/>
              <a:t>lim</a:t>
            </a:r>
            <a:r>
              <a:rPr lang="en-US" altLang="ja-JP" dirty="0"/>
              <a:t>/IP</a:t>
            </a:r>
            <a:r>
              <a:rPr lang="en-US" altLang="ja-JP" dirty="0" smtClean="0"/>
              <a:t>=0.015-0.023 for both of HH and HV crossing.</a:t>
            </a:r>
          </a:p>
          <a:p>
            <a:r>
              <a:rPr kumimoji="1" lang="en-US" altLang="ja-JP" dirty="0" smtClean="0"/>
              <a:t>The design of SPPC, </a:t>
            </a:r>
            <a:r>
              <a:rPr lang="en-US" altLang="ja-JP" dirty="0" smtClean="0">
                <a:latin typeface="Symbol" panose="05050102010706020507" pitchFamily="18" charset="2"/>
              </a:rPr>
              <a:t>x</a:t>
            </a:r>
            <a:r>
              <a:rPr lang="en-US" altLang="ja-JP" dirty="0" smtClean="0"/>
              <a:t>/IP=0.0075, is reasonable.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11209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164919" y="2680570"/>
            <a:ext cx="102963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dirty="0" smtClean="0"/>
              <a:t>Thank you for your attention</a:t>
            </a:r>
            <a:endParaRPr kumimoji="1" lang="ja-JP" altLang="en-US" sz="6600" dirty="0"/>
          </a:p>
        </p:txBody>
      </p:sp>
    </p:spTree>
    <p:extLst>
      <p:ext uri="{BB962C8B-B14F-4D97-AF65-F5344CB8AC3E}">
        <p14:creationId xmlns:p14="http://schemas.microsoft.com/office/powerpoint/2010/main" val="27205704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5465" y="140826"/>
            <a:ext cx="10515600" cy="849444"/>
          </a:xfrm>
        </p:spPr>
        <p:txBody>
          <a:bodyPr/>
          <a:lstStyle/>
          <a:p>
            <a:r>
              <a:rPr kumimoji="1" lang="en-US" altLang="ja-JP" dirty="0" smtClean="0"/>
              <a:t>Packman bunch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37783" y="852484"/>
            <a:ext cx="10515600" cy="4709670"/>
          </a:xfrm>
        </p:spPr>
        <p:txBody>
          <a:bodyPr/>
          <a:lstStyle/>
          <a:p>
            <a:r>
              <a:rPr kumimoji="1" lang="en-US" altLang="ja-JP" dirty="0" smtClean="0"/>
              <a:t>For example, first bunch of a train experiences long range interactions only downstream of IP.</a:t>
            </a:r>
            <a:endParaRPr kumimoji="1" lang="ja-JP" altLang="en-US" dirty="0"/>
          </a:p>
        </p:txBody>
      </p:sp>
      <p:graphicFrame>
        <p:nvGraphicFramePr>
          <p:cNvPr id="4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628435"/>
              </p:ext>
            </p:extLst>
          </p:nvPr>
        </p:nvGraphicFramePr>
        <p:xfrm>
          <a:off x="2412798" y="1757951"/>
          <a:ext cx="5241651" cy="1910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217"/>
                <a:gridCol w="1747217"/>
                <a:gridCol w="1747217"/>
              </a:tblGrid>
              <a:tr h="426746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MDRU</a:t>
                      </a:r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Tunex</a:t>
                      </a:r>
                      <a:r>
                        <a:rPr lang="en-US" altLang="zh-CN" dirty="0" smtClean="0"/>
                        <a:t>=0.155  </a:t>
                      </a:r>
                      <a:r>
                        <a:rPr lang="en-US" altLang="zh-CN" dirty="0" err="1" smtClean="0"/>
                        <a:t>Tuney</a:t>
                      </a:r>
                      <a:r>
                        <a:rPr lang="en-US" altLang="zh-CN" dirty="0" smtClean="0"/>
                        <a:t>=0.66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X distortion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Px</a:t>
                      </a:r>
                      <a:r>
                        <a:rPr lang="en-US" altLang="zh-CN" baseline="0" dirty="0" smtClean="0"/>
                        <a:t> distortion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Design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2.1268e-06</a:t>
                      </a:r>
                      <a:endParaRPr kumimoji="1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5.0716e-06</a:t>
                      </a:r>
                      <a:endParaRPr kumimoji="1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 times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4.2537e-06</a:t>
                      </a:r>
                      <a:endParaRPr kumimoji="1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1.0143e-05</a:t>
                      </a:r>
                      <a:endParaRPr kumimoji="1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 times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6.3804e-06</a:t>
                      </a:r>
                      <a:endParaRPr kumimoji="1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1.5215e-05</a:t>
                      </a:r>
                      <a:endParaRPr kumimoji="1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429505" y="2102882"/>
            <a:ext cx="1791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HH</a:t>
            </a:r>
            <a:endParaRPr kumimoji="1" lang="ja-JP" altLang="en-US" dirty="0"/>
          </a:p>
        </p:txBody>
      </p:sp>
      <p:graphicFrame>
        <p:nvGraphicFramePr>
          <p:cNvPr id="6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044787"/>
              </p:ext>
            </p:extLst>
          </p:nvPr>
        </p:nvGraphicFramePr>
        <p:xfrm>
          <a:off x="2412798" y="3954158"/>
          <a:ext cx="8740585" cy="1910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8117"/>
                <a:gridCol w="2014417"/>
                <a:gridCol w="1803748"/>
                <a:gridCol w="1426186"/>
                <a:gridCol w="1748117"/>
              </a:tblGrid>
              <a:tr h="426746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MDRU</a:t>
                      </a:r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Tunex</a:t>
                      </a:r>
                      <a:r>
                        <a:rPr lang="en-US" altLang="zh-CN" dirty="0" smtClean="0"/>
                        <a:t>=0.155  </a:t>
                      </a:r>
                      <a:r>
                        <a:rPr lang="en-US" altLang="zh-CN" dirty="0" err="1" smtClean="0"/>
                        <a:t>Tuney</a:t>
                      </a:r>
                      <a:r>
                        <a:rPr lang="en-US" altLang="zh-CN" dirty="0" smtClean="0"/>
                        <a:t>=0.66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X distortion at IP-H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Px</a:t>
                      </a:r>
                      <a:r>
                        <a:rPr lang="en-US" altLang="zh-CN" baseline="0" dirty="0" smtClean="0"/>
                        <a:t> distortion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Y distortion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Py</a:t>
                      </a:r>
                      <a:r>
                        <a:rPr lang="en-US" altLang="zh-CN" dirty="0" smtClean="0"/>
                        <a:t> distortion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Design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2.0704e-06</a:t>
                      </a:r>
                      <a:endParaRPr kumimoji="1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1.7850e-06</a:t>
                      </a:r>
                      <a:endParaRPr kumimoji="1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4.447e-08</a:t>
                      </a:r>
                      <a:endParaRPr kumimoji="1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2.891e-06</a:t>
                      </a:r>
                      <a:endParaRPr kumimoji="1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 times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kumimoji="1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kumimoji="1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 times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kumimoji="1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kumimoji="1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1429505" y="4526361"/>
            <a:ext cx="1791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HV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893512" y="6025019"/>
            <a:ext cx="7515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Different</a:t>
            </a:r>
            <a:r>
              <a:rPr kumimoji="1" lang="en-US" altLang="ja-JP" sz="2400" dirty="0" smtClean="0"/>
              <a:t> orbit from that of the regular bunches.</a:t>
            </a:r>
            <a:endParaRPr kumimoji="1" lang="ja-JP" altLang="en-US" sz="2400" dirty="0"/>
          </a:p>
        </p:txBody>
      </p:sp>
      <p:graphicFrame>
        <p:nvGraphicFramePr>
          <p:cNvPr id="9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092025"/>
              </p:ext>
            </p:extLst>
          </p:nvPr>
        </p:nvGraphicFramePr>
        <p:xfrm>
          <a:off x="8260544" y="1757951"/>
          <a:ext cx="3494434" cy="1910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217"/>
                <a:gridCol w="1747217"/>
              </a:tblGrid>
              <a:tr h="426746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Tunex</a:t>
                      </a:r>
                      <a:r>
                        <a:rPr lang="en-US" altLang="zh-CN" dirty="0" smtClean="0"/>
                        <a:t>=0.155  </a:t>
                      </a:r>
                      <a:r>
                        <a:rPr lang="en-US" altLang="zh-CN" dirty="0" err="1" smtClean="0"/>
                        <a:t>Tuney</a:t>
                      </a:r>
                      <a:r>
                        <a:rPr lang="en-US" altLang="zh-CN" dirty="0" smtClean="0"/>
                        <a:t>=0.66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X distortion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Px</a:t>
                      </a:r>
                      <a:r>
                        <a:rPr lang="en-US" altLang="zh-CN" baseline="0" dirty="0" smtClean="0"/>
                        <a:t> distortion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2.25166e-07</a:t>
                      </a:r>
                      <a:endParaRPr kumimoji="1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9.63179e-06</a:t>
                      </a:r>
                      <a:endParaRPr kumimoji="1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4.50332e-07</a:t>
                      </a:r>
                      <a:endParaRPr kumimoji="1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1.92636e-05</a:t>
                      </a:r>
                      <a:endParaRPr kumimoji="1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6.75498e-07</a:t>
                      </a:r>
                      <a:endParaRPr kumimoji="1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2.88954e-05</a:t>
                      </a:r>
                      <a:endParaRPr kumimoji="1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8868427" y="1302707"/>
            <a:ext cx="2284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Regular bunches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7674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/>
          </p:nvPr>
        </p:nvGraphicFramePr>
        <p:xfrm>
          <a:off x="755576" y="1091814"/>
          <a:ext cx="10217223" cy="5240691"/>
        </p:xfrm>
        <a:graphic>
          <a:graphicData uri="http://schemas.openxmlformats.org/drawingml/2006/table">
            <a:tbl>
              <a:tblPr/>
              <a:tblGrid>
                <a:gridCol w="5494852"/>
                <a:gridCol w="1690151"/>
                <a:gridCol w="1690151"/>
                <a:gridCol w="1342069"/>
              </a:tblGrid>
              <a:tr h="25895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SPPC relative parameter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Value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Unit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95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CDR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Ultimate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7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Circumference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100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100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km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7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Beam energy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37.5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62.5-75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TeV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7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Number of IPs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黑体" pitchFamily="49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7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Revolution frequency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3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3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kHz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578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Physics performance and beam parameters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黑体" pitchFamily="49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Peak luminosity per IP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1.01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  <a:sym typeface="Symbol" pitchFamily="18" charset="2"/>
                        </a:rPr>
                        <a:t>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10</a:t>
                      </a:r>
                      <a:r>
                        <a:rPr kumimoji="0" lang="en-US" altLang="zh-CN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35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cm</a:t>
                      </a:r>
                      <a:r>
                        <a:rPr kumimoji="0" lang="en-US" altLang="zh-CN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-2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s</a:t>
                      </a:r>
                      <a:r>
                        <a:rPr kumimoji="0" lang="en-US" altLang="zh-CN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-1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7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Beta function at collision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0.75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m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7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Circulating beam current 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0.7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A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7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Nominal beam-beam tune shift limit per IP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黑体" pitchFamily="49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0.0075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黑体" pitchFamily="49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7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Bunch separation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25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ns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7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Number of bunches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10080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黑体" pitchFamily="49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7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Bunch population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1.5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  <a:sym typeface="Symbol" pitchFamily="18" charset="2"/>
                        </a:rPr>
                        <a:t>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10</a:t>
                      </a:r>
                      <a:r>
                        <a:rPr kumimoji="0" lang="en-US" altLang="zh-CN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11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黑体" pitchFamily="49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7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Normalized rms transverse emittance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2.4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宋体" pitchFamily="2" charset="-122"/>
                          <a:cs typeface="Times New Roman" pitchFamily="18" charset="0"/>
                        </a:rPr>
                        <a:t>m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m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7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Turnaround time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3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hours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7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inelastic cross section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105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mb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7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total cross section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黑体" pitchFamily="49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148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mb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7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  <a:cs typeface="Times New Roman" pitchFamily="18" charset="0"/>
                        </a:rPr>
                        <a:t>Full crossing angle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黑体" pitchFamily="49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110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urad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8380" marR="383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" name="组合 11"/>
          <p:cNvGrpSpPr/>
          <p:nvPr/>
        </p:nvGrpSpPr>
        <p:grpSpPr>
          <a:xfrm>
            <a:off x="-9525" y="0"/>
            <a:ext cx="12087794" cy="836613"/>
            <a:chOff x="-9525" y="0"/>
            <a:chExt cx="9153525" cy="836613"/>
          </a:xfrm>
        </p:grpSpPr>
        <p:pic>
          <p:nvPicPr>
            <p:cNvPr id="4" name="图片 1" descr="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052317" cy="798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Line 4"/>
            <p:cNvSpPr>
              <a:spLocks noChangeShapeType="1"/>
            </p:cNvSpPr>
            <p:nvPr/>
          </p:nvSpPr>
          <p:spPr bwMode="auto">
            <a:xfrm>
              <a:off x="-9525" y="836613"/>
              <a:ext cx="91535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" name="矩形 3"/>
            <p:cNvSpPr>
              <a:spLocks noChangeArrowheads="1"/>
            </p:cNvSpPr>
            <p:nvPr/>
          </p:nvSpPr>
          <p:spPr bwMode="auto">
            <a:xfrm>
              <a:off x="6581775" y="476250"/>
              <a:ext cx="2555875" cy="307975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latinLnBrk="1"/>
              <a:r>
                <a:rPr lang="en-US" altLang="zh-CN" sz="1400" dirty="0">
                  <a:latin typeface="Times New Roman" pitchFamily="18" charset="0"/>
                  <a:ea typeface="黑体" pitchFamily="49" charset="-122"/>
                  <a:cs typeface="Times New Roman" pitchFamily="18" charset="0"/>
                </a:rPr>
                <a:t>Institute of High Energy Physics</a:t>
              </a:r>
              <a:endParaRPr lang="zh-CN" altLang="en-US" sz="1400" dirty="0">
                <a:latin typeface="Times New Roman" pitchFamily="18" charset="0"/>
                <a:ea typeface="黑体" pitchFamily="49" charset="-122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63308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3452" y="1916832"/>
            <a:ext cx="3960440" cy="417646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143672" y="526222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err="1"/>
              <a:t>Tuneshift</a:t>
            </a:r>
            <a:r>
              <a:rPr lang="en-US" altLang="zh-CN" sz="2400" dirty="0"/>
              <a:t> footprint(long-range )</a:t>
            </a:r>
            <a:endParaRPr lang="zh-CN" alt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8479235" y="1221527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Y-separation</a:t>
            </a:r>
            <a:endParaRPr lang="zh-CN" alt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2135560" y="1196752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X-separation</a:t>
            </a:r>
            <a:endParaRPr lang="zh-CN" altLang="en-US" sz="2400" dirty="0"/>
          </a:p>
        </p:txBody>
      </p:sp>
      <p:pic>
        <p:nvPicPr>
          <p:cNvPr id="14" name="图片 1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4132" y="1916832"/>
            <a:ext cx="4104456" cy="417646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2312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51684" y="4624175"/>
            <a:ext cx="5040560" cy="220486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711624" y="303040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err="1"/>
              <a:t>Tuneshift</a:t>
            </a:r>
            <a:r>
              <a:rPr lang="en-US" altLang="zh-CN" sz="2400" dirty="0"/>
              <a:t> footprint</a:t>
            </a:r>
            <a:endParaRPr lang="zh-CN" altLang="en-US" sz="2400" dirty="0"/>
          </a:p>
        </p:txBody>
      </p:sp>
      <p:pic>
        <p:nvPicPr>
          <p:cNvPr id="11" name="图片 1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41651" y="1535391"/>
            <a:ext cx="3888432" cy="295232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2" name="图片 1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20652" y="1448780"/>
            <a:ext cx="4032448" cy="295232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991544" y="515719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/>
              <a:t>LHC</a:t>
            </a:r>
            <a:endParaRPr lang="zh-CN" altLang="en-US" sz="2800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479085" y="1590163"/>
            <a:ext cx="553998" cy="15121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2400" dirty="0"/>
              <a:t>SPPC</a:t>
            </a:r>
            <a:endParaRPr lang="zh-CN" alt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472680" y="939999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Head-on and long-range</a:t>
            </a:r>
            <a:endParaRPr lang="zh-CN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421671" y="105452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Combined head-on and long-range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6033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7265"/>
          </a:xfrm>
        </p:spPr>
        <p:txBody>
          <a:bodyPr/>
          <a:lstStyle/>
          <a:p>
            <a:r>
              <a:rPr lang="en-US" altLang="ja-JP" dirty="0"/>
              <a:t>Closed orbit </a:t>
            </a:r>
            <a:r>
              <a:rPr lang="en-US" altLang="ja-JP" dirty="0" smtClean="0"/>
              <a:t>at IP </a:t>
            </a:r>
            <a:r>
              <a:rPr lang="en-US" altLang="ja-JP" dirty="0"/>
              <a:t>on Main collision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81722" y="1282390"/>
            <a:ext cx="10515600" cy="4351338"/>
          </a:xfrm>
        </p:spPr>
        <p:txBody>
          <a:bodyPr/>
          <a:lstStyle/>
          <a:p>
            <a:r>
              <a:rPr lang="en-US" altLang="ja-JP" dirty="0" smtClean="0"/>
              <a:t>Determine closed orbit using the periodic condition.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1308100" y="1993900"/>
                <a:ext cx="5190075" cy="6879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kumimoji="1" lang="en-US" altLang="ja-JP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1" lang="en-US" altLang="ja-JP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∆</m:t>
                                    </m:r>
                                    <m:r>
                                      <a:rPr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∆</m:t>
                                    </m:r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𝑟𝑒𝑣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/2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∆</m:t>
                                        </m:r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ja-JP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∆</m:t>
                                        </m:r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</m:d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8100" y="1993900"/>
                <a:ext cx="5190075" cy="68794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1154202" y="2949265"/>
                <a:ext cx="5973430" cy="6879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kumimoji="1" lang="en-US" altLang="ja-JP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1" lang="en-US" altLang="ja-JP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𝑟𝑒𝑣</m:t>
                                  </m:r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/2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∆</m:t>
                                        </m:r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∆</m:t>
                                        </m:r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𝑟𝑒𝑣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∆</m:t>
                                        </m:r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∆</m:t>
                                        </m:r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</m:d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4202" y="2949265"/>
                <a:ext cx="5973430" cy="68794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正方形/長方形 5"/>
              <p:cNvSpPr/>
              <p:nvPr/>
            </p:nvSpPr>
            <p:spPr>
              <a:xfrm>
                <a:off x="7441067" y="2687188"/>
                <a:ext cx="4480073" cy="9840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𝑟𝑒𝑣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ja-JP" altLang="en-US" i="1"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  <m:sup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sup>
                                </m:sSup>
                                <m:func>
                                  <m:funcPr>
                                    <m:ctrlP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altLang="ja-JP" b="0" i="0" smtClean="0">
                                        <a:latin typeface="Cambria Math" panose="02040503050406030204" pitchFamily="18" charset="0"/>
                                      </a:rPr>
                                      <m:t>cot</m:t>
                                    </m:r>
                                  </m:fName>
                                  <m:e>
                                    <m:r>
                                      <a:rPr lang="ja-JP" altLang="en-US" b="0" i="1" smtClean="0">
                                        <a:latin typeface="Cambria Math" panose="02040503050406030204" pitchFamily="18" charset="0"/>
                                      </a:rPr>
                                      <m:t>𝜋𝜈</m:t>
                                    </m:r>
                                  </m:e>
                                </m:func>
                              </m:e>
                            </m:mr>
                            <m:mr>
                              <m:e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altLang="ja-JP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ja-JP" altLang="en-US" b="0" i="1" smtClean="0">
                                            <a:latin typeface="Cambria Math" panose="02040503050406030204" pitchFamily="18" charset="0"/>
                                          </a:rPr>
                                          <m:t>𝛽</m:t>
                                        </m:r>
                                      </m:e>
                                      <m:sup>
                                        <m:r>
                                          <a:rPr lang="en-US" altLang="ja-JP" b="0" i="1" smtClean="0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p>
                                  </m:den>
                                </m:f>
                                <m:func>
                                  <m:func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altLang="ja-JP">
                                        <a:latin typeface="Cambria Math" panose="02040503050406030204" pitchFamily="18" charset="0"/>
                                      </a:rPr>
                                      <m:t>cot</m:t>
                                    </m:r>
                                  </m:fName>
                                  <m:e>
                                    <m:r>
                                      <a:rPr lang="ja-JP" altLang="en-US" i="1">
                                        <a:latin typeface="Cambria Math" panose="02040503050406030204" pitchFamily="18" charset="0"/>
                                      </a:rPr>
                                      <m:t>𝜋𝜈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6" name="正方形/長方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1067" y="2687188"/>
                <a:ext cx="4480073" cy="98405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正方形/長方形 7"/>
              <p:cNvSpPr/>
              <p:nvPr/>
            </p:nvSpPr>
            <p:spPr>
              <a:xfrm>
                <a:off x="2123099" y="4011365"/>
                <a:ext cx="201285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𝑢𝐼𝑃</m:t>
                          </m:r>
                        </m:sub>
                      </m:sSub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−3.66 </m:t>
                      </m:r>
                      <m:r>
                        <a:rPr lang="ja-JP" altLang="en-US" b="0" i="1" smtClean="0">
                          <a:latin typeface="Cambria Math" panose="02040503050406030204" pitchFamily="18" charset="0"/>
                        </a:rPr>
                        <m:t>𝜇</m:t>
                      </m:r>
                      <m:r>
                        <m:rPr>
                          <m:sty m:val="p"/>
                        </m:rPr>
                        <a:rPr lang="en-US" altLang="ja-JP" b="0" i="0" smtClean="0">
                          <a:latin typeface="Cambria Math" panose="02040503050406030204" pitchFamily="18" charset="0"/>
                        </a:rPr>
                        <m:t>m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8" name="正方形/長方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099" y="4011365"/>
                <a:ext cx="2012859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正方形/長方形 8"/>
              <p:cNvSpPr/>
              <p:nvPr/>
            </p:nvSpPr>
            <p:spPr>
              <a:xfrm>
                <a:off x="5716218" y="4011365"/>
                <a:ext cx="20056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𝐼𝑃</m:t>
                          </m:r>
                        </m:sub>
                      </m:sSub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−4.08 </m:t>
                      </m:r>
                      <m:r>
                        <a:rPr lang="ja-JP" altLang="en-US" b="0" i="1" smtClean="0">
                          <a:latin typeface="Cambria Math" panose="02040503050406030204" pitchFamily="18" charset="0"/>
                        </a:rPr>
                        <m:t>𝜇</m:t>
                      </m:r>
                      <m:r>
                        <m:rPr>
                          <m:sty m:val="p"/>
                        </m:rPr>
                        <a:rPr lang="en-US" altLang="ja-JP" b="0" i="0" smtClean="0">
                          <a:latin typeface="Cambria Math" panose="02040503050406030204" pitchFamily="18" charset="0"/>
                        </a:rPr>
                        <m:t>m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9" name="正方形/長方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6218" y="4011365"/>
                <a:ext cx="2005677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正方形/長方形 9"/>
              <p:cNvSpPr/>
              <p:nvPr/>
            </p:nvSpPr>
            <p:spPr>
              <a:xfrm>
                <a:off x="2123099" y="4489116"/>
                <a:ext cx="2291909" cy="381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𝑢𝐼𝑃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−0.100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altLang="ja-JP" dirty="0" smtClean="0"/>
                  <a:t>rad</a:t>
                </a:r>
                <a:endParaRPr lang="ja-JP" altLang="en-US" dirty="0"/>
              </a:p>
            </p:txBody>
          </p:sp>
        </mc:Choice>
        <mc:Fallback xmlns="">
          <p:sp>
            <p:nvSpPr>
              <p:cNvPr id="10" name="正方形/長方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099" y="4489116"/>
                <a:ext cx="2291909" cy="381515"/>
              </a:xfrm>
              <a:prstGeom prst="rect">
                <a:avLst/>
              </a:prstGeom>
              <a:blipFill rotWithShape="0">
                <a:blip r:embed="rId7"/>
                <a:stretch>
                  <a:fillRect t="-6349" r="-1330" b="-2222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正方形/長方形 10"/>
              <p:cNvSpPr/>
              <p:nvPr/>
            </p:nvSpPr>
            <p:spPr>
              <a:xfrm>
                <a:off x="5716218" y="4542756"/>
                <a:ext cx="2118785" cy="381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𝑢𝐼𝑃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0.125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altLang="ja-JP" dirty="0" smtClean="0"/>
                  <a:t>rad</a:t>
                </a:r>
                <a:endParaRPr lang="ja-JP" altLang="en-US" dirty="0"/>
              </a:p>
            </p:txBody>
          </p:sp>
        </mc:Choice>
        <mc:Fallback xmlns="">
          <p:sp>
            <p:nvSpPr>
              <p:cNvPr id="11" name="正方形/長方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6218" y="4542756"/>
                <a:ext cx="2118785" cy="381515"/>
              </a:xfrm>
              <a:prstGeom prst="rect">
                <a:avLst/>
              </a:prstGeom>
              <a:blipFill rotWithShape="0">
                <a:blip r:embed="rId8"/>
                <a:stretch>
                  <a:fillRect t="-6349" r="-1441" b="-2222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正方形/長方形 11"/>
              <p:cNvSpPr/>
              <p:nvPr/>
            </p:nvSpPr>
            <p:spPr>
              <a:xfrm>
                <a:off x="2123099" y="5489798"/>
                <a:ext cx="2820837" cy="7785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2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ja-JP" sz="2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2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ja-JP" sz="2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ja-JP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0.214 </m:t>
                                </m:r>
                                <m:r>
                                  <a:rPr lang="ja-JP" altLang="en-US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ja-JP" sz="240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m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3.39 </m:t>
                                </m:r>
                                <m:r>
                                  <a:rPr lang="ja-JP" altLang="en-US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ja-JP" sz="24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rad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正方形/長方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099" y="5489798"/>
                <a:ext cx="2820837" cy="77854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4874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128561"/>
            <a:ext cx="10515600" cy="859412"/>
          </a:xfrm>
        </p:spPr>
        <p:txBody>
          <a:bodyPr/>
          <a:lstStyle/>
          <a:p>
            <a:r>
              <a:rPr lang="en-US" altLang="ja-JP" dirty="0" smtClean="0"/>
              <a:t>Main</a:t>
            </a:r>
            <a:r>
              <a:rPr kumimoji="1" lang="en-US" altLang="ja-JP" dirty="0" smtClean="0"/>
              <a:t> collision (weak-strong model)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76600" y="972336"/>
            <a:ext cx="10515600" cy="5675586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bunch slice, </a:t>
            </a:r>
            <a:r>
              <a:rPr kumimoji="1" lang="en-US" altLang="ja-JP" dirty="0" err="1" smtClean="0"/>
              <a:t>z</a:t>
            </a:r>
            <a:r>
              <a:rPr kumimoji="1" lang="en-US" altLang="ja-JP" baseline="-25000" dirty="0" err="1" smtClean="0"/>
              <a:t>i</a:t>
            </a:r>
            <a:r>
              <a:rPr kumimoji="1" lang="en-US" altLang="ja-JP" dirty="0" err="1" smtClean="0"/>
              <a:t>,i</a:t>
            </a:r>
            <a:r>
              <a:rPr kumimoji="1" lang="en-US" altLang="ja-JP" dirty="0" smtClean="0"/>
              <a:t>=1,n</a:t>
            </a:r>
            <a:r>
              <a:rPr lang="en-US" altLang="ja-JP" baseline="-25000" dirty="0" smtClean="0"/>
              <a:t>sl</a:t>
            </a:r>
            <a:r>
              <a:rPr kumimoji="1" lang="en-US" altLang="ja-JP" dirty="0" smtClean="0"/>
              <a:t>=10. </a:t>
            </a:r>
          </a:p>
          <a:p>
            <a:r>
              <a:rPr kumimoji="1" lang="en-US" altLang="ja-JP" dirty="0" smtClean="0"/>
              <a:t>Collision point between particle (z) and slice(</a:t>
            </a:r>
            <a:r>
              <a:rPr kumimoji="1" lang="en-US" altLang="ja-JP" dirty="0" err="1" smtClean="0"/>
              <a:t>zi</a:t>
            </a:r>
            <a:r>
              <a:rPr kumimoji="1" lang="en-US" altLang="ja-JP" dirty="0" smtClean="0"/>
              <a:t>),                           .</a:t>
            </a:r>
          </a:p>
          <a:p>
            <a:r>
              <a:rPr lang="en-US" altLang="ja-JP" dirty="0" smtClean="0"/>
              <a:t>Transfer to collision point </a:t>
            </a:r>
            <a:r>
              <a:rPr lang="en-US" altLang="ja-JP" dirty="0" err="1" smtClean="0"/>
              <a:t>s</a:t>
            </a:r>
            <a:r>
              <a:rPr lang="en-US" altLang="ja-JP" baseline="-25000" dirty="0" err="1" smtClean="0"/>
              <a:t>i</a:t>
            </a:r>
            <a:r>
              <a:rPr lang="en-US" altLang="ja-JP" dirty="0" smtClean="0"/>
              <a:t> from s*, and slice center in </a:t>
            </a:r>
            <a:r>
              <a:rPr lang="en-US" altLang="ja-JP" dirty="0" err="1" smtClean="0"/>
              <a:t>x,y</a:t>
            </a:r>
            <a:endParaRPr lang="en-US" altLang="ja-JP" dirty="0" smtClean="0"/>
          </a:p>
          <a:p>
            <a:endParaRPr lang="en-US" altLang="ja-JP" dirty="0" smtClean="0"/>
          </a:p>
          <a:p>
            <a:endParaRPr kumimoji="1" lang="en-US" altLang="ja-JP" dirty="0"/>
          </a:p>
          <a:p>
            <a:r>
              <a:rPr lang="en-US" altLang="ja-JP" dirty="0" smtClean="0"/>
              <a:t>Collision (round beam)</a:t>
            </a:r>
          </a:p>
          <a:p>
            <a:endParaRPr kumimoji="1" lang="en-US" altLang="ja-JP" dirty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/>
          </a:p>
          <a:p>
            <a:r>
              <a:rPr lang="en-US" altLang="ja-JP" dirty="0" smtClean="0"/>
              <a:t>Inverse transformation to s=s*.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2866" y="3248614"/>
            <a:ext cx="6334125" cy="180975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0983" y="1456690"/>
            <a:ext cx="1905000" cy="381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正方形/長方形 6"/>
              <p:cNvSpPr/>
              <p:nvPr/>
            </p:nvSpPr>
            <p:spPr>
              <a:xfrm>
                <a:off x="1953648" y="2452294"/>
                <a:ext cx="14845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7" name="正方形/長方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3648" y="2452294"/>
                <a:ext cx="1484509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正方形/長方形 7"/>
              <p:cNvSpPr/>
              <p:nvPr/>
            </p:nvSpPr>
            <p:spPr>
              <a:xfrm>
                <a:off x="5947577" y="2457896"/>
                <a:ext cx="2450543" cy="396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−(</m:t>
                      </m:r>
                      <m:sSubSup>
                        <m:sSub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altLang="ja-JP" i="1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altLang="ja-JP" i="1">
                          <a:latin typeface="Cambria Math" panose="02040503050406030204" pitchFamily="18" charset="0"/>
                        </a:rPr>
                        <m:t>)/4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8" name="正方形/長方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7577" y="2457896"/>
                <a:ext cx="2450543" cy="396775"/>
              </a:xfrm>
              <a:prstGeom prst="rect">
                <a:avLst/>
              </a:prstGeom>
              <a:blipFill rotWithShape="0">
                <a:blip r:embed="rId5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正方形/長方形 8"/>
              <p:cNvSpPr/>
              <p:nvPr/>
            </p:nvSpPr>
            <p:spPr>
              <a:xfrm>
                <a:off x="1953648" y="5492447"/>
                <a:ext cx="14845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ja-JP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9" name="正方形/長方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3648" y="5492447"/>
                <a:ext cx="1484509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正方形/長方形 9"/>
              <p:cNvSpPr/>
              <p:nvPr/>
            </p:nvSpPr>
            <p:spPr>
              <a:xfrm>
                <a:off x="1916860" y="2876383"/>
                <a:ext cx="16448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ja-JP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10" name="正方形/長方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6860" y="2876383"/>
                <a:ext cx="1644874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正方形/長方形 10"/>
              <p:cNvSpPr/>
              <p:nvPr/>
            </p:nvSpPr>
            <p:spPr>
              <a:xfrm>
                <a:off x="4325002" y="2861019"/>
                <a:ext cx="16465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ja-JP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11" name="正方形/長方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5002" y="2861019"/>
                <a:ext cx="1646540" cy="369332"/>
              </a:xfrm>
              <a:prstGeom prst="rect">
                <a:avLst/>
              </a:prstGeom>
              <a:blipFill rotWithShape="0">
                <a:blip r:embed="rId8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正方形/長方形 11"/>
              <p:cNvSpPr/>
              <p:nvPr/>
            </p:nvSpPr>
            <p:spPr>
              <a:xfrm>
                <a:off x="4065366" y="5115988"/>
                <a:ext cx="165333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ja-JP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12" name="正方形/長方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5366" y="5115988"/>
                <a:ext cx="1653337" cy="369332"/>
              </a:xfrm>
              <a:prstGeom prst="rect">
                <a:avLst/>
              </a:prstGeom>
              <a:blipFill rotWithShape="0">
                <a:blip r:embed="rId9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正方形/長方形 12"/>
              <p:cNvSpPr/>
              <p:nvPr/>
            </p:nvSpPr>
            <p:spPr>
              <a:xfrm>
                <a:off x="1793283" y="5072183"/>
                <a:ext cx="16448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ja-JP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13" name="正方形/長方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3283" y="5072183"/>
                <a:ext cx="1644874" cy="369332"/>
              </a:xfrm>
              <a:prstGeom prst="rect">
                <a:avLst/>
              </a:prstGeom>
              <a:blipFill rotWithShape="0">
                <a:blip r:embed="rId10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正方形/長方形 13"/>
              <p:cNvSpPr/>
              <p:nvPr/>
            </p:nvSpPr>
            <p:spPr>
              <a:xfrm>
                <a:off x="3943399" y="2441329"/>
                <a:ext cx="1498935" cy="3912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14" name="正方形/長方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399" y="2441329"/>
                <a:ext cx="1498935" cy="391261"/>
              </a:xfrm>
              <a:prstGeom prst="rect">
                <a:avLst/>
              </a:prstGeom>
              <a:blipFill rotWithShape="0">
                <a:blip r:embed="rId11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正方形/長方形 14"/>
              <p:cNvSpPr/>
              <p:nvPr/>
            </p:nvSpPr>
            <p:spPr>
              <a:xfrm>
                <a:off x="6234400" y="5583387"/>
                <a:ext cx="2450543" cy="396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+(</m:t>
                      </m:r>
                      <m:sSubSup>
                        <m:sSub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altLang="ja-JP" i="1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altLang="ja-JP" i="1">
                          <a:latin typeface="Cambria Math" panose="02040503050406030204" pitchFamily="18" charset="0"/>
                        </a:rPr>
                        <m:t>)/4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15" name="正方形/長方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4400" y="5583387"/>
                <a:ext cx="2450543" cy="396775"/>
              </a:xfrm>
              <a:prstGeom prst="rect">
                <a:avLst/>
              </a:prstGeom>
              <a:blipFill rotWithShape="0">
                <a:blip r:embed="rId12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正方形/長方形 15"/>
              <p:cNvSpPr/>
              <p:nvPr/>
            </p:nvSpPr>
            <p:spPr>
              <a:xfrm>
                <a:off x="4065366" y="5492447"/>
                <a:ext cx="1498936" cy="3912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16" name="正方形/長方形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5366" y="5492447"/>
                <a:ext cx="1498936" cy="391261"/>
              </a:xfrm>
              <a:prstGeom prst="rect">
                <a:avLst/>
              </a:prstGeom>
              <a:blipFill rotWithShape="0">
                <a:blip r:embed="rId13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正方形/長方形 16"/>
              <p:cNvSpPr/>
              <p:nvPr/>
            </p:nvSpPr>
            <p:spPr>
              <a:xfrm>
                <a:off x="7519471" y="2660769"/>
                <a:ext cx="2322879" cy="7041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ja-JP" altLang="en-US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altLang="ja-JP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ja-JP" alt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ja-JP" alt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)</m:t>
                      </m:r>
                      <m:sSub>
                        <m:sSub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ja-JP" altLang="en-US" b="0" i="1" smtClean="0"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17" name="正方形/長方形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9471" y="2660769"/>
                <a:ext cx="2322879" cy="70416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右カーブ矢印 5"/>
          <p:cNvSpPr/>
          <p:nvPr/>
        </p:nvSpPr>
        <p:spPr>
          <a:xfrm rot="10800000" flipH="1">
            <a:off x="355249" y="1556981"/>
            <a:ext cx="549623" cy="478806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0" y="4055114"/>
            <a:ext cx="2309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accent1"/>
                </a:solidFill>
              </a:rPr>
              <a:t>repeat </a:t>
            </a:r>
            <a:r>
              <a:rPr kumimoji="1" lang="en-US" altLang="ja-JP" sz="2400" dirty="0" err="1" smtClean="0">
                <a:solidFill>
                  <a:schemeClr val="accent1"/>
                </a:solidFill>
              </a:rPr>
              <a:t>n</a:t>
            </a:r>
            <a:r>
              <a:rPr kumimoji="1" lang="en-US" altLang="ja-JP" sz="2400" baseline="-25000" dirty="0" err="1" smtClean="0">
                <a:solidFill>
                  <a:schemeClr val="accent1"/>
                </a:solidFill>
              </a:rPr>
              <a:t>sl</a:t>
            </a:r>
            <a:r>
              <a:rPr kumimoji="1" lang="en-US" altLang="ja-JP" sz="2400" dirty="0" smtClean="0">
                <a:solidFill>
                  <a:schemeClr val="accent1"/>
                </a:solidFill>
              </a:rPr>
              <a:t> times</a:t>
            </a:r>
            <a:endParaRPr kumimoji="1" lang="ja-JP" alt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161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3946" y="164405"/>
            <a:ext cx="10515600" cy="973020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Transf. for Crossing angle,  </a:t>
            </a:r>
            <a:r>
              <a:rPr kumimoji="1" lang="en-US" altLang="ja-JP" sz="3100" dirty="0" smtClean="0">
                <a:latin typeface="Symbol" panose="05050102010706020507" pitchFamily="18" charset="2"/>
              </a:rPr>
              <a:t>q</a:t>
            </a:r>
            <a:r>
              <a:rPr kumimoji="1" lang="en-US" altLang="ja-JP" sz="3100" baseline="-25000" dirty="0" smtClean="0"/>
              <a:t>c</a:t>
            </a:r>
            <a:r>
              <a:rPr kumimoji="1" lang="en-US" altLang="ja-JP" sz="3100" dirty="0" smtClean="0"/>
              <a:t>: half crossing angle</a:t>
            </a:r>
            <a:endParaRPr kumimoji="1" lang="ja-JP" altLang="en-US" sz="31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9772" y="1137425"/>
            <a:ext cx="10515600" cy="5107258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Central position of slices, </a:t>
            </a:r>
          </a:p>
          <a:p>
            <a:r>
              <a:rPr lang="en-US" altLang="ja-JP" dirty="0" smtClean="0"/>
              <a:t>Before collision</a:t>
            </a:r>
          </a:p>
          <a:p>
            <a:pPr marL="0" indent="0">
              <a:buNone/>
            </a:pPr>
            <a:endParaRPr lang="en-US" altLang="ja-JP" dirty="0" smtClean="0"/>
          </a:p>
          <a:p>
            <a:r>
              <a:rPr lang="en-US" altLang="ja-JP" dirty="0" smtClean="0"/>
              <a:t>Main collision (last page)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After collision</a:t>
            </a:r>
            <a:endParaRPr lang="en-US" altLang="ja-JP" dirty="0"/>
          </a:p>
          <a:p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r>
              <a:rPr kumimoji="1" lang="en-US" altLang="ja-JP" dirty="0" smtClean="0"/>
              <a:t>Luminosity </a:t>
            </a:r>
          </a:p>
          <a:p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正方形/長方形 4"/>
              <p:cNvSpPr/>
              <p:nvPr/>
            </p:nvSpPr>
            <p:spPr>
              <a:xfrm>
                <a:off x="4956543" y="1137425"/>
                <a:ext cx="193867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ja-JP" altLang="en-US" sz="2400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sSub>
                        <m:sSub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5" name="正方形/長方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6543" y="1137425"/>
                <a:ext cx="1938672" cy="461665"/>
              </a:xfrm>
              <a:prstGeom prst="rect">
                <a:avLst/>
              </a:prstGeom>
              <a:blipFill rotWithShape="0">
                <a:blip r:embed="rId2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正方形/長方形 5"/>
              <p:cNvSpPr/>
              <p:nvPr/>
            </p:nvSpPr>
            <p:spPr>
              <a:xfrm>
                <a:off x="2343941" y="2110445"/>
                <a:ext cx="180857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ja-JP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sz="24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ja-JP" sz="240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ja-JP" altLang="en-US" sz="2400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6" name="正方形/長方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3941" y="2110445"/>
                <a:ext cx="1808572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正方形/長方形 6"/>
              <p:cNvSpPr/>
              <p:nvPr/>
            </p:nvSpPr>
            <p:spPr>
              <a:xfrm>
                <a:off x="4539751" y="2110445"/>
                <a:ext cx="221169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US" altLang="ja-JP" sz="240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ja-JP" altLang="en-US" sz="2400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sSub>
                        <m:sSubPr>
                          <m:ctrlPr>
                            <a:rPr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7" name="正方形/長方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9751" y="2110445"/>
                <a:ext cx="2211696" cy="461665"/>
              </a:xfrm>
              <a:prstGeom prst="rect">
                <a:avLst/>
              </a:prstGeom>
              <a:blipFill rotWithShape="0">
                <a:blip r:embed="rId4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正方形/長方形 7"/>
              <p:cNvSpPr/>
              <p:nvPr/>
            </p:nvSpPr>
            <p:spPr>
              <a:xfrm>
                <a:off x="2343941" y="4177563"/>
                <a:ext cx="180857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ja-JP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sz="24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ja-JP" altLang="en-US" sz="2400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8" name="正方形/長方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3941" y="4177563"/>
                <a:ext cx="1808572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正方形/長方形 8"/>
              <p:cNvSpPr/>
              <p:nvPr/>
            </p:nvSpPr>
            <p:spPr>
              <a:xfrm>
                <a:off x="4683519" y="4177563"/>
                <a:ext cx="221169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US" altLang="ja-JP" sz="240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ja-JP" altLang="en-US" sz="2400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sSub>
                        <m:sSubPr>
                          <m:ctrlPr>
                            <a:rPr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9" name="正方形/長方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3519" y="4177563"/>
                <a:ext cx="2211696" cy="461665"/>
              </a:xfrm>
              <a:prstGeom prst="rect">
                <a:avLst/>
              </a:prstGeom>
              <a:blipFill rotWithShape="0">
                <a:blip r:embed="rId6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正方形/長方形 9"/>
              <p:cNvSpPr/>
              <p:nvPr/>
            </p:nvSpPr>
            <p:spPr>
              <a:xfrm>
                <a:off x="3314480" y="4876544"/>
                <a:ext cx="5495287" cy="11308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altLang="ja-JP" sz="2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𝑁𝑚𝑝</m:t>
                          </m:r>
                        </m:den>
                      </m:f>
                      <m:f>
                        <m:fPr>
                          <m:ctrlP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ja-JP" altLang="en-US" sz="24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sSubSup>
                            <m:sSubSup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ja-JP" altLang="en-US" sz="2400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  <m:sup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nary>
                        <m:naryPr>
                          <m:chr m:val="∑"/>
                          <m:ctrlPr>
                            <a:rPr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𝑁𝑚𝑝</m:t>
                          </m:r>
                        </m:sup>
                        <m:e>
                          <m:r>
                            <a:rPr lang="en-US" altLang="ja-JP" sz="240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𝑥𝑝</m:t>
                          </m:r>
                        </m:e>
                      </m:nary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|</m:t>
                                  </m:r>
                                  <m:sSub>
                                    <m:sSubPr>
                                      <m:ctrlPr>
                                        <a:rPr lang="en-US" altLang="ja-JP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400" b="1" i="1">
                                          <a:latin typeface="Cambria Math" panose="02040503050406030204" pitchFamily="18" charset="0"/>
                                        </a:rPr>
                                        <m:t>𝒓</m:t>
                                      </m:r>
                                    </m:e>
                                    <m:sub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altLang="ja-JP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400" b="1" i="1">
                                          <a:latin typeface="Cambria Math" panose="02040503050406030204" pitchFamily="18" charset="0"/>
                                        </a:rPr>
                                        <m:t>𝒓</m:t>
                                      </m:r>
                                    </m:e>
                                    <m:sub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|</m:t>
                                  </m:r>
                                </m:e>
                                <m:sup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bSup>
                                <m:sSubSupPr>
                                  <m:ctrlP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ja-JP" altLang="en-US" sz="2400" b="0" i="1" smtClean="0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  <m:sup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</m:e>
                      </m:d>
                    </m:oMath>
                  </m:oMathPara>
                </a14:m>
                <a:endParaRPr lang="ja-JP" altLang="en-US" sz="2400" dirty="0"/>
              </a:p>
            </p:txBody>
          </p:sp>
        </mc:Choice>
        <mc:Fallback>
          <p:sp>
            <p:nvSpPr>
              <p:cNvPr id="10" name="正方形/長方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4480" y="4876544"/>
                <a:ext cx="5495287" cy="113082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2485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84591" y="478757"/>
            <a:ext cx="89508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ja-JP" sz="4000" dirty="0" smtClean="0"/>
              <a:t>Simulation for </a:t>
            </a:r>
          </a:p>
          <a:p>
            <a:pPr lvl="1"/>
            <a:r>
              <a:rPr lang="en-US" altLang="ja-JP" sz="4000" dirty="0" smtClean="0"/>
              <a:t>2-IP with HH,HV crossing and without crossing. </a:t>
            </a:r>
            <a:r>
              <a:rPr lang="en-US" altLang="ja-JP" sz="4000" dirty="0">
                <a:solidFill>
                  <a:srgbClr val="FF0000"/>
                </a:solidFill>
              </a:rPr>
              <a:t>No long </a:t>
            </a:r>
            <a:r>
              <a:rPr lang="en-US" altLang="ja-JP" sz="4000" dirty="0" smtClean="0">
                <a:solidFill>
                  <a:srgbClr val="FF0000"/>
                </a:solidFill>
              </a:rPr>
              <a:t>range.</a:t>
            </a:r>
            <a:endParaRPr lang="en-US" altLang="ja-JP" sz="4000" dirty="0">
              <a:solidFill>
                <a:srgbClr val="FF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459230" y="2557195"/>
            <a:ext cx="84761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rgbClr val="000000"/>
                </a:solidFill>
                <a:latin typeface="Calibri" panose="020F0502020204030204" pitchFamily="34" charset="0"/>
              </a:rPr>
              <a:t>Initialize 131072 particle with random number generator, and track particles </a:t>
            </a:r>
            <a:r>
              <a:rPr lang="en-US" altLang="zh-CN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 10</a:t>
            </a:r>
            <a:r>
              <a:rPr lang="en-US" altLang="zh-CN" sz="3200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6</a:t>
            </a:r>
            <a:r>
              <a:rPr lang="en-US" altLang="zh-CN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 panose="020F0502020204030204" pitchFamily="34" charset="0"/>
              </a:rPr>
              <a:t>revolutions</a:t>
            </a:r>
            <a:r>
              <a:rPr lang="en-US" altLang="zh-CN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 Parallel computation using OMP. </a:t>
            </a:r>
            <a:endParaRPr lang="ja-JP" altLang="en-US" sz="3200" dirty="0"/>
          </a:p>
        </p:txBody>
      </p:sp>
      <p:sp>
        <p:nvSpPr>
          <p:cNvPr id="4" name="正方形/長方形 3"/>
          <p:cNvSpPr/>
          <p:nvPr/>
        </p:nvSpPr>
        <p:spPr>
          <a:xfrm>
            <a:off x="881379" y="4580305"/>
            <a:ext cx="1009142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zh-CN" sz="2800" b="1" dirty="0" smtClean="0"/>
              <a:t>Luminosity and beam size are averaged every 100 turns.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zh-CN" sz="2800" b="1" dirty="0" smtClean="0"/>
              <a:t>Luminosity </a:t>
            </a:r>
            <a:r>
              <a:rPr lang="en-US" altLang="zh-CN" sz="2800" b="1" dirty="0"/>
              <a:t>plot over every 100 turns and fit using f(x)=</a:t>
            </a:r>
            <a:r>
              <a:rPr lang="en-US" altLang="zh-CN" sz="2800" b="1" dirty="0" err="1" smtClean="0"/>
              <a:t>a+b</a:t>
            </a:r>
            <a:r>
              <a:rPr lang="en-US" altLang="zh-CN" sz="2800" b="1" dirty="0" smtClean="0"/>
              <a:t>*x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zh-CN" sz="2800" b="1" dirty="0" smtClean="0"/>
              <a:t>Luminosity decay rate/day is estimated.  f</a:t>
            </a:r>
            <a:r>
              <a:rPr lang="en-US" altLang="zh-CN" sz="2800" b="1" baseline="-25000" dirty="0" smtClean="0"/>
              <a:t>0</a:t>
            </a:r>
            <a:r>
              <a:rPr lang="en-US" altLang="zh-CN" sz="2800" b="1" dirty="0" smtClean="0"/>
              <a:t>=3kHz=2.6x10</a:t>
            </a:r>
            <a:r>
              <a:rPr lang="en-US" altLang="zh-CN" sz="2800" b="1" baseline="30000" dirty="0" smtClean="0"/>
              <a:t>8</a:t>
            </a:r>
            <a:r>
              <a:rPr lang="en-US" altLang="zh-CN" sz="2800" b="1" dirty="0" smtClean="0"/>
              <a:t>/day</a:t>
            </a:r>
            <a:endParaRPr lang="en-US" altLang="zh-CN" sz="2800" b="1" dirty="0"/>
          </a:p>
        </p:txBody>
      </p:sp>
    </p:spTree>
    <p:extLst>
      <p:ext uri="{BB962C8B-B14F-4D97-AF65-F5344CB8AC3E}">
        <p14:creationId xmlns:p14="http://schemas.microsoft.com/office/powerpoint/2010/main" val="395697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787" y="574353"/>
            <a:ext cx="4193466" cy="314509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55" y="3696769"/>
            <a:ext cx="4126607" cy="309495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92" y="626573"/>
            <a:ext cx="4095482" cy="307161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584" y="3784202"/>
            <a:ext cx="4028669" cy="3021502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780243" y="1624146"/>
            <a:ext cx="32038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Design parameter:</a:t>
            </a:r>
          </a:p>
          <a:p>
            <a:r>
              <a:rPr lang="en-US" altLang="zh-CN" dirty="0" smtClean="0"/>
              <a:t>Np=1.5e11</a:t>
            </a:r>
          </a:p>
          <a:p>
            <a:r>
              <a:rPr lang="zh-CN" altLang="en-US" dirty="0"/>
              <a:t>a= </a:t>
            </a:r>
            <a:r>
              <a:rPr lang="en-US" altLang="zh-CN" dirty="0"/>
              <a:t> 1.00958e+31 (0.000467%)</a:t>
            </a:r>
          </a:p>
          <a:p>
            <a:r>
              <a:rPr lang="zh-CN" altLang="en-US" dirty="0"/>
              <a:t>b= </a:t>
            </a:r>
            <a:r>
              <a:rPr lang="en-US" altLang="zh-CN" dirty="0" smtClean="0"/>
              <a:t>3.29834e+20(2476%)</a:t>
            </a:r>
            <a:endParaRPr lang="en-US" altLang="zh-CN" dirty="0"/>
          </a:p>
        </p:txBody>
      </p:sp>
      <p:sp>
        <p:nvSpPr>
          <p:cNvPr id="7" name="矩形 6"/>
          <p:cNvSpPr/>
          <p:nvPr/>
        </p:nvSpPr>
        <p:spPr>
          <a:xfrm>
            <a:off x="1632477" y="4905785"/>
            <a:ext cx="32026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Np=5*1.5e11</a:t>
            </a:r>
          </a:p>
          <a:p>
            <a:r>
              <a:rPr lang="en-US" altLang="zh-CN" dirty="0"/>
              <a:t>a=2.45031e+32 (0.0005675%)</a:t>
            </a:r>
          </a:p>
          <a:p>
            <a:r>
              <a:rPr lang="zh-CN" altLang="en-US" dirty="0"/>
              <a:t>b= </a:t>
            </a:r>
            <a:r>
              <a:rPr lang="en-US" altLang="zh-CN" dirty="0" smtClean="0"/>
              <a:t>-5.17266e+21(0.5344</a:t>
            </a:r>
            <a:r>
              <a:rPr lang="en-US" altLang="zh-CN" dirty="0"/>
              <a:t>%)</a:t>
            </a:r>
          </a:p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7457642" y="1762645"/>
            <a:ext cx="30924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Np=2*1.5e11</a:t>
            </a:r>
          </a:p>
          <a:p>
            <a:r>
              <a:rPr lang="zh-CN" altLang="en-US" dirty="0"/>
              <a:t>a= </a:t>
            </a:r>
            <a:r>
              <a:rPr lang="en-US" altLang="zh-CN" dirty="0"/>
              <a:t> 4.0171e+31 (0.0004706%)</a:t>
            </a:r>
          </a:p>
          <a:p>
            <a:r>
              <a:rPr lang="zh-CN" altLang="en-US" dirty="0"/>
              <a:t>b= </a:t>
            </a:r>
            <a:r>
              <a:rPr lang="en-US" altLang="zh-CN" dirty="0" smtClean="0"/>
              <a:t>5.7786e+22(56.66%)</a:t>
            </a:r>
            <a:endParaRPr lang="en-US" altLang="zh-CN" dirty="0"/>
          </a:p>
        </p:txBody>
      </p:sp>
      <p:sp>
        <p:nvSpPr>
          <p:cNvPr id="9" name="矩形 8"/>
          <p:cNvSpPr/>
          <p:nvPr/>
        </p:nvSpPr>
        <p:spPr>
          <a:xfrm>
            <a:off x="7457642" y="4905785"/>
            <a:ext cx="29162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a= </a:t>
            </a:r>
            <a:r>
              <a:rPr lang="en-US" altLang="zh-CN" dirty="0"/>
              <a:t> 9.10413e+32 </a:t>
            </a:r>
            <a:r>
              <a:rPr lang="en-US" altLang="zh-CN" dirty="0" smtClean="0"/>
              <a:t>(</a:t>
            </a:r>
            <a:r>
              <a:rPr lang="en-US" altLang="zh-CN" dirty="0"/>
              <a:t>0.001894%)</a:t>
            </a:r>
            <a:endParaRPr lang="en-US" altLang="zh-CN" dirty="0" smtClean="0"/>
          </a:p>
          <a:p>
            <a:r>
              <a:rPr lang="zh-CN" altLang="en-US" dirty="0" smtClean="0"/>
              <a:t>b= </a:t>
            </a:r>
            <a:r>
              <a:rPr lang="en-US" altLang="zh-CN" dirty="0"/>
              <a:t>-</a:t>
            </a:r>
            <a:r>
              <a:rPr lang="en-US" altLang="zh-CN" dirty="0" smtClean="0"/>
              <a:t>1.17056e+27(0.2551%)</a:t>
            </a:r>
          </a:p>
          <a:p>
            <a:r>
              <a:rPr lang="en-US" altLang="zh-CN" dirty="0" smtClean="0"/>
              <a:t>Np=10*1.5e11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262785" y="172646"/>
            <a:ext cx="8950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ja-JP" dirty="0"/>
              <a:t>1-IP H with crossing. No long </a:t>
            </a:r>
            <a:r>
              <a:rPr lang="en-US" altLang="ja-JP" dirty="0" smtClean="0"/>
              <a:t>range </a:t>
            </a:r>
            <a:r>
              <a:rPr lang="en-US" altLang="ja-JP" dirty="0" smtClean="0">
                <a:solidFill>
                  <a:srgbClr val="C00000"/>
                </a:solidFill>
              </a:rPr>
              <a:t>(</a:t>
            </a:r>
            <a:r>
              <a:rPr lang="en-US" altLang="ja-JP" dirty="0" err="1">
                <a:solidFill>
                  <a:srgbClr val="C00000"/>
                </a:solidFill>
              </a:rPr>
              <a:t>tunex</a:t>
            </a:r>
            <a:r>
              <a:rPr lang="en-US" altLang="ja-JP" dirty="0">
                <a:solidFill>
                  <a:srgbClr val="C00000"/>
                </a:solidFill>
              </a:rPr>
              <a:t>=0.655,tuney=0.16</a:t>
            </a:r>
            <a:r>
              <a:rPr lang="en-US" altLang="ja-JP" dirty="0" smtClean="0">
                <a:solidFill>
                  <a:srgbClr val="C00000"/>
                </a:solidFill>
              </a:rPr>
              <a:t>)=2IP HH crossing </a:t>
            </a:r>
            <a:endParaRPr lang="en-US" altLang="ja-JP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73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3934311" y="981953"/>
            <a:ext cx="2844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X</a:t>
            </a:r>
            <a:r>
              <a:rPr lang="en-US" altLang="zh-CN" dirty="0" smtClean="0"/>
              <a:t> direction(</a:t>
            </a:r>
            <a:r>
              <a:rPr lang="en-US" altLang="zh-CN" dirty="0" err="1" smtClean="0"/>
              <a:t>bsize</a:t>
            </a:r>
            <a:r>
              <a:rPr lang="en-US" altLang="zh-CN" dirty="0" smtClean="0">
                <a:latin typeface="Symbol" panose="05050102010706020507" pitchFamily="18" charset="2"/>
              </a:rPr>
              <a:t>/s)</a:t>
            </a:r>
            <a:endParaRPr lang="zh-CN" altLang="en-US" dirty="0">
              <a:latin typeface="Symbol" panose="05050102010706020507" pitchFamily="18" charset="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238" y="1923241"/>
            <a:ext cx="5277136" cy="3957852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1000724" y="409997"/>
            <a:ext cx="75460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Beam size averaged over </a:t>
            </a:r>
            <a:r>
              <a:rPr lang="en-US" altLang="zh-CN" sz="2400" dirty="0">
                <a:solidFill>
                  <a:srgbClr val="000000"/>
                </a:solidFill>
                <a:latin typeface="Calibri" panose="020F0502020204030204" pitchFamily="34" charset="0"/>
              </a:rPr>
              <a:t>every 100 turns in </a:t>
            </a:r>
            <a:r>
              <a:rPr lang="en-US" altLang="zh-CN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10</a:t>
            </a:r>
            <a:r>
              <a:rPr lang="en-US" altLang="zh-CN" sz="2400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6</a:t>
            </a:r>
            <a:r>
              <a:rPr lang="en-US" altLang="zh-CN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 panose="020F0502020204030204" pitchFamily="34" charset="0"/>
              </a:rPr>
              <a:t>revolutions.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6083" y="1923241"/>
            <a:ext cx="5239020" cy="3929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16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82080" y="440317"/>
            <a:ext cx="95289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US" altLang="ja-JP" sz="2800" b="1" dirty="0"/>
              <a:t>2</a:t>
            </a:r>
            <a:r>
              <a:rPr lang="en-US" altLang="ja-JP" sz="2800" b="1" dirty="0" smtClean="0"/>
              <a:t>-IP HH, HV crossing </a:t>
            </a:r>
            <a:r>
              <a:rPr lang="en-US" altLang="ja-JP" sz="2800" b="1" dirty="0"/>
              <a:t>and without crossing. No long range</a:t>
            </a:r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09741"/>
              </p:ext>
            </p:extLst>
          </p:nvPr>
        </p:nvGraphicFramePr>
        <p:xfrm>
          <a:off x="482081" y="1093373"/>
          <a:ext cx="1087172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919"/>
                <a:gridCol w="1790700"/>
                <a:gridCol w="2209800"/>
                <a:gridCol w="2514600"/>
                <a:gridCol w="2679701"/>
              </a:tblGrid>
              <a:tr h="374553"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>
                          <a:latin typeface="Symbol" panose="05050102010706020507" pitchFamily="18" charset="2"/>
                        </a:rPr>
                        <a:t>q=0m</a:t>
                      </a:r>
                      <a:r>
                        <a:rPr lang="en-US" altLang="zh-CN" sz="2400" dirty="0" smtClean="0">
                          <a:latin typeface="+mn-ea"/>
                          <a:ea typeface="+mn-ea"/>
                        </a:rPr>
                        <a:t>rad</a:t>
                      </a:r>
                      <a:endParaRPr lang="zh-CN" altLang="en-US" sz="2400" dirty="0" smtClean="0">
                        <a:latin typeface="Symbol" panose="05050102010706020507" pitchFamily="18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>
                          <a:latin typeface="Symbol" panose="05050102010706020507" pitchFamily="18" charset="2"/>
                        </a:rPr>
                        <a:t>q=110m</a:t>
                      </a:r>
                      <a:r>
                        <a:rPr lang="en-US" altLang="zh-CN" sz="2400" dirty="0" smtClean="0">
                          <a:latin typeface="+mn-ea"/>
                          <a:ea typeface="+mn-ea"/>
                        </a:rPr>
                        <a:t>rad</a:t>
                      </a:r>
                      <a:endParaRPr lang="zh-CN" altLang="en-US" sz="2400" dirty="0" smtClean="0">
                        <a:latin typeface="Symbol" panose="05050102010706020507" pitchFamily="18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>
                          <a:latin typeface="Symbol" panose="05050102010706020507" pitchFamily="18" charset="2"/>
                        </a:rPr>
                        <a:t>q=110m</a:t>
                      </a:r>
                      <a:r>
                        <a:rPr lang="en-US" altLang="zh-CN" sz="2400" dirty="0" smtClean="0">
                          <a:latin typeface="+mn-ea"/>
                          <a:ea typeface="+mn-ea"/>
                        </a:rPr>
                        <a:t>rad</a:t>
                      </a:r>
                      <a:endParaRPr lang="zh-CN" altLang="en-US" sz="2400" dirty="0" smtClean="0">
                        <a:latin typeface="Symbol" panose="05050102010706020507" pitchFamily="18" charset="2"/>
                      </a:endParaRPr>
                    </a:p>
                  </a:txBody>
                  <a:tcPr anchor="ctr"/>
                </a:tc>
              </a:tr>
              <a:tr h="435773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Tune/IP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>
                          <a:latin typeface="+mn-ea"/>
                          <a:ea typeface="+mn-ea"/>
                        </a:rPr>
                        <a:t>0.655,0.16</a:t>
                      </a:r>
                      <a:endParaRPr lang="zh-CN" altLang="en-US" sz="2400" dirty="0" smtClean="0">
                        <a:latin typeface="Symbol" panose="05050102010706020507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Symbol" panose="05050102010706020507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>
                          <a:latin typeface="+mn-lt"/>
                        </a:rPr>
                        <a:t>HH</a:t>
                      </a:r>
                      <a:endParaRPr lang="zh-CN" altLang="en-US" sz="24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latin typeface="+mn-lt"/>
                        </a:rPr>
                        <a:t>HV</a:t>
                      </a:r>
                      <a:endParaRPr lang="zh-CN" altLang="en-US" sz="2400" dirty="0">
                        <a:latin typeface="+mn-lt"/>
                      </a:endParaRPr>
                    </a:p>
                  </a:txBody>
                  <a:tcPr/>
                </a:tc>
              </a:tr>
              <a:tr h="43577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Np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Symbol" panose="05050102010706020507" pitchFamily="18" charset="2"/>
                        </a:rPr>
                        <a:t>x</a:t>
                      </a:r>
                      <a:r>
                        <a:rPr lang="en-US" altLang="ja-JP" sz="2400" dirty="0" smtClean="0">
                          <a:latin typeface="+mn-lt"/>
                        </a:rPr>
                        <a:t>/IP</a:t>
                      </a:r>
                      <a:endParaRPr lang="zh-CN" altLang="en-US" sz="2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altLang="zh-CN" sz="2400" dirty="0" smtClean="0"/>
                        <a:t>L/L</a:t>
                      </a:r>
                      <a:r>
                        <a:rPr lang="en-US" altLang="zh-CN" sz="2400" baseline="-25000" dirty="0" smtClean="0"/>
                        <a:t>0</a:t>
                      </a:r>
                      <a:r>
                        <a:rPr lang="en-US" altLang="zh-CN" sz="2400" baseline="0" dirty="0" smtClean="0"/>
                        <a:t> </a:t>
                      </a:r>
                      <a:r>
                        <a:rPr lang="en-US" altLang="zh-CN" sz="2400" dirty="0" smtClean="0"/>
                        <a:t>(per day)</a:t>
                      </a:r>
                      <a:endParaRPr lang="zh-CN" alt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altLang="zh-CN" sz="2400" dirty="0" smtClean="0"/>
                        <a:t>L/L</a:t>
                      </a:r>
                      <a:r>
                        <a:rPr lang="en-US" altLang="zh-CN" sz="2400" baseline="-25000" dirty="0" smtClean="0"/>
                        <a:t>0</a:t>
                      </a:r>
                      <a:r>
                        <a:rPr lang="en-US" altLang="zh-CN" sz="2400" baseline="0" dirty="0" smtClean="0"/>
                        <a:t> </a:t>
                      </a:r>
                      <a:r>
                        <a:rPr lang="en-US" altLang="zh-CN" sz="2400" dirty="0" smtClean="0"/>
                        <a:t>(per day)</a:t>
                      </a:r>
                      <a:endParaRPr lang="zh-CN" alt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altLang="zh-CN" sz="2400" dirty="0" smtClean="0"/>
                        <a:t>L/L</a:t>
                      </a:r>
                      <a:r>
                        <a:rPr lang="en-US" altLang="zh-CN" sz="2400" baseline="-25000" dirty="0" smtClean="0"/>
                        <a:t>0</a:t>
                      </a:r>
                      <a:r>
                        <a:rPr lang="en-US" altLang="zh-CN" sz="2400" baseline="0" dirty="0" smtClean="0"/>
                        <a:t> </a:t>
                      </a:r>
                      <a:r>
                        <a:rPr lang="en-US" altLang="zh-CN" sz="2400" dirty="0" smtClean="0"/>
                        <a:t>(per day)</a:t>
                      </a:r>
                      <a:endParaRPr lang="zh-CN" altLang="en-US" sz="2400" dirty="0" smtClean="0"/>
                    </a:p>
                  </a:txBody>
                  <a:tcPr anchor="ctr"/>
                </a:tc>
              </a:tr>
              <a:tr h="43577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1.5e11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0.007633 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0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0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0</a:t>
                      </a:r>
                      <a:endParaRPr lang="zh-CN" altLang="en-US" sz="2400" dirty="0"/>
                    </a:p>
                  </a:txBody>
                  <a:tcPr/>
                </a:tc>
              </a:tr>
              <a:tr h="43577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2*1.5e11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0.015266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/>
                        <a:t>0</a:t>
                      </a:r>
                      <a:endParaRPr lang="zh-CN" alt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0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/>
                        <a:t>0</a:t>
                      </a:r>
                      <a:endParaRPr lang="zh-CN" altLang="en-US" sz="2400" dirty="0" smtClean="0"/>
                    </a:p>
                  </a:txBody>
                  <a:tcPr/>
                </a:tc>
              </a:tr>
              <a:tr h="43577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5*1.5e11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0.038165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0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0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solidFill>
                            <a:srgbClr val="FF0000"/>
                          </a:solidFill>
                        </a:rPr>
                        <a:t>-14.5</a:t>
                      </a:r>
                      <a:endParaRPr lang="zh-CN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3577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10*1.5e11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0.076330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/>
                        <a:t>-0.</a:t>
                      </a:r>
                      <a:r>
                        <a:rPr lang="en-US" altLang="ja-JP" sz="2400" dirty="0" smtClean="0"/>
                        <a:t>26</a:t>
                      </a:r>
                      <a:endParaRPr lang="zh-CN" alt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>
                          <a:solidFill>
                            <a:srgbClr val="FF0000"/>
                          </a:solidFill>
                        </a:rPr>
                        <a:t>-6.66</a:t>
                      </a:r>
                      <a:endParaRPr lang="zh-CN" alt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/>
                        <a:t>-203</a:t>
                      </a:r>
                      <a:endParaRPr lang="zh-CN" altLang="en-US" sz="2400" dirty="0" smtClean="0"/>
                    </a:p>
                  </a:txBody>
                  <a:tcPr/>
                </a:tc>
              </a:tr>
              <a:tr h="4357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/>
                        <a:t>20*1.5e11</a:t>
                      </a:r>
                      <a:endParaRPr lang="zh-CN" alt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0.152659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solidFill>
                            <a:srgbClr val="FF0000"/>
                          </a:solidFill>
                        </a:rPr>
                        <a:t>-2.36</a:t>
                      </a:r>
                      <a:endParaRPr lang="zh-CN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-210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-309</a:t>
                      </a:r>
                      <a:endParaRPr lang="zh-CN" altLang="en-US" sz="2400" dirty="0"/>
                    </a:p>
                  </a:txBody>
                  <a:tcPr/>
                </a:tc>
              </a:tr>
              <a:tr h="4357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/>
                        <a:t>50*1.5e11</a:t>
                      </a:r>
                      <a:endParaRPr lang="zh-CN" alt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0.381649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/>
                        <a:t>-380</a:t>
                      </a:r>
                      <a:endParaRPr lang="zh-CN" alt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/>
                        <a:t>-494</a:t>
                      </a:r>
                      <a:endParaRPr lang="zh-CN" alt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/>
                        <a:t>-231</a:t>
                      </a:r>
                      <a:endParaRPr lang="zh-CN" altLang="en-US" sz="2400" dirty="0" smtClean="0"/>
                    </a:p>
                  </a:txBody>
                  <a:tcPr/>
                </a:tc>
              </a:tr>
              <a:tr h="4357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/>
                        <a:t>100*1.5e11</a:t>
                      </a:r>
                      <a:endParaRPr lang="zh-CN" alt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0.763297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-552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-436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-215</a:t>
                      </a:r>
                      <a:endParaRPr lang="zh-CN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2274757" y="6185002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Tune (LHC)  0.31,1.32-&gt;0.155,0.66/IP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821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1354</TotalTime>
  <Words>1738</Words>
  <Application>Microsoft Office PowerPoint</Application>
  <PresentationFormat>ワイド画面</PresentationFormat>
  <Paragraphs>604</Paragraphs>
  <Slides>32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32</vt:i4>
      </vt:variant>
    </vt:vector>
  </HeadingPairs>
  <TitlesOfParts>
    <vt:vector size="43" baseType="lpstr">
      <vt:lpstr>ＭＳ Ｐゴシック</vt:lpstr>
      <vt:lpstr>黑体</vt:lpstr>
      <vt:lpstr>宋体</vt:lpstr>
      <vt:lpstr>Arial</vt:lpstr>
      <vt:lpstr>Calibri</vt:lpstr>
      <vt:lpstr>Calibri Light</vt:lpstr>
      <vt:lpstr>Cambria Math</vt:lpstr>
      <vt:lpstr>Symbol</vt:lpstr>
      <vt:lpstr>Times New Roman</vt:lpstr>
      <vt:lpstr>Wingdings</vt:lpstr>
      <vt:lpstr>Office テーマ</vt:lpstr>
      <vt:lpstr>Beam-beam effects in SPPC and future hadron colliders</vt:lpstr>
      <vt:lpstr>Introduction</vt:lpstr>
      <vt:lpstr>PowerPoint プレゼンテーション</vt:lpstr>
      <vt:lpstr>Main collision (weak-strong model)</vt:lpstr>
      <vt:lpstr>Transf. for Crossing angle,  qc: half crossing angle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Long range interaction</vt:lpstr>
      <vt:lpstr>Closed orbit distortion due to long range interaction</vt:lpstr>
      <vt:lpstr>HH crossing with long range bb force</vt:lpstr>
      <vt:lpstr>Closed orbit at IP on Main collision</vt:lpstr>
      <vt:lpstr>PowerPoint プレゼンテーション</vt:lpstr>
      <vt:lpstr>PowerPoint プレゼンテーション</vt:lpstr>
      <vt:lpstr>PowerPoint プレゼンテーション</vt:lpstr>
      <vt:lpstr>Horizontal Vertical crossing</vt:lpstr>
      <vt:lpstr>Horizontal Closed orbit at the vertical collision point</vt:lpstr>
      <vt:lpstr>Vertical Closed orbit at the Horizontal collision point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Summary</vt:lpstr>
      <vt:lpstr>PowerPoint プレゼンテーション</vt:lpstr>
      <vt:lpstr>Packman bunch</vt:lpstr>
      <vt:lpstr>PowerPoint プレゼンテーション</vt:lpstr>
      <vt:lpstr>PowerPoint プレゼンテーション</vt:lpstr>
      <vt:lpstr>Closed orbit at IP on Main collision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Beam-beam effects in SPPC and future hadron colliders</dc:title>
  <dc:creator>大見和史</dc:creator>
  <cp:lastModifiedBy>大見和史</cp:lastModifiedBy>
  <cp:revision>116</cp:revision>
  <cp:lastPrinted>2017-11-02T06:06:08Z</cp:lastPrinted>
  <dcterms:created xsi:type="dcterms:W3CDTF">2017-10-20T01:53:05Z</dcterms:created>
  <dcterms:modified xsi:type="dcterms:W3CDTF">2017-11-06T10:20:27Z</dcterms:modified>
</cp:coreProperties>
</file>