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725" r:id="rId3"/>
  </p:sldMasterIdLst>
  <p:notesMasterIdLst>
    <p:notesMasterId r:id="rId35"/>
  </p:notesMasterIdLst>
  <p:sldIdLst>
    <p:sldId id="283" r:id="rId4"/>
    <p:sldId id="257" r:id="rId5"/>
    <p:sldId id="285" r:id="rId6"/>
    <p:sldId id="288" r:id="rId7"/>
    <p:sldId id="268" r:id="rId8"/>
    <p:sldId id="266" r:id="rId9"/>
    <p:sldId id="270" r:id="rId10"/>
    <p:sldId id="290" r:id="rId11"/>
    <p:sldId id="294" r:id="rId12"/>
    <p:sldId id="308" r:id="rId13"/>
    <p:sldId id="310" r:id="rId14"/>
    <p:sldId id="311" r:id="rId15"/>
    <p:sldId id="309" r:id="rId16"/>
    <p:sldId id="312" r:id="rId17"/>
    <p:sldId id="276" r:id="rId18"/>
    <p:sldId id="277" r:id="rId19"/>
    <p:sldId id="306" r:id="rId20"/>
    <p:sldId id="307" r:id="rId21"/>
    <p:sldId id="293" r:id="rId22"/>
    <p:sldId id="295" r:id="rId23"/>
    <p:sldId id="300" r:id="rId24"/>
    <p:sldId id="301" r:id="rId25"/>
    <p:sldId id="302" r:id="rId26"/>
    <p:sldId id="303" r:id="rId27"/>
    <p:sldId id="296" r:id="rId28"/>
    <p:sldId id="298" r:id="rId29"/>
    <p:sldId id="299" r:id="rId30"/>
    <p:sldId id="305" r:id="rId31"/>
    <p:sldId id="278" r:id="rId32"/>
    <p:sldId id="304" r:id="rId33"/>
    <p:sldId id="279"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519" autoAdjust="0"/>
  </p:normalViewPr>
  <p:slideViewPr>
    <p:cSldViewPr>
      <p:cViewPr varScale="1">
        <p:scale>
          <a:sx n="112" d="100"/>
          <a:sy n="112" d="100"/>
        </p:scale>
        <p:origin x="94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BF1B0-9798-46B5-B499-C4C191A41B1A}" type="datetimeFigureOut">
              <a:rPr lang="zh-CN" altLang="en-US" smtClean="0"/>
              <a:t>2017-11-7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3E802-4D75-4DB0-B902-331CD5AA0045}" type="slidenum">
              <a:rPr lang="zh-CN" altLang="en-US" smtClean="0"/>
              <a:t>‹#›</a:t>
            </a:fld>
            <a:endParaRPr lang="zh-CN" altLang="en-US"/>
          </a:p>
        </p:txBody>
      </p:sp>
    </p:spTree>
    <p:extLst>
      <p:ext uri="{BB962C8B-B14F-4D97-AF65-F5344CB8AC3E}">
        <p14:creationId xmlns:p14="http://schemas.microsoft.com/office/powerpoint/2010/main" val="278273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C3E802-4D75-4DB0-B902-331CD5AA0045}" type="slidenum">
              <a:rPr lang="zh-CN" altLang="en-US" smtClean="0"/>
              <a:t>1</a:t>
            </a:fld>
            <a:endParaRPr lang="zh-CN" altLang="en-US"/>
          </a:p>
        </p:txBody>
      </p:sp>
    </p:spTree>
    <p:extLst>
      <p:ext uri="{BB962C8B-B14F-4D97-AF65-F5344CB8AC3E}">
        <p14:creationId xmlns:p14="http://schemas.microsoft.com/office/powerpoint/2010/main" val="87326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a:t>
            </a:r>
            <a:r>
              <a:rPr lang="zh-CN" altLang="en-US" dirty="0" smtClean="0"/>
              <a:t>吨</a:t>
            </a:r>
            <a:r>
              <a:rPr lang="en-US" altLang="zh-CN" dirty="0" smtClean="0"/>
              <a:t>TNT</a:t>
            </a:r>
            <a:r>
              <a:rPr lang="zh-CN" altLang="en-US" dirty="0" smtClean="0"/>
              <a:t>相等于</a:t>
            </a:r>
            <a:r>
              <a:rPr lang="en-US" altLang="zh-CN" dirty="0" smtClean="0"/>
              <a:t>4.2</a:t>
            </a:r>
            <a:r>
              <a:rPr lang="zh-CN" altLang="en-US" dirty="0" smtClean="0"/>
              <a:t>千兆焦耳</a:t>
            </a:r>
          </a:p>
          <a:p>
            <a:endParaRPr lang="zh-CN" altLang="en-US" dirty="0"/>
          </a:p>
        </p:txBody>
      </p:sp>
      <p:sp>
        <p:nvSpPr>
          <p:cNvPr id="4" name="灯片编号占位符 3"/>
          <p:cNvSpPr>
            <a:spLocks noGrp="1"/>
          </p:cNvSpPr>
          <p:nvPr>
            <p:ph type="sldNum" sz="quarter" idx="10"/>
          </p:nvPr>
        </p:nvSpPr>
        <p:spPr/>
        <p:txBody>
          <a:bodyPr/>
          <a:lstStyle/>
          <a:p>
            <a:fld id="{8FC3E802-4D75-4DB0-B902-331CD5AA0045}" type="slidenum">
              <a:rPr lang="zh-CN" altLang="en-US" smtClean="0"/>
              <a:t>3</a:t>
            </a:fld>
            <a:endParaRPr lang="zh-CN" altLang="en-US"/>
          </a:p>
        </p:txBody>
      </p:sp>
    </p:spTree>
    <p:extLst>
      <p:ext uri="{BB962C8B-B14F-4D97-AF65-F5344CB8AC3E}">
        <p14:creationId xmlns:p14="http://schemas.microsoft.com/office/powerpoint/2010/main" val="381591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53034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00" dirty="0" smtClean="0">
                <a:solidFill>
                  <a:srgbClr val="000000"/>
                </a:solidFill>
                <a:effectLst/>
                <a:latin typeface="Times New Roman" panose="02020603050405020304" pitchFamily="18" charset="0"/>
                <a:ea typeface="+mn-ea"/>
              </a:rPr>
              <a:t>(collect</a:t>
            </a:r>
            <a:r>
              <a:rPr lang="en-US" altLang="zh-CN" sz="1200" kern="100" baseline="0" dirty="0" smtClean="0">
                <a:solidFill>
                  <a:srgbClr val="000000"/>
                </a:solidFill>
                <a:effectLst/>
                <a:latin typeface="Times New Roman" panose="02020603050405020304" pitchFamily="18" charset="0"/>
                <a:ea typeface="+mn-ea"/>
              </a:rPr>
              <a:t> time is 330us)</a:t>
            </a:r>
            <a:endParaRPr lang="zh-CN" altLang="en-US" dirty="0"/>
          </a:p>
        </p:txBody>
      </p:sp>
      <p:sp>
        <p:nvSpPr>
          <p:cNvPr id="4" name="灯片编号占位符 3"/>
          <p:cNvSpPr>
            <a:spLocks noGrp="1"/>
          </p:cNvSpPr>
          <p:nvPr>
            <p:ph type="sldNum" sz="quarter" idx="10"/>
          </p:nvPr>
        </p:nvSpPr>
        <p:spPr/>
        <p:txBody>
          <a:bodyPr/>
          <a:lstStyle/>
          <a:p>
            <a:fld id="{8FC3E802-4D75-4DB0-B902-331CD5AA0045}" type="slidenum">
              <a:rPr lang="zh-CN" altLang="en-US" smtClean="0"/>
              <a:t>17</a:t>
            </a:fld>
            <a:endParaRPr lang="zh-CN" altLang="en-US"/>
          </a:p>
        </p:txBody>
      </p:sp>
    </p:spTree>
    <p:extLst>
      <p:ext uri="{BB962C8B-B14F-4D97-AF65-F5344CB8AC3E}">
        <p14:creationId xmlns:p14="http://schemas.microsoft.com/office/powerpoint/2010/main" val="341166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Na</a:t>
            </a:r>
            <a:r>
              <a:rPr lang="zh-CN" altLang="en-US" dirty="0" smtClean="0"/>
              <a:t>：</a:t>
            </a:r>
            <a:r>
              <a:rPr lang="en-US" altLang="zh-CN" dirty="0" smtClean="0"/>
              <a:t>sodium</a:t>
            </a:r>
          </a:p>
          <a:p>
            <a:r>
              <a:rPr lang="en-US" altLang="zh-CN" dirty="0" smtClean="0"/>
              <a:t>C: carbon</a:t>
            </a:r>
          </a:p>
          <a:p>
            <a:r>
              <a:rPr lang="en-US" altLang="zh-CN" dirty="0" smtClean="0"/>
              <a:t>N: nitrogen</a:t>
            </a:r>
          </a:p>
          <a:p>
            <a:r>
              <a:rPr lang="en-US" altLang="zh-CN" dirty="0" smtClean="0"/>
              <a:t>O:</a:t>
            </a:r>
            <a:r>
              <a:rPr lang="en-US" altLang="zh-CN" baseline="0" dirty="0" smtClean="0"/>
              <a:t> oxygen</a:t>
            </a:r>
          </a:p>
          <a:p>
            <a:r>
              <a:rPr lang="en-US" altLang="zh-CN" baseline="0" dirty="0" err="1" smtClean="0"/>
              <a:t>Ar</a:t>
            </a:r>
            <a:r>
              <a:rPr lang="en-US" altLang="zh-CN" baseline="0" dirty="0" smtClean="0"/>
              <a:t>: argon</a:t>
            </a:r>
          </a:p>
          <a:p>
            <a:r>
              <a:rPr lang="en-US" altLang="zh-CN" baseline="0" dirty="0" smtClean="0"/>
              <a:t>Be: beryllium</a:t>
            </a:r>
          </a:p>
          <a:p>
            <a:r>
              <a:rPr lang="en-US" altLang="zh-CN" baseline="0" dirty="0" smtClean="0"/>
              <a:t>H: hydrogen</a:t>
            </a:r>
            <a:endParaRPr lang="zh-CN" altLang="en-US" dirty="0"/>
          </a:p>
        </p:txBody>
      </p:sp>
      <p:sp>
        <p:nvSpPr>
          <p:cNvPr id="4" name="灯片编号占位符 3"/>
          <p:cNvSpPr>
            <a:spLocks noGrp="1"/>
          </p:cNvSpPr>
          <p:nvPr>
            <p:ph type="sldNum" sz="quarter" idx="10"/>
          </p:nvPr>
        </p:nvSpPr>
        <p:spPr/>
        <p:txBody>
          <a:bodyPr/>
          <a:lstStyle/>
          <a:p>
            <a:fld id="{8FC3E802-4D75-4DB0-B902-331CD5AA0045}" type="slidenum">
              <a:rPr lang="zh-CN" altLang="en-US" smtClean="0"/>
              <a:t>19</a:t>
            </a:fld>
            <a:endParaRPr lang="zh-CN" altLang="en-US"/>
          </a:p>
        </p:txBody>
      </p:sp>
    </p:spTree>
    <p:extLst>
      <p:ext uri="{BB962C8B-B14F-4D97-AF65-F5344CB8AC3E}">
        <p14:creationId xmlns:p14="http://schemas.microsoft.com/office/powerpoint/2010/main" val="54201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C3E802-4D75-4DB0-B902-331CD5AA0045}" type="slidenum">
              <a:rPr lang="zh-CN" altLang="en-US" smtClean="0"/>
              <a:t>23</a:t>
            </a:fld>
            <a:endParaRPr lang="zh-CN" altLang="en-US"/>
          </a:p>
        </p:txBody>
      </p:sp>
    </p:spTree>
    <p:extLst>
      <p:ext uri="{BB962C8B-B14F-4D97-AF65-F5344CB8AC3E}">
        <p14:creationId xmlns:p14="http://schemas.microsoft.com/office/powerpoint/2010/main" val="138055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C3E802-4D75-4DB0-B902-331CD5AA0045}" type="slidenum">
              <a:rPr lang="zh-CN" altLang="en-US" smtClean="0"/>
              <a:t>26</a:t>
            </a:fld>
            <a:endParaRPr lang="zh-CN" altLang="en-US"/>
          </a:p>
        </p:txBody>
      </p:sp>
    </p:spTree>
    <p:extLst>
      <p:ext uri="{BB962C8B-B14F-4D97-AF65-F5344CB8AC3E}">
        <p14:creationId xmlns:p14="http://schemas.microsoft.com/office/powerpoint/2010/main" val="3161754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7" name="图片 6" descr="高能所.jpg"/>
          <p:cNvPicPr>
            <a:picLocks noChangeAspect="1"/>
          </p:cNvPicPr>
          <p:nvPr/>
        </p:nvPicPr>
        <p:blipFill>
          <a:blip r:embed="rId2" cstate="print"/>
          <a:stretch>
            <a:fillRect/>
          </a:stretch>
        </p:blipFill>
        <p:spPr>
          <a:xfrm>
            <a:off x="0" y="0"/>
            <a:ext cx="9144000" cy="6858000"/>
          </a:xfrm>
          <a:prstGeom prst="rect">
            <a:avLst/>
          </a:prstGeom>
        </p:spPr>
      </p:pic>
      <p:sp>
        <p:nvSpPr>
          <p:cNvPr id="155650" name="Rectangle 2"/>
          <p:cNvSpPr>
            <a:spLocks noGrp="1" noChangeArrowheads="1"/>
          </p:cNvSpPr>
          <p:nvPr>
            <p:ph type="ctrTitle"/>
          </p:nvPr>
        </p:nvSpPr>
        <p:spPr>
          <a:xfrm>
            <a:off x="685800" y="2130425"/>
            <a:ext cx="7772400" cy="1470025"/>
          </a:xfrm>
        </p:spPr>
        <p:txBody>
          <a:bodyPr/>
          <a:lstStyle>
            <a:lvl1pPr algn="ctr">
              <a:defRPr sz="6000" b="1">
                <a:solidFill>
                  <a:srgbClr val="FF0000"/>
                </a:solidFill>
              </a:defRPr>
            </a:lvl1pPr>
          </a:lstStyle>
          <a:p>
            <a:r>
              <a:rPr lang="zh-CN" altLang="en-US" smtClean="0"/>
              <a:t>单击此处编辑母版标题样式</a:t>
            </a:r>
            <a:endParaRPr lang="zh-CN" altLang="en-US" dirty="0"/>
          </a:p>
        </p:txBody>
      </p:sp>
      <p:sp>
        <p:nvSpPr>
          <p:cNvPr id="4" name="Rectangle 4"/>
          <p:cNvSpPr>
            <a:spLocks noGrp="1" noChangeArrowheads="1"/>
          </p:cNvSpPr>
          <p:nvPr>
            <p:ph type="dt" sz="half" idx="10"/>
          </p:nvPr>
        </p:nvSpPr>
        <p:spPr/>
        <p:txBody>
          <a:bodyPr/>
          <a:lstStyle>
            <a:lvl1pPr>
              <a:defRPr/>
            </a:lvl1pPr>
          </a:lstStyle>
          <a:p>
            <a:fld id="{907326AA-58B7-4E9A-83C1-0EB7FC16445E}"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19" name="文本占位符 18"/>
          <p:cNvSpPr>
            <a:spLocks noGrp="1"/>
          </p:cNvSpPr>
          <p:nvPr>
            <p:ph type="body" sz="quarter" idx="12"/>
          </p:nvPr>
        </p:nvSpPr>
        <p:spPr>
          <a:xfrm>
            <a:off x="1979712" y="4581525"/>
            <a:ext cx="4968552" cy="792163"/>
          </a:xfrm>
        </p:spPr>
        <p:txBody>
          <a:bodyPr/>
          <a:lstStyle>
            <a:lvl1pPr algn="ctr">
              <a:buNone/>
              <a:defRPr/>
            </a:lvl1pPr>
          </a:lstStyle>
          <a:p>
            <a:pPr lvl="0"/>
            <a:r>
              <a:rPr lang="zh-CN" altLang="en-US" smtClean="0"/>
              <a:t>单击此处编辑母版文本样式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fld id="{459ABB8E-5586-4889-B001-60A0E295A7D4}"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fld id="{F874472B-8159-46F8-B963-5CC3A97AA0CC}"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5"/>
          <p:cNvSpPr>
            <a:spLocks noGrp="1" noChangeArrowheads="1"/>
          </p:cNvSpPr>
          <p:nvPr>
            <p:ph type="sldNum" sz="quarter" idx="10"/>
          </p:nvPr>
        </p:nvSpPr>
        <p:spPr>
          <a:xfrm>
            <a:off x="8229600" y="6524625"/>
            <a:ext cx="303213" cy="180975"/>
          </a:xfrm>
          <a:prstGeom prst="rect">
            <a:avLst/>
          </a:prstGeom>
          <a:ln/>
        </p:spPr>
        <p:txBody>
          <a:bodyPr/>
          <a:lstStyle>
            <a:lvl1pPr>
              <a:defRPr/>
            </a:lvl1pPr>
          </a:lstStyle>
          <a:p>
            <a:pPr>
              <a:defRPr/>
            </a:pPr>
            <a:fld id="{C637457F-8C56-42F0-A64E-EC41AE0A3168}" type="slidenum">
              <a:rPr lang="en-US" altLang="zh-CN"/>
              <a:pPr>
                <a:defRPr/>
              </a:pPr>
              <a:t>‹#›</a:t>
            </a:fld>
            <a:endParaRPr lang="en-US" altLang="zh-CN"/>
          </a:p>
        </p:txBody>
      </p:sp>
    </p:spTree>
    <p:extLst>
      <p:ext uri="{BB962C8B-B14F-4D97-AF65-F5344CB8AC3E}">
        <p14:creationId xmlns:p14="http://schemas.microsoft.com/office/powerpoint/2010/main" val="36787334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7" name="图片 6" descr="高能所.jpg"/>
          <p:cNvPicPr>
            <a:picLocks noChangeAspect="1"/>
          </p:cNvPicPr>
          <p:nvPr/>
        </p:nvPicPr>
        <p:blipFill>
          <a:blip r:embed="rId2" cstate="print"/>
          <a:stretch>
            <a:fillRect/>
          </a:stretch>
        </p:blipFill>
        <p:spPr>
          <a:xfrm>
            <a:off x="0" y="0"/>
            <a:ext cx="9144000" cy="6858000"/>
          </a:xfrm>
          <a:prstGeom prst="rect">
            <a:avLst/>
          </a:prstGeom>
        </p:spPr>
      </p:pic>
      <p:sp>
        <p:nvSpPr>
          <p:cNvPr id="155650" name="Rectangle 2"/>
          <p:cNvSpPr>
            <a:spLocks noGrp="1" noChangeArrowheads="1"/>
          </p:cNvSpPr>
          <p:nvPr>
            <p:ph type="ctrTitle"/>
          </p:nvPr>
        </p:nvSpPr>
        <p:spPr>
          <a:xfrm>
            <a:off x="685800" y="2130425"/>
            <a:ext cx="7772400" cy="1470025"/>
          </a:xfrm>
        </p:spPr>
        <p:txBody>
          <a:bodyPr/>
          <a:lstStyle>
            <a:lvl1pPr algn="ctr">
              <a:defRPr sz="6000" b="1">
                <a:solidFill>
                  <a:srgbClr val="FF0000"/>
                </a:solidFill>
              </a:defRPr>
            </a:lvl1pPr>
          </a:lstStyle>
          <a:p>
            <a:r>
              <a:rPr lang="zh-CN" altLang="en-US" smtClean="0"/>
              <a:t>单击此处编辑母版标题样式</a:t>
            </a:r>
            <a:endParaRPr lang="zh-CN" altLang="en-US" dirty="0"/>
          </a:p>
        </p:txBody>
      </p:sp>
      <p:sp>
        <p:nvSpPr>
          <p:cNvPr id="4" name="Rectangle 4"/>
          <p:cNvSpPr>
            <a:spLocks noGrp="1" noChangeArrowheads="1"/>
          </p:cNvSpPr>
          <p:nvPr>
            <p:ph type="dt" sz="half" idx="10"/>
          </p:nvPr>
        </p:nvSpPr>
        <p:spPr/>
        <p:txBody>
          <a:bodyPr/>
          <a:lstStyle>
            <a:lvl1pPr>
              <a:defRPr/>
            </a:lvl1pPr>
          </a:lstStyle>
          <a:p>
            <a:fld id="{2A07D52A-57BC-4D64-9173-AFE012A5BC67}"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19" name="文本占位符 18"/>
          <p:cNvSpPr>
            <a:spLocks noGrp="1"/>
          </p:cNvSpPr>
          <p:nvPr>
            <p:ph type="body" sz="quarter" idx="12"/>
          </p:nvPr>
        </p:nvSpPr>
        <p:spPr>
          <a:xfrm>
            <a:off x="1979712" y="4581525"/>
            <a:ext cx="4968552" cy="792163"/>
          </a:xfrm>
        </p:spPr>
        <p:txBody>
          <a:bodyPr/>
          <a:lstStyle>
            <a:lvl1pPr algn="ctr">
              <a:buNone/>
              <a:defRPr/>
            </a:lvl1pPr>
          </a:lstStyle>
          <a:p>
            <a:pPr lvl="0"/>
            <a:r>
              <a:rPr lang="zh-CN" altLang="en-US" smtClean="0"/>
              <a:t>单击此处编辑母版文本样式</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fld id="{0E4EB171-06F4-4A5B-BCF9-B1B3DCD6F7B6}"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fld id="{C4DBCB19-01E2-4DF2-B6A6-6CE269D2FB5E}"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fld id="{B45A208E-8DA4-40A5-8D1D-FCB55CD2F1B0}" type="datetime1">
              <a:rPr lang="zh-CN" altLang="en-US" smtClean="0"/>
              <a:t>2017-11-7</a:t>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fld id="{025AA319-5499-45F8-9B11-F441F4C7E885}" type="datetime1">
              <a:rPr lang="zh-CN" altLang="en-US" smtClean="0"/>
              <a:t>2017-11-7</a:t>
            </a:fld>
            <a:endParaRPr lang="zh-CN" altLang="en-US"/>
          </a:p>
        </p:txBody>
      </p:sp>
      <p:sp>
        <p:nvSpPr>
          <p:cNvPr id="8"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fld id="{1282B2F1-0AD6-41F2-A4B6-199498F6C01E}" type="datetime1">
              <a:rPr lang="zh-CN" altLang="en-US" smtClean="0"/>
              <a:t>2017-11-7</a:t>
            </a:fld>
            <a:endParaRPr lang="zh-CN" altLang="en-US"/>
          </a:p>
        </p:txBody>
      </p:sp>
      <p:sp>
        <p:nvSpPr>
          <p:cNvPr id="4"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898BB2F-AA05-4E6A-B7BF-93B05470754B}" type="datetime1">
              <a:rPr lang="zh-CN" altLang="en-US" smtClean="0"/>
              <a:t>2017-11-7</a:t>
            </a:fld>
            <a:endParaRPr lang="zh-CN" altLang="en-US"/>
          </a:p>
        </p:txBody>
      </p:sp>
      <p:sp>
        <p:nvSpPr>
          <p:cNvPr id="3"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idx="1"/>
          </p:nvPr>
        </p:nvSpPr>
        <p:spPr/>
        <p:txBody>
          <a:bodyPr/>
          <a:lstStyle>
            <a:lvl1pPr>
              <a:defRPr>
                <a:latin typeface="Arial Unicode MS" panose="020B0604020202020204" pitchFamily="34" charset="-122"/>
                <a:ea typeface="Arial Unicode MS" panose="020B0604020202020204" pitchFamily="34" charset="-122"/>
                <a:cs typeface="Arial Unicode MS" panose="020B0604020202020204" pitchFamily="34" charset="-122"/>
              </a:defRPr>
            </a:lvl1pPr>
            <a:lvl2pPr>
              <a:defRPr>
                <a:latin typeface="Arial Unicode MS" panose="020B0604020202020204" pitchFamily="34" charset="-122"/>
                <a:ea typeface="Arial Unicode MS" panose="020B0604020202020204" pitchFamily="34" charset="-122"/>
                <a:cs typeface="Arial Unicode MS" panose="020B0604020202020204" pitchFamily="34" charset="-122"/>
              </a:defRPr>
            </a:lvl2pPr>
            <a:lvl3pPr>
              <a:defRPr>
                <a:latin typeface="Arial Unicode MS" panose="020B0604020202020204" pitchFamily="34" charset="-122"/>
                <a:ea typeface="Arial Unicode MS" panose="020B0604020202020204" pitchFamily="34" charset="-122"/>
                <a:cs typeface="Arial Unicode MS" panose="020B0604020202020204" pitchFamily="34" charset="-122"/>
              </a:defRPr>
            </a:lvl3pPr>
            <a:lvl4pPr>
              <a:defRPr>
                <a:latin typeface="Arial Unicode MS" panose="020B0604020202020204" pitchFamily="34" charset="-122"/>
                <a:ea typeface="Arial Unicode MS" panose="020B0604020202020204" pitchFamily="34" charset="-122"/>
                <a:cs typeface="Arial Unicode MS" panose="020B0604020202020204" pitchFamily="34" charset="-122"/>
              </a:defRPr>
            </a:lvl4pPr>
            <a:lvl5pPr>
              <a:defRPr>
                <a:latin typeface="Arial Unicode MS" panose="020B0604020202020204" pitchFamily="34" charset="-122"/>
                <a:ea typeface="Arial Unicode MS" panose="020B0604020202020204" pitchFamily="34" charset="-122"/>
                <a:cs typeface="Arial Unicode MS" panose="020B0604020202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fld id="{6963320A-5008-4DDC-9F99-284190E4B873}"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fld id="{4EBFF68D-746D-4F83-AA14-6515E9B36C14}" type="datetime1">
              <a:rPr lang="zh-CN" altLang="en-US" smtClean="0"/>
              <a:t>2017-11-7</a:t>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fld id="{AD07E0BA-B502-4825-8DD8-81ABBEDC1092}" type="datetime1">
              <a:rPr lang="zh-CN" altLang="en-US" smtClean="0"/>
              <a:t>2017-11-7</a:t>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fld id="{A5464422-F453-4F2B-8E22-7CA1ED91E006}"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fld id="{F0F38D98-8D81-433A-BAB2-E06438921D60}"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5"/>
          <p:cNvSpPr>
            <a:spLocks noGrp="1" noChangeArrowheads="1"/>
          </p:cNvSpPr>
          <p:nvPr>
            <p:ph type="sldNum" sz="quarter" idx="10"/>
          </p:nvPr>
        </p:nvSpPr>
        <p:spPr>
          <a:xfrm>
            <a:off x="8229600" y="6524625"/>
            <a:ext cx="303213" cy="180975"/>
          </a:xfrm>
          <a:prstGeom prst="rect">
            <a:avLst/>
          </a:prstGeom>
          <a:ln/>
        </p:spPr>
        <p:txBody>
          <a:bodyPr/>
          <a:lstStyle>
            <a:lvl1pPr>
              <a:defRPr/>
            </a:lvl1pPr>
          </a:lstStyle>
          <a:p>
            <a:pPr>
              <a:defRPr/>
            </a:pPr>
            <a:fld id="{C637457F-8C56-42F0-A64E-EC41AE0A3168}" type="slidenum">
              <a:rPr lang="en-US" altLang="zh-CN"/>
              <a:pPr>
                <a:defRPr/>
              </a:pPr>
              <a:t>‹#›</a:t>
            </a:fld>
            <a:endParaRPr lang="en-US" altLang="zh-CN"/>
          </a:p>
        </p:txBody>
      </p:sp>
    </p:spTree>
    <p:extLst>
      <p:ext uri="{BB962C8B-B14F-4D97-AF65-F5344CB8AC3E}">
        <p14:creationId xmlns:p14="http://schemas.microsoft.com/office/powerpoint/2010/main" val="36787334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9A9668F1-EDF4-48E7-9163-C5AE803FFD1F}" type="datetime1">
              <a:rPr lang="zh-CN" altLang="en-US" smtClean="0"/>
              <a:t>2017-11-7</a:t>
            </a:fld>
            <a:endParaRPr lang="zh-CN" altLang="en-US"/>
          </a:p>
        </p:txBody>
      </p:sp>
      <p:sp>
        <p:nvSpPr>
          <p:cNvPr id="5" name="Rectangle 5"/>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1175884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fld id="{FD00F264-CA64-457C-947F-8EE373F0F744}" type="datetime1">
              <a:rPr lang="zh-CN" altLang="en-US" smtClean="0"/>
              <a:t>2017-11-7</a:t>
            </a:fld>
            <a:endParaRPr lang="zh-CN" altLang="en-US"/>
          </a:p>
        </p:txBody>
      </p:sp>
      <p:sp>
        <p:nvSpPr>
          <p:cNvPr id="5" name="Rectangle 5"/>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4983666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368BA7B5-49D1-4DC4-9D43-8D0154DB1AFB}" type="datetime1">
              <a:rPr lang="zh-CN" altLang="en-US" smtClean="0"/>
              <a:t>2017-11-7</a:t>
            </a:fld>
            <a:endParaRPr lang="zh-CN" altLang="en-US"/>
          </a:p>
        </p:txBody>
      </p:sp>
      <p:sp>
        <p:nvSpPr>
          <p:cNvPr id="5" name="Rectangle 5"/>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18646828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DEE6A357-A2FA-4A13-AEE5-00C07B86364A}" type="datetime1">
              <a:rPr lang="zh-CN" altLang="en-US" smtClean="0"/>
              <a:t>2017-11-7</a:t>
            </a:fld>
            <a:endParaRPr lang="zh-CN" altLang="en-US"/>
          </a:p>
        </p:txBody>
      </p:sp>
      <p:sp>
        <p:nvSpPr>
          <p:cNvPr id="6" name="Rectangle 5"/>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24092736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F669BA10-B53A-413C-B094-32395F733E72}" type="datetime1">
              <a:rPr lang="zh-CN" altLang="en-US" smtClean="0"/>
              <a:t>2017-11-7</a:t>
            </a:fld>
            <a:endParaRPr lang="zh-CN" altLang="en-US"/>
          </a:p>
        </p:txBody>
      </p:sp>
      <p:sp>
        <p:nvSpPr>
          <p:cNvPr id="8" name="Rectangle 5"/>
          <p:cNvSpPr>
            <a:spLocks noGrp="1" noChangeArrowheads="1"/>
          </p:cNvSpPr>
          <p:nvPr>
            <p:ph type="ftr" sz="quarter" idx="11"/>
          </p:nvPr>
        </p:nvSpPr>
        <p:spPr>
          <a:ln/>
        </p:spPr>
        <p:txBody>
          <a:bodyPr/>
          <a:lstStyle>
            <a:lvl1pPr>
              <a:defRPr/>
            </a:lvl1pPr>
          </a:lstStyle>
          <a:p>
            <a:endParaRPr lang="zh-CN" altLang="en-US"/>
          </a:p>
        </p:txBody>
      </p:sp>
      <p:sp>
        <p:nvSpPr>
          <p:cNvPr id="9"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1701125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fld id="{B85D4312-6F7E-419B-B1DB-1339F4A76416}" type="datetime1">
              <a:rPr lang="zh-CN" altLang="en-US" smtClean="0"/>
              <a:t>2017-11-7</a:t>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C0EE1FBA-A49B-47E3-B6F7-0C6A4672F3B3}" type="datetime1">
              <a:rPr lang="zh-CN" altLang="en-US" smtClean="0"/>
              <a:t>2017-11-7</a:t>
            </a:fld>
            <a:endParaRPr lang="zh-CN" altLang="en-US"/>
          </a:p>
        </p:txBody>
      </p:sp>
      <p:sp>
        <p:nvSpPr>
          <p:cNvPr id="4" name="Rectangle 5"/>
          <p:cNvSpPr>
            <a:spLocks noGrp="1" noChangeArrowheads="1"/>
          </p:cNvSpPr>
          <p:nvPr>
            <p:ph type="ftr" sz="quarter" idx="11"/>
          </p:nvPr>
        </p:nvSpPr>
        <p:spPr>
          <a:ln/>
        </p:spPr>
        <p:txBody>
          <a:bodyPr/>
          <a:lstStyle>
            <a:lvl1pPr>
              <a:defRPr/>
            </a:lvl1pPr>
          </a:lstStyle>
          <a:p>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12193292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6CF2DA5-9C52-4E6A-97B5-19E47C85217E}" type="datetime1">
              <a:rPr lang="zh-CN" altLang="en-US" smtClean="0"/>
              <a:t>2017-11-7</a:t>
            </a:fld>
            <a:endParaRPr lang="zh-CN" altLang="en-US"/>
          </a:p>
        </p:txBody>
      </p:sp>
      <p:sp>
        <p:nvSpPr>
          <p:cNvPr id="3" name="Rectangle 5"/>
          <p:cNvSpPr>
            <a:spLocks noGrp="1" noChangeArrowheads="1"/>
          </p:cNvSpPr>
          <p:nvPr>
            <p:ph type="ftr" sz="quarter" idx="11"/>
          </p:nvPr>
        </p:nvSpPr>
        <p:spPr>
          <a:ln/>
        </p:spPr>
        <p:txBody>
          <a:bodyPr/>
          <a:lstStyle>
            <a:lvl1pPr>
              <a:defRPr/>
            </a:lvl1pPr>
          </a:lstStyle>
          <a:p>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184738335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D35D24BE-1CBD-4DFA-A36F-65217BD7F569}" type="datetime1">
              <a:rPr lang="zh-CN" altLang="en-US" smtClean="0"/>
              <a:t>2017-11-7</a:t>
            </a:fld>
            <a:endParaRPr lang="zh-CN" altLang="en-US"/>
          </a:p>
        </p:txBody>
      </p:sp>
      <p:sp>
        <p:nvSpPr>
          <p:cNvPr id="6" name="Rectangle 5"/>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20824526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4035D6EE-B959-4D41-AB5D-1CB44A3C3A71}" type="datetime1">
              <a:rPr lang="zh-CN" altLang="en-US" smtClean="0"/>
              <a:t>2017-11-7</a:t>
            </a:fld>
            <a:endParaRPr lang="zh-CN" altLang="en-US"/>
          </a:p>
        </p:txBody>
      </p:sp>
      <p:sp>
        <p:nvSpPr>
          <p:cNvPr id="6" name="Rectangle 5"/>
          <p:cNvSpPr>
            <a:spLocks noGrp="1" noChangeArrowheads="1"/>
          </p:cNvSpPr>
          <p:nvPr>
            <p:ph type="ftr" sz="quarter" idx="11"/>
          </p:nvPr>
        </p:nvSpPr>
        <p:spPr>
          <a:ln/>
        </p:spPr>
        <p:txBody>
          <a:bodyPr/>
          <a:lstStyle>
            <a:lvl1pPr>
              <a:defRPr/>
            </a:lvl1pPr>
          </a:lstStyle>
          <a:p>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19213546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EF46C1A5-BEAD-4FF9-AB24-A36A24CD087C}" type="datetime1">
              <a:rPr lang="zh-CN" altLang="en-US" smtClean="0"/>
              <a:t>2017-11-7</a:t>
            </a:fld>
            <a:endParaRPr lang="zh-CN" altLang="en-US"/>
          </a:p>
        </p:txBody>
      </p:sp>
      <p:sp>
        <p:nvSpPr>
          <p:cNvPr id="5" name="Rectangle 5"/>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24740992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9737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9737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8A7B0AAD-AC06-48AB-A86A-683D78C29C28}" type="datetime1">
              <a:rPr lang="zh-CN" altLang="en-US" smtClean="0"/>
              <a:t>2017-11-7</a:t>
            </a:fld>
            <a:endParaRPr lang="zh-CN" altLang="en-US"/>
          </a:p>
        </p:txBody>
      </p:sp>
      <p:sp>
        <p:nvSpPr>
          <p:cNvPr id="5" name="Rectangle 5"/>
          <p:cNvSpPr>
            <a:spLocks noGrp="1" noChangeArrowheads="1"/>
          </p:cNvSpPr>
          <p:nvPr>
            <p:ph type="ftr" sz="quarter" idx="11"/>
          </p:nvPr>
        </p:nvSpPr>
        <p:spPr>
          <a:ln/>
        </p:spPr>
        <p:txBody>
          <a:bodyPr/>
          <a:lstStyle>
            <a:lvl1pPr>
              <a:defRPr/>
            </a:lvl1pPr>
          </a:lstStyle>
          <a:p>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6D95434A-1094-4C26-ADA4-1AB6210859AE}"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270803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fld id="{450EA8D1-9159-4C61-9072-1B8A280FC6C5}" type="datetime1">
              <a:rPr lang="zh-CN" altLang="en-US" smtClean="0"/>
              <a:t>2017-11-7</a:t>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fld id="{D48C3BD4-00AC-4757-8214-594DF715D6D5}" type="datetime1">
              <a:rPr lang="zh-CN" altLang="en-US" smtClean="0"/>
              <a:t>2017-11-7</a:t>
            </a:fld>
            <a:endParaRPr lang="zh-CN" altLang="en-US"/>
          </a:p>
        </p:txBody>
      </p:sp>
      <p:sp>
        <p:nvSpPr>
          <p:cNvPr id="8"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fld id="{B7F42096-AAA6-4A08-85C2-C5682E68249F}" type="datetime1">
              <a:rPr lang="zh-CN" altLang="en-US" smtClean="0"/>
              <a:t>2017-11-7</a:t>
            </a:fld>
            <a:endParaRPr lang="zh-CN" altLang="en-US"/>
          </a:p>
        </p:txBody>
      </p:sp>
      <p:sp>
        <p:nvSpPr>
          <p:cNvPr id="4"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4244164-BA5C-49C4-934D-38A63620ED88}" type="datetime1">
              <a:rPr lang="zh-CN" altLang="en-US" smtClean="0"/>
              <a:t>2017-11-7</a:t>
            </a:fld>
            <a:endParaRPr lang="zh-CN" altLang="en-US"/>
          </a:p>
        </p:txBody>
      </p:sp>
      <p:sp>
        <p:nvSpPr>
          <p:cNvPr id="3"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fld id="{16F5B50F-108D-4DEA-BB25-D9327AA76C96}" type="datetime1">
              <a:rPr lang="zh-CN" altLang="en-US" smtClean="0"/>
              <a:t>2017-11-7</a:t>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fld id="{4D0D5655-DB58-4DDE-9A70-1E2F18F380B4}" type="datetime1">
              <a:rPr lang="zh-CN" altLang="en-US" smtClean="0"/>
              <a:t>2017-11-7</a:t>
            </a:fld>
            <a:endParaRPr lang="zh-CN" altLang="en-US"/>
          </a:p>
        </p:txBody>
      </p:sp>
      <p:sp>
        <p:nvSpPr>
          <p:cNvPr id="6" name="Rectangle 5"/>
          <p:cNvSpPr>
            <a:spLocks noGrp="1" noChangeArrowheads="1"/>
          </p:cNvSpPr>
          <p:nvPr>
            <p:ph type="ftr" sz="quarter" idx="11"/>
          </p:nvPr>
        </p:nvSpPr>
        <p:spPr/>
        <p:txBody>
          <a:bodyPr/>
          <a:lstStyle>
            <a:lvl1pPr>
              <a:defRPr/>
            </a:lvl1pPr>
          </a:lstStyle>
          <a:p>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53752"/>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endParaRPr lang="zh-CN" altLang="en-US" dirty="0" smtClean="0"/>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fld id="{9DA1E04E-DAB5-4834-A955-FE0335F45403}" type="datetime1">
              <a:rPr lang="zh-CN" altLang="en-US" smtClean="0"/>
              <a:t>2017-11-7</a:t>
            </a:fld>
            <a:endParaRPr lang="zh-CN" altLang="en-US"/>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zh-CN" altLang="en-US"/>
          </a:p>
        </p:txBody>
      </p:sp>
      <p:pic>
        <p:nvPicPr>
          <p:cNvPr id="9" name="图片 8" descr="高能所.jpg"/>
          <p:cNvPicPr>
            <a:picLocks noChangeAspect="1"/>
          </p:cNvPicPr>
          <p:nvPr/>
        </p:nvPicPr>
        <p:blipFill>
          <a:blip r:embed="rId14" cstate="print"/>
          <a:srcRect t="46505" r="42913"/>
          <a:stretch>
            <a:fillRect/>
          </a:stretch>
        </p:blipFill>
        <p:spPr>
          <a:xfrm>
            <a:off x="0" y="0"/>
            <a:ext cx="1619672" cy="1138310"/>
          </a:xfrm>
          <a:prstGeom prst="rect">
            <a:avLst/>
          </a:prstGeom>
        </p:spPr>
      </p:pic>
      <p:sp>
        <p:nvSpPr>
          <p:cNvPr id="10" name="矩形 9"/>
          <p:cNvSpPr/>
          <p:nvPr/>
        </p:nvSpPr>
        <p:spPr bwMode="auto">
          <a:xfrm>
            <a:off x="0" y="6669360"/>
            <a:ext cx="9144000" cy="188640"/>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split orient="vert"/>
  </p:transition>
  <p:hf hdr="0" ftr="0" dt="0"/>
  <p:txStyles>
    <p:titleStyle>
      <a:lvl1pPr algn="ctr" rtl="0" eaLnBrk="1" fontAlgn="base" hangingPunct="1">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1" fontAlgn="base" hangingPunct="1">
        <a:spcBef>
          <a:spcPct val="0"/>
        </a:spcBef>
        <a:spcAft>
          <a:spcPct val="0"/>
        </a:spcAft>
        <a:defRPr sz="4000" b="1">
          <a:solidFill>
            <a:schemeClr val="bg1"/>
          </a:solidFill>
          <a:latin typeface="Arial" charset="0"/>
          <a:ea typeface="黑体" pitchFamily="2" charset="-122"/>
        </a:defRPr>
      </a:lvl2pPr>
      <a:lvl3pPr algn="l" rtl="0" eaLnBrk="1" fontAlgn="base" hangingPunct="1">
        <a:spcBef>
          <a:spcPct val="0"/>
        </a:spcBef>
        <a:spcAft>
          <a:spcPct val="0"/>
        </a:spcAft>
        <a:defRPr sz="4000" b="1">
          <a:solidFill>
            <a:schemeClr val="bg1"/>
          </a:solidFill>
          <a:latin typeface="Arial" charset="0"/>
          <a:ea typeface="黑体" pitchFamily="2" charset="-122"/>
        </a:defRPr>
      </a:lvl3pPr>
      <a:lvl4pPr algn="l" rtl="0" eaLnBrk="1" fontAlgn="base" hangingPunct="1">
        <a:spcBef>
          <a:spcPct val="0"/>
        </a:spcBef>
        <a:spcAft>
          <a:spcPct val="0"/>
        </a:spcAft>
        <a:defRPr sz="4000" b="1">
          <a:solidFill>
            <a:schemeClr val="bg1"/>
          </a:solidFill>
          <a:latin typeface="Arial" charset="0"/>
          <a:ea typeface="黑体" pitchFamily="2" charset="-122"/>
        </a:defRPr>
      </a:lvl4pPr>
      <a:lvl5pPr algn="l" rtl="0" eaLnBrk="1" fontAlgn="base" hangingPunct="1">
        <a:spcBef>
          <a:spcPct val="0"/>
        </a:spcBef>
        <a:spcAft>
          <a:spcPct val="0"/>
        </a:spcAft>
        <a:defRPr sz="4000" b="1">
          <a:solidFill>
            <a:schemeClr val="bg1"/>
          </a:solidFill>
          <a:latin typeface="Arial" charset="0"/>
          <a:ea typeface="黑体" pitchFamily="2" charset="-122"/>
        </a:defRPr>
      </a:lvl5pPr>
      <a:lvl6pPr marL="457200" algn="l" rtl="0" eaLnBrk="1" fontAlgn="base" hangingPunct="1">
        <a:spcBef>
          <a:spcPct val="0"/>
        </a:spcBef>
        <a:spcAft>
          <a:spcPct val="0"/>
        </a:spcAft>
        <a:defRPr sz="4000" b="1">
          <a:solidFill>
            <a:srgbClr val="0090F2"/>
          </a:solidFill>
          <a:latin typeface="Arial" charset="0"/>
          <a:ea typeface="黑体" pitchFamily="2" charset="-122"/>
        </a:defRPr>
      </a:lvl6pPr>
      <a:lvl7pPr marL="914400" algn="l" rtl="0" eaLnBrk="1" fontAlgn="base" hangingPunct="1">
        <a:spcBef>
          <a:spcPct val="0"/>
        </a:spcBef>
        <a:spcAft>
          <a:spcPct val="0"/>
        </a:spcAft>
        <a:defRPr sz="4000" b="1">
          <a:solidFill>
            <a:srgbClr val="0090F2"/>
          </a:solidFill>
          <a:latin typeface="Arial" charset="0"/>
          <a:ea typeface="黑体" pitchFamily="2" charset="-122"/>
        </a:defRPr>
      </a:lvl7pPr>
      <a:lvl8pPr marL="1371600" algn="l" rtl="0" eaLnBrk="1" fontAlgn="base" hangingPunct="1">
        <a:spcBef>
          <a:spcPct val="0"/>
        </a:spcBef>
        <a:spcAft>
          <a:spcPct val="0"/>
        </a:spcAft>
        <a:defRPr sz="4000" b="1">
          <a:solidFill>
            <a:srgbClr val="0090F2"/>
          </a:solidFill>
          <a:latin typeface="Arial" charset="0"/>
          <a:ea typeface="黑体" pitchFamily="2" charset="-122"/>
        </a:defRPr>
      </a:lvl8pPr>
      <a:lvl9pPr marL="1828800" algn="l" rtl="0" eaLnBrk="1" fontAlgn="base" hangingPunct="1">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1" fontAlgn="base" hangingPunct="1">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1" fontAlgn="base" hangingPunct="1">
        <a:spcBef>
          <a:spcPct val="20000"/>
        </a:spcBef>
        <a:spcAft>
          <a:spcPct val="0"/>
        </a:spcAft>
        <a:buChar char="•"/>
        <a:defRPr sz="2400">
          <a:solidFill>
            <a:srgbClr val="003399"/>
          </a:solidFill>
          <a:latin typeface="+mn-lt"/>
          <a:ea typeface="+mn-ea"/>
        </a:defRPr>
      </a:lvl3pPr>
      <a:lvl4pPr marL="1600200" indent="-228600" algn="l" rtl="0" eaLnBrk="1" fontAlgn="base" hangingPunct="1">
        <a:spcBef>
          <a:spcPct val="20000"/>
        </a:spcBef>
        <a:spcAft>
          <a:spcPct val="0"/>
        </a:spcAft>
        <a:buChar char="–"/>
        <a:defRPr sz="2800">
          <a:solidFill>
            <a:srgbClr val="003399"/>
          </a:solidFill>
          <a:latin typeface="+mn-lt"/>
          <a:ea typeface="+mn-ea"/>
        </a:defRPr>
      </a:lvl4pPr>
      <a:lvl5pPr marL="2057400" indent="-228600" algn="l" rtl="0" eaLnBrk="1" fontAlgn="base" hangingPunct="1">
        <a:spcBef>
          <a:spcPct val="20000"/>
        </a:spcBef>
        <a:spcAft>
          <a:spcPct val="0"/>
        </a:spcAft>
        <a:buChar char="»"/>
        <a:defRPr sz="2800">
          <a:solidFill>
            <a:srgbClr val="003399"/>
          </a:solidFill>
          <a:latin typeface="+mn-lt"/>
          <a:ea typeface="+mn-ea"/>
        </a:defRPr>
      </a:lvl5pPr>
      <a:lvl6pPr marL="2514600" indent="-228600" algn="l" rtl="0" eaLnBrk="1" fontAlgn="base" hangingPunct="1">
        <a:spcBef>
          <a:spcPct val="20000"/>
        </a:spcBef>
        <a:spcAft>
          <a:spcPct val="0"/>
        </a:spcAft>
        <a:buChar char="»"/>
        <a:defRPr sz="2800">
          <a:solidFill>
            <a:srgbClr val="003399"/>
          </a:solidFill>
          <a:latin typeface="+mn-lt"/>
          <a:ea typeface="+mn-ea"/>
        </a:defRPr>
      </a:lvl6pPr>
      <a:lvl7pPr marL="2971800" indent="-228600" algn="l" rtl="0" eaLnBrk="1" fontAlgn="base" hangingPunct="1">
        <a:spcBef>
          <a:spcPct val="20000"/>
        </a:spcBef>
        <a:spcAft>
          <a:spcPct val="0"/>
        </a:spcAft>
        <a:buChar char="»"/>
        <a:defRPr sz="2800">
          <a:solidFill>
            <a:srgbClr val="003399"/>
          </a:solidFill>
          <a:latin typeface="+mn-lt"/>
          <a:ea typeface="+mn-ea"/>
        </a:defRPr>
      </a:lvl7pPr>
      <a:lvl8pPr marL="3429000" indent="-228600" algn="l" rtl="0" eaLnBrk="1" fontAlgn="base" hangingPunct="1">
        <a:spcBef>
          <a:spcPct val="20000"/>
        </a:spcBef>
        <a:spcAft>
          <a:spcPct val="0"/>
        </a:spcAft>
        <a:buChar char="»"/>
        <a:defRPr sz="2800">
          <a:solidFill>
            <a:srgbClr val="003399"/>
          </a:solidFill>
          <a:latin typeface="+mn-lt"/>
          <a:ea typeface="+mn-ea"/>
        </a:defRPr>
      </a:lvl8pPr>
      <a:lvl9pPr marL="3886200" indent="-228600" algn="l" rtl="0" eaLnBrk="1" fontAlgn="base" hangingPunct="1">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53752"/>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endParaRPr lang="zh-CN" altLang="en-US" dirty="0" smtClean="0"/>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fld id="{0E2073D5-D13B-4673-B452-4A3138EF74B7}" type="datetime1">
              <a:rPr lang="zh-CN" altLang="en-US" smtClean="0"/>
              <a:t>2017-11-7</a:t>
            </a:fld>
            <a:endParaRPr lang="zh-CN" altLang="en-US"/>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zh-CN" altLang="en-US"/>
          </a:p>
        </p:txBody>
      </p:sp>
      <p:pic>
        <p:nvPicPr>
          <p:cNvPr id="9" name="图片 8" descr="高能所.jpg"/>
          <p:cNvPicPr>
            <a:picLocks noChangeAspect="1"/>
          </p:cNvPicPr>
          <p:nvPr/>
        </p:nvPicPr>
        <p:blipFill>
          <a:blip r:embed="rId14" cstate="print"/>
          <a:srcRect t="46505" r="42913"/>
          <a:stretch>
            <a:fillRect/>
          </a:stretch>
        </p:blipFill>
        <p:spPr>
          <a:xfrm>
            <a:off x="0" y="0"/>
            <a:ext cx="1619672" cy="1138310"/>
          </a:xfrm>
          <a:prstGeom prst="rect">
            <a:avLst/>
          </a:prstGeom>
        </p:spPr>
      </p:pic>
      <p:sp>
        <p:nvSpPr>
          <p:cNvPr id="10" name="矩形 9"/>
          <p:cNvSpPr/>
          <p:nvPr/>
        </p:nvSpPr>
        <p:spPr bwMode="auto">
          <a:xfrm>
            <a:off x="0" y="6669360"/>
            <a:ext cx="9144000" cy="188640"/>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smtClean="0">
              <a:ln>
                <a:noFill/>
              </a:ln>
              <a:solidFill>
                <a:schemeClr val="bg1"/>
              </a:solidFill>
              <a:effectLst/>
              <a:latin typeface="Times New Roman" pitchFamily="18" charset="0"/>
              <a:ea typeface="华文中宋" pitchFamily="2"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split orient="vert"/>
  </p:transition>
  <p:hf hdr="0" ftr="0" dt="0"/>
  <p:txStyles>
    <p:titleStyle>
      <a:lvl1pPr algn="ctr" rtl="0" eaLnBrk="1" fontAlgn="base" hangingPunct="1">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1" fontAlgn="base" hangingPunct="1">
        <a:spcBef>
          <a:spcPct val="0"/>
        </a:spcBef>
        <a:spcAft>
          <a:spcPct val="0"/>
        </a:spcAft>
        <a:defRPr sz="4000" b="1">
          <a:solidFill>
            <a:schemeClr val="bg1"/>
          </a:solidFill>
          <a:latin typeface="Arial" charset="0"/>
          <a:ea typeface="黑体" pitchFamily="2" charset="-122"/>
        </a:defRPr>
      </a:lvl2pPr>
      <a:lvl3pPr algn="l" rtl="0" eaLnBrk="1" fontAlgn="base" hangingPunct="1">
        <a:spcBef>
          <a:spcPct val="0"/>
        </a:spcBef>
        <a:spcAft>
          <a:spcPct val="0"/>
        </a:spcAft>
        <a:defRPr sz="4000" b="1">
          <a:solidFill>
            <a:schemeClr val="bg1"/>
          </a:solidFill>
          <a:latin typeface="Arial" charset="0"/>
          <a:ea typeface="黑体" pitchFamily="2" charset="-122"/>
        </a:defRPr>
      </a:lvl3pPr>
      <a:lvl4pPr algn="l" rtl="0" eaLnBrk="1" fontAlgn="base" hangingPunct="1">
        <a:spcBef>
          <a:spcPct val="0"/>
        </a:spcBef>
        <a:spcAft>
          <a:spcPct val="0"/>
        </a:spcAft>
        <a:defRPr sz="4000" b="1">
          <a:solidFill>
            <a:schemeClr val="bg1"/>
          </a:solidFill>
          <a:latin typeface="Arial" charset="0"/>
          <a:ea typeface="黑体" pitchFamily="2" charset="-122"/>
        </a:defRPr>
      </a:lvl4pPr>
      <a:lvl5pPr algn="l" rtl="0" eaLnBrk="1" fontAlgn="base" hangingPunct="1">
        <a:spcBef>
          <a:spcPct val="0"/>
        </a:spcBef>
        <a:spcAft>
          <a:spcPct val="0"/>
        </a:spcAft>
        <a:defRPr sz="4000" b="1">
          <a:solidFill>
            <a:schemeClr val="bg1"/>
          </a:solidFill>
          <a:latin typeface="Arial" charset="0"/>
          <a:ea typeface="黑体" pitchFamily="2" charset="-122"/>
        </a:defRPr>
      </a:lvl5pPr>
      <a:lvl6pPr marL="457200" algn="l" rtl="0" eaLnBrk="1" fontAlgn="base" hangingPunct="1">
        <a:spcBef>
          <a:spcPct val="0"/>
        </a:spcBef>
        <a:spcAft>
          <a:spcPct val="0"/>
        </a:spcAft>
        <a:defRPr sz="4000" b="1">
          <a:solidFill>
            <a:srgbClr val="0090F2"/>
          </a:solidFill>
          <a:latin typeface="Arial" charset="0"/>
          <a:ea typeface="黑体" pitchFamily="2" charset="-122"/>
        </a:defRPr>
      </a:lvl6pPr>
      <a:lvl7pPr marL="914400" algn="l" rtl="0" eaLnBrk="1" fontAlgn="base" hangingPunct="1">
        <a:spcBef>
          <a:spcPct val="0"/>
        </a:spcBef>
        <a:spcAft>
          <a:spcPct val="0"/>
        </a:spcAft>
        <a:defRPr sz="4000" b="1">
          <a:solidFill>
            <a:srgbClr val="0090F2"/>
          </a:solidFill>
          <a:latin typeface="Arial" charset="0"/>
          <a:ea typeface="黑体" pitchFamily="2" charset="-122"/>
        </a:defRPr>
      </a:lvl7pPr>
      <a:lvl8pPr marL="1371600" algn="l" rtl="0" eaLnBrk="1" fontAlgn="base" hangingPunct="1">
        <a:spcBef>
          <a:spcPct val="0"/>
        </a:spcBef>
        <a:spcAft>
          <a:spcPct val="0"/>
        </a:spcAft>
        <a:defRPr sz="4000" b="1">
          <a:solidFill>
            <a:srgbClr val="0090F2"/>
          </a:solidFill>
          <a:latin typeface="Arial" charset="0"/>
          <a:ea typeface="黑体" pitchFamily="2" charset="-122"/>
        </a:defRPr>
      </a:lvl8pPr>
      <a:lvl9pPr marL="1828800" algn="l" rtl="0" eaLnBrk="1" fontAlgn="base" hangingPunct="1">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1" fontAlgn="base" hangingPunct="1">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1" fontAlgn="base" hangingPunct="1">
        <a:spcBef>
          <a:spcPct val="20000"/>
        </a:spcBef>
        <a:spcAft>
          <a:spcPct val="0"/>
        </a:spcAft>
        <a:buChar char="•"/>
        <a:defRPr sz="2400">
          <a:solidFill>
            <a:srgbClr val="003399"/>
          </a:solidFill>
          <a:latin typeface="+mn-lt"/>
          <a:ea typeface="+mn-ea"/>
        </a:defRPr>
      </a:lvl3pPr>
      <a:lvl4pPr marL="1600200" indent="-228600" algn="l" rtl="0" eaLnBrk="1" fontAlgn="base" hangingPunct="1">
        <a:spcBef>
          <a:spcPct val="20000"/>
        </a:spcBef>
        <a:spcAft>
          <a:spcPct val="0"/>
        </a:spcAft>
        <a:buChar char="–"/>
        <a:defRPr sz="2800">
          <a:solidFill>
            <a:srgbClr val="003399"/>
          </a:solidFill>
          <a:latin typeface="+mn-lt"/>
          <a:ea typeface="+mn-ea"/>
        </a:defRPr>
      </a:lvl4pPr>
      <a:lvl5pPr marL="2057400" indent="-228600" algn="l" rtl="0" eaLnBrk="1" fontAlgn="base" hangingPunct="1">
        <a:spcBef>
          <a:spcPct val="20000"/>
        </a:spcBef>
        <a:spcAft>
          <a:spcPct val="0"/>
        </a:spcAft>
        <a:buChar char="»"/>
        <a:defRPr sz="2800">
          <a:solidFill>
            <a:srgbClr val="003399"/>
          </a:solidFill>
          <a:latin typeface="+mn-lt"/>
          <a:ea typeface="+mn-ea"/>
        </a:defRPr>
      </a:lvl5pPr>
      <a:lvl6pPr marL="2514600" indent="-228600" algn="l" rtl="0" eaLnBrk="1" fontAlgn="base" hangingPunct="1">
        <a:spcBef>
          <a:spcPct val="20000"/>
        </a:spcBef>
        <a:spcAft>
          <a:spcPct val="0"/>
        </a:spcAft>
        <a:buChar char="»"/>
        <a:defRPr sz="2800">
          <a:solidFill>
            <a:srgbClr val="003399"/>
          </a:solidFill>
          <a:latin typeface="+mn-lt"/>
          <a:ea typeface="+mn-ea"/>
        </a:defRPr>
      </a:lvl6pPr>
      <a:lvl7pPr marL="2971800" indent="-228600" algn="l" rtl="0" eaLnBrk="1" fontAlgn="base" hangingPunct="1">
        <a:spcBef>
          <a:spcPct val="20000"/>
        </a:spcBef>
        <a:spcAft>
          <a:spcPct val="0"/>
        </a:spcAft>
        <a:buChar char="»"/>
        <a:defRPr sz="2800">
          <a:solidFill>
            <a:srgbClr val="003399"/>
          </a:solidFill>
          <a:latin typeface="+mn-lt"/>
          <a:ea typeface="+mn-ea"/>
        </a:defRPr>
      </a:lvl7pPr>
      <a:lvl8pPr marL="3429000" indent="-228600" algn="l" rtl="0" eaLnBrk="1" fontAlgn="base" hangingPunct="1">
        <a:spcBef>
          <a:spcPct val="20000"/>
        </a:spcBef>
        <a:spcAft>
          <a:spcPct val="0"/>
        </a:spcAft>
        <a:buChar char="»"/>
        <a:defRPr sz="2800">
          <a:solidFill>
            <a:srgbClr val="003399"/>
          </a:solidFill>
          <a:latin typeface="+mn-lt"/>
          <a:ea typeface="+mn-ea"/>
        </a:defRPr>
      </a:lvl8pPr>
      <a:lvl9pPr marL="3886200" indent="-228600" algn="l" rtl="0" eaLnBrk="1" fontAlgn="base" hangingPunct="1">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F5BDBD69-7346-4C54-A774-106C9E41765D}" type="datetime1">
              <a:rPr lang="zh-CN" altLang="en-US" smtClean="0"/>
              <a:t>2017-11-7</a:t>
            </a:fld>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panose="02010600030101010101" pitchFamily="2" charset="-122"/>
                <a:cs typeface="+mn-cs"/>
              </a:defRPr>
            </a:lvl1pPr>
          </a:lstStyle>
          <a:p>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EEE578B-A259-4953-B9C5-4FBAB1744B3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split orient="vert"/>
  </p:transition>
  <p:timing>
    <p:tnLst>
      <p:par>
        <p:cTn id="1" dur="indefinite" restart="never" nodeType="tmRoot"/>
      </p:par>
    </p:tnLst>
  </p:timing>
  <p:hf hdr="0" ftr="0" dt="0"/>
  <p:txStyles>
    <p:titleStyle>
      <a:lvl1pPr algn="ctr" rtl="0" eaLnBrk="1" fontAlgn="base" hangingPunct="1">
        <a:spcBef>
          <a:spcPct val="0"/>
        </a:spcBef>
        <a:spcAft>
          <a:spcPct val="0"/>
        </a:spcAft>
        <a:defRPr kumimoji="1" sz="3600">
          <a:solidFill>
            <a:srgbClr val="990033"/>
          </a:solidFill>
          <a:latin typeface="+mj-lt"/>
          <a:ea typeface="+mj-ea"/>
          <a:cs typeface="宋体" charset="0"/>
        </a:defRPr>
      </a:lvl1pPr>
      <a:lvl2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2pPr>
      <a:lvl3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3pPr>
      <a:lvl4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4pPr>
      <a:lvl5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5pPr>
      <a:lvl6pPr marL="457200" algn="ctr" rtl="0" eaLnBrk="1" fontAlgn="base" hangingPunct="1">
        <a:spcBef>
          <a:spcPct val="0"/>
        </a:spcBef>
        <a:spcAft>
          <a:spcPct val="0"/>
        </a:spcAft>
        <a:defRPr sz="3600">
          <a:solidFill>
            <a:srgbClr val="990033"/>
          </a:solidFill>
          <a:latin typeface="Arial" charset="0"/>
          <a:ea typeface="宋体" pitchFamily="2" charset="-122"/>
        </a:defRPr>
      </a:lvl6pPr>
      <a:lvl7pPr marL="914400" algn="ctr" rtl="0" eaLnBrk="1" fontAlgn="base" hangingPunct="1">
        <a:spcBef>
          <a:spcPct val="0"/>
        </a:spcBef>
        <a:spcAft>
          <a:spcPct val="0"/>
        </a:spcAft>
        <a:defRPr sz="3600">
          <a:solidFill>
            <a:srgbClr val="990033"/>
          </a:solidFill>
          <a:latin typeface="Arial" charset="0"/>
          <a:ea typeface="宋体" pitchFamily="2" charset="-122"/>
        </a:defRPr>
      </a:lvl7pPr>
      <a:lvl8pPr marL="1371600" algn="ctr" rtl="0" eaLnBrk="1" fontAlgn="base" hangingPunct="1">
        <a:spcBef>
          <a:spcPct val="0"/>
        </a:spcBef>
        <a:spcAft>
          <a:spcPct val="0"/>
        </a:spcAft>
        <a:defRPr sz="3600">
          <a:solidFill>
            <a:srgbClr val="990033"/>
          </a:solidFill>
          <a:latin typeface="Arial" charset="0"/>
          <a:ea typeface="宋体" pitchFamily="2" charset="-122"/>
        </a:defRPr>
      </a:lvl8pPr>
      <a:lvl9pPr marL="1828800" algn="ctr" rtl="0" eaLnBrk="1" fontAlgn="base" hangingPunct="1">
        <a:spcBef>
          <a:spcPct val="0"/>
        </a:spcBef>
        <a:spcAft>
          <a:spcPct val="0"/>
        </a:spcAft>
        <a:defRPr sz="3600">
          <a:solidFill>
            <a:srgbClr val="990033"/>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kumimoji="1" sz="2400">
          <a:solidFill>
            <a:srgbClr val="0000FF"/>
          </a:solidFill>
          <a:latin typeface="+mn-lt"/>
          <a:ea typeface="+mn-ea"/>
          <a:cs typeface="宋体" charset="0"/>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a:solidFill>
            <a:srgbClr val="990033"/>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pPr lvl="0"/>
            <a:r>
              <a:rPr lang="en-US" altLang="zh-CN" dirty="0" smtClean="0"/>
              <a:t/>
            </a:r>
            <a:br>
              <a:rPr lang="en-US" altLang="zh-CN" dirty="0" smtClean="0"/>
            </a:br>
            <a:r>
              <a:rPr lang="en-US" altLang="zh-CN" dirty="0" smtClean="0"/>
              <a:t>CEPC Radiation Shielding</a:t>
            </a:r>
            <a:br>
              <a:rPr lang="en-US" altLang="zh-CN" dirty="0" smtClean="0"/>
            </a:br>
            <a:r>
              <a:rPr lang="zh-CN" altLang="en-US" sz="2400" kern="1200" dirty="0">
                <a:solidFill>
                  <a:srgbClr val="000000"/>
                </a:solidFill>
              </a:rPr>
              <a:t/>
            </a:r>
            <a:br>
              <a:rPr lang="zh-CN" altLang="en-US" sz="2400" kern="1200" dirty="0">
                <a:solidFill>
                  <a:srgbClr val="000000"/>
                </a:solidFill>
              </a:rPr>
            </a:br>
            <a:endParaRPr lang="zh-CN" altLang="en-US" dirty="0"/>
          </a:p>
        </p:txBody>
      </p:sp>
      <p:sp>
        <p:nvSpPr>
          <p:cNvPr id="5" name="副标题 4"/>
          <p:cNvSpPr>
            <a:spLocks noGrp="1"/>
          </p:cNvSpPr>
          <p:nvPr>
            <p:ph type="subTitle" idx="1"/>
          </p:nvPr>
        </p:nvSpPr>
        <p:spPr>
          <a:xfrm>
            <a:off x="1331640" y="3886200"/>
            <a:ext cx="6656784" cy="2351112"/>
          </a:xfrm>
        </p:spPr>
        <p:txBody>
          <a:bodyPr/>
          <a:lstStyle/>
          <a:p>
            <a:r>
              <a:rPr lang="en-US" altLang="zh-CN" dirty="0" smtClean="0"/>
              <a:t>Ma Zhongjian</a:t>
            </a:r>
            <a:r>
              <a:rPr lang="en-US" altLang="zh-CN" b="1" dirty="0" smtClean="0"/>
              <a:t>, Ding </a:t>
            </a:r>
            <a:r>
              <a:rPr lang="en-US" altLang="zh-CN" b="1" dirty="0" err="1" smtClean="0"/>
              <a:t>Yadong</a:t>
            </a:r>
            <a:r>
              <a:rPr lang="en-US" altLang="zh-CN" dirty="0" smtClean="0"/>
              <a:t>, Shi </a:t>
            </a:r>
            <a:r>
              <a:rPr lang="en-US" altLang="zh-CN" dirty="0" err="1" smtClean="0"/>
              <a:t>haoyu</a:t>
            </a:r>
            <a:r>
              <a:rPr lang="en-US" altLang="zh-CN" dirty="0" smtClean="0"/>
              <a:t>, Yan </a:t>
            </a:r>
            <a:r>
              <a:rPr lang="en-US" altLang="zh-CN" dirty="0" err="1" smtClean="0"/>
              <a:t>Mingyang</a:t>
            </a:r>
            <a:r>
              <a:rPr lang="en-US" altLang="zh-CN" dirty="0" smtClean="0"/>
              <a:t>, Zhang </a:t>
            </a:r>
            <a:r>
              <a:rPr lang="en-US" altLang="zh-CN" dirty="0" err="1" smtClean="0"/>
              <a:t>Qingjiang</a:t>
            </a:r>
            <a:r>
              <a:rPr lang="en-US" altLang="zh-CN" dirty="0" smtClean="0"/>
              <a:t>,</a:t>
            </a:r>
            <a:r>
              <a:rPr lang="en-US" altLang="zh-CN" dirty="0"/>
              <a:t> Li </a:t>
            </a:r>
            <a:r>
              <a:rPr lang="en-US" altLang="zh-CN" dirty="0" err="1"/>
              <a:t>Jungang</a:t>
            </a:r>
            <a:r>
              <a:rPr lang="en-US" altLang="zh-CN" dirty="0"/>
              <a:t>, </a:t>
            </a:r>
            <a:r>
              <a:rPr lang="en-US" altLang="zh-CN" dirty="0" smtClean="0"/>
              <a:t> Wu </a:t>
            </a:r>
            <a:r>
              <a:rPr lang="en-US" altLang="zh-CN" dirty="0" err="1" smtClean="0"/>
              <a:t>Qingbiao</a:t>
            </a:r>
            <a:r>
              <a:rPr lang="en-US" altLang="zh-CN" dirty="0" smtClean="0"/>
              <a:t>, Wang </a:t>
            </a:r>
            <a:r>
              <a:rPr lang="en-US" altLang="zh-CN" dirty="0" err="1" smtClean="0"/>
              <a:t>Qingbin</a:t>
            </a:r>
            <a:endParaRPr lang="zh-CN" altLang="en-US" dirty="0"/>
          </a:p>
          <a:p>
            <a:endParaRPr lang="en-US" altLang="zh-CN" sz="2000" dirty="0"/>
          </a:p>
          <a:p>
            <a:r>
              <a:rPr lang="en-US" altLang="zh-CN" sz="2000" dirty="0" smtClean="0"/>
              <a:t>2017-11-07 </a:t>
            </a:r>
            <a:endParaRPr lang="en-US" altLang="zh-CN" sz="2000" dirty="0"/>
          </a:p>
          <a:p>
            <a:endParaRPr lang="zh-CN" altLang="en-US" dirty="0"/>
          </a:p>
        </p:txBody>
      </p:sp>
    </p:spTree>
    <p:extLst>
      <p:ext uri="{BB962C8B-B14F-4D97-AF65-F5344CB8AC3E}">
        <p14:creationId xmlns:p14="http://schemas.microsoft.com/office/powerpoint/2010/main" val="855702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586771"/>
            <a:ext cx="8229600" cy="947192"/>
          </a:xfrm>
        </p:spPr>
        <p:txBody>
          <a:bodyPr/>
          <a:lstStyle/>
          <a:p>
            <a:pPr marL="457200" lvl="1" indent="0">
              <a:buNone/>
            </a:pPr>
            <a:r>
              <a:rPr lang="en-US" altLang="zh-CN" dirty="0"/>
              <a:t>Magnet coils are wrapped around by massive organic materials, which are special sensitive to radiation.  20 mm lead is used for protecting the coils of magnets.</a:t>
            </a:r>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10</a:t>
            </a:fld>
            <a:endParaRPr kumimoji="0" lang="zh-CN" altLang="en-US"/>
          </a:p>
        </p:txBody>
      </p:sp>
      <p:sp>
        <p:nvSpPr>
          <p:cNvPr id="5" name="标题 1"/>
          <p:cNvSpPr>
            <a:spLocks noGrp="1"/>
          </p:cNvSpPr>
          <p:nvPr>
            <p:ph type="title"/>
          </p:nvPr>
        </p:nvSpPr>
        <p:spPr>
          <a:xfrm>
            <a:off x="457200" y="274638"/>
            <a:ext cx="8229600" cy="944562"/>
          </a:xfrm>
        </p:spPr>
        <p:txBody>
          <a:bodyPr/>
          <a:lstStyle/>
          <a:p>
            <a:r>
              <a:rPr lang="en-US" altLang="zh-CN" dirty="0"/>
              <a:t>Radiation shielding design</a:t>
            </a:r>
          </a:p>
        </p:txBody>
      </p:sp>
      <p:pic>
        <p:nvPicPr>
          <p:cNvPr id="6" name="内容占位符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54089" y="1844824"/>
            <a:ext cx="6192688" cy="163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089" y="3642384"/>
            <a:ext cx="2592288" cy="1858565"/>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9399" y="3642384"/>
            <a:ext cx="3196291" cy="1776527"/>
          </a:xfrm>
          <a:prstGeom prst="rect">
            <a:avLst/>
          </a:prstGeom>
        </p:spPr>
      </p:pic>
      <p:sp>
        <p:nvSpPr>
          <p:cNvPr id="11" name="Rectangle 2"/>
          <p:cNvSpPr txBox="1">
            <a:spLocks noChangeArrowheads="1"/>
          </p:cNvSpPr>
          <p:nvPr/>
        </p:nvSpPr>
        <p:spPr bwMode="auto">
          <a:xfrm>
            <a:off x="395288" y="836613"/>
            <a:ext cx="85344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rgbClr val="990033"/>
                </a:solidFill>
                <a:latin typeface="+mj-lt"/>
                <a:ea typeface="+mj-ea"/>
                <a:cs typeface="宋体" charset="0"/>
              </a:defRPr>
            </a:lvl1pPr>
            <a:lvl2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2pPr>
            <a:lvl3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3pPr>
            <a:lvl4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4pPr>
            <a:lvl5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5pPr>
            <a:lvl6pPr marL="457200" algn="ctr" rtl="0" eaLnBrk="1" fontAlgn="base" hangingPunct="1">
              <a:spcBef>
                <a:spcPct val="0"/>
              </a:spcBef>
              <a:spcAft>
                <a:spcPct val="0"/>
              </a:spcAft>
              <a:defRPr sz="3600">
                <a:solidFill>
                  <a:srgbClr val="990033"/>
                </a:solidFill>
                <a:latin typeface="Arial" charset="0"/>
                <a:ea typeface="宋体" pitchFamily="2" charset="-122"/>
              </a:defRPr>
            </a:lvl6pPr>
            <a:lvl7pPr marL="914400" algn="ctr" rtl="0" eaLnBrk="1" fontAlgn="base" hangingPunct="1">
              <a:spcBef>
                <a:spcPct val="0"/>
              </a:spcBef>
              <a:spcAft>
                <a:spcPct val="0"/>
              </a:spcAft>
              <a:defRPr sz="3600">
                <a:solidFill>
                  <a:srgbClr val="990033"/>
                </a:solidFill>
                <a:latin typeface="Arial" charset="0"/>
                <a:ea typeface="宋体" pitchFamily="2" charset="-122"/>
              </a:defRPr>
            </a:lvl7pPr>
            <a:lvl8pPr marL="1371600" algn="ctr" rtl="0" eaLnBrk="1" fontAlgn="base" hangingPunct="1">
              <a:spcBef>
                <a:spcPct val="0"/>
              </a:spcBef>
              <a:spcAft>
                <a:spcPct val="0"/>
              </a:spcAft>
              <a:defRPr sz="3600">
                <a:solidFill>
                  <a:srgbClr val="990033"/>
                </a:solidFill>
                <a:latin typeface="Arial" charset="0"/>
                <a:ea typeface="宋体" pitchFamily="2" charset="-122"/>
              </a:defRPr>
            </a:lvl8pPr>
            <a:lvl9pPr marL="1828800" algn="ctr" rtl="0" eaLnBrk="1" fontAlgn="base" hangingPunct="1">
              <a:spcBef>
                <a:spcPct val="0"/>
              </a:spcBef>
              <a:spcAft>
                <a:spcPct val="0"/>
              </a:spcAft>
              <a:defRPr sz="3600">
                <a:solidFill>
                  <a:srgbClr val="990033"/>
                </a:solidFill>
                <a:latin typeface="Arial" charset="0"/>
                <a:ea typeface="宋体" pitchFamily="2" charset="-122"/>
              </a:defRPr>
            </a:lvl9pPr>
          </a:lstStyle>
          <a:p>
            <a:pPr marL="342900" indent="-342900" algn="l">
              <a:spcBef>
                <a:spcPct val="20000"/>
              </a:spcBef>
              <a:buFontTx/>
              <a:buChar char="•"/>
            </a:pPr>
            <a:r>
              <a:rPr lang="en-US" altLang="zh-CN" sz="2400" kern="0" dirty="0">
                <a:solidFill>
                  <a:srgbClr val="0000FF"/>
                </a:solidFill>
                <a:latin typeface="+mn-lt"/>
                <a:ea typeface="+mn-ea"/>
              </a:rPr>
              <a:t>S</a:t>
            </a:r>
            <a:r>
              <a:rPr lang="en-US" altLang="zh-CN" sz="2400" kern="0" dirty="0" smtClean="0">
                <a:solidFill>
                  <a:srgbClr val="0000FF"/>
                </a:solidFill>
                <a:latin typeface="+mn-lt"/>
                <a:ea typeface="+mn-ea"/>
              </a:rPr>
              <a:t>hielding design for magnets</a:t>
            </a:r>
            <a:endParaRPr lang="en-US" altLang="zh-CN" sz="2400" kern="0" dirty="0">
              <a:solidFill>
                <a:srgbClr val="0000FF"/>
              </a:solidFill>
              <a:latin typeface="+mn-lt"/>
              <a:ea typeface="+mn-ea"/>
            </a:endParaRPr>
          </a:p>
        </p:txBody>
      </p:sp>
    </p:spTree>
    <p:extLst>
      <p:ext uri="{BB962C8B-B14F-4D97-AF65-F5344CB8AC3E}">
        <p14:creationId xmlns:p14="http://schemas.microsoft.com/office/powerpoint/2010/main" val="321616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77322" y="1268760"/>
            <a:ext cx="2078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1800" b="0" dirty="0" smtClean="0">
                <a:solidFill>
                  <a:srgbClr val="000000"/>
                </a:solidFill>
                <a:latin typeface="Times New Roman" panose="02020603050405020304" pitchFamily="18" charset="0"/>
                <a:ea typeface="Arial Unicode MS" panose="020B0604020202020204" pitchFamily="34" charset="-122"/>
                <a:cs typeface="Times New Roman" panose="02020603050405020304" pitchFamily="18" charset="0"/>
              </a:rPr>
              <a:t>SR</a:t>
            </a:r>
            <a:r>
              <a:rPr lang="zh-CN" altLang="en-US" sz="1800" b="0" dirty="0" smtClean="0">
                <a:solidFill>
                  <a:srgbClr val="000000"/>
                </a:solidFill>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1800" b="0" dirty="0" smtClean="0">
                <a:solidFill>
                  <a:srgbClr val="000000"/>
                </a:solidFill>
                <a:latin typeface="Times New Roman" panose="02020603050405020304" pitchFamily="18" charset="0"/>
                <a:ea typeface="Arial Unicode MS" panose="020B0604020202020204" pitchFamily="34" charset="-122"/>
                <a:cs typeface="Times New Roman" panose="02020603050405020304" pitchFamily="18" charset="0"/>
              </a:rPr>
              <a:t>critical energy</a:t>
            </a:r>
            <a:r>
              <a:rPr lang="zh-CN" altLang="en-US" sz="1800" b="0" dirty="0" smtClean="0">
                <a:solidFill>
                  <a:srgbClr val="000000"/>
                </a:solidFill>
                <a:latin typeface="Times New Roman" panose="02020603050405020304" pitchFamily="18" charset="0"/>
                <a:ea typeface="Arial Unicode MS" panose="020B0604020202020204" pitchFamily="34" charset="-122"/>
                <a:cs typeface="Times New Roman" panose="02020603050405020304" pitchFamily="18" charset="0"/>
              </a:rPr>
              <a:t>：</a:t>
            </a:r>
            <a:endParaRPr lang="zh-CN" altLang="en-US" sz="1800" b="0" dirty="0">
              <a:solidFill>
                <a:srgbClr val="00000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6" name="矩形 5"/>
          <p:cNvSpPr>
            <a:spLocks noChangeArrowheads="1"/>
          </p:cNvSpPr>
          <p:nvPr/>
        </p:nvSpPr>
        <p:spPr bwMode="auto">
          <a:xfrm>
            <a:off x="490456" y="2420888"/>
            <a:ext cx="1345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SR</a:t>
            </a:r>
            <a:r>
              <a:rPr lang="zh-CN" altLang="en-US"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Power</a:t>
            </a:r>
            <a:r>
              <a:rPr lang="zh-CN" altLang="en-US"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800" b="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矩形 6"/>
              <p:cNvSpPr/>
              <p:nvPr/>
            </p:nvSpPr>
            <p:spPr>
              <a:xfrm>
                <a:off x="673320" y="1638092"/>
                <a:ext cx="2561021" cy="730841"/>
              </a:xfrm>
              <a:prstGeom prst="rect">
                <a:avLst/>
              </a:prstGeom>
            </p:spPr>
            <p:txBody>
              <a:bodyPr wrap="none">
                <a:spAutoFit/>
              </a:bodyPr>
              <a:lstStyle/>
              <a:p>
                <a:pPr algn="l"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zh-CN" altLang="zh-CN" sz="1800" b="0" i="1">
                              <a:solidFill>
                                <a:srgbClr val="000000"/>
                              </a:solidFill>
                              <a:latin typeface="Cambria Math" panose="02040503050406030204" pitchFamily="18" charset="0"/>
                            </a:rPr>
                          </m:ctrlPr>
                        </m:sSubPr>
                        <m:e>
                          <m:r>
                            <a:rPr lang="en-US" altLang="zh-CN" sz="1800" b="0" i="1">
                              <a:solidFill>
                                <a:srgbClr val="000000"/>
                              </a:solidFill>
                              <a:latin typeface="Cambria Math"/>
                            </a:rPr>
                            <m:t>𝐸</m:t>
                          </m:r>
                        </m:e>
                        <m:sub>
                          <m:r>
                            <a:rPr lang="en-US" altLang="zh-CN" sz="1800" b="0" i="1">
                              <a:solidFill>
                                <a:srgbClr val="000000"/>
                              </a:solidFill>
                              <a:latin typeface="Cambria Math"/>
                            </a:rPr>
                            <m:t>𝑐</m:t>
                          </m:r>
                        </m:sub>
                      </m:sSub>
                      <m:d>
                        <m:dPr>
                          <m:ctrlPr>
                            <a:rPr lang="zh-CN" altLang="zh-CN" sz="1800" b="0" i="1">
                              <a:solidFill>
                                <a:srgbClr val="000000"/>
                              </a:solidFill>
                              <a:latin typeface="Cambria Math" panose="02040503050406030204" pitchFamily="18" charset="0"/>
                            </a:rPr>
                          </m:ctrlPr>
                        </m:dPr>
                        <m:e>
                          <m:r>
                            <a:rPr lang="en-US" altLang="zh-CN" sz="1800" b="0" i="1">
                              <a:solidFill>
                                <a:srgbClr val="000000"/>
                              </a:solidFill>
                              <a:latin typeface="Cambria Math"/>
                            </a:rPr>
                            <m:t>𝑘𝑒𝑉</m:t>
                          </m:r>
                        </m:e>
                      </m:d>
                      <m:r>
                        <a:rPr lang="en-US" altLang="zh-CN" sz="1800" b="0" i="1">
                          <a:solidFill>
                            <a:srgbClr val="000000"/>
                          </a:solidFill>
                          <a:latin typeface="Cambria Math"/>
                        </a:rPr>
                        <m:t>=2.2</m:t>
                      </m:r>
                      <m:f>
                        <m:fPr>
                          <m:ctrlPr>
                            <a:rPr lang="zh-CN" altLang="zh-CN" sz="1800" b="0" i="1">
                              <a:solidFill>
                                <a:srgbClr val="000000"/>
                              </a:solidFill>
                              <a:latin typeface="Cambria Math" panose="02040503050406030204" pitchFamily="18" charset="0"/>
                            </a:rPr>
                          </m:ctrlPr>
                        </m:fPr>
                        <m:num>
                          <m:sSup>
                            <m:sSupPr>
                              <m:ctrlPr>
                                <a:rPr lang="zh-CN" altLang="zh-CN" sz="1800" b="0" i="1">
                                  <a:solidFill>
                                    <a:srgbClr val="000000"/>
                                  </a:solidFill>
                                  <a:latin typeface="Cambria Math" panose="02040503050406030204" pitchFamily="18" charset="0"/>
                                </a:rPr>
                              </m:ctrlPr>
                            </m:sSupPr>
                            <m:e>
                              <m:r>
                                <a:rPr lang="en-US" altLang="zh-CN" sz="1800" b="0" i="1">
                                  <a:solidFill>
                                    <a:srgbClr val="000000"/>
                                  </a:solidFill>
                                  <a:latin typeface="Cambria Math"/>
                                </a:rPr>
                                <m:t>𝐸</m:t>
                              </m:r>
                              <m:r>
                                <a:rPr lang="en-US" altLang="zh-CN" sz="1800" b="0">
                                  <a:solidFill>
                                    <a:srgbClr val="000000"/>
                                  </a:solidFill>
                                  <a:latin typeface="Cambria Math"/>
                                </a:rPr>
                                <m:t>(</m:t>
                              </m:r>
                              <m:r>
                                <a:rPr lang="en-US" altLang="zh-CN" sz="1800" b="0" i="1">
                                  <a:solidFill>
                                    <a:srgbClr val="000000"/>
                                  </a:solidFill>
                                  <a:latin typeface="Cambria Math"/>
                                </a:rPr>
                                <m:t>𝐺𝑒𝑉</m:t>
                              </m:r>
                              <m:r>
                                <a:rPr lang="en-US" altLang="zh-CN" sz="1800" b="0">
                                  <a:solidFill>
                                    <a:srgbClr val="000000"/>
                                  </a:solidFill>
                                  <a:latin typeface="Cambria Math"/>
                                </a:rPr>
                                <m:t>)</m:t>
                              </m:r>
                            </m:e>
                            <m:sup>
                              <m:r>
                                <a:rPr lang="en-US" altLang="zh-CN" sz="1800" b="0" i="1">
                                  <a:solidFill>
                                    <a:srgbClr val="000000"/>
                                  </a:solidFill>
                                  <a:latin typeface="Cambria Math"/>
                                </a:rPr>
                                <m:t>3</m:t>
                              </m:r>
                            </m:sup>
                          </m:sSup>
                        </m:num>
                        <m:den>
                          <m:r>
                            <a:rPr lang="en-US" altLang="zh-CN" sz="1800" b="0" i="1">
                              <a:solidFill>
                                <a:srgbClr val="000000"/>
                              </a:solidFill>
                              <a:latin typeface="Cambria Math"/>
                            </a:rPr>
                            <m:t>𝜌</m:t>
                          </m:r>
                          <m:r>
                            <a:rPr lang="en-US" altLang="zh-CN" sz="1800" b="0">
                              <a:solidFill>
                                <a:srgbClr val="000000"/>
                              </a:solidFill>
                              <a:latin typeface="Cambria Math"/>
                            </a:rPr>
                            <m:t>(</m:t>
                          </m:r>
                          <m:r>
                            <a:rPr lang="en-US" altLang="zh-CN" sz="1800" b="0" i="1">
                              <a:solidFill>
                                <a:srgbClr val="000000"/>
                              </a:solidFill>
                              <a:latin typeface="Cambria Math"/>
                            </a:rPr>
                            <m:t>𝑚</m:t>
                          </m:r>
                          <m:r>
                            <a:rPr lang="en-US" altLang="zh-CN" sz="1800" b="0">
                              <a:solidFill>
                                <a:srgbClr val="000000"/>
                              </a:solidFill>
                              <a:latin typeface="Cambria Math"/>
                            </a:rPr>
                            <m:t>)</m:t>
                          </m:r>
                        </m:den>
                      </m:f>
                    </m:oMath>
                  </m:oMathPara>
                </a14:m>
                <a:endParaRPr lang="zh-CN" altLang="zh-CN" sz="1800" b="0" dirty="0">
                  <a:solidFill>
                    <a:srgbClr val="000000"/>
                  </a:solidFill>
                  <a:latin typeface="Arial"/>
                  <a:ea typeface="黑体"/>
                </a:endParaRPr>
              </a:p>
            </p:txBody>
          </p:sp>
        </mc:Choice>
        <mc:Fallback>
          <p:sp>
            <p:nvSpPr>
              <p:cNvPr id="7" name="矩形 6"/>
              <p:cNvSpPr>
                <a:spLocks noRot="1" noChangeAspect="1" noMove="1" noResize="1" noEditPoints="1" noAdjustHandles="1" noChangeArrowheads="1" noChangeShapeType="1" noTextEdit="1"/>
              </p:cNvSpPr>
              <p:nvPr/>
            </p:nvSpPr>
            <p:spPr>
              <a:xfrm>
                <a:off x="673320" y="1638092"/>
                <a:ext cx="2561021" cy="730841"/>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nvSpPr>
            <p:spPr>
              <a:xfrm>
                <a:off x="736373" y="2807520"/>
                <a:ext cx="3366178" cy="744756"/>
              </a:xfrm>
              <a:prstGeom prst="rect">
                <a:avLst/>
              </a:prstGeom>
            </p:spPr>
            <p:txBody>
              <a:bodyPr wrap="none">
                <a:spAutoFit/>
              </a:bodyPr>
              <a:lstStyle/>
              <a:p>
                <a:pPr algn="l"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000000"/>
                          </a:solidFill>
                          <a:latin typeface="Cambria Math"/>
                        </a:rPr>
                        <m:t>𝑃</m:t>
                      </m:r>
                      <m:d>
                        <m:dPr>
                          <m:ctrlPr>
                            <a:rPr lang="zh-CN" altLang="zh-CN" sz="1800" b="0" i="1">
                              <a:solidFill>
                                <a:srgbClr val="000000"/>
                              </a:solidFill>
                              <a:latin typeface="Cambria Math" panose="02040503050406030204" pitchFamily="18" charset="0"/>
                            </a:rPr>
                          </m:ctrlPr>
                        </m:dPr>
                        <m:e>
                          <m:f>
                            <m:fPr>
                              <m:type m:val="lin"/>
                              <m:ctrlPr>
                                <a:rPr lang="zh-CN" altLang="zh-CN" sz="1800" b="0" i="1">
                                  <a:solidFill>
                                    <a:srgbClr val="000000"/>
                                  </a:solidFill>
                                  <a:latin typeface="Cambria Math" panose="02040503050406030204" pitchFamily="18" charset="0"/>
                                </a:rPr>
                              </m:ctrlPr>
                            </m:fPr>
                            <m:num>
                              <m:r>
                                <a:rPr lang="en-US" altLang="zh-CN" sz="1800" b="0" i="1">
                                  <a:solidFill>
                                    <a:srgbClr val="000000"/>
                                  </a:solidFill>
                                  <a:latin typeface="Cambria Math"/>
                                </a:rPr>
                                <m:t>𝑊</m:t>
                              </m:r>
                            </m:num>
                            <m:den>
                              <m:r>
                                <a:rPr lang="en-US" altLang="zh-CN" sz="1800" b="0" i="1">
                                  <a:solidFill>
                                    <a:srgbClr val="000000"/>
                                  </a:solidFill>
                                  <a:latin typeface="Cambria Math"/>
                                </a:rPr>
                                <m:t>𝑚</m:t>
                              </m:r>
                            </m:den>
                          </m:f>
                        </m:e>
                      </m:d>
                      <m:r>
                        <a:rPr lang="en-US" altLang="zh-CN" sz="1800" b="0" i="1">
                          <a:solidFill>
                            <a:srgbClr val="000000"/>
                          </a:solidFill>
                          <a:latin typeface="Cambria Math"/>
                        </a:rPr>
                        <m:t>=14.1</m:t>
                      </m:r>
                      <m:f>
                        <m:fPr>
                          <m:ctrlPr>
                            <a:rPr lang="zh-CN" altLang="zh-CN" sz="1800" b="0" i="1">
                              <a:solidFill>
                                <a:srgbClr val="000000"/>
                              </a:solidFill>
                              <a:latin typeface="Cambria Math" panose="02040503050406030204" pitchFamily="18" charset="0"/>
                            </a:rPr>
                          </m:ctrlPr>
                        </m:fPr>
                        <m:num>
                          <m:sSup>
                            <m:sSupPr>
                              <m:ctrlPr>
                                <a:rPr lang="zh-CN" altLang="zh-CN" sz="1800" b="0" i="1">
                                  <a:solidFill>
                                    <a:srgbClr val="000000"/>
                                  </a:solidFill>
                                  <a:latin typeface="Cambria Math" panose="02040503050406030204" pitchFamily="18" charset="0"/>
                                </a:rPr>
                              </m:ctrlPr>
                            </m:sSupPr>
                            <m:e>
                              <m:r>
                                <a:rPr lang="en-US" altLang="zh-CN" sz="1800" b="0" i="1">
                                  <a:solidFill>
                                    <a:srgbClr val="000000"/>
                                  </a:solidFill>
                                  <a:latin typeface="Cambria Math"/>
                                </a:rPr>
                                <m:t>𝐸</m:t>
                              </m:r>
                              <m:d>
                                <m:dPr>
                                  <m:ctrlPr>
                                    <a:rPr lang="zh-CN" altLang="zh-CN" sz="1800" b="0" i="1">
                                      <a:solidFill>
                                        <a:srgbClr val="000000"/>
                                      </a:solidFill>
                                      <a:latin typeface="Cambria Math" panose="02040503050406030204" pitchFamily="18" charset="0"/>
                                    </a:rPr>
                                  </m:ctrlPr>
                                </m:dPr>
                                <m:e>
                                  <m:r>
                                    <a:rPr lang="en-US" altLang="zh-CN" sz="1800" b="0" i="1">
                                      <a:solidFill>
                                        <a:srgbClr val="000000"/>
                                      </a:solidFill>
                                      <a:latin typeface="Cambria Math"/>
                                    </a:rPr>
                                    <m:t>𝐺𝑒𝑉</m:t>
                                  </m:r>
                                </m:e>
                              </m:d>
                            </m:e>
                            <m:sup>
                              <m:r>
                                <a:rPr lang="en-US" altLang="zh-CN" sz="1800" b="0" i="1">
                                  <a:solidFill>
                                    <a:srgbClr val="000000"/>
                                  </a:solidFill>
                                  <a:latin typeface="Cambria Math"/>
                                </a:rPr>
                                <m:t>4</m:t>
                              </m:r>
                            </m:sup>
                          </m:sSup>
                          <m:r>
                            <a:rPr lang="en-US" altLang="zh-CN" sz="1800" b="0" i="1">
                              <a:solidFill>
                                <a:srgbClr val="000000"/>
                              </a:solidFill>
                              <a:latin typeface="Cambria Math"/>
                            </a:rPr>
                            <m:t>𝐼</m:t>
                          </m:r>
                          <m:r>
                            <a:rPr lang="en-US" altLang="zh-CN" sz="1800" b="0">
                              <a:solidFill>
                                <a:srgbClr val="000000"/>
                              </a:solidFill>
                              <a:latin typeface="Cambria Math"/>
                            </a:rPr>
                            <m:t>(</m:t>
                          </m:r>
                          <m:r>
                            <a:rPr lang="en-US" altLang="zh-CN" sz="1800" b="0" i="1">
                              <a:solidFill>
                                <a:srgbClr val="000000"/>
                              </a:solidFill>
                              <a:latin typeface="Cambria Math"/>
                            </a:rPr>
                            <m:t>𝑚𝐴</m:t>
                          </m:r>
                          <m:r>
                            <a:rPr lang="en-US" altLang="zh-CN" sz="1800" b="0">
                              <a:solidFill>
                                <a:srgbClr val="000000"/>
                              </a:solidFill>
                              <a:latin typeface="Cambria Math"/>
                            </a:rPr>
                            <m:t>)</m:t>
                          </m:r>
                        </m:num>
                        <m:den>
                          <m:sSup>
                            <m:sSupPr>
                              <m:ctrlPr>
                                <a:rPr lang="zh-CN" altLang="zh-CN" sz="1800" b="0" i="1">
                                  <a:solidFill>
                                    <a:srgbClr val="000000"/>
                                  </a:solidFill>
                                  <a:latin typeface="Cambria Math" panose="02040503050406030204" pitchFamily="18" charset="0"/>
                                </a:rPr>
                              </m:ctrlPr>
                            </m:sSupPr>
                            <m:e>
                              <m:r>
                                <a:rPr lang="en-US" altLang="zh-CN" sz="1800" b="0" i="1">
                                  <a:solidFill>
                                    <a:srgbClr val="000000"/>
                                  </a:solidFill>
                                  <a:latin typeface="Cambria Math"/>
                                </a:rPr>
                                <m:t>𝜌</m:t>
                              </m:r>
                              <m:r>
                                <a:rPr lang="en-US" altLang="zh-CN" sz="1800" b="0" i="1">
                                  <a:solidFill>
                                    <a:srgbClr val="000000"/>
                                  </a:solidFill>
                                  <a:latin typeface="Cambria Math"/>
                                </a:rPr>
                                <m:t>(</m:t>
                              </m:r>
                              <m:r>
                                <a:rPr lang="en-US" altLang="zh-CN" sz="1800" b="0" i="1">
                                  <a:solidFill>
                                    <a:srgbClr val="000000"/>
                                  </a:solidFill>
                                  <a:latin typeface="Cambria Math"/>
                                </a:rPr>
                                <m:t>𝑚</m:t>
                              </m:r>
                              <m:r>
                                <a:rPr lang="en-US" altLang="zh-CN" sz="1800" b="0" i="1">
                                  <a:solidFill>
                                    <a:srgbClr val="000000"/>
                                  </a:solidFill>
                                  <a:latin typeface="Cambria Math"/>
                                </a:rPr>
                                <m:t>)</m:t>
                              </m:r>
                            </m:e>
                            <m:sup>
                              <m:r>
                                <a:rPr lang="en-US" altLang="zh-CN" sz="1800" b="0" i="1">
                                  <a:solidFill>
                                    <a:srgbClr val="000000"/>
                                  </a:solidFill>
                                  <a:latin typeface="Cambria Math"/>
                                </a:rPr>
                                <m:t>2</m:t>
                              </m:r>
                            </m:sup>
                          </m:sSup>
                        </m:den>
                      </m:f>
                    </m:oMath>
                  </m:oMathPara>
                </a14:m>
                <a:endParaRPr lang="zh-CN" altLang="zh-CN" sz="1800" b="0" dirty="0">
                  <a:solidFill>
                    <a:srgbClr val="000000"/>
                  </a:solidFill>
                  <a:latin typeface="Arial"/>
                  <a:ea typeface="黑体"/>
                </a:endParaRPr>
              </a:p>
            </p:txBody>
          </p:sp>
        </mc:Choice>
        <mc:Fallback>
          <p:sp>
            <p:nvSpPr>
              <p:cNvPr id="8" name="矩形 7"/>
              <p:cNvSpPr>
                <a:spLocks noRot="1" noChangeAspect="1" noMove="1" noResize="1" noEditPoints="1" noAdjustHandles="1" noChangeArrowheads="1" noChangeShapeType="1" noTextEdit="1"/>
              </p:cNvSpPr>
              <p:nvPr/>
            </p:nvSpPr>
            <p:spPr>
              <a:xfrm>
                <a:off x="736373" y="2807520"/>
                <a:ext cx="3366178" cy="744756"/>
              </a:xfrm>
              <a:prstGeom prst="rect">
                <a:avLst/>
              </a:prstGeom>
              <a:blipFill rotWithShape="0">
                <a:blip r:embed="rId3"/>
                <a:stretch>
                  <a:fillRect/>
                </a:stretch>
              </a:blipFill>
            </p:spPr>
            <p:txBody>
              <a:bodyPr/>
              <a:lstStyle/>
              <a:p>
                <a:r>
                  <a:rPr lang="zh-CN" altLang="en-US">
                    <a:noFill/>
                  </a:rPr>
                  <a:t> </a:t>
                </a:r>
              </a:p>
            </p:txBody>
          </p:sp>
        </mc:Fallback>
      </mc:AlternateContent>
      <p:sp>
        <p:nvSpPr>
          <p:cNvPr id="9" name="矩形 8"/>
          <p:cNvSpPr>
            <a:spLocks noChangeArrowheads="1"/>
          </p:cNvSpPr>
          <p:nvPr/>
        </p:nvSpPr>
        <p:spPr bwMode="auto">
          <a:xfrm>
            <a:off x="3162039" y="1818846"/>
            <a:ext cx="13292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351.6 </a:t>
            </a:r>
            <a:r>
              <a:rPr lang="en-US" altLang="zh-CN" sz="1800" b="0" dirty="0" err="1"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keV</a:t>
            </a:r>
            <a:endParaRPr lang="zh-CN" altLang="en-US" sz="1800" b="0" dirty="0">
              <a:solidFill>
                <a:srgbClr val="000000"/>
              </a:solidFill>
              <a:latin typeface="楷体" panose="02010609060101010101" pitchFamily="49" charset="-122"/>
              <a:ea typeface="楷体" panose="02010609060101010101" pitchFamily="49" charset="-122"/>
            </a:endParaRPr>
          </a:p>
        </p:txBody>
      </p:sp>
      <p:sp>
        <p:nvSpPr>
          <p:cNvPr id="10" name="矩形 9"/>
          <p:cNvSpPr>
            <a:spLocks noChangeArrowheads="1"/>
          </p:cNvSpPr>
          <p:nvPr/>
        </p:nvSpPr>
        <p:spPr bwMode="auto">
          <a:xfrm>
            <a:off x="1481858" y="3645024"/>
            <a:ext cx="1194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435 </a:t>
            </a:r>
            <a:r>
              <a:rPr lang="en-US" altLang="zh-CN" sz="1800" b="0" i="1"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W/m</a:t>
            </a:r>
            <a:endParaRPr lang="zh-CN" altLang="en-US" sz="1800" b="0" i="1" dirty="0">
              <a:solidFill>
                <a:srgbClr val="000000"/>
              </a:solidFill>
              <a:latin typeface="楷体" panose="02010609060101010101" pitchFamily="49" charset="-122"/>
              <a:ea typeface="楷体" panose="02010609060101010101" pitchFamily="49" charset="-122"/>
            </a:endParaRPr>
          </a:p>
        </p:txBody>
      </p:sp>
      <p:sp>
        <p:nvSpPr>
          <p:cNvPr id="11" name="矩形 10"/>
          <p:cNvSpPr>
            <a:spLocks noChangeArrowheads="1"/>
          </p:cNvSpPr>
          <p:nvPr/>
        </p:nvSpPr>
        <p:spPr bwMode="auto">
          <a:xfrm>
            <a:off x="522007" y="4067780"/>
            <a:ext cx="16017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SR</a:t>
            </a:r>
            <a:r>
              <a:rPr lang="zh-CN" altLang="en-US"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spectrum</a:t>
            </a:r>
            <a:r>
              <a:rPr lang="zh-CN" altLang="en-US"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800" b="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矩形 11"/>
              <p:cNvSpPr/>
              <p:nvPr/>
            </p:nvSpPr>
            <p:spPr>
              <a:xfrm>
                <a:off x="748941" y="4605744"/>
                <a:ext cx="2881686" cy="738792"/>
              </a:xfrm>
              <a:prstGeom prst="rect">
                <a:avLst/>
              </a:prstGeom>
            </p:spPr>
            <p:txBody>
              <a:bodyPr wrap="none">
                <a:spAutoFit/>
              </a:bodyPr>
              <a:lstStyle/>
              <a:p>
                <a:pPr algn="l"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000000"/>
                          </a:solidFill>
                          <a:latin typeface="Cambria Math"/>
                        </a:rPr>
                        <m:t>𝑆</m:t>
                      </m:r>
                      <m:d>
                        <m:dPr>
                          <m:ctrlPr>
                            <a:rPr lang="zh-CN" altLang="zh-CN" sz="1800" b="0" i="1">
                              <a:solidFill>
                                <a:srgbClr val="000000"/>
                              </a:solidFill>
                              <a:latin typeface="Cambria Math" panose="02040503050406030204" pitchFamily="18" charset="0"/>
                            </a:rPr>
                          </m:ctrlPr>
                        </m:dPr>
                        <m:e>
                          <m:r>
                            <a:rPr lang="en-US" altLang="zh-CN" sz="1800" b="0" i="1">
                              <a:solidFill>
                                <a:srgbClr val="000000"/>
                              </a:solidFill>
                              <a:latin typeface="Cambria Math"/>
                            </a:rPr>
                            <m:t>𝜔</m:t>
                          </m:r>
                        </m:e>
                      </m:d>
                      <m:r>
                        <a:rPr lang="en-US" altLang="zh-CN" sz="1800" b="0" i="1">
                          <a:solidFill>
                            <a:srgbClr val="000000"/>
                          </a:solidFill>
                          <a:latin typeface="Cambria Math"/>
                        </a:rPr>
                        <m:t>=</m:t>
                      </m:r>
                      <m:f>
                        <m:fPr>
                          <m:ctrlPr>
                            <a:rPr lang="zh-CN" altLang="zh-CN" sz="1800" b="0" i="1">
                              <a:solidFill>
                                <a:srgbClr val="000000"/>
                              </a:solidFill>
                              <a:latin typeface="Cambria Math" panose="02040503050406030204" pitchFamily="18" charset="0"/>
                            </a:rPr>
                          </m:ctrlPr>
                        </m:fPr>
                        <m:num>
                          <m:r>
                            <a:rPr lang="en-US" altLang="zh-CN" sz="1800" b="0" i="1">
                              <a:solidFill>
                                <a:srgbClr val="000000"/>
                              </a:solidFill>
                              <a:latin typeface="Cambria Math"/>
                            </a:rPr>
                            <m:t>9</m:t>
                          </m:r>
                          <m:rad>
                            <m:radPr>
                              <m:degHide m:val="on"/>
                              <m:ctrlPr>
                                <a:rPr lang="zh-CN" altLang="zh-CN" sz="1800" b="0" i="1">
                                  <a:solidFill>
                                    <a:srgbClr val="000000"/>
                                  </a:solidFill>
                                  <a:latin typeface="Cambria Math" panose="02040503050406030204" pitchFamily="18" charset="0"/>
                                </a:rPr>
                              </m:ctrlPr>
                            </m:radPr>
                            <m:deg/>
                            <m:e>
                              <m:r>
                                <a:rPr lang="en-US" altLang="zh-CN" sz="1800" b="0" i="1">
                                  <a:solidFill>
                                    <a:srgbClr val="000000"/>
                                  </a:solidFill>
                                  <a:latin typeface="Cambria Math"/>
                                </a:rPr>
                                <m:t>3</m:t>
                              </m:r>
                            </m:e>
                          </m:rad>
                        </m:num>
                        <m:den>
                          <m:r>
                            <a:rPr lang="en-US" altLang="zh-CN" sz="1800" b="0" i="1">
                              <a:solidFill>
                                <a:srgbClr val="000000"/>
                              </a:solidFill>
                              <a:latin typeface="Cambria Math"/>
                            </a:rPr>
                            <m:t>8</m:t>
                          </m:r>
                          <m:r>
                            <a:rPr lang="en-US" altLang="zh-CN" sz="1800" b="0" i="1">
                              <a:solidFill>
                                <a:srgbClr val="000000"/>
                              </a:solidFill>
                              <a:latin typeface="Cambria Math"/>
                            </a:rPr>
                            <m:t>𝜋</m:t>
                          </m:r>
                        </m:den>
                      </m:f>
                      <m:nary>
                        <m:naryPr>
                          <m:limLoc m:val="subSup"/>
                          <m:ctrlPr>
                            <a:rPr lang="zh-CN" altLang="zh-CN" sz="1800" b="0" i="1">
                              <a:solidFill>
                                <a:srgbClr val="000000"/>
                              </a:solidFill>
                              <a:latin typeface="Cambria Math" panose="02040503050406030204" pitchFamily="18" charset="0"/>
                            </a:rPr>
                          </m:ctrlPr>
                        </m:naryPr>
                        <m:sub>
                          <m:r>
                            <a:rPr lang="en-US" altLang="zh-CN" sz="1800" b="0" i="1">
                              <a:solidFill>
                                <a:srgbClr val="000000"/>
                              </a:solidFill>
                              <a:latin typeface="Cambria Math"/>
                            </a:rPr>
                            <m:t>𝜔</m:t>
                          </m:r>
                        </m:sub>
                        <m:sup>
                          <m:r>
                            <a:rPr lang="en-US" altLang="zh-CN" sz="1800" b="0" i="1">
                              <a:solidFill>
                                <a:srgbClr val="000000"/>
                              </a:solidFill>
                              <a:latin typeface="Cambria Math"/>
                            </a:rPr>
                            <m:t>∞</m:t>
                          </m:r>
                        </m:sup>
                        <m:e>
                          <m:sSub>
                            <m:sSubPr>
                              <m:ctrlPr>
                                <a:rPr lang="zh-CN" altLang="zh-CN" sz="1800" b="0" i="1">
                                  <a:solidFill>
                                    <a:srgbClr val="000000"/>
                                  </a:solidFill>
                                  <a:latin typeface="Cambria Math" panose="02040503050406030204" pitchFamily="18" charset="0"/>
                                </a:rPr>
                              </m:ctrlPr>
                            </m:sSubPr>
                            <m:e>
                              <m:r>
                                <a:rPr lang="en-US" altLang="zh-CN" sz="1800" b="0" i="1">
                                  <a:solidFill>
                                    <a:srgbClr val="000000"/>
                                  </a:solidFill>
                                  <a:latin typeface="Cambria Math"/>
                                </a:rPr>
                                <m:t>𝐾</m:t>
                              </m:r>
                            </m:e>
                            <m:sub>
                              <m:f>
                                <m:fPr>
                                  <m:type m:val="skw"/>
                                  <m:ctrlPr>
                                    <a:rPr lang="zh-CN" altLang="zh-CN" sz="1800" b="0" i="1">
                                      <a:solidFill>
                                        <a:srgbClr val="000000"/>
                                      </a:solidFill>
                                      <a:latin typeface="Cambria Math" panose="02040503050406030204" pitchFamily="18" charset="0"/>
                                    </a:rPr>
                                  </m:ctrlPr>
                                </m:fPr>
                                <m:num>
                                  <m:r>
                                    <a:rPr lang="en-US" altLang="zh-CN" sz="1800" b="0" i="1">
                                      <a:solidFill>
                                        <a:srgbClr val="000000"/>
                                      </a:solidFill>
                                      <a:latin typeface="Cambria Math"/>
                                    </a:rPr>
                                    <m:t>5</m:t>
                                  </m:r>
                                </m:num>
                                <m:den>
                                  <m:r>
                                    <a:rPr lang="en-US" altLang="zh-CN" sz="1800" b="0" i="1">
                                      <a:solidFill>
                                        <a:srgbClr val="000000"/>
                                      </a:solidFill>
                                      <a:latin typeface="Cambria Math"/>
                                    </a:rPr>
                                    <m:t>3</m:t>
                                  </m:r>
                                </m:den>
                              </m:f>
                            </m:sub>
                          </m:sSub>
                          <m:r>
                            <a:rPr lang="en-US" altLang="zh-CN" sz="1800" b="0" i="1">
                              <a:solidFill>
                                <a:srgbClr val="000000"/>
                              </a:solidFill>
                              <a:latin typeface="Cambria Math"/>
                            </a:rPr>
                            <m:t>(</m:t>
                          </m:r>
                          <m:r>
                            <a:rPr lang="en-US" altLang="zh-CN" sz="1800" b="0" i="1">
                              <a:solidFill>
                                <a:srgbClr val="000000"/>
                              </a:solidFill>
                              <a:latin typeface="Cambria Math"/>
                            </a:rPr>
                            <m:t>𝜂</m:t>
                          </m:r>
                          <m:r>
                            <a:rPr lang="en-US" altLang="zh-CN" sz="1800" b="0" i="1">
                              <a:solidFill>
                                <a:srgbClr val="000000"/>
                              </a:solidFill>
                              <a:latin typeface="Cambria Math"/>
                            </a:rPr>
                            <m:t>)</m:t>
                          </m:r>
                          <m:r>
                            <a:rPr lang="en-US" altLang="zh-CN" sz="1800" b="0" i="1">
                              <a:solidFill>
                                <a:srgbClr val="000000"/>
                              </a:solidFill>
                              <a:latin typeface="Cambria Math"/>
                            </a:rPr>
                            <m:t>𝑑</m:t>
                          </m:r>
                          <m:r>
                            <a:rPr lang="en-US" altLang="zh-CN" sz="1800" b="0" i="1">
                              <a:solidFill>
                                <a:srgbClr val="000000"/>
                              </a:solidFill>
                              <a:latin typeface="Cambria Math"/>
                            </a:rPr>
                            <m:t>𝜂</m:t>
                          </m:r>
                        </m:e>
                      </m:nary>
                    </m:oMath>
                  </m:oMathPara>
                </a14:m>
                <a:endParaRPr lang="zh-CN" altLang="zh-CN" sz="1800" b="0" dirty="0">
                  <a:solidFill>
                    <a:srgbClr val="000000"/>
                  </a:solidFill>
                  <a:latin typeface="Arial"/>
                  <a:ea typeface="黑体"/>
                </a:endParaRPr>
              </a:p>
            </p:txBody>
          </p:sp>
        </mc:Choice>
        <mc:Fallback>
          <p:sp>
            <p:nvSpPr>
              <p:cNvPr id="12" name="矩形 11"/>
              <p:cNvSpPr>
                <a:spLocks noRot="1" noChangeAspect="1" noMove="1" noResize="1" noEditPoints="1" noAdjustHandles="1" noChangeArrowheads="1" noChangeShapeType="1" noTextEdit="1"/>
              </p:cNvSpPr>
              <p:nvPr/>
            </p:nvSpPr>
            <p:spPr>
              <a:xfrm>
                <a:off x="748941" y="4605744"/>
                <a:ext cx="2881686" cy="73879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p:cNvSpPr/>
              <p:nvPr/>
            </p:nvSpPr>
            <p:spPr>
              <a:xfrm>
                <a:off x="1534348" y="5445224"/>
                <a:ext cx="1016560" cy="613438"/>
              </a:xfrm>
              <a:prstGeom prst="rect">
                <a:avLst/>
              </a:prstGeom>
            </p:spPr>
            <p:txBody>
              <a:bodyPr wrap="none">
                <a:spAutoFit/>
              </a:bodyPr>
              <a:lstStyle/>
              <a:p>
                <a:pPr algn="l"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000000"/>
                          </a:solidFill>
                          <a:latin typeface="Cambria Math"/>
                        </a:rPr>
                        <m:t>𝜔</m:t>
                      </m:r>
                      <m:r>
                        <a:rPr lang="en-US" altLang="zh-CN" sz="1800" b="0" i="1">
                          <a:solidFill>
                            <a:srgbClr val="000000"/>
                          </a:solidFill>
                          <a:latin typeface="Cambria Math"/>
                        </a:rPr>
                        <m:t>=</m:t>
                      </m:r>
                      <m:f>
                        <m:fPr>
                          <m:ctrlPr>
                            <a:rPr lang="zh-CN" altLang="zh-CN" sz="1800" b="0" i="1">
                              <a:solidFill>
                                <a:srgbClr val="000000"/>
                              </a:solidFill>
                              <a:latin typeface="Cambria Math" panose="02040503050406030204" pitchFamily="18" charset="0"/>
                            </a:rPr>
                          </m:ctrlPr>
                        </m:fPr>
                        <m:num>
                          <m:sSub>
                            <m:sSubPr>
                              <m:ctrlPr>
                                <a:rPr lang="zh-CN" altLang="zh-CN" sz="1800" b="0" i="1">
                                  <a:solidFill>
                                    <a:srgbClr val="000000"/>
                                  </a:solidFill>
                                  <a:latin typeface="Cambria Math" panose="02040503050406030204" pitchFamily="18" charset="0"/>
                                </a:rPr>
                              </m:ctrlPr>
                            </m:sSubPr>
                            <m:e>
                              <m:r>
                                <a:rPr lang="en-US" altLang="zh-CN" sz="1800" b="0" i="1">
                                  <a:solidFill>
                                    <a:srgbClr val="000000"/>
                                  </a:solidFill>
                                  <a:latin typeface="Cambria Math"/>
                                </a:rPr>
                                <m:t>𝜔</m:t>
                              </m:r>
                            </m:e>
                            <m:sub>
                              <m:r>
                                <a:rPr lang="en-US" altLang="zh-CN" sz="1800" b="0" i="1">
                                  <a:solidFill>
                                    <a:srgbClr val="000000"/>
                                  </a:solidFill>
                                  <a:latin typeface="Cambria Math"/>
                                </a:rPr>
                                <m:t>𝐸</m:t>
                              </m:r>
                            </m:sub>
                          </m:sSub>
                        </m:num>
                        <m:den>
                          <m:sSub>
                            <m:sSubPr>
                              <m:ctrlPr>
                                <a:rPr lang="zh-CN" altLang="zh-CN" sz="1800" b="0" i="1">
                                  <a:solidFill>
                                    <a:srgbClr val="000000"/>
                                  </a:solidFill>
                                  <a:latin typeface="Cambria Math" panose="02040503050406030204" pitchFamily="18" charset="0"/>
                                </a:rPr>
                              </m:ctrlPr>
                            </m:sSubPr>
                            <m:e>
                              <m:r>
                                <a:rPr lang="en-US" altLang="zh-CN" sz="1800" b="0" i="1">
                                  <a:solidFill>
                                    <a:srgbClr val="000000"/>
                                  </a:solidFill>
                                  <a:latin typeface="Cambria Math"/>
                                </a:rPr>
                                <m:t>𝜔</m:t>
                              </m:r>
                            </m:e>
                            <m:sub>
                              <m:r>
                                <a:rPr lang="en-US" altLang="zh-CN" sz="1800" b="0" i="1">
                                  <a:solidFill>
                                    <a:srgbClr val="000000"/>
                                  </a:solidFill>
                                  <a:latin typeface="Cambria Math"/>
                                </a:rPr>
                                <m:t>𝑐</m:t>
                              </m:r>
                            </m:sub>
                          </m:sSub>
                        </m:den>
                      </m:f>
                    </m:oMath>
                  </m:oMathPara>
                </a14:m>
                <a:endParaRPr lang="zh-CN" altLang="en-US" sz="1800" b="0" dirty="0">
                  <a:solidFill>
                    <a:srgbClr val="000000"/>
                  </a:solidFill>
                  <a:latin typeface="Arial"/>
                  <a:ea typeface="黑体"/>
                </a:endParaRPr>
              </a:p>
            </p:txBody>
          </p:sp>
        </mc:Choice>
        <mc:Fallback>
          <p:sp>
            <p:nvSpPr>
              <p:cNvPr id="13" name="矩形 12"/>
              <p:cNvSpPr>
                <a:spLocks noRot="1" noChangeAspect="1" noMove="1" noResize="1" noEditPoints="1" noAdjustHandles="1" noChangeArrowheads="1" noChangeShapeType="1" noTextEdit="1"/>
              </p:cNvSpPr>
              <p:nvPr/>
            </p:nvSpPr>
            <p:spPr>
              <a:xfrm>
                <a:off x="1534348" y="5445224"/>
                <a:ext cx="1016560" cy="613438"/>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矩形 14"/>
              <p:cNvSpPr>
                <a:spLocks noChangeArrowheads="1"/>
              </p:cNvSpPr>
              <p:nvPr/>
            </p:nvSpPr>
            <p:spPr bwMode="auto">
              <a:xfrm>
                <a:off x="4956705" y="1275987"/>
                <a:ext cx="191590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Solid</a:t>
                </a:r>
                <a:r>
                  <a:rPr lang="zh-CN" altLang="en-US"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degree </a:t>
                </a:r>
                <a14:m>
                  <m:oMath xmlns:m="http://schemas.openxmlformats.org/officeDocument/2006/math">
                    <m:r>
                      <a:rPr lang="en-US" altLang="zh-CN" sz="1800" i="1">
                        <a:latin typeface="Cambria Math" panose="02040503050406030204" pitchFamily="18" charset="0"/>
                      </a:rPr>
                      <m:t>𝜑</m:t>
                    </m:r>
                    <m:r>
                      <a:rPr lang="en-US" altLang="zh-CN" sz="1800" i="1">
                        <a:latin typeface="Cambria Math" panose="02040503050406030204" pitchFamily="18" charset="0"/>
                      </a:rPr>
                      <m:t> </m:t>
                    </m:r>
                  </m:oMath>
                </a14:m>
                <a:r>
                  <a:rPr lang="zh-CN" altLang="en-US"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800" b="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15" name="矩形 14"/>
              <p:cNvSpPr>
                <a:spLocks noRot="1" noChangeAspect="1" noMove="1" noResize="1" noEditPoints="1" noAdjustHandles="1" noChangeArrowheads="1" noChangeShapeType="1" noTextEdit="1"/>
              </p:cNvSpPr>
              <p:nvPr/>
            </p:nvSpPr>
            <p:spPr bwMode="auto">
              <a:xfrm>
                <a:off x="4956705" y="1275987"/>
                <a:ext cx="1915909" cy="369332"/>
              </a:xfrm>
              <a:prstGeom prst="rect">
                <a:avLst/>
              </a:prstGeom>
              <a:blipFill rotWithShape="0">
                <a:blip r:embed="rId6"/>
                <a:stretch>
                  <a:fillRect l="-2548" t="-11475" b="-262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5108580" y="1638092"/>
                <a:ext cx="3348802" cy="704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800" i="1" smtClean="0">
                          <a:solidFill>
                            <a:schemeClr val="tx1"/>
                          </a:solidFill>
                          <a:latin typeface="Cambria Math" panose="02040503050406030204" pitchFamily="18" charset="0"/>
                        </a:rPr>
                        <m:t>𝜑</m:t>
                      </m:r>
                      <m:r>
                        <a:rPr lang="en-US" altLang="zh-CN" sz="1800">
                          <a:solidFill>
                            <a:schemeClr val="tx1"/>
                          </a:solidFill>
                          <a:latin typeface="Cambria Math" panose="02040503050406030204" pitchFamily="18" charset="0"/>
                        </a:rPr>
                        <m:t>=</m:t>
                      </m:r>
                      <m:f>
                        <m:fPr>
                          <m:ctrlPr>
                            <a:rPr lang="zh-CN" altLang="zh-CN" sz="1800" i="1">
                              <a:solidFill>
                                <a:schemeClr val="tx1"/>
                              </a:solidFill>
                              <a:latin typeface="Cambria Math" panose="02040503050406030204" pitchFamily="18" charset="0"/>
                            </a:rPr>
                          </m:ctrlPr>
                        </m:fPr>
                        <m:num>
                          <m:r>
                            <a:rPr lang="en-US" altLang="zh-CN" sz="1800" i="1">
                              <a:solidFill>
                                <a:schemeClr val="tx1"/>
                              </a:solidFill>
                              <a:latin typeface="Cambria Math" panose="02040503050406030204" pitchFamily="18" charset="0"/>
                            </a:rPr>
                            <m:t>1</m:t>
                          </m:r>
                        </m:num>
                        <m:den>
                          <m:r>
                            <a:rPr lang="en-US" altLang="zh-CN" sz="1800" i="1">
                              <a:solidFill>
                                <a:schemeClr val="tx1"/>
                              </a:solidFill>
                              <a:latin typeface="Cambria Math" panose="02040503050406030204" pitchFamily="18" charset="0"/>
                            </a:rPr>
                            <m:t>𝛾</m:t>
                          </m:r>
                        </m:den>
                      </m:f>
                      <m:r>
                        <a:rPr lang="en-US" altLang="zh-CN" sz="1800" i="1">
                          <a:solidFill>
                            <a:schemeClr val="tx1"/>
                          </a:solidFill>
                          <a:latin typeface="Cambria Math" panose="02040503050406030204" pitchFamily="18" charset="0"/>
                        </a:rPr>
                        <m:t>=</m:t>
                      </m:r>
                      <m:f>
                        <m:fPr>
                          <m:ctrlPr>
                            <a:rPr lang="zh-CN" altLang="zh-CN" sz="1800" i="1">
                              <a:solidFill>
                                <a:schemeClr val="tx1"/>
                              </a:solidFill>
                              <a:latin typeface="Cambria Math" panose="02040503050406030204" pitchFamily="18" charset="0"/>
                            </a:rPr>
                          </m:ctrlPr>
                        </m:fPr>
                        <m:num>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𝑚</m:t>
                              </m:r>
                            </m:e>
                            <m:sub>
                              <m:r>
                                <a:rPr lang="en-US" altLang="zh-CN" sz="1800" i="1">
                                  <a:solidFill>
                                    <a:schemeClr val="tx1"/>
                                  </a:solidFill>
                                  <a:latin typeface="Cambria Math" panose="02040503050406030204" pitchFamily="18" charset="0"/>
                                </a:rPr>
                                <m:t>0</m:t>
                              </m:r>
                            </m:sub>
                          </m:sSub>
                          <m:sSup>
                            <m:sSupPr>
                              <m:ctrlPr>
                                <a:rPr lang="zh-CN" altLang="zh-CN" sz="1800" i="1">
                                  <a:solidFill>
                                    <a:schemeClr val="tx1"/>
                                  </a:solidFill>
                                  <a:latin typeface="Cambria Math" panose="02040503050406030204" pitchFamily="18" charset="0"/>
                                </a:rPr>
                              </m:ctrlPr>
                            </m:sSupPr>
                            <m:e>
                              <m:r>
                                <a:rPr lang="en-US" altLang="zh-CN" sz="1800" i="1">
                                  <a:solidFill>
                                    <a:schemeClr val="tx1"/>
                                  </a:solidFill>
                                  <a:latin typeface="Cambria Math" panose="02040503050406030204" pitchFamily="18" charset="0"/>
                                </a:rPr>
                                <m:t>𝑐</m:t>
                              </m:r>
                            </m:e>
                            <m:sup>
                              <m:r>
                                <a:rPr lang="en-US" altLang="zh-CN" sz="1800" i="1">
                                  <a:solidFill>
                                    <a:schemeClr val="tx1"/>
                                  </a:solidFill>
                                  <a:latin typeface="Cambria Math" panose="02040503050406030204" pitchFamily="18" charset="0"/>
                                </a:rPr>
                                <m:t>2</m:t>
                              </m:r>
                            </m:sup>
                          </m:sSup>
                        </m:num>
                        <m:den>
                          <m:r>
                            <a:rPr lang="en-US" altLang="zh-CN" sz="1800" i="1">
                              <a:solidFill>
                                <a:schemeClr val="tx1"/>
                              </a:solidFill>
                              <a:latin typeface="Cambria Math" panose="02040503050406030204" pitchFamily="18" charset="0"/>
                            </a:rPr>
                            <m:t>𝐸</m:t>
                          </m:r>
                        </m:den>
                      </m:f>
                      <m:r>
                        <a:rPr lang="en-US" altLang="zh-CN" sz="1800" b="0" i="1">
                          <a:solidFill>
                            <a:schemeClr val="tx1"/>
                          </a:solidFill>
                          <a:latin typeface="Cambria Math"/>
                        </a:rPr>
                        <m:t>=</m:t>
                      </m:r>
                      <m:f>
                        <m:fPr>
                          <m:ctrlPr>
                            <a:rPr lang="en-US" altLang="zh-CN" sz="1800" b="0" i="1" smtClean="0">
                              <a:solidFill>
                                <a:schemeClr val="tx1"/>
                              </a:solidFill>
                              <a:latin typeface="Cambria Math" panose="02040503050406030204" pitchFamily="18" charset="0"/>
                            </a:rPr>
                          </m:ctrlPr>
                        </m:fPr>
                        <m:num>
                          <m:r>
                            <a:rPr lang="en-US" altLang="zh-CN" sz="1800" b="0" i="1" smtClean="0">
                              <a:solidFill>
                                <a:schemeClr val="tx1"/>
                              </a:solidFill>
                              <a:latin typeface="Cambria Math" panose="02040503050406030204" pitchFamily="18" charset="0"/>
                            </a:rPr>
                            <m:t>1</m:t>
                          </m:r>
                        </m:num>
                        <m:den>
                          <m:r>
                            <a:rPr lang="en-US" altLang="zh-CN" sz="1800" b="0" i="1">
                              <a:solidFill>
                                <a:schemeClr val="tx1"/>
                              </a:solidFill>
                              <a:latin typeface="Cambria Math"/>
                            </a:rPr>
                            <m:t>1957</m:t>
                          </m:r>
                          <m:sSub>
                            <m:sSubPr>
                              <m:ctrlPr>
                                <a:rPr lang="zh-CN" altLang="zh-CN" sz="1800" b="0" i="1">
                                  <a:solidFill>
                                    <a:schemeClr val="tx1"/>
                                  </a:solidFill>
                                  <a:latin typeface="Cambria Math" panose="02040503050406030204" pitchFamily="18" charset="0"/>
                                </a:rPr>
                              </m:ctrlPr>
                            </m:sSubPr>
                            <m:e>
                              <m:r>
                                <a:rPr lang="en-US" altLang="zh-CN" sz="1800" b="0" i="1">
                                  <a:solidFill>
                                    <a:schemeClr val="tx1"/>
                                  </a:solidFill>
                                  <a:latin typeface="Cambria Math"/>
                                </a:rPr>
                                <m:t>𝐸</m:t>
                              </m:r>
                            </m:e>
                            <m:sub>
                              <m:r>
                                <a:rPr lang="en-US" altLang="zh-CN" sz="1800" b="0" i="1">
                                  <a:solidFill>
                                    <a:schemeClr val="tx1"/>
                                  </a:solidFill>
                                  <a:latin typeface="Cambria Math"/>
                                </a:rPr>
                                <m:t>𝑒</m:t>
                              </m:r>
                            </m:sub>
                          </m:sSub>
                          <m:r>
                            <a:rPr lang="en-US" altLang="zh-CN" sz="1800" b="0" i="1">
                              <a:solidFill>
                                <a:schemeClr val="tx1"/>
                              </a:solidFill>
                              <a:latin typeface="Cambria Math"/>
                            </a:rPr>
                            <m:t>(</m:t>
                          </m:r>
                          <m:r>
                            <a:rPr lang="en-US" altLang="zh-CN" sz="1800" b="0" i="1">
                              <a:solidFill>
                                <a:schemeClr val="tx1"/>
                              </a:solidFill>
                              <a:latin typeface="Cambria Math"/>
                            </a:rPr>
                            <m:t>𝐺𝑒𝑉</m:t>
                          </m:r>
                          <m:r>
                            <a:rPr lang="en-US" altLang="zh-CN" sz="1800" b="0" i="1">
                              <a:solidFill>
                                <a:schemeClr val="tx1"/>
                              </a:solidFill>
                              <a:latin typeface="Cambria Math"/>
                            </a:rPr>
                            <m:t>)</m:t>
                          </m:r>
                          <m:r>
                            <m:rPr>
                              <m:nor/>
                            </m:rPr>
                            <a:rPr lang="zh-CN" altLang="en-US" sz="1800" b="0" dirty="0">
                              <a:solidFill>
                                <a:schemeClr val="tx1"/>
                              </a:solidFill>
                            </a:rPr>
                            <m:t> </m:t>
                          </m:r>
                        </m:den>
                      </m:f>
                    </m:oMath>
                  </m:oMathPara>
                </a14:m>
                <a:endParaRPr lang="zh-CN" altLang="en-US" sz="1800" b="0" dirty="0">
                  <a:solidFill>
                    <a:schemeClr val="tx1"/>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5108580" y="1638092"/>
                <a:ext cx="3348802" cy="704360"/>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矩形 2"/>
              <p:cNvSpPr/>
              <p:nvPr/>
            </p:nvSpPr>
            <p:spPr>
              <a:xfrm>
                <a:off x="5218018" y="2807520"/>
                <a:ext cx="2000419"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1800" i="1" smtClean="0">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𝑁</m:t>
                          </m:r>
                        </m:e>
                        <m:sub>
                          <m:r>
                            <a:rPr lang="zh-CN" altLang="en-US" sz="1800" i="1">
                              <a:solidFill>
                                <a:schemeClr val="tx1"/>
                              </a:solidFill>
                              <a:latin typeface="Cambria Math" panose="02040503050406030204" pitchFamily="18" charset="0"/>
                            </a:rPr>
                            <m:t>𝑝h𝑜𝑡𝑜𝑛</m:t>
                          </m:r>
                        </m:sub>
                      </m:sSub>
                      <m:r>
                        <a:rPr lang="zh-CN" altLang="en-US" sz="1800" i="0">
                          <a:solidFill>
                            <a:schemeClr val="tx1"/>
                          </a:solidFill>
                          <a:latin typeface="Cambria Math" panose="02040503050406030204" pitchFamily="18" charset="0"/>
                        </a:rPr>
                        <m:t>=</m:t>
                      </m:r>
                      <m:f>
                        <m:fPr>
                          <m:ctrlPr>
                            <a:rPr lang="zh-CN" altLang="en-US" sz="1800" i="1">
                              <a:solidFill>
                                <a:schemeClr val="tx1"/>
                              </a:solidFill>
                              <a:latin typeface="Cambria Math" panose="02040503050406030204" pitchFamily="18" charset="0"/>
                            </a:rPr>
                          </m:ctrlPr>
                        </m:fPr>
                        <m:num>
                          <m:r>
                            <a:rPr lang="zh-CN" altLang="en-US" sz="1800" i="1">
                              <a:solidFill>
                                <a:schemeClr val="tx1"/>
                              </a:solidFill>
                              <a:latin typeface="Cambria Math" panose="02040503050406030204" pitchFamily="18" charset="0"/>
                            </a:rPr>
                            <m:t>𝑃</m:t>
                          </m:r>
                        </m:num>
                        <m:den>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𝐸</m:t>
                              </m:r>
                            </m:e>
                            <m:sub>
                              <m:r>
                                <a:rPr lang="zh-CN" altLang="en-US" sz="1800" i="1">
                                  <a:solidFill>
                                    <a:schemeClr val="tx1"/>
                                  </a:solidFill>
                                  <a:latin typeface="Cambria Math" panose="02040503050406030204" pitchFamily="18" charset="0"/>
                                </a:rPr>
                                <m:t>𝑎𝑣𝑒</m:t>
                              </m:r>
                            </m:sub>
                          </m:sSub>
                        </m:den>
                      </m:f>
                      <m:r>
                        <a:rPr lang="zh-CN" altLang="en-US" sz="1800" i="0">
                          <a:solidFill>
                            <a:schemeClr val="tx1"/>
                          </a:solidFill>
                          <a:latin typeface="Cambria Math" panose="02040503050406030204" pitchFamily="18" charset="0"/>
                        </a:rPr>
                        <m:t>∙</m:t>
                      </m:r>
                      <m:r>
                        <a:rPr lang="zh-CN" altLang="en-US" sz="1800" i="1">
                          <a:solidFill>
                            <a:schemeClr val="tx1"/>
                          </a:solidFill>
                          <a:latin typeface="Cambria Math" panose="02040503050406030204" pitchFamily="18" charset="0"/>
                        </a:rPr>
                        <m:t>𝑡</m:t>
                      </m:r>
                    </m:oMath>
                  </m:oMathPara>
                </a14:m>
                <a:endParaRPr lang="zh-CN" altLang="en-US" sz="1800" dirty="0">
                  <a:solidFill>
                    <a:schemeClr val="tx1"/>
                  </a:solidFill>
                </a:endParaRPr>
              </a:p>
            </p:txBody>
          </p:sp>
        </mc:Choice>
        <mc:Fallback>
          <p:sp>
            <p:nvSpPr>
              <p:cNvPr id="3" name="矩形 2"/>
              <p:cNvSpPr>
                <a:spLocks noRot="1" noChangeAspect="1" noMove="1" noResize="1" noEditPoints="1" noAdjustHandles="1" noChangeArrowheads="1" noChangeShapeType="1" noTextEdit="1"/>
              </p:cNvSpPr>
              <p:nvPr/>
            </p:nvSpPr>
            <p:spPr>
              <a:xfrm>
                <a:off x="5218018" y="2807520"/>
                <a:ext cx="2000419" cy="657681"/>
              </a:xfrm>
              <a:prstGeom prst="rect">
                <a:avLst/>
              </a:prstGeom>
              <a:blipFill rotWithShape="0">
                <a:blip r:embed="rId8"/>
                <a:stretch>
                  <a:fillRect/>
                </a:stretch>
              </a:blipFill>
            </p:spPr>
            <p:txBody>
              <a:bodyPr/>
              <a:lstStyle/>
              <a:p>
                <a:r>
                  <a:rPr lang="zh-CN" altLang="en-US">
                    <a:noFill/>
                  </a:rPr>
                  <a:t> </a:t>
                </a:r>
              </a:p>
            </p:txBody>
          </p:sp>
        </mc:Fallback>
      </mc:AlternateContent>
      <p:sp>
        <p:nvSpPr>
          <p:cNvPr id="17" name="矩形 16"/>
          <p:cNvSpPr>
            <a:spLocks noChangeArrowheads="1"/>
          </p:cNvSpPr>
          <p:nvPr/>
        </p:nvSpPr>
        <p:spPr bwMode="auto">
          <a:xfrm>
            <a:off x="4956705" y="2420888"/>
            <a:ext cx="3313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Number of photons (Method 1)</a:t>
            </a:r>
            <a:r>
              <a:rPr lang="zh-CN" altLang="en-US"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800" b="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矩形 18"/>
          <p:cNvSpPr>
            <a:spLocks noChangeArrowheads="1"/>
          </p:cNvSpPr>
          <p:nvPr/>
        </p:nvSpPr>
        <p:spPr bwMode="auto">
          <a:xfrm>
            <a:off x="4956705" y="3640915"/>
            <a:ext cx="3313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fontAlgn="auto">
              <a:spcBef>
                <a:spcPts val="0"/>
              </a:spcBef>
              <a:spcAft>
                <a:spcPts val="0"/>
              </a:spcAft>
            </a:pPr>
            <a:r>
              <a:rPr lang="en-US" altLang="zh-CN"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Number of photons (Method 2)</a:t>
            </a:r>
            <a:r>
              <a:rPr lang="zh-CN" altLang="en-US" sz="1800" b="0" dirty="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800" b="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矩形 3"/>
              <p:cNvSpPr/>
              <p:nvPr/>
            </p:nvSpPr>
            <p:spPr>
              <a:xfrm>
                <a:off x="4956705" y="4315896"/>
                <a:ext cx="3818478" cy="1619674"/>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f>
                        <m:fPr>
                          <m:ctrlPr>
                            <a:rPr lang="zh-CN" altLang="en-US" sz="1800" i="1" smtClean="0">
                              <a:solidFill>
                                <a:schemeClr val="tx1"/>
                              </a:solidFill>
                              <a:latin typeface="Cambria Math" panose="02040503050406030204" pitchFamily="18" charset="0"/>
                            </a:rPr>
                          </m:ctrlPr>
                        </m:fPr>
                        <m:num>
                          <m:r>
                            <a:rPr lang="zh-CN" altLang="en-US" sz="1800" i="1">
                              <a:solidFill>
                                <a:schemeClr val="tx1"/>
                              </a:solidFill>
                              <a:latin typeface="Cambria Math" panose="02040503050406030204" pitchFamily="18" charset="0"/>
                            </a:rPr>
                            <m:t>𝑑𝑁</m:t>
                          </m:r>
                        </m:num>
                        <m:den>
                          <m:r>
                            <a:rPr lang="zh-CN" altLang="en-US" sz="1800" i="1">
                              <a:solidFill>
                                <a:schemeClr val="tx1"/>
                              </a:solidFill>
                              <a:latin typeface="Cambria Math" panose="02040503050406030204" pitchFamily="18" charset="0"/>
                            </a:rPr>
                            <m:t>𝑑𝑠</m:t>
                          </m:r>
                        </m:den>
                      </m:f>
                      <m:r>
                        <a:rPr lang="zh-CN" altLang="en-US" sz="1800" i="0">
                          <a:solidFill>
                            <a:schemeClr val="tx1"/>
                          </a:solidFill>
                          <a:latin typeface="Cambria Math" panose="02040503050406030204" pitchFamily="18" charset="0"/>
                        </a:rPr>
                        <m:t>=</m:t>
                      </m:r>
                      <m:nary>
                        <m:naryPr>
                          <m:limLoc m:val="subSup"/>
                          <m:ctrlPr>
                            <a:rPr lang="zh-CN" altLang="en-US" sz="1800" i="1">
                              <a:solidFill>
                                <a:schemeClr val="tx1"/>
                              </a:solidFill>
                              <a:latin typeface="Cambria Math" panose="02040503050406030204" pitchFamily="18" charset="0"/>
                            </a:rPr>
                          </m:ctrlPr>
                        </m:naryPr>
                        <m:sub>
                          <m:r>
                            <a:rPr lang="zh-CN" altLang="en-US" sz="1800" i="0">
                              <a:solidFill>
                                <a:schemeClr val="tx1"/>
                              </a:solidFill>
                              <a:latin typeface="Cambria Math" panose="02040503050406030204" pitchFamily="18" charset="0"/>
                            </a:rPr>
                            <m:t>0</m:t>
                          </m:r>
                        </m:sub>
                        <m:sup>
                          <m:r>
                            <a:rPr lang="zh-CN" altLang="en-US" sz="1800" i="0">
                              <a:solidFill>
                                <a:schemeClr val="tx1"/>
                              </a:solidFill>
                              <a:latin typeface="Cambria Math" panose="02040503050406030204" pitchFamily="18" charset="0"/>
                            </a:rPr>
                            <m:t>∞</m:t>
                          </m:r>
                        </m:sup>
                        <m:e>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𝐸</m:t>
                              </m:r>
                            </m:e>
                            <m:sub>
                              <m:r>
                                <a:rPr lang="zh-CN" altLang="en-US" sz="1800" i="1">
                                  <a:solidFill>
                                    <a:schemeClr val="tx1"/>
                                  </a:solidFill>
                                  <a:latin typeface="Cambria Math" panose="02040503050406030204" pitchFamily="18" charset="0"/>
                                </a:rPr>
                                <m:t>𝑐</m:t>
                              </m:r>
                            </m:sub>
                          </m:sSub>
                          <m:d>
                            <m:dPr>
                              <m:ctrlPr>
                                <a:rPr lang="zh-CN" altLang="en-US" sz="1800" i="1">
                                  <a:solidFill>
                                    <a:schemeClr val="tx1"/>
                                  </a:solidFill>
                                  <a:latin typeface="Cambria Math" panose="02040503050406030204" pitchFamily="18" charset="0"/>
                                </a:rPr>
                              </m:ctrlPr>
                            </m:dPr>
                            <m:e>
                              <m:f>
                                <m:fPr>
                                  <m:ctrlPr>
                                    <a:rPr lang="zh-CN" altLang="en-US" sz="1800" i="1">
                                      <a:solidFill>
                                        <a:schemeClr val="tx1"/>
                                      </a:solidFill>
                                      <a:latin typeface="Cambria Math" panose="02040503050406030204" pitchFamily="18" charset="0"/>
                                    </a:rPr>
                                  </m:ctrlPr>
                                </m:fPr>
                                <m:num>
                                  <m:sSup>
                                    <m:sSupPr>
                                      <m:ctrlPr>
                                        <a:rPr lang="zh-CN" altLang="en-US" sz="1800" i="1">
                                          <a:solidFill>
                                            <a:schemeClr val="tx1"/>
                                          </a:solidFill>
                                          <a:latin typeface="Cambria Math" panose="02040503050406030204" pitchFamily="18" charset="0"/>
                                        </a:rPr>
                                      </m:ctrlPr>
                                    </m:sSupPr>
                                    <m:e>
                                      <m:r>
                                        <a:rPr lang="zh-CN" altLang="en-US" sz="1800" i="1">
                                          <a:solidFill>
                                            <a:schemeClr val="tx1"/>
                                          </a:solidFill>
                                          <a:latin typeface="Cambria Math" panose="02040503050406030204" pitchFamily="18" charset="0"/>
                                        </a:rPr>
                                        <m:t>𝑑</m:t>
                                      </m:r>
                                    </m:e>
                                    <m:sup>
                                      <m:r>
                                        <a:rPr lang="zh-CN" altLang="en-US" sz="1800" i="0">
                                          <a:solidFill>
                                            <a:schemeClr val="tx1"/>
                                          </a:solidFill>
                                          <a:latin typeface="Cambria Math" panose="02040503050406030204" pitchFamily="18" charset="0"/>
                                        </a:rPr>
                                        <m:t>2</m:t>
                                      </m:r>
                                    </m:sup>
                                  </m:sSup>
                                  <m:r>
                                    <a:rPr lang="zh-CN" altLang="en-US" sz="1800" i="1">
                                      <a:solidFill>
                                        <a:schemeClr val="tx1"/>
                                      </a:solidFill>
                                      <a:latin typeface="Cambria Math" panose="02040503050406030204" pitchFamily="18" charset="0"/>
                                    </a:rPr>
                                    <m:t>𝑁</m:t>
                                  </m:r>
                                </m:num>
                                <m:den>
                                  <m:r>
                                    <a:rPr lang="zh-CN" altLang="en-US" sz="1800" i="1">
                                      <a:solidFill>
                                        <a:schemeClr val="tx1"/>
                                      </a:solidFill>
                                      <a:latin typeface="Cambria Math" panose="02040503050406030204" pitchFamily="18" charset="0"/>
                                    </a:rPr>
                                    <m:t>𝑑</m:t>
                                  </m:r>
                                  <m:r>
                                    <a:rPr lang="zh-CN" altLang="en-US" sz="1800" i="1">
                                      <a:solidFill>
                                        <a:schemeClr val="tx1"/>
                                      </a:solidFill>
                                      <a:latin typeface="Cambria Math" panose="02040503050406030204" pitchFamily="18" charset="0"/>
                                    </a:rPr>
                                    <m:t>𝜀</m:t>
                                  </m:r>
                                  <m:r>
                                    <a:rPr lang="zh-CN" altLang="en-US" sz="1800" i="1">
                                      <a:solidFill>
                                        <a:schemeClr val="tx1"/>
                                      </a:solidFill>
                                      <a:latin typeface="Cambria Math" panose="02040503050406030204" pitchFamily="18" charset="0"/>
                                    </a:rPr>
                                    <m:t>𝑑𝑠</m:t>
                                  </m:r>
                                </m:den>
                              </m:f>
                            </m:e>
                          </m:d>
                          <m:r>
                            <a:rPr lang="zh-CN" altLang="en-US" sz="1800" i="1">
                              <a:solidFill>
                                <a:schemeClr val="tx1"/>
                              </a:solidFill>
                              <a:latin typeface="Cambria Math" panose="02040503050406030204" pitchFamily="18" charset="0"/>
                            </a:rPr>
                            <m:t>𝑑𝑟</m:t>
                          </m:r>
                          <m:r>
                            <a:rPr lang="zh-CN" altLang="en-US" sz="1800" i="0">
                              <a:solidFill>
                                <a:schemeClr val="tx1"/>
                              </a:solidFill>
                              <a:latin typeface="Cambria Math" panose="02040503050406030204" pitchFamily="18" charset="0"/>
                            </a:rPr>
                            <m:t>=</m:t>
                          </m:r>
                        </m:e>
                      </m:nary>
                    </m:oMath>
                  </m:oMathPara>
                </a14:m>
                <a:endParaRPr lang="en-US" altLang="zh-CN" sz="1800" i="1" dirty="0" smtClean="0">
                  <a:solidFill>
                    <a:schemeClr val="tx1"/>
                  </a:solidFill>
                  <a:latin typeface="Cambria Math" panose="02040503050406030204" pitchFamily="18" charset="0"/>
                </a:endParaRPr>
              </a:p>
              <a:p>
                <a:pPr algn="l"/>
                <a:endParaRPr lang="en-US" altLang="zh-CN" sz="1800" i="1" dirty="0" smtClean="0">
                  <a:solidFill>
                    <a:schemeClr val="tx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zh-CN" altLang="en-US" sz="1800" i="0">
                          <a:solidFill>
                            <a:schemeClr val="tx1"/>
                          </a:solidFill>
                          <a:latin typeface="Cambria Math" panose="02040503050406030204" pitchFamily="18" charset="0"/>
                        </a:rPr>
                        <m:t>3.936</m:t>
                      </m:r>
                      <m:d>
                        <m:dPr>
                          <m:ctrlPr>
                            <a:rPr lang="zh-CN" altLang="en-US" sz="1800" i="1">
                              <a:solidFill>
                                <a:schemeClr val="tx1"/>
                              </a:solidFill>
                              <a:latin typeface="Cambria Math" panose="02040503050406030204" pitchFamily="18" charset="0"/>
                            </a:rPr>
                          </m:ctrlPr>
                        </m:dPr>
                        <m:e>
                          <m:f>
                            <m:fPr>
                              <m:ctrlPr>
                                <a:rPr lang="zh-CN" altLang="en-US" sz="1800" i="1">
                                  <a:solidFill>
                                    <a:schemeClr val="tx1"/>
                                  </a:solidFill>
                                  <a:latin typeface="Cambria Math" panose="02040503050406030204" pitchFamily="18" charset="0"/>
                                </a:rPr>
                              </m:ctrlPr>
                            </m:fPr>
                            <m:num>
                              <m:r>
                                <a:rPr lang="zh-CN" altLang="en-US" sz="1800" i="1">
                                  <a:solidFill>
                                    <a:schemeClr val="tx1"/>
                                  </a:solidFill>
                                  <a:latin typeface="Cambria Math" panose="02040503050406030204" pitchFamily="18" charset="0"/>
                                </a:rPr>
                                <m:t>𝐸</m:t>
                              </m:r>
                            </m:num>
                            <m:den>
                              <m:r>
                                <a:rPr lang="zh-CN" altLang="en-US" sz="1800" i="1">
                                  <a:solidFill>
                                    <a:schemeClr val="tx1"/>
                                  </a:solidFill>
                                  <a:latin typeface="Cambria Math" panose="02040503050406030204" pitchFamily="18" charset="0"/>
                                </a:rPr>
                                <m:t>𝜌</m:t>
                              </m:r>
                            </m:den>
                          </m:f>
                        </m:e>
                      </m:d>
                      <m:nary>
                        <m:naryPr>
                          <m:limLoc m:val="subSup"/>
                          <m:ctrlPr>
                            <a:rPr lang="zh-CN" altLang="en-US" sz="1800" i="1">
                              <a:solidFill>
                                <a:schemeClr val="tx1"/>
                              </a:solidFill>
                              <a:latin typeface="Cambria Math" panose="02040503050406030204" pitchFamily="18" charset="0"/>
                            </a:rPr>
                          </m:ctrlPr>
                        </m:naryPr>
                        <m:sub>
                          <m:r>
                            <a:rPr lang="zh-CN" altLang="en-US" sz="1800" i="0">
                              <a:solidFill>
                                <a:schemeClr val="tx1"/>
                              </a:solidFill>
                              <a:latin typeface="Cambria Math" panose="02040503050406030204" pitchFamily="18" charset="0"/>
                            </a:rPr>
                            <m:t>0</m:t>
                          </m:r>
                        </m:sub>
                        <m:sup>
                          <m:r>
                            <a:rPr lang="zh-CN" altLang="en-US" sz="1800" i="0">
                              <a:solidFill>
                                <a:schemeClr val="tx1"/>
                              </a:solidFill>
                              <a:latin typeface="Cambria Math" panose="02040503050406030204" pitchFamily="18" charset="0"/>
                            </a:rPr>
                            <m:t>∞</m:t>
                          </m:r>
                        </m:sup>
                        <m:e>
                          <m:nary>
                            <m:naryPr>
                              <m:limLoc m:val="subSup"/>
                              <m:ctrlPr>
                                <a:rPr lang="zh-CN" altLang="en-US" sz="1800" i="1">
                                  <a:solidFill>
                                    <a:schemeClr val="tx1"/>
                                  </a:solidFill>
                                  <a:latin typeface="Cambria Math" panose="02040503050406030204" pitchFamily="18" charset="0"/>
                                </a:rPr>
                              </m:ctrlPr>
                            </m:naryPr>
                            <m:sub>
                              <m:r>
                                <a:rPr lang="zh-CN" altLang="en-US" sz="1800" i="1">
                                  <a:solidFill>
                                    <a:schemeClr val="tx1"/>
                                  </a:solidFill>
                                  <a:latin typeface="Cambria Math" panose="02040503050406030204" pitchFamily="18" charset="0"/>
                                </a:rPr>
                                <m:t>𝑟</m:t>
                              </m:r>
                            </m:sub>
                            <m:sup>
                              <m:r>
                                <a:rPr lang="zh-CN" altLang="en-US" sz="1800" i="0">
                                  <a:solidFill>
                                    <a:schemeClr val="tx1"/>
                                  </a:solidFill>
                                  <a:latin typeface="Cambria Math" panose="02040503050406030204" pitchFamily="18" charset="0"/>
                                </a:rPr>
                                <m:t>∞</m:t>
                              </m:r>
                            </m:sup>
                            <m:e>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𝐾</m:t>
                                  </m:r>
                                </m:e>
                                <m:sub>
                                  <m:f>
                                    <m:fPr>
                                      <m:type m:val="skw"/>
                                      <m:ctrlPr>
                                        <a:rPr lang="zh-CN" altLang="en-US" sz="1800" i="1">
                                          <a:solidFill>
                                            <a:schemeClr val="tx1"/>
                                          </a:solidFill>
                                          <a:latin typeface="Cambria Math" panose="02040503050406030204" pitchFamily="18" charset="0"/>
                                        </a:rPr>
                                      </m:ctrlPr>
                                    </m:fPr>
                                    <m:num>
                                      <m:r>
                                        <a:rPr lang="zh-CN" altLang="en-US" sz="1800" i="0">
                                          <a:solidFill>
                                            <a:schemeClr val="tx1"/>
                                          </a:solidFill>
                                          <a:latin typeface="Cambria Math" panose="02040503050406030204" pitchFamily="18" charset="0"/>
                                        </a:rPr>
                                        <m:t>5</m:t>
                                      </m:r>
                                    </m:num>
                                    <m:den>
                                      <m:r>
                                        <a:rPr lang="zh-CN" altLang="en-US" sz="1800" i="0">
                                          <a:solidFill>
                                            <a:schemeClr val="tx1"/>
                                          </a:solidFill>
                                          <a:latin typeface="Cambria Math" panose="02040503050406030204" pitchFamily="18" charset="0"/>
                                        </a:rPr>
                                        <m:t>3</m:t>
                                      </m:r>
                                    </m:den>
                                  </m:f>
                                </m:sub>
                              </m:sSub>
                              <m:d>
                                <m:dPr>
                                  <m:ctrlPr>
                                    <a:rPr lang="zh-CN" altLang="en-US" sz="1800" i="1">
                                      <a:solidFill>
                                        <a:schemeClr val="tx1"/>
                                      </a:solidFill>
                                      <a:latin typeface="Cambria Math" panose="02040503050406030204" pitchFamily="18" charset="0"/>
                                    </a:rPr>
                                  </m:ctrlPr>
                                </m:dPr>
                                <m:e>
                                  <m:r>
                                    <a:rPr lang="zh-CN" altLang="en-US" sz="1800" i="1">
                                      <a:solidFill>
                                        <a:schemeClr val="tx1"/>
                                      </a:solidFill>
                                      <a:latin typeface="Cambria Math" panose="02040503050406030204" pitchFamily="18" charset="0"/>
                                    </a:rPr>
                                    <m:t>𝜂</m:t>
                                  </m:r>
                                </m:e>
                              </m:d>
                              <m:r>
                                <a:rPr lang="zh-CN" altLang="en-US" sz="1800" i="1">
                                  <a:solidFill>
                                    <a:schemeClr val="tx1"/>
                                  </a:solidFill>
                                  <a:latin typeface="Cambria Math" panose="02040503050406030204" pitchFamily="18" charset="0"/>
                                </a:rPr>
                                <m:t>𝑑</m:t>
                              </m:r>
                              <m:r>
                                <a:rPr lang="zh-CN" altLang="en-US" sz="1800" i="1">
                                  <a:solidFill>
                                    <a:schemeClr val="tx1"/>
                                  </a:solidFill>
                                  <a:latin typeface="Cambria Math" panose="02040503050406030204" pitchFamily="18" charset="0"/>
                                </a:rPr>
                                <m:t>𝜂</m:t>
                              </m:r>
                              <m:r>
                                <a:rPr lang="zh-CN" altLang="en-US" sz="1800" i="1">
                                  <a:solidFill>
                                    <a:schemeClr val="tx1"/>
                                  </a:solidFill>
                                  <a:latin typeface="Cambria Math" panose="02040503050406030204" pitchFamily="18" charset="0"/>
                                </a:rPr>
                                <m:t>𝑑𝑟</m:t>
                              </m:r>
                              <m:r>
                                <a:rPr lang="zh-CN" altLang="en-US" sz="1800" i="0">
                                  <a:solidFill>
                                    <a:schemeClr val="tx1"/>
                                  </a:solidFill>
                                  <a:latin typeface="Cambria Math" panose="02040503050406030204" pitchFamily="18" charset="0"/>
                                </a:rPr>
                                <m:t>=19.4</m:t>
                              </m:r>
                              <m:f>
                                <m:fPr>
                                  <m:ctrlPr>
                                    <a:rPr lang="zh-CN" altLang="en-US" sz="1800" i="1">
                                      <a:solidFill>
                                        <a:schemeClr val="tx1"/>
                                      </a:solidFill>
                                      <a:latin typeface="Cambria Math" panose="02040503050406030204" pitchFamily="18" charset="0"/>
                                    </a:rPr>
                                  </m:ctrlPr>
                                </m:fPr>
                                <m:num>
                                  <m:r>
                                    <a:rPr lang="zh-CN" altLang="en-US" sz="1800" i="1">
                                      <a:solidFill>
                                        <a:schemeClr val="tx1"/>
                                      </a:solidFill>
                                      <a:latin typeface="Cambria Math" panose="02040503050406030204" pitchFamily="18" charset="0"/>
                                    </a:rPr>
                                    <m:t>𝐸</m:t>
                                  </m:r>
                                </m:num>
                                <m:den>
                                  <m:r>
                                    <a:rPr lang="zh-CN" altLang="en-US" sz="1800" i="1">
                                      <a:solidFill>
                                        <a:schemeClr val="tx1"/>
                                      </a:solidFill>
                                      <a:latin typeface="Cambria Math" panose="02040503050406030204" pitchFamily="18" charset="0"/>
                                    </a:rPr>
                                    <m:t>𝜌</m:t>
                                  </m:r>
                                </m:den>
                              </m:f>
                            </m:e>
                          </m:nary>
                        </m:e>
                      </m:nary>
                    </m:oMath>
                  </m:oMathPara>
                </a14:m>
                <a:endParaRPr lang="zh-CN" altLang="en-US" sz="1800" dirty="0">
                  <a:solidFill>
                    <a:schemeClr val="tx1"/>
                  </a:solidFill>
                </a:endParaRPr>
              </a:p>
            </p:txBody>
          </p:sp>
        </mc:Choice>
        <mc:Fallback>
          <p:sp>
            <p:nvSpPr>
              <p:cNvPr id="4" name="矩形 3"/>
              <p:cNvSpPr>
                <a:spLocks noRot="1" noChangeAspect="1" noMove="1" noResize="1" noEditPoints="1" noAdjustHandles="1" noChangeArrowheads="1" noChangeShapeType="1" noTextEdit="1"/>
              </p:cNvSpPr>
              <p:nvPr/>
            </p:nvSpPr>
            <p:spPr>
              <a:xfrm>
                <a:off x="4956705" y="4315896"/>
                <a:ext cx="3818478" cy="1619674"/>
              </a:xfrm>
              <a:prstGeom prst="rect">
                <a:avLst/>
              </a:prstGeom>
              <a:blipFill rotWithShape="0">
                <a:blip r:embed="rId9"/>
                <a:stretch>
                  <a:fillRect r="-6230"/>
                </a:stretch>
              </a:blipFill>
            </p:spPr>
            <p:txBody>
              <a:bodyPr/>
              <a:lstStyle/>
              <a:p>
                <a:r>
                  <a:rPr lang="zh-CN" altLang="en-US">
                    <a:noFill/>
                  </a:rPr>
                  <a:t> </a:t>
                </a:r>
              </a:p>
            </p:txBody>
          </p:sp>
        </mc:Fallback>
      </mc:AlternateContent>
      <p:sp>
        <p:nvSpPr>
          <p:cNvPr id="20" name="Rectangle 2"/>
          <p:cNvSpPr txBox="1">
            <a:spLocks noChangeArrowheads="1"/>
          </p:cNvSpPr>
          <p:nvPr/>
        </p:nvSpPr>
        <p:spPr bwMode="auto">
          <a:xfrm>
            <a:off x="477322" y="328187"/>
            <a:ext cx="85344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rgbClr val="990033"/>
                </a:solidFill>
                <a:latin typeface="+mj-lt"/>
                <a:ea typeface="+mj-ea"/>
                <a:cs typeface="宋体" charset="0"/>
              </a:defRPr>
            </a:lvl1pPr>
            <a:lvl2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2pPr>
            <a:lvl3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3pPr>
            <a:lvl4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4pPr>
            <a:lvl5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5pPr>
            <a:lvl6pPr marL="457200" algn="ctr" rtl="0" eaLnBrk="1" fontAlgn="base" hangingPunct="1">
              <a:spcBef>
                <a:spcPct val="0"/>
              </a:spcBef>
              <a:spcAft>
                <a:spcPct val="0"/>
              </a:spcAft>
              <a:defRPr sz="3600">
                <a:solidFill>
                  <a:srgbClr val="990033"/>
                </a:solidFill>
                <a:latin typeface="Arial" charset="0"/>
                <a:ea typeface="宋体" pitchFamily="2" charset="-122"/>
              </a:defRPr>
            </a:lvl6pPr>
            <a:lvl7pPr marL="914400" algn="ctr" rtl="0" eaLnBrk="1" fontAlgn="base" hangingPunct="1">
              <a:spcBef>
                <a:spcPct val="0"/>
              </a:spcBef>
              <a:spcAft>
                <a:spcPct val="0"/>
              </a:spcAft>
              <a:defRPr sz="3600">
                <a:solidFill>
                  <a:srgbClr val="990033"/>
                </a:solidFill>
                <a:latin typeface="Arial" charset="0"/>
                <a:ea typeface="宋体" pitchFamily="2" charset="-122"/>
              </a:defRPr>
            </a:lvl7pPr>
            <a:lvl8pPr marL="1371600" algn="ctr" rtl="0" eaLnBrk="1" fontAlgn="base" hangingPunct="1">
              <a:spcBef>
                <a:spcPct val="0"/>
              </a:spcBef>
              <a:spcAft>
                <a:spcPct val="0"/>
              </a:spcAft>
              <a:defRPr sz="3600">
                <a:solidFill>
                  <a:srgbClr val="990033"/>
                </a:solidFill>
                <a:latin typeface="Arial" charset="0"/>
                <a:ea typeface="宋体" pitchFamily="2" charset="-122"/>
              </a:defRPr>
            </a:lvl8pPr>
            <a:lvl9pPr marL="1828800" algn="ctr" rtl="0" eaLnBrk="1" fontAlgn="base" hangingPunct="1">
              <a:spcBef>
                <a:spcPct val="0"/>
              </a:spcBef>
              <a:spcAft>
                <a:spcPct val="0"/>
              </a:spcAft>
              <a:defRPr sz="3600">
                <a:solidFill>
                  <a:srgbClr val="990033"/>
                </a:solidFill>
                <a:latin typeface="Arial" charset="0"/>
                <a:ea typeface="宋体" pitchFamily="2" charset="-122"/>
              </a:defRPr>
            </a:lvl9pPr>
          </a:lstStyle>
          <a:p>
            <a:pPr marL="342900" indent="-342900" algn="l">
              <a:spcBef>
                <a:spcPct val="20000"/>
              </a:spcBef>
              <a:buFontTx/>
              <a:buChar char="•"/>
            </a:pPr>
            <a:r>
              <a:rPr lang="en-US" altLang="zh-CN" sz="2400" kern="0" dirty="0" smtClean="0">
                <a:solidFill>
                  <a:srgbClr val="0000FF"/>
                </a:solidFill>
                <a:latin typeface="+mn-lt"/>
                <a:ea typeface="+mn-ea"/>
              </a:rPr>
              <a:t>Synchrotron radiation parameters calculation</a:t>
            </a:r>
            <a:endParaRPr lang="en-US" altLang="zh-CN" sz="2400" kern="0" dirty="0">
              <a:solidFill>
                <a:srgbClr val="0000FF"/>
              </a:solidFill>
              <a:latin typeface="+mn-lt"/>
              <a:ea typeface="+mn-ea"/>
            </a:endParaRPr>
          </a:p>
        </p:txBody>
      </p:sp>
    </p:spTree>
    <p:extLst>
      <p:ext uri="{BB962C8B-B14F-4D97-AF65-F5344CB8AC3E}">
        <p14:creationId xmlns:p14="http://schemas.microsoft.com/office/powerpoint/2010/main" val="24147714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947" y="1412776"/>
            <a:ext cx="7462089" cy="2185548"/>
          </a:xfrm>
        </p:spPr>
      </p:pic>
      <p:graphicFrame>
        <p:nvGraphicFramePr>
          <p:cNvPr id="9" name="表格 8"/>
          <p:cNvGraphicFramePr>
            <a:graphicFrameLocks noGrp="1"/>
          </p:cNvGraphicFramePr>
          <p:nvPr>
            <p:extLst/>
          </p:nvPr>
        </p:nvGraphicFramePr>
        <p:xfrm>
          <a:off x="963877" y="3933056"/>
          <a:ext cx="7128792" cy="2468880"/>
        </p:xfrm>
        <a:graphic>
          <a:graphicData uri="http://schemas.openxmlformats.org/drawingml/2006/table">
            <a:tbl>
              <a:tblPr firstRow="1" firstCol="1" bandRow="1">
                <a:tableStyleId>{5C22544A-7EE6-4342-B048-85BDC9FD1C3A}</a:tableStyleId>
              </a:tblPr>
              <a:tblGrid>
                <a:gridCol w="1781768"/>
                <a:gridCol w="2015793"/>
                <a:gridCol w="1548603"/>
                <a:gridCol w="1782628"/>
              </a:tblGrid>
              <a:tr h="0">
                <a:tc gridSpan="4">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Total power 870 W/m</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0">
                <a:tc gridSpan="2">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Beam direction: </a:t>
                      </a:r>
                      <a:r>
                        <a:rPr lang="en-US" sz="1800" b="0" kern="100" dirty="0" smtClean="0">
                          <a:solidFill>
                            <a:schemeClr val="tx1"/>
                          </a:solidFill>
                          <a:effectLst/>
                          <a:latin typeface="Times New Roman" panose="02020603050405020304" pitchFamily="18" charset="0"/>
                          <a:cs typeface="Times New Roman" panose="02020603050405020304" pitchFamily="18" charset="0"/>
                        </a:rPr>
                        <a:t>left W/m</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gridSpan="2">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Beam direction: </a:t>
                      </a:r>
                      <a:r>
                        <a:rPr lang="en-US" sz="1800" b="0" kern="100" dirty="0" smtClean="0">
                          <a:solidFill>
                            <a:schemeClr val="tx1"/>
                          </a:solidFill>
                          <a:effectLst/>
                          <a:latin typeface="Times New Roman" panose="02020603050405020304" pitchFamily="18" charset="0"/>
                          <a:cs typeface="Times New Roman" panose="02020603050405020304" pitchFamily="18" charset="0"/>
                        </a:rPr>
                        <a:t>right W/m</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r>
              <a:tr h="0">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Al chamber</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 </a:t>
                      </a:r>
                      <a:r>
                        <a:rPr lang="en-US" sz="1800" b="0" kern="100" dirty="0" smtClean="0">
                          <a:solidFill>
                            <a:schemeClr val="tx1"/>
                          </a:solidFill>
                          <a:effectLst/>
                          <a:latin typeface="Times New Roman" panose="02020603050405020304" pitchFamily="18" charset="0"/>
                          <a:cs typeface="Times New Roman" panose="02020603050405020304" pitchFamily="18" charset="0"/>
                        </a:rPr>
                        <a:t>199</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Al chamber</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smtClean="0">
                          <a:solidFill>
                            <a:schemeClr val="tx1"/>
                          </a:solidFill>
                          <a:effectLst/>
                          <a:latin typeface="Times New Roman" panose="02020603050405020304" pitchFamily="18" charset="0"/>
                          <a:ea typeface="+mn-ea"/>
                          <a:cs typeface="Times New Roman" panose="02020603050405020304" pitchFamily="18" charset="0"/>
                        </a:rPr>
                        <a:t>186</a:t>
                      </a:r>
                      <a:r>
                        <a:rPr lang="en-US" sz="18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r h="0">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Cu chamber</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 </a:t>
                      </a:r>
                      <a:r>
                        <a:rPr lang="en-US" sz="1800" b="0" kern="100" dirty="0" smtClean="0">
                          <a:solidFill>
                            <a:schemeClr val="tx1"/>
                          </a:solidFill>
                          <a:effectLst/>
                          <a:latin typeface="Times New Roman" panose="02020603050405020304" pitchFamily="18" charset="0"/>
                          <a:cs typeface="Times New Roman" panose="02020603050405020304" pitchFamily="18" charset="0"/>
                        </a:rPr>
                        <a:t>308</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Cu chamber</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smtClean="0">
                          <a:solidFill>
                            <a:schemeClr val="tx1"/>
                          </a:solidFill>
                          <a:effectLst/>
                          <a:latin typeface="Times New Roman" panose="02020603050405020304" pitchFamily="18" charset="0"/>
                          <a:ea typeface="+mn-ea"/>
                          <a:cs typeface="Times New Roman" panose="02020603050405020304" pitchFamily="18" charset="0"/>
                        </a:rPr>
                        <a:t>332</a:t>
                      </a:r>
                      <a:endParaRPr lang="zh-CN"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r h="0">
                <a:tc>
                  <a:txBody>
                    <a:bodyPr/>
                    <a:lstStyle/>
                    <a:p>
                      <a:pPr algn="ctr">
                        <a:spcAft>
                          <a:spcPts val="0"/>
                        </a:spcAft>
                      </a:pPr>
                      <a:r>
                        <a:rPr lang="en-US" sz="1800" b="0" kern="100">
                          <a:solidFill>
                            <a:schemeClr val="tx1"/>
                          </a:solidFill>
                          <a:effectLst/>
                          <a:latin typeface="Times New Roman" panose="02020603050405020304" pitchFamily="18" charset="0"/>
                          <a:cs typeface="Times New Roman" panose="02020603050405020304" pitchFamily="18" charset="0"/>
                        </a:rPr>
                        <a:t>Dipole</a:t>
                      </a:r>
                      <a:endParaRPr lang="zh-CN" sz="1800" b="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 </a:t>
                      </a:r>
                      <a:r>
                        <a:rPr lang="en-US" sz="1800" b="0" kern="100" dirty="0" smtClean="0">
                          <a:solidFill>
                            <a:schemeClr val="tx1"/>
                          </a:solidFill>
                          <a:effectLst/>
                          <a:latin typeface="Times New Roman" panose="02020603050405020304" pitchFamily="18" charset="0"/>
                          <a:cs typeface="Times New Roman" panose="02020603050405020304" pitchFamily="18" charset="0"/>
                        </a:rPr>
                        <a:t>186</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Dipole</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smtClean="0">
                          <a:solidFill>
                            <a:schemeClr val="tx1"/>
                          </a:solidFill>
                          <a:effectLst/>
                          <a:latin typeface="Times New Roman" panose="02020603050405020304" pitchFamily="18" charset="0"/>
                          <a:ea typeface="+mn-ea"/>
                          <a:cs typeface="Times New Roman" panose="02020603050405020304" pitchFamily="18" charset="0"/>
                        </a:rPr>
                        <a:t>182</a:t>
                      </a:r>
                      <a:endParaRPr lang="zh-CN"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r h="0">
                <a:tc>
                  <a:txBody>
                    <a:bodyPr/>
                    <a:lstStyle/>
                    <a:p>
                      <a:pPr algn="ctr">
                        <a:spcAft>
                          <a:spcPts val="0"/>
                        </a:spcAft>
                      </a:pPr>
                      <a:r>
                        <a:rPr lang="en-US" sz="1800" b="0" kern="100">
                          <a:solidFill>
                            <a:schemeClr val="tx1"/>
                          </a:solidFill>
                          <a:effectLst/>
                          <a:latin typeface="Times New Roman" panose="02020603050405020304" pitchFamily="18" charset="0"/>
                          <a:cs typeface="Times New Roman" panose="02020603050405020304" pitchFamily="18" charset="0"/>
                        </a:rPr>
                        <a:t>Lead A</a:t>
                      </a:r>
                      <a:endParaRPr lang="zh-CN" sz="1800" b="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 </a:t>
                      </a:r>
                      <a:r>
                        <a:rPr lang="en-US" sz="1800" b="0" kern="100" dirty="0" smtClean="0">
                          <a:solidFill>
                            <a:schemeClr val="tx1"/>
                          </a:solidFill>
                          <a:effectLst/>
                          <a:latin typeface="Times New Roman" panose="02020603050405020304" pitchFamily="18" charset="0"/>
                          <a:cs typeface="Times New Roman" panose="02020603050405020304" pitchFamily="18" charset="0"/>
                        </a:rPr>
                        <a:t>60.6</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Lead A</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altLang="zh-CN" sz="1800" b="0" kern="100" dirty="0" smtClean="0">
                          <a:solidFill>
                            <a:schemeClr val="tx1"/>
                          </a:solidFill>
                          <a:effectLst/>
                          <a:latin typeface="Times New Roman" panose="02020603050405020304" pitchFamily="18" charset="0"/>
                          <a:ea typeface="+mn-ea"/>
                          <a:cs typeface="Times New Roman" panose="02020603050405020304" pitchFamily="18" charset="0"/>
                        </a:rPr>
                        <a:t> 29.2</a:t>
                      </a:r>
                      <a:r>
                        <a:rPr lang="en-US" sz="18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r h="0">
                <a:tc>
                  <a:txBody>
                    <a:bodyPr/>
                    <a:lstStyle/>
                    <a:p>
                      <a:pPr algn="ctr">
                        <a:spcAft>
                          <a:spcPts val="0"/>
                        </a:spcAft>
                      </a:pPr>
                      <a:r>
                        <a:rPr lang="en-US" sz="1800" b="0" kern="100">
                          <a:solidFill>
                            <a:schemeClr val="tx1"/>
                          </a:solidFill>
                          <a:effectLst/>
                          <a:latin typeface="Times New Roman" panose="02020603050405020304" pitchFamily="18" charset="0"/>
                          <a:cs typeface="Times New Roman" panose="02020603050405020304" pitchFamily="18" charset="0"/>
                        </a:rPr>
                        <a:t>Lead B</a:t>
                      </a:r>
                      <a:endParaRPr lang="zh-CN" sz="1800" b="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 </a:t>
                      </a:r>
                      <a:r>
                        <a:rPr lang="en-US" sz="1800" b="0" kern="100" dirty="0" smtClean="0">
                          <a:solidFill>
                            <a:schemeClr val="tx1"/>
                          </a:solidFill>
                          <a:effectLst/>
                          <a:latin typeface="Times New Roman" panose="02020603050405020304" pitchFamily="18" charset="0"/>
                          <a:cs typeface="Times New Roman" panose="02020603050405020304" pitchFamily="18" charset="0"/>
                        </a:rPr>
                        <a:t>33.5</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a:solidFill>
                            <a:schemeClr val="tx1"/>
                          </a:solidFill>
                          <a:effectLst/>
                          <a:latin typeface="Times New Roman" panose="02020603050405020304" pitchFamily="18" charset="0"/>
                          <a:cs typeface="Times New Roman" panose="02020603050405020304" pitchFamily="18" charset="0"/>
                        </a:rPr>
                        <a:t>Lead B</a:t>
                      </a:r>
                      <a:endParaRPr lang="zh-CN" sz="1800" b="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smtClean="0">
                          <a:solidFill>
                            <a:schemeClr val="tx1"/>
                          </a:solidFill>
                          <a:effectLst/>
                          <a:latin typeface="Times New Roman" panose="02020603050405020304" pitchFamily="18" charset="0"/>
                          <a:ea typeface="+mn-ea"/>
                          <a:cs typeface="Times New Roman" panose="02020603050405020304" pitchFamily="18" charset="0"/>
                        </a:rPr>
                        <a:t> 80.0</a:t>
                      </a:r>
                      <a:r>
                        <a:rPr lang="en-US" sz="18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r h="0">
                <a:tc>
                  <a:txBody>
                    <a:bodyPr/>
                    <a:lstStyle/>
                    <a:p>
                      <a:pPr algn="ctr">
                        <a:spcAft>
                          <a:spcPts val="0"/>
                        </a:spcAft>
                      </a:pPr>
                      <a:r>
                        <a:rPr lang="en-US" sz="1800" b="0" kern="100">
                          <a:solidFill>
                            <a:schemeClr val="tx1"/>
                          </a:solidFill>
                          <a:effectLst/>
                          <a:latin typeface="Times New Roman" panose="02020603050405020304" pitchFamily="18" charset="0"/>
                          <a:cs typeface="Times New Roman" panose="02020603050405020304" pitchFamily="18" charset="0"/>
                        </a:rPr>
                        <a:t>Lead C</a:t>
                      </a:r>
                      <a:endParaRPr lang="zh-CN" sz="1800" b="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 </a:t>
                      </a:r>
                      <a:r>
                        <a:rPr lang="en-US" sz="1800" b="0" kern="100" dirty="0" smtClean="0">
                          <a:solidFill>
                            <a:schemeClr val="tx1"/>
                          </a:solidFill>
                          <a:effectLst/>
                          <a:latin typeface="Times New Roman" panose="02020603050405020304" pitchFamily="18" charset="0"/>
                          <a:cs typeface="Times New Roman" panose="02020603050405020304" pitchFamily="18" charset="0"/>
                        </a:rPr>
                        <a:t>46.8</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a:solidFill>
                            <a:schemeClr val="tx1"/>
                          </a:solidFill>
                          <a:effectLst/>
                          <a:latin typeface="Times New Roman" panose="02020603050405020304" pitchFamily="18" charset="0"/>
                          <a:cs typeface="Times New Roman" panose="02020603050405020304" pitchFamily="18" charset="0"/>
                        </a:rPr>
                        <a:t>Lead C</a:t>
                      </a:r>
                      <a:endParaRPr lang="zh-CN" sz="1800" b="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smtClean="0">
                          <a:solidFill>
                            <a:schemeClr val="tx1"/>
                          </a:solidFill>
                          <a:effectLst/>
                          <a:latin typeface="Times New Roman" panose="02020603050405020304" pitchFamily="18" charset="0"/>
                          <a:ea typeface="+mn-ea"/>
                          <a:cs typeface="Times New Roman" panose="02020603050405020304" pitchFamily="18" charset="0"/>
                        </a:rPr>
                        <a:t> 18.8</a:t>
                      </a:r>
                      <a:r>
                        <a:rPr lang="en-US" sz="18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r h="0">
                <a:tc>
                  <a:txBody>
                    <a:bodyPr/>
                    <a:lstStyle/>
                    <a:p>
                      <a:pPr algn="ctr">
                        <a:spcAft>
                          <a:spcPts val="0"/>
                        </a:spcAft>
                      </a:pPr>
                      <a:r>
                        <a:rPr lang="en-US" sz="1800" b="0" kern="100">
                          <a:solidFill>
                            <a:schemeClr val="tx1"/>
                          </a:solidFill>
                          <a:effectLst/>
                          <a:latin typeface="Times New Roman" panose="02020603050405020304" pitchFamily="18" charset="0"/>
                          <a:cs typeface="Times New Roman" panose="02020603050405020304" pitchFamily="18" charset="0"/>
                        </a:rPr>
                        <a:t>Lead D</a:t>
                      </a:r>
                      <a:endParaRPr lang="zh-CN" sz="1800" b="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smtClean="0">
                          <a:solidFill>
                            <a:schemeClr val="tx1"/>
                          </a:solidFill>
                          <a:effectLst/>
                          <a:latin typeface="Times New Roman" panose="02020603050405020304" pitchFamily="18" charset="0"/>
                          <a:cs typeface="Times New Roman" panose="02020603050405020304" pitchFamily="18" charset="0"/>
                        </a:rPr>
                        <a:t>14.3</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a:solidFill>
                            <a:schemeClr val="tx1"/>
                          </a:solidFill>
                          <a:effectLst/>
                          <a:latin typeface="Times New Roman" panose="02020603050405020304" pitchFamily="18" charset="0"/>
                          <a:cs typeface="Times New Roman" panose="02020603050405020304" pitchFamily="18" charset="0"/>
                        </a:rPr>
                        <a:t>Lead D</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0" kern="100" dirty="0" smtClean="0">
                          <a:solidFill>
                            <a:schemeClr val="tx1"/>
                          </a:solidFill>
                          <a:effectLst/>
                          <a:latin typeface="Times New Roman" panose="02020603050405020304" pitchFamily="18" charset="0"/>
                          <a:ea typeface="+mn-ea"/>
                          <a:cs typeface="Times New Roman" panose="02020603050405020304" pitchFamily="18" charset="0"/>
                        </a:rPr>
                        <a:t> 20.4</a:t>
                      </a:r>
                      <a:r>
                        <a:rPr lang="en-US" sz="1800" b="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18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r>
            </a:tbl>
          </a:graphicData>
        </a:graphic>
      </p:graphicFrame>
      <p:sp>
        <p:nvSpPr>
          <p:cNvPr id="5" name="Rectangle 2"/>
          <p:cNvSpPr txBox="1">
            <a:spLocks noChangeArrowheads="1"/>
          </p:cNvSpPr>
          <p:nvPr/>
        </p:nvSpPr>
        <p:spPr bwMode="auto">
          <a:xfrm>
            <a:off x="395536" y="322164"/>
            <a:ext cx="85344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rgbClr val="990033"/>
                </a:solidFill>
                <a:latin typeface="+mj-lt"/>
                <a:ea typeface="+mj-ea"/>
                <a:cs typeface="宋体" charset="0"/>
              </a:defRPr>
            </a:lvl1pPr>
            <a:lvl2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2pPr>
            <a:lvl3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3pPr>
            <a:lvl4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4pPr>
            <a:lvl5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5pPr>
            <a:lvl6pPr marL="457200" algn="ctr" rtl="0" eaLnBrk="1" fontAlgn="base" hangingPunct="1">
              <a:spcBef>
                <a:spcPct val="0"/>
              </a:spcBef>
              <a:spcAft>
                <a:spcPct val="0"/>
              </a:spcAft>
              <a:defRPr sz="3600">
                <a:solidFill>
                  <a:srgbClr val="990033"/>
                </a:solidFill>
                <a:latin typeface="Arial" charset="0"/>
                <a:ea typeface="宋体" pitchFamily="2" charset="-122"/>
              </a:defRPr>
            </a:lvl6pPr>
            <a:lvl7pPr marL="914400" algn="ctr" rtl="0" eaLnBrk="1" fontAlgn="base" hangingPunct="1">
              <a:spcBef>
                <a:spcPct val="0"/>
              </a:spcBef>
              <a:spcAft>
                <a:spcPct val="0"/>
              </a:spcAft>
              <a:defRPr sz="3600">
                <a:solidFill>
                  <a:srgbClr val="990033"/>
                </a:solidFill>
                <a:latin typeface="Arial" charset="0"/>
                <a:ea typeface="宋体" pitchFamily="2" charset="-122"/>
              </a:defRPr>
            </a:lvl7pPr>
            <a:lvl8pPr marL="1371600" algn="ctr" rtl="0" eaLnBrk="1" fontAlgn="base" hangingPunct="1">
              <a:spcBef>
                <a:spcPct val="0"/>
              </a:spcBef>
              <a:spcAft>
                <a:spcPct val="0"/>
              </a:spcAft>
              <a:defRPr sz="3600">
                <a:solidFill>
                  <a:srgbClr val="990033"/>
                </a:solidFill>
                <a:latin typeface="Arial" charset="0"/>
                <a:ea typeface="宋体" pitchFamily="2" charset="-122"/>
              </a:defRPr>
            </a:lvl8pPr>
            <a:lvl9pPr marL="1828800" algn="ctr" rtl="0" eaLnBrk="1" fontAlgn="base" hangingPunct="1">
              <a:spcBef>
                <a:spcPct val="0"/>
              </a:spcBef>
              <a:spcAft>
                <a:spcPct val="0"/>
              </a:spcAft>
              <a:defRPr sz="3600">
                <a:solidFill>
                  <a:srgbClr val="990033"/>
                </a:solidFill>
                <a:latin typeface="Arial" charset="0"/>
                <a:ea typeface="宋体" pitchFamily="2" charset="-122"/>
              </a:defRPr>
            </a:lvl9pPr>
          </a:lstStyle>
          <a:p>
            <a:pPr marL="342900" indent="-342900" algn="l">
              <a:spcBef>
                <a:spcPct val="20000"/>
              </a:spcBef>
              <a:buFontTx/>
              <a:buChar char="•"/>
            </a:pPr>
            <a:r>
              <a:rPr lang="en-US" altLang="zh-CN" sz="2400" kern="0" dirty="0" smtClean="0">
                <a:solidFill>
                  <a:srgbClr val="0000FF"/>
                </a:solidFill>
                <a:latin typeface="+mn-lt"/>
                <a:ea typeface="+mn-ea"/>
              </a:rPr>
              <a:t>Energy deposition in dipole and vacuum chamber </a:t>
            </a:r>
            <a:endParaRPr lang="en-US" altLang="zh-CN" sz="2400" kern="0" dirty="0">
              <a:solidFill>
                <a:srgbClr val="0000FF"/>
              </a:solidFill>
              <a:latin typeface="+mn-lt"/>
              <a:ea typeface="+mn-ea"/>
            </a:endParaRPr>
          </a:p>
        </p:txBody>
      </p:sp>
    </p:spTree>
    <p:extLst>
      <p:ext uri="{BB962C8B-B14F-4D97-AF65-F5344CB8AC3E}">
        <p14:creationId xmlns:p14="http://schemas.microsoft.com/office/powerpoint/2010/main" val="4139161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13</a:t>
            </a:fld>
            <a:endParaRPr kumimoji="0" lang="zh-CN" altLang="en-US"/>
          </a:p>
        </p:txBody>
      </p:sp>
      <p:pic>
        <p:nvPicPr>
          <p:cNvPr id="5"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664" y="1130547"/>
            <a:ext cx="7596336" cy="218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 y="3069394"/>
            <a:ext cx="7476471" cy="2277029"/>
          </a:xfrm>
          <a:prstGeom prst="rect">
            <a:avLst/>
          </a:prstGeom>
        </p:spPr>
      </p:pic>
      <p:graphicFrame>
        <p:nvGraphicFramePr>
          <p:cNvPr id="7" name="内容占位符 4"/>
          <p:cNvGraphicFramePr>
            <a:graphicFrameLocks/>
          </p:cNvGraphicFramePr>
          <p:nvPr>
            <p:extLst>
              <p:ext uri="{D42A27DB-BD31-4B8C-83A1-F6EECF244321}">
                <p14:modId xmlns:p14="http://schemas.microsoft.com/office/powerpoint/2010/main" val="2696984874"/>
              </p:ext>
            </p:extLst>
          </p:nvPr>
        </p:nvGraphicFramePr>
        <p:xfrm>
          <a:off x="611560" y="5238702"/>
          <a:ext cx="7715200" cy="1551424"/>
        </p:xfrm>
        <a:graphic>
          <a:graphicData uri="http://schemas.openxmlformats.org/drawingml/2006/table">
            <a:tbl>
              <a:tblPr firstRow="1" firstCol="1" bandRow="1">
                <a:tableStyleId>{5C22544A-7EE6-4342-B048-85BDC9FD1C3A}</a:tableStyleId>
              </a:tblPr>
              <a:tblGrid>
                <a:gridCol w="1954560"/>
                <a:gridCol w="2160240"/>
                <a:gridCol w="2232248"/>
                <a:gridCol w="1368152"/>
              </a:tblGrid>
              <a:tr h="317907">
                <a:tc>
                  <a:txBody>
                    <a:bodyPr/>
                    <a:lstStyle/>
                    <a:p>
                      <a:pPr algn="ctr">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Materials</a:t>
                      </a:r>
                      <a:endParaRPr lang="zh-CN"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Upper dose limit in </a:t>
                      </a:r>
                      <a:r>
                        <a:rPr lang="en-US" sz="1600" b="0" kern="100" dirty="0" err="1">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Gy</a:t>
                      </a:r>
                      <a:endParaRPr lang="zh-CN"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Radiation dose in </a:t>
                      </a:r>
                      <a:r>
                        <a:rPr lang="en-US" sz="1600" b="0" kern="100" dirty="0" err="1">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Gy</a:t>
                      </a: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/Ah</a:t>
                      </a:r>
                      <a:endParaRPr lang="zh-CN"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Time in h</a:t>
                      </a:r>
                      <a:endParaRPr lang="zh-CN"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88032">
                <a:tc>
                  <a:txBody>
                    <a:bodyPr/>
                    <a:lstStyle/>
                    <a:p>
                      <a:pPr algn="ctr">
                        <a:spcAft>
                          <a:spcPts val="0"/>
                        </a:spcAft>
                      </a:pPr>
                      <a:r>
                        <a:rPr lang="en-US" sz="16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Fiberglass</a:t>
                      </a:r>
                      <a:endParaRPr lang="zh-CN" sz="16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8</a:t>
                      </a:r>
                      <a:endParaRPr lang="zh-CN"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marL="0" algn="ctr" defTabSz="914400" rtl="0" eaLnBrk="1" latinLnBrk="0" hangingPunct="1">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1.89×10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marL="0" algn="ctr" defTabSz="914400" rtl="0" eaLnBrk="1" latinLnBrk="0" hangingPunct="1">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2.99×10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88032">
                <a:tc>
                  <a:txBody>
                    <a:bodyPr/>
                    <a:lstStyle/>
                    <a:p>
                      <a:pPr algn="ctr">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Semi-organic coating</a:t>
                      </a:r>
                      <a:endParaRPr lang="zh-CN"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8</a:t>
                      </a:r>
                      <a:endParaRPr lang="zh-CN"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marL="0" algn="ctr" defTabSz="914400" rtl="0" eaLnBrk="1" latinLnBrk="0" hangingPunct="1">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1.89×10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marL="0" algn="ctr" defTabSz="914400" rtl="0" eaLnBrk="1" latinLnBrk="0" hangingPunct="1">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2.99×10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88032">
                <a:tc>
                  <a:txBody>
                    <a:bodyPr/>
                    <a:lstStyle/>
                    <a:p>
                      <a:pPr algn="ctr">
                        <a:spcAft>
                          <a:spcPts val="0"/>
                        </a:spcAft>
                      </a:pPr>
                      <a:r>
                        <a:rPr lang="en-US" sz="16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Epoxy resin</a:t>
                      </a:r>
                      <a:endParaRPr lang="zh-CN" sz="16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2×10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7</a:t>
                      </a:r>
                      <a:endParaRPr lang="zh-CN"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marL="0" algn="ctr" defTabSz="914400" rtl="0" eaLnBrk="1" latinLnBrk="0" hangingPunct="1">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1.89×10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marL="0" algn="ctr" defTabSz="914400" rtl="0" eaLnBrk="1" latinLnBrk="0" hangingPunct="1">
                        <a:spcAft>
                          <a:spcPts val="0"/>
                        </a:spcAft>
                      </a:pPr>
                      <a:r>
                        <a:rPr lang="en-US" sz="16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5.98×10</a:t>
                      </a:r>
                      <a:r>
                        <a:rPr lang="en-US"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sz="1600" b="0" kern="100" baseline="300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bl>
          </a:graphicData>
        </a:graphic>
      </p:graphicFrame>
      <p:sp>
        <p:nvSpPr>
          <p:cNvPr id="8" name="Rectangle 2"/>
          <p:cNvSpPr txBox="1">
            <a:spLocks noChangeArrowheads="1"/>
          </p:cNvSpPr>
          <p:nvPr/>
        </p:nvSpPr>
        <p:spPr bwMode="auto">
          <a:xfrm>
            <a:off x="395536" y="322164"/>
            <a:ext cx="85344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rgbClr val="990033"/>
                </a:solidFill>
                <a:latin typeface="+mj-lt"/>
                <a:ea typeface="+mj-ea"/>
                <a:cs typeface="宋体" charset="0"/>
              </a:defRPr>
            </a:lvl1pPr>
            <a:lvl2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2pPr>
            <a:lvl3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3pPr>
            <a:lvl4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4pPr>
            <a:lvl5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5pPr>
            <a:lvl6pPr marL="457200" algn="ctr" rtl="0" eaLnBrk="1" fontAlgn="base" hangingPunct="1">
              <a:spcBef>
                <a:spcPct val="0"/>
              </a:spcBef>
              <a:spcAft>
                <a:spcPct val="0"/>
              </a:spcAft>
              <a:defRPr sz="3600">
                <a:solidFill>
                  <a:srgbClr val="990033"/>
                </a:solidFill>
                <a:latin typeface="Arial" charset="0"/>
                <a:ea typeface="宋体" pitchFamily="2" charset="-122"/>
              </a:defRPr>
            </a:lvl6pPr>
            <a:lvl7pPr marL="914400" algn="ctr" rtl="0" eaLnBrk="1" fontAlgn="base" hangingPunct="1">
              <a:spcBef>
                <a:spcPct val="0"/>
              </a:spcBef>
              <a:spcAft>
                <a:spcPct val="0"/>
              </a:spcAft>
              <a:defRPr sz="3600">
                <a:solidFill>
                  <a:srgbClr val="990033"/>
                </a:solidFill>
                <a:latin typeface="Arial" charset="0"/>
                <a:ea typeface="宋体" pitchFamily="2" charset="-122"/>
              </a:defRPr>
            </a:lvl7pPr>
            <a:lvl8pPr marL="1371600" algn="ctr" rtl="0" eaLnBrk="1" fontAlgn="base" hangingPunct="1">
              <a:spcBef>
                <a:spcPct val="0"/>
              </a:spcBef>
              <a:spcAft>
                <a:spcPct val="0"/>
              </a:spcAft>
              <a:defRPr sz="3600">
                <a:solidFill>
                  <a:srgbClr val="990033"/>
                </a:solidFill>
                <a:latin typeface="Arial" charset="0"/>
                <a:ea typeface="宋体" pitchFamily="2" charset="-122"/>
              </a:defRPr>
            </a:lvl8pPr>
            <a:lvl9pPr marL="1828800" algn="ctr" rtl="0" eaLnBrk="1" fontAlgn="base" hangingPunct="1">
              <a:spcBef>
                <a:spcPct val="0"/>
              </a:spcBef>
              <a:spcAft>
                <a:spcPct val="0"/>
              </a:spcAft>
              <a:defRPr sz="3600">
                <a:solidFill>
                  <a:srgbClr val="990033"/>
                </a:solidFill>
                <a:latin typeface="Arial" charset="0"/>
                <a:ea typeface="宋体" pitchFamily="2" charset="-122"/>
              </a:defRPr>
            </a:lvl9pPr>
          </a:lstStyle>
          <a:p>
            <a:pPr marL="342900" indent="-342900" algn="l">
              <a:spcBef>
                <a:spcPct val="20000"/>
              </a:spcBef>
              <a:buFontTx/>
              <a:buChar char="•"/>
            </a:pPr>
            <a:r>
              <a:rPr lang="en-US" altLang="zh-CN" sz="2400" kern="0" dirty="0" smtClean="0">
                <a:solidFill>
                  <a:srgbClr val="0000FF"/>
                </a:solidFill>
                <a:latin typeface="+mn-lt"/>
                <a:ea typeface="+mn-ea"/>
              </a:rPr>
              <a:t>Radiation dose distribution around the coils</a:t>
            </a:r>
            <a:endParaRPr lang="en-US" altLang="zh-CN" sz="2400" kern="0" dirty="0">
              <a:solidFill>
                <a:srgbClr val="0000FF"/>
              </a:solidFill>
              <a:latin typeface="+mn-lt"/>
              <a:ea typeface="+mn-ea"/>
            </a:endParaRPr>
          </a:p>
        </p:txBody>
      </p:sp>
    </p:spTree>
    <p:extLst>
      <p:ext uri="{BB962C8B-B14F-4D97-AF65-F5344CB8AC3E}">
        <p14:creationId xmlns:p14="http://schemas.microsoft.com/office/powerpoint/2010/main" val="206935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052736"/>
            <a:ext cx="5742333" cy="5040560"/>
          </a:xfrm>
        </p:spPr>
      </p:pic>
      <p:sp>
        <p:nvSpPr>
          <p:cNvPr id="2" name="矩形 1"/>
          <p:cNvSpPr/>
          <p:nvPr/>
        </p:nvSpPr>
        <p:spPr>
          <a:xfrm>
            <a:off x="1043608" y="5723964"/>
            <a:ext cx="7344816" cy="646331"/>
          </a:xfrm>
          <a:prstGeom prst="rect">
            <a:avLst/>
          </a:prstGeom>
        </p:spPr>
        <p:txBody>
          <a:bodyPr wrap="square">
            <a:spAutoFit/>
          </a:bodyPr>
          <a:lstStyle/>
          <a:p>
            <a:pPr marL="0" indent="0" fontAlgn="auto">
              <a:spcBef>
                <a:spcPts val="0"/>
              </a:spcBef>
              <a:spcAft>
                <a:spcPts val="0"/>
              </a:spcAft>
              <a:buNone/>
            </a:pPr>
            <a:r>
              <a:rPr lang="en-US" altLang="zh-CN" sz="1800" b="0" dirty="0">
                <a:solidFill>
                  <a:schemeClr val="tx1"/>
                </a:solidFill>
                <a:cs typeface="Times New Roman" panose="02020603050405020304" pitchFamily="18" charset="0"/>
              </a:rPr>
              <a:t>Dose distribution in </a:t>
            </a:r>
            <a:r>
              <a:rPr lang="en-US" altLang="zh-CN" sz="1800" b="0" dirty="0" err="1">
                <a:solidFill>
                  <a:schemeClr val="tx1"/>
                </a:solidFill>
                <a:cs typeface="Times New Roman" panose="02020603050405020304" pitchFamily="18" charset="0"/>
              </a:rPr>
              <a:t>Gy</a:t>
            </a:r>
            <a:r>
              <a:rPr lang="en-US" altLang="zh-CN" sz="1800" b="0" dirty="0">
                <a:solidFill>
                  <a:schemeClr val="tx1"/>
                </a:solidFill>
                <a:cs typeface="Times New Roman" panose="02020603050405020304" pitchFamily="18" charset="0"/>
              </a:rPr>
              <a:t>/Ah at 120 </a:t>
            </a:r>
            <a:r>
              <a:rPr lang="en-US" altLang="zh-CN" sz="1800" b="0" dirty="0" err="1">
                <a:solidFill>
                  <a:schemeClr val="tx1"/>
                </a:solidFill>
                <a:cs typeface="Times New Roman" panose="02020603050405020304" pitchFamily="18" charset="0"/>
              </a:rPr>
              <a:t>GeV</a:t>
            </a:r>
            <a:r>
              <a:rPr lang="en-US" altLang="zh-CN" sz="1800" b="0" dirty="0">
                <a:solidFill>
                  <a:schemeClr val="tx1"/>
                </a:solidFill>
                <a:cs typeface="Times New Roman" panose="02020603050405020304" pitchFamily="18" charset="0"/>
              </a:rPr>
              <a:t> in a dipole section </a:t>
            </a:r>
            <a:r>
              <a:rPr lang="en-US" altLang="zh-CN" sz="1800" b="0" dirty="0" smtClean="0">
                <a:solidFill>
                  <a:schemeClr val="tx1"/>
                </a:solidFill>
                <a:cs typeface="Times New Roman" panose="02020603050405020304" pitchFamily="18" charset="0"/>
              </a:rPr>
              <a:t>with shielding</a:t>
            </a:r>
          </a:p>
          <a:p>
            <a:pPr marL="0" indent="0" fontAlgn="auto">
              <a:spcBef>
                <a:spcPts val="0"/>
              </a:spcBef>
              <a:spcAft>
                <a:spcPts val="0"/>
              </a:spcAft>
              <a:buNone/>
            </a:pPr>
            <a:r>
              <a:rPr lang="en-US" altLang="zh-CN" sz="1800" b="0" dirty="0" smtClean="0">
                <a:solidFill>
                  <a:schemeClr val="accent6">
                    <a:lumMod val="60000"/>
                    <a:lumOff val="40000"/>
                  </a:schemeClr>
                </a:solidFill>
                <a:ea typeface="楷体" panose="02010609060101010101" pitchFamily="49" charset="-122"/>
                <a:cs typeface="Times New Roman" panose="02020603050405020304" pitchFamily="18" charset="0"/>
              </a:rPr>
              <a:t>Radiation dose of the other sections are lower than dipole section.</a:t>
            </a:r>
            <a:endParaRPr lang="en-US" altLang="zh-CN" sz="1800" b="0" dirty="0">
              <a:solidFill>
                <a:schemeClr val="accent6">
                  <a:lumMod val="60000"/>
                  <a:lumOff val="40000"/>
                </a:schemeClr>
              </a:solidFill>
              <a:ea typeface="楷体" panose="02010609060101010101" pitchFamily="49" charset="-122"/>
              <a:cs typeface="Times New Roman" panose="02020603050405020304" pitchFamily="18" charset="0"/>
            </a:endParaRPr>
          </a:p>
        </p:txBody>
      </p:sp>
      <p:sp>
        <p:nvSpPr>
          <p:cNvPr id="5" name="Rectangle 2"/>
          <p:cNvSpPr txBox="1">
            <a:spLocks noChangeArrowheads="1"/>
          </p:cNvSpPr>
          <p:nvPr/>
        </p:nvSpPr>
        <p:spPr bwMode="auto">
          <a:xfrm>
            <a:off x="395536" y="322164"/>
            <a:ext cx="8534400"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a:solidFill>
                  <a:srgbClr val="990033"/>
                </a:solidFill>
                <a:latin typeface="+mj-lt"/>
                <a:ea typeface="+mj-ea"/>
                <a:cs typeface="宋体" charset="0"/>
              </a:defRPr>
            </a:lvl1pPr>
            <a:lvl2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2pPr>
            <a:lvl3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3pPr>
            <a:lvl4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4pPr>
            <a:lvl5pPr algn="ctr" rtl="0" eaLnBrk="1" fontAlgn="base" hangingPunct="1">
              <a:spcBef>
                <a:spcPct val="0"/>
              </a:spcBef>
              <a:spcAft>
                <a:spcPct val="0"/>
              </a:spcAft>
              <a:defRPr kumimoji="1" sz="3600">
                <a:solidFill>
                  <a:srgbClr val="990033"/>
                </a:solidFill>
                <a:latin typeface="Arial" charset="0"/>
                <a:ea typeface="宋体" pitchFamily="2" charset="-122"/>
                <a:cs typeface="宋体" charset="0"/>
              </a:defRPr>
            </a:lvl5pPr>
            <a:lvl6pPr marL="457200" algn="ctr" rtl="0" eaLnBrk="1" fontAlgn="base" hangingPunct="1">
              <a:spcBef>
                <a:spcPct val="0"/>
              </a:spcBef>
              <a:spcAft>
                <a:spcPct val="0"/>
              </a:spcAft>
              <a:defRPr sz="3600">
                <a:solidFill>
                  <a:srgbClr val="990033"/>
                </a:solidFill>
                <a:latin typeface="Arial" charset="0"/>
                <a:ea typeface="宋体" pitchFamily="2" charset="-122"/>
              </a:defRPr>
            </a:lvl6pPr>
            <a:lvl7pPr marL="914400" algn="ctr" rtl="0" eaLnBrk="1" fontAlgn="base" hangingPunct="1">
              <a:spcBef>
                <a:spcPct val="0"/>
              </a:spcBef>
              <a:spcAft>
                <a:spcPct val="0"/>
              </a:spcAft>
              <a:defRPr sz="3600">
                <a:solidFill>
                  <a:srgbClr val="990033"/>
                </a:solidFill>
                <a:latin typeface="Arial" charset="0"/>
                <a:ea typeface="宋体" pitchFamily="2" charset="-122"/>
              </a:defRPr>
            </a:lvl7pPr>
            <a:lvl8pPr marL="1371600" algn="ctr" rtl="0" eaLnBrk="1" fontAlgn="base" hangingPunct="1">
              <a:spcBef>
                <a:spcPct val="0"/>
              </a:spcBef>
              <a:spcAft>
                <a:spcPct val="0"/>
              </a:spcAft>
              <a:defRPr sz="3600">
                <a:solidFill>
                  <a:srgbClr val="990033"/>
                </a:solidFill>
                <a:latin typeface="Arial" charset="0"/>
                <a:ea typeface="宋体" pitchFamily="2" charset="-122"/>
              </a:defRPr>
            </a:lvl8pPr>
            <a:lvl9pPr marL="1828800" algn="ctr" rtl="0" eaLnBrk="1" fontAlgn="base" hangingPunct="1">
              <a:spcBef>
                <a:spcPct val="0"/>
              </a:spcBef>
              <a:spcAft>
                <a:spcPct val="0"/>
              </a:spcAft>
              <a:defRPr sz="3600">
                <a:solidFill>
                  <a:srgbClr val="990033"/>
                </a:solidFill>
                <a:latin typeface="Arial" charset="0"/>
                <a:ea typeface="宋体" pitchFamily="2" charset="-122"/>
              </a:defRPr>
            </a:lvl9pPr>
          </a:lstStyle>
          <a:p>
            <a:pPr marL="342900" indent="-342900" algn="l">
              <a:spcBef>
                <a:spcPct val="20000"/>
              </a:spcBef>
              <a:buFontTx/>
              <a:buChar char="•"/>
            </a:pPr>
            <a:r>
              <a:rPr lang="en-US" altLang="zh-CN" sz="2400" kern="0" dirty="0" smtClean="0">
                <a:solidFill>
                  <a:srgbClr val="0000FF"/>
                </a:solidFill>
                <a:latin typeface="+mn-lt"/>
                <a:ea typeface="+mn-ea"/>
              </a:rPr>
              <a:t>Radiation dose distribution in the tunnel</a:t>
            </a:r>
            <a:endParaRPr lang="en-US" altLang="zh-CN" sz="2400" kern="0" dirty="0">
              <a:solidFill>
                <a:srgbClr val="0000FF"/>
              </a:solidFill>
              <a:latin typeface="+mn-lt"/>
              <a:ea typeface="+mn-ea"/>
            </a:endParaRPr>
          </a:p>
        </p:txBody>
      </p:sp>
    </p:spTree>
    <p:extLst>
      <p:ext uri="{BB962C8B-B14F-4D97-AF65-F5344CB8AC3E}">
        <p14:creationId xmlns:p14="http://schemas.microsoft.com/office/powerpoint/2010/main" val="684036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259632" y="1860795"/>
            <a:ext cx="6624736" cy="3152381"/>
          </a:xfrm>
          <a:prstGeom prst="rect">
            <a:avLst/>
          </a:prstGeom>
        </p:spPr>
      </p:pic>
      <p:sp>
        <p:nvSpPr>
          <p:cNvPr id="6" name="内容占位符 5"/>
          <p:cNvSpPr>
            <a:spLocks noGrp="1"/>
          </p:cNvSpPr>
          <p:nvPr>
            <p:ph idx="1"/>
          </p:nvPr>
        </p:nvSpPr>
        <p:spPr/>
        <p:txBody>
          <a:bodyPr/>
          <a:lstStyle/>
          <a:p>
            <a:r>
              <a:rPr lang="en-US" altLang="zh-CN" dirty="0"/>
              <a:t>Simulation result </a:t>
            </a:r>
            <a:r>
              <a:rPr lang="en-US" altLang="zh-CN" dirty="0" smtClean="0"/>
              <a:t>for </a:t>
            </a:r>
            <a:r>
              <a:rPr lang="en-US" altLang="zh-CN" dirty="0"/>
              <a:t>thickness of the main tunnel </a:t>
            </a:r>
            <a:r>
              <a:rPr lang="en-US" altLang="zh-CN" dirty="0" smtClean="0"/>
              <a:t>for CEPC</a:t>
            </a:r>
            <a:endParaRPr lang="zh-CN" altLang="en-US" dirty="0"/>
          </a:p>
          <a:p>
            <a:endParaRPr lang="zh-CN" altLang="en-US" dirty="0"/>
          </a:p>
        </p:txBody>
      </p:sp>
      <p:sp>
        <p:nvSpPr>
          <p:cNvPr id="5" name="矩形 4"/>
          <p:cNvSpPr/>
          <p:nvPr/>
        </p:nvSpPr>
        <p:spPr>
          <a:xfrm>
            <a:off x="611560" y="5013176"/>
            <a:ext cx="7920880" cy="1200329"/>
          </a:xfrm>
          <a:prstGeom prst="rect">
            <a:avLst/>
          </a:prstGeom>
        </p:spPr>
        <p:txBody>
          <a:bodyPr wrap="square">
            <a:spAutoFit/>
          </a:bodyPr>
          <a:lstStyle/>
          <a:p>
            <a:pPr marL="342900" indent="-342900">
              <a:buFont typeface="Wingdings" panose="05000000000000000000" pitchFamily="2" charset="2"/>
              <a:buChar char="ü"/>
            </a:pPr>
            <a:r>
              <a:rPr lang="en-US" altLang="zh-CN" dirty="0" smtClean="0">
                <a:solidFill>
                  <a:srgbClr val="C00000"/>
                </a:solidFill>
              </a:rPr>
              <a:t>Beam </a:t>
            </a:r>
            <a:r>
              <a:rPr lang="en-US" altLang="zh-CN" dirty="0">
                <a:solidFill>
                  <a:srgbClr val="C00000"/>
                </a:solidFill>
              </a:rPr>
              <a:t>loss parameter: 1W/m for 120GeV </a:t>
            </a:r>
            <a:r>
              <a:rPr lang="en-US" altLang="zh-CN" dirty="0" smtClean="0">
                <a:solidFill>
                  <a:srgbClr val="C00000"/>
                </a:solidFill>
              </a:rPr>
              <a:t>electrons, </a:t>
            </a:r>
            <a:r>
              <a:rPr lang="en-US" altLang="zh-CN" dirty="0">
                <a:solidFill>
                  <a:srgbClr val="C00000"/>
                </a:solidFill>
              </a:rPr>
              <a:t>the material of the beam pipe is Fe and 1 cm </a:t>
            </a:r>
            <a:r>
              <a:rPr lang="en-US" altLang="zh-CN" dirty="0" smtClean="0">
                <a:solidFill>
                  <a:srgbClr val="C00000"/>
                </a:solidFill>
              </a:rPr>
              <a:t>thickness</a:t>
            </a:r>
          </a:p>
          <a:p>
            <a:pPr marL="285750" lvl="1" indent="-285750">
              <a:buFont typeface="Wingdings" panose="05000000000000000000" pitchFamily="2" charset="2"/>
              <a:buChar char="ü"/>
            </a:pPr>
            <a:r>
              <a:rPr lang="en-US" altLang="zh-CN" dirty="0">
                <a:solidFill>
                  <a:srgbClr val="C00000"/>
                </a:solidFill>
              </a:rPr>
              <a:t>Radiation levels caused by other beam loss parameters can be deduced through proper conversion </a:t>
            </a:r>
            <a:r>
              <a:rPr lang="en-US" altLang="zh-CN" dirty="0" smtClean="0">
                <a:solidFill>
                  <a:srgbClr val="C00000"/>
                </a:solidFill>
              </a:rPr>
              <a:t>coefficient</a:t>
            </a:r>
            <a:endParaRPr lang="zh-CN" altLang="en-US" sz="2000"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15</a:t>
            </a:fld>
            <a:endParaRPr kumimoji="0" lang="zh-CN" altLang="en-US"/>
          </a:p>
        </p:txBody>
      </p:sp>
      <p:sp>
        <p:nvSpPr>
          <p:cNvPr id="7" name="标题 6"/>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4567238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dirty="0" smtClean="0"/>
              <a:t>Average </a:t>
            </a:r>
            <a:r>
              <a:rPr lang="en-US" altLang="zh-CN" sz="2400" dirty="0"/>
              <a:t>beam loss parameter </a:t>
            </a:r>
            <a:endParaRPr lang="en-US" altLang="zh-CN" sz="2400" dirty="0" smtClean="0"/>
          </a:p>
          <a:p>
            <a:pPr lvl="1" algn="just"/>
            <a:r>
              <a:rPr lang="en-US" altLang="zh-CN" sz="2000" dirty="0"/>
              <a:t>According to the cumulated number of particles and the lifetime of the beam</a:t>
            </a:r>
          </a:p>
          <a:p>
            <a:r>
              <a:rPr lang="en-US" altLang="zh-CN" dirty="0"/>
              <a:t>Beam loss calculation</a:t>
            </a:r>
          </a:p>
          <a:p>
            <a:pPr lvl="1"/>
            <a:r>
              <a:rPr lang="en-US" altLang="zh-CN" dirty="0" smtClean="0"/>
              <a:t>Beam energy:120GeV; Lifetime:1h; circumference:100km;</a:t>
            </a:r>
          </a:p>
          <a:p>
            <a:pPr lvl="1"/>
            <a:r>
              <a:rPr lang="en-US" altLang="zh-CN" dirty="0" smtClean="0"/>
              <a:t>For </a:t>
            </a:r>
            <a:r>
              <a:rPr lang="en-US" altLang="zh-CN" dirty="0"/>
              <a:t>CEPC: ~</a:t>
            </a:r>
            <a:r>
              <a:rPr lang="en-US" altLang="zh-CN" dirty="0" smtClean="0"/>
              <a:t>0.004 </a:t>
            </a:r>
            <a:r>
              <a:rPr lang="en-US" altLang="zh-CN" dirty="0"/>
              <a:t>W/m</a:t>
            </a:r>
          </a:p>
          <a:p>
            <a:r>
              <a:rPr lang="en-US" altLang="zh-CN" dirty="0" smtClean="0"/>
              <a:t>So</a:t>
            </a:r>
            <a:r>
              <a:rPr lang="en-US" altLang="zh-CN" dirty="0"/>
              <a:t>, the dose rate in the arc tunnel is about several hundreds </a:t>
            </a:r>
            <a:r>
              <a:rPr lang="el-GR" altLang="zh-CN" dirty="0"/>
              <a:t>μ</a:t>
            </a:r>
            <a:r>
              <a:rPr lang="en-US" altLang="zh-CN" dirty="0" err="1" smtClean="0"/>
              <a:t>Sv</a:t>
            </a:r>
            <a:r>
              <a:rPr lang="en-US" altLang="zh-CN" dirty="0" smtClean="0"/>
              <a:t>/h</a:t>
            </a:r>
          </a:p>
          <a:p>
            <a:endParaRPr lang="en-US" altLang="zh-CN" dirty="0" smtClean="0"/>
          </a:p>
          <a:p>
            <a:pPr lvl="1"/>
            <a:endParaRPr lang="en-US" altLang="zh-CN" sz="3600" dirty="0"/>
          </a:p>
          <a:p>
            <a:endParaRPr lang="zh-CN" altLang="en-US" sz="2000"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16</a:t>
            </a:fld>
            <a:endParaRPr kumimoji="0" lang="zh-CN" altLang="en-US"/>
          </a:p>
        </p:txBody>
      </p:sp>
    </p:spTree>
    <p:extLst>
      <p:ext uri="{BB962C8B-B14F-4D97-AF65-F5344CB8AC3E}">
        <p14:creationId xmlns:p14="http://schemas.microsoft.com/office/powerpoint/2010/main" val="29636040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Beam dump design</a:t>
            </a:r>
          </a:p>
          <a:p>
            <a:pPr lvl="1"/>
            <a:r>
              <a:rPr lang="en-US" altLang="zh-CN" dirty="0" smtClean="0"/>
              <a:t>Dump for electron energy 120GeV and 10GeV </a:t>
            </a:r>
          </a:p>
          <a:p>
            <a:pPr marL="457200" lvl="1" indent="0">
              <a:buNone/>
            </a:pPr>
            <a:endParaRPr lang="en-US" altLang="zh-CN" dirty="0" smtClean="0"/>
          </a:p>
          <a:p>
            <a:endParaRPr lang="en-US" altLang="zh-CN" dirty="0" smtClean="0"/>
          </a:p>
          <a:p>
            <a:r>
              <a:rPr lang="en-US" altLang="zh-CN" dirty="0" smtClean="0"/>
              <a:t>Material and size of </a:t>
            </a:r>
            <a:r>
              <a:rPr lang="en-US" altLang="zh-CN" dirty="0"/>
              <a:t>absorber core.</a:t>
            </a:r>
          </a:p>
          <a:p>
            <a:pPr lvl="1"/>
            <a:r>
              <a:rPr lang="en-US" altLang="zh-CN" dirty="0" smtClean="0"/>
              <a:t>According to experienced formula and FLUKA simulation</a:t>
            </a:r>
          </a:p>
          <a:p>
            <a:endParaRPr lang="en-US" altLang="zh-CN" dirty="0" smtClean="0"/>
          </a:p>
        </p:txBody>
      </p:sp>
      <p:pic>
        <p:nvPicPr>
          <p:cNvPr id="6" name="图片 5"/>
          <p:cNvPicPr>
            <a:picLocks noChangeAspect="1"/>
          </p:cNvPicPr>
          <p:nvPr/>
        </p:nvPicPr>
        <p:blipFill>
          <a:blip r:embed="rId3"/>
          <a:stretch>
            <a:fillRect/>
          </a:stretch>
        </p:blipFill>
        <p:spPr>
          <a:xfrm>
            <a:off x="827584" y="3830216"/>
            <a:ext cx="6618670" cy="2747392"/>
          </a:xfrm>
          <a:prstGeom prst="rect">
            <a:avLst/>
          </a:prstGeom>
        </p:spPr>
      </p:pic>
      <p:graphicFrame>
        <p:nvGraphicFramePr>
          <p:cNvPr id="9" name="表格 8"/>
          <p:cNvGraphicFramePr>
            <a:graphicFrameLocks noGrp="1"/>
          </p:cNvGraphicFramePr>
          <p:nvPr>
            <p:extLst>
              <p:ext uri="{D42A27DB-BD31-4B8C-83A1-F6EECF244321}">
                <p14:modId xmlns:p14="http://schemas.microsoft.com/office/powerpoint/2010/main" val="1437203681"/>
              </p:ext>
            </p:extLst>
          </p:nvPr>
        </p:nvGraphicFramePr>
        <p:xfrm>
          <a:off x="1259632" y="2132856"/>
          <a:ext cx="5832649" cy="936104"/>
        </p:xfrm>
        <a:graphic>
          <a:graphicData uri="http://schemas.openxmlformats.org/drawingml/2006/table">
            <a:tbl>
              <a:tblPr firstRow="1" firstCol="1" bandRow="1">
                <a:tableStyleId>{5C22544A-7EE6-4342-B048-85BDC9FD1C3A}</a:tableStyleId>
              </a:tblPr>
              <a:tblGrid>
                <a:gridCol w="1943982"/>
                <a:gridCol w="1943982"/>
                <a:gridCol w="1944685"/>
              </a:tblGrid>
              <a:tr h="234026">
                <a:tc>
                  <a:txBody>
                    <a:bodyPr/>
                    <a:lstStyle/>
                    <a:p>
                      <a:pPr>
                        <a:spcAft>
                          <a:spcPts val="0"/>
                        </a:spcAft>
                      </a:pPr>
                      <a:r>
                        <a:rPr lang="en-US" sz="1200" kern="100" dirty="0">
                          <a:effectLst/>
                        </a:rPr>
                        <a:t> </a:t>
                      </a:r>
                      <a:endParaRPr lang="zh-CN" sz="1200" kern="100" dirty="0">
                        <a:solidFill>
                          <a:srgbClr val="000000"/>
                        </a:solidFill>
                        <a:effectLst/>
                        <a:latin typeface="Times New Roman" panose="02020603050405020304" pitchFamily="18" charset="0"/>
                        <a:ea typeface="等线"/>
                      </a:endParaRPr>
                    </a:p>
                  </a:txBody>
                  <a:tcPr marL="68580" marR="68580" marT="0" marB="0"/>
                </a:tc>
                <a:tc>
                  <a:txBody>
                    <a:bodyPr/>
                    <a:lstStyle/>
                    <a:p>
                      <a:pPr>
                        <a:spcAft>
                          <a:spcPts val="0"/>
                        </a:spcAft>
                      </a:pPr>
                      <a:r>
                        <a:rPr lang="en-US" sz="1200" kern="100">
                          <a:effectLst/>
                        </a:rPr>
                        <a:t>LINAC</a:t>
                      </a:r>
                      <a:endParaRPr lang="zh-CN" sz="1200" kern="100">
                        <a:solidFill>
                          <a:srgbClr val="000000"/>
                        </a:solidFill>
                        <a:effectLst/>
                        <a:latin typeface="Times New Roman" panose="02020603050405020304" pitchFamily="18" charset="0"/>
                        <a:ea typeface="等线"/>
                      </a:endParaRPr>
                    </a:p>
                  </a:txBody>
                  <a:tcPr marL="68580" marR="68580" marT="0" marB="0"/>
                </a:tc>
                <a:tc>
                  <a:txBody>
                    <a:bodyPr/>
                    <a:lstStyle/>
                    <a:p>
                      <a:pPr>
                        <a:spcAft>
                          <a:spcPts val="0"/>
                        </a:spcAft>
                      </a:pPr>
                      <a:r>
                        <a:rPr lang="en-US" sz="1200" kern="100">
                          <a:effectLst/>
                        </a:rPr>
                        <a:t>Collider</a:t>
                      </a:r>
                      <a:endParaRPr lang="zh-CN" sz="1200" kern="100">
                        <a:solidFill>
                          <a:srgbClr val="000000"/>
                        </a:solidFill>
                        <a:effectLst/>
                        <a:latin typeface="Times New Roman" panose="02020603050405020304" pitchFamily="18" charset="0"/>
                        <a:ea typeface="等线"/>
                      </a:endParaRPr>
                    </a:p>
                  </a:txBody>
                  <a:tcPr marL="68580" marR="68580" marT="0" marB="0"/>
                </a:tc>
              </a:tr>
              <a:tr h="234026">
                <a:tc>
                  <a:txBody>
                    <a:bodyPr/>
                    <a:lstStyle/>
                    <a:p>
                      <a:pPr>
                        <a:spcAft>
                          <a:spcPts val="0"/>
                        </a:spcAft>
                      </a:pPr>
                      <a:r>
                        <a:rPr lang="en-US" sz="1200" kern="100">
                          <a:effectLst/>
                        </a:rPr>
                        <a:t>Energy(GeV)</a:t>
                      </a:r>
                      <a:endParaRPr lang="zh-CN" sz="1200" kern="100">
                        <a:solidFill>
                          <a:srgbClr val="000000"/>
                        </a:solidFill>
                        <a:effectLst/>
                        <a:latin typeface="Times New Roman" panose="02020603050405020304" pitchFamily="18" charset="0"/>
                        <a:ea typeface="等线"/>
                      </a:endParaRPr>
                    </a:p>
                  </a:txBody>
                  <a:tcPr marL="68580" marR="68580" marT="0" marB="0"/>
                </a:tc>
                <a:tc>
                  <a:txBody>
                    <a:bodyPr/>
                    <a:lstStyle/>
                    <a:p>
                      <a:pPr>
                        <a:spcAft>
                          <a:spcPts val="0"/>
                        </a:spcAft>
                      </a:pPr>
                      <a:r>
                        <a:rPr lang="en-US" sz="1200" kern="100">
                          <a:effectLst/>
                        </a:rPr>
                        <a:t>10</a:t>
                      </a:r>
                      <a:endParaRPr lang="zh-CN" sz="1200" kern="100">
                        <a:solidFill>
                          <a:srgbClr val="000000"/>
                        </a:solidFill>
                        <a:effectLst/>
                        <a:latin typeface="Times New Roman" panose="02020603050405020304" pitchFamily="18" charset="0"/>
                        <a:ea typeface="等线"/>
                      </a:endParaRPr>
                    </a:p>
                  </a:txBody>
                  <a:tcPr marL="68580" marR="68580" marT="0" marB="0"/>
                </a:tc>
                <a:tc>
                  <a:txBody>
                    <a:bodyPr/>
                    <a:lstStyle/>
                    <a:p>
                      <a:pPr>
                        <a:spcAft>
                          <a:spcPts val="0"/>
                        </a:spcAft>
                      </a:pPr>
                      <a:r>
                        <a:rPr lang="en-US" sz="1200" kern="100">
                          <a:effectLst/>
                        </a:rPr>
                        <a:t>120</a:t>
                      </a:r>
                      <a:endParaRPr lang="zh-CN" sz="1200" kern="100">
                        <a:solidFill>
                          <a:srgbClr val="000000"/>
                        </a:solidFill>
                        <a:effectLst/>
                        <a:latin typeface="Times New Roman" panose="02020603050405020304" pitchFamily="18" charset="0"/>
                        <a:ea typeface="等线"/>
                      </a:endParaRPr>
                    </a:p>
                  </a:txBody>
                  <a:tcPr marL="68580" marR="68580" marT="0" marB="0"/>
                </a:tc>
              </a:tr>
              <a:tr h="234026">
                <a:tc>
                  <a:txBody>
                    <a:bodyPr/>
                    <a:lstStyle/>
                    <a:p>
                      <a:pPr>
                        <a:spcAft>
                          <a:spcPts val="0"/>
                        </a:spcAft>
                      </a:pPr>
                      <a:r>
                        <a:rPr lang="en-US" sz="1200" kern="100">
                          <a:effectLst/>
                        </a:rPr>
                        <a:t>Current(uA)</a:t>
                      </a:r>
                      <a:endParaRPr lang="zh-CN" sz="1200" kern="100">
                        <a:solidFill>
                          <a:srgbClr val="000000"/>
                        </a:solidFill>
                        <a:effectLst/>
                        <a:latin typeface="Times New Roman" panose="02020603050405020304" pitchFamily="18" charset="0"/>
                        <a:ea typeface="等线"/>
                      </a:endParaRPr>
                    </a:p>
                  </a:txBody>
                  <a:tcPr marL="68580" marR="68580" marT="0" marB="0"/>
                </a:tc>
                <a:tc>
                  <a:txBody>
                    <a:bodyPr/>
                    <a:lstStyle/>
                    <a:p>
                      <a:pPr>
                        <a:spcAft>
                          <a:spcPts val="0"/>
                        </a:spcAft>
                      </a:pPr>
                      <a:r>
                        <a:rPr lang="en-US" sz="1200" kern="100" dirty="0" smtClean="0">
                          <a:effectLst/>
                        </a:rPr>
                        <a:t>0.1</a:t>
                      </a:r>
                      <a:endParaRPr lang="zh-CN" sz="1200" kern="100" dirty="0">
                        <a:solidFill>
                          <a:srgbClr val="000000"/>
                        </a:solidFill>
                        <a:effectLst/>
                        <a:latin typeface="Times New Roman" panose="02020603050405020304" pitchFamily="18" charset="0"/>
                        <a:ea typeface="等线"/>
                      </a:endParaRPr>
                    </a:p>
                  </a:txBody>
                  <a:tcPr marL="68580" marR="68580" marT="0" marB="0"/>
                </a:tc>
                <a:tc>
                  <a:txBody>
                    <a:bodyPr/>
                    <a:lstStyle/>
                    <a:p>
                      <a:pPr>
                        <a:spcAft>
                          <a:spcPts val="0"/>
                        </a:spcAft>
                      </a:pPr>
                      <a:r>
                        <a:rPr lang="en-US" altLang="zh-CN" sz="1200" kern="100" dirty="0" smtClean="0">
                          <a:solidFill>
                            <a:schemeClr val="dk1"/>
                          </a:solidFill>
                          <a:effectLst/>
                          <a:latin typeface="+mn-lt"/>
                          <a:ea typeface="+mn-ea"/>
                        </a:rPr>
                        <a:t>17.7mA</a:t>
                      </a:r>
                    </a:p>
                  </a:txBody>
                  <a:tcPr marL="68580" marR="68580" marT="0" marB="0"/>
                </a:tc>
              </a:tr>
              <a:tr h="234026">
                <a:tc>
                  <a:txBody>
                    <a:bodyPr/>
                    <a:lstStyle/>
                    <a:p>
                      <a:pPr>
                        <a:spcAft>
                          <a:spcPts val="0"/>
                        </a:spcAft>
                      </a:pPr>
                      <a:r>
                        <a:rPr lang="en-US" sz="1200" kern="100" dirty="0">
                          <a:effectLst/>
                        </a:rPr>
                        <a:t>No. of </a:t>
                      </a:r>
                      <a:r>
                        <a:rPr lang="en-US" sz="1200" kern="100" dirty="0" smtClean="0">
                          <a:effectLst/>
                        </a:rPr>
                        <a:t>E(/s)</a:t>
                      </a:r>
                      <a:endParaRPr lang="zh-CN" sz="1200" kern="100" dirty="0">
                        <a:solidFill>
                          <a:srgbClr val="000000"/>
                        </a:solidFill>
                        <a:effectLst/>
                        <a:latin typeface="Times New Roman" panose="02020603050405020304" pitchFamily="18" charset="0"/>
                        <a:ea typeface="等线"/>
                      </a:endParaRPr>
                    </a:p>
                  </a:txBody>
                  <a:tcPr marL="68580" marR="68580" marT="0" marB="0"/>
                </a:tc>
                <a:tc>
                  <a:txBody>
                    <a:bodyPr/>
                    <a:lstStyle/>
                    <a:p>
                      <a:pPr>
                        <a:spcAft>
                          <a:spcPts val="0"/>
                        </a:spcAft>
                      </a:pPr>
                      <a:r>
                        <a:rPr lang="en-US" sz="1200" kern="100" dirty="0" smtClean="0">
                          <a:effectLst/>
                        </a:rPr>
                        <a:t>6.25E11</a:t>
                      </a:r>
                      <a:endParaRPr lang="zh-CN" sz="1200" kern="100" dirty="0">
                        <a:solidFill>
                          <a:srgbClr val="000000"/>
                        </a:solidFill>
                        <a:effectLst/>
                        <a:latin typeface="Times New Roman" panose="02020603050405020304" pitchFamily="18" charset="0"/>
                        <a:ea typeface="等线"/>
                      </a:endParaRPr>
                    </a:p>
                  </a:txBody>
                  <a:tcPr marL="68580" marR="68580" marT="0" marB="0"/>
                </a:tc>
                <a:tc>
                  <a:txBody>
                    <a:bodyPr/>
                    <a:lstStyle/>
                    <a:p>
                      <a:pPr>
                        <a:spcAft>
                          <a:spcPts val="0"/>
                        </a:spcAft>
                      </a:pPr>
                      <a:r>
                        <a:rPr lang="en-US" sz="1200" kern="100" dirty="0" smtClean="0">
                          <a:effectLst/>
                        </a:rPr>
                        <a:t>1.1E17</a:t>
                      </a:r>
                      <a:endParaRPr lang="zh-CN" sz="1200" kern="100" dirty="0">
                        <a:solidFill>
                          <a:srgbClr val="000000"/>
                        </a:solidFill>
                        <a:effectLst/>
                        <a:latin typeface="Times New Roman" panose="02020603050405020304" pitchFamily="18" charset="0"/>
                        <a:ea typeface="等线"/>
                      </a:endParaRPr>
                    </a:p>
                  </a:txBody>
                  <a:tcPr marL="68580" marR="68580" marT="0" marB="0"/>
                </a:tc>
              </a:tr>
            </a:tbl>
          </a:graphicData>
        </a:graphic>
      </p:graphicFrame>
      <p:sp>
        <p:nvSpPr>
          <p:cNvPr id="10" name="灯片编号占位符 9"/>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17</a:t>
            </a:fld>
            <a:endParaRPr kumimoji="0" lang="zh-CN" altLang="en-US"/>
          </a:p>
        </p:txBody>
      </p:sp>
    </p:spTree>
    <p:extLst>
      <p:ext uri="{BB962C8B-B14F-4D97-AF65-F5344CB8AC3E}">
        <p14:creationId xmlns:p14="http://schemas.microsoft.com/office/powerpoint/2010/main" val="2166551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err="1"/>
              <a:t>Linac</a:t>
            </a:r>
            <a:r>
              <a:rPr lang="en-US" altLang="zh-CN" dirty="0"/>
              <a:t> </a:t>
            </a:r>
            <a:r>
              <a:rPr lang="en-US" altLang="zh-CN" dirty="0" smtClean="0"/>
              <a:t>Beam dump</a:t>
            </a:r>
          </a:p>
          <a:p>
            <a:pPr lvl="1"/>
            <a:r>
              <a:rPr lang="en-US" altLang="zh-CN" dirty="0"/>
              <a:t>Longitudinal and </a:t>
            </a:r>
            <a:r>
              <a:rPr lang="en-US" altLang="zh-CN" dirty="0" smtClean="0"/>
              <a:t>transverse Dose distribution and dose attenuation </a:t>
            </a:r>
          </a:p>
          <a:p>
            <a:pPr lvl="1"/>
            <a:endParaRPr lang="zh-CN" altLang="en-US" dirty="0"/>
          </a:p>
        </p:txBody>
      </p:sp>
      <p:pic>
        <p:nvPicPr>
          <p:cNvPr id="4" name="内容占位符 4">
            <a:extLst>
              <a:ext uri="{FF2B5EF4-FFF2-40B4-BE49-F238E27FC236}">
                <a16:creationId xmlns="" xmlns:a16="http://schemas.microsoft.com/office/drawing/2014/main" id="{2C396655-965D-4848-AE56-324780DF9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55577" y="2492896"/>
            <a:ext cx="2520280" cy="21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pic>
      <p:pic>
        <p:nvPicPr>
          <p:cNvPr id="5" name="图片 4">
            <a:extLst>
              <a:ext uri="{FF2B5EF4-FFF2-40B4-BE49-F238E27FC236}">
                <a16:creationId xmlns="" xmlns:a16="http://schemas.microsoft.com/office/drawing/2014/main" id="{159C4FF8-CC92-4BCB-9C5D-291904DA1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674778"/>
            <a:ext cx="2457755" cy="1814255"/>
          </a:xfrm>
          <a:prstGeom prst="rect">
            <a:avLst/>
          </a:prstGeom>
        </p:spPr>
      </p:pic>
      <p:pic>
        <p:nvPicPr>
          <p:cNvPr id="6" name="图片 5">
            <a:extLst>
              <a:ext uri="{FF2B5EF4-FFF2-40B4-BE49-F238E27FC236}">
                <a16:creationId xmlns="" xmlns:a16="http://schemas.microsoft.com/office/drawing/2014/main" id="{46B7C685-C5F4-4428-BD1C-F11716E60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7" y="4347325"/>
            <a:ext cx="2520280" cy="2178020"/>
          </a:xfrm>
          <a:prstGeom prst="rect">
            <a:avLst/>
          </a:prstGeom>
        </p:spPr>
      </p:pic>
      <p:pic>
        <p:nvPicPr>
          <p:cNvPr id="7" name="图片 6">
            <a:extLst>
              <a:ext uri="{FF2B5EF4-FFF2-40B4-BE49-F238E27FC236}">
                <a16:creationId xmlns="" xmlns:a16="http://schemas.microsoft.com/office/drawing/2014/main" id="{9F1B897C-B57F-43BC-B0D9-64EE4CE8E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872" y="4570744"/>
            <a:ext cx="2457755" cy="1814255"/>
          </a:xfrm>
          <a:prstGeom prst="rect">
            <a:avLst/>
          </a:prstGeom>
        </p:spPr>
      </p:pic>
      <p:sp>
        <p:nvSpPr>
          <p:cNvPr id="9" name="矩形 8"/>
          <p:cNvSpPr/>
          <p:nvPr/>
        </p:nvSpPr>
        <p:spPr>
          <a:xfrm>
            <a:off x="1178231" y="6400800"/>
            <a:ext cx="4596130" cy="369332"/>
          </a:xfrm>
          <a:prstGeom prst="rect">
            <a:avLst/>
          </a:prstGeom>
        </p:spPr>
        <p:txBody>
          <a:bodyPr wrap="none">
            <a:spAutoFit/>
          </a:bodyPr>
          <a:lstStyle/>
          <a:p>
            <a:r>
              <a:rPr lang="en-US" altLang="zh-CN" dirty="0">
                <a:solidFill>
                  <a:srgbClr val="C00000"/>
                </a:solidFill>
              </a:rPr>
              <a:t>Longitudinal (upper) and transverse (down)</a:t>
            </a:r>
            <a:endParaRPr lang="zh-CN" altLang="en-US" dirty="0">
              <a:solidFill>
                <a:srgbClr val="C00000"/>
              </a:solidFill>
            </a:endParaRPr>
          </a:p>
        </p:txBody>
      </p:sp>
      <p:sp>
        <p:nvSpPr>
          <p:cNvPr id="10" name="文本框 9"/>
          <p:cNvSpPr txBox="1"/>
          <p:nvPr/>
        </p:nvSpPr>
        <p:spPr>
          <a:xfrm>
            <a:off x="5930171" y="2636912"/>
            <a:ext cx="3106325" cy="1754326"/>
          </a:xfrm>
          <a:prstGeom prst="rect">
            <a:avLst/>
          </a:prstGeom>
          <a:noFill/>
        </p:spPr>
        <p:txBody>
          <a:bodyPr wrap="square" rtlCol="0">
            <a:spAutoFit/>
          </a:bodyPr>
          <a:lstStyle/>
          <a:p>
            <a:r>
              <a:rPr lang="en-US" altLang="zh-CN" dirty="0" smtClean="0"/>
              <a:t>Beam Absorber:</a:t>
            </a:r>
          </a:p>
          <a:p>
            <a:pPr marL="285750" indent="-285750">
              <a:buFont typeface="Arial" panose="020B0604020202020204" pitchFamily="34" charset="0"/>
              <a:buChar char="•"/>
            </a:pPr>
            <a:r>
              <a:rPr lang="en-US" altLang="zh-CN" dirty="0" smtClean="0"/>
              <a:t>Material: Iron</a:t>
            </a:r>
          </a:p>
          <a:p>
            <a:pPr marL="285750" indent="-285750">
              <a:buFont typeface="Arial" panose="020B0604020202020204" pitchFamily="34" charset="0"/>
              <a:buChar char="•"/>
            </a:pPr>
            <a:r>
              <a:rPr lang="en-US" altLang="zh-CN" dirty="0" smtClean="0"/>
              <a:t>Size:10cm(R)*30cm(L)</a:t>
            </a:r>
          </a:p>
          <a:p>
            <a:pPr marL="285750" indent="-285750">
              <a:buFont typeface="Arial" panose="020B0604020202020204" pitchFamily="34" charset="0"/>
              <a:buChar char="•"/>
            </a:pPr>
            <a:r>
              <a:rPr lang="en-US" altLang="zh-CN" dirty="0"/>
              <a:t>99% of </a:t>
            </a:r>
            <a:r>
              <a:rPr lang="en-US" altLang="zh-CN" dirty="0" smtClean="0"/>
              <a:t>beam energy </a:t>
            </a:r>
            <a:r>
              <a:rPr lang="en-US" altLang="zh-CN" dirty="0"/>
              <a:t>would be deposited in </a:t>
            </a:r>
            <a:r>
              <a:rPr lang="en-US" altLang="zh-CN" dirty="0" smtClean="0"/>
              <a:t>the absorber</a:t>
            </a:r>
            <a:endParaRPr lang="zh-CN" altLang="en-US" dirty="0"/>
          </a:p>
        </p:txBody>
      </p:sp>
      <p:sp>
        <p:nvSpPr>
          <p:cNvPr id="11" name="文本框 10"/>
          <p:cNvSpPr txBox="1"/>
          <p:nvPr/>
        </p:nvSpPr>
        <p:spPr>
          <a:xfrm>
            <a:off x="5943788" y="4509120"/>
            <a:ext cx="3092708" cy="2031325"/>
          </a:xfrm>
          <a:prstGeom prst="rect">
            <a:avLst/>
          </a:prstGeom>
          <a:noFill/>
        </p:spPr>
        <p:txBody>
          <a:bodyPr wrap="square" rtlCol="0">
            <a:spAutoFit/>
          </a:bodyPr>
          <a:lstStyle/>
          <a:p>
            <a:r>
              <a:rPr lang="en-US" altLang="zh-CN" dirty="0" smtClean="0"/>
              <a:t>Shielding :</a:t>
            </a:r>
          </a:p>
          <a:p>
            <a:pPr marL="285750" indent="-285750">
              <a:buFont typeface="Arial" panose="020B0604020202020204" pitchFamily="34" charset="0"/>
              <a:buChar char="•"/>
            </a:pPr>
            <a:r>
              <a:rPr lang="en-US" altLang="zh-CN" dirty="0" smtClean="0"/>
              <a:t>Material: Concrete </a:t>
            </a:r>
          </a:p>
          <a:p>
            <a:pPr marL="285750" indent="-285750">
              <a:buFont typeface="Arial" panose="020B0604020202020204" pitchFamily="34" charset="0"/>
              <a:buChar char="•"/>
            </a:pPr>
            <a:r>
              <a:rPr lang="en-US" altLang="zh-CN" dirty="0" smtClean="0"/>
              <a:t>Size:150cm(R)*130cm(L)</a:t>
            </a:r>
          </a:p>
          <a:p>
            <a:pPr marL="285750" indent="-285750">
              <a:buFont typeface="Arial" panose="020B0604020202020204" pitchFamily="34" charset="0"/>
              <a:buChar char="•"/>
            </a:pPr>
            <a:r>
              <a:rPr lang="en-US" altLang="zh-CN" dirty="0" smtClean="0"/>
              <a:t>Average </a:t>
            </a:r>
            <a:r>
              <a:rPr lang="en-US" altLang="zh-CN" dirty="0"/>
              <a:t>ambient dose equivalent </a:t>
            </a:r>
            <a:r>
              <a:rPr lang="en-US" altLang="zh-CN" dirty="0" smtClean="0"/>
              <a:t>outside the concrete is </a:t>
            </a:r>
            <a:r>
              <a:rPr lang="en-US" altLang="zh-CN" dirty="0"/>
              <a:t>below 5.5 </a:t>
            </a:r>
            <a:r>
              <a:rPr lang="en-US" altLang="zh-CN" dirty="0" err="1"/>
              <a:t>mSv</a:t>
            </a:r>
            <a:r>
              <a:rPr lang="en-US" altLang="zh-CN" dirty="0"/>
              <a:t>/h</a:t>
            </a:r>
            <a:endParaRPr lang="zh-CN" altLang="en-US" dirty="0"/>
          </a:p>
        </p:txBody>
      </p:sp>
      <p:sp>
        <p:nvSpPr>
          <p:cNvPr id="12" name="灯片编号占位符 11"/>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18</a:t>
            </a:fld>
            <a:endParaRPr kumimoji="0" lang="zh-CN" altLang="en-US"/>
          </a:p>
        </p:txBody>
      </p:sp>
    </p:spTree>
    <p:extLst>
      <p:ext uri="{BB962C8B-B14F-4D97-AF65-F5344CB8AC3E}">
        <p14:creationId xmlns:p14="http://schemas.microsoft.com/office/powerpoint/2010/main" val="2940960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GB" altLang="zh-CN" dirty="0"/>
              <a:t>Induced </a:t>
            </a:r>
            <a:r>
              <a:rPr lang="en-GB" altLang="zh-CN" dirty="0" smtClean="0"/>
              <a:t>radioactivity</a:t>
            </a:r>
          </a:p>
          <a:p>
            <a:pPr lvl="1"/>
            <a:r>
              <a:rPr lang="en-US" altLang="zh-CN" dirty="0" smtClean="0"/>
              <a:t>Calculation method:</a:t>
            </a:r>
          </a:p>
          <a:p>
            <a:pPr lvl="2"/>
            <a:r>
              <a:rPr lang="en-US" altLang="zh-CN" dirty="0" smtClean="0">
                <a:solidFill>
                  <a:schemeClr val="tx2"/>
                </a:solidFill>
              </a:rPr>
              <a:t>Direct calculation of </a:t>
            </a:r>
            <a:r>
              <a:rPr lang="en-US" altLang="zh-CN" dirty="0">
                <a:solidFill>
                  <a:schemeClr val="tx2"/>
                </a:solidFill>
              </a:rPr>
              <a:t>isotope production with </a:t>
            </a:r>
            <a:r>
              <a:rPr lang="en-US" altLang="zh-CN" dirty="0" err="1" smtClean="0">
                <a:solidFill>
                  <a:schemeClr val="tx2"/>
                </a:solidFill>
              </a:rPr>
              <a:t>FLUKA</a:t>
            </a:r>
            <a:endParaRPr lang="en-US" altLang="zh-CN" dirty="0" smtClean="0">
              <a:solidFill>
                <a:schemeClr val="tx2"/>
              </a:solidFill>
            </a:endParaRPr>
          </a:p>
          <a:p>
            <a:pPr lvl="2"/>
            <a:r>
              <a:rPr lang="en-US" altLang="zh-CN" dirty="0" smtClean="0">
                <a:solidFill>
                  <a:schemeClr val="tx2"/>
                </a:solidFill>
              </a:rPr>
              <a:t>The </a:t>
            </a:r>
            <a:r>
              <a:rPr lang="en-US" altLang="zh-CN" dirty="0">
                <a:solidFill>
                  <a:schemeClr val="tx2"/>
                </a:solidFill>
              </a:rPr>
              <a:t>traditional method, that folding of particle </a:t>
            </a:r>
            <a:r>
              <a:rPr lang="en-US" altLang="zh-CN" dirty="0" err="1">
                <a:solidFill>
                  <a:schemeClr val="tx2"/>
                </a:solidFill>
              </a:rPr>
              <a:t>fluence</a:t>
            </a:r>
            <a:r>
              <a:rPr lang="en-US" altLang="zh-CN" dirty="0">
                <a:solidFill>
                  <a:schemeClr val="tx2"/>
                </a:solidFill>
              </a:rPr>
              <a:t> with energy-dependent cross sections for the production of certain isotopes, also be used in some </a:t>
            </a:r>
            <a:r>
              <a:rPr lang="en-US" altLang="zh-CN" dirty="0" smtClean="0">
                <a:solidFill>
                  <a:schemeClr val="tx2"/>
                </a:solidFill>
              </a:rPr>
              <a:t>situations</a:t>
            </a:r>
          </a:p>
          <a:p>
            <a:pPr lvl="1"/>
            <a:r>
              <a:rPr lang="en-US" altLang="zh-CN" dirty="0" smtClean="0"/>
              <a:t>Main concern of activation yields </a:t>
            </a:r>
            <a:r>
              <a:rPr lang="en-US" altLang="zh-CN" dirty="0"/>
              <a:t>in different </a:t>
            </a:r>
            <a:r>
              <a:rPr lang="en-US" altLang="zh-CN" dirty="0" smtClean="0"/>
              <a:t>components</a:t>
            </a:r>
          </a:p>
          <a:p>
            <a:pPr lvl="2"/>
            <a:r>
              <a:rPr lang="en-GB" altLang="zh-CN" dirty="0">
                <a:solidFill>
                  <a:schemeClr val="tx2"/>
                </a:solidFill>
              </a:rPr>
              <a:t>The concrete </a:t>
            </a:r>
            <a:r>
              <a:rPr lang="en-GB" altLang="zh-CN" dirty="0" smtClean="0">
                <a:solidFill>
                  <a:schemeClr val="tx2"/>
                </a:solidFill>
              </a:rPr>
              <a:t>shielding: </a:t>
            </a:r>
            <a:r>
              <a:rPr lang="en-GB" altLang="zh-CN" baseline="30000" dirty="0" err="1">
                <a:solidFill>
                  <a:schemeClr val="tx2"/>
                </a:solidFill>
              </a:rPr>
              <a:t>24</a:t>
            </a:r>
            <a:r>
              <a:rPr lang="en-GB" altLang="zh-CN" dirty="0" err="1">
                <a:solidFill>
                  <a:schemeClr val="tx2"/>
                </a:solidFill>
              </a:rPr>
              <a:t>Na</a:t>
            </a:r>
            <a:endParaRPr lang="zh-CN" altLang="zh-CN" dirty="0">
              <a:solidFill>
                <a:schemeClr val="tx2"/>
              </a:solidFill>
            </a:endParaRPr>
          </a:p>
          <a:p>
            <a:pPr lvl="2"/>
            <a:r>
              <a:rPr lang="en-GB" altLang="zh-CN" dirty="0">
                <a:solidFill>
                  <a:schemeClr val="tx2"/>
                </a:solidFill>
              </a:rPr>
              <a:t>Air activation</a:t>
            </a:r>
            <a:r>
              <a:rPr lang="en-GB" altLang="zh-CN" dirty="0" smtClean="0">
                <a:solidFill>
                  <a:schemeClr val="tx2"/>
                </a:solidFill>
              </a:rPr>
              <a:t>: </a:t>
            </a:r>
            <a:r>
              <a:rPr lang="en-GB" altLang="zh-CN" baseline="30000" dirty="0" err="1" smtClean="0">
                <a:solidFill>
                  <a:schemeClr val="tx2"/>
                </a:solidFill>
              </a:rPr>
              <a:t>11</a:t>
            </a:r>
            <a:r>
              <a:rPr lang="en-GB" altLang="zh-CN" dirty="0" err="1" smtClean="0">
                <a:solidFill>
                  <a:schemeClr val="tx2"/>
                </a:solidFill>
              </a:rPr>
              <a:t>C</a:t>
            </a:r>
            <a:r>
              <a:rPr lang="en-GB" altLang="zh-CN" dirty="0" smtClean="0">
                <a:solidFill>
                  <a:schemeClr val="tx2"/>
                </a:solidFill>
              </a:rPr>
              <a:t> </a:t>
            </a:r>
            <a:r>
              <a:rPr lang="en-GB" altLang="zh-CN" dirty="0">
                <a:solidFill>
                  <a:schemeClr val="tx2"/>
                </a:solidFill>
              </a:rPr>
              <a:t>,</a:t>
            </a:r>
            <a:r>
              <a:rPr lang="en-GB" altLang="zh-CN" baseline="30000" dirty="0" err="1" smtClean="0">
                <a:solidFill>
                  <a:schemeClr val="tx2"/>
                </a:solidFill>
              </a:rPr>
              <a:t>13</a:t>
            </a:r>
            <a:r>
              <a:rPr lang="en-GB" altLang="zh-CN" dirty="0" err="1" smtClean="0">
                <a:solidFill>
                  <a:schemeClr val="tx2"/>
                </a:solidFill>
              </a:rPr>
              <a:t>N,</a:t>
            </a:r>
            <a:r>
              <a:rPr lang="en-GB" altLang="zh-CN" baseline="30000" dirty="0" err="1" smtClean="0">
                <a:solidFill>
                  <a:schemeClr val="tx2"/>
                </a:solidFill>
              </a:rPr>
              <a:t>15</a:t>
            </a:r>
            <a:r>
              <a:rPr lang="en-GB" altLang="zh-CN" dirty="0" err="1" smtClean="0">
                <a:solidFill>
                  <a:schemeClr val="tx2"/>
                </a:solidFill>
              </a:rPr>
              <a:t>O,</a:t>
            </a:r>
            <a:r>
              <a:rPr lang="en-GB" altLang="zh-CN" baseline="30000" dirty="0" err="1" smtClean="0">
                <a:solidFill>
                  <a:schemeClr val="tx2"/>
                </a:solidFill>
              </a:rPr>
              <a:t>41</a:t>
            </a:r>
            <a:r>
              <a:rPr lang="en-GB" altLang="zh-CN" dirty="0" err="1" smtClean="0">
                <a:solidFill>
                  <a:schemeClr val="tx2"/>
                </a:solidFill>
              </a:rPr>
              <a:t>Ar</a:t>
            </a:r>
            <a:endParaRPr lang="zh-CN" altLang="zh-CN" dirty="0">
              <a:solidFill>
                <a:schemeClr val="tx2"/>
              </a:solidFill>
            </a:endParaRPr>
          </a:p>
          <a:p>
            <a:pPr lvl="2"/>
            <a:r>
              <a:rPr lang="en-GB" altLang="zh-CN" dirty="0">
                <a:solidFill>
                  <a:schemeClr val="tx2"/>
                </a:solidFill>
              </a:rPr>
              <a:t>Cooling water activation: </a:t>
            </a:r>
            <a:r>
              <a:rPr lang="en-GB" altLang="zh-CN" baseline="30000" dirty="0" err="1">
                <a:solidFill>
                  <a:schemeClr val="tx2"/>
                </a:solidFill>
              </a:rPr>
              <a:t>11</a:t>
            </a:r>
            <a:r>
              <a:rPr lang="en-GB" altLang="zh-CN" dirty="0" err="1">
                <a:solidFill>
                  <a:schemeClr val="tx2"/>
                </a:solidFill>
              </a:rPr>
              <a:t>C,</a:t>
            </a:r>
            <a:r>
              <a:rPr lang="en-GB" altLang="zh-CN" baseline="30000" dirty="0" err="1">
                <a:solidFill>
                  <a:schemeClr val="tx2"/>
                </a:solidFill>
              </a:rPr>
              <a:t>13</a:t>
            </a:r>
            <a:r>
              <a:rPr lang="en-GB" altLang="zh-CN" dirty="0" err="1">
                <a:solidFill>
                  <a:schemeClr val="tx2"/>
                </a:solidFill>
              </a:rPr>
              <a:t>N,</a:t>
            </a:r>
            <a:r>
              <a:rPr lang="en-GB" altLang="zh-CN" baseline="30000" dirty="0" err="1">
                <a:solidFill>
                  <a:schemeClr val="tx2"/>
                </a:solidFill>
              </a:rPr>
              <a:t>15</a:t>
            </a:r>
            <a:r>
              <a:rPr lang="en-GB" altLang="zh-CN" dirty="0" err="1">
                <a:solidFill>
                  <a:schemeClr val="tx2"/>
                </a:solidFill>
              </a:rPr>
              <a:t>O,</a:t>
            </a:r>
            <a:r>
              <a:rPr lang="en-GB" altLang="zh-CN" baseline="30000" dirty="0" err="1">
                <a:solidFill>
                  <a:schemeClr val="tx2"/>
                </a:solidFill>
              </a:rPr>
              <a:t>7</a:t>
            </a:r>
            <a:r>
              <a:rPr lang="en-GB" altLang="zh-CN" dirty="0" err="1">
                <a:solidFill>
                  <a:schemeClr val="tx2"/>
                </a:solidFill>
              </a:rPr>
              <a:t>Be,</a:t>
            </a:r>
            <a:r>
              <a:rPr lang="en-GB" altLang="zh-CN" baseline="30000" dirty="0" err="1">
                <a:solidFill>
                  <a:schemeClr val="tx2"/>
                </a:solidFill>
              </a:rPr>
              <a:t>3</a:t>
            </a:r>
            <a:r>
              <a:rPr lang="en-GB" altLang="zh-CN" dirty="0" err="1">
                <a:solidFill>
                  <a:schemeClr val="tx2"/>
                </a:solidFill>
              </a:rPr>
              <a:t>H</a:t>
            </a:r>
            <a:endParaRPr lang="zh-CN" altLang="zh-CN" dirty="0">
              <a:solidFill>
                <a:schemeClr val="tx2"/>
              </a:solidFill>
            </a:endParaRPr>
          </a:p>
          <a:p>
            <a:pPr lvl="2"/>
            <a:r>
              <a:rPr lang="en-GB" altLang="zh-CN" dirty="0">
                <a:solidFill>
                  <a:schemeClr val="tx2"/>
                </a:solidFill>
              </a:rPr>
              <a:t>Soil activation: </a:t>
            </a:r>
            <a:r>
              <a:rPr lang="en-GB" altLang="zh-CN" baseline="30000" dirty="0" err="1">
                <a:solidFill>
                  <a:schemeClr val="tx2"/>
                </a:solidFill>
              </a:rPr>
              <a:t>7</a:t>
            </a:r>
            <a:r>
              <a:rPr lang="en-GB" altLang="zh-CN" dirty="0" err="1">
                <a:solidFill>
                  <a:schemeClr val="tx2"/>
                </a:solidFill>
              </a:rPr>
              <a:t>Be,</a:t>
            </a:r>
            <a:r>
              <a:rPr lang="en-GB" altLang="zh-CN" baseline="30000" dirty="0" err="1">
                <a:solidFill>
                  <a:schemeClr val="tx2"/>
                </a:solidFill>
              </a:rPr>
              <a:t>3</a:t>
            </a:r>
            <a:r>
              <a:rPr lang="en-GB" altLang="zh-CN" dirty="0" err="1">
                <a:solidFill>
                  <a:schemeClr val="tx2"/>
                </a:solidFill>
              </a:rPr>
              <a:t>H</a:t>
            </a:r>
            <a:endParaRPr lang="zh-CN" altLang="en-US" dirty="0">
              <a:solidFill>
                <a:schemeClr val="tx2"/>
              </a:solidFill>
            </a:endParaRPr>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19</a:t>
            </a:fld>
            <a:endParaRPr kumimoji="0" lang="zh-CN" altLang="en-US"/>
          </a:p>
        </p:txBody>
      </p:sp>
    </p:spTree>
    <p:extLst>
      <p:ext uri="{BB962C8B-B14F-4D97-AF65-F5344CB8AC3E}">
        <p14:creationId xmlns:p14="http://schemas.microsoft.com/office/powerpoint/2010/main" val="1646663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a:t>Characteristics of </a:t>
            </a:r>
            <a:r>
              <a:rPr lang="en-US" altLang="zh-CN" dirty="0" smtClean="0"/>
              <a:t>the project</a:t>
            </a:r>
            <a:endParaRPr lang="en-US" altLang="zh-CN" dirty="0"/>
          </a:p>
          <a:p>
            <a:r>
              <a:rPr lang="en-US" altLang="zh-CN" dirty="0"/>
              <a:t>Shielding </a:t>
            </a:r>
            <a:r>
              <a:rPr lang="en-US" altLang="zh-CN" dirty="0" smtClean="0"/>
              <a:t>design </a:t>
            </a:r>
            <a:r>
              <a:rPr lang="en-US" altLang="zh-CN" dirty="0"/>
              <a:t>c</a:t>
            </a:r>
            <a:r>
              <a:rPr lang="en-US" altLang="zh-CN" dirty="0" smtClean="0"/>
              <a:t>riteria</a:t>
            </a:r>
            <a:endParaRPr lang="en-US" altLang="zh-CN" dirty="0"/>
          </a:p>
          <a:p>
            <a:r>
              <a:rPr lang="en-US" altLang="zh-CN" dirty="0"/>
              <a:t>Shielding </a:t>
            </a:r>
            <a:r>
              <a:rPr lang="en-US" altLang="zh-CN" dirty="0" smtClean="0"/>
              <a:t>calculation </a:t>
            </a:r>
            <a:r>
              <a:rPr lang="en-US" altLang="zh-CN" dirty="0"/>
              <a:t>m</a:t>
            </a:r>
            <a:r>
              <a:rPr lang="en-US" altLang="zh-CN" dirty="0" smtClean="0"/>
              <a:t>ethods</a:t>
            </a:r>
          </a:p>
          <a:p>
            <a:r>
              <a:rPr lang="en-US" altLang="zh-CN" dirty="0" smtClean="0"/>
              <a:t>Radiation shielding design</a:t>
            </a:r>
            <a:endParaRPr lang="en-US" altLang="zh-CN" dirty="0"/>
          </a:p>
          <a:p>
            <a:r>
              <a:rPr lang="en-US" altLang="zh-CN" dirty="0" smtClean="0"/>
              <a:t>Radiation </a:t>
            </a:r>
            <a:r>
              <a:rPr lang="en-US" altLang="zh-CN" dirty="0"/>
              <a:t>dose monitor </a:t>
            </a:r>
            <a:r>
              <a:rPr lang="en-US" altLang="zh-CN" dirty="0" smtClean="0"/>
              <a:t>system</a:t>
            </a:r>
            <a:endParaRPr lang="en-US" altLang="zh-CN" dirty="0"/>
          </a:p>
          <a:p>
            <a:r>
              <a:rPr lang="en-US" altLang="zh-CN" dirty="0"/>
              <a:t>Personal protection </a:t>
            </a:r>
            <a:r>
              <a:rPr lang="en-US" altLang="zh-CN" dirty="0" smtClean="0"/>
              <a:t>system</a:t>
            </a:r>
          </a:p>
          <a:p>
            <a:r>
              <a:rPr lang="en-US" altLang="zh-CN" dirty="0" smtClean="0"/>
              <a:t>R&amp;D</a:t>
            </a:r>
            <a:endParaRPr lang="en-US" altLang="zh-CN" dirty="0"/>
          </a:p>
          <a:p>
            <a:r>
              <a:rPr lang="en-US" altLang="zh-CN" dirty="0"/>
              <a:t>Summary</a:t>
            </a:r>
          </a:p>
          <a:p>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a:t>
            </a:fld>
            <a:endParaRPr kumimoji="0" lang="zh-CN" altLang="en-US"/>
          </a:p>
        </p:txBody>
      </p:sp>
    </p:spTree>
    <p:extLst>
      <p:ext uri="{BB962C8B-B14F-4D97-AF65-F5344CB8AC3E}">
        <p14:creationId xmlns:p14="http://schemas.microsoft.com/office/powerpoint/2010/main" val="3828658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Radiation dose monitor </a:t>
            </a:r>
            <a:r>
              <a:rPr lang="en-US" altLang="zh-CN" dirty="0" smtClean="0"/>
              <a:t>system</a:t>
            </a:r>
            <a:endParaRPr lang="zh-CN" altLang="en-US" dirty="0"/>
          </a:p>
        </p:txBody>
      </p:sp>
      <p:sp>
        <p:nvSpPr>
          <p:cNvPr id="3" name="内容占位符 2"/>
          <p:cNvSpPr>
            <a:spLocks noGrp="1"/>
          </p:cNvSpPr>
          <p:nvPr>
            <p:ph idx="1"/>
          </p:nvPr>
        </p:nvSpPr>
        <p:spPr>
          <a:xfrm>
            <a:off x="457200" y="1371600"/>
            <a:ext cx="8291264" cy="4876800"/>
          </a:xfrm>
        </p:spPr>
        <p:txBody>
          <a:bodyPr/>
          <a:lstStyle/>
          <a:p>
            <a:r>
              <a:rPr lang="en-US" altLang="zh-CN" dirty="0" smtClean="0"/>
              <a:t>Goal: </a:t>
            </a:r>
            <a:r>
              <a:rPr lang="en-US" altLang="zh-CN" dirty="0" smtClean="0">
                <a:solidFill>
                  <a:schemeClr val="tx1"/>
                </a:solidFill>
              </a:rPr>
              <a:t>guarantee </a:t>
            </a:r>
            <a:r>
              <a:rPr lang="en-US" altLang="zh-CN" dirty="0">
                <a:solidFill>
                  <a:schemeClr val="tx1"/>
                </a:solidFill>
              </a:rPr>
              <a:t>the radiation level of workplace </a:t>
            </a:r>
            <a:r>
              <a:rPr lang="en-US" altLang="zh-CN" dirty="0" smtClean="0">
                <a:solidFill>
                  <a:schemeClr val="tx1"/>
                </a:solidFill>
              </a:rPr>
              <a:t>and the environment around complies </a:t>
            </a:r>
            <a:r>
              <a:rPr lang="en-US" altLang="zh-CN" dirty="0">
                <a:solidFill>
                  <a:schemeClr val="tx1"/>
                </a:solidFill>
              </a:rPr>
              <a:t>with relevant regulations. </a:t>
            </a:r>
          </a:p>
          <a:p>
            <a:r>
              <a:rPr lang="en-US" altLang="zh-CN" dirty="0" smtClean="0"/>
              <a:t>state </a:t>
            </a:r>
            <a:r>
              <a:rPr lang="en-US" altLang="zh-CN" dirty="0"/>
              <a:t>of the art </a:t>
            </a:r>
            <a:r>
              <a:rPr lang="en-US" altLang="zh-CN" dirty="0" smtClean="0"/>
              <a:t>system: </a:t>
            </a:r>
            <a:r>
              <a:rPr lang="en-US" altLang="zh-CN" dirty="0" smtClean="0">
                <a:solidFill>
                  <a:schemeClr val="tx1"/>
                </a:solidFill>
              </a:rPr>
              <a:t>once </a:t>
            </a:r>
            <a:r>
              <a:rPr lang="en-US" altLang="zh-CN" dirty="0">
                <a:solidFill>
                  <a:schemeClr val="tx1"/>
                </a:solidFill>
              </a:rPr>
              <a:t>radiation level exceeds the set critical value, monitors would sound the </a:t>
            </a:r>
            <a:r>
              <a:rPr lang="en-US" altLang="zh-CN" dirty="0" smtClean="0">
                <a:solidFill>
                  <a:schemeClr val="tx1"/>
                </a:solidFill>
              </a:rPr>
              <a:t>alarm.</a:t>
            </a:r>
          </a:p>
          <a:p>
            <a:r>
              <a:rPr lang="en-US" altLang="zh-CN" dirty="0" smtClean="0"/>
              <a:t>Main includes:</a:t>
            </a:r>
          </a:p>
          <a:p>
            <a:pPr lvl="1"/>
            <a:r>
              <a:rPr lang="en-GB" altLang="zh-CN" dirty="0"/>
              <a:t>Workplace monitoring </a:t>
            </a:r>
            <a:r>
              <a:rPr lang="en-GB" altLang="zh-CN" dirty="0" smtClean="0"/>
              <a:t>program</a:t>
            </a:r>
          </a:p>
          <a:p>
            <a:pPr lvl="1"/>
            <a:r>
              <a:rPr lang="en-GB" altLang="zh-CN" dirty="0"/>
              <a:t>Environmental monitoring </a:t>
            </a:r>
            <a:r>
              <a:rPr lang="en-GB" altLang="zh-CN" dirty="0" smtClean="0"/>
              <a:t>program</a:t>
            </a:r>
          </a:p>
          <a:p>
            <a:pPr lvl="1"/>
            <a:r>
              <a:rPr lang="en-GB" altLang="zh-CN" dirty="0"/>
              <a:t>Personal dose monitoring </a:t>
            </a:r>
            <a:r>
              <a:rPr lang="en-GB" altLang="zh-CN" dirty="0" smtClean="0"/>
              <a:t>program</a:t>
            </a:r>
          </a:p>
          <a:p>
            <a:pPr lvl="1"/>
            <a:r>
              <a:rPr lang="en-GB" altLang="zh-CN" dirty="0"/>
              <a:t>Management of radioactive components</a:t>
            </a:r>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20</a:t>
            </a:fld>
            <a:endParaRPr kumimoji="0" lang="zh-CN" altLang="en-US"/>
          </a:p>
        </p:txBody>
      </p:sp>
    </p:spTree>
    <p:extLst>
      <p:ext uri="{BB962C8B-B14F-4D97-AF65-F5344CB8AC3E}">
        <p14:creationId xmlns:p14="http://schemas.microsoft.com/office/powerpoint/2010/main" val="723386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6712"/>
            <a:ext cx="8229600" cy="5411688"/>
          </a:xfrm>
        </p:spPr>
        <p:txBody>
          <a:bodyPr/>
          <a:lstStyle/>
          <a:p>
            <a:r>
              <a:rPr lang="en-GB" altLang="zh-CN" dirty="0"/>
              <a:t>Frame diagram of the radiation monitor </a:t>
            </a:r>
            <a:r>
              <a:rPr lang="en-GB" altLang="zh-CN" dirty="0" smtClean="0"/>
              <a:t>system</a:t>
            </a:r>
          </a:p>
          <a:p>
            <a:pPr lvl="1"/>
            <a:r>
              <a:rPr lang="en-US" altLang="zh-CN" dirty="0"/>
              <a:t>provides remote supervision, long term database storage and off-line data analysis</a:t>
            </a:r>
            <a:endParaRPr lang="en-GB" altLang="zh-CN" dirty="0" smtClean="0"/>
          </a:p>
          <a:p>
            <a:pPr lvl="1"/>
            <a:r>
              <a:rPr lang="en-GB" altLang="zh-CN" dirty="0" smtClean="0"/>
              <a:t>The monitored areas can divided into different parts</a:t>
            </a:r>
          </a:p>
          <a:p>
            <a:pPr lvl="1"/>
            <a:r>
              <a:rPr lang="en-US" altLang="zh-CN" dirty="0"/>
              <a:t>4 communicating </a:t>
            </a:r>
            <a:r>
              <a:rPr lang="en-US" altLang="zh-CN" dirty="0" smtClean="0"/>
              <a:t>ways: Ethernet </a:t>
            </a:r>
            <a:r>
              <a:rPr lang="en-US" altLang="zh-CN" dirty="0"/>
              <a:t>network, wireless sets, </a:t>
            </a:r>
            <a:r>
              <a:rPr lang="en-US" altLang="zh-CN" dirty="0" err="1"/>
              <a:t>GPRS</a:t>
            </a:r>
            <a:r>
              <a:rPr lang="en-US" altLang="zh-CN" dirty="0"/>
              <a:t> </a:t>
            </a:r>
            <a:r>
              <a:rPr lang="en-US" altLang="zh-CN" dirty="0" smtClean="0"/>
              <a:t>sets </a:t>
            </a:r>
            <a:r>
              <a:rPr lang="en-US" altLang="zh-CN" dirty="0"/>
              <a:t>and offline record.</a:t>
            </a:r>
            <a:endParaRPr lang="en-GB" altLang="zh-CN" dirty="0" smtClean="0"/>
          </a:p>
          <a:p>
            <a:pPr lvl="1"/>
            <a:endParaRPr lang="zh-CN" altLang="en-US" dirty="0"/>
          </a:p>
        </p:txBody>
      </p:sp>
      <p:pic>
        <p:nvPicPr>
          <p:cNvPr id="5" name="图片 4" descr="C:\Users\mzj\Desktop\CEPC 桌面\例会&amp;讨论&amp;报告\Pre-CDR\图片 表格\ARMS.jpg"/>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99592" y="2996952"/>
            <a:ext cx="3816424" cy="2988230"/>
          </a:xfrm>
          <a:prstGeom prst="rect">
            <a:avLst/>
          </a:prstGeom>
          <a:noFill/>
          <a:ln>
            <a:noFill/>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996952"/>
            <a:ext cx="3384376" cy="298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8"/>
          <p:cNvCxnSpPr/>
          <p:nvPr/>
        </p:nvCxnSpPr>
        <p:spPr>
          <a:xfrm>
            <a:off x="4788024" y="2996952"/>
            <a:ext cx="0" cy="29882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076056" y="6084004"/>
            <a:ext cx="3236784" cy="369332"/>
          </a:xfrm>
          <a:prstGeom prst="rect">
            <a:avLst/>
          </a:prstGeom>
        </p:spPr>
        <p:txBody>
          <a:bodyPr wrap="none">
            <a:spAutoFit/>
          </a:bodyPr>
          <a:lstStyle/>
          <a:p>
            <a:r>
              <a:rPr lang="en-US" altLang="zh-CN" dirty="0" smtClean="0">
                <a:solidFill>
                  <a:srgbClr val="C00000"/>
                </a:solidFill>
              </a:rPr>
              <a:t>Date communication methods</a:t>
            </a:r>
            <a:endParaRPr lang="zh-CN" altLang="en-US" dirty="0">
              <a:solidFill>
                <a:srgbClr val="C00000"/>
              </a:solidFill>
            </a:endParaRPr>
          </a:p>
        </p:txBody>
      </p:sp>
      <p:sp>
        <p:nvSpPr>
          <p:cNvPr id="13" name="矩形 12"/>
          <p:cNvSpPr/>
          <p:nvPr/>
        </p:nvSpPr>
        <p:spPr>
          <a:xfrm>
            <a:off x="1740699" y="6084004"/>
            <a:ext cx="2095445" cy="369332"/>
          </a:xfrm>
          <a:prstGeom prst="rect">
            <a:avLst/>
          </a:prstGeom>
        </p:spPr>
        <p:txBody>
          <a:bodyPr wrap="none">
            <a:spAutoFit/>
          </a:bodyPr>
          <a:lstStyle/>
          <a:p>
            <a:r>
              <a:rPr lang="en-US" altLang="zh-CN" dirty="0" smtClean="0">
                <a:solidFill>
                  <a:srgbClr val="C00000"/>
                </a:solidFill>
              </a:rPr>
              <a:t>System framework</a:t>
            </a:r>
            <a:endParaRPr lang="zh-CN" altLang="en-US" dirty="0">
              <a:solidFill>
                <a:srgbClr val="C00000"/>
              </a:solidFill>
            </a:endParaRPr>
          </a:p>
        </p:txBody>
      </p:sp>
      <p:sp>
        <p:nvSpPr>
          <p:cNvPr id="2" name="灯片编号占位符 1"/>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21</a:t>
            </a:fld>
            <a:endParaRPr kumimoji="0" lang="zh-CN" altLang="en-US"/>
          </a:p>
        </p:txBody>
      </p:sp>
    </p:spTree>
    <p:extLst>
      <p:ext uri="{BB962C8B-B14F-4D97-AF65-F5344CB8AC3E}">
        <p14:creationId xmlns:p14="http://schemas.microsoft.com/office/powerpoint/2010/main" val="3716724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GB" altLang="zh-CN" dirty="0" smtClean="0"/>
              <a:t>Workplace </a:t>
            </a:r>
            <a:r>
              <a:rPr lang="en-GB" altLang="zh-CN" dirty="0"/>
              <a:t>monitoring </a:t>
            </a:r>
            <a:r>
              <a:rPr lang="en-GB" altLang="zh-CN" dirty="0" smtClean="0"/>
              <a:t>program</a:t>
            </a:r>
          </a:p>
          <a:p>
            <a:pPr lvl="1"/>
            <a:r>
              <a:rPr lang="en-US" altLang="zh-CN" dirty="0" smtClean="0"/>
              <a:t>Establishing </a:t>
            </a:r>
            <a:r>
              <a:rPr lang="en-US" altLang="zh-CN" dirty="0"/>
              <a:t>monitoring sites at all the main entrances to high radiation level areas and in the workplaces near the accelerator or radioactive </a:t>
            </a:r>
            <a:r>
              <a:rPr lang="en-US" altLang="zh-CN" dirty="0" smtClean="0"/>
              <a:t>source</a:t>
            </a:r>
          </a:p>
          <a:p>
            <a:pPr lvl="1"/>
            <a:r>
              <a:rPr lang="en-US" altLang="zh-CN" dirty="0" smtClean="0"/>
              <a:t>Each </a:t>
            </a:r>
            <a:r>
              <a:rPr lang="en-US" altLang="zh-CN" dirty="0"/>
              <a:t>site has one gamma detector and one neutron </a:t>
            </a:r>
            <a:r>
              <a:rPr lang="en-US" altLang="zh-CN" dirty="0" smtClean="0"/>
              <a:t>detector</a:t>
            </a:r>
          </a:p>
          <a:p>
            <a:r>
              <a:rPr lang="en-GB" altLang="zh-CN" dirty="0"/>
              <a:t>Personal dose monitoring </a:t>
            </a:r>
            <a:r>
              <a:rPr lang="en-GB" altLang="zh-CN" dirty="0" smtClean="0"/>
              <a:t>program</a:t>
            </a:r>
          </a:p>
          <a:p>
            <a:pPr lvl="1"/>
            <a:r>
              <a:rPr lang="en-US" altLang="zh-CN" dirty="0" smtClean="0"/>
              <a:t>All </a:t>
            </a:r>
            <a:r>
              <a:rPr lang="en-US" altLang="zh-CN" dirty="0"/>
              <a:t>the radiological staffs are supervised by personal dose monitoring </a:t>
            </a:r>
            <a:r>
              <a:rPr lang="en-US" altLang="zh-CN" dirty="0" smtClean="0"/>
              <a:t>program</a:t>
            </a:r>
          </a:p>
          <a:p>
            <a:pPr lvl="1"/>
            <a:r>
              <a:rPr lang="en-US" altLang="zh-CN" dirty="0" err="1"/>
              <a:t>OSL</a:t>
            </a:r>
            <a:r>
              <a:rPr lang="en-US" altLang="zh-CN" dirty="0"/>
              <a:t> (Optically Stimulated Luminescence) was </a:t>
            </a:r>
            <a:r>
              <a:rPr lang="en-US" altLang="zh-CN" dirty="0" smtClean="0"/>
              <a:t>chosen </a:t>
            </a:r>
            <a:r>
              <a:rPr lang="en-US" altLang="zh-CN" dirty="0"/>
              <a:t>for </a:t>
            </a:r>
            <a:r>
              <a:rPr lang="zh-CN" altLang="zh-CN" dirty="0"/>
              <a:t>γ</a:t>
            </a:r>
            <a:r>
              <a:rPr lang="en-US" altLang="zh-CN" dirty="0"/>
              <a:t> cumulative dose monitoring, and CR-39 solid track </a:t>
            </a:r>
            <a:r>
              <a:rPr lang="en-US" altLang="zh-CN" dirty="0" smtClean="0"/>
              <a:t>dosimeter </a:t>
            </a:r>
            <a:r>
              <a:rPr lang="en-US" altLang="zh-CN" dirty="0"/>
              <a:t>was </a:t>
            </a:r>
            <a:r>
              <a:rPr lang="en-US" altLang="zh-CN" dirty="0" smtClean="0"/>
              <a:t>chosen </a:t>
            </a:r>
            <a:r>
              <a:rPr lang="en-US" altLang="zh-CN" dirty="0"/>
              <a:t>for neutron </a:t>
            </a:r>
            <a:r>
              <a:rPr lang="en-US" altLang="zh-CN" dirty="0" smtClean="0"/>
              <a:t>cumulative </a:t>
            </a:r>
            <a:r>
              <a:rPr lang="en-US" altLang="zh-CN" dirty="0"/>
              <a:t>dose </a:t>
            </a:r>
            <a:r>
              <a:rPr lang="en-US" altLang="zh-CN" dirty="0" smtClean="0"/>
              <a:t>monitoring</a:t>
            </a:r>
          </a:p>
          <a:p>
            <a:pPr lvl="1"/>
            <a:r>
              <a:rPr lang="en-US" altLang="zh-CN" dirty="0" smtClean="0"/>
              <a:t>Electronic </a:t>
            </a:r>
            <a:r>
              <a:rPr lang="en-US" altLang="zh-CN" dirty="0"/>
              <a:t>personal dose alarm apparatus </a:t>
            </a:r>
            <a:r>
              <a:rPr lang="en-US" altLang="zh-CN" dirty="0" smtClean="0"/>
              <a:t>also </a:t>
            </a:r>
            <a:r>
              <a:rPr lang="en-US" altLang="zh-CN" dirty="0"/>
              <a:t>be equipped</a:t>
            </a:r>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22</a:t>
            </a:fld>
            <a:endParaRPr kumimoji="0" lang="zh-CN" altLang="en-US"/>
          </a:p>
        </p:txBody>
      </p:sp>
    </p:spTree>
    <p:extLst>
      <p:ext uri="{BB962C8B-B14F-4D97-AF65-F5344CB8AC3E}">
        <p14:creationId xmlns:p14="http://schemas.microsoft.com/office/powerpoint/2010/main" val="1597016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52736"/>
            <a:ext cx="8229600" cy="5195664"/>
          </a:xfrm>
        </p:spPr>
        <p:txBody>
          <a:bodyPr/>
          <a:lstStyle/>
          <a:p>
            <a:r>
              <a:rPr lang="en-GB" altLang="zh-CN" dirty="0" smtClean="0"/>
              <a:t>Environmental </a:t>
            </a:r>
            <a:r>
              <a:rPr lang="en-GB" altLang="zh-CN" dirty="0"/>
              <a:t>monitoring </a:t>
            </a:r>
            <a:r>
              <a:rPr lang="en-GB" altLang="zh-CN" dirty="0" smtClean="0"/>
              <a:t>program</a:t>
            </a:r>
          </a:p>
          <a:p>
            <a:pPr lvl="1"/>
            <a:r>
              <a:rPr lang="en-US" altLang="zh-CN" dirty="0" smtClean="0"/>
              <a:t>4 contents mainly concerned:</a:t>
            </a:r>
          </a:p>
          <a:p>
            <a:pPr lvl="2"/>
            <a:r>
              <a:rPr lang="en-US" altLang="zh-CN" dirty="0" smtClean="0"/>
              <a:t>monitoring dose </a:t>
            </a:r>
            <a:r>
              <a:rPr lang="en-US" altLang="zh-CN" dirty="0"/>
              <a:t>rate levels in the </a:t>
            </a:r>
            <a:r>
              <a:rPr lang="en-US" altLang="zh-CN" dirty="0" smtClean="0"/>
              <a:t>environment</a:t>
            </a:r>
          </a:p>
          <a:p>
            <a:pPr lvl="2"/>
            <a:r>
              <a:rPr lang="en-US" altLang="zh-CN" dirty="0" smtClean="0"/>
              <a:t>monitoring </a:t>
            </a:r>
            <a:r>
              <a:rPr lang="en-US" altLang="zh-CN" dirty="0"/>
              <a:t>of radioactivity in released </a:t>
            </a:r>
            <a:r>
              <a:rPr lang="en-US" altLang="zh-CN" dirty="0" smtClean="0"/>
              <a:t>outflow </a:t>
            </a:r>
            <a:r>
              <a:rPr lang="en-US" altLang="zh-CN" dirty="0"/>
              <a:t>(air, </a:t>
            </a:r>
            <a:r>
              <a:rPr lang="en-US" altLang="zh-CN" dirty="0" smtClean="0"/>
              <a:t>water)</a:t>
            </a:r>
          </a:p>
          <a:p>
            <a:pPr lvl="2"/>
            <a:r>
              <a:rPr lang="en-US" altLang="zh-CN" dirty="0" smtClean="0"/>
              <a:t>monitoring activity </a:t>
            </a:r>
            <a:r>
              <a:rPr lang="en-US" altLang="zh-CN" dirty="0"/>
              <a:t>densities in various environmental </a:t>
            </a:r>
            <a:r>
              <a:rPr lang="en-US" altLang="zh-CN" dirty="0" smtClean="0"/>
              <a:t>samples </a:t>
            </a:r>
            <a:r>
              <a:rPr lang="en-US" altLang="zh-CN" dirty="0"/>
              <a:t>(plants, soil</a:t>
            </a:r>
            <a:r>
              <a:rPr lang="en-US" altLang="zh-CN" dirty="0" smtClean="0"/>
              <a:t>)</a:t>
            </a:r>
          </a:p>
          <a:p>
            <a:pPr lvl="2"/>
            <a:r>
              <a:rPr lang="en-US" altLang="zh-CN" dirty="0" smtClean="0"/>
              <a:t>environment </a:t>
            </a:r>
            <a:r>
              <a:rPr lang="en-US" altLang="zh-CN" dirty="0"/>
              <a:t>radiation background </a:t>
            </a:r>
            <a:r>
              <a:rPr lang="en-US" altLang="zh-CN" dirty="0" smtClean="0"/>
              <a:t>survey</a:t>
            </a:r>
          </a:p>
          <a:p>
            <a:pPr lvl="1"/>
            <a:r>
              <a:rPr lang="en-US" altLang="zh-CN" dirty="0" smtClean="0"/>
              <a:t>Environmental </a:t>
            </a:r>
            <a:r>
              <a:rPr lang="en-US" altLang="zh-CN" dirty="0"/>
              <a:t>radiation monitoring </a:t>
            </a:r>
            <a:r>
              <a:rPr lang="en-US" altLang="zh-CN" dirty="0" smtClean="0"/>
              <a:t>stations </a:t>
            </a:r>
            <a:r>
              <a:rPr lang="en-US" altLang="zh-CN" dirty="0"/>
              <a:t>consist of a </a:t>
            </a:r>
            <a:r>
              <a:rPr lang="en-US" altLang="zh-CN" dirty="0" smtClean="0"/>
              <a:t>pressurized ionization </a:t>
            </a:r>
            <a:r>
              <a:rPr lang="en-US" altLang="zh-CN" dirty="0"/>
              <a:t>chamber for gamma monitor and a rem-counter for neutrons</a:t>
            </a:r>
          </a:p>
          <a:p>
            <a:pPr lvl="1"/>
            <a:r>
              <a:rPr lang="en-US" altLang="zh-CN" dirty="0" smtClean="0"/>
              <a:t>Outflow monitor station enable on-line and off-line analysis</a:t>
            </a:r>
          </a:p>
          <a:p>
            <a:pPr lvl="1"/>
            <a:r>
              <a:rPr lang="en-US" altLang="zh-CN" dirty="0" smtClean="0"/>
              <a:t>Radiation </a:t>
            </a:r>
            <a:r>
              <a:rPr lang="en-US" altLang="zh-CN" dirty="0"/>
              <a:t>background survey should be started 2 or 3 years before the equipment be constructed, and </a:t>
            </a:r>
            <a:r>
              <a:rPr lang="en-US" altLang="zh-CN" dirty="0" smtClean="0"/>
              <a:t>lasted annually.</a:t>
            </a:r>
          </a:p>
          <a:p>
            <a:pPr lvl="1"/>
            <a:r>
              <a:rPr lang="en-US" altLang="zh-CN" dirty="0" smtClean="0">
                <a:solidFill>
                  <a:srgbClr val="C00000"/>
                </a:solidFill>
              </a:rPr>
              <a:t>Measurements </a:t>
            </a:r>
            <a:r>
              <a:rPr lang="en-US" altLang="zh-CN" dirty="0">
                <a:solidFill>
                  <a:srgbClr val="C00000"/>
                </a:solidFill>
              </a:rPr>
              <a:t>will </a:t>
            </a:r>
            <a:r>
              <a:rPr lang="en-US" altLang="zh-CN" dirty="0" smtClean="0">
                <a:solidFill>
                  <a:srgbClr val="C00000"/>
                </a:solidFill>
              </a:rPr>
              <a:t>be carefully </a:t>
            </a:r>
            <a:r>
              <a:rPr lang="en-US" altLang="zh-CN" dirty="0">
                <a:solidFill>
                  <a:srgbClr val="C00000"/>
                </a:solidFill>
              </a:rPr>
              <a:t>carried out especially after </a:t>
            </a:r>
            <a:r>
              <a:rPr lang="en-US" altLang="zh-CN" dirty="0" smtClean="0">
                <a:solidFill>
                  <a:srgbClr val="C00000"/>
                </a:solidFill>
              </a:rPr>
              <a:t>each upgrades of </a:t>
            </a:r>
            <a:r>
              <a:rPr lang="en-US" altLang="zh-CN" dirty="0">
                <a:solidFill>
                  <a:srgbClr val="C00000"/>
                </a:solidFill>
              </a:rPr>
              <a:t>the facility</a:t>
            </a:r>
            <a:endParaRPr lang="zh-CN" altLang="en-US" dirty="0">
              <a:solidFill>
                <a:srgbClr val="C00000"/>
              </a:solidFill>
            </a:endParaRPr>
          </a:p>
        </p:txBody>
      </p:sp>
      <p:sp>
        <p:nvSpPr>
          <p:cNvPr id="2" name="灯片编号占位符 1"/>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23</a:t>
            </a:fld>
            <a:endParaRPr kumimoji="0" lang="zh-CN" altLang="en-US"/>
          </a:p>
        </p:txBody>
      </p:sp>
    </p:spTree>
    <p:extLst>
      <p:ext uri="{BB962C8B-B14F-4D97-AF65-F5344CB8AC3E}">
        <p14:creationId xmlns:p14="http://schemas.microsoft.com/office/powerpoint/2010/main" val="1575748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GB" altLang="zh-CN" dirty="0"/>
              <a:t>Management of radioactive </a:t>
            </a:r>
            <a:r>
              <a:rPr lang="en-GB" altLang="zh-CN" dirty="0" smtClean="0"/>
              <a:t>components</a:t>
            </a:r>
          </a:p>
          <a:p>
            <a:pPr lvl="1"/>
            <a:r>
              <a:rPr lang="en-US" altLang="zh-CN" dirty="0" smtClean="0"/>
              <a:t>Parts </a:t>
            </a:r>
            <a:r>
              <a:rPr lang="en-US" altLang="zh-CN" dirty="0"/>
              <a:t>of the accelerator structure and its surroundings will become </a:t>
            </a:r>
            <a:r>
              <a:rPr lang="en-US" altLang="zh-CN" dirty="0" smtClean="0"/>
              <a:t>radioactive</a:t>
            </a:r>
          </a:p>
          <a:p>
            <a:pPr lvl="1"/>
            <a:r>
              <a:rPr lang="en-US" altLang="zh-CN" dirty="0" smtClean="0"/>
              <a:t>The </a:t>
            </a:r>
            <a:r>
              <a:rPr lang="en-US" altLang="zh-CN" dirty="0"/>
              <a:t>specific activity </a:t>
            </a:r>
            <a:r>
              <a:rPr lang="en-US" altLang="zh-CN" dirty="0" smtClean="0"/>
              <a:t>depends </a:t>
            </a:r>
            <a:r>
              <a:rPr lang="en-US" altLang="zh-CN" dirty="0"/>
              <a:t>on the material composition, the location of the material with respect to beam losses, the irradiation history and </a:t>
            </a:r>
            <a:r>
              <a:rPr lang="en-US" altLang="zh-CN" dirty="0" smtClean="0"/>
              <a:t>the </a:t>
            </a:r>
            <a:r>
              <a:rPr lang="en-US" altLang="zh-CN" dirty="0"/>
              <a:t>elapsed decay </a:t>
            </a:r>
            <a:r>
              <a:rPr lang="en-US" altLang="zh-CN" dirty="0" smtClean="0"/>
              <a:t>time</a:t>
            </a:r>
          </a:p>
          <a:p>
            <a:pPr lvl="1"/>
            <a:r>
              <a:rPr lang="en-US" altLang="zh-CN" dirty="0" smtClean="0"/>
              <a:t>All </a:t>
            </a:r>
            <a:r>
              <a:rPr lang="en-US" altLang="zh-CN" dirty="0"/>
              <a:t>the radioactive components should be firstly </a:t>
            </a:r>
            <a:r>
              <a:rPr lang="en-US" altLang="zh-CN" dirty="0" smtClean="0"/>
              <a:t>measured and classified</a:t>
            </a:r>
          </a:p>
          <a:p>
            <a:pPr lvl="1"/>
            <a:r>
              <a:rPr lang="en-US" altLang="zh-CN" dirty="0" smtClean="0"/>
              <a:t>Transferred </a:t>
            </a:r>
            <a:r>
              <a:rPr lang="en-US" altLang="zh-CN" dirty="0"/>
              <a:t>to the temporary </a:t>
            </a:r>
            <a:r>
              <a:rPr lang="en-US" altLang="zh-CN" dirty="0" smtClean="0"/>
              <a:t>storage, </a:t>
            </a:r>
            <a:r>
              <a:rPr lang="en-US" altLang="zh-CN" dirty="0"/>
              <a:t>then sent them to the long-term </a:t>
            </a:r>
            <a:r>
              <a:rPr lang="en-US" altLang="zh-CN" dirty="0" smtClean="0"/>
              <a:t>repositories, or reused in machine upgrades,  </a:t>
            </a:r>
            <a:r>
              <a:rPr lang="en-US" altLang="zh-CN" dirty="0"/>
              <a:t>or disposed according the legislation.</a:t>
            </a:r>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24</a:t>
            </a:fld>
            <a:endParaRPr kumimoji="0" lang="zh-CN" altLang="en-US"/>
          </a:p>
        </p:txBody>
      </p:sp>
    </p:spTree>
    <p:extLst>
      <p:ext uri="{BB962C8B-B14F-4D97-AF65-F5344CB8AC3E}">
        <p14:creationId xmlns:p14="http://schemas.microsoft.com/office/powerpoint/2010/main" val="339467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Personal </a:t>
            </a:r>
            <a:r>
              <a:rPr lang="en-US" altLang="zh-CN" dirty="0" smtClean="0"/>
              <a:t>Protection System (PPS)</a:t>
            </a:r>
            <a:endParaRPr lang="zh-CN" altLang="en-US" dirty="0"/>
          </a:p>
        </p:txBody>
      </p:sp>
      <p:sp>
        <p:nvSpPr>
          <p:cNvPr id="3" name="内容占位符 2"/>
          <p:cNvSpPr>
            <a:spLocks noGrp="1"/>
          </p:cNvSpPr>
          <p:nvPr>
            <p:ph idx="1"/>
          </p:nvPr>
        </p:nvSpPr>
        <p:spPr>
          <a:xfrm>
            <a:off x="457200" y="1371600"/>
            <a:ext cx="8363272" cy="4876800"/>
          </a:xfrm>
        </p:spPr>
        <p:txBody>
          <a:bodyPr/>
          <a:lstStyle/>
          <a:p>
            <a:r>
              <a:rPr lang="en-AU" altLang="zh-CN" dirty="0"/>
              <a:t>The main function </a:t>
            </a:r>
            <a:r>
              <a:rPr lang="en-US" altLang="zh-CN" dirty="0" smtClean="0"/>
              <a:t>: </a:t>
            </a:r>
            <a:r>
              <a:rPr lang="en-AU" altLang="zh-CN" dirty="0" smtClean="0">
                <a:solidFill>
                  <a:schemeClr val="tx1"/>
                </a:solidFill>
              </a:rPr>
              <a:t>to </a:t>
            </a:r>
            <a:r>
              <a:rPr lang="en-AU" altLang="zh-CN" dirty="0">
                <a:solidFill>
                  <a:schemeClr val="tx1"/>
                </a:solidFill>
              </a:rPr>
              <a:t>prevent personnel from being harmed by exposure to radiation generated by the beam in the shielded enclosures.</a:t>
            </a:r>
          </a:p>
          <a:p>
            <a:pPr marL="261938" indent="-261938">
              <a:lnSpc>
                <a:spcPct val="110000"/>
              </a:lnSpc>
            </a:pPr>
            <a:r>
              <a:rPr lang="en-AU" altLang="zh-CN" dirty="0" smtClean="0"/>
              <a:t>Must </a:t>
            </a:r>
            <a:r>
              <a:rPr lang="en-AU" altLang="zh-CN" dirty="0"/>
              <a:t>be designed </a:t>
            </a:r>
            <a:r>
              <a:rPr lang="en-AU" altLang="zh-CN" dirty="0" smtClean="0"/>
              <a:t>to </a:t>
            </a:r>
            <a:r>
              <a:rPr lang="en-AU" altLang="zh-CN" dirty="0"/>
              <a:t>provide a very high level of protection</a:t>
            </a:r>
            <a:r>
              <a:rPr lang="en-AU" altLang="zh-CN" dirty="0" smtClean="0"/>
              <a:t>.</a:t>
            </a:r>
          </a:p>
          <a:p>
            <a:pPr marL="261938" indent="-261938">
              <a:lnSpc>
                <a:spcPct val="110000"/>
              </a:lnSpc>
            </a:pPr>
            <a:r>
              <a:rPr lang="en-US" altLang="zh-CN" dirty="0" smtClean="0"/>
              <a:t>Design criteria</a:t>
            </a:r>
            <a:endParaRPr lang="en-AU" altLang="zh-CN" dirty="0"/>
          </a:p>
          <a:p>
            <a:pPr lvl="1">
              <a:lnSpc>
                <a:spcPct val="110000"/>
              </a:lnSpc>
            </a:pPr>
            <a:r>
              <a:rPr lang="en-AU" altLang="zh-CN" dirty="0">
                <a:solidFill>
                  <a:schemeClr val="hlink"/>
                </a:solidFill>
              </a:rPr>
              <a:t>Fail-safe operation: </a:t>
            </a:r>
            <a:r>
              <a:rPr lang="en-AU" altLang="zh-CN" dirty="0"/>
              <a:t>Failure mode of any </a:t>
            </a:r>
            <a:r>
              <a:rPr lang="en-AU" altLang="zh-CN" dirty="0" smtClean="0"/>
              <a:t>key component lead to the interlock logic to the safe aspect.</a:t>
            </a:r>
            <a:endParaRPr lang="en-AU" altLang="zh-CN" dirty="0"/>
          </a:p>
          <a:p>
            <a:pPr lvl="1">
              <a:lnSpc>
                <a:spcPct val="110000"/>
              </a:lnSpc>
            </a:pPr>
            <a:r>
              <a:rPr lang="en-AU" altLang="zh-CN" dirty="0">
                <a:solidFill>
                  <a:schemeClr val="hlink"/>
                </a:solidFill>
              </a:rPr>
              <a:t>Redundancy:</a:t>
            </a:r>
            <a:r>
              <a:rPr lang="en-AU" altLang="zh-CN" dirty="0"/>
              <a:t> Two or more </a:t>
            </a:r>
            <a:r>
              <a:rPr lang="en-AU" altLang="zh-CN" dirty="0" smtClean="0"/>
              <a:t>facilities </a:t>
            </a:r>
            <a:r>
              <a:rPr lang="en-AU" altLang="zh-CN" dirty="0"/>
              <a:t>doing the same task of </a:t>
            </a:r>
            <a:r>
              <a:rPr lang="en-AU" altLang="zh-CN" dirty="0" smtClean="0"/>
              <a:t>interlocking.</a:t>
            </a:r>
            <a:endParaRPr lang="en-AU" altLang="zh-CN" dirty="0"/>
          </a:p>
          <a:p>
            <a:pPr lvl="1">
              <a:lnSpc>
                <a:spcPct val="110000"/>
              </a:lnSpc>
            </a:pPr>
            <a:r>
              <a:rPr lang="en-AU" altLang="zh-CN" dirty="0" smtClean="0">
                <a:solidFill>
                  <a:schemeClr val="hlink"/>
                </a:solidFill>
              </a:rPr>
              <a:t>Reliable</a:t>
            </a:r>
            <a:endParaRPr lang="en-AU" altLang="zh-CN" dirty="0"/>
          </a:p>
          <a:p>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25</a:t>
            </a:fld>
            <a:endParaRPr kumimoji="0" lang="zh-CN" altLang="en-US"/>
          </a:p>
        </p:txBody>
      </p:sp>
    </p:spTree>
    <p:extLst>
      <p:ext uri="{BB962C8B-B14F-4D97-AF65-F5344CB8AC3E}">
        <p14:creationId xmlns:p14="http://schemas.microsoft.com/office/powerpoint/2010/main" val="1625959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Schematic diagram of the </a:t>
            </a:r>
            <a:r>
              <a:rPr lang="en-US" altLang="zh-CN" dirty="0" smtClean="0"/>
              <a:t>PPS</a:t>
            </a:r>
            <a:endParaRPr lang="en-US" altLang="zh-CN" dirty="0"/>
          </a:p>
          <a:p>
            <a:pPr lvl="1"/>
            <a:r>
              <a:rPr lang="en-US" altLang="zh-CN" dirty="0" smtClean="0"/>
              <a:t>Including PLC system, access control system, database server</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79" y="2276872"/>
            <a:ext cx="71993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26</a:t>
            </a:fld>
            <a:endParaRPr kumimoji="0" lang="zh-CN" altLang="en-US"/>
          </a:p>
        </p:txBody>
      </p:sp>
    </p:spTree>
    <p:extLst>
      <p:ext uri="{BB962C8B-B14F-4D97-AF65-F5344CB8AC3E}">
        <p14:creationId xmlns:p14="http://schemas.microsoft.com/office/powerpoint/2010/main" val="1465235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08720"/>
            <a:ext cx="4459942" cy="5339680"/>
          </a:xfrm>
        </p:spPr>
        <p:txBody>
          <a:bodyPr/>
          <a:lstStyle/>
          <a:p>
            <a:r>
              <a:rPr lang="en-AU" altLang="zh-CN" dirty="0" smtClean="0"/>
              <a:t>System </a:t>
            </a:r>
            <a:r>
              <a:rPr lang="en-AU" altLang="zh-CN" dirty="0"/>
              <a:t>Features</a:t>
            </a:r>
            <a:endParaRPr lang="en-US" altLang="zh-CN" dirty="0" smtClean="0"/>
          </a:p>
          <a:p>
            <a:pPr lvl="1"/>
            <a:r>
              <a:rPr lang="en-US" altLang="zh-CN" dirty="0"/>
              <a:t>Interlocking key: allowing either access or beam operation but not simultaneously.</a:t>
            </a:r>
          </a:p>
          <a:p>
            <a:pPr lvl="1"/>
            <a:r>
              <a:rPr lang="en-US" altLang="zh-CN" dirty="0"/>
              <a:t>A requirement for secure search prior to operation.</a:t>
            </a:r>
          </a:p>
          <a:p>
            <a:pPr lvl="1"/>
            <a:r>
              <a:rPr lang="en-US" altLang="zh-CN" dirty="0" smtClean="0"/>
              <a:t>Door </a:t>
            </a:r>
            <a:r>
              <a:rPr lang="en-US" altLang="zh-CN" dirty="0"/>
              <a:t>limit-switch : to establish an area interlocked</a:t>
            </a:r>
          </a:p>
          <a:p>
            <a:pPr lvl="1"/>
            <a:r>
              <a:rPr lang="en-US" altLang="zh-CN" dirty="0"/>
              <a:t>Emergency switch : to stop the operation at emergency</a:t>
            </a:r>
          </a:p>
          <a:p>
            <a:pPr lvl="1"/>
            <a:r>
              <a:rPr lang="en-US" altLang="zh-CN" dirty="0"/>
              <a:t>Personal key: </a:t>
            </a:r>
            <a:r>
              <a:rPr lang="en-US" altLang="zh-CN" dirty="0" smtClean="0"/>
              <a:t>ensure no </a:t>
            </a:r>
            <a:r>
              <a:rPr lang="en-US" altLang="zh-CN" dirty="0"/>
              <a:t>one stays at the interlocked area during operation</a:t>
            </a:r>
          </a:p>
          <a:p>
            <a:pPr lvl="1"/>
            <a:endParaRPr lang="en-US" altLang="zh-CN" dirty="0" smtClean="0"/>
          </a:p>
          <a:p>
            <a:pPr lvl="1"/>
            <a:endParaRPr lang="zh-CN" altLang="en-US" dirty="0"/>
          </a:p>
        </p:txBody>
      </p:sp>
      <p:pic>
        <p:nvPicPr>
          <p:cNvPr id="4" name="图片 3"/>
          <p:cNvPicPr/>
          <p:nvPr/>
        </p:nvPicPr>
        <p:blipFill>
          <a:blip r:embed="rId2" cstate="print">
            <a:extLst>
              <a:ext uri="{28A0092B-C50C-407E-A947-70E740481C1C}">
                <a14:useLocalDpi xmlns:a14="http://schemas.microsoft.com/office/drawing/2010/main"/>
              </a:ext>
            </a:extLst>
          </a:blip>
          <a:stretch>
            <a:fillRect/>
          </a:stretch>
        </p:blipFill>
        <p:spPr>
          <a:xfrm>
            <a:off x="4917142" y="908721"/>
            <a:ext cx="3687306" cy="4896544"/>
          </a:xfrm>
          <a:prstGeom prst="rect">
            <a:avLst/>
          </a:prstGeom>
        </p:spPr>
      </p:pic>
      <p:sp>
        <p:nvSpPr>
          <p:cNvPr id="5" name="矩形 4"/>
          <p:cNvSpPr/>
          <p:nvPr/>
        </p:nvSpPr>
        <p:spPr>
          <a:xfrm>
            <a:off x="5020575" y="5877272"/>
            <a:ext cx="3416320" cy="369332"/>
          </a:xfrm>
          <a:prstGeom prst="rect">
            <a:avLst/>
          </a:prstGeom>
        </p:spPr>
        <p:txBody>
          <a:bodyPr wrap="none">
            <a:spAutoFit/>
          </a:bodyPr>
          <a:lstStyle/>
          <a:p>
            <a:r>
              <a:rPr lang="en-US" altLang="zh-CN" dirty="0">
                <a:solidFill>
                  <a:srgbClr val="C00000"/>
                </a:solidFill>
              </a:rPr>
              <a:t>Operation flow chart of the </a:t>
            </a:r>
            <a:r>
              <a:rPr lang="en-US" altLang="zh-CN" dirty="0" smtClean="0">
                <a:solidFill>
                  <a:srgbClr val="C00000"/>
                </a:solidFill>
              </a:rPr>
              <a:t>PPS</a:t>
            </a:r>
            <a:endParaRPr lang="en-US" altLang="zh-CN" dirty="0">
              <a:solidFill>
                <a:srgbClr val="C00000"/>
              </a:solidFill>
            </a:endParaRPr>
          </a:p>
        </p:txBody>
      </p:sp>
      <p:sp>
        <p:nvSpPr>
          <p:cNvPr id="2" name="灯片编号占位符 1"/>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27</a:t>
            </a:fld>
            <a:endParaRPr kumimoji="0" lang="zh-CN" altLang="en-US"/>
          </a:p>
        </p:txBody>
      </p:sp>
    </p:spTree>
    <p:extLst>
      <p:ext uri="{BB962C8B-B14F-4D97-AF65-F5344CB8AC3E}">
        <p14:creationId xmlns:p14="http://schemas.microsoft.com/office/powerpoint/2010/main" val="442500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R&amp;D</a:t>
            </a:r>
            <a:endParaRPr lang="zh-CN" altLang="en-US" dirty="0"/>
          </a:p>
        </p:txBody>
      </p:sp>
      <p:sp>
        <p:nvSpPr>
          <p:cNvPr id="3" name="内容占位符 2"/>
          <p:cNvSpPr>
            <a:spLocks noGrp="1"/>
          </p:cNvSpPr>
          <p:nvPr>
            <p:ph idx="1"/>
          </p:nvPr>
        </p:nvSpPr>
        <p:spPr/>
        <p:txBody>
          <a:bodyPr/>
          <a:lstStyle/>
          <a:p>
            <a:r>
              <a:rPr lang="en-US" altLang="zh-CN" sz="2800" dirty="0" smtClean="0">
                <a:solidFill>
                  <a:schemeClr val="tx1"/>
                </a:solidFill>
              </a:rPr>
              <a:t>Radiation shielding methods and </a:t>
            </a:r>
            <a:r>
              <a:rPr lang="en-US" altLang="zh-CN" sz="2800" dirty="0" err="1" smtClean="0">
                <a:solidFill>
                  <a:schemeClr val="tx1"/>
                </a:solidFill>
              </a:rPr>
              <a:t>comparation</a:t>
            </a:r>
            <a:r>
              <a:rPr lang="en-US" altLang="zh-CN" sz="2800" dirty="0" smtClean="0">
                <a:solidFill>
                  <a:schemeClr val="tx1"/>
                </a:solidFill>
              </a:rPr>
              <a:t> between different </a:t>
            </a:r>
            <a:r>
              <a:rPr lang="en-US" altLang="zh-CN" sz="2800" dirty="0" smtClean="0">
                <a:solidFill>
                  <a:schemeClr val="tx1"/>
                </a:solidFill>
              </a:rPr>
              <a:t>codes</a:t>
            </a:r>
            <a:r>
              <a:rPr lang="en-US" altLang="zh-CN" sz="2800" dirty="0" smtClean="0">
                <a:solidFill>
                  <a:schemeClr val="tx1"/>
                </a:solidFill>
              </a:rPr>
              <a:t>, benchmark experiment on shielding simulation and activation calculation</a:t>
            </a:r>
            <a:endParaRPr lang="en-US" altLang="zh-CN" sz="2800" dirty="0">
              <a:solidFill>
                <a:schemeClr val="tx1"/>
              </a:solidFill>
            </a:endParaRPr>
          </a:p>
          <a:p>
            <a:r>
              <a:rPr lang="en-US" altLang="zh-CN" sz="2800" dirty="0" smtClean="0">
                <a:solidFill>
                  <a:schemeClr val="tx1"/>
                </a:solidFill>
              </a:rPr>
              <a:t>High performance, real-time dose monitoring system</a:t>
            </a:r>
          </a:p>
          <a:p>
            <a:r>
              <a:rPr lang="en-US" altLang="zh-CN" sz="2800" dirty="0" smtClean="0">
                <a:solidFill>
                  <a:schemeClr val="tx1"/>
                </a:solidFill>
              </a:rPr>
              <a:t>Pre-research on personal safety interlock system of large-scale accelerator</a:t>
            </a:r>
            <a:endParaRPr lang="zh-CN" altLang="en-US" sz="2800" dirty="0">
              <a:solidFill>
                <a:schemeClr val="tx1"/>
              </a:solidFill>
            </a:endParaRPr>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28</a:t>
            </a:fld>
            <a:endParaRPr kumimoji="0" lang="zh-CN" altLang="en-US"/>
          </a:p>
        </p:txBody>
      </p:sp>
    </p:spTree>
    <p:extLst>
      <p:ext uri="{BB962C8B-B14F-4D97-AF65-F5344CB8AC3E}">
        <p14:creationId xmlns:p14="http://schemas.microsoft.com/office/powerpoint/2010/main" val="1805342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342900" lvl="1" indent="-342900">
              <a:buFontTx/>
              <a:buChar char="•"/>
            </a:pPr>
            <a:r>
              <a:rPr lang="en-US" altLang="zh-CN" sz="2400" dirty="0" smtClean="0">
                <a:solidFill>
                  <a:srgbClr val="0000FF"/>
                </a:solidFill>
                <a:cs typeface="宋体" charset="0"/>
              </a:rPr>
              <a:t>Radiation shielding </a:t>
            </a:r>
            <a:r>
              <a:rPr lang="en-US" altLang="zh-CN" sz="2400" dirty="0">
                <a:solidFill>
                  <a:srgbClr val="0000FF"/>
                </a:solidFill>
                <a:cs typeface="宋体" charset="0"/>
              </a:rPr>
              <a:t>design must </a:t>
            </a:r>
            <a:r>
              <a:rPr lang="en-US" altLang="zh-CN" sz="2400" dirty="0" smtClean="0">
                <a:solidFill>
                  <a:srgbClr val="0000FF"/>
                </a:solidFill>
                <a:cs typeface="宋体" charset="0"/>
              </a:rPr>
              <a:t>be more careful than </a:t>
            </a:r>
            <a:r>
              <a:rPr lang="en-US" altLang="zh-CN" sz="2400" dirty="0">
                <a:solidFill>
                  <a:srgbClr val="0000FF"/>
                </a:solidFill>
                <a:cs typeface="宋体" charset="0"/>
              </a:rPr>
              <a:t>for the existing accelerators in China for its big scale and influence.</a:t>
            </a:r>
          </a:p>
          <a:p>
            <a:pPr marL="342900" lvl="1" indent="-342900">
              <a:buFontTx/>
              <a:buChar char="•"/>
            </a:pPr>
            <a:r>
              <a:rPr lang="en-US" altLang="zh-CN" sz="2400" dirty="0">
                <a:solidFill>
                  <a:srgbClr val="0000FF"/>
                </a:solidFill>
                <a:cs typeface="宋体" charset="0"/>
              </a:rPr>
              <a:t>The major issues for the shielding design are source term estimation, bulk shielding, duct streaming, </a:t>
            </a:r>
            <a:r>
              <a:rPr lang="en-US" altLang="zh-CN" sz="2400" dirty="0" err="1">
                <a:solidFill>
                  <a:srgbClr val="0000FF"/>
                </a:solidFill>
                <a:cs typeface="宋体" charset="0"/>
              </a:rPr>
              <a:t>skyshine</a:t>
            </a:r>
            <a:r>
              <a:rPr lang="en-US" altLang="zh-CN" sz="2400" dirty="0">
                <a:solidFill>
                  <a:srgbClr val="0000FF"/>
                </a:solidFill>
                <a:cs typeface="宋体" charset="0"/>
              </a:rPr>
              <a:t> and activation. </a:t>
            </a:r>
          </a:p>
          <a:p>
            <a:pPr marL="342900" lvl="1" indent="-342900">
              <a:buChar char="•"/>
            </a:pPr>
            <a:r>
              <a:rPr lang="en-US" altLang="zh-CN" sz="2400" dirty="0" smtClean="0">
                <a:solidFill>
                  <a:srgbClr val="0000FF"/>
                </a:solidFill>
                <a:cs typeface="宋体" charset="0"/>
              </a:rPr>
              <a:t>The </a:t>
            </a:r>
            <a:r>
              <a:rPr lang="en-US" altLang="zh-CN" sz="2400" dirty="0">
                <a:solidFill>
                  <a:srgbClr val="0000FF"/>
                </a:solidFill>
                <a:cs typeface="宋体" charset="0"/>
              </a:rPr>
              <a:t>methodology, benchmarking and data evaluation related to these issues should be verified and further for </a:t>
            </a:r>
            <a:r>
              <a:rPr lang="en-US" altLang="zh-CN" sz="2400" dirty="0" smtClean="0">
                <a:solidFill>
                  <a:srgbClr val="0000FF"/>
                </a:solidFill>
                <a:cs typeface="宋体" charset="0"/>
              </a:rPr>
              <a:t>review </a:t>
            </a:r>
          </a:p>
          <a:p>
            <a:pPr marL="342900" lvl="1" indent="-342900">
              <a:buChar char="•"/>
            </a:pPr>
            <a:r>
              <a:rPr lang="en-US" altLang="zh-CN" sz="2400" dirty="0" err="1">
                <a:solidFill>
                  <a:srgbClr val="0000FF"/>
                </a:solidFill>
                <a:cs typeface="宋体" charset="0"/>
              </a:rPr>
              <a:t>FLUKA</a:t>
            </a:r>
            <a:r>
              <a:rPr lang="en-US" altLang="zh-CN" sz="2400" dirty="0">
                <a:solidFill>
                  <a:srgbClr val="0000FF"/>
                </a:solidFill>
                <a:cs typeface="宋体" charset="0"/>
              </a:rPr>
              <a:t> and </a:t>
            </a:r>
            <a:r>
              <a:rPr lang="en-US" altLang="zh-CN" sz="2400" dirty="0" err="1">
                <a:solidFill>
                  <a:srgbClr val="0000FF"/>
                </a:solidFill>
                <a:cs typeface="宋体" charset="0"/>
              </a:rPr>
              <a:t>MCNP</a:t>
            </a:r>
            <a:r>
              <a:rPr lang="en-US" altLang="zh-CN" sz="2400" dirty="0">
                <a:solidFill>
                  <a:srgbClr val="0000FF"/>
                </a:solidFill>
                <a:cs typeface="宋体" charset="0"/>
              </a:rPr>
              <a:t> are widely used for simulation design and verified each other </a:t>
            </a:r>
            <a:r>
              <a:rPr lang="en-US" altLang="zh-CN" sz="2400" dirty="0" smtClean="0">
                <a:solidFill>
                  <a:srgbClr val="0000FF"/>
                </a:solidFill>
                <a:cs typeface="宋体" charset="0"/>
              </a:rPr>
              <a:t>independently, </a:t>
            </a:r>
            <a:r>
              <a:rPr lang="en-US" altLang="zh-CN" sz="2400" dirty="0">
                <a:solidFill>
                  <a:srgbClr val="0000FF"/>
                </a:solidFill>
                <a:cs typeface="宋体" charset="0"/>
              </a:rPr>
              <a:t>any other well developed, </a:t>
            </a:r>
            <a:r>
              <a:rPr lang="en-US" altLang="zh-CN" sz="2400" dirty="0" smtClean="0">
                <a:solidFill>
                  <a:srgbClr val="0000FF"/>
                </a:solidFill>
                <a:cs typeface="宋体" charset="0"/>
              </a:rPr>
              <a:t>simple methods </a:t>
            </a:r>
            <a:r>
              <a:rPr lang="en-US" altLang="zh-CN" sz="2400" dirty="0">
                <a:solidFill>
                  <a:srgbClr val="0000FF"/>
                </a:solidFill>
                <a:cs typeface="宋体" charset="0"/>
              </a:rPr>
              <a:t>for quick estimation should be investigated</a:t>
            </a:r>
            <a:r>
              <a:rPr lang="en-US" altLang="zh-CN" sz="2400" dirty="0" smtClean="0">
                <a:solidFill>
                  <a:srgbClr val="0000FF"/>
                </a:solidFill>
                <a:cs typeface="宋体" charset="0"/>
              </a:rPr>
              <a:t>.</a:t>
            </a:r>
            <a:endParaRPr lang="en-US" altLang="zh-CN" sz="2000" dirty="0" smtClean="0"/>
          </a:p>
        </p:txBody>
      </p:sp>
      <p:sp>
        <p:nvSpPr>
          <p:cNvPr id="4" name="标题 3"/>
          <p:cNvSpPr>
            <a:spLocks noGrp="1"/>
          </p:cNvSpPr>
          <p:nvPr>
            <p:ph type="title"/>
          </p:nvPr>
        </p:nvSpPr>
        <p:spPr/>
        <p:txBody>
          <a:bodyPr/>
          <a:lstStyle/>
          <a:p>
            <a:r>
              <a:rPr lang="en-US" altLang="zh-CN" dirty="0" smtClean="0"/>
              <a:t>Summary</a:t>
            </a:r>
            <a:endParaRPr lang="zh-CN" altLang="en-US" dirty="0"/>
          </a:p>
        </p:txBody>
      </p:sp>
      <p:sp>
        <p:nvSpPr>
          <p:cNvPr id="2" name="灯片编号占位符 1"/>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29</a:t>
            </a:fld>
            <a:endParaRPr kumimoji="0" lang="zh-CN" altLang="en-US"/>
          </a:p>
        </p:txBody>
      </p:sp>
    </p:spTree>
    <p:custDataLst>
      <p:tags r:id="rId1"/>
    </p:custDataLst>
    <p:extLst>
      <p:ext uri="{BB962C8B-B14F-4D97-AF65-F5344CB8AC3E}">
        <p14:creationId xmlns:p14="http://schemas.microsoft.com/office/powerpoint/2010/main" val="2294822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ahoma" pitchFamily="34" charset="0"/>
              </a:rPr>
              <a:t>Characteristics of </a:t>
            </a:r>
            <a:r>
              <a:rPr lang="en-US" altLang="zh-CN" dirty="0" smtClean="0">
                <a:latin typeface="Tahoma" pitchFamily="34" charset="0"/>
              </a:rPr>
              <a:t>CEPC</a:t>
            </a:r>
            <a:endParaRPr lang="zh-CN" altLang="en-US" dirty="0"/>
          </a:p>
        </p:txBody>
      </p:sp>
      <p:sp>
        <p:nvSpPr>
          <p:cNvPr id="3" name="内容占位符 2"/>
          <p:cNvSpPr>
            <a:spLocks noGrp="1"/>
          </p:cNvSpPr>
          <p:nvPr>
            <p:ph idx="1"/>
          </p:nvPr>
        </p:nvSpPr>
        <p:spPr/>
        <p:txBody>
          <a:bodyPr/>
          <a:lstStyle/>
          <a:p>
            <a:r>
              <a:rPr lang="en-US" altLang="zh-CN" dirty="0"/>
              <a:t>High beam energy and beam power</a:t>
            </a:r>
          </a:p>
          <a:p>
            <a:pPr lvl="1"/>
            <a:r>
              <a:rPr lang="en-US" altLang="zh-CN" dirty="0" err="1"/>
              <a:t>CEPC</a:t>
            </a:r>
            <a:r>
              <a:rPr lang="en-US" altLang="zh-CN" dirty="0"/>
              <a:t>:</a:t>
            </a:r>
          </a:p>
          <a:p>
            <a:pPr lvl="2"/>
            <a:r>
              <a:rPr lang="en-US" altLang="zh-CN" dirty="0"/>
              <a:t>Beam energy and circulating current: </a:t>
            </a:r>
            <a:r>
              <a:rPr lang="en-US" altLang="zh-CN" dirty="0" smtClean="0"/>
              <a:t>120GeV*17.7mA</a:t>
            </a:r>
            <a:endParaRPr lang="en-US" altLang="zh-CN" dirty="0"/>
          </a:p>
          <a:p>
            <a:pPr lvl="2"/>
            <a:r>
              <a:rPr lang="en-US" altLang="zh-CN" dirty="0"/>
              <a:t>SR power/beam: </a:t>
            </a:r>
            <a:r>
              <a:rPr lang="en-US" altLang="zh-CN" dirty="0" smtClean="0"/>
              <a:t>30 MW/ per beam</a:t>
            </a:r>
            <a:endParaRPr lang="en-US" altLang="zh-CN" dirty="0"/>
          </a:p>
          <a:p>
            <a:r>
              <a:rPr lang="en-US" altLang="zh-CN" dirty="0" smtClean="0"/>
              <a:t>A </a:t>
            </a:r>
            <a:r>
              <a:rPr lang="en-US" altLang="zh-CN" dirty="0"/>
              <a:t>large-scale accelerator </a:t>
            </a:r>
            <a:r>
              <a:rPr lang="en-US" altLang="zh-CN" dirty="0" smtClean="0"/>
              <a:t>complex</a:t>
            </a:r>
            <a:endParaRPr lang="en-US" altLang="zh-CN" dirty="0"/>
          </a:p>
          <a:p>
            <a:pPr lvl="1"/>
            <a:r>
              <a:rPr lang="en-US" altLang="zh-CN" dirty="0" smtClean="0"/>
              <a:t>100 km @ underground </a:t>
            </a:r>
            <a:r>
              <a:rPr lang="en-US" altLang="zh-CN" dirty="0"/>
              <a:t>about </a:t>
            </a:r>
            <a:r>
              <a:rPr lang="en-US" altLang="zh-CN" dirty="0" smtClean="0"/>
              <a:t>50-70 m</a:t>
            </a:r>
            <a:endParaRPr lang="zh-CN" altLang="en-US" dirty="0"/>
          </a:p>
          <a:p>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3</a:t>
            </a:fld>
            <a:endParaRPr kumimoji="0"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2077614819"/>
              </p:ext>
            </p:extLst>
          </p:nvPr>
        </p:nvGraphicFramePr>
        <p:xfrm>
          <a:off x="1187624" y="3789040"/>
          <a:ext cx="6480720" cy="2310624"/>
        </p:xfrm>
        <a:graphic>
          <a:graphicData uri="http://schemas.openxmlformats.org/drawingml/2006/table">
            <a:tbl>
              <a:tblPr firstRow="1" firstCol="1" bandRow="1">
                <a:tableStyleId>{5C22544A-7EE6-4342-B048-85BDC9FD1C3A}</a:tableStyleId>
              </a:tblPr>
              <a:tblGrid>
                <a:gridCol w="2057400"/>
                <a:gridCol w="1470992"/>
                <a:gridCol w="1440160"/>
                <a:gridCol w="1512168"/>
              </a:tblGrid>
              <a:tr h="293664">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Parameters</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Symbols</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Values</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Units</a:t>
                      </a:r>
                      <a:endParaRPr lang="zh-CN"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93664">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Beam energy</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E</a:t>
                      </a:r>
                      <a:endParaRPr lang="zh-CN"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120</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err="1">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GeV</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93664">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Beam current</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17.7</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mA</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93664">
                <a:tc>
                  <a:txBody>
                    <a:bodyPr/>
                    <a:lstStyle/>
                    <a:p>
                      <a:pPr algn="ctr">
                        <a:spcAft>
                          <a:spcPts val="0"/>
                        </a:spcAft>
                      </a:pPr>
                      <a:r>
                        <a:rPr lang="en-US"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Bending radius</a:t>
                      </a:r>
                      <a:endParaRPr lang="zh-CN"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ρ</a:t>
                      </a:r>
                      <a:endParaRPr lang="zh-CN"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10900</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m</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93664">
                <a:tc>
                  <a:txBody>
                    <a:bodyPr/>
                    <a:lstStyle/>
                    <a:p>
                      <a:pPr algn="ctr">
                        <a:spcAft>
                          <a:spcPts val="0"/>
                        </a:spcAft>
                      </a:pPr>
                      <a:r>
                        <a:rPr lang="en-US"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Power per unit length</a:t>
                      </a:r>
                      <a:endParaRPr lang="zh-CN"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435</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W/m</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93664">
                <a:tc>
                  <a:txBody>
                    <a:bodyPr/>
                    <a:lstStyle/>
                    <a:p>
                      <a:pPr algn="ctr">
                        <a:spcAft>
                          <a:spcPts val="0"/>
                        </a:spcAft>
                      </a:pPr>
                      <a:r>
                        <a:rPr lang="en-US"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Critical energy</a:t>
                      </a:r>
                      <a:endParaRPr lang="zh-CN"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i="1" kern="100" dirty="0" err="1">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E</a:t>
                      </a:r>
                      <a:r>
                        <a:rPr lang="en-US" sz="1800" b="0" i="1" kern="100" baseline="-25000" dirty="0" err="1">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c</a:t>
                      </a:r>
                      <a:endParaRPr lang="zh-CN"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351.6</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err="1">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keV</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r h="293664">
                <a:tc>
                  <a:txBody>
                    <a:bodyPr/>
                    <a:lstStyle/>
                    <a:p>
                      <a:pPr algn="ctr">
                        <a:spcAft>
                          <a:spcPts val="0"/>
                        </a:spcAft>
                      </a:pPr>
                      <a:r>
                        <a:rPr lang="en-US"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Bending angle</a:t>
                      </a:r>
                      <a:endParaRPr lang="zh-CN"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θ</a:t>
                      </a:r>
                      <a:endParaRPr lang="zh-CN" sz="1800" b="0" i="1"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2.844</a:t>
                      </a:r>
                      <a:endParaRPr lang="zh-CN" sz="1800" b="0" kern="10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c>
                  <a:txBody>
                    <a:bodyPr/>
                    <a:lstStyle/>
                    <a:p>
                      <a:pPr algn="ctr">
                        <a:spcAft>
                          <a:spcPts val="0"/>
                        </a:spcAft>
                      </a:pPr>
                      <a:r>
                        <a:rPr lang="en-US" sz="1800" b="0" kern="100" dirty="0" err="1">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mrad</a:t>
                      </a:r>
                      <a:endParaRPr lang="zh-CN" sz="1800" b="0" kern="1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tc>
              </a:tr>
            </a:tbl>
          </a:graphicData>
        </a:graphic>
      </p:graphicFrame>
    </p:spTree>
    <p:extLst>
      <p:ext uri="{BB962C8B-B14F-4D97-AF65-F5344CB8AC3E}">
        <p14:creationId xmlns:p14="http://schemas.microsoft.com/office/powerpoint/2010/main" val="1251531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lstStyle/>
          <a:p>
            <a:r>
              <a:rPr lang="en-US" altLang="zh-CN" sz="2000" dirty="0" smtClean="0"/>
              <a:t>One thing to be mentioned:</a:t>
            </a:r>
          </a:p>
          <a:p>
            <a:pPr lvl="1"/>
            <a:r>
              <a:rPr lang="en-US" altLang="zh-CN" sz="1800" dirty="0" smtClean="0">
                <a:solidFill>
                  <a:schemeClr val="tx1"/>
                </a:solidFill>
              </a:rPr>
              <a:t>In order save budget, the tunnel may have no concrete, the current plan is to pouring lime mortar to the rock tunnel in arc section. </a:t>
            </a:r>
          </a:p>
          <a:p>
            <a:pPr lvl="1"/>
            <a:r>
              <a:rPr lang="en-US" altLang="zh-CN" sz="1800" dirty="0" smtClean="0"/>
              <a:t>Except </a:t>
            </a:r>
            <a:r>
              <a:rPr lang="en-US" altLang="zh-CN" sz="1800" dirty="0"/>
              <a:t>the radioactivity caused by total neutron and gamma </a:t>
            </a:r>
            <a:r>
              <a:rPr lang="en-US" altLang="zh-CN" sz="1800" dirty="0" smtClean="0"/>
              <a:t>tally, is there a</a:t>
            </a:r>
            <a:r>
              <a:rPr lang="en-US" altLang="zh-CN" sz="1800" dirty="0" smtClean="0">
                <a:solidFill>
                  <a:schemeClr val="tx1"/>
                </a:solidFill>
              </a:rPr>
              <a:t>ny other issues should be considered from the radiation shielding aspect?</a:t>
            </a:r>
          </a:p>
          <a:p>
            <a:pPr marL="342900" lvl="1" indent="-342900">
              <a:buChar char="•"/>
            </a:pPr>
            <a:r>
              <a:rPr lang="en-US" altLang="zh-CN" dirty="0" smtClean="0">
                <a:solidFill>
                  <a:srgbClr val="0000FF"/>
                </a:solidFill>
                <a:cs typeface="宋体" charset="0"/>
              </a:rPr>
              <a:t>Radiation </a:t>
            </a:r>
            <a:r>
              <a:rPr lang="en-US" altLang="zh-CN" dirty="0">
                <a:solidFill>
                  <a:srgbClr val="0000FF"/>
                </a:solidFill>
                <a:cs typeface="宋体" charset="0"/>
              </a:rPr>
              <a:t>dose monitor system should be a state of the art system</a:t>
            </a:r>
          </a:p>
          <a:p>
            <a:pPr marL="342900" lvl="1" indent="-342900">
              <a:buChar char="•"/>
            </a:pPr>
            <a:r>
              <a:rPr lang="en-US" altLang="zh-CN" dirty="0">
                <a:solidFill>
                  <a:srgbClr val="0000FF"/>
                </a:solidFill>
                <a:cs typeface="宋体" charset="0"/>
              </a:rPr>
              <a:t>Personal protection system should be established more and more reliable and the access be strictly </a:t>
            </a:r>
            <a:r>
              <a:rPr lang="en-US" altLang="zh-CN" dirty="0" smtClean="0">
                <a:solidFill>
                  <a:srgbClr val="0000FF"/>
                </a:solidFill>
                <a:cs typeface="宋体" charset="0"/>
              </a:rPr>
              <a:t>controlled</a:t>
            </a:r>
          </a:p>
          <a:p>
            <a:pPr marL="342900" lvl="1" indent="-342900">
              <a:buChar char="•"/>
            </a:pPr>
            <a:r>
              <a:rPr lang="en-US" altLang="zh-CN" dirty="0" smtClean="0">
                <a:solidFill>
                  <a:srgbClr val="0000FF"/>
                </a:solidFill>
                <a:cs typeface="宋体" charset="0"/>
              </a:rPr>
              <a:t>Many radiation-related issues should be researched and clarified clearly to support this project to be approved by the government and interested and safety to the scientists around the world.</a:t>
            </a:r>
            <a:endParaRPr lang="en-US" altLang="zh-CN" dirty="0">
              <a:solidFill>
                <a:srgbClr val="0000FF"/>
              </a:solidFill>
              <a:cs typeface="宋体" charset="0"/>
            </a:endParaRPr>
          </a:p>
          <a:p>
            <a:pPr lvl="1"/>
            <a:endParaRPr lang="en-US" altLang="zh-CN" dirty="0"/>
          </a:p>
          <a:p>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30</a:t>
            </a:fld>
            <a:endParaRPr kumimoji="0" lang="zh-CN" altLang="en-US"/>
          </a:p>
        </p:txBody>
      </p:sp>
    </p:spTree>
    <p:extLst>
      <p:ext uri="{BB962C8B-B14F-4D97-AF65-F5344CB8AC3E}">
        <p14:creationId xmlns:p14="http://schemas.microsoft.com/office/powerpoint/2010/main" val="40297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6" name="Text Box 3"/>
          <p:cNvSpPr txBox="1">
            <a:spLocks noChangeArrowheads="1"/>
          </p:cNvSpPr>
          <p:nvPr/>
        </p:nvSpPr>
        <p:spPr bwMode="auto">
          <a:xfrm>
            <a:off x="539750" y="2852738"/>
            <a:ext cx="79486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400">
                <a:solidFill>
                  <a:schemeClr val="tx1"/>
                </a:solidFill>
                <a:latin typeface="Arial" pitchFamily="34" charset="0"/>
                <a:ea typeface="宋体" pitchFamily="2" charset="-122"/>
              </a:defRPr>
            </a:lvl1pPr>
            <a:lvl2pPr marL="742950" indent="-285750" algn="ctr" eaLnBrk="0" hangingPunct="0">
              <a:defRPr sz="1400">
                <a:solidFill>
                  <a:schemeClr val="tx1"/>
                </a:solidFill>
                <a:latin typeface="Arial" pitchFamily="34" charset="0"/>
                <a:ea typeface="宋体" pitchFamily="2" charset="-122"/>
              </a:defRPr>
            </a:lvl2pPr>
            <a:lvl3pPr marL="1143000" indent="-228600" algn="ctr" eaLnBrk="0" hangingPunct="0">
              <a:defRPr sz="1400">
                <a:solidFill>
                  <a:schemeClr val="tx1"/>
                </a:solidFill>
                <a:latin typeface="Arial" pitchFamily="34" charset="0"/>
                <a:ea typeface="宋体" pitchFamily="2" charset="-122"/>
              </a:defRPr>
            </a:lvl3pPr>
            <a:lvl4pPr marL="1600200" indent="-228600" algn="ctr" eaLnBrk="0" hangingPunct="0">
              <a:defRPr sz="1400">
                <a:solidFill>
                  <a:schemeClr val="tx1"/>
                </a:solidFill>
                <a:latin typeface="Arial" pitchFamily="34" charset="0"/>
                <a:ea typeface="宋体" pitchFamily="2" charset="-122"/>
              </a:defRPr>
            </a:lvl4pPr>
            <a:lvl5pPr marL="2057400" indent="-228600" algn="ctr"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eaLnBrk="1" hangingPunct="1">
              <a:spcBef>
                <a:spcPct val="50000"/>
              </a:spcBef>
            </a:pPr>
            <a:r>
              <a:rPr lang="en-US" altLang="zh-CN" sz="4800" dirty="0">
                <a:solidFill>
                  <a:srgbClr val="C00000"/>
                </a:solidFill>
                <a:ea typeface="隶书" pitchFamily="49" charset="-122"/>
              </a:rPr>
              <a:t>Thanks for your attention!</a:t>
            </a:r>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31</a:t>
            </a:fld>
            <a:endParaRPr kumimoji="0" lang="zh-CN" altLang="en-US"/>
          </a:p>
        </p:txBody>
      </p:sp>
    </p:spTree>
    <p:extLst>
      <p:ext uri="{BB962C8B-B14F-4D97-AF65-F5344CB8AC3E}">
        <p14:creationId xmlns:p14="http://schemas.microsoft.com/office/powerpoint/2010/main" val="410245707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371600"/>
            <a:ext cx="8363272" cy="4876800"/>
          </a:xfrm>
        </p:spPr>
        <p:txBody>
          <a:bodyPr/>
          <a:lstStyle/>
          <a:p>
            <a:pPr>
              <a:lnSpc>
                <a:spcPct val="70000"/>
              </a:lnSpc>
              <a:spcBef>
                <a:spcPct val="50000"/>
              </a:spcBef>
            </a:pPr>
            <a:r>
              <a:rPr lang="en-US" altLang="zh-CN" b="1" dirty="0"/>
              <a:t>Radiation shielding tasks</a:t>
            </a:r>
          </a:p>
          <a:p>
            <a:pPr lvl="1">
              <a:spcBef>
                <a:spcPts val="600"/>
              </a:spcBef>
              <a:buSzPct val="80000"/>
              <a:buFont typeface="Arial" pitchFamily="34" charset="0"/>
              <a:buChar char="–"/>
            </a:pPr>
            <a:r>
              <a:rPr lang="en-US" altLang="zh-CN" sz="2400" dirty="0">
                <a:latin typeface="Calibri" panose="020F0502020204030204" pitchFamily="34" charset="0"/>
              </a:rPr>
              <a:t>The thickness of the main </a:t>
            </a:r>
            <a:r>
              <a:rPr lang="en-US" altLang="zh-CN" sz="2400" dirty="0" smtClean="0">
                <a:latin typeface="Calibri" panose="020F0502020204030204" pitchFamily="34" charset="0"/>
              </a:rPr>
              <a:t>tunnel</a:t>
            </a:r>
          </a:p>
          <a:p>
            <a:pPr lvl="1">
              <a:spcBef>
                <a:spcPts val="600"/>
              </a:spcBef>
              <a:buSzPct val="80000"/>
              <a:buFont typeface="Arial" pitchFamily="34" charset="0"/>
              <a:buChar char="–"/>
            </a:pPr>
            <a:r>
              <a:rPr lang="en-US" altLang="zh-CN" sz="2400" dirty="0" smtClean="0">
                <a:latin typeface="Calibri" panose="020F0502020204030204" pitchFamily="34" charset="0"/>
              </a:rPr>
              <a:t>Radiation dose induced by synchrotron radiation, shielding for magnets;</a:t>
            </a:r>
            <a:endParaRPr lang="en-US" altLang="zh-CN" sz="2400" dirty="0">
              <a:latin typeface="Calibri" panose="020F0502020204030204" pitchFamily="34" charset="0"/>
            </a:endParaRPr>
          </a:p>
          <a:p>
            <a:pPr lvl="1">
              <a:spcBef>
                <a:spcPts val="600"/>
              </a:spcBef>
              <a:buSzPct val="80000"/>
              <a:buFont typeface="Arial" pitchFamily="34" charset="0"/>
              <a:buChar char="–"/>
            </a:pPr>
            <a:r>
              <a:rPr lang="en-US" altLang="zh-CN" sz="2400" dirty="0">
                <a:latin typeface="Calibri" panose="020F0502020204030204" pitchFamily="34" charset="0"/>
              </a:rPr>
              <a:t>Shielding for straight tunnel, beam dump, collimate station, injection section, maze, duct, shielding doors, </a:t>
            </a:r>
            <a:r>
              <a:rPr lang="en-US" altLang="zh-CN" sz="2400" dirty="0" err="1">
                <a:latin typeface="Calibri" panose="020F0502020204030204" pitchFamily="34" charset="0"/>
              </a:rPr>
              <a:t>RF</a:t>
            </a:r>
            <a:r>
              <a:rPr lang="en-US" altLang="zh-CN" sz="2400" dirty="0">
                <a:latin typeface="Calibri" panose="020F0502020204030204" pitchFamily="34" charset="0"/>
              </a:rPr>
              <a:t> station, </a:t>
            </a:r>
            <a:r>
              <a:rPr lang="en-US" altLang="zh-CN" sz="2400" dirty="0" err="1">
                <a:latin typeface="Calibri" panose="020F0502020204030204" pitchFamily="34" charset="0"/>
              </a:rPr>
              <a:t>etc</a:t>
            </a:r>
            <a:r>
              <a:rPr lang="en-US" altLang="zh-CN" sz="2400" dirty="0">
                <a:latin typeface="Calibri" panose="020F0502020204030204" pitchFamily="34" charset="0"/>
              </a:rPr>
              <a:t>;</a:t>
            </a:r>
          </a:p>
          <a:p>
            <a:pPr lvl="1">
              <a:spcBef>
                <a:spcPts val="600"/>
              </a:spcBef>
              <a:buSzPct val="80000"/>
              <a:buFont typeface="Arial" pitchFamily="34" charset="0"/>
              <a:buChar char="–"/>
            </a:pPr>
            <a:r>
              <a:rPr lang="en-US" altLang="zh-CN" sz="2400" dirty="0">
                <a:latin typeface="Calibri" panose="020F0502020204030204" pitchFamily="34" charset="0"/>
              </a:rPr>
              <a:t>Induced radioactivity analysis: cooling water, ventilation air, accelerator component, local shielding concrete, ground water, environmental samples, </a:t>
            </a:r>
            <a:r>
              <a:rPr lang="en-US" altLang="zh-CN" sz="2400" dirty="0" err="1">
                <a:latin typeface="Calibri" panose="020F0502020204030204" pitchFamily="34" charset="0"/>
              </a:rPr>
              <a:t>etc</a:t>
            </a:r>
            <a:r>
              <a:rPr lang="en-US" altLang="zh-CN" sz="2400" dirty="0">
                <a:latin typeface="Calibri" panose="020F0502020204030204" pitchFamily="34" charset="0"/>
              </a:rPr>
              <a:t>;</a:t>
            </a:r>
          </a:p>
          <a:p>
            <a:pPr>
              <a:lnSpc>
                <a:spcPct val="70000"/>
              </a:lnSpc>
              <a:spcBef>
                <a:spcPct val="50000"/>
              </a:spcBef>
            </a:pPr>
            <a:r>
              <a:rPr lang="en-US" altLang="zh-CN" b="1" dirty="0" smtClean="0"/>
              <a:t>On the other hands …</a:t>
            </a:r>
            <a:endParaRPr lang="en-US" altLang="zh-CN" b="1" dirty="0"/>
          </a:p>
          <a:p>
            <a:pPr lvl="1">
              <a:spcBef>
                <a:spcPts val="600"/>
              </a:spcBef>
              <a:buSzPct val="80000"/>
              <a:buFont typeface="Arial" pitchFamily="34" charset="0"/>
              <a:buChar char="–"/>
            </a:pPr>
            <a:r>
              <a:rPr lang="en-US" altLang="zh-CN" sz="2400" dirty="0">
                <a:latin typeface="Calibri" panose="020F0502020204030204" pitchFamily="34" charset="0"/>
              </a:rPr>
              <a:t>Shielding methods with high accuracy were strongly required for a detailed design study.</a:t>
            </a:r>
          </a:p>
          <a:p>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4</a:t>
            </a:fld>
            <a:endParaRPr kumimoji="0" lang="zh-CN" altLang="en-US"/>
          </a:p>
        </p:txBody>
      </p:sp>
    </p:spTree>
    <p:extLst>
      <p:ext uri="{BB962C8B-B14F-4D97-AF65-F5344CB8AC3E}">
        <p14:creationId xmlns:p14="http://schemas.microsoft.com/office/powerpoint/2010/main" val="2119384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Shielding Design Criteria</a:t>
            </a:r>
            <a:endParaRPr lang="zh-CN" altLang="en-US" dirty="0"/>
          </a:p>
        </p:txBody>
      </p:sp>
      <p:sp>
        <p:nvSpPr>
          <p:cNvPr id="3" name="内容占位符 2"/>
          <p:cNvSpPr>
            <a:spLocks noGrp="1"/>
          </p:cNvSpPr>
          <p:nvPr>
            <p:ph idx="1"/>
          </p:nvPr>
        </p:nvSpPr>
        <p:spPr/>
        <p:txBody>
          <a:bodyPr>
            <a:normAutofit/>
          </a:bodyPr>
          <a:lstStyle/>
          <a:p>
            <a:r>
              <a:rPr lang="en-US" altLang="ja-JP" dirty="0">
                <a:latin typeface="Tahoma" pitchFamily="34" charset="0"/>
                <a:cs typeface="Times New Roman" pitchFamily="18" charset="0"/>
              </a:rPr>
              <a:t>Dose limitation in regulations</a:t>
            </a:r>
            <a:endParaRPr lang="en-US" altLang="zh-CN" dirty="0" smtClean="0"/>
          </a:p>
          <a:p>
            <a:pPr lvl="1">
              <a:lnSpc>
                <a:spcPct val="150000"/>
              </a:lnSpc>
              <a:spcBef>
                <a:spcPts val="600"/>
              </a:spcBef>
              <a:buSzPct val="80000"/>
              <a:buFont typeface="Arial" pitchFamily="34" charset="0"/>
              <a:buChar char="–"/>
            </a:pPr>
            <a:r>
              <a:rPr lang="en-US" altLang="zh-CN" sz="1600" dirty="0">
                <a:latin typeface="Calibri" panose="020F0502020204030204" pitchFamily="34" charset="0"/>
              </a:rPr>
              <a:t>The national standard of the People’s Republic of CHINA, “Basic standards for protection against ionizing radiation and for the safety of radiation Source”, GB 18871-2002.</a:t>
            </a:r>
          </a:p>
          <a:p>
            <a:pPr lvl="1">
              <a:lnSpc>
                <a:spcPct val="150000"/>
              </a:lnSpc>
              <a:spcBef>
                <a:spcPts val="600"/>
              </a:spcBef>
              <a:buSzPct val="80000"/>
              <a:buFont typeface="Arial" pitchFamily="34" charset="0"/>
              <a:buChar char="–"/>
            </a:pPr>
            <a:r>
              <a:rPr lang="en-US" altLang="zh-CN" sz="1600" dirty="0">
                <a:latin typeface="Calibri" panose="020F0502020204030204" pitchFamily="34" charset="0"/>
              </a:rPr>
              <a:t>The national standard of the people’s republic of china, “The rule for radiation protection of particle accelerators”, GB 5172 1985.</a:t>
            </a:r>
          </a:p>
          <a:p>
            <a:pPr lvl="1">
              <a:lnSpc>
                <a:spcPct val="150000"/>
              </a:lnSpc>
              <a:spcBef>
                <a:spcPts val="600"/>
              </a:spcBef>
              <a:buSzPct val="80000"/>
              <a:buFont typeface="Arial" pitchFamily="34" charset="0"/>
              <a:buChar char="–"/>
            </a:pPr>
            <a:r>
              <a:rPr lang="en-US" altLang="zh-CN" sz="1600" dirty="0">
                <a:latin typeface="Calibri" panose="020F0502020204030204" pitchFamily="34" charset="0"/>
              </a:rPr>
              <a:t>ICRP publication 103, “The 2007 Recommendations of the International Commission on Radiological Protection”.</a:t>
            </a:r>
            <a:endParaRPr lang="zh-CN" altLang="en-US" sz="1600" dirty="0">
              <a:latin typeface="Calibri" panose="020F0502020204030204" pitchFamily="34" charset="0"/>
            </a:endParaRPr>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5</a:t>
            </a:fld>
            <a:endParaRPr kumimoji="0" lang="zh-CN" altLang="en-US"/>
          </a:p>
        </p:txBody>
      </p:sp>
      <p:graphicFrame>
        <p:nvGraphicFramePr>
          <p:cNvPr id="5" name="Group 79"/>
          <p:cNvGraphicFramePr>
            <a:graphicFrameLocks/>
          </p:cNvGraphicFramePr>
          <p:nvPr>
            <p:extLst>
              <p:ext uri="{D42A27DB-BD31-4B8C-83A1-F6EECF244321}">
                <p14:modId xmlns:p14="http://schemas.microsoft.com/office/powerpoint/2010/main" val="1522161662"/>
              </p:ext>
            </p:extLst>
          </p:nvPr>
        </p:nvGraphicFramePr>
        <p:xfrm>
          <a:off x="971600" y="4629549"/>
          <a:ext cx="7359765" cy="2091926"/>
        </p:xfrm>
        <a:graphic>
          <a:graphicData uri="http://schemas.openxmlformats.org/drawingml/2006/table">
            <a:tbl>
              <a:tblPr/>
              <a:tblGrid>
                <a:gridCol w="1527117"/>
                <a:gridCol w="2520280"/>
                <a:gridCol w="1656184"/>
                <a:gridCol w="1656184"/>
              </a:tblGrid>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smtClean="0">
                        <a:ln>
                          <a:noFill/>
                        </a:ln>
                        <a:solidFill>
                          <a:schemeClr val="tx1"/>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Worker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Public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78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Effective Dose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Average in 5 years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20mSv/year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1mSv/year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73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Max. in single year of the 5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宋体" pitchFamily="2" charset="-122"/>
                        </a:rPr>
                        <a:t>50mSv/year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rPr>
                        <a:t>5mSv/year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33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Equivalent Dose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Lens eye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smtClean="0">
                          <a:ln>
                            <a:noFill/>
                          </a:ln>
                          <a:solidFill>
                            <a:schemeClr val="tx1"/>
                          </a:solidFill>
                          <a:effectLst/>
                          <a:latin typeface="Arial" pitchFamily="34" charset="0"/>
                          <a:ea typeface="宋体" pitchFamily="2" charset="-122"/>
                          <a:cs typeface="+mn-cs"/>
                        </a:rPr>
                        <a:t>150mSv/year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15mSv/year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Skin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smtClean="0">
                          <a:ln>
                            <a:noFill/>
                          </a:ln>
                          <a:solidFill>
                            <a:schemeClr val="tx1"/>
                          </a:solidFill>
                          <a:effectLst/>
                          <a:latin typeface="Arial" pitchFamily="34" charset="0"/>
                          <a:ea typeface="宋体" pitchFamily="2" charset="-122"/>
                          <a:cs typeface="+mn-cs"/>
                        </a:rPr>
                        <a:t>500mSv/year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mn-cs"/>
                        </a:rPr>
                        <a:t>50mSv/year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3"/>
          <p:cNvSpPr txBox="1">
            <a:spLocks noChangeArrowheads="1"/>
          </p:cNvSpPr>
          <p:nvPr/>
        </p:nvSpPr>
        <p:spPr bwMode="auto">
          <a:xfrm>
            <a:off x="1763688" y="4221088"/>
            <a:ext cx="6696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ea typeface="宋体" pitchFamily="2" charset="-122"/>
              </a:defRPr>
            </a:lvl1pPr>
            <a:lvl2pPr marL="742950" indent="-285750" eaLnBrk="0" hangingPunct="0">
              <a:defRPr sz="1400">
                <a:solidFill>
                  <a:schemeClr val="tx1"/>
                </a:solidFill>
                <a:latin typeface="Arial" pitchFamily="34" charset="0"/>
                <a:ea typeface="宋体" pitchFamily="2" charset="-122"/>
              </a:defRPr>
            </a:lvl2pPr>
            <a:lvl3pPr marL="1143000" indent="-228600" eaLnBrk="0" hangingPunct="0">
              <a:defRPr sz="1400">
                <a:solidFill>
                  <a:schemeClr val="tx1"/>
                </a:solidFill>
                <a:latin typeface="Arial" pitchFamily="34" charset="0"/>
                <a:ea typeface="宋体" pitchFamily="2" charset="-122"/>
              </a:defRPr>
            </a:lvl3pPr>
            <a:lvl4pPr marL="1600200" indent="-228600" eaLnBrk="0" hangingPunct="0">
              <a:defRPr sz="1400">
                <a:solidFill>
                  <a:schemeClr val="tx1"/>
                </a:solidFill>
                <a:latin typeface="Arial" pitchFamily="34" charset="0"/>
                <a:ea typeface="宋体" pitchFamily="2" charset="-122"/>
              </a:defRPr>
            </a:lvl4pPr>
            <a:lvl5pPr marL="2057400" indent="-228600"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eaLnBrk="1" fontAlgn="base" hangingPunct="1">
              <a:spcBef>
                <a:spcPct val="20000"/>
              </a:spcBef>
              <a:spcAft>
                <a:spcPct val="0"/>
              </a:spcAft>
            </a:pPr>
            <a:r>
              <a:rPr kumimoji="1" lang="en-US" altLang="zh-CN" sz="1800" b="1" dirty="0">
                <a:latin typeface="Tahoma" pitchFamily="34" charset="0"/>
                <a:ea typeface="+mn-ea"/>
                <a:cs typeface="Times New Roman" pitchFamily="18" charset="0"/>
              </a:rPr>
              <a:t>Radiation dose limit for person in the regulations</a:t>
            </a:r>
          </a:p>
        </p:txBody>
      </p:sp>
    </p:spTree>
    <p:extLst>
      <p:ext uri="{BB962C8B-B14F-4D97-AF65-F5344CB8AC3E}">
        <p14:creationId xmlns:p14="http://schemas.microsoft.com/office/powerpoint/2010/main" val="11646035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4"/>
          <p:cNvGraphicFramePr>
            <a:graphicFrameLocks noGrp="1"/>
          </p:cNvGraphicFramePr>
          <p:nvPr>
            <p:ph sz="half" idx="1"/>
            <p:extLst>
              <p:ext uri="{D42A27DB-BD31-4B8C-83A1-F6EECF244321}">
                <p14:modId xmlns:p14="http://schemas.microsoft.com/office/powerpoint/2010/main" val="643351926"/>
              </p:ext>
            </p:extLst>
          </p:nvPr>
        </p:nvGraphicFramePr>
        <p:xfrm>
          <a:off x="467544" y="1340768"/>
          <a:ext cx="7994650" cy="3357692"/>
        </p:xfrm>
        <a:graphic>
          <a:graphicData uri="http://schemas.openxmlformats.org/drawingml/2006/table">
            <a:tbl>
              <a:tblPr/>
              <a:tblGrid>
                <a:gridCol w="2089150"/>
                <a:gridCol w="1654175"/>
                <a:gridCol w="4251325"/>
              </a:tblGrid>
              <a:tr h="487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Area</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Design Value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example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8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rPr>
                        <a:t>Radiation monitored area</a:t>
                      </a:r>
                      <a:endParaRPr kumimoji="0" lang="zh-CN" sz="16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&lt; 2.5 </a:t>
                      </a:r>
                      <a:r>
                        <a:rPr kumimoji="0" lang="en-US" altLang="zh-CN" sz="1600" b="1" i="0" u="none" strike="noStrike" cap="none" normalizeH="0" baseline="0" dirty="0" err="1" smtClean="0">
                          <a:ln>
                            <a:noFill/>
                          </a:ln>
                          <a:solidFill>
                            <a:schemeClr val="tx1"/>
                          </a:solidFill>
                          <a:effectLst/>
                          <a:latin typeface="Arial Unicode MS" pitchFamily="34" charset="-122"/>
                          <a:ea typeface="Arial Unicode MS" pitchFamily="34" charset="-122"/>
                          <a:cs typeface="Arial Unicode MS" pitchFamily="34" charset="-122"/>
                        </a:rPr>
                        <a:t>μSv</a:t>
                      </a:r>
                      <a:r>
                        <a:rPr kumimoji="0" lang="en-US"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registered radiation workers can enter freely any 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Such as facilities halls, the surface of concrete shielding</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7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rPr>
                        <a:t>Radiation controlled area</a:t>
                      </a:r>
                      <a:endParaRPr kumimoji="0" lang="zh-CN" sz="16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&lt; 25 μSv/h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access this area is limited and permissions and the entering procedures are required. Such as auxiliary tunnel;</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rPr>
                        <a:t>Forbidden area</a:t>
                      </a:r>
                      <a:endParaRPr kumimoji="0" lang="zh-CN" sz="16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&gt;&gt;1mSv/h</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access to this area is in principle forbidden. Such as tunnel while the beam is running. </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rPr>
                        <a:t>Site boundary </a:t>
                      </a:r>
                      <a:endParaRPr kumimoji="0" lang="zh-CN" sz="1600" b="1" i="0" u="none" strike="noStrike" kern="1200" cap="none" normalizeH="0" baseline="0" dirty="0">
                        <a:ln>
                          <a:noFill/>
                        </a:ln>
                        <a:solidFill>
                          <a:schemeClr val="tx1"/>
                        </a:solidFill>
                        <a:effectLst/>
                        <a:latin typeface="Arial Unicode MS" pitchFamily="34" charset="-122"/>
                        <a:ea typeface="Arial Unicode MS" pitchFamily="34" charset="-122"/>
                        <a:cs typeface="Arial Unicode MS"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0.1 </a:t>
                      </a:r>
                      <a:r>
                        <a:rPr kumimoji="0" lang="en-US" altLang="zh-CN" sz="1600" b="1" i="0" u="none" strike="noStrike" cap="none" normalizeH="0" baseline="0" dirty="0" err="1" smtClean="0">
                          <a:ln>
                            <a:noFill/>
                          </a:ln>
                          <a:solidFill>
                            <a:schemeClr val="tx1"/>
                          </a:solidFill>
                          <a:effectLst/>
                          <a:latin typeface="Arial Unicode MS" pitchFamily="34" charset="-122"/>
                          <a:ea typeface="Arial Unicode MS" pitchFamily="34" charset="-122"/>
                          <a:cs typeface="Arial Unicode MS" pitchFamily="34" charset="-122"/>
                        </a:rPr>
                        <a:t>mSv</a:t>
                      </a:r>
                      <a:r>
                        <a:rPr kumimoji="0" lang="en-US"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rPr>
                        <a:t>/year</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600" b="1" i="0" u="none" strike="noStrike" cap="none" normalizeH="0" baseline="0" dirty="0" smtClean="0">
                        <a:ln>
                          <a:noFill/>
                        </a:ln>
                        <a:solidFill>
                          <a:schemeClr val="tx1"/>
                        </a:solidFill>
                        <a:effectLst/>
                        <a:latin typeface="Arial Unicode MS" pitchFamily="34" charset="-122"/>
                        <a:ea typeface="Arial Unicode MS" pitchFamily="34" charset="-122"/>
                        <a:cs typeface="Arial Unicode MS"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7" name="Text Box 3"/>
          <p:cNvSpPr txBox="1">
            <a:spLocks noChangeArrowheads="1"/>
          </p:cNvSpPr>
          <p:nvPr/>
        </p:nvSpPr>
        <p:spPr bwMode="auto">
          <a:xfrm>
            <a:off x="611188" y="404664"/>
            <a:ext cx="70571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ea typeface="宋体" pitchFamily="2" charset="-122"/>
              </a:defRPr>
            </a:lvl1pPr>
            <a:lvl2pPr marL="742950" indent="-285750" eaLnBrk="0" hangingPunct="0">
              <a:defRPr sz="1400">
                <a:solidFill>
                  <a:schemeClr val="tx1"/>
                </a:solidFill>
                <a:latin typeface="Arial" pitchFamily="34" charset="0"/>
                <a:ea typeface="宋体" pitchFamily="2" charset="-122"/>
              </a:defRPr>
            </a:lvl2pPr>
            <a:lvl3pPr marL="1143000" indent="-228600" eaLnBrk="0" hangingPunct="0">
              <a:defRPr sz="1400">
                <a:solidFill>
                  <a:schemeClr val="tx1"/>
                </a:solidFill>
                <a:latin typeface="Arial" pitchFamily="34" charset="0"/>
                <a:ea typeface="宋体" pitchFamily="2" charset="-122"/>
              </a:defRPr>
            </a:lvl3pPr>
            <a:lvl4pPr marL="1600200" indent="-228600" eaLnBrk="0" hangingPunct="0">
              <a:defRPr sz="1400">
                <a:solidFill>
                  <a:schemeClr val="tx1"/>
                </a:solidFill>
                <a:latin typeface="Arial" pitchFamily="34" charset="0"/>
                <a:ea typeface="宋体" pitchFamily="2" charset="-122"/>
              </a:defRPr>
            </a:lvl4pPr>
            <a:lvl5pPr marL="2057400" indent="-228600"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marL="342900" indent="-342900" eaLnBrk="1" fontAlgn="base" hangingPunct="1">
              <a:spcBef>
                <a:spcPct val="20000"/>
              </a:spcBef>
              <a:spcAft>
                <a:spcPct val="0"/>
              </a:spcAft>
              <a:buChar char="•"/>
            </a:pPr>
            <a:r>
              <a:rPr kumimoji="1" lang="en-US" altLang="zh-CN" sz="2400" dirty="0">
                <a:solidFill>
                  <a:srgbClr val="0000FF"/>
                </a:solidFill>
                <a:latin typeface="Tahoma" pitchFamily="34" charset="0"/>
                <a:ea typeface="+mn-ea"/>
                <a:cs typeface="Times New Roman" pitchFamily="18" charset="0"/>
              </a:rPr>
              <a:t>Limits for shielding design of </a:t>
            </a:r>
            <a:r>
              <a:rPr kumimoji="1" lang="en-US" altLang="zh-CN" sz="2400" dirty="0" err="1">
                <a:solidFill>
                  <a:srgbClr val="0000FF"/>
                </a:solidFill>
                <a:latin typeface="Tahoma" pitchFamily="34" charset="0"/>
                <a:ea typeface="+mn-ea"/>
                <a:cs typeface="Times New Roman" pitchFamily="18" charset="0"/>
              </a:rPr>
              <a:t>CEPC-sPPC</a:t>
            </a:r>
            <a:endParaRPr kumimoji="1" lang="en-US" altLang="zh-CN" sz="2400" dirty="0">
              <a:solidFill>
                <a:srgbClr val="0000FF"/>
              </a:solidFill>
              <a:latin typeface="Tahoma" pitchFamily="34" charset="0"/>
              <a:ea typeface="+mn-ea"/>
              <a:cs typeface="Times New Roman" pitchFamily="18" charset="0"/>
            </a:endParaRPr>
          </a:p>
        </p:txBody>
      </p:sp>
      <p:sp>
        <p:nvSpPr>
          <p:cNvPr id="2" name="矩形 1"/>
          <p:cNvSpPr/>
          <p:nvPr/>
        </p:nvSpPr>
        <p:spPr>
          <a:xfrm>
            <a:off x="467544" y="4725144"/>
            <a:ext cx="8064896" cy="1015663"/>
          </a:xfrm>
          <a:prstGeom prst="rect">
            <a:avLst/>
          </a:prstGeom>
        </p:spPr>
        <p:txBody>
          <a:bodyPr wrap="square">
            <a:spAutoFit/>
          </a:bodyPr>
          <a:lstStyle/>
          <a:p>
            <a:pPr algn="just"/>
            <a:r>
              <a:rPr lang="en-US" altLang="zh-CN" sz="2000" dirty="0" smtClean="0">
                <a:solidFill>
                  <a:srgbClr val="C00000"/>
                </a:solidFill>
                <a:latin typeface="Times New Roman" panose="02020603050405020304" pitchFamily="18" charset="0"/>
                <a:cs typeface="Times New Roman" panose="02020603050405020304" pitchFamily="18" charset="0"/>
              </a:rPr>
              <a:t>All the areas underground should </a:t>
            </a:r>
            <a:r>
              <a:rPr lang="en-US" altLang="zh-CN" sz="2000" dirty="0">
                <a:solidFill>
                  <a:srgbClr val="C00000"/>
                </a:solidFill>
                <a:latin typeface="Times New Roman" panose="02020603050405020304" pitchFamily="18" charset="0"/>
                <a:cs typeface="Times New Roman" panose="02020603050405020304" pitchFamily="18" charset="0"/>
              </a:rPr>
              <a:t>be clearly </a:t>
            </a:r>
            <a:r>
              <a:rPr lang="en-US" altLang="zh-CN" sz="2000" dirty="0" smtClean="0">
                <a:solidFill>
                  <a:srgbClr val="C00000"/>
                </a:solidFill>
                <a:latin typeface="Times New Roman" panose="02020603050405020304" pitchFamily="18" charset="0"/>
                <a:cs typeface="Times New Roman" panose="02020603050405020304" pitchFamily="18" charset="0"/>
              </a:rPr>
              <a:t>classified, </a:t>
            </a:r>
            <a:r>
              <a:rPr lang="en-US" altLang="zh-CN" sz="2000" dirty="0">
                <a:solidFill>
                  <a:srgbClr val="C00000"/>
                </a:solidFill>
                <a:latin typeface="Times New Roman" panose="02020603050405020304" pitchFamily="18" charset="0"/>
                <a:cs typeface="Times New Roman" panose="02020603050405020304" pitchFamily="18" charset="0"/>
              </a:rPr>
              <a:t>and </a:t>
            </a:r>
            <a:r>
              <a:rPr lang="en-US" altLang="zh-CN" sz="2000" dirty="0" smtClean="0">
                <a:solidFill>
                  <a:srgbClr val="C00000"/>
                </a:solidFill>
                <a:latin typeface="Times New Roman" panose="02020603050405020304" pitchFamily="18" charset="0"/>
                <a:cs typeface="Times New Roman" panose="02020603050405020304" pitchFamily="18" charset="0"/>
              </a:rPr>
              <a:t>the occupancy </a:t>
            </a:r>
            <a:r>
              <a:rPr lang="en-US" altLang="zh-CN" sz="2000" dirty="0">
                <a:solidFill>
                  <a:srgbClr val="C00000"/>
                </a:solidFill>
                <a:latin typeface="Times New Roman" panose="02020603050405020304" pitchFamily="18" charset="0"/>
                <a:cs typeface="Times New Roman" panose="02020603050405020304" pitchFamily="18" charset="0"/>
              </a:rPr>
              <a:t>factors should be clearly defined after </a:t>
            </a:r>
            <a:r>
              <a:rPr lang="en-US" altLang="zh-CN" sz="2000" dirty="0" smtClean="0">
                <a:solidFill>
                  <a:srgbClr val="C00000"/>
                </a:solidFill>
                <a:latin typeface="Times New Roman" panose="02020603050405020304" pitchFamily="18" charset="0"/>
                <a:cs typeface="Times New Roman" panose="02020603050405020304" pitchFamily="18" charset="0"/>
              </a:rPr>
              <a:t>the </a:t>
            </a:r>
            <a:r>
              <a:rPr lang="en-US" altLang="zh-CN" sz="2000" dirty="0">
                <a:solidFill>
                  <a:srgbClr val="C00000"/>
                </a:solidFill>
                <a:latin typeface="Times New Roman" panose="02020603050405020304" pitchFamily="18" charset="0"/>
                <a:cs typeface="Times New Roman" panose="02020603050405020304" pitchFamily="18" charset="0"/>
              </a:rPr>
              <a:t>functional structures are determined. </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sp>
        <p:nvSpPr>
          <p:cNvPr id="7" name="矩形 7"/>
          <p:cNvSpPr>
            <a:spLocks noChangeArrowheads="1"/>
          </p:cNvSpPr>
          <p:nvPr/>
        </p:nvSpPr>
        <p:spPr bwMode="auto">
          <a:xfrm>
            <a:off x="630238" y="908720"/>
            <a:ext cx="820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400">
                <a:solidFill>
                  <a:schemeClr val="tx1"/>
                </a:solidFill>
                <a:latin typeface="Arial" pitchFamily="34" charset="0"/>
                <a:ea typeface="宋体" pitchFamily="2" charset="-122"/>
              </a:defRPr>
            </a:lvl1pPr>
            <a:lvl2pPr marL="742950" indent="-285750" algn="ctr" eaLnBrk="0" hangingPunct="0">
              <a:defRPr sz="1400">
                <a:solidFill>
                  <a:schemeClr val="tx1"/>
                </a:solidFill>
                <a:latin typeface="Arial" pitchFamily="34" charset="0"/>
                <a:ea typeface="宋体" pitchFamily="2" charset="-122"/>
              </a:defRPr>
            </a:lvl2pPr>
            <a:lvl3pPr marL="1143000" indent="-228600" algn="ctr" eaLnBrk="0" hangingPunct="0">
              <a:defRPr sz="1400">
                <a:solidFill>
                  <a:schemeClr val="tx1"/>
                </a:solidFill>
                <a:latin typeface="Arial" pitchFamily="34" charset="0"/>
                <a:ea typeface="宋体" pitchFamily="2" charset="-122"/>
              </a:defRPr>
            </a:lvl3pPr>
            <a:lvl4pPr marL="1600200" indent="-228600" algn="ctr" eaLnBrk="0" hangingPunct="0">
              <a:defRPr sz="1400">
                <a:solidFill>
                  <a:schemeClr val="tx1"/>
                </a:solidFill>
                <a:latin typeface="Arial" pitchFamily="34" charset="0"/>
                <a:ea typeface="宋体" pitchFamily="2" charset="-122"/>
              </a:defRPr>
            </a:lvl4pPr>
            <a:lvl5pPr marL="2057400" indent="-228600" algn="ctr"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algn="l" eaLnBrk="1" hangingPunct="1"/>
            <a:r>
              <a:rPr lang="en-US" altLang="zh-CN" sz="1800" dirty="0"/>
              <a:t>1. Prompt dose rate </a:t>
            </a:r>
            <a:r>
              <a:rPr lang="en-US" altLang="zh-CN" sz="1800" dirty="0" smtClean="0"/>
              <a:t>limit</a:t>
            </a:r>
            <a:endParaRPr lang="en-US" altLang="zh-CN" sz="1800" dirty="0"/>
          </a:p>
        </p:txBody>
      </p:sp>
      <p:sp>
        <p:nvSpPr>
          <p:cNvPr id="8" name="矩形 8"/>
          <p:cNvSpPr>
            <a:spLocks noChangeArrowheads="1"/>
          </p:cNvSpPr>
          <p:nvPr/>
        </p:nvSpPr>
        <p:spPr bwMode="auto">
          <a:xfrm>
            <a:off x="467544" y="5735216"/>
            <a:ext cx="8459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400">
                <a:solidFill>
                  <a:schemeClr val="tx1"/>
                </a:solidFill>
                <a:latin typeface="Arial" pitchFamily="34" charset="0"/>
                <a:ea typeface="宋体" pitchFamily="2" charset="-122"/>
              </a:defRPr>
            </a:lvl1pPr>
            <a:lvl2pPr marL="742950" indent="-285750" algn="ctr" eaLnBrk="0" hangingPunct="0">
              <a:defRPr sz="1400">
                <a:solidFill>
                  <a:schemeClr val="tx1"/>
                </a:solidFill>
                <a:latin typeface="Arial" pitchFamily="34" charset="0"/>
                <a:ea typeface="宋体" pitchFamily="2" charset="-122"/>
              </a:defRPr>
            </a:lvl2pPr>
            <a:lvl3pPr marL="1143000" indent="-228600" algn="ctr" eaLnBrk="0" hangingPunct="0">
              <a:defRPr sz="1400">
                <a:solidFill>
                  <a:schemeClr val="tx1"/>
                </a:solidFill>
                <a:latin typeface="Arial" pitchFamily="34" charset="0"/>
                <a:ea typeface="宋体" pitchFamily="2" charset="-122"/>
              </a:defRPr>
            </a:lvl3pPr>
            <a:lvl4pPr marL="1600200" indent="-228600" algn="ctr" eaLnBrk="0" hangingPunct="0">
              <a:defRPr sz="1400">
                <a:solidFill>
                  <a:schemeClr val="tx1"/>
                </a:solidFill>
                <a:latin typeface="Arial" pitchFamily="34" charset="0"/>
                <a:ea typeface="宋体" pitchFamily="2" charset="-122"/>
              </a:defRPr>
            </a:lvl4pPr>
            <a:lvl5pPr marL="2057400" indent="-228600" algn="ctr"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algn="l" eaLnBrk="1" hangingPunct="1"/>
            <a:r>
              <a:rPr lang="en-US" altLang="zh-CN" sz="1800" dirty="0"/>
              <a:t>2. </a:t>
            </a:r>
            <a:r>
              <a:rPr lang="en-US" altLang="zh-CN" sz="1800" dirty="0">
                <a:solidFill>
                  <a:srgbClr val="7030A0"/>
                </a:solidFill>
              </a:rPr>
              <a:t>Residual dose rate limit: &lt; </a:t>
            </a:r>
            <a:r>
              <a:rPr lang="en-US" altLang="zh-CN" sz="1800" dirty="0" err="1">
                <a:solidFill>
                  <a:srgbClr val="7030A0"/>
                </a:solidFill>
              </a:rPr>
              <a:t>1mSv</a:t>
            </a:r>
            <a:r>
              <a:rPr lang="en-US" altLang="zh-CN" sz="1800" dirty="0">
                <a:solidFill>
                  <a:srgbClr val="7030A0"/>
                </a:solidFill>
              </a:rPr>
              <a:t>/h </a:t>
            </a:r>
            <a:r>
              <a:rPr lang="en-US" altLang="zh-CN" sz="1800" dirty="0"/>
              <a:t>for the workers to get into the tunnel </a:t>
            </a:r>
          </a:p>
          <a:p>
            <a:pPr eaLnBrk="1" hangingPunct="1"/>
            <a:r>
              <a:rPr lang="en-US" altLang="zh-CN" sz="1800" dirty="0"/>
              <a:t>	( </a:t>
            </a:r>
            <a:r>
              <a:rPr lang="en-US" altLang="zh-CN" sz="1800" dirty="0" err="1"/>
              <a:t>30cm</a:t>
            </a:r>
            <a:r>
              <a:rPr lang="en-US" altLang="zh-CN" sz="1800" dirty="0"/>
              <a:t>, 4 h down ) (refer </a:t>
            </a:r>
            <a:r>
              <a:rPr lang="en-US" altLang="zh-CN" sz="1800" dirty="0" err="1"/>
              <a:t>SNS</a:t>
            </a:r>
            <a:r>
              <a:rPr lang="en-US" altLang="zh-CN" sz="1800" dirty="0"/>
              <a:t>)</a:t>
            </a:r>
          </a:p>
        </p:txBody>
      </p:sp>
      <p:sp>
        <p:nvSpPr>
          <p:cNvPr id="3" name="灯片编号占位符 2"/>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6</a:t>
            </a:fld>
            <a:endParaRPr kumimoji="0" lang="zh-CN" altLang="en-US"/>
          </a:p>
        </p:txBody>
      </p:sp>
    </p:spTree>
    <p:extLst>
      <p:ext uri="{BB962C8B-B14F-4D97-AF65-F5344CB8AC3E}">
        <p14:creationId xmlns:p14="http://schemas.microsoft.com/office/powerpoint/2010/main" val="31357653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323528" y="1371600"/>
            <a:ext cx="8363272" cy="3641576"/>
          </a:xfrm>
        </p:spPr>
        <p:txBody>
          <a:bodyPr>
            <a:normAutofit/>
          </a:bodyPr>
          <a:lstStyle/>
          <a:p>
            <a:pPr marL="342900" lvl="1" indent="-342900">
              <a:spcBef>
                <a:spcPct val="30000"/>
              </a:spcBef>
              <a:spcAft>
                <a:spcPct val="20000"/>
              </a:spcAft>
              <a:buClr>
                <a:schemeClr val="tx1"/>
              </a:buClr>
              <a:buFont typeface="Wingdings" panose="05000000000000000000" pitchFamily="2" charset="2"/>
              <a:buChar char="ü"/>
            </a:pPr>
            <a:r>
              <a:rPr kumimoji="0" lang="en-US" altLang="zh-CN" b="1" dirty="0">
                <a:solidFill>
                  <a:srgbClr val="7030A0"/>
                </a:solidFill>
                <a:latin typeface="Calibri"/>
                <a:cs typeface="+mn-cs"/>
              </a:rPr>
              <a:t>Design criteria</a:t>
            </a:r>
            <a:r>
              <a:rPr kumimoji="0" lang="en-US" altLang="zh-CN" dirty="0">
                <a:solidFill>
                  <a:srgbClr val="7030A0"/>
                </a:solidFill>
                <a:latin typeface="Calibri"/>
                <a:cs typeface="+mn-cs"/>
              </a:rPr>
              <a:t>: </a:t>
            </a:r>
            <a:r>
              <a:rPr lang="en-US" altLang="zh-CN" dirty="0" smtClean="0">
                <a:cs typeface="+mn-cs"/>
              </a:rPr>
              <a:t>A</a:t>
            </a:r>
            <a:r>
              <a:rPr lang="en-US" altLang="zh-CN" dirty="0" smtClean="0">
                <a:cs typeface="+mn-cs"/>
              </a:rPr>
              <a:t>ccording </a:t>
            </a:r>
            <a:r>
              <a:rPr lang="en-US" altLang="zh-CN" dirty="0">
                <a:cs typeface="+mn-cs"/>
              </a:rPr>
              <a:t>to GB18871-2002: “if there </a:t>
            </a:r>
            <a:r>
              <a:rPr lang="en-US" altLang="zh-CN" dirty="0">
                <a:cs typeface="+mn-cs"/>
              </a:rPr>
              <a:t>are more than one kind of radionuclide, only  if the ratio of activity (or specific activity) to its exempt value of each kind of the radionuclide was less than 1, it is exemptible.”</a:t>
            </a:r>
          </a:p>
          <a:p>
            <a:pPr lvl="1">
              <a:buFont typeface="Wingdings" panose="05000000000000000000" pitchFamily="2" charset="2"/>
              <a:buChar char="ü"/>
            </a:pPr>
            <a:endParaRPr lang="en-US" altLang="zh-CN" sz="2400" dirty="0" smtClean="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endParaRPr lang="en-US" altLang="zh-CN" sz="2400" dirty="0">
              <a:solidFill>
                <a:schemeClr val="tx1"/>
              </a:solidFill>
              <a:latin typeface="Times New Roman" panose="02020603050405020304" pitchFamily="18" charset="0"/>
              <a:cs typeface="Times New Roman" panose="02020603050405020304" pitchFamily="18" charset="0"/>
            </a:endParaRPr>
          </a:p>
          <a:p>
            <a:pPr lvl="0">
              <a:spcBef>
                <a:spcPct val="30000"/>
              </a:spcBef>
              <a:spcAft>
                <a:spcPct val="20000"/>
              </a:spcAft>
              <a:buClr>
                <a:srgbClr val="000000"/>
              </a:buClr>
              <a:buFont typeface="Wingdings" panose="05000000000000000000" pitchFamily="2" charset="2"/>
              <a:buChar char="ü"/>
            </a:pPr>
            <a:r>
              <a:rPr kumimoji="0" lang="en-US" altLang="zh-CN" sz="2000" b="1" dirty="0">
                <a:solidFill>
                  <a:srgbClr val="7030A0"/>
                </a:solidFill>
                <a:latin typeface="Calibri"/>
                <a:cs typeface="+mn-cs"/>
              </a:rPr>
              <a:t>Convenient method to soil and ground water activation</a:t>
            </a:r>
            <a:r>
              <a:rPr kumimoji="0" lang="en-US" altLang="zh-CN" sz="2000" dirty="0">
                <a:solidFill>
                  <a:srgbClr val="7030A0"/>
                </a:solidFill>
                <a:latin typeface="Calibri"/>
                <a:cs typeface="+mn-cs"/>
              </a:rPr>
              <a:t>: </a:t>
            </a:r>
            <a:r>
              <a:rPr kumimoji="0" lang="en-US" altLang="zh-CN" sz="2000" dirty="0">
                <a:solidFill>
                  <a:srgbClr val="000000"/>
                </a:solidFill>
                <a:latin typeface="Calibri"/>
                <a:cs typeface="+mn-cs"/>
              </a:rPr>
              <a:t>The prompt dose rate is </a:t>
            </a:r>
            <a:r>
              <a:rPr kumimoji="0" lang="en-US" altLang="zh-CN" sz="2000" b="1" dirty="0">
                <a:solidFill>
                  <a:srgbClr val="000000"/>
                </a:solidFill>
                <a:latin typeface="Calibri"/>
                <a:cs typeface="+mn-cs"/>
              </a:rPr>
              <a:t>~</a:t>
            </a:r>
            <a:r>
              <a:rPr kumimoji="0" lang="en-US" altLang="zh-CN" sz="2000" b="1" dirty="0" err="1">
                <a:solidFill>
                  <a:srgbClr val="000000"/>
                </a:solidFill>
                <a:latin typeface="Calibri"/>
                <a:cs typeface="+mn-cs"/>
              </a:rPr>
              <a:t>5.5mSv</a:t>
            </a:r>
            <a:r>
              <a:rPr kumimoji="0" lang="en-US" altLang="zh-CN" sz="2000" b="1" dirty="0">
                <a:solidFill>
                  <a:srgbClr val="000000"/>
                </a:solidFill>
                <a:latin typeface="Calibri"/>
                <a:cs typeface="+mn-cs"/>
              </a:rPr>
              <a:t>/h </a:t>
            </a:r>
            <a:r>
              <a:rPr kumimoji="0" lang="en-US" altLang="zh-CN" sz="2000" dirty="0">
                <a:solidFill>
                  <a:srgbClr val="000000"/>
                </a:solidFill>
                <a:latin typeface="Calibri"/>
                <a:cs typeface="+mn-cs"/>
              </a:rPr>
              <a:t>in the thickness of </a:t>
            </a:r>
            <a:r>
              <a:rPr kumimoji="0" lang="en-US" altLang="zh-CN" sz="2000" dirty="0" err="1">
                <a:solidFill>
                  <a:srgbClr val="000000"/>
                </a:solidFill>
                <a:latin typeface="Calibri"/>
                <a:cs typeface="+mn-cs"/>
              </a:rPr>
              <a:t>1m</a:t>
            </a:r>
            <a:r>
              <a:rPr kumimoji="0" lang="en-US" altLang="zh-CN" sz="2000" dirty="0">
                <a:solidFill>
                  <a:srgbClr val="000000"/>
                </a:solidFill>
                <a:latin typeface="Calibri"/>
                <a:cs typeface="+mn-cs"/>
              </a:rPr>
              <a:t> soil to ensure </a:t>
            </a:r>
            <a:r>
              <a:rPr kumimoji="0" lang="en-US" altLang="zh-CN" sz="2000" dirty="0" smtClean="0">
                <a:solidFill>
                  <a:srgbClr val="000000"/>
                </a:solidFill>
                <a:latin typeface="Calibri"/>
                <a:cs typeface="+mn-cs"/>
              </a:rPr>
              <a:t>it is </a:t>
            </a:r>
            <a:r>
              <a:rPr kumimoji="0" lang="en-US" altLang="zh-CN" sz="2000" dirty="0">
                <a:solidFill>
                  <a:srgbClr val="000000"/>
                </a:solidFill>
                <a:latin typeface="Calibri"/>
                <a:cs typeface="+mn-cs"/>
              </a:rPr>
              <a:t>below the exempt value of above. </a:t>
            </a:r>
            <a:r>
              <a:rPr kumimoji="0" lang="en-US" altLang="zh-CN" sz="2000" dirty="0">
                <a:solidFill>
                  <a:srgbClr val="7030A0"/>
                </a:solidFill>
                <a:latin typeface="Calibri"/>
                <a:cs typeface="+mn-cs"/>
              </a:rPr>
              <a:t>(refer J-</a:t>
            </a:r>
            <a:r>
              <a:rPr kumimoji="0" lang="en-US" altLang="zh-CN" sz="2000" dirty="0" err="1">
                <a:solidFill>
                  <a:srgbClr val="7030A0"/>
                </a:solidFill>
                <a:latin typeface="Calibri"/>
                <a:cs typeface="+mn-cs"/>
              </a:rPr>
              <a:t>PARC</a:t>
            </a:r>
            <a:r>
              <a:rPr kumimoji="0" lang="en-US" altLang="zh-CN" sz="2000" dirty="0">
                <a:solidFill>
                  <a:srgbClr val="7030A0"/>
                </a:solidFill>
                <a:latin typeface="Calibri"/>
                <a:cs typeface="+mn-cs"/>
              </a:rPr>
              <a:t>)</a:t>
            </a:r>
          </a:p>
          <a:p>
            <a:pPr lvl="1"/>
            <a:endParaRPr lang="en-US" altLang="zh-CN" sz="2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8"/>
              <p:cNvSpPr/>
              <p:nvPr/>
            </p:nvSpPr>
            <p:spPr>
              <a:xfrm>
                <a:off x="3203848" y="3068960"/>
                <a:ext cx="2083967" cy="844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zh-CN" altLang="zh-CN" i="1">
                              <a:latin typeface="Cambria Math" panose="02040503050406030204" pitchFamily="18" charset="0"/>
                            </a:rPr>
                          </m:ctrlPr>
                        </m:naryPr>
                        <m:sub>
                          <m:r>
                            <a:rPr lang="en-US" altLang="zh-CN" i="1">
                              <a:latin typeface="Cambria Math"/>
                            </a:rPr>
                            <m:t>𝑖</m:t>
                          </m:r>
                          <m:r>
                            <a:rPr lang="en-US" altLang="zh-CN" i="1">
                              <a:latin typeface="Cambria Math"/>
                            </a:rPr>
                            <m:t>=1</m:t>
                          </m:r>
                        </m:sub>
                        <m:sup>
                          <m:r>
                            <a:rPr lang="en-US" altLang="zh-CN" i="1">
                              <a:latin typeface="Cambria Math"/>
                            </a:rPr>
                            <m:t>𝑛</m:t>
                          </m:r>
                        </m:sup>
                        <m:e>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a:rPr>
                                    <m:t>𝑆</m:t>
                                  </m:r>
                                </m:e>
                                <m:sub>
                                  <m:r>
                                    <a:rPr lang="en-US" altLang="zh-CN" i="1">
                                      <a:latin typeface="Cambria Math"/>
                                    </a:rPr>
                                    <m:t>𝑖</m:t>
                                  </m:r>
                                  <m:r>
                                    <a:rPr lang="en-US" altLang="zh-CN" i="1">
                                      <a:latin typeface="Cambria Math"/>
                                    </a:rPr>
                                    <m:t>_</m:t>
                                  </m:r>
                                  <m:r>
                                    <a:rPr lang="en-US" altLang="zh-CN" i="1">
                                      <a:latin typeface="Cambria Math"/>
                                    </a:rPr>
                                    <m:t>𝑠𝑎𝑡𝑢𝑟𝑎𝑡𝑖𝑜𝑛</m:t>
                                  </m:r>
                                </m:sub>
                              </m:sSub>
                            </m:num>
                            <m:den>
                              <m:sSub>
                                <m:sSubPr>
                                  <m:ctrlPr>
                                    <a:rPr lang="zh-CN" altLang="zh-CN" i="1">
                                      <a:latin typeface="Cambria Math" panose="02040503050406030204" pitchFamily="18" charset="0"/>
                                    </a:rPr>
                                  </m:ctrlPr>
                                </m:sSubPr>
                                <m:e>
                                  <m:r>
                                    <a:rPr lang="en-US" altLang="zh-CN" i="1">
                                      <a:latin typeface="Cambria Math"/>
                                    </a:rPr>
                                    <m:t>𝑆</m:t>
                                  </m:r>
                                </m:e>
                                <m:sub>
                                  <m:r>
                                    <a:rPr lang="en-US" altLang="zh-CN" i="1">
                                      <a:latin typeface="Cambria Math"/>
                                    </a:rPr>
                                    <m:t>𝑖</m:t>
                                  </m:r>
                                  <m:r>
                                    <a:rPr lang="en-US" altLang="zh-CN" i="1">
                                      <a:latin typeface="Cambria Math"/>
                                    </a:rPr>
                                    <m:t>_</m:t>
                                  </m:r>
                                  <m:r>
                                    <a:rPr lang="en-US" altLang="zh-CN" i="1">
                                      <a:latin typeface="Cambria Math"/>
                                    </a:rPr>
                                    <m:t>𝑒𝑥𝑒𝑚𝑝𝑡</m:t>
                                  </m:r>
                                </m:sub>
                              </m:sSub>
                            </m:den>
                          </m:f>
                          <m:r>
                            <a:rPr lang="en-US" altLang="zh-CN" i="1">
                              <a:latin typeface="Cambria Math"/>
                            </a:rPr>
                            <m:t>&lt;1</m:t>
                          </m:r>
                        </m:e>
                      </m:nary>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3203848" y="3068960"/>
                <a:ext cx="2083967" cy="844398"/>
              </a:xfrm>
              <a:prstGeom prst="rect">
                <a:avLst/>
              </a:prstGeom>
              <a:blipFill rotWithShape="1">
                <a:blip r:embed="rId2"/>
                <a:stretch>
                  <a:fillRect/>
                </a:stretch>
              </a:blipFill>
            </p:spPr>
            <p:txBody>
              <a:bodyPr/>
              <a:lstStyle/>
              <a:p>
                <a:r>
                  <a:rPr lang="zh-CN" altLang="en-US">
                    <a:noFill/>
                  </a:rPr>
                  <a:t> </a:t>
                </a:r>
              </a:p>
            </p:txBody>
          </p:sp>
        </mc:Fallback>
      </mc:AlternateContent>
      <p:sp>
        <p:nvSpPr>
          <p:cNvPr id="10" name="Text Box 3"/>
          <p:cNvSpPr txBox="1">
            <a:spLocks noChangeArrowheads="1"/>
          </p:cNvSpPr>
          <p:nvPr/>
        </p:nvSpPr>
        <p:spPr bwMode="auto">
          <a:xfrm>
            <a:off x="611188" y="908720"/>
            <a:ext cx="70571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ea typeface="宋体" pitchFamily="2" charset="-122"/>
              </a:defRPr>
            </a:lvl1pPr>
            <a:lvl2pPr marL="742950" indent="-285750" eaLnBrk="0" hangingPunct="0">
              <a:defRPr sz="1400">
                <a:solidFill>
                  <a:schemeClr val="tx1"/>
                </a:solidFill>
                <a:latin typeface="Arial" pitchFamily="34" charset="0"/>
                <a:ea typeface="宋体" pitchFamily="2" charset="-122"/>
              </a:defRPr>
            </a:lvl2pPr>
            <a:lvl3pPr marL="1143000" indent="-228600" eaLnBrk="0" hangingPunct="0">
              <a:defRPr sz="1400">
                <a:solidFill>
                  <a:schemeClr val="tx1"/>
                </a:solidFill>
                <a:latin typeface="Arial" pitchFamily="34" charset="0"/>
                <a:ea typeface="宋体" pitchFamily="2" charset="-122"/>
              </a:defRPr>
            </a:lvl3pPr>
            <a:lvl4pPr marL="1600200" indent="-228600" eaLnBrk="0" hangingPunct="0">
              <a:defRPr sz="1400">
                <a:solidFill>
                  <a:schemeClr val="tx1"/>
                </a:solidFill>
                <a:latin typeface="Arial" pitchFamily="34" charset="0"/>
                <a:ea typeface="宋体" pitchFamily="2" charset="-122"/>
              </a:defRPr>
            </a:lvl4pPr>
            <a:lvl5pPr marL="2057400" indent="-228600"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marL="342900" indent="-342900" eaLnBrk="1" fontAlgn="base" hangingPunct="1">
              <a:spcBef>
                <a:spcPct val="20000"/>
              </a:spcBef>
              <a:spcAft>
                <a:spcPct val="0"/>
              </a:spcAft>
              <a:buChar char="•"/>
            </a:pPr>
            <a:r>
              <a:rPr kumimoji="1" lang="en-US" altLang="zh-CN" sz="2400" dirty="0">
                <a:solidFill>
                  <a:srgbClr val="0000FF"/>
                </a:solidFill>
                <a:latin typeface="Tahoma" pitchFamily="34" charset="0"/>
                <a:ea typeface="+mn-ea"/>
                <a:cs typeface="Times New Roman" pitchFamily="18" charset="0"/>
              </a:rPr>
              <a:t>Concentration limit of induced activity</a:t>
            </a:r>
          </a:p>
        </p:txBody>
      </p:sp>
      <p:sp>
        <p:nvSpPr>
          <p:cNvPr id="2" name="灯片编号占位符 1"/>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7</a:t>
            </a:fld>
            <a:endParaRPr kumimoji="0" lang="zh-CN" altLang="en-US"/>
          </a:p>
        </p:txBody>
      </p:sp>
      <p:sp>
        <p:nvSpPr>
          <p:cNvPr id="6" name="内容占位符 2"/>
          <p:cNvSpPr txBox="1">
            <a:spLocks/>
          </p:cNvSpPr>
          <p:nvPr/>
        </p:nvSpPr>
        <p:spPr bwMode="auto">
          <a:xfrm>
            <a:off x="256692" y="4532449"/>
            <a:ext cx="8496944" cy="232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rgbClr val="0000FF"/>
                </a:solidFill>
                <a:latin typeface="+mn-lt"/>
                <a:ea typeface="+mn-ea"/>
                <a:cs typeface="宋体" charset="0"/>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a:solidFill>
                  <a:srgbClr val="990033"/>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r>
              <a:rPr lang="en-US" altLang="zh-CN" kern="1200" dirty="0" smtClean="0">
                <a:latin typeface="Tahoma" pitchFamily="34" charset="0"/>
                <a:cs typeface="Times New Roman" pitchFamily="18" charset="0"/>
              </a:rPr>
              <a:t>Shielding design principle</a:t>
            </a:r>
          </a:p>
          <a:p>
            <a:pPr marL="457200" lvl="1" indent="0">
              <a:buNone/>
            </a:pPr>
            <a:r>
              <a:rPr lang="en-US" altLang="zh-CN" kern="0" dirty="0" smtClean="0"/>
              <a:t>Shields are basically </a:t>
            </a:r>
            <a:r>
              <a:rPr lang="en-US" altLang="zh-CN" kern="0" dirty="0" smtClean="0">
                <a:solidFill>
                  <a:srgbClr val="C00000"/>
                </a:solidFill>
              </a:rPr>
              <a:t>ordinary concrete </a:t>
            </a:r>
            <a:r>
              <a:rPr lang="en-US" altLang="zh-CN" kern="0" dirty="0" smtClean="0"/>
              <a:t>and </a:t>
            </a:r>
            <a:r>
              <a:rPr lang="en-US" altLang="zh-CN" kern="0" dirty="0" smtClean="0">
                <a:solidFill>
                  <a:srgbClr val="C00000"/>
                </a:solidFill>
              </a:rPr>
              <a:t>soil</a:t>
            </a:r>
            <a:r>
              <a:rPr lang="en-US" altLang="zh-CN" kern="0" dirty="0" smtClean="0"/>
              <a:t>, </a:t>
            </a:r>
            <a:r>
              <a:rPr lang="en-US" altLang="zh-CN" kern="0" dirty="0" smtClean="0">
                <a:solidFill>
                  <a:srgbClr val="C00000"/>
                </a:solidFill>
              </a:rPr>
              <a:t>steel</a:t>
            </a:r>
            <a:r>
              <a:rPr lang="en-US" altLang="zh-CN" kern="0" dirty="0" smtClean="0"/>
              <a:t>, </a:t>
            </a:r>
            <a:r>
              <a:rPr lang="en-US" altLang="zh-CN" kern="0" dirty="0" smtClean="0">
                <a:solidFill>
                  <a:srgbClr val="C00000"/>
                </a:solidFill>
              </a:rPr>
              <a:t>partially lead</a:t>
            </a:r>
          </a:p>
          <a:p>
            <a:pPr marL="457200" lvl="1" indent="0" algn="just">
              <a:buNone/>
            </a:pPr>
            <a:r>
              <a:rPr lang="en-US" altLang="zh-CN" kern="0" dirty="0" smtClean="0"/>
              <a:t>The shielding thickness of the main tunnel was determined by the radiation level (prompt and residual) caused by average beam loss along the tunnel, other hot spots, such as places for IP, injection, collimation and beam dump, have to be locally shielded to the equal radiation level respect to the former situation</a:t>
            </a:r>
          </a:p>
          <a:p>
            <a:pPr lvl="1"/>
            <a:endParaRPr lang="en-US" altLang="zh-CN" sz="2400" kern="0" dirty="0" smtClean="0"/>
          </a:p>
          <a:p>
            <a:endParaRPr lang="zh-CN" altLang="en-US" kern="0" dirty="0"/>
          </a:p>
        </p:txBody>
      </p:sp>
    </p:spTree>
    <p:extLst>
      <p:ext uri="{BB962C8B-B14F-4D97-AF65-F5344CB8AC3E}">
        <p14:creationId xmlns:p14="http://schemas.microsoft.com/office/powerpoint/2010/main" val="23806172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Shielding Calculation </a:t>
            </a:r>
            <a:r>
              <a:rPr lang="en-US" altLang="zh-CN" dirty="0" smtClean="0"/>
              <a:t>Methods</a:t>
            </a:r>
            <a:endParaRPr lang="zh-CN" altLang="en-US" dirty="0"/>
          </a:p>
        </p:txBody>
      </p:sp>
      <p:sp>
        <p:nvSpPr>
          <p:cNvPr id="3" name="内容占位符 2"/>
          <p:cNvSpPr>
            <a:spLocks noGrp="1"/>
          </p:cNvSpPr>
          <p:nvPr>
            <p:ph idx="1"/>
          </p:nvPr>
        </p:nvSpPr>
        <p:spPr>
          <a:xfrm>
            <a:off x="734888" y="1504528"/>
            <a:ext cx="8229600" cy="4876800"/>
          </a:xfrm>
        </p:spPr>
        <p:txBody>
          <a:bodyPr/>
          <a:lstStyle/>
          <a:p>
            <a:pPr lvl="0">
              <a:spcBef>
                <a:spcPct val="30000"/>
              </a:spcBef>
              <a:spcAft>
                <a:spcPct val="20000"/>
              </a:spcAft>
              <a:buClr>
                <a:srgbClr val="000000"/>
              </a:buClr>
              <a:buNone/>
            </a:pPr>
            <a:r>
              <a:rPr kumimoji="0" lang="en-US" altLang="zh-CN" sz="2000" b="1" dirty="0">
                <a:solidFill>
                  <a:schemeClr val="tx1"/>
                </a:solidFill>
                <a:cs typeface="+mn-cs"/>
              </a:rPr>
              <a:t>For </a:t>
            </a:r>
            <a:r>
              <a:rPr kumimoji="0" lang="en-US" altLang="zh-CN" sz="2000" b="1" dirty="0" smtClean="0">
                <a:solidFill>
                  <a:schemeClr val="tx1"/>
                </a:solidFill>
                <a:cs typeface="+mn-cs"/>
              </a:rPr>
              <a:t>Magnets</a:t>
            </a:r>
            <a:r>
              <a:rPr kumimoji="0" lang="zh-CN" altLang="en-US" sz="2000" b="1" dirty="0">
                <a:solidFill>
                  <a:schemeClr val="tx1"/>
                </a:solidFill>
                <a:cs typeface="+mn-cs"/>
              </a:rPr>
              <a:t>、</a:t>
            </a:r>
            <a:r>
              <a:rPr kumimoji="0" lang="en-US" altLang="zh-CN" sz="2000" b="1" dirty="0" smtClean="0">
                <a:solidFill>
                  <a:schemeClr val="tx1"/>
                </a:solidFill>
                <a:cs typeface="+mn-cs"/>
              </a:rPr>
              <a:t>bulk </a:t>
            </a:r>
            <a:r>
              <a:rPr kumimoji="0" lang="en-US" altLang="zh-CN" sz="2000" b="1" dirty="0">
                <a:solidFill>
                  <a:schemeClr val="tx1"/>
                </a:solidFill>
                <a:cs typeface="+mn-cs"/>
              </a:rPr>
              <a:t>shielding</a:t>
            </a:r>
            <a:r>
              <a:rPr kumimoji="0" lang="zh-CN" altLang="en-US" sz="2000" b="1" dirty="0">
                <a:solidFill>
                  <a:schemeClr val="tx1"/>
                </a:solidFill>
                <a:cs typeface="+mn-cs"/>
              </a:rPr>
              <a:t>、</a:t>
            </a:r>
            <a:r>
              <a:rPr kumimoji="0" lang="en-US" altLang="zh-CN" sz="2000" b="1" dirty="0">
                <a:solidFill>
                  <a:schemeClr val="tx1"/>
                </a:solidFill>
                <a:cs typeface="+mn-cs"/>
              </a:rPr>
              <a:t>Beam-Dump</a:t>
            </a:r>
            <a:r>
              <a:rPr kumimoji="0" lang="zh-CN" altLang="en-US" sz="2000" b="1" dirty="0">
                <a:solidFill>
                  <a:schemeClr val="tx1"/>
                </a:solidFill>
                <a:cs typeface="+mn-cs"/>
              </a:rPr>
              <a:t> </a:t>
            </a:r>
            <a:r>
              <a:rPr kumimoji="0" lang="en-US" altLang="zh-CN" sz="2000" b="1" dirty="0">
                <a:solidFill>
                  <a:schemeClr val="tx1"/>
                </a:solidFill>
                <a:cs typeface="+mn-cs"/>
              </a:rPr>
              <a:t>and Collimators</a:t>
            </a:r>
            <a:r>
              <a:rPr kumimoji="0" lang="zh-CN" altLang="en-US" sz="2000" b="1" dirty="0">
                <a:solidFill>
                  <a:schemeClr val="tx1"/>
                </a:solidFill>
                <a:cs typeface="+mn-cs"/>
              </a:rPr>
              <a:t>：</a:t>
            </a:r>
            <a:endParaRPr kumimoji="0" lang="en-US" altLang="zh-CN" sz="2000" b="1" dirty="0">
              <a:solidFill>
                <a:schemeClr val="tx1"/>
              </a:solidFill>
              <a:cs typeface="+mn-cs"/>
            </a:endParaRPr>
          </a:p>
          <a:p>
            <a:pPr lvl="0">
              <a:spcBef>
                <a:spcPct val="30000"/>
              </a:spcBef>
              <a:spcAft>
                <a:spcPct val="20000"/>
              </a:spcAft>
              <a:buClr>
                <a:srgbClr val="000000"/>
              </a:buClr>
              <a:buNone/>
            </a:pPr>
            <a:r>
              <a:rPr kumimoji="0" lang="en-US" altLang="zh-CN" sz="2000" dirty="0">
                <a:solidFill>
                  <a:schemeClr val="tx1"/>
                </a:solidFill>
                <a:cs typeface="+mn-cs"/>
              </a:rPr>
              <a:t>	</a:t>
            </a:r>
            <a:r>
              <a:rPr kumimoji="0" lang="en-US" altLang="zh-CN" sz="2000" dirty="0" err="1" smtClean="0">
                <a:solidFill>
                  <a:schemeClr val="tx1"/>
                </a:solidFill>
                <a:cs typeface="+mn-cs"/>
              </a:rPr>
              <a:t>CEPC</a:t>
            </a:r>
            <a:r>
              <a:rPr kumimoji="0" lang="zh-CN" altLang="en-US" sz="2000" dirty="0" smtClean="0">
                <a:solidFill>
                  <a:schemeClr val="tx1"/>
                </a:solidFill>
                <a:cs typeface="+mn-cs"/>
              </a:rPr>
              <a:t>：</a:t>
            </a:r>
            <a:r>
              <a:rPr kumimoji="0" lang="en-US" altLang="zh-CN" sz="2000" dirty="0" err="1" smtClean="0">
                <a:solidFill>
                  <a:schemeClr val="tx1"/>
                </a:solidFill>
              </a:rPr>
              <a:t>FLUKA</a:t>
            </a:r>
            <a:r>
              <a:rPr kumimoji="0" lang="en-US" altLang="zh-CN" sz="2000" dirty="0" smtClean="0">
                <a:solidFill>
                  <a:schemeClr val="tx1"/>
                </a:solidFill>
              </a:rPr>
              <a:t> </a:t>
            </a:r>
            <a:r>
              <a:rPr kumimoji="0" lang="en-US" altLang="zh-CN" sz="2000" dirty="0">
                <a:solidFill>
                  <a:schemeClr val="tx1"/>
                </a:solidFill>
              </a:rPr>
              <a:t>+ </a:t>
            </a:r>
            <a:r>
              <a:rPr kumimoji="0" lang="en-US" altLang="zh-CN" sz="2000" dirty="0" err="1">
                <a:solidFill>
                  <a:schemeClr val="tx1"/>
                </a:solidFill>
              </a:rPr>
              <a:t>MCNP</a:t>
            </a:r>
            <a:r>
              <a:rPr kumimoji="0" lang="en-US" altLang="zh-CN" sz="2000" dirty="0">
                <a:solidFill>
                  <a:schemeClr val="tx1"/>
                </a:solidFill>
              </a:rPr>
              <a:t> </a:t>
            </a:r>
            <a:r>
              <a:rPr kumimoji="0" lang="en-US" altLang="zh-CN" sz="2000" dirty="0" smtClean="0">
                <a:solidFill>
                  <a:schemeClr val="tx1"/>
                </a:solidFill>
              </a:rPr>
              <a:t>+ </a:t>
            </a:r>
            <a:r>
              <a:rPr kumimoji="0" lang="en-US" altLang="zh-CN" sz="2000" dirty="0">
                <a:solidFill>
                  <a:schemeClr val="tx1"/>
                </a:solidFill>
              </a:rPr>
              <a:t>Empirical formula</a:t>
            </a:r>
            <a:endParaRPr kumimoji="0" lang="en-US" altLang="zh-CN" sz="2000" dirty="0" smtClean="0">
              <a:solidFill>
                <a:schemeClr val="tx1"/>
              </a:solidFill>
              <a:cs typeface="+mn-cs"/>
            </a:endParaRPr>
          </a:p>
          <a:p>
            <a:pPr lvl="0">
              <a:spcBef>
                <a:spcPct val="30000"/>
              </a:spcBef>
              <a:spcAft>
                <a:spcPct val="20000"/>
              </a:spcAft>
              <a:buClr>
                <a:srgbClr val="000000"/>
              </a:buClr>
              <a:buNone/>
            </a:pPr>
            <a:r>
              <a:rPr kumimoji="0" lang="en-US" altLang="zh-CN" sz="2000" b="1" dirty="0" smtClean="0">
                <a:solidFill>
                  <a:schemeClr val="tx1"/>
                </a:solidFill>
                <a:cs typeface="+mn-cs"/>
              </a:rPr>
              <a:t>For </a:t>
            </a:r>
            <a:r>
              <a:rPr kumimoji="0" lang="en-US" altLang="zh-CN" sz="2000" b="1" dirty="0">
                <a:solidFill>
                  <a:schemeClr val="tx1"/>
                </a:solidFill>
                <a:cs typeface="+mn-cs"/>
              </a:rPr>
              <a:t>streaming</a:t>
            </a:r>
            <a:r>
              <a:rPr kumimoji="0" lang="zh-CN" altLang="en-US" sz="2000" b="1" dirty="0">
                <a:solidFill>
                  <a:schemeClr val="tx1"/>
                </a:solidFill>
                <a:cs typeface="+mn-cs"/>
              </a:rPr>
              <a:t>：</a:t>
            </a:r>
            <a:endParaRPr kumimoji="0" lang="en-US" altLang="zh-CN" sz="2000" b="1" dirty="0">
              <a:solidFill>
                <a:schemeClr val="tx1"/>
              </a:solidFill>
              <a:cs typeface="+mn-cs"/>
            </a:endParaRPr>
          </a:p>
          <a:p>
            <a:pPr lvl="0">
              <a:spcBef>
                <a:spcPct val="30000"/>
              </a:spcBef>
              <a:spcAft>
                <a:spcPct val="20000"/>
              </a:spcAft>
              <a:buClr>
                <a:srgbClr val="000000"/>
              </a:buClr>
              <a:buNone/>
            </a:pPr>
            <a:r>
              <a:rPr kumimoji="0" lang="en-US" altLang="zh-CN" sz="2000" dirty="0">
                <a:solidFill>
                  <a:schemeClr val="tx1"/>
                </a:solidFill>
                <a:cs typeface="+mn-cs"/>
              </a:rPr>
              <a:t>		DUCT-III</a:t>
            </a:r>
            <a:r>
              <a:rPr kumimoji="0" lang="zh-CN" altLang="en-US" sz="2000" dirty="0">
                <a:solidFill>
                  <a:schemeClr val="tx1"/>
                </a:solidFill>
                <a:cs typeface="+mn-cs"/>
              </a:rPr>
              <a:t>（</a:t>
            </a:r>
            <a:r>
              <a:rPr kumimoji="0" lang="en-US" altLang="zh-CN" sz="2000" dirty="0">
                <a:solidFill>
                  <a:schemeClr val="tx1"/>
                </a:solidFill>
                <a:cs typeface="+mn-cs"/>
              </a:rPr>
              <a:t>Shin’s equation)</a:t>
            </a:r>
            <a:r>
              <a:rPr kumimoji="0" lang="zh-CN" altLang="en-US" sz="2000" dirty="0">
                <a:solidFill>
                  <a:schemeClr val="tx1"/>
                </a:solidFill>
                <a:cs typeface="+mn-cs"/>
              </a:rPr>
              <a:t> </a:t>
            </a:r>
            <a:r>
              <a:rPr kumimoji="0" lang="en-US" altLang="zh-CN" sz="2000" dirty="0">
                <a:solidFill>
                  <a:schemeClr val="tx1"/>
                </a:solidFill>
                <a:cs typeface="+mn-cs"/>
              </a:rPr>
              <a:t>+</a:t>
            </a:r>
            <a:r>
              <a:rPr kumimoji="0" lang="zh-CN" altLang="en-US" sz="2000" dirty="0">
                <a:solidFill>
                  <a:schemeClr val="tx1"/>
                </a:solidFill>
                <a:cs typeface="+mn-cs"/>
              </a:rPr>
              <a:t> </a:t>
            </a:r>
            <a:r>
              <a:rPr kumimoji="0" lang="en-US" altLang="zh-CN" sz="2000" dirty="0" err="1">
                <a:solidFill>
                  <a:schemeClr val="tx1"/>
                </a:solidFill>
                <a:cs typeface="+mn-cs"/>
              </a:rPr>
              <a:t>FLUKA</a:t>
            </a:r>
            <a:endParaRPr kumimoji="0" lang="en-US" altLang="zh-CN" sz="2000" dirty="0">
              <a:solidFill>
                <a:schemeClr val="tx1"/>
              </a:solidFill>
              <a:cs typeface="+mn-cs"/>
            </a:endParaRPr>
          </a:p>
          <a:p>
            <a:pPr lvl="0">
              <a:spcBef>
                <a:spcPct val="30000"/>
              </a:spcBef>
              <a:spcAft>
                <a:spcPct val="20000"/>
              </a:spcAft>
              <a:buClr>
                <a:srgbClr val="000000"/>
              </a:buClr>
              <a:buNone/>
            </a:pPr>
            <a:r>
              <a:rPr kumimoji="0" lang="en-US" altLang="zh-CN" sz="2000" b="1" dirty="0">
                <a:solidFill>
                  <a:schemeClr val="tx1"/>
                </a:solidFill>
                <a:cs typeface="+mn-cs"/>
              </a:rPr>
              <a:t>For </a:t>
            </a:r>
            <a:r>
              <a:rPr kumimoji="0" lang="en-US" altLang="zh-CN" sz="2000" b="1" dirty="0" err="1">
                <a:solidFill>
                  <a:schemeClr val="tx1"/>
                </a:solidFill>
                <a:cs typeface="+mn-cs"/>
              </a:rPr>
              <a:t>skyshine</a:t>
            </a:r>
            <a:r>
              <a:rPr kumimoji="0" lang="zh-CN" altLang="en-US" sz="2000" b="1" dirty="0">
                <a:solidFill>
                  <a:schemeClr val="tx1"/>
                </a:solidFill>
                <a:cs typeface="+mn-cs"/>
              </a:rPr>
              <a:t>：</a:t>
            </a:r>
            <a:endParaRPr kumimoji="0" lang="en-US" altLang="zh-CN" sz="2000" b="1" dirty="0">
              <a:solidFill>
                <a:schemeClr val="tx1"/>
              </a:solidFill>
              <a:cs typeface="+mn-cs"/>
            </a:endParaRPr>
          </a:p>
          <a:p>
            <a:pPr lvl="0">
              <a:spcBef>
                <a:spcPct val="30000"/>
              </a:spcBef>
              <a:spcAft>
                <a:spcPct val="20000"/>
              </a:spcAft>
              <a:buClr>
                <a:srgbClr val="000000"/>
              </a:buClr>
              <a:buNone/>
            </a:pPr>
            <a:r>
              <a:rPr kumimoji="0" lang="en-US" altLang="zh-CN" sz="2000" dirty="0">
                <a:solidFill>
                  <a:schemeClr val="tx1"/>
                </a:solidFill>
                <a:cs typeface="+mn-cs"/>
              </a:rPr>
              <a:t>		Stapleton’s equation</a:t>
            </a:r>
          </a:p>
          <a:p>
            <a:pPr lvl="0">
              <a:spcBef>
                <a:spcPct val="30000"/>
              </a:spcBef>
              <a:spcAft>
                <a:spcPct val="20000"/>
              </a:spcAft>
              <a:buClr>
                <a:srgbClr val="000000"/>
              </a:buClr>
              <a:buNone/>
            </a:pPr>
            <a:r>
              <a:rPr kumimoji="0" lang="en-US" altLang="zh-CN" sz="2000" b="1" dirty="0">
                <a:solidFill>
                  <a:schemeClr val="tx1"/>
                </a:solidFill>
                <a:cs typeface="+mn-cs"/>
              </a:rPr>
              <a:t>For activity calculation and residual dose rate :</a:t>
            </a:r>
          </a:p>
          <a:p>
            <a:pPr lvl="0">
              <a:spcBef>
                <a:spcPct val="30000"/>
              </a:spcBef>
              <a:spcAft>
                <a:spcPct val="20000"/>
              </a:spcAft>
              <a:buClr>
                <a:srgbClr val="000000"/>
              </a:buClr>
              <a:buNone/>
            </a:pPr>
            <a:r>
              <a:rPr kumimoji="0" lang="en-US" altLang="zh-CN" sz="2000" dirty="0">
                <a:solidFill>
                  <a:schemeClr val="tx1"/>
                </a:solidFill>
                <a:cs typeface="+mn-cs"/>
              </a:rPr>
              <a:t>           </a:t>
            </a:r>
            <a:r>
              <a:rPr kumimoji="0" lang="en-US" altLang="zh-CN" sz="2000" dirty="0" err="1">
                <a:solidFill>
                  <a:schemeClr val="tx1"/>
                </a:solidFill>
                <a:cs typeface="+mn-cs"/>
              </a:rPr>
              <a:t>FLUKA</a:t>
            </a:r>
            <a:r>
              <a:rPr kumimoji="0" lang="en-US" altLang="zh-CN" sz="2000" dirty="0">
                <a:solidFill>
                  <a:schemeClr val="tx1"/>
                </a:solidFill>
                <a:cs typeface="+mn-cs"/>
              </a:rPr>
              <a:t> + Empirical formula</a:t>
            </a:r>
          </a:p>
          <a:p>
            <a:endParaRPr lang="zh-CN" altLang="en-US" dirty="0"/>
          </a:p>
        </p:txBody>
      </p:sp>
      <p:sp>
        <p:nvSpPr>
          <p:cNvPr id="4" name="灯片编号占位符 3"/>
          <p:cNvSpPr>
            <a:spLocks noGrp="1"/>
          </p:cNvSpPr>
          <p:nvPr>
            <p:ph type="sldNum" sz="quarter" idx="12"/>
          </p:nvPr>
        </p:nvSpPr>
        <p:spPr/>
        <p:txBody>
          <a:bodyPr/>
          <a:lstStyle/>
          <a:p>
            <a:pPr eaLnBrk="1" latinLnBrk="0" hangingPunct="1"/>
            <a:fld id="{6D95434A-1094-4C26-ADA4-1AB6210859AE}" type="slidenum">
              <a:rPr kumimoji="0" lang="en-US" smtClean="0"/>
              <a:pPr eaLnBrk="1" latinLnBrk="0" hangingPunct="1"/>
              <a:t>8</a:t>
            </a:fld>
            <a:endParaRPr kumimoji="0" lang="zh-CN" altLang="en-US"/>
          </a:p>
        </p:txBody>
      </p:sp>
    </p:spTree>
    <p:extLst>
      <p:ext uri="{BB962C8B-B14F-4D97-AF65-F5344CB8AC3E}">
        <p14:creationId xmlns:p14="http://schemas.microsoft.com/office/powerpoint/2010/main" val="4060325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宋体" pitchFamily="2" charset="-122"/>
              </a:defRPr>
            </a:lvl1pPr>
            <a:lvl2pPr marL="742950" indent="-285750" eaLnBrk="0" hangingPunct="0">
              <a:defRPr sz="1400">
                <a:solidFill>
                  <a:schemeClr val="tx1"/>
                </a:solidFill>
                <a:latin typeface="Arial" pitchFamily="34" charset="0"/>
                <a:ea typeface="宋体" pitchFamily="2" charset="-122"/>
              </a:defRPr>
            </a:lvl2pPr>
            <a:lvl3pPr marL="1143000" indent="-228600" eaLnBrk="0" hangingPunct="0">
              <a:defRPr sz="1400">
                <a:solidFill>
                  <a:schemeClr val="tx1"/>
                </a:solidFill>
                <a:latin typeface="Arial" pitchFamily="34" charset="0"/>
                <a:ea typeface="宋体" pitchFamily="2" charset="-122"/>
              </a:defRPr>
            </a:lvl3pPr>
            <a:lvl4pPr marL="1600200" indent="-228600" eaLnBrk="0" hangingPunct="0">
              <a:defRPr sz="1400">
                <a:solidFill>
                  <a:schemeClr val="tx1"/>
                </a:solidFill>
                <a:latin typeface="Arial" pitchFamily="34" charset="0"/>
                <a:ea typeface="宋体" pitchFamily="2" charset="-122"/>
              </a:defRPr>
            </a:lvl4pPr>
            <a:lvl5pPr marL="2057400" indent="-228600"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fld id="{8C47589A-951D-4109-8B88-DA70DAAB7979}" type="slidenum">
              <a:rPr lang="en-US" altLang="zh-CN" sz="900">
                <a:solidFill>
                  <a:srgbClr val="4D5E68"/>
                </a:solidFill>
                <a:latin typeface="Impact" pitchFamily="34" charset="0"/>
              </a:rPr>
              <a:pPr/>
              <a:t>9</a:t>
            </a:fld>
            <a:endParaRPr lang="en-US" altLang="zh-CN" sz="900">
              <a:solidFill>
                <a:srgbClr val="4D5E68"/>
              </a:solidFill>
              <a:latin typeface="Impact" pitchFamily="34" charset="0"/>
            </a:endParaRPr>
          </a:p>
        </p:txBody>
      </p:sp>
      <p:sp>
        <p:nvSpPr>
          <p:cNvPr id="306178" name="Rectangle 2"/>
          <p:cNvSpPr>
            <a:spLocks noGrp="1" noChangeArrowheads="1"/>
          </p:cNvSpPr>
          <p:nvPr>
            <p:ph type="title"/>
          </p:nvPr>
        </p:nvSpPr>
        <p:spPr>
          <a:xfrm>
            <a:off x="395288" y="836613"/>
            <a:ext cx="8534400" cy="1090612"/>
          </a:xfrm>
        </p:spPr>
        <p:txBody>
          <a:bodyPr/>
          <a:lstStyle/>
          <a:p>
            <a:pPr marL="342900" indent="-342900" algn="l">
              <a:spcBef>
                <a:spcPct val="20000"/>
              </a:spcBef>
              <a:buChar char="•"/>
            </a:pPr>
            <a:r>
              <a:rPr lang="en-US" altLang="zh-CN" sz="2400" dirty="0">
                <a:solidFill>
                  <a:srgbClr val="0000FF"/>
                </a:solidFill>
                <a:latin typeface="+mn-lt"/>
                <a:ea typeface="+mn-ea"/>
              </a:rPr>
              <a:t>Calculation process of </a:t>
            </a:r>
            <a:r>
              <a:rPr lang="en-US" altLang="zh-CN" sz="2400" dirty="0" err="1">
                <a:solidFill>
                  <a:srgbClr val="0000FF"/>
                </a:solidFill>
                <a:latin typeface="+mn-lt"/>
                <a:ea typeface="+mn-ea"/>
              </a:rPr>
              <a:t>FLUKA</a:t>
            </a:r>
            <a:r>
              <a:rPr lang="en-US" altLang="zh-CN" sz="2400" dirty="0">
                <a:solidFill>
                  <a:srgbClr val="0000FF"/>
                </a:solidFill>
                <a:latin typeface="+mn-lt"/>
                <a:ea typeface="+mn-ea"/>
              </a:rPr>
              <a:t> in the shielding design</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824"/>
            <a:ext cx="5761038" cy="424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TextBox 7"/>
          <p:cNvSpPr txBox="1">
            <a:spLocks noChangeArrowheads="1"/>
          </p:cNvSpPr>
          <p:nvPr/>
        </p:nvSpPr>
        <p:spPr bwMode="auto">
          <a:xfrm>
            <a:off x="6516688" y="2488828"/>
            <a:ext cx="23764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宋体" pitchFamily="2" charset="-122"/>
              </a:defRPr>
            </a:lvl1pPr>
            <a:lvl2pPr marL="742950" indent="-285750" eaLnBrk="0" hangingPunct="0">
              <a:defRPr sz="1400">
                <a:solidFill>
                  <a:schemeClr val="tx1"/>
                </a:solidFill>
                <a:latin typeface="Arial" pitchFamily="34" charset="0"/>
                <a:ea typeface="宋体" pitchFamily="2" charset="-122"/>
              </a:defRPr>
            </a:lvl2pPr>
            <a:lvl3pPr marL="1143000" indent="-228600" eaLnBrk="0" hangingPunct="0">
              <a:defRPr sz="1400">
                <a:solidFill>
                  <a:schemeClr val="tx1"/>
                </a:solidFill>
                <a:latin typeface="Arial" pitchFamily="34" charset="0"/>
                <a:ea typeface="宋体" pitchFamily="2" charset="-122"/>
              </a:defRPr>
            </a:lvl3pPr>
            <a:lvl4pPr marL="1600200" indent="-228600" eaLnBrk="0" hangingPunct="0">
              <a:defRPr sz="1400">
                <a:solidFill>
                  <a:schemeClr val="tx1"/>
                </a:solidFill>
                <a:latin typeface="Arial" pitchFamily="34" charset="0"/>
                <a:ea typeface="宋体" pitchFamily="2" charset="-122"/>
              </a:defRPr>
            </a:lvl4pPr>
            <a:lvl5pPr marL="2057400" indent="-228600"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algn="l" eaLnBrk="1" hangingPunct="1"/>
            <a:r>
              <a:rPr lang="en-US" altLang="zh-CN" sz="1800" b="1" dirty="0" smtClean="0"/>
              <a:t>For</a:t>
            </a:r>
            <a:r>
              <a:rPr lang="zh-CN" altLang="en-US" sz="1800" b="1" dirty="0" smtClean="0"/>
              <a:t> </a:t>
            </a:r>
            <a:r>
              <a:rPr lang="en-US" altLang="zh-CN" sz="1800" b="1" dirty="0"/>
              <a:t>limitation of prompt dose rate, residual dose rate, and activity need be considered together, we calculate all of them by </a:t>
            </a:r>
            <a:r>
              <a:rPr lang="en-US" altLang="zh-CN" sz="1800" b="1" dirty="0" err="1"/>
              <a:t>FLUKA</a:t>
            </a:r>
            <a:r>
              <a:rPr lang="en-US" altLang="zh-CN" sz="1800" b="1" dirty="0"/>
              <a:t> </a:t>
            </a:r>
            <a:r>
              <a:rPr lang="en-US" altLang="zh-CN" sz="1800" b="1" dirty="0" smtClean="0"/>
              <a:t>code totally.</a:t>
            </a:r>
            <a:endParaRPr lang="zh-CN" altLang="en-US" sz="1800" b="1" dirty="0"/>
          </a:p>
        </p:txBody>
      </p:sp>
    </p:spTree>
    <p:extLst>
      <p:ext uri="{BB962C8B-B14F-4D97-AF65-F5344CB8AC3E}">
        <p14:creationId xmlns:p14="http://schemas.microsoft.com/office/powerpoint/2010/main" val="208851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12.4|12.6|9.6"/>
</p:tagLst>
</file>

<file path=ppt/theme/theme1.xml><?xml version="1.0" encoding="utf-8"?>
<a:theme xmlns:a="http://schemas.openxmlformats.org/drawingml/2006/main" name="主题1">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主题1">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主题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4268</TotalTime>
  <Words>2047</Words>
  <Application>Microsoft Office PowerPoint</Application>
  <PresentationFormat>全屏显示(4:3)</PresentationFormat>
  <Paragraphs>349</Paragraphs>
  <Slides>31</Slides>
  <Notes>7</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31</vt:i4>
      </vt:variant>
    </vt:vector>
  </HeadingPairs>
  <TitlesOfParts>
    <vt:vector size="49" baseType="lpstr">
      <vt:lpstr>Arial Unicode MS</vt:lpstr>
      <vt:lpstr>等线</vt:lpstr>
      <vt:lpstr>黑体</vt:lpstr>
      <vt:lpstr>华文中宋</vt:lpstr>
      <vt:lpstr>楷体</vt:lpstr>
      <vt:lpstr>隶书</vt:lpstr>
      <vt:lpstr>宋体</vt:lpstr>
      <vt:lpstr>微软雅黑</vt:lpstr>
      <vt:lpstr>Arial</vt:lpstr>
      <vt:lpstr>Calibri</vt:lpstr>
      <vt:lpstr>Cambria Math</vt:lpstr>
      <vt:lpstr>Impact</vt:lpstr>
      <vt:lpstr>Tahoma</vt:lpstr>
      <vt:lpstr>Times New Roman</vt:lpstr>
      <vt:lpstr>Wingdings</vt:lpstr>
      <vt:lpstr>主题1</vt:lpstr>
      <vt:lpstr>1_主题1</vt:lpstr>
      <vt:lpstr>主题2</vt:lpstr>
      <vt:lpstr> CEPC Radiation Shielding  </vt:lpstr>
      <vt:lpstr>Outline</vt:lpstr>
      <vt:lpstr>Characteristics of CEPC</vt:lpstr>
      <vt:lpstr>PowerPoint 演示文稿</vt:lpstr>
      <vt:lpstr>Shielding Design Criteria</vt:lpstr>
      <vt:lpstr>PowerPoint 演示文稿</vt:lpstr>
      <vt:lpstr>PowerPoint 演示文稿</vt:lpstr>
      <vt:lpstr>Shielding Calculation Methods</vt:lpstr>
      <vt:lpstr>Calculation process of FLUKA in the shielding design</vt:lpstr>
      <vt:lpstr>Radiation shielding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Radiation dose monitor system</vt:lpstr>
      <vt:lpstr>PowerPoint 演示文稿</vt:lpstr>
      <vt:lpstr>PowerPoint 演示文稿</vt:lpstr>
      <vt:lpstr>PowerPoint 演示文稿</vt:lpstr>
      <vt:lpstr>PowerPoint 演示文稿</vt:lpstr>
      <vt:lpstr>Personal Protection System (PPS)</vt:lpstr>
      <vt:lpstr>PowerPoint 演示文稿</vt:lpstr>
      <vt:lpstr>PowerPoint 演示文稿</vt:lpstr>
      <vt:lpstr>R&amp;D</vt:lpstr>
      <vt:lpstr>Summary</vt:lpstr>
      <vt:lpstr>Summary</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Monte-Carlo simulation of synchrotron radiation in the design of CEPC vacuum chamber</dc:title>
  <dc:creator>mzj</dc:creator>
  <cp:lastModifiedBy>unknown</cp:lastModifiedBy>
  <cp:revision>204</cp:revision>
  <dcterms:created xsi:type="dcterms:W3CDTF">2014-10-03T02:31:04Z</dcterms:created>
  <dcterms:modified xsi:type="dcterms:W3CDTF">2017-11-07T02:51:06Z</dcterms:modified>
</cp:coreProperties>
</file>