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72" r:id="rId3"/>
    <p:sldId id="325" r:id="rId4"/>
    <p:sldId id="326" r:id="rId5"/>
    <p:sldId id="329" r:id="rId6"/>
    <p:sldId id="368" r:id="rId7"/>
    <p:sldId id="353" r:id="rId8"/>
    <p:sldId id="370" r:id="rId9"/>
    <p:sldId id="371" r:id="rId10"/>
    <p:sldId id="373" r:id="rId11"/>
    <p:sldId id="375" r:id="rId12"/>
    <p:sldId id="365" r:id="rId13"/>
    <p:sldId id="301" r:id="rId14"/>
    <p:sldId id="302" r:id="rId15"/>
    <p:sldId id="304" r:id="rId16"/>
    <p:sldId id="305" r:id="rId17"/>
    <p:sldId id="306" r:id="rId18"/>
    <p:sldId id="307" r:id="rId19"/>
    <p:sldId id="376" r:id="rId20"/>
    <p:sldId id="308" r:id="rId21"/>
    <p:sldId id="379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77" r:id="rId33"/>
    <p:sldId id="290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EPC\Lattice\booster\Para_ca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75000000000089"/>
          <c:y val="5.3912219305920467E-2"/>
          <c:w val="0.79025000000000001"/>
          <c:h val="0.75618037328667265"/>
        </c:manualLayout>
      </c:layout>
      <c:scatterChart>
        <c:scatterStyle val="lineMarker"/>
        <c:varyColors val="0"/>
        <c:ser>
          <c:idx val="0"/>
          <c:order val="0"/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0.00_ 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6</c:v>
                </c:pt>
                <c:pt idx="4">
                  <c:v>10</c:v>
                </c:pt>
                <c:pt idx="5">
                  <c:v>11</c:v>
                </c:pt>
              </c:numCache>
            </c:numRef>
          </c:xVal>
          <c:yVal>
            <c:numRef>
              <c:f>Sheet1!$B$2:$B$7</c:f>
              <c:numCache>
                <c:formatCode>0.00_ </c:formatCode>
                <c:ptCount val="6"/>
                <c:pt idx="0">
                  <c:v>5.0000000000000024E-2</c:v>
                </c:pt>
                <c:pt idx="1">
                  <c:v>5.0000000000000024E-2</c:v>
                </c:pt>
                <c:pt idx="2">
                  <c:v>1</c:v>
                </c:pt>
                <c:pt idx="3">
                  <c:v>1</c:v>
                </c:pt>
                <c:pt idx="4">
                  <c:v>5.0000000000000024E-2</c:v>
                </c:pt>
                <c:pt idx="5">
                  <c:v>5.0000000000000024E-2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71680"/>
        <c:axId val="92473600"/>
      </c:scatterChart>
      <c:valAx>
        <c:axId val="9247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3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13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zh-CN" altLang="en-US" sz="14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473600"/>
        <c:crosses val="autoZero"/>
        <c:crossBetween val="midCat"/>
      </c:valAx>
      <c:valAx>
        <c:axId val="924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2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F(t)/F</a:t>
                </a:r>
                <a:r>
                  <a:rPr lang="en-US" altLang="zh-CN" sz="1200" b="1" i="0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</a:t>
                </a:r>
                <a:endParaRPr lang="zh-CN" altLang="en-US" sz="1200" b="1" i="0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888888888889006E-2"/>
              <c:y val="0.301608705161858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_ 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47168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26C558D-B080-46CB-A37C-768934525088}" type="datetimeFigureOut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E3ED4EB-D48F-4AD8-9AAC-BC93CF80A6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40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EDD8-AD4E-4F5A-AB24-528CAC2A22D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2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EDD8-AD4E-4F5A-AB24-528CAC2A22D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63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EDD8-AD4E-4F5A-AB24-528CAC2A22D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6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EDD8-AD4E-4F5A-AB24-528CAC2A22DE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2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2EDD8-AD4E-4F5A-AB24-528CAC2A22DE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82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3A54-1904-4E17-84E8-BB4B350DC3A3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D90F-8D20-4013-A7B5-546066B03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4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2A55-595B-4F44-B581-04FD36FBDD8C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02241-F8B1-49C5-AD48-4205DFFF0D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FE94-4799-4926-9AA6-974A9816E3F5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A648-6BBF-4411-9A4F-CE96B9DD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8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AE6C-3C8B-4491-8DEC-66A76F65C630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EA27-C98A-4D6E-B88E-6F0045E4FB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44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65F29-60A3-4066-B963-C100D2849938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E8A5-05D8-4769-8E3F-EEA84A8199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7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7544-914E-40B4-B20F-2DACF109E5FA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DD9CA-8383-469B-9581-0D9B14342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5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8E5C-1A62-46C1-AA26-BC8C3E4D3267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88BE-B011-41E5-9F1F-3575DA4BE4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0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D8D97-50B5-499D-9D7B-B2A11E855E85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83DF-D507-43F4-81CB-95BA739AB1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5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6E73A-3660-416E-8EB2-44838A593738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F39C-DA07-4146-9BE6-BD889279E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51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F7EB4-2A4F-45E1-8FEF-5C493C7C2346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654C-B73D-4C9B-A229-34ACFB827E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77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1A15-BF9C-4CC2-93EB-129534A89A57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1335-BBCB-4139-A816-7BD1F02F4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0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F06AB4-B2EC-44ED-92C7-503B65F8638E}" type="datetime1">
              <a:rPr lang="zh-CN" altLang="en-US"/>
              <a:pPr>
                <a:defRPr/>
              </a:pPr>
              <a:t>2017-11-7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536B3-966F-41F4-9BC4-AD498C85DB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1.wmf"/><Relationship Id="rId9" Type="http://schemas.openxmlformats.org/officeDocument/2006/relationships/image" Target="../media/image6.wmf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360000" y="1440000"/>
            <a:ext cx="8280000" cy="4680000"/>
          </a:xfrm>
        </p:spPr>
        <p:txBody>
          <a:bodyPr/>
          <a:lstStyle/>
          <a:p>
            <a:pPr eaLnBrk="1" hangingPunct="1">
              <a:lnSpc>
                <a:spcPts val="5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b="1" dirty="0" smtClean="0">
                <a:latin typeface="Times New Roman" panose="02020603050405020304" pitchFamily="18" charset="0"/>
                <a:cs typeface="Times New Roman" pitchFamily="18" charset="0"/>
              </a:rPr>
              <a:t>Power </a:t>
            </a:r>
            <a:r>
              <a:rPr lang="en-US" altLang="zh-CN" sz="4000" b="1" dirty="0">
                <a:latin typeface="Times New Roman" pitchFamily="18" charset="0"/>
                <a:cs typeface="Times New Roman" pitchFamily="18" charset="0"/>
              </a:rPr>
              <a:t>supply and 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>Electrostatic separator for CEPC</a:t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dirty="0" smtClean="0">
                <a:latin typeface="Times New Roman" pitchFamily="18" charset="0"/>
                <a:ea typeface="华文隶书" pitchFamily="2" charset="-122"/>
                <a:cs typeface="Times New Roman" pitchFamily="18" charset="0"/>
              </a:rPr>
              <a:t>2017.11.07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Bin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Workshop on CEPC</a:t>
            </a:r>
            <a:endParaRPr lang="zh-CN" alt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DEB80-271B-47CE-AC62-8B549BAF5E20}" type="slidenum">
              <a:rPr lang="zh-CN" altLang="en-US"/>
              <a:pPr>
                <a:defRPr/>
              </a:pPr>
              <a:t>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Design principles for the power supply system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360000" indent="-36000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altLang="ja-JP" sz="2000" b="1" dirty="0" smtClean="0"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</a:rPr>
              <a:t>The following shows the basic design principles for the power supplies:</a:t>
            </a:r>
            <a:endParaRPr lang="en-GB" altLang="zh-CN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According </a:t>
            </a:r>
            <a:r>
              <a:rPr lang="en-GB" altLang="zh-CN" sz="1800" dirty="0">
                <a:latin typeface="Times New Roman" pitchFamily="18" charset="0"/>
                <a:cs typeface="Times New Roman" panose="02020603050405020304" pitchFamily="18" charset="0"/>
              </a:rPr>
              <a:t>to magnets parameters and connection modes, and considering cables loss, to determine the power supplies current and voltage ratings, which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include 10 ~ 15% safety margins</a:t>
            </a: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>
                <a:latin typeface="Times New Roman" pitchFamily="18" charset="0"/>
                <a:cs typeface="Times New Roman" panose="02020603050405020304" pitchFamily="18" charset="0"/>
              </a:rPr>
              <a:t>Water cooling for power supplies with power above 1kW, and air-forced cooling for others</a:t>
            </a:r>
            <a:endParaRPr lang="en-GB" altLang="zh-CN" sz="1800" baseline="30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High reliability, better EMC, operational redundancy and convenient structure for maintenance.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Modular design for most power supplies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Fully digital design for all power supplies.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Switching mode as the main topology.</a:t>
            </a: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Digital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controller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360000" indent="360000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Electronics 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is  one of the important part of a high precision power supply</a:t>
            </a:r>
            <a:r>
              <a:rPr lang="en-US" altLang="zh-CN" sz="1800" dirty="0"/>
              <a:t>.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 Digital control technology will be applied to CEPC power supplies.  Traditional analog electronics  will be replaced by digital electronics .  A  fully-digital control module will be employed in all power supply. The module will be responsible for the high precision </a:t>
            </a:r>
            <a:r>
              <a:rPr lang="en-US" altLang="zh-CN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closed-loop feedback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within the power supply and the communication with the CEPC control room. The control module principle block diagram is shown below.</a:t>
            </a:r>
            <a:endParaRPr lang="en-US" altLang="zh-CN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240000"/>
            <a:ext cx="5045291" cy="288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520000" y="6120000"/>
            <a:ext cx="396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Block diagram of the digital control module</a:t>
            </a:r>
          </a:p>
        </p:txBody>
      </p:sp>
    </p:spTree>
    <p:extLst>
      <p:ext uri="{BB962C8B-B14F-4D97-AF65-F5344CB8AC3E}">
        <p14:creationId xmlns:p14="http://schemas.microsoft.com/office/powerpoint/2010/main" val="14346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Topology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power supply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Switch-mode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technology will be used in most cases. </a:t>
            </a: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considerable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size reduction (volume and weight) for transformers and filter </a:t>
            </a: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improved dynamics</a:t>
            </a:r>
          </a:p>
          <a:p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better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rejection of the mains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perturbations</a:t>
            </a:r>
          </a:p>
          <a:p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ripple of the output voltage. </a:t>
            </a:r>
            <a:endParaRPr lang="en-US" altLang="zh-CN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165563" y="5112995"/>
            <a:ext cx="4480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structure of a switched-mode power converter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6580609" cy="25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5246" y="55892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Input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– provides the interface to the mains as well as rectification of the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voltage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Intermediate stage – performs high frequency switching and modulation of an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voltage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drives the high frequency transformer.</a:t>
            </a: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Output stage – performs the rectification and filtering of the AC voltage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impedance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 to the load.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 Prototype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design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67995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altLang="zh-CN" sz="2400" b="1" dirty="0" smtClean="0">
                <a:latin typeface="+mn-ea"/>
              </a:rPr>
              <a:t>3000A/10V </a:t>
            </a:r>
            <a:r>
              <a:rPr lang="zh-CN" altLang="en-US" sz="2400" b="1" dirty="0" smtClean="0">
                <a:latin typeface="+mn-ea"/>
              </a:rPr>
              <a:t>、</a:t>
            </a:r>
            <a:r>
              <a:rPr lang="en-US" altLang="zh-CN" sz="2400" b="1" dirty="0" smtClean="0">
                <a:latin typeface="+mn-ea"/>
              </a:rPr>
              <a:t>2400A/10V High-precision (50ppm) power </a:t>
            </a:r>
            <a:r>
              <a:rPr lang="en-US" altLang="zh-CN" sz="2400" b="1" dirty="0">
                <a:latin typeface="+mn-ea"/>
              </a:rPr>
              <a:t>converter</a:t>
            </a:r>
            <a:endParaRPr lang="zh-CN" altLang="en-US" sz="2400" b="1" dirty="0">
              <a:latin typeface="+mn-ea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spcAft>
                <a:spcPts val="3000"/>
              </a:spcAft>
              <a:buFont typeface="Arial" pitchFamily="34" charset="0"/>
              <a:buChar char="–"/>
              <a:defRPr/>
            </a:pPr>
            <a:r>
              <a:rPr lang="en-US" altLang="zh-CN" sz="2000" dirty="0" smtClean="0">
                <a:latin typeface="+mn-ea"/>
              </a:rPr>
              <a:t>For </a:t>
            </a:r>
            <a:r>
              <a:rPr lang="en-US" altLang="zh-CN" sz="2000" dirty="0"/>
              <a:t>superconducting </a:t>
            </a:r>
            <a:r>
              <a:rPr lang="en-US" altLang="zh-CN" sz="2000" dirty="0" smtClean="0"/>
              <a:t>magnets excitation </a:t>
            </a:r>
            <a:endParaRPr lang="en-US" altLang="zh-CN" sz="2000" dirty="0" smtClean="0">
              <a:latin typeface="+mn-ea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–"/>
              <a:defRPr/>
            </a:pPr>
            <a:r>
              <a:rPr lang="en-US" altLang="zh-CN" sz="2400" b="1" dirty="0">
                <a:latin typeface="+mn-ea"/>
              </a:rPr>
              <a:t>Digital power supply control module</a:t>
            </a:r>
            <a:endParaRPr lang="zh-CN" altLang="en-US" sz="2400" b="1" dirty="0">
              <a:latin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Arial" charset="0"/>
              <a:buNone/>
              <a:defRPr/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4546E-FDC2-4629-BF45-3236E3E072CF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The Specifications of High-precision power converter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467995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None/>
            </a:pPr>
            <a:endPara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Font typeface="Arial" pitchFamily="34" charset="0"/>
              <a:buNone/>
            </a:pPr>
            <a:endParaRPr lang="zh-CN" altLang="en-US" sz="20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5754-8453-4175-A574-17C18F542020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71562"/>
              </p:ext>
            </p:extLst>
          </p:nvPr>
        </p:nvGraphicFramePr>
        <p:xfrm>
          <a:off x="1187624" y="980727"/>
          <a:ext cx="6984776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1975"/>
                <a:gridCol w="3002801"/>
              </a:tblGrid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DC maximum output current –Imax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</a:rPr>
                        <a:t>3000/2400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DC output voltage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V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operating quadrants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 smtClean="0">
                          <a:effectLst/>
                        </a:rPr>
                        <a:t>1；(</a:t>
                      </a:r>
                      <a:r>
                        <a:rPr lang="nn-NO" sz="1400" u="none" strike="noStrike" dirty="0">
                          <a:effectLst/>
                        </a:rPr>
                        <a:t>V+，I</a:t>
                      </a:r>
                      <a:r>
                        <a:rPr lang="nn-NO" sz="1400" u="none" strike="noStrike" dirty="0" smtClean="0">
                          <a:effectLst/>
                        </a:rPr>
                        <a:t>+)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stability (8 h–10 s) – referred to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Imax（ppm</a:t>
                      </a:r>
                      <a:r>
                        <a:rPr lang="en-US" sz="1400" u="none" strike="noStrike" dirty="0">
                          <a:effectLst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50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stability (10 s–0 s) – referred to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Imax（ppm</a:t>
                      </a:r>
                      <a:r>
                        <a:rPr lang="en-US" sz="1400" u="none" strike="noStrike" dirty="0">
                          <a:effectLst/>
                        </a:rPr>
                        <a:t>）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20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Reproducibility(1 d) – referred to Imax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ppm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absolute accuracy – referred to Imax</a:t>
                      </a:r>
                      <a:r>
                        <a:rPr lang="zh-CN" altLang="en-US" sz="1400" u="none" strike="noStrike" dirty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ppm</a:t>
                      </a:r>
                      <a:r>
                        <a:rPr lang="zh-CN" altLang="en-US" sz="1400" u="none" strike="noStrike" dirty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</a:rPr>
                        <a:t>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  <a:tr h="54006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 smtClean="0">
                          <a:effectLst/>
                        </a:rPr>
                        <a:t>current ripple – referred to Imax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（</a:t>
                      </a:r>
                      <a:r>
                        <a:rPr lang="en-US" altLang="zh-CN" sz="1400" u="none" strike="noStrike" dirty="0">
                          <a:effectLst/>
                        </a:rPr>
                        <a:t>ppm</a:t>
                      </a:r>
                      <a:r>
                        <a:rPr lang="zh-CN" altLang="en-US" sz="1400" u="none" strike="noStrike" dirty="0">
                          <a:effectLst/>
                        </a:rPr>
                        <a:t>，</a:t>
                      </a:r>
                      <a:r>
                        <a:rPr lang="en-US" altLang="zh-CN" sz="1400" u="none" strike="noStrike" dirty="0">
                          <a:effectLst/>
                        </a:rPr>
                        <a:t>50Hz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and greater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GB" altLang="ja-JP" sz="2400" b="1" dirty="0">
                <a:latin typeface="Times New Roman" panose="02020603050405020304" pitchFamily="18" charset="0"/>
                <a:cs typeface="Times New Roman" pitchFamily="18" charset="0"/>
              </a:rPr>
              <a:t>design for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High-precision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power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converter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CBF20-7FF3-476C-AA7D-C5379F265CEF}" type="slidenum">
              <a:rPr lang="zh-CN" altLang="en-US"/>
              <a:pPr>
                <a:defRPr/>
              </a:pPr>
              <a:t>15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/>
          <p:cNvSpPr txBox="1">
            <a:spLocks/>
          </p:cNvSpPr>
          <p:nvPr/>
        </p:nvSpPr>
        <p:spPr>
          <a:xfrm>
            <a:off x="360000" y="720000"/>
            <a:ext cx="8640000" cy="2880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power converters </a:t>
            </a:r>
            <a:r>
              <a:rPr lang="en-US" altLang="zh-CN" sz="2000" kern="0" dirty="0" smtClean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are </a:t>
            </a:r>
            <a:r>
              <a:rPr lang="en-US" altLang="zh-CN" sz="2000" kern="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split in three independent parts</a:t>
            </a:r>
          </a:p>
          <a:p>
            <a:pPr lvl="2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 power part acting as a voltage source,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which is </a:t>
            </a: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suitable for industrial design and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production</a:t>
            </a:r>
          </a:p>
          <a:p>
            <a:pPr lvl="2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Current transducers </a:t>
            </a:r>
            <a:r>
              <a:rPr lang="zh-CN" altLang="en-US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Commercial Product or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Self-design)</a:t>
            </a:r>
            <a:endParaRPr lang="en-US" altLang="zh-CN" sz="1600" b="1" kern="0" dirty="0">
              <a:solidFill>
                <a:srgbClr val="00206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2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Self-designed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digital </a:t>
            </a: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electronics control module, which performs the current regulation, diagnostics, monitoring and local/remote service .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It’s standardized for </a:t>
            </a:r>
            <a:r>
              <a:rPr lang="en-US" altLang="zh-CN" sz="1600" b="1" kern="0" dirty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all types of </a:t>
            </a:r>
            <a:r>
              <a:rPr lang="en-US" altLang="zh-CN" sz="16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power supply.</a:t>
            </a:r>
            <a:endParaRPr lang="en-US" altLang="zh-CN" sz="1600" b="1" kern="0" dirty="0">
              <a:solidFill>
                <a:srgbClr val="00206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6390" name="图片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9" y="3600000"/>
            <a:ext cx="46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7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GB" altLang="ja-JP" sz="2400" b="1" dirty="0">
                <a:latin typeface="Times New Roman" panose="02020603050405020304" pitchFamily="18" charset="0"/>
                <a:cs typeface="Times New Roman" pitchFamily="18" charset="0"/>
              </a:rPr>
              <a:t>design for </a:t>
            </a:r>
            <a:r>
              <a:rPr lang="en-GB" altLang="ja-JP" sz="2400" b="1" dirty="0" smtClean="0">
                <a:latin typeface="Times New Roman" panose="02020603050405020304" pitchFamily="18" charset="0"/>
                <a:cs typeface="Times New Roman" pitchFamily="18" charset="0"/>
              </a:rPr>
              <a:t>the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High-precision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power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converter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51741-0959-43B6-A8E7-76305B3648FE}" type="slidenum">
              <a:rPr lang="zh-CN" altLang="en-US"/>
              <a:pPr>
                <a:defRPr/>
              </a:pPr>
              <a:t>16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13" name="组合 7"/>
          <p:cNvGrpSpPr>
            <a:grpSpLocks/>
          </p:cNvGrpSpPr>
          <p:nvPr/>
        </p:nvGrpSpPr>
        <p:grpSpPr bwMode="auto">
          <a:xfrm>
            <a:off x="360000" y="1080000"/>
            <a:ext cx="8512175" cy="4637088"/>
            <a:chOff x="161972" y="1437481"/>
            <a:chExt cx="8513642" cy="4637720"/>
          </a:xfrm>
        </p:grpSpPr>
        <p:sp>
          <p:nvSpPr>
            <p:cNvPr id="17414" name="Text Box 2"/>
            <p:cNvSpPr txBox="1">
              <a:spLocks noChangeArrowheads="1"/>
            </p:cNvSpPr>
            <p:nvPr/>
          </p:nvSpPr>
          <p:spPr bwMode="auto">
            <a:xfrm>
              <a:off x="755650" y="1916113"/>
              <a:ext cx="3887788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kumimoji="1" lang="zh-CN" altLang="zh-CN" sz="2600">
                <a:latin typeface="Tahoma" pitchFamily="34" charset="0"/>
              </a:endParaRPr>
            </a:p>
          </p:txBody>
        </p:sp>
        <p:grpSp>
          <p:nvGrpSpPr>
            <p:cNvPr id="17415" name="组合 10"/>
            <p:cNvGrpSpPr>
              <a:grpSpLocks/>
            </p:cNvGrpSpPr>
            <p:nvPr/>
          </p:nvGrpSpPr>
          <p:grpSpPr bwMode="auto">
            <a:xfrm>
              <a:off x="161972" y="1437481"/>
              <a:ext cx="8513642" cy="4637720"/>
              <a:chOff x="-123455" y="2386801"/>
              <a:chExt cx="8513642" cy="4637720"/>
            </a:xfrm>
          </p:grpSpPr>
          <p:sp>
            <p:nvSpPr>
              <p:cNvPr id="17418" name="Line 101"/>
              <p:cNvSpPr>
                <a:spLocks noChangeShapeType="1"/>
              </p:cNvSpPr>
              <p:nvPr/>
            </p:nvSpPr>
            <p:spPr bwMode="auto">
              <a:xfrm flipH="1">
                <a:off x="2195513" y="4002877"/>
                <a:ext cx="2635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19" name="Group 5"/>
              <p:cNvGrpSpPr>
                <a:grpSpLocks/>
              </p:cNvGrpSpPr>
              <p:nvPr/>
            </p:nvGrpSpPr>
            <p:grpSpPr bwMode="auto">
              <a:xfrm>
                <a:off x="2326934" y="4152102"/>
                <a:ext cx="4180229" cy="2165350"/>
                <a:chOff x="989" y="1680"/>
                <a:chExt cx="2851" cy="1364"/>
              </a:xfrm>
            </p:grpSpPr>
            <p:sp>
              <p:nvSpPr>
                <p:cNvPr id="17481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32" y="3043"/>
                  <a:ext cx="218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2" name="Oval 7"/>
                <p:cNvSpPr>
                  <a:spLocks noChangeArrowheads="1"/>
                </p:cNvSpPr>
                <p:nvPr/>
              </p:nvSpPr>
              <p:spPr bwMode="auto">
                <a:xfrm>
                  <a:off x="3792" y="1680"/>
                  <a:ext cx="48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17483" name="Line 8"/>
                <p:cNvSpPr>
                  <a:spLocks noChangeShapeType="1"/>
                </p:cNvSpPr>
                <p:nvPr/>
              </p:nvSpPr>
              <p:spPr bwMode="auto">
                <a:xfrm>
                  <a:off x="3822" y="1785"/>
                  <a:ext cx="0" cy="125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8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9" y="2783"/>
                  <a:ext cx="68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800">
                      <a:latin typeface="Comic Sans MS" pitchFamily="66" charset="0"/>
                    </a:rPr>
                    <a:t>I</a:t>
                  </a:r>
                  <a:r>
                    <a:rPr lang="en-GB" altLang="zh-CN" sz="1800" baseline="-25000">
                      <a:latin typeface="Comic Sans MS" pitchFamily="66" charset="0"/>
                    </a:rPr>
                    <a:t>measured</a:t>
                  </a:r>
                  <a:endParaRPr lang="en-GB" altLang="zh-CN" sz="1800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420" name="Text Box 17"/>
              <p:cNvSpPr txBox="1">
                <a:spLocks noChangeArrowheads="1"/>
              </p:cNvSpPr>
              <p:nvPr/>
            </p:nvSpPr>
            <p:spPr bwMode="auto">
              <a:xfrm>
                <a:off x="-123455" y="3408818"/>
                <a:ext cx="66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zh-CN" sz="1800">
                    <a:latin typeface="Comic Sans MS" pitchFamily="66" charset="0"/>
                  </a:rPr>
                  <a:t>Iref</a:t>
                </a:r>
              </a:p>
            </p:txBody>
          </p:sp>
          <p:grpSp>
            <p:nvGrpSpPr>
              <p:cNvPr id="17421" name="Group 97"/>
              <p:cNvGrpSpPr>
                <a:grpSpLocks/>
              </p:cNvGrpSpPr>
              <p:nvPr/>
            </p:nvGrpSpPr>
            <p:grpSpPr bwMode="auto">
              <a:xfrm>
                <a:off x="548555" y="2415378"/>
                <a:ext cx="2950774" cy="822326"/>
                <a:chOff x="636" y="600"/>
                <a:chExt cx="2014" cy="518"/>
              </a:xfrm>
            </p:grpSpPr>
            <p:sp>
              <p:nvSpPr>
                <p:cNvPr id="17479" name="AutoShape 58"/>
                <p:cNvSpPr>
                  <a:spLocks/>
                </p:cNvSpPr>
                <p:nvPr/>
              </p:nvSpPr>
              <p:spPr bwMode="auto">
                <a:xfrm rot="5400000">
                  <a:off x="1293" y="302"/>
                  <a:ext cx="192" cy="1440"/>
                </a:xfrm>
                <a:prstGeom prst="leftBrace">
                  <a:avLst>
                    <a:gd name="adj1" fmla="val 62500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17480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636" y="600"/>
                  <a:ext cx="201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Digital Current loop: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promise current with </a:t>
                  </a:r>
                  <a:r>
                    <a:rPr lang="en-GB" altLang="zh-CN" sz="1400" dirty="0" smtClean="0">
                      <a:solidFill>
                        <a:srgbClr val="FF0000"/>
                      </a:solidFill>
                      <a:latin typeface="Arial" pitchFamily="34" charset="0"/>
                    </a:rPr>
                    <a:t>high </a:t>
                  </a:r>
                  <a:r>
                    <a:rPr lang="en-GB" altLang="zh-CN" sz="1400" dirty="0">
                      <a:solidFill>
                        <a:srgbClr val="FF0000"/>
                      </a:solidFill>
                      <a:latin typeface="Arial" pitchFamily="34" charset="0"/>
                    </a:rPr>
                    <a:t>precision</a:t>
                  </a:r>
                </a:p>
              </p:txBody>
            </p:sp>
          </p:grpSp>
          <p:grpSp>
            <p:nvGrpSpPr>
              <p:cNvPr id="17422" name="Group 106"/>
              <p:cNvGrpSpPr>
                <a:grpSpLocks/>
              </p:cNvGrpSpPr>
              <p:nvPr/>
            </p:nvGrpSpPr>
            <p:grpSpPr bwMode="auto">
              <a:xfrm>
                <a:off x="3310328" y="2386801"/>
                <a:ext cx="4995087" cy="833438"/>
                <a:chOff x="2520" y="582"/>
                <a:chExt cx="3408" cy="525"/>
              </a:xfrm>
            </p:grpSpPr>
            <p:sp>
              <p:nvSpPr>
                <p:cNvPr id="17477" name="AutoShape 59"/>
                <p:cNvSpPr>
                  <a:spLocks/>
                </p:cNvSpPr>
                <p:nvPr/>
              </p:nvSpPr>
              <p:spPr bwMode="auto">
                <a:xfrm rot="5400000">
                  <a:off x="3408" y="27"/>
                  <a:ext cx="192" cy="1968"/>
                </a:xfrm>
                <a:prstGeom prst="leftBrace">
                  <a:avLst>
                    <a:gd name="adj1" fmla="val 85417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zh-CN" sz="1800">
                    <a:latin typeface="Comic Sans MS" pitchFamily="66" charset="0"/>
                  </a:endParaRPr>
                </a:p>
              </p:txBody>
            </p:sp>
            <p:sp>
              <p:nvSpPr>
                <p:cNvPr id="1747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658" y="582"/>
                  <a:ext cx="3270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>
                      <a:solidFill>
                        <a:srgbClr val="0000FF"/>
                      </a:solidFill>
                      <a:latin typeface="Arial" pitchFamily="34" charset="0"/>
                    </a:rPr>
                    <a:t>Voltage loop: 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400">
                      <a:solidFill>
                        <a:srgbClr val="0000FF"/>
                      </a:solidFill>
                      <a:latin typeface="Arial" pitchFamily="34" charset="0"/>
                    </a:rPr>
                    <a:t>ensuring low voltage ripple</a:t>
                  </a:r>
                </a:p>
              </p:txBody>
            </p:sp>
          </p:grpSp>
          <p:grpSp>
            <p:nvGrpSpPr>
              <p:cNvPr id="17423" name="Group 63"/>
              <p:cNvGrpSpPr>
                <a:grpSpLocks/>
              </p:cNvGrpSpPr>
              <p:nvPr/>
            </p:nvGrpSpPr>
            <p:grpSpPr bwMode="auto">
              <a:xfrm>
                <a:off x="2427288" y="2931314"/>
                <a:ext cx="5962899" cy="2133600"/>
                <a:chOff x="1411" y="1652"/>
                <a:chExt cx="4068" cy="1344"/>
              </a:xfrm>
            </p:grpSpPr>
            <p:sp>
              <p:nvSpPr>
                <p:cNvPr id="17445" name="Line 64"/>
                <p:cNvSpPr>
                  <a:spLocks noChangeShapeType="1"/>
                </p:cNvSpPr>
                <p:nvPr/>
              </p:nvSpPr>
              <p:spPr bwMode="auto">
                <a:xfrm>
                  <a:off x="1411" y="2324"/>
                  <a:ext cx="10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6" name="Line 66"/>
                <p:cNvSpPr>
                  <a:spLocks noChangeShapeType="1"/>
                </p:cNvSpPr>
                <p:nvPr/>
              </p:nvSpPr>
              <p:spPr bwMode="auto">
                <a:xfrm>
                  <a:off x="3525" y="208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7" name="Line 67"/>
                <p:cNvSpPr>
                  <a:spLocks noChangeShapeType="1"/>
                </p:cNvSpPr>
                <p:nvPr/>
              </p:nvSpPr>
              <p:spPr bwMode="auto">
                <a:xfrm>
                  <a:off x="3525" y="246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8" name="Line 68"/>
                <p:cNvSpPr>
                  <a:spLocks noChangeShapeType="1"/>
                </p:cNvSpPr>
                <p:nvPr/>
              </p:nvSpPr>
              <p:spPr bwMode="auto">
                <a:xfrm>
                  <a:off x="3861" y="208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4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813" y="2132"/>
                  <a:ext cx="22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V</a:t>
                  </a:r>
                </a:p>
              </p:txBody>
            </p:sp>
            <p:sp>
              <p:nvSpPr>
                <p:cNvPr id="17450" name="Line 70"/>
                <p:cNvSpPr>
                  <a:spLocks noChangeShapeType="1"/>
                </p:cNvSpPr>
                <p:nvPr/>
              </p:nvSpPr>
              <p:spPr bwMode="auto">
                <a:xfrm>
                  <a:off x="4053" y="198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5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4053" y="1652"/>
                  <a:ext cx="212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I</a:t>
                  </a:r>
                </a:p>
              </p:txBody>
            </p:sp>
            <p:sp>
              <p:nvSpPr>
                <p:cNvPr id="17452" name="Line 72"/>
                <p:cNvSpPr>
                  <a:spLocks noChangeShapeType="1"/>
                </p:cNvSpPr>
                <p:nvPr/>
              </p:nvSpPr>
              <p:spPr bwMode="auto">
                <a:xfrm>
                  <a:off x="5205" y="2276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5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253" y="1796"/>
                  <a:ext cx="226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>
                      <a:latin typeface="Comic Sans MS" pitchFamily="66" charset="0"/>
                    </a:rPr>
                    <a:t>B</a:t>
                  </a:r>
                </a:p>
              </p:txBody>
            </p:sp>
            <p:pic>
              <p:nvPicPr>
                <p:cNvPr id="17454" name="Picture 74" descr="Kempower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3" y="1777"/>
                  <a:ext cx="1134" cy="1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7455" name="Group 75"/>
                <p:cNvGrpSpPr>
                  <a:grpSpLocks/>
                </p:cNvGrpSpPr>
                <p:nvPr/>
              </p:nvGrpSpPr>
              <p:grpSpPr bwMode="auto">
                <a:xfrm>
                  <a:off x="1413" y="1923"/>
                  <a:ext cx="2640" cy="1073"/>
                  <a:chOff x="1413" y="1923"/>
                  <a:chExt cx="2640" cy="1073"/>
                </a:xfrm>
              </p:grpSpPr>
              <p:grpSp>
                <p:nvGrpSpPr>
                  <p:cNvPr id="1745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509" y="1923"/>
                    <a:ext cx="2544" cy="1073"/>
                    <a:chOff x="1509" y="1923"/>
                    <a:chExt cx="2544" cy="1073"/>
                  </a:xfrm>
                </p:grpSpPr>
                <p:grpSp>
                  <p:nvGrpSpPr>
                    <p:cNvPr id="17458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09" y="1923"/>
                      <a:ext cx="2544" cy="1073"/>
                      <a:chOff x="1509" y="1923"/>
                      <a:chExt cx="2544" cy="1073"/>
                    </a:xfrm>
                  </p:grpSpPr>
                  <p:grpSp>
                    <p:nvGrpSpPr>
                      <p:cNvPr id="17460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09" y="1923"/>
                        <a:ext cx="2544" cy="1073"/>
                        <a:chOff x="1509" y="1923"/>
                        <a:chExt cx="2544" cy="1073"/>
                      </a:xfrm>
                    </p:grpSpPr>
                    <p:sp>
                      <p:nvSpPr>
                        <p:cNvPr id="17462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3" y="2324"/>
                          <a:ext cx="576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7463" name="Group 80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797" y="2276"/>
                          <a:ext cx="87" cy="96"/>
                          <a:chOff x="1056" y="3168"/>
                          <a:chExt cx="87" cy="96"/>
                        </a:xfrm>
                      </p:grpSpPr>
                      <p:sp>
                        <p:nvSpPr>
                          <p:cNvPr id="17474" name="Oval 8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056" y="3168"/>
                            <a:ext cx="87" cy="96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Font typeface="Arial" pitchFamily="34" charset="0"/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Calibri" pitchFamily="34" charset="0"/>
                                <a:ea typeface="宋体" pitchFamily="2" charset="-122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FontTx/>
                              <a:buNone/>
                            </a:pPr>
                            <a:endParaRPr lang="fr-FR" altLang="zh-CN" sz="1800">
                              <a:latin typeface="Comic Sans MS" pitchFamily="66" charset="0"/>
                            </a:endParaRPr>
                          </a:p>
                        </p:txBody>
                      </p:sp>
                      <p:sp>
                        <p:nvSpPr>
                          <p:cNvPr id="17475" name="Line 8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V="1">
                            <a:off x="1071" y="3182"/>
                            <a:ext cx="55" cy="7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6" name="Line 8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 flipV="1">
                            <a:off x="1070" y="3182"/>
                            <a:ext cx="55" cy="70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7464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45" y="2324"/>
                          <a:ext cx="2208" cy="672"/>
                          <a:chOff x="1920" y="1584"/>
                          <a:chExt cx="2208" cy="672"/>
                        </a:xfrm>
                      </p:grpSpPr>
                      <p:sp>
                        <p:nvSpPr>
                          <p:cNvPr id="17467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1632"/>
                            <a:ext cx="0" cy="624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 type="triangle" w="med" len="med"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8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256"/>
                            <a:ext cx="2160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17469" name="Group 8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80" y="1584"/>
                            <a:ext cx="48" cy="672"/>
                            <a:chOff x="4080" y="1584"/>
                            <a:chExt cx="48" cy="672"/>
                          </a:xfrm>
                        </p:grpSpPr>
                        <p:sp>
                          <p:nvSpPr>
                            <p:cNvPr id="17470" name="Line 8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0" y="1776"/>
                              <a:ext cx="0" cy="48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7471" name="Line 8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80" y="1776"/>
                              <a:ext cx="48" cy="0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7472" name="Line 9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128" y="1680"/>
                              <a:ext cx="0" cy="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7473" name="Line 9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080" y="1584"/>
                              <a:ext cx="0" cy="96"/>
                            </a:xfrm>
                            <a:prstGeom prst="line">
                              <a:avLst/>
                            </a:pr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7465" name="Text Box 9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09" y="1923"/>
                          <a:ext cx="509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zh-CN" sz="2000">
                              <a:latin typeface="Comic Sans MS" pitchFamily="66" charset="0"/>
                            </a:rPr>
                            <a:t>Vref</a:t>
                          </a:r>
                        </a:p>
                      </p:txBody>
                    </p:sp>
                    <p:sp>
                      <p:nvSpPr>
                        <p:cNvPr id="17466" name="Text Box 9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45" y="2372"/>
                          <a:ext cx="384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zh-CN" sz="1800">
                              <a:latin typeface="Comic Sans MS" pitchFamily="66" charset="0"/>
                            </a:rPr>
                            <a:t>e</a:t>
                          </a:r>
                          <a:r>
                            <a:rPr lang="en-US" altLang="zh-CN" sz="1800" baseline="-25000">
                              <a:latin typeface="Comic Sans MS" pitchFamily="66" charset="0"/>
                            </a:rPr>
                            <a:t>V</a:t>
                          </a:r>
                          <a:endParaRPr lang="en-US" altLang="zh-CN" sz="1800">
                            <a:latin typeface="Comic Sans MS" pitchFamily="66" charset="0"/>
                          </a:endParaRPr>
                        </a:p>
                      </p:txBody>
                    </p:sp>
                  </p:grpSp>
                  <p:sp>
                    <p:nvSpPr>
                      <p:cNvPr id="17461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37" y="2228"/>
                        <a:ext cx="288" cy="19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CN" sz="1600">
                            <a:latin typeface="Comic Sans MS" pitchFamily="66" charset="0"/>
                          </a:rPr>
                          <a:t>G(s)</a:t>
                        </a:r>
                        <a:endParaRPr lang="en-US" altLang="zh-CN" sz="1800">
                          <a:latin typeface="Comic Sans MS" pitchFamily="66" charset="0"/>
                        </a:endParaRPr>
                      </a:p>
                    </p:txBody>
                  </p:sp>
                </p:grpSp>
                <p:sp>
                  <p:nvSpPr>
                    <p:cNvPr id="17459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05" y="2420"/>
                      <a:ext cx="4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745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413" y="2322"/>
                    <a:ext cx="3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7424" name="Group 107"/>
              <p:cNvGrpSpPr>
                <a:grpSpLocks/>
              </p:cNvGrpSpPr>
              <p:nvPr/>
            </p:nvGrpSpPr>
            <p:grpSpPr bwMode="auto">
              <a:xfrm>
                <a:off x="244476" y="3542502"/>
                <a:ext cx="3025775" cy="2771775"/>
                <a:chOff x="429" y="1310"/>
                <a:chExt cx="2064" cy="1746"/>
              </a:xfrm>
            </p:grpSpPr>
            <p:grpSp>
              <p:nvGrpSpPr>
                <p:cNvPr id="17427" name="Group 105"/>
                <p:cNvGrpSpPr>
                  <a:grpSpLocks/>
                </p:cNvGrpSpPr>
                <p:nvPr/>
              </p:nvGrpSpPr>
              <p:grpSpPr bwMode="auto">
                <a:xfrm>
                  <a:off x="429" y="1310"/>
                  <a:ext cx="2064" cy="1746"/>
                  <a:chOff x="429" y="1310"/>
                  <a:chExt cx="2064" cy="1746"/>
                </a:xfrm>
              </p:grpSpPr>
              <p:grpSp>
                <p:nvGrpSpPr>
                  <p:cNvPr id="1742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29" y="1310"/>
                    <a:ext cx="1356" cy="643"/>
                    <a:chOff x="429" y="1310"/>
                    <a:chExt cx="1356" cy="643"/>
                  </a:xfrm>
                </p:grpSpPr>
                <p:sp>
                  <p:nvSpPr>
                    <p:cNvPr id="17433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7" y="1310"/>
                      <a:ext cx="269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zh-CN" sz="1800">
                          <a:latin typeface="Comic Sans MS" pitchFamily="66" charset="0"/>
                        </a:rPr>
                        <a:t>e</a:t>
                      </a:r>
                      <a:r>
                        <a:rPr lang="en-GB" altLang="zh-CN" sz="1800" baseline="-25000">
                          <a:latin typeface="Comic Sans MS" pitchFamily="66" charset="0"/>
                        </a:rPr>
                        <a:t>I</a:t>
                      </a:r>
                      <a:endParaRPr lang="en-GB" altLang="zh-CN" sz="1800"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17434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1" y="1358"/>
                      <a:ext cx="201" cy="2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宋体" pitchFamily="2" charset="-122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zh-CN" sz="1800">
                          <a:latin typeface="Comic Sans MS" pitchFamily="66" charset="0"/>
                        </a:rPr>
                        <a:t>+</a:t>
                      </a:r>
                    </a:p>
                  </p:txBody>
                </p:sp>
                <p:grpSp>
                  <p:nvGrpSpPr>
                    <p:cNvPr id="17435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9" y="1454"/>
                      <a:ext cx="1356" cy="499"/>
                      <a:chOff x="429" y="1454"/>
                      <a:chExt cx="1356" cy="499"/>
                    </a:xfrm>
                  </p:grpSpPr>
                  <p:sp>
                    <p:nvSpPr>
                      <p:cNvPr id="17436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45" y="1454"/>
                        <a:ext cx="540" cy="2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Reg.</a:t>
                        </a:r>
                      </a:p>
                    </p:txBody>
                  </p:sp>
                  <p:grpSp>
                    <p:nvGrpSpPr>
                      <p:cNvPr id="17437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13" y="1550"/>
                        <a:ext cx="87" cy="96"/>
                        <a:chOff x="1056" y="3168"/>
                        <a:chExt cx="87" cy="96"/>
                      </a:xfrm>
                    </p:grpSpPr>
                    <p:sp>
                      <p:nvSpPr>
                        <p:cNvPr id="17442" name="Oval 2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056" y="3168"/>
                          <a:ext cx="87" cy="96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Font typeface="Arial" pitchFamily="34" charset="0"/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Calibri" pitchFamily="34" charset="0"/>
                              <a:ea typeface="宋体" pitchFamily="2" charset="-122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fr-FR" altLang="zh-CN" sz="1800">
                            <a:latin typeface="Comic Sans MS" pitchFamily="66" charset="0"/>
                          </a:endParaRPr>
                        </a:p>
                      </p:txBody>
                    </p:sp>
                    <p:sp>
                      <p:nvSpPr>
                        <p:cNvPr id="17443" name="Line 28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1071" y="3182"/>
                          <a:ext cx="55" cy="7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7444" name="Line 29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1070" y="3182"/>
                          <a:ext cx="55" cy="7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7438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" y="1598"/>
                        <a:ext cx="3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39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9" y="159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7440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1" y="1720"/>
                        <a:ext cx="421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F(z)</a:t>
                        </a:r>
                      </a:p>
                    </p:txBody>
                  </p:sp>
                  <p:sp>
                    <p:nvSpPr>
                      <p:cNvPr id="17441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17" y="1598"/>
                        <a:ext cx="192" cy="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Calibri" pitchFamily="34" charset="0"/>
                            <a:ea typeface="宋体" pitchFamily="2" charset="-122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GB" altLang="zh-CN" sz="1800">
                            <a:latin typeface="Comic Sans MS" pitchFamily="66" charset="0"/>
                          </a:rPr>
                          <a:t>-</a:t>
                        </a:r>
                      </a:p>
                    </p:txBody>
                  </p:sp>
                </p:grpSp>
              </p:grpSp>
              <p:grpSp>
                <p:nvGrpSpPr>
                  <p:cNvPr id="1743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855" y="1646"/>
                    <a:ext cx="1638" cy="1410"/>
                    <a:chOff x="855" y="1646"/>
                    <a:chExt cx="1638" cy="1410"/>
                  </a:xfrm>
                </p:grpSpPr>
                <p:sp>
                  <p:nvSpPr>
                    <p:cNvPr id="1743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1" y="1646"/>
                      <a:ext cx="0" cy="141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2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55" y="3056"/>
                      <a:ext cx="163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7428" name="AutoShap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1896" y="1527"/>
                  <a:ext cx="311" cy="132"/>
                </a:xfrm>
                <a:prstGeom prst="homePlate">
                  <a:avLst>
                    <a:gd name="adj" fmla="val 58902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zh-CN" sz="1200">
                      <a:solidFill>
                        <a:srgbClr val="FFFF00"/>
                      </a:solidFill>
                      <a:latin typeface="Comic Sans MS" pitchFamily="66" charset="0"/>
                    </a:rPr>
                    <a:t>DAC</a:t>
                  </a:r>
                  <a:endParaRPr lang="en-GB" altLang="zh-CN" sz="1800">
                    <a:solidFill>
                      <a:srgbClr val="FFFF00"/>
                    </a:solidFill>
                    <a:latin typeface="Comic Sans MS" pitchFamily="66" charset="0"/>
                  </a:endParaRPr>
                </a:p>
              </p:txBody>
            </p:sp>
          </p:grpSp>
          <p:pic>
            <p:nvPicPr>
              <p:cNvPr id="1742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9890" y="3137325"/>
                <a:ext cx="1123107" cy="17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6" name="Picture 2" descr="\\cern.ch\dfs\Departments\TE\Groups\EPC\Sections\HPM\Photos\DCCTs\4 to 13kA DCCTs in Power Converters\P1010008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8713" y="5318121"/>
                <a:ext cx="1279800" cy="170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1639" y="4911404"/>
              <a:ext cx="932023" cy="75734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1135" y="2758461"/>
              <a:ext cx="982832" cy="82243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15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The topology of High-precision power converter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33450-7B2F-4AB2-BBB8-55BE2F78A6E1}" type="slidenum">
              <a:rPr lang="zh-CN" altLang="en-US"/>
              <a:pPr>
                <a:defRPr/>
              </a:pPr>
              <a:t>17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内容占位符 2"/>
          <p:cNvSpPr txBox="1">
            <a:spLocks/>
          </p:cNvSpPr>
          <p:nvPr/>
        </p:nvSpPr>
        <p:spPr bwMode="auto">
          <a:xfrm>
            <a:off x="468313" y="765175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/>
          </a:p>
        </p:txBody>
      </p:sp>
      <p:pic>
        <p:nvPicPr>
          <p:cNvPr id="1843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080000"/>
            <a:ext cx="7434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843338"/>
            <a:ext cx="360045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矩形 10"/>
          <p:cNvSpPr>
            <a:spLocks noChangeArrowheads="1"/>
          </p:cNvSpPr>
          <p:nvPr/>
        </p:nvSpPr>
        <p:spPr bwMode="auto">
          <a:xfrm>
            <a:off x="595313" y="3429000"/>
            <a:ext cx="3724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itchFamily="34" charset="0"/>
              </a:rPr>
              <a:t>Parallel technology of multiple modules</a:t>
            </a:r>
            <a:endParaRPr lang="zh-CN" altLang="en-US" sz="1600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8442" name="矩形 11"/>
          <p:cNvSpPr>
            <a:spLocks noChangeArrowheads="1"/>
          </p:cNvSpPr>
          <p:nvPr/>
        </p:nvSpPr>
        <p:spPr bwMode="auto">
          <a:xfrm>
            <a:off x="4572000" y="3438525"/>
            <a:ext cx="4071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Arial" pitchFamily="34" charset="0"/>
              </a:rPr>
              <a:t>Pulse width multiple stagger phase technology</a:t>
            </a:r>
            <a:endParaRPr lang="zh-CN" altLang="en-US" sz="1600" dirty="0">
              <a:solidFill>
                <a:srgbClr val="000000"/>
              </a:solidFill>
              <a:latin typeface="Heiti SC Light"/>
              <a:ea typeface="Heiti SC Light"/>
              <a:cs typeface="Heiti SC Light"/>
            </a:endParaRPr>
          </a:p>
        </p:txBody>
      </p:sp>
      <p:pic>
        <p:nvPicPr>
          <p:cNvPr id="50178" name="Picture 2" descr="ZVC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796641"/>
            <a:ext cx="3724275" cy="28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9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Digital Power Supply Control Module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251D5-2F32-498C-B02E-B93145ACD387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内容占位符 2"/>
          <p:cNvSpPr txBox="1">
            <a:spLocks/>
          </p:cNvSpPr>
          <p:nvPr/>
        </p:nvSpPr>
        <p:spPr bwMode="auto">
          <a:xfrm>
            <a:off x="468313" y="765175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17488" y="1274763"/>
            <a:ext cx="8569325" cy="958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990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n"/>
              <a:defRPr/>
            </a:pPr>
            <a:r>
              <a:rPr lang="en-GB" altLang="zh-CN" sz="2000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Digital Power Supply Control Module (DPSCM) :  used in the project CSNS, ADS injector-I, and BEPCII</a:t>
            </a:r>
            <a:endParaRPr lang="zh-CN" altLang="en-US" sz="2000" kern="0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750" y="2386013"/>
            <a:ext cx="427672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all algorithms and peripherals control  entirely implemented in one FPGA.</a:t>
            </a:r>
          </a:p>
          <a:p>
            <a:pPr marL="742950" lvl="1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1600" b="1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Control cycle achieving less than 1us, it is about several times faster than DSP-based design.</a:t>
            </a:r>
          </a:p>
        </p:txBody>
      </p:sp>
      <p:graphicFrame>
        <p:nvGraphicFramePr>
          <p:cNvPr id="19464" name="Object 6"/>
          <p:cNvGraphicFramePr>
            <a:graphicFrameLocks noChangeAspect="1"/>
          </p:cNvGraphicFramePr>
          <p:nvPr/>
        </p:nvGraphicFramePr>
        <p:xfrm>
          <a:off x="4886325" y="2000250"/>
          <a:ext cx="3565525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4" name="Visio" r:id="rId3" imgW="3574949" imgH="4044019" progId="Visio.Drawing.11">
                  <p:embed/>
                </p:oleObj>
              </mc:Choice>
              <mc:Fallback>
                <p:oleObj name="Visio" r:id="rId3" imgW="3574949" imgH="404401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2000250"/>
                        <a:ext cx="3565525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Digital Power Supply Control Module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251D5-2F32-498C-B02E-B93145ACD387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内容占位符 2"/>
          <p:cNvSpPr txBox="1">
            <a:spLocks/>
          </p:cNvSpPr>
          <p:nvPr/>
        </p:nvSpPr>
        <p:spPr bwMode="auto">
          <a:xfrm>
            <a:off x="468313" y="765175"/>
            <a:ext cx="82296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0" y="1112294"/>
            <a:ext cx="2057143" cy="32749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1112294"/>
            <a:ext cx="6432002" cy="4849311"/>
          </a:xfrm>
          <a:prstGeom prst="rect">
            <a:avLst/>
          </a:prstGeom>
        </p:spPr>
      </p:pic>
      <p:graphicFrame>
        <p:nvGraphicFramePr>
          <p:cNvPr id="1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82980"/>
              </p:ext>
            </p:extLst>
          </p:nvPr>
        </p:nvGraphicFramePr>
        <p:xfrm>
          <a:off x="386000" y="4743402"/>
          <a:ext cx="1954355" cy="1218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2" name="BMP 图像" r:id="rId5" imgW="7780952" imgH="5191850" progId="Paint.Picture">
                  <p:embed/>
                </p:oleObj>
              </mc:Choice>
              <mc:Fallback>
                <p:oleObj name="BMP 图像" r:id="rId5" imgW="7780952" imgH="51918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00" y="4743402"/>
                        <a:ext cx="1954355" cy="12182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latin typeface="Times New Roman" panose="02020603050405020304" pitchFamily="18" charset="0"/>
                <a:cs typeface="Times New Roman" pitchFamily="18" charset="0"/>
              </a:rPr>
              <a:t>Outline</a:t>
            </a:r>
            <a:endParaRPr lang="en-US" altLang="zh-CN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itchFamily="18" charset="0"/>
              </a:rPr>
              <a:t>Preliminary requirements of the power supplies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itchFamily="18" charset="0"/>
              </a:rPr>
              <a:t>Design and progress for power supplies 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itchFamily="18" charset="0"/>
              </a:rPr>
              <a:t>Design and progress for electrostatic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itchFamily="18" charset="0"/>
              </a:rPr>
              <a:t>separator</a:t>
            </a:r>
          </a:p>
          <a:p>
            <a:pPr marL="358775" lvl="1" indent="-358775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b="1" kern="0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itchFamily="18" charset="0"/>
              </a:rPr>
              <a:t>Summary</a:t>
            </a:r>
            <a:endParaRPr lang="en-US" altLang="zh-CN" kern="0" dirty="0">
              <a:latin typeface="Times New Roman" panose="02020603050405020304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358775" indent="-358775" eaLnBrk="1" hangingPunct="1"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4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DPSCM-II for CEPC power supplies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97650-43F9-498C-B216-2C558E618DBE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5" name="对象 4"/>
          <p:cNvGraphicFramePr>
            <a:graphicFrameLocks noChangeAspect="1"/>
          </p:cNvGraphicFramePr>
          <p:nvPr/>
        </p:nvGraphicFramePr>
        <p:xfrm>
          <a:off x="4075113" y="1206500"/>
          <a:ext cx="4768850" cy="516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9" name="Visio" r:id="rId3" imgW="4288968" imgH="4638688" progId="Visio.Drawing.11">
                  <p:embed/>
                </p:oleObj>
              </mc:Choice>
              <mc:Fallback>
                <p:oleObj name="Visio" r:id="rId3" imgW="4288968" imgH="46386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1206500"/>
                        <a:ext cx="4768850" cy="516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39725" y="1206500"/>
            <a:ext cx="385286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solidFill>
                  <a:srgbClr val="00990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DPSCM-MB:</a:t>
            </a:r>
            <a:r>
              <a:rPr lang="en-US" altLang="zh-CN" b="1" kern="0" dirty="0">
                <a:solidFill>
                  <a:srgbClr val="00990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b="1" kern="0" dirty="0">
                <a:solidFill>
                  <a:srgbClr val="00206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PID + modern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en-US" altLang="zh-CN" b="1" kern="0" dirty="0">
                <a:solidFill>
                  <a:srgbClr val="00206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    control theory; cost-effective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high precision ADC board </a:t>
            </a:r>
            <a:r>
              <a:rPr lang="en-US" altLang="zh-CN" sz="2000" b="1" kern="0" dirty="0">
                <a:solidFill>
                  <a:srgbClr val="00990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DPSCM-AD: </a:t>
            </a:r>
            <a:r>
              <a:rPr lang="en-US" altLang="zh-CN" sz="2000" b="1" kern="0" dirty="0">
                <a:solidFill>
                  <a:srgbClr val="00206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temp control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the voltage source interfacing board </a:t>
            </a:r>
            <a:r>
              <a:rPr lang="en-US" altLang="zh-CN" sz="2000" b="1" kern="0" dirty="0">
                <a:solidFill>
                  <a:srgbClr val="00990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DPSC-DA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/>
            </a:pPr>
            <a:r>
              <a:rPr lang="en-US" altLang="zh-CN" sz="2000" b="1" kern="0" dirty="0"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the diagnostic board </a:t>
            </a:r>
            <a:r>
              <a:rPr lang="en-US" altLang="zh-CN" sz="2000" b="1" kern="0" dirty="0">
                <a:solidFill>
                  <a:srgbClr val="009900"/>
                </a:solidFill>
                <a:latin typeface="Arial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DPSCM_MDA</a:t>
            </a:r>
            <a:endParaRPr lang="zh-CN" altLang="en-US" sz="2000" b="1" kern="0" dirty="0">
              <a:solidFill>
                <a:srgbClr val="009900"/>
              </a:solidFill>
              <a:latin typeface="Arial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7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itchFamily="18" charset="0"/>
              </a:rPr>
              <a:t>DPSCM-II progress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97650-43F9-498C-B216-2C558E618DBE}" type="slidenum">
              <a:rPr lang="zh-CN" altLang="en-US"/>
              <a:pPr>
                <a:defRPr/>
              </a:pPr>
              <a:t>21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9215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39634" y="917595"/>
            <a:ext cx="87160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DPSCM-MB: </a:t>
            </a: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hardware design is ongoing,  </a:t>
            </a:r>
            <a:r>
              <a:rPr lang="en-US" altLang="zh-CN" sz="24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PID + modern control theory have been implemented  and tested on the FPGA  development board.</a:t>
            </a: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high 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precision ADC board </a:t>
            </a: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DPSCM-AD</a:t>
            </a: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: finished </a:t>
            </a:r>
            <a:r>
              <a:rPr lang="en-US" altLang="zh-CN" sz="2400" b="1" kern="0" dirty="0" smtClean="0">
                <a:solidFill>
                  <a:srgbClr val="00206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temp-controller individually; now the test on the ADC board is ongoing</a:t>
            </a:r>
            <a:endParaRPr lang="en-US" altLang="zh-CN" sz="2400" b="1" kern="0" dirty="0">
              <a:solidFill>
                <a:srgbClr val="00206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voltage source interfacing board </a:t>
            </a: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DPSC-DA</a:t>
            </a: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en-US" altLang="zh-CN" sz="2400" b="1" kern="0" dirty="0" smtClea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finished</a:t>
            </a:r>
          </a:p>
          <a:p>
            <a:pPr marL="342900" indent="-342900"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the </a:t>
            </a:r>
            <a:r>
              <a:rPr lang="en-US" altLang="zh-CN" sz="2400" b="1" kern="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diagnostic board </a:t>
            </a:r>
            <a:r>
              <a:rPr lang="en-US" altLang="zh-CN" sz="2400" b="1" kern="0" dirty="0">
                <a:solidFill>
                  <a:srgbClr val="0099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DPSCM_MDA</a:t>
            </a:r>
            <a:r>
              <a:rPr lang="en-US" altLang="zh-CN" sz="2400" b="1" kern="0" dirty="0" smtClean="0"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en-US" altLang="zh-CN" sz="2400" b="1" kern="0" dirty="0" smtClean="0">
                <a:solidFill>
                  <a:srgbClr val="FF0000"/>
                </a:solidFill>
                <a:ea typeface="Arial Unicode MS" panose="020B0604020202020204" pitchFamily="34" charset="-122"/>
                <a:cs typeface="Arial Unicode MS" panose="020B0604020202020204" pitchFamily="34" charset="-122"/>
              </a:rPr>
              <a:t>finished</a:t>
            </a:r>
            <a:endParaRPr lang="zh-CN" altLang="en-US" sz="2400" b="1" kern="0" dirty="0">
              <a:solidFill>
                <a:srgbClr val="FF0000"/>
              </a:solidFill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3" y="4077072"/>
            <a:ext cx="4049462" cy="25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24768" cy="25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7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Electrostatic separator for CEPC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 smtClean="0"/>
          </a:p>
          <a:p>
            <a:pPr marL="457200" lvl="1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latin typeface="Times New Roman" panose="02020603050405020304" pitchFamily="18" charset="0"/>
                <a:ea typeface="宋体" pitchFamily="2" charset="-122"/>
                <a:cs typeface="Times New Roman" pitchFamily="18" charset="0"/>
              </a:rPr>
              <a:t>In the RF region, the RF cavities are shared by two ring. A set of  electrostatic separators combined with a dipole magnet are used to deflect the outgoing beam and avoid bending of incoming beam. After the combined magnet, there is a drift as long as 75 m to make the two beam distance as large as 10 cm at the entrance of quadrupole.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003800" cy="2118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19872" y="3418059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RF region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Parameters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from physics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design on electrostatic separator </a:t>
            </a:r>
            <a:endParaRPr lang="en-US" altLang="zh-CN" sz="2400" b="1" dirty="0"/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Beam energy : 120GeV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Total number of units : </a:t>
            </a:r>
            <a:r>
              <a:rPr lang="en-US" altLang="zh-CN" sz="1800" dirty="0" smtClean="0"/>
              <a:t>48</a:t>
            </a:r>
            <a:endParaRPr lang="en-US" altLang="zh-CN" sz="1800" dirty="0"/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Field length per unit : 4m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Gap height : 110mm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Maximum operating field strength : </a:t>
            </a:r>
            <a:r>
              <a:rPr lang="en-US" altLang="zh-CN" sz="1800" b="1" dirty="0">
                <a:solidFill>
                  <a:srgbClr val="FF0000"/>
                </a:solidFill>
              </a:rPr>
              <a:t>2MV/m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Maximum deflection per unit :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62.5urad</a:t>
            </a:r>
          </a:p>
          <a:p>
            <a:pPr marL="360000" lvl="1" indent="-360000">
              <a:spcBef>
                <a:spcPts val="0"/>
              </a:spcBef>
              <a:buNone/>
              <a:defRPr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       Since any HV breakdown between the Electrodes can cause an important reduction in luminosity or even a complete loss of the stored beam, the electrostatic field in the electrode gap is limited to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2MV/m</a:t>
            </a:r>
            <a:r>
              <a:rPr lang="en-US" sz="1800" dirty="0" smtClean="0">
                <a:solidFill>
                  <a:srgbClr val="FF0000"/>
                </a:solidFill>
              </a:rPr>
              <a:t>. </a:t>
            </a:r>
            <a:endParaRPr lang="zh-CN" altLang="en-US" sz="1800" dirty="0" smtClean="0">
              <a:solidFill>
                <a:srgbClr val="FF0000"/>
              </a:solidFill>
            </a:endParaRP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1800" dirty="0" smtClean="0"/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Parameters of electrostatic separator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24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126177"/>
              </p:ext>
            </p:extLst>
          </p:nvPr>
        </p:nvGraphicFramePr>
        <p:xfrm>
          <a:off x="683568" y="908719"/>
          <a:ext cx="7776864" cy="40751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/>
                <a:gridCol w="2376264"/>
              </a:tblGrid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Separator length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4.5m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Inner diameter of separator tank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540mm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Electrode length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4.0m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Electrode width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260mm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Nominal gap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effectLst/>
                        </a:rPr>
                        <a:t>110mm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Maximum operating field strength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smtClean="0">
                          <a:effectLst/>
                        </a:rPr>
                        <a:t>2MV/m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Maximum operating voltage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±110kV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Maximum conditioning voltage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±</a:t>
                      </a:r>
                      <a:r>
                        <a:rPr lang="en-US" sz="1600" b="1" u="none" strike="noStrike" dirty="0" smtClean="0">
                          <a:effectLst/>
                        </a:rPr>
                        <a:t>160kV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Maximum deflection 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62.5urad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3779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Horizontal good field region (1% limit)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±80mm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2961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 smtClean="0">
                          <a:effectLst/>
                        </a:rPr>
                        <a:t>Nominal vacuum pressure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2.7e-8 Pa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7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R&amp;D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    Prototype design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lvl="1" indent="-360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/>
              <a:t>A separator unit including</a:t>
            </a:r>
            <a:r>
              <a:rPr lang="en-US" altLang="zh-CN" sz="1800" dirty="0"/>
              <a:t>: </a:t>
            </a:r>
            <a:r>
              <a:rPr lang="en-US" altLang="zh-CN" sz="1800" dirty="0" smtClean="0"/>
              <a:t>a pair of electrodes</a:t>
            </a:r>
            <a:r>
              <a:rPr lang="en-US" altLang="zh-CN" sz="1800" dirty="0"/>
              <a:t>, UHV tank, metal-ceramic supports, high voltage feedthrough, High voltage circuit, vacuum system.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25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880000" y="5400000"/>
            <a:ext cx="288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434343"/>
                </a:solidFill>
              </a:rPr>
              <a:t>schematic </a:t>
            </a:r>
            <a:r>
              <a:rPr lang="en-US" altLang="zh-CN" sz="1600" dirty="0" smtClean="0">
                <a:solidFill>
                  <a:srgbClr val="434343"/>
                </a:solidFill>
              </a:rPr>
              <a:t>diagram of separator</a:t>
            </a:r>
            <a:endParaRPr lang="en-US" altLang="zh-CN" sz="1600" i="0" dirty="0">
              <a:solidFill>
                <a:srgbClr val="434343"/>
              </a:soli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7518338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Design 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Electrode 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en-US" altLang="zh-CN" sz="2000" dirty="0" smtClean="0">
                <a:solidFill>
                  <a:srgbClr val="FF0000"/>
                </a:solidFill>
              </a:rPr>
              <a:t>a </a:t>
            </a:r>
            <a:r>
              <a:rPr lang="en-US" altLang="zh-CN" sz="2000" dirty="0">
                <a:solidFill>
                  <a:srgbClr val="FF0000"/>
                </a:solidFill>
              </a:rPr>
              <a:t>pair of hollow metal flat </a:t>
            </a:r>
            <a:r>
              <a:rPr lang="en-US" altLang="zh-CN" sz="2000" dirty="0" smtClean="0">
                <a:solidFill>
                  <a:srgbClr val="FF0000"/>
                </a:solidFill>
              </a:rPr>
              <a:t>plate)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Dimension </a:t>
            </a:r>
            <a:r>
              <a:rPr lang="en-US" altLang="zh-CN" sz="1800" dirty="0"/>
              <a:t>: 4m long and 260mm </a:t>
            </a:r>
            <a:r>
              <a:rPr lang="en-US" altLang="zh-CN" sz="1800" dirty="0" smtClean="0"/>
              <a:t>wide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Material : </a:t>
            </a:r>
            <a:r>
              <a:rPr lang="en-US" altLang="zh-CN" sz="1800" dirty="0" smtClean="0"/>
              <a:t>Stainless steel</a:t>
            </a:r>
            <a:endParaRPr lang="en-US" altLang="zh-CN" sz="1800" dirty="0"/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/>
              <a:t>Separated </a:t>
            </a:r>
            <a:r>
              <a:rPr lang="en-US" altLang="zh-CN" sz="1800" dirty="0"/>
              <a:t>direction : </a:t>
            </a:r>
            <a:r>
              <a:rPr lang="en-US" altLang="zh-CN" sz="1800" dirty="0" smtClean="0"/>
              <a:t>Horizontal</a:t>
            </a:r>
            <a:endParaRPr lang="en-US" altLang="zh-CN" sz="2000" dirty="0"/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 smtClean="0"/>
              <a:t>Field </a:t>
            </a:r>
            <a:r>
              <a:rPr lang="en-US" altLang="zh-CN" sz="1800" dirty="0"/>
              <a:t>strength : </a:t>
            </a:r>
            <a:r>
              <a:rPr lang="en-US" altLang="zh-CN" sz="1800" dirty="0">
                <a:solidFill>
                  <a:srgbClr val="FF0000"/>
                </a:solidFill>
              </a:rPr>
              <a:t>2MV/m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 smtClean="0"/>
              <a:t>        – Electrode material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 smtClean="0"/>
              <a:t>        – Surface preparation</a:t>
            </a:r>
          </a:p>
          <a:p>
            <a:pPr marL="360000" lvl="1" indent="-3600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800" dirty="0"/>
              <a:t>Cooling : </a:t>
            </a:r>
            <a:r>
              <a:rPr lang="en-US" altLang="zh-CN" sz="1800" dirty="0" smtClean="0"/>
              <a:t> </a:t>
            </a:r>
            <a:endParaRPr lang="en-US" altLang="zh-CN" sz="18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/>
              <a:t>        – Parasitic mode losses </a:t>
            </a:r>
            <a:endParaRPr lang="en-US" altLang="zh-CN" sz="16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/>
              <a:t> </a:t>
            </a:r>
            <a:r>
              <a:rPr lang="en-US" altLang="zh-CN" sz="1600" dirty="0" smtClean="0"/>
              <a:t>       – Equip </a:t>
            </a:r>
            <a:r>
              <a:rPr lang="en-US" altLang="zh-CN" sz="1600" dirty="0"/>
              <a:t>with a simple </a:t>
            </a:r>
            <a:r>
              <a:rPr lang="en-US" altLang="zh-CN" sz="1600" dirty="0" smtClean="0"/>
              <a:t>closed-loop </a:t>
            </a:r>
            <a:r>
              <a:rPr lang="en-US" altLang="zh-CN" sz="1600" dirty="0"/>
              <a:t>Cooling system</a:t>
            </a:r>
            <a:r>
              <a:rPr lang="en-US" altLang="zh-CN" sz="1600" dirty="0" smtClean="0"/>
              <a:t> </a:t>
            </a:r>
            <a:endParaRPr lang="en-US" altLang="zh-CN" sz="1600" dirty="0"/>
          </a:p>
          <a:p>
            <a:pPr marL="0" indent="0">
              <a:spcBef>
                <a:spcPts val="300"/>
              </a:spcBef>
              <a:buNone/>
            </a:pPr>
            <a:endParaRPr lang="en-US" altLang="zh-CN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72816"/>
            <a:ext cx="289524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Design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Electrode 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Field homogeneity :</a:t>
            </a:r>
            <a:r>
              <a:rPr lang="nn-NO" altLang="zh-CN" sz="1800" dirty="0" smtClean="0"/>
              <a:t> </a:t>
            </a:r>
            <a:r>
              <a:rPr lang="nn-NO" altLang="zh-CN" sz="1800" dirty="0"/>
              <a:t>1‰ </a:t>
            </a:r>
            <a:r>
              <a:rPr lang="nn-NO" altLang="zh-CN" sz="1800" dirty="0" smtClean="0"/>
              <a:t>in 10 </a:t>
            </a:r>
            <a:r>
              <a:rPr lang="nn-NO" altLang="zh-CN" sz="1800" dirty="0"/>
              <a:t>x </a:t>
            </a:r>
            <a:r>
              <a:rPr lang="nn-NO" altLang="zh-CN" sz="1800" dirty="0" smtClean="0"/>
              <a:t>10 </a:t>
            </a:r>
            <a:r>
              <a:rPr lang="en-US" altLang="zh-CN" sz="1800" dirty="0" smtClean="0"/>
              <a:t>mm</a:t>
            </a:r>
            <a:r>
              <a:rPr lang="en-US" altLang="zh-CN" sz="1800" baseline="30000" dirty="0" smtClean="0"/>
              <a:t>2</a:t>
            </a:r>
            <a:endParaRPr lang="en-US" altLang="zh-CN" sz="18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1600" dirty="0"/>
              <a:t>        – Electrode </a:t>
            </a:r>
            <a:r>
              <a:rPr lang="en-US" altLang="zh-CN" sz="1600" dirty="0" smtClean="0"/>
              <a:t>shape</a:t>
            </a:r>
            <a:endParaRPr lang="en-US" altLang="zh-CN" sz="1600" dirty="0"/>
          </a:p>
          <a:p>
            <a:pPr marL="0" indent="0">
              <a:spcBef>
                <a:spcPts val="300"/>
              </a:spcBef>
              <a:buNone/>
            </a:pPr>
            <a:endParaRPr lang="en-US" altLang="zh-CN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160000"/>
            <a:ext cx="4096710" cy="21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20000"/>
            <a:ext cx="4096710" cy="216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520000"/>
            <a:ext cx="3392126" cy="360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940152" y="1800000"/>
            <a:ext cx="216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altLang="zh-CN" sz="1600" dirty="0" smtClean="0"/>
              <a:t>ZL: </a:t>
            </a:r>
            <a:r>
              <a:rPr lang="nn-NO" altLang="zh-CN" sz="1600" dirty="0"/>
              <a:t>1‰ for 25 x 13 mm</a:t>
            </a:r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1620000" y="6480000"/>
            <a:ext cx="180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Field distribution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760000" y="6480000"/>
            <a:ext cx="216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/>
              <a:t>Field homogeneity</a:t>
            </a:r>
          </a:p>
        </p:txBody>
      </p:sp>
    </p:spTree>
    <p:extLst>
      <p:ext uri="{BB962C8B-B14F-4D97-AF65-F5344CB8AC3E}">
        <p14:creationId xmlns:p14="http://schemas.microsoft.com/office/powerpoint/2010/main" val="6617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Design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Electrode support</a:t>
            </a:r>
            <a:endParaRPr lang="en-US" altLang="zh-CN" sz="2000" b="1" dirty="0"/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Each </a:t>
            </a:r>
            <a:r>
              <a:rPr lang="en-US" altLang="zh-CN" sz="1800" dirty="0"/>
              <a:t>electrode is supported by two </a:t>
            </a:r>
            <a:r>
              <a:rPr lang="en-US" altLang="zh-CN" sz="1800" dirty="0" smtClean="0"/>
              <a:t>metal-ceramic </a:t>
            </a:r>
            <a:r>
              <a:rPr lang="en-US" altLang="zh-CN" sz="1800" dirty="0"/>
              <a:t>supports, which insulate the electrode from the vacuum tank</a:t>
            </a:r>
            <a:endParaRPr lang="en-US" altLang="zh-CN" sz="1800" b="1" dirty="0">
              <a:solidFill>
                <a:srgbClr val="FF0000"/>
              </a:solidFill>
              <a:latin typeface="宋体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Electrode cooling liquid channel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 smtClean="0"/>
              <a:t>Insulator material and insulator treatments 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HV feedthrough 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Each </a:t>
            </a:r>
            <a:r>
              <a:rPr lang="en-US" altLang="zh-CN" sz="1800" dirty="0"/>
              <a:t>electrode </a:t>
            </a:r>
            <a:r>
              <a:rPr lang="en-US" altLang="zh-CN" sz="1800" dirty="0" smtClean="0"/>
              <a:t>can </a:t>
            </a:r>
            <a:r>
              <a:rPr lang="en-US" altLang="zh-CN" sz="1800" dirty="0"/>
              <a:t>be charged to its nominal voltage via a high voltage </a:t>
            </a:r>
            <a:r>
              <a:rPr lang="en-US" altLang="zh-CN" sz="1800" dirty="0" smtClean="0"/>
              <a:t>feedthrough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design voltage : up </a:t>
            </a:r>
            <a:r>
              <a:rPr lang="en-US" altLang="zh-CN" sz="1800" dirty="0"/>
              <a:t>to </a:t>
            </a:r>
            <a:r>
              <a:rPr lang="en-US" altLang="zh-CN" sz="1800" dirty="0" smtClean="0"/>
              <a:t>160 kV</a:t>
            </a:r>
          </a:p>
          <a:p>
            <a:r>
              <a:rPr lang="en-US" altLang="zh-CN" sz="1800" dirty="0"/>
              <a:t>Modular: can be exchanged in </a:t>
            </a:r>
            <a:r>
              <a:rPr lang="en-US" altLang="zh-CN" sz="1800" dirty="0" smtClean="0"/>
              <a:t>case of </a:t>
            </a:r>
            <a:r>
              <a:rPr lang="en-US" altLang="zh-CN" sz="1800" dirty="0"/>
              <a:t>failure without removal </a:t>
            </a:r>
            <a:r>
              <a:rPr lang="en-US" altLang="zh-CN" sz="1800" dirty="0" smtClean="0"/>
              <a:t>of separator </a:t>
            </a:r>
            <a:r>
              <a:rPr lang="en-US" altLang="zh-CN" sz="1800" dirty="0"/>
              <a:t>from beam line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28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Design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HV </a:t>
            </a:r>
            <a:r>
              <a:rPr lang="en-US" altLang="zh-CN" sz="2000" b="1" dirty="0"/>
              <a:t>power </a:t>
            </a:r>
            <a:r>
              <a:rPr lang="en-US" altLang="zh-CN" sz="2000" b="1" dirty="0" smtClean="0"/>
              <a:t>supplies</a:t>
            </a:r>
            <a:endParaRPr lang="en-US" altLang="zh-CN" sz="2000" b="1" dirty="0"/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 smtClean="0"/>
              <a:t>Including : two HV supplies of maximum 160kV, 3mA output – one positive and one negative polarity.</a:t>
            </a:r>
            <a:endParaRPr lang="en-US" altLang="zh-CN" sz="1800" dirty="0"/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 smtClean="0"/>
              <a:t>– </a:t>
            </a:r>
            <a:r>
              <a:rPr lang="en-US" altLang="zh-CN" sz="1800" dirty="0"/>
              <a:t>Voltage margin for conditioning, Current margin to cope with dark current </a:t>
            </a:r>
            <a:r>
              <a:rPr lang="en-US" altLang="zh-CN" sz="1800" dirty="0" smtClean="0"/>
              <a:t>/          beam </a:t>
            </a:r>
            <a:r>
              <a:rPr lang="en-US" altLang="zh-CN" sz="1800" dirty="0"/>
              <a:t>loading / recovery after sparking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discharge resistor : 10M</a:t>
            </a:r>
            <a:r>
              <a:rPr lang="zh-CN" altLang="zh-CN" sz="1800" dirty="0"/>
              <a:t>Ω</a:t>
            </a:r>
            <a:endParaRPr lang="en-US" altLang="zh-CN" sz="1800" dirty="0"/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Stability of power supply : 0.5%</a:t>
            </a:r>
          </a:p>
          <a:p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600000"/>
            <a:ext cx="2549080" cy="28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3600000"/>
            <a:ext cx="5410372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2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3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1" y="720729"/>
            <a:ext cx="648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80000" y="5759450"/>
            <a:ext cx="3600000" cy="360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2573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7145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171700" indent="-3429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8 Arc lattice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Prototype Design </a:t>
            </a:r>
            <a:endParaRPr lang="en-US" altLang="zh-CN" sz="2400" b="1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Vacuum </a:t>
            </a:r>
            <a:r>
              <a:rPr lang="en-US" altLang="zh-CN" sz="2000" b="1" dirty="0"/>
              <a:t>System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To minimize the breakdown </a:t>
            </a:r>
            <a:r>
              <a:rPr lang="en-US" altLang="zh-CN" sz="1800" dirty="0" smtClean="0"/>
              <a:t>rate, </a:t>
            </a:r>
            <a:r>
              <a:rPr lang="en-US" altLang="zh-CN" sz="1800" dirty="0"/>
              <a:t>the vacuum in all </a:t>
            </a:r>
            <a:r>
              <a:rPr lang="en-US" altLang="zh-CN" sz="1800" dirty="0" smtClean="0"/>
              <a:t>separators </a:t>
            </a:r>
            <a:r>
              <a:rPr lang="en-US" altLang="zh-CN" sz="1800" dirty="0"/>
              <a:t>will be kept at the low pressure of about </a:t>
            </a:r>
            <a:r>
              <a:rPr lang="en-US" altLang="zh-CN" sz="1800" b="1" dirty="0"/>
              <a:t>2.7e-8 Pa </a:t>
            </a:r>
            <a:endParaRPr lang="en-US" altLang="zh-CN" sz="1800" b="1" dirty="0" smtClean="0">
              <a:solidFill>
                <a:srgbClr val="FF0000"/>
              </a:solidFill>
              <a:latin typeface="宋体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Residual gas </a:t>
            </a:r>
            <a:r>
              <a:rPr lang="en-US" altLang="zh-CN" sz="1800" dirty="0" smtClean="0"/>
              <a:t>contents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Including: tow </a:t>
            </a:r>
            <a:r>
              <a:rPr lang="en-US" altLang="zh-CN" sz="1800" dirty="0" smtClean="0"/>
              <a:t>sputter </a:t>
            </a:r>
            <a:r>
              <a:rPr lang="en-US" altLang="zh-CN" sz="1800" dirty="0"/>
              <a:t>ion pump ( pumping speed 800l/s), and two sublimation pump ( pumping speed 1300l/s</a:t>
            </a:r>
            <a:r>
              <a:rPr lang="en-US" altLang="zh-CN" sz="1800" dirty="0" smtClean="0"/>
              <a:t>).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/>
              <a:t>Bake out at a temperature of up to 300</a:t>
            </a:r>
            <a:r>
              <a:rPr lang="zh-CN" altLang="zh-CN" sz="1400" dirty="0" smtClean="0"/>
              <a:t>℃</a:t>
            </a:r>
            <a:r>
              <a:rPr lang="en-US" altLang="zh-CN" sz="1400" dirty="0" smtClean="0"/>
              <a:t>.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UHV </a:t>
            </a:r>
            <a:r>
              <a:rPr lang="en-US" altLang="zh-CN" sz="2000" b="1" dirty="0"/>
              <a:t>tank</a:t>
            </a:r>
            <a:r>
              <a:rPr lang="en-US" altLang="zh-CN" sz="2000" b="1" dirty="0" smtClean="0"/>
              <a:t> </a:t>
            </a:r>
            <a:endParaRPr lang="en-US" altLang="zh-CN" sz="2000" b="1" dirty="0"/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Dimension : 4.5m long and 540mm inner diameter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1800" dirty="0"/>
              <a:t>Material : </a:t>
            </a:r>
            <a:r>
              <a:rPr lang="en-US" altLang="zh-CN" sz="1800" dirty="0" smtClean="0"/>
              <a:t>stainless-steel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80000"/>
            <a:ext cx="826434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Key issues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en-US" altLang="zh-CN" sz="1800" dirty="0" smtClean="0"/>
              <a:t>       In </a:t>
            </a:r>
            <a:r>
              <a:rPr lang="en-US" altLang="zh-CN" sz="1800" dirty="0"/>
              <a:t>CEPC, the beam energy and the gap voltage are all quite high. Therefore the following problems must be handled well.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To </a:t>
            </a:r>
            <a:r>
              <a:rPr lang="en-US" altLang="zh-CN" sz="2000" b="1" dirty="0"/>
              <a:t>reduce the </a:t>
            </a:r>
            <a:r>
              <a:rPr lang="en-US" altLang="zh-CN" sz="2000" b="1" dirty="0" smtClean="0"/>
              <a:t>impedance</a:t>
            </a:r>
            <a:endParaRPr lang="en-US" altLang="zh-CN" sz="2000" b="1" dirty="0"/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 smtClean="0"/>
              <a:t>Add ground </a:t>
            </a:r>
            <a:r>
              <a:rPr lang="en-US" altLang="zh-CN" sz="1800" dirty="0"/>
              <a:t>electrodes </a:t>
            </a:r>
            <a:r>
              <a:rPr lang="en-US" altLang="zh-CN" sz="1800" dirty="0" smtClean="0"/>
              <a:t>into </a:t>
            </a:r>
            <a:r>
              <a:rPr lang="en-US" altLang="zh-CN" sz="1800" dirty="0"/>
              <a:t>the zero potential planes </a:t>
            </a:r>
            <a:endParaRPr lang="en-US" altLang="zh-CN" sz="1800" b="1" dirty="0">
              <a:solidFill>
                <a:srgbClr val="FF0000"/>
              </a:solidFill>
              <a:latin typeface="宋体"/>
            </a:endParaRP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To absorb </a:t>
            </a:r>
            <a:r>
              <a:rPr lang="en-US" altLang="zh-CN" sz="2000" b="1" dirty="0"/>
              <a:t>the high order modes (HOMs)</a:t>
            </a:r>
          </a:p>
          <a:p>
            <a:pPr marL="360000" indent="-360000">
              <a:spcBef>
                <a:spcPts val="300"/>
              </a:spcBef>
            </a:pPr>
            <a:r>
              <a:rPr lang="en-US" altLang="zh-CN" sz="1800" dirty="0"/>
              <a:t>Design outer absorber and inner absorber</a:t>
            </a:r>
          </a:p>
          <a:p>
            <a:pPr marL="360000" lvl="1" indent="-36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800" dirty="0"/>
              <a:t>Heats and extraction method</a:t>
            </a:r>
          </a:p>
          <a:p>
            <a:pPr marL="360000" indent="-360000">
              <a:spcBef>
                <a:spcPts val="600"/>
              </a:spcBef>
            </a:pPr>
            <a:r>
              <a:rPr lang="en-US" altLang="zh-CN" sz="2000" b="1" dirty="0" smtClean="0"/>
              <a:t>To </a:t>
            </a:r>
            <a:r>
              <a:rPr lang="en-US" altLang="zh-CN" sz="2000" b="1" dirty="0"/>
              <a:t>reduce the sparking rate</a:t>
            </a:r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/>
              <a:t>HV vacuum feedthroughs and supporters of electrode are arranged under the electrodes to avoid the SR.</a:t>
            </a:r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/>
              <a:t>To design the masks located at the upstream of separator to obstruct the SR.</a:t>
            </a:r>
          </a:p>
          <a:p>
            <a:pPr marL="360000" indent="-360000">
              <a:spcBef>
                <a:spcPts val="300"/>
              </a:spcBef>
              <a:spcAft>
                <a:spcPts val="600"/>
              </a:spcAft>
            </a:pPr>
            <a:r>
              <a:rPr lang="en-US" altLang="zh-CN" sz="1800" dirty="0"/>
              <a:t>To limit the maximum field at </a:t>
            </a:r>
            <a:r>
              <a:rPr lang="en-US" altLang="zh-CN" sz="1800" dirty="0" smtClean="0"/>
              <a:t>end of electrodes.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31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280000" cy="50400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68313" y="1080000"/>
            <a:ext cx="8280000" cy="5040000"/>
          </a:xfrm>
        </p:spPr>
        <p:txBody>
          <a:bodyPr>
            <a:normAutofit/>
          </a:bodyPr>
          <a:lstStyle/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The number of power converter types should be </a:t>
            </a:r>
            <a:r>
              <a:rPr lang="en-US" altLang="zh-CN" sz="1800" dirty="0" err="1" smtClean="0">
                <a:latin typeface="Times New Roman" pitchFamily="18" charset="0"/>
                <a:cs typeface="Times New Roman" panose="02020603050405020304" pitchFamily="18" charset="0"/>
              </a:rPr>
              <a:t>optimised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>
                <a:latin typeface="Times New Roman" pitchFamily="18" charset="0"/>
                <a:cs typeface="Times New Roman" panose="02020603050405020304" pitchFamily="18" charset="0"/>
              </a:rPr>
              <a:t>Power supply is made with modular concept for convenient maintenance and </a:t>
            </a:r>
            <a:r>
              <a:rPr lang="en-GB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redundancy design.</a:t>
            </a:r>
            <a:endParaRPr lang="en-GB" altLang="zh-CN" sz="1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GB" altLang="zh-CN" sz="1800" dirty="0">
                <a:latin typeface="Times New Roman" pitchFamily="18" charset="0"/>
                <a:cs typeface="Times New Roman" panose="02020603050405020304" pitchFamily="18" charset="0"/>
              </a:rPr>
              <a:t>Switching mode as the main topology for power convertor, and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The DPSCM-II will be embedded into it.  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Series-parallel connection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technology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of modular are under study, to provide the load with the needed high voltage and current.</a:t>
            </a:r>
          </a:p>
          <a:p>
            <a:pPr marL="358775" indent="-358775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Electrostatic </a:t>
            </a:r>
            <a:r>
              <a:rPr lang="en-US" altLang="zh-CN" sz="1800" dirty="0">
                <a:latin typeface="Times New Roman" pitchFamily="18" charset="0"/>
                <a:cs typeface="Times New Roman" panose="02020603050405020304" pitchFamily="18" charset="0"/>
              </a:rPr>
              <a:t>separator’s key issues are under </a:t>
            </a:r>
            <a:r>
              <a:rPr lang="en-US" altLang="zh-CN" sz="1800" dirty="0" smtClean="0">
                <a:latin typeface="Times New Roman" pitchFamily="18" charset="0"/>
                <a:cs typeface="Times New Roman" panose="02020603050405020304" pitchFamily="18" charset="0"/>
              </a:rPr>
              <a:t>study. </a:t>
            </a:r>
            <a:endParaRPr lang="en-US" altLang="zh-CN" sz="1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36B3E-E33F-4C5E-9EB7-7229A2962D65}" type="slidenum">
              <a:rPr lang="zh-CN" altLang="en-US"/>
              <a:pPr>
                <a:defRPr/>
              </a:pPr>
              <a:t>32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7200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520000" y="2160000"/>
            <a:ext cx="3600000" cy="1800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Thank You!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6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7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Distribution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the Power Supply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504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073225" y="5572909"/>
            <a:ext cx="6840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Power supply surface buildings will be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between the two ARC. In order to save the power cables,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Same type magnets in two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adjacent half-arcs will use one or two or four power supplies.</a:t>
            </a:r>
          </a:p>
        </p:txBody>
      </p:sp>
      <p:grpSp>
        <p:nvGrpSpPr>
          <p:cNvPr id="12" name="组合 16"/>
          <p:cNvGrpSpPr>
            <a:grpSpLocks/>
          </p:cNvGrpSpPr>
          <p:nvPr/>
        </p:nvGrpSpPr>
        <p:grpSpPr bwMode="auto">
          <a:xfrm>
            <a:off x="3600000" y="3960000"/>
            <a:ext cx="5400000" cy="1440000"/>
            <a:chOff x="1476375" y="2276475"/>
            <a:chExt cx="6343650" cy="1843088"/>
          </a:xfrm>
        </p:grpSpPr>
        <p:pic>
          <p:nvPicPr>
            <p:cNvPr id="13" name="图片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06"/>
            <a:stretch>
              <a:fillRect/>
            </a:stretch>
          </p:blipFill>
          <p:spPr bwMode="auto">
            <a:xfrm>
              <a:off x="1476375" y="2565400"/>
              <a:ext cx="6343650" cy="155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59801">
              <a:off x="1649413" y="3236913"/>
              <a:ext cx="99853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3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2276475"/>
              <a:ext cx="1081088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3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2097">
              <a:off x="6477000" y="3228975"/>
              <a:ext cx="976313" cy="30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AutoShape 20"/>
            <p:cNvCxnSpPr>
              <a:cxnSpLocks noChangeShapeType="1"/>
            </p:cNvCxnSpPr>
            <p:nvPr/>
          </p:nvCxnSpPr>
          <p:spPr bwMode="auto">
            <a:xfrm>
              <a:off x="3132138" y="2492375"/>
              <a:ext cx="441325" cy="9366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1"/>
            <p:cNvCxnSpPr>
              <a:cxnSpLocks noChangeShapeType="1"/>
            </p:cNvCxnSpPr>
            <p:nvPr/>
          </p:nvCxnSpPr>
          <p:spPr bwMode="auto">
            <a:xfrm flipH="1">
              <a:off x="5508625" y="2492375"/>
              <a:ext cx="431800" cy="9874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" name="图片 3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6426">
              <a:off x="5176838" y="2309813"/>
              <a:ext cx="65087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4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59918">
              <a:off x="3302000" y="2305050"/>
              <a:ext cx="701675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AutoShape 22"/>
            <p:cNvCxnSpPr>
              <a:cxnSpLocks noChangeShapeType="1"/>
            </p:cNvCxnSpPr>
            <p:nvPr/>
          </p:nvCxnSpPr>
          <p:spPr bwMode="auto">
            <a:xfrm flipH="1">
              <a:off x="3276600" y="2492375"/>
              <a:ext cx="762000" cy="2254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3"/>
            <p:cNvCxnSpPr>
              <a:cxnSpLocks noChangeShapeType="1"/>
            </p:cNvCxnSpPr>
            <p:nvPr/>
          </p:nvCxnSpPr>
          <p:spPr bwMode="auto">
            <a:xfrm>
              <a:off x="5148263" y="2492375"/>
              <a:ext cx="652462" cy="2254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3" name="图片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07676">
              <a:off x="3607591" y="2913309"/>
              <a:ext cx="869309" cy="65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135">
              <a:off x="4639060" y="2885830"/>
              <a:ext cx="847648" cy="68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0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318000" y="21209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2" name="Equation" r:id="rId3" imgW="428207" imgH="666100" progId="">
                  <p:embed/>
                </p:oleObj>
              </mc:Choice>
              <mc:Fallback>
                <p:oleObj name="Equation" r:id="rId3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1209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067175" y="21336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3" name="Equation" r:id="rId5" imgW="428207" imgH="666100" progId="">
                  <p:embed/>
                </p:oleObj>
              </mc:Choice>
              <mc:Fallback>
                <p:oleObj name="Equation" r:id="rId5" imgW="428207" imgH="666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133600"/>
                        <a:ext cx="914400" cy="17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标题 1"/>
          <p:cNvSpPr txBox="1">
            <a:spLocks/>
          </p:cNvSpPr>
          <p:nvPr/>
        </p:nvSpPr>
        <p:spPr bwMode="auto">
          <a:xfrm>
            <a:off x="360000" y="0"/>
            <a:ext cx="8280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latin typeface="Times New Roman" panose="02020603050405020304" pitchFamily="18" charset="0"/>
                <a:cs typeface="Times New Roman" pitchFamily="18" charset="0"/>
              </a:rPr>
              <a:t>Distribution 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of the Power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Supply</a:t>
            </a:r>
            <a:endParaRPr lang="en-US" altLang="zh-C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080000" y="5400000"/>
            <a:ext cx="684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itchFamily="18" charset="0"/>
              </a:rPr>
              <a:t>Power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supplies for single magnet load (e.g. correctors) will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installed at the auxiliary stub 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tunnel around the main 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tunnel, for reduced volume and high efficiency.</a:t>
            </a:r>
            <a:endParaRPr lang="en-US" altLang="zh-C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080000"/>
            <a:ext cx="540060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520000" y="3024213"/>
            <a:ext cx="180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auxiliary stub tunnel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00000" y="5040000"/>
            <a:ext cx="5040000" cy="36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Layout of the Underground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(from Pre-CDR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Power supply system: Main summary data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Ring 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24457"/>
              </p:ext>
            </p:extLst>
          </p:nvPr>
        </p:nvGraphicFramePr>
        <p:xfrm>
          <a:off x="468000" y="1224000"/>
          <a:ext cx="8207377" cy="566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63"/>
                <a:gridCol w="1152129"/>
                <a:gridCol w="1800201"/>
                <a:gridCol w="1728192"/>
                <a:gridCol w="1439392"/>
              </a:tblGrid>
              <a:tr h="188784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Power Supply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Quantity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Stability /8hours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Output Rating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Power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  <a:tr h="124063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D-aperture Dipole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2240A/1170V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20.96MW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13135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S-aperture Dipole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66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2.92MW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82653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D-aperture Quadrupole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290A/3400V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31.55MW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145924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S-aperture Quadrupole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934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24.87MW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25219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Sext.D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896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190A/100V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17.02MW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Sext.F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896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200A/65V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11.65MW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Sext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48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1.40MW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SCQ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3000A/10V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0.24MW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Anti-Solenoid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2400A/10V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0.096MW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117638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Corrector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5800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500ppm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50A /30V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8.70MW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472353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 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8692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119.4MW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9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Booster Power Supply System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Design principles of the booster power supplies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Based on the current waveform requirement of the dipoles, quadrupoles and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sextupoles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(as shown below, the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repetition rate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is 0.1Hz);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rating voltage considering the inductive value caused by the magnet inductance.</a:t>
            </a:r>
          </a:p>
          <a:p>
            <a:pPr marL="609600" indent="-609600" algn="ctr" eaLnBrk="1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None/>
              <a:defRPr/>
            </a:pP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690816034"/>
              </p:ext>
            </p:extLst>
          </p:nvPr>
        </p:nvGraphicFramePr>
        <p:xfrm>
          <a:off x="2160000" y="2880000"/>
          <a:ext cx="468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160000" y="5400000"/>
            <a:ext cx="468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cycle waveform for  CEPC booster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Power supply system: Main summary data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Booster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FF0000"/>
              </a:buClr>
              <a:buSzPct val="80000"/>
              <a:buNone/>
              <a:defRPr/>
            </a:pPr>
            <a:endParaRPr lang="en-GB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en-US" altLang="zh-CN" sz="18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None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Max power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38.9MW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b="1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15.6MW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186291"/>
              </p:ext>
            </p:extLst>
          </p:nvPr>
        </p:nvGraphicFramePr>
        <p:xfrm>
          <a:off x="468313" y="1224000"/>
          <a:ext cx="8207374" cy="330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07"/>
                <a:gridCol w="1224136"/>
                <a:gridCol w="2376264"/>
                <a:gridCol w="1584176"/>
                <a:gridCol w="1439391"/>
              </a:tblGrid>
              <a:tr h="260792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Power Supply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Quantity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Stability /</a:t>
                      </a:r>
                      <a:r>
                        <a:rPr lang="en-GB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tracking error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Output Rating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Power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  <a:tr h="220454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500ppm / 0.1%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1000A/1050V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16.8MW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126651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Quadrupole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smtClean="0">
                          <a:latin typeface="Times New Roman"/>
                          <a:ea typeface="+mn-ea"/>
                          <a:cs typeface="Times New Roman"/>
                        </a:rPr>
                        <a:t>500ppm / 0.1%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360A/1700V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19.6MW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05946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Sext.D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1000ppm / 0.1%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140A/440V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0.19MW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13233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Sext.F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1000ppm / 0.1%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140A/440V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0.19MW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92528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Corrector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360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1000ppm 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100A /60V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2.16MW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472353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 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440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38.9MW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60000" y="0"/>
            <a:ext cx="8280000" cy="61200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Power supply system: Main summary data</a:t>
            </a:r>
          </a:p>
        </p:txBody>
      </p:sp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360000" y="720000"/>
            <a:ext cx="8280000" cy="5400000"/>
          </a:xfrm>
        </p:spPr>
        <p:txBody>
          <a:bodyPr/>
          <a:lstStyle/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Linac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power supply system basic summary</a:t>
            </a:r>
            <a:endParaRPr lang="en-US" altLang="zh-CN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100km fully double 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ring scheme</a:t>
            </a:r>
          </a:p>
          <a:p>
            <a:pPr marL="355600" indent="-35560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Total power supplies quantity</a:t>
            </a:r>
            <a:r>
              <a:rPr lang="zh-CN" altLang="en-US" sz="2000" b="1" dirty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9400 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 startAt="2"/>
              <a:defRPr/>
            </a:pP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Total power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000" b="1" dirty="0">
                <a:latin typeface="Times New Roman" pitchFamily="18" charset="0"/>
                <a:cs typeface="Times New Roman" pitchFamily="18" charset="0"/>
              </a:rPr>
              <a:t> about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160MW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endParaRPr lang="zh-CN" altLang="en-US" sz="1800" dirty="0" smtClean="0">
              <a:latin typeface="Times New Roman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620713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190520"/>
              </p:ext>
            </p:extLst>
          </p:nvPr>
        </p:nvGraphicFramePr>
        <p:xfrm>
          <a:off x="468313" y="1224000"/>
          <a:ext cx="8207374" cy="283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407"/>
                <a:gridCol w="1224136"/>
                <a:gridCol w="2376264"/>
                <a:gridCol w="1584176"/>
                <a:gridCol w="1439391"/>
              </a:tblGrid>
              <a:tr h="472353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Power Supply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Quantity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Stability /</a:t>
                      </a:r>
                      <a:r>
                        <a:rPr lang="en-GB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8hours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Output Rating</a:t>
                      </a:r>
                      <a:endParaRPr kumimoji="0" lang="zh-CN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Power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  <a:tr h="220454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Dipole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13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500ppm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140A/140V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0.255MW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16302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Quadrupole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245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500ppm 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220A/24V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1.294MW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249602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Solenoid-1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500ppm 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400A/480V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0.960MW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Solenoid-2</a:t>
                      </a:r>
                      <a:endParaRPr kumimoji="0" lang="zh-CN" altLang="zh-CN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22</a:t>
                      </a:r>
                      <a:endParaRPr kumimoji="0" lang="zh-CN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+mn-ea"/>
                          <a:cs typeface="Times New Roman"/>
                        </a:rPr>
                        <a:t>500ppm</a:t>
                      </a:r>
                      <a:endParaRPr lang="zh-CN" altLang="zh-CN" sz="16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10A/50V</a:t>
                      </a: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0.011MW</a:t>
                      </a:r>
                    </a:p>
                  </a:txBody>
                  <a:tcPr marL="91423" marR="91423" marT="45693" marB="45693" anchor="ctr" horzOverflow="overflow"/>
                </a:tc>
              </a:tr>
              <a:tr h="472353"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 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285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  <a:tc>
                  <a:txBody>
                    <a:bodyPr/>
                    <a:lstStyle/>
                    <a:p>
                      <a:pPr marL="0" marR="0" lvl="0" indent="117475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2.52MW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23" marR="91423" marT="45693" marB="45693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4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1813</Words>
  <Application>Microsoft Office PowerPoint</Application>
  <PresentationFormat>全屏显示(4:3)</PresentationFormat>
  <Paragraphs>382</Paragraphs>
  <Slides>33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Office 主题</vt:lpstr>
      <vt:lpstr>Equation</vt:lpstr>
      <vt:lpstr>Visio</vt:lpstr>
      <vt:lpstr>BMP 图像</vt:lpstr>
      <vt:lpstr> Power supply and Electrostatic separator for CEPC  2017.11.07 Bin Chen International Workshop on CEPC</vt:lpstr>
      <vt:lpstr>Outline</vt:lpstr>
      <vt:lpstr>PowerPoint 演示文稿</vt:lpstr>
      <vt:lpstr>PowerPoint 演示文稿</vt:lpstr>
      <vt:lpstr>PowerPoint 演示文稿</vt:lpstr>
      <vt:lpstr>Power supply system: Main summary data</vt:lpstr>
      <vt:lpstr>Booster Power Supply System</vt:lpstr>
      <vt:lpstr>Power supply system: Main summary data</vt:lpstr>
      <vt:lpstr>Power supply system: Main summary data</vt:lpstr>
      <vt:lpstr>Design principles for the power supply system</vt:lpstr>
      <vt:lpstr>Digital controller</vt:lpstr>
      <vt:lpstr>Topology of power supply</vt:lpstr>
      <vt:lpstr>R&amp;D     Prototype design</vt:lpstr>
      <vt:lpstr>The Specifications of High-precision power converter</vt:lpstr>
      <vt:lpstr>design for the High-precision power converter</vt:lpstr>
      <vt:lpstr>design for the High-precision power converter</vt:lpstr>
      <vt:lpstr>The topology of High-precision power converter</vt:lpstr>
      <vt:lpstr>Digital Power Supply Control Module</vt:lpstr>
      <vt:lpstr>Digital Power Supply Control Module</vt:lpstr>
      <vt:lpstr>DPSCM-II for CEPC power supplies</vt:lpstr>
      <vt:lpstr>DPSCM-II progress</vt:lpstr>
      <vt:lpstr>Electrostatic separator for CEPC</vt:lpstr>
      <vt:lpstr>Parameters from physics design on electrostatic separator </vt:lpstr>
      <vt:lpstr>Parameters of electrostatic separator </vt:lpstr>
      <vt:lpstr>R&amp;D     Prototype design</vt:lpstr>
      <vt:lpstr>Prototype Design </vt:lpstr>
      <vt:lpstr>Prototype Design </vt:lpstr>
      <vt:lpstr>Prototype Design </vt:lpstr>
      <vt:lpstr>Prototype Design </vt:lpstr>
      <vt:lpstr>Prototype Design </vt:lpstr>
      <vt:lpstr>Key issues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Lattice Layout (tentative as of April 30, 2014)</dc:title>
  <dc:creator>chengj</dc:creator>
  <cp:lastModifiedBy>CHENBIN</cp:lastModifiedBy>
  <cp:revision>450</cp:revision>
  <dcterms:created xsi:type="dcterms:W3CDTF">2014-08-05T02:42:36Z</dcterms:created>
  <dcterms:modified xsi:type="dcterms:W3CDTF">2017-11-07T03:24:32Z</dcterms:modified>
</cp:coreProperties>
</file>