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570" r:id="rId2"/>
    <p:sldId id="577" r:id="rId3"/>
    <p:sldId id="578" r:id="rId4"/>
    <p:sldId id="569" r:id="rId5"/>
    <p:sldId id="571" r:id="rId6"/>
    <p:sldId id="572" r:id="rId7"/>
    <p:sldId id="573" r:id="rId8"/>
    <p:sldId id="574" r:id="rId9"/>
    <p:sldId id="575" r:id="rId10"/>
    <p:sldId id="579" r:id="rId11"/>
    <p:sldId id="57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135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C4B1-F058-4068-9AB9-DF3C13E863F3}" type="datetimeFigureOut">
              <a:rPr lang="zh-CN" altLang="en-US" smtClean="0"/>
              <a:pPr/>
              <a:t>2017/11/8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45B4-91F0-4146-9491-D088B1DF4D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42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45B4-91F0-4146-9491-D088B1DF4D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2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21321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956"/>
            <a:ext cx="6858000" cy="194184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CEPC International Collaboration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02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0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0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158876"/>
          </a:xfrm>
        </p:spPr>
        <p:txBody>
          <a:bodyPr anchor="b"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09776"/>
            <a:ext cx="7886700" cy="197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3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7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4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88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9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5328832" cy="5302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43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66" y="349356"/>
            <a:ext cx="5258493" cy="6380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45512"/>
            <a:ext cx="2949178" cy="4723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4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31111" y="6250075"/>
            <a:ext cx="8651631" cy="5182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1112" y="241160"/>
            <a:ext cx="8651631" cy="8239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6141"/>
            <a:ext cx="7886700" cy="4900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007" y="63621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 altLang="zh-CN"/>
              <a:t>11/8/2017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6214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CEPC International Collaboration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1799" y="63621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15A38239-109B-4941-9AB1-9AA364F0AC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>
              <a:lumMod val="95000"/>
            </a:schemeClr>
          </a:solidFill>
          <a:latin typeface="+mj-lt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anose="05000000000000000000" pitchFamily="2" charset="2"/>
        <a:buChar char="n"/>
        <a:defRPr sz="2800" kern="1200" baseline="0">
          <a:solidFill>
            <a:schemeClr val="accent1">
              <a:lumMod val="50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p"/>
        <a:defRPr sz="2400" kern="1200" baseline="0">
          <a:solidFill>
            <a:schemeClr val="accent2"/>
          </a:solidFill>
          <a:latin typeface="+mn-lt"/>
          <a:ea typeface="黑体" panose="02010609060101010101" pitchFamily="49" charset="-122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genda.linearcollider.org/event/779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7307" y="2201084"/>
            <a:ext cx="7772400" cy="133851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华文楷体"/>
              </a:rPr>
              <a:t>Status of International Collaboration for CEPC Detectors R&amp;D</a:t>
            </a:r>
            <a:endParaRPr lang="zh-CN" altLang="en-US" sz="3600" b="1" dirty="0">
              <a:solidFill>
                <a:srgbClr val="FF0000"/>
              </a:solidFill>
              <a:latin typeface="+mn-lt"/>
              <a:ea typeface="华文楷体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0446" y="3723549"/>
            <a:ext cx="7485164" cy="2666219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30CBD"/>
                </a:solidFill>
                <a:ea typeface="+mn-ea"/>
              </a:rPr>
              <a:t>Haijun Yang (SJTU)</a:t>
            </a:r>
          </a:p>
          <a:p>
            <a:r>
              <a:rPr lang="en-US" dirty="0">
                <a:solidFill>
                  <a:schemeClr val="tx1"/>
                </a:solidFill>
              </a:rPr>
              <a:t>Contributed from: </a:t>
            </a:r>
            <a:r>
              <a:rPr lang="en-US" dirty="0" err="1">
                <a:solidFill>
                  <a:schemeClr val="tx1"/>
                </a:solidFill>
              </a:rPr>
              <a:t>Hongbo</a:t>
            </a:r>
            <a:r>
              <a:rPr lang="en-US" dirty="0">
                <a:solidFill>
                  <a:schemeClr val="tx1"/>
                </a:solidFill>
              </a:rPr>
              <a:t> Zhu, Meng Wang, </a:t>
            </a:r>
            <a:r>
              <a:rPr lang="en-US" dirty="0" err="1">
                <a:solidFill>
                  <a:schemeClr val="tx1"/>
                </a:solidFill>
              </a:rPr>
              <a:t>Huirong</a:t>
            </a:r>
            <a:r>
              <a:rPr lang="en-US" dirty="0">
                <a:solidFill>
                  <a:schemeClr val="tx1"/>
                </a:solidFill>
              </a:rPr>
              <a:t> Qi, </a:t>
            </a:r>
            <a:r>
              <a:rPr lang="en-US" dirty="0" err="1">
                <a:solidFill>
                  <a:schemeClr val="tx1"/>
                </a:solidFill>
              </a:rPr>
              <a:t>Manqi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Xinchou</a:t>
            </a:r>
            <a:r>
              <a:rPr lang="en-US" dirty="0">
                <a:solidFill>
                  <a:schemeClr val="tx1"/>
                </a:solidFill>
              </a:rPr>
              <a:t> Lou</a:t>
            </a:r>
          </a:p>
          <a:p>
            <a:endParaRPr lang="en-US" altLang="zh-CN" b="1" dirty="0">
              <a:solidFill>
                <a:srgbClr val="030CBD"/>
              </a:solidFill>
              <a:ea typeface="+mn-ea"/>
            </a:endParaRPr>
          </a:p>
          <a:p>
            <a:r>
              <a:rPr lang="en-US" altLang="zh-CN" b="1" dirty="0">
                <a:solidFill>
                  <a:srgbClr val="030CBD"/>
                </a:solidFill>
                <a:ea typeface="+mn-ea"/>
              </a:rPr>
              <a:t>CEPC International Workshop</a:t>
            </a:r>
          </a:p>
          <a:p>
            <a:r>
              <a:rPr lang="en-US" altLang="zh-CN" b="1" dirty="0">
                <a:solidFill>
                  <a:srgbClr val="030CBD"/>
                </a:solidFill>
                <a:ea typeface="+mn-ea"/>
              </a:rPr>
              <a:t>IHEP, Beijing, November 8, 2017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21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3"/>
    </mc:Choice>
    <mc:Fallback xmlns="">
      <p:transition spd="slow" advTm="193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96124-58C5-4E81-8A99-8342ACBF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07" y="365127"/>
            <a:ext cx="8586649" cy="539226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Collaboration on Detector Design &amp; Optimization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A851BD-617D-4524-8606-9599E62F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34A8A-E345-47D1-8355-B47443D5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75D6F-65F2-422A-84D1-97CB5D46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5B595E-4EAA-4C26-B6CC-7BD84E31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6" y="1176192"/>
            <a:ext cx="7591405" cy="49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F4A81-CBF1-4D4C-A0BD-3722D42E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+mn-lt"/>
              </a:rPr>
              <a:t>Some Suggestions</a:t>
            </a:r>
            <a:endParaRPr lang="en-US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BD64AE-07B8-4E2C-ABE7-11DDFBDC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57" y="1245405"/>
            <a:ext cx="8200305" cy="4900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Fruitful discussions and suggestions: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join existing workshop groups 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. ILC, FCC-</a:t>
            </a:r>
            <a:r>
              <a:rPr lang="en-US" dirty="0" err="1">
                <a:solidFill>
                  <a:schemeClr val="tx1"/>
                </a:solidFill>
              </a:rPr>
              <a:t>ee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have joint group meetings on specific topics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invite international colleagues to join CEPC working group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work closely and be a part of detector R&amp;D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seek funding via joint proposal 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. IHEP/USTC - INFN)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joint </a:t>
            </a:r>
            <a:r>
              <a:rPr lang="en-US" dirty="0" err="1">
                <a:solidFill>
                  <a:schemeClr val="tx1"/>
                </a:solidFill>
              </a:rPr>
              <a:t>Ph.D</a:t>
            </a:r>
            <a:r>
              <a:rPr lang="en-US" dirty="0">
                <a:solidFill>
                  <a:schemeClr val="tx1"/>
                </a:solidFill>
              </a:rPr>
              <a:t> students via CSC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joint postdoc to work on CEPC R&amp;D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……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2D6068-1198-4AF0-BD6D-77A0A65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C2291-9801-4D66-96A6-891C8725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E0D98-FDB1-4C1A-BFDD-F9BFCAAB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16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3B22E-0194-467F-A1C1-BB91E959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  <a:ea typeface="Microsoft JhengHei" panose="020B0604030504040204" pitchFamily="34" charset="-120"/>
              </a:rPr>
              <a:t>Collaboration on Silicon Strip</a:t>
            </a:r>
            <a:endParaRPr lang="en-US" b="1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67761-2EE5-42FE-9B0E-59C611BA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9D463B-B609-42DF-9A87-EFFC1B78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6C5164-CA92-4605-9FB6-73F6AACF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C90D48-3162-4B96-874F-9800E3B63E43}"/>
              </a:ext>
            </a:extLst>
          </p:cNvPr>
          <p:cNvSpPr>
            <a:spLocks noGrp="1"/>
          </p:cNvSpPr>
          <p:nvPr/>
        </p:nvSpPr>
        <p:spPr>
          <a:xfrm>
            <a:off x="741807" y="1117251"/>
            <a:ext cx="7886700" cy="475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/>
              <a:t>Intended contribution of ~1000 barrel strip modules for the </a:t>
            </a:r>
            <a:r>
              <a:rPr lang="en-US" altLang="zh-CN" sz="2400" b="1" i="1" dirty="0"/>
              <a:t>ATLAS Phase II ITk upgrade</a:t>
            </a:r>
          </a:p>
          <a:p>
            <a:pPr>
              <a:lnSpc>
                <a:spcPct val="100000"/>
              </a:lnSpc>
            </a:pPr>
            <a:r>
              <a:rPr lang="en-US" altLang="zh-CN" sz="2400" b="1" dirty="0"/>
              <a:t>IHEP</a:t>
            </a:r>
            <a:r>
              <a:rPr lang="en-US" altLang="zh-CN" sz="2400" dirty="0"/>
              <a:t> established strong collaboration with </a:t>
            </a:r>
            <a:r>
              <a:rPr lang="en-US" altLang="zh-CN" sz="2400" b="1" dirty="0"/>
              <a:t>STFC-RAL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started </a:t>
            </a:r>
            <a:r>
              <a:rPr lang="en-US" altLang="zh-CN" sz="2200" dirty="0">
                <a:solidFill>
                  <a:srgbClr val="00B0F0"/>
                </a:solidFill>
              </a:rPr>
              <a:t>staff rotation plan (2 FTE)  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toward the end of module mass production → </a:t>
            </a:r>
            <a:r>
              <a:rPr lang="en-US" altLang="zh-CN" sz="2200" dirty="0">
                <a:solidFill>
                  <a:srgbClr val="00B0F0"/>
                </a:solidFill>
              </a:rPr>
              <a:t>500 modules with RAL’s support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Dedicated training for </a:t>
            </a:r>
            <a:r>
              <a:rPr lang="en-US" altLang="zh-CN" sz="2200" dirty="0">
                <a:solidFill>
                  <a:srgbClr val="00B0F0"/>
                </a:solidFill>
              </a:rPr>
              <a:t>wirebonding technician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contribution to </a:t>
            </a:r>
            <a:r>
              <a:rPr lang="en-US" altLang="zh-CN" sz="2200" dirty="0">
                <a:solidFill>
                  <a:srgbClr val="00B0F0"/>
                </a:solidFill>
              </a:rPr>
              <a:t>international fellowship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D7616D7-4C07-46A2-831B-BC74FA488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493" y="4175252"/>
            <a:ext cx="3925062" cy="197399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6FE52BB-B112-4011-B5EC-5BBC0DB96215}"/>
              </a:ext>
            </a:extLst>
          </p:cNvPr>
          <p:cNvSpPr txBox="1"/>
          <p:nvPr/>
        </p:nvSpPr>
        <p:spPr>
          <a:xfrm>
            <a:off x="4553712" y="4115325"/>
            <a:ext cx="40896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Group visit in September 2016 and meeting the UK ATLAS-ITk project management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00B0F0"/>
                </a:solidFill>
              </a:rPr>
              <a:t>IHEP-RAL MoU</a:t>
            </a:r>
            <a:r>
              <a:rPr lang="en-US" sz="2200" dirty="0"/>
              <a:t> in preparation</a:t>
            </a:r>
          </a:p>
          <a:p>
            <a:endParaRPr 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FF271E-84B5-4737-9E2C-E6D22CA8D6A7}"/>
              </a:ext>
            </a:extLst>
          </p:cNvPr>
          <p:cNvSpPr txBox="1"/>
          <p:nvPr/>
        </p:nvSpPr>
        <p:spPr>
          <a:xfrm>
            <a:off x="7259589" y="457999"/>
            <a:ext cx="1383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IHEP/RAL</a:t>
            </a:r>
          </a:p>
        </p:txBody>
      </p:sp>
    </p:spTree>
    <p:extLst>
      <p:ext uri="{BB962C8B-B14F-4D97-AF65-F5344CB8AC3E}">
        <p14:creationId xmlns:p14="http://schemas.microsoft.com/office/powerpoint/2010/main" val="421986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4D2F1-6047-4213-A8A3-1233913A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  <a:ea typeface="Microsoft JhengHei" panose="020B0604030504040204" pitchFamily="34" charset="-120"/>
              </a:rPr>
              <a:t>Collaboration on Silicon Strip</a:t>
            </a:r>
            <a:endParaRPr lang="en-US" b="1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37479E-CA97-4C3C-A2CD-013938CD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2D81DA-C426-4BAB-847A-B556F5D9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E7ADF-9102-4CD1-A5A3-F7C2AED3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AD1592-7438-439E-90A5-156CF8343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Collaboration with </a:t>
            </a:r>
            <a:r>
              <a:rPr lang="en-US" altLang="zh-CN" sz="2400" b="1" dirty="0"/>
              <a:t>DESY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Funded </a:t>
            </a:r>
            <a:r>
              <a:rPr lang="en-US" altLang="zh-CN" sz="2200" dirty="0">
                <a:solidFill>
                  <a:srgbClr val="00B0F0"/>
                </a:solidFill>
              </a:rPr>
              <a:t>CAS-Helmholtz joint research group 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advanced silicon detectors for HL-LHC (2015-2017)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rgbClr val="00B0F0"/>
                </a:solidFill>
              </a:rPr>
              <a:t>China and Germany Postdoctoral Exchange Program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→ </a:t>
            </a:r>
            <a:r>
              <a:rPr lang="en-US" altLang="zh-CN" sz="2200" b="1" dirty="0"/>
              <a:t>2 postdocs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main developers of EUDAQ and EUTelescope and provide technical support of EUDET beam telescopes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exchanges via the </a:t>
            </a:r>
            <a:r>
              <a:rPr lang="en-US" altLang="zh-CN" sz="2200" dirty="0">
                <a:solidFill>
                  <a:srgbClr val="00B0F0"/>
                </a:solidFill>
              </a:rPr>
              <a:t>DESY summer student program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altLang="zh-CN" sz="220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/>
              <a:t>Collaboration with </a:t>
            </a:r>
            <a:r>
              <a:rPr lang="en-US" altLang="zh-CN" sz="2400" b="1" dirty="0"/>
              <a:t>SLAC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R&amp;D effort on CHESS 2 (HV-CMOS strip sensor), in particular on sensor characterization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postdoctoral positions (topics of common interests)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0C60B5-031B-4EBB-8D8E-70F462E39DAF}"/>
              </a:ext>
            </a:extLst>
          </p:cNvPr>
          <p:cNvSpPr txBox="1"/>
          <p:nvPr/>
        </p:nvSpPr>
        <p:spPr>
          <a:xfrm>
            <a:off x="6280411" y="1089532"/>
            <a:ext cx="227119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IHEP/DESY/SLAC</a:t>
            </a:r>
          </a:p>
        </p:txBody>
      </p:sp>
    </p:spTree>
    <p:extLst>
      <p:ext uri="{BB962C8B-B14F-4D97-AF65-F5344CB8AC3E}">
        <p14:creationId xmlns:p14="http://schemas.microsoft.com/office/powerpoint/2010/main" val="108773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F95C4F-E51C-4AFE-A5E6-D78BA168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latin typeface="+mn-lt"/>
              </a:rPr>
              <a:t>Collaboration with IPHC, Strasbourg</a:t>
            </a:r>
            <a:endParaRPr lang="en-US" b="1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D0A4CB-4D18-40B9-BAAB-12E80EFA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A43F6B-FA86-4824-A0DC-6F73C40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5F4E09-BCB6-45AA-B89B-35E03583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ABCC5AA0-9679-46F6-8835-EFBDC9A54339}"/>
              </a:ext>
            </a:extLst>
          </p:cNvPr>
          <p:cNvSpPr txBox="1">
            <a:spLocks/>
          </p:cNvSpPr>
          <p:nvPr/>
        </p:nvSpPr>
        <p:spPr>
          <a:xfrm>
            <a:off x="233218" y="1172521"/>
            <a:ext cx="8588053" cy="1861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p"/>
              <a:defRPr sz="2400" kern="1200" baseline="0">
                <a:solidFill>
                  <a:schemeClr val="accent2"/>
                </a:solidFill>
                <a:latin typeface="+mn-lt"/>
                <a:ea typeface="黑体" panose="02010609060101010101" pitchFamily="49" charset="-122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R&amp;D on a pixelated tracker using CMOS pixel sensors (CPS)</a:t>
            </a:r>
          </a:p>
          <a:p>
            <a:pPr lvl="1"/>
            <a:r>
              <a:rPr kumimoji="1" lang="en-US" altLang="zh-CN" sz="2000" dirty="0"/>
              <a:t>a project originally aimed at the upgrade of BES3 inner drift chamber, </a:t>
            </a:r>
          </a:p>
          <a:p>
            <a:pPr marL="457200" lvl="1" indent="0">
              <a:buNone/>
            </a:pPr>
            <a:r>
              <a:rPr kumimoji="1" lang="en-US" altLang="zh-CN" sz="2000" dirty="0"/>
              <a:t>    building a 1/10 prototype</a:t>
            </a:r>
          </a:p>
          <a:p>
            <a:pPr lvl="1"/>
            <a:r>
              <a:rPr kumimoji="1" lang="en-US" altLang="zh-CN" sz="2000" dirty="0"/>
              <a:t>based on MIMOSA-28, chips used for STAR-PXL</a:t>
            </a:r>
          </a:p>
          <a:p>
            <a:pPr lvl="1"/>
            <a:r>
              <a:rPr kumimoji="1" lang="en-US" altLang="zh-CN" sz="2000" dirty="0"/>
              <a:t>investigating design of large-dimension pixels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7C630E-6ADE-4BC4-98F1-CDF2A3C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8" y="3338091"/>
            <a:ext cx="3681842" cy="2251397"/>
          </a:xfrm>
          <a:prstGeom prst="rect">
            <a:avLst/>
          </a:prstGeom>
        </p:spPr>
      </p:pic>
      <p:grpSp>
        <p:nvGrpSpPr>
          <p:cNvPr id="11" name="组 11">
            <a:extLst>
              <a:ext uri="{FF2B5EF4-FFF2-40B4-BE49-F238E27FC236}">
                <a16:creationId xmlns:a16="http://schemas.microsoft.com/office/drawing/2014/main" id="{97EB47BF-2784-4F05-A2E0-92E3E54AFB49}"/>
              </a:ext>
            </a:extLst>
          </p:cNvPr>
          <p:cNvGrpSpPr/>
          <p:nvPr/>
        </p:nvGrpSpPr>
        <p:grpSpPr>
          <a:xfrm>
            <a:off x="4548579" y="3153098"/>
            <a:ext cx="4136467" cy="2784380"/>
            <a:chOff x="7661213" y="3750116"/>
            <a:chExt cx="4321103" cy="295691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B8D88E3-FF04-49C6-B57D-DA851BA6C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1213" y="3750116"/>
              <a:ext cx="4321103" cy="161836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0B27434-7212-4A9D-9D28-1591741D0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1213" y="5368476"/>
              <a:ext cx="4321103" cy="1338554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23AB328-A619-442B-96BB-503CB395F741}"/>
              </a:ext>
            </a:extLst>
          </p:cNvPr>
          <p:cNvSpPr txBox="1"/>
          <p:nvPr/>
        </p:nvSpPr>
        <p:spPr>
          <a:xfrm>
            <a:off x="454022" y="5708840"/>
            <a:ext cx="32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pixel response tested with </a:t>
            </a:r>
            <a:r>
              <a:rPr kumimoji="1" lang="en-US" altLang="zh-CN" baseline="30000" dirty="0"/>
              <a:t>55</a:t>
            </a:r>
            <a:r>
              <a:rPr kumimoji="1" lang="en-US" altLang="zh-CN" dirty="0"/>
              <a:t>Fe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82DE4A-DAA7-4F83-936B-DEE3107B8E65}"/>
              </a:ext>
            </a:extLst>
          </p:cNvPr>
          <p:cNvSpPr txBox="1"/>
          <p:nvPr/>
        </p:nvSpPr>
        <p:spPr>
          <a:xfrm>
            <a:off x="6369447" y="2103297"/>
            <a:ext cx="235192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IHEP+CCNU+SDU</a:t>
            </a:r>
          </a:p>
          <a:p>
            <a:r>
              <a:rPr kumimoji="1" lang="en-US" altLang="zh-CN" sz="2400" b="1" dirty="0"/>
              <a:t>IPHC, Strasbourg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767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8F9E5-C1A7-47F0-8D27-E119FA0C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latin typeface="+mn-lt"/>
              </a:rPr>
              <a:t>Collaboration with IPHC, Strasbourg</a:t>
            </a:r>
            <a:endParaRPr lang="en-US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44F5B-189B-421D-8115-E1D435C9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789D0C-E864-4A5A-A839-35786B22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47D466-DE02-4BE5-8CE6-0873DC5B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C5F5F34-A80B-4748-84D8-FF351F500F55}"/>
              </a:ext>
            </a:extLst>
          </p:cNvPr>
          <p:cNvSpPr txBox="1">
            <a:spLocks/>
          </p:cNvSpPr>
          <p:nvPr/>
        </p:nvSpPr>
        <p:spPr>
          <a:xfrm>
            <a:off x="171450" y="1195534"/>
            <a:ext cx="8273303" cy="248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p"/>
              <a:defRPr sz="2400" kern="1200" baseline="0">
                <a:solidFill>
                  <a:schemeClr val="accent2"/>
                </a:solidFill>
                <a:latin typeface="+mn-lt"/>
                <a:ea typeface="黑体" panose="02010609060101010101" pitchFamily="49" charset="-122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Electron collider oriented pixelated CMOS sensor development</a:t>
            </a:r>
          </a:p>
          <a:p>
            <a:pPr lvl="1"/>
            <a:r>
              <a:rPr kumimoji="1" lang="en-US" altLang="zh-CN" sz="2000" dirty="0"/>
              <a:t>aimed at the future CEPC and ILC colliders</a:t>
            </a:r>
          </a:p>
          <a:p>
            <a:pPr lvl="1"/>
            <a:r>
              <a:rPr kumimoji="1" lang="en-US" altLang="zh-CN" sz="2000" dirty="0"/>
              <a:t>exploit the potential of CPS technology</a:t>
            </a:r>
          </a:p>
          <a:p>
            <a:pPr lvl="2"/>
            <a:r>
              <a:rPr kumimoji="1" lang="en-US" altLang="zh-CN" sz="1800" dirty="0"/>
              <a:t>readout &lt; 1 µs</a:t>
            </a:r>
          </a:p>
          <a:p>
            <a:pPr lvl="2"/>
            <a:r>
              <a:rPr kumimoji="1" lang="en-US" altLang="zh-CN" sz="1800" dirty="0"/>
              <a:t>pixel dimensions small enough to reach a spatial resolution &lt; 3 µm</a:t>
            </a:r>
          </a:p>
          <a:p>
            <a:pPr lvl="2"/>
            <a:r>
              <a:rPr kumimoji="1" lang="en-US" altLang="zh-CN" sz="1800" dirty="0"/>
              <a:t>power consumption compatible with a low mass cooling system</a:t>
            </a:r>
          </a:p>
          <a:p>
            <a:pPr lvl="1"/>
            <a:r>
              <a:rPr kumimoji="1" lang="en-US" altLang="zh-CN" sz="2000" dirty="0"/>
              <a:t>tape-out in May 2017 with digital pixels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55928F-EE13-4FA9-A6D3-0EF989C3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33" y="3674215"/>
            <a:ext cx="2723758" cy="2392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EB52D9-D2E4-4DB3-9F16-9E705CF1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085" y="3683078"/>
            <a:ext cx="3402635" cy="23751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8DFF4B8-FEAD-46D1-B0E5-E75C53CDF9D5}"/>
              </a:ext>
            </a:extLst>
          </p:cNvPr>
          <p:cNvSpPr txBox="1"/>
          <p:nvPr/>
        </p:nvSpPr>
        <p:spPr>
          <a:xfrm>
            <a:off x="54066" y="5255851"/>
            <a:ext cx="154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rolling shutter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9CE82A-CDC4-4197-AA65-6FE7F3600534}"/>
              </a:ext>
            </a:extLst>
          </p:cNvPr>
          <p:cNvSpPr txBox="1"/>
          <p:nvPr/>
        </p:nvSpPr>
        <p:spPr>
          <a:xfrm>
            <a:off x="5824675" y="3344502"/>
            <a:ext cx="178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asynchronous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DA26C3-E194-4BF6-9B30-99EBCC80B0C5}"/>
              </a:ext>
            </a:extLst>
          </p:cNvPr>
          <p:cNvSpPr txBox="1"/>
          <p:nvPr/>
        </p:nvSpPr>
        <p:spPr>
          <a:xfrm>
            <a:off x="6346395" y="1608309"/>
            <a:ext cx="235192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IHEP+CCNU+SDU</a:t>
            </a:r>
          </a:p>
          <a:p>
            <a:r>
              <a:rPr kumimoji="1" lang="en-US" altLang="zh-CN" sz="2400" b="1" dirty="0"/>
              <a:t>IPHC, Strasbourg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004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F4A81-CBF1-4D4C-A0BD-3722D42E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+mn-lt"/>
              </a:rPr>
              <a:t>Collaboration of LC-TPC R&amp;D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2D6068-1198-4AF0-BD6D-77A0A65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C2291-9801-4D66-96A6-891C8725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E0D98-FDB1-4C1A-BFDD-F9BFCAAB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7" name="组合 19">
            <a:extLst>
              <a:ext uri="{FF2B5EF4-FFF2-40B4-BE49-F238E27FC236}">
                <a16:creationId xmlns:a16="http://schemas.microsoft.com/office/drawing/2014/main" id="{67C1ADBE-4715-4AD2-91F3-34B11B8D2193}"/>
              </a:ext>
            </a:extLst>
          </p:cNvPr>
          <p:cNvGrpSpPr>
            <a:grpSpLocks/>
          </p:cNvGrpSpPr>
          <p:nvPr/>
        </p:nvGrpSpPr>
        <p:grpSpPr bwMode="auto">
          <a:xfrm>
            <a:off x="4468986" y="2579073"/>
            <a:ext cx="4500562" cy="3500437"/>
            <a:chOff x="5143504" y="4214818"/>
            <a:chExt cx="3698429" cy="2286016"/>
          </a:xfrm>
        </p:grpSpPr>
        <p:pic>
          <p:nvPicPr>
            <p:cNvPr id="8" name="Picture 607">
              <a:extLst>
                <a:ext uri="{FF2B5EF4-FFF2-40B4-BE49-F238E27FC236}">
                  <a16:creationId xmlns:a16="http://schemas.microsoft.com/office/drawing/2014/main" id="{B35ADA15-BB3A-4B6A-B24F-B491381DA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4214818"/>
              <a:ext cx="3698429" cy="228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F0E1D907-3F11-4455-ABE9-59401867FD5F}"/>
                </a:ext>
              </a:extLst>
            </p:cNvPr>
            <p:cNvCxnSpPr/>
            <p:nvPr/>
          </p:nvCxnSpPr>
          <p:spPr bwMode="auto">
            <a:xfrm rot="10800000" flipV="1">
              <a:off x="6500826" y="5510534"/>
              <a:ext cx="1103680" cy="8474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BC3AD918-41E1-4108-A013-18380776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09" y="1286714"/>
            <a:ext cx="4071938" cy="494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400" dirty="0">
                <a:solidFill>
                  <a:schemeClr val="tx2"/>
                </a:solidFill>
                <a:latin typeface="Garamond" pitchFamily="18" charset="0"/>
              </a:rPr>
              <a:t>LC-TPC international  collaboration group (LCTPC)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rgbClr val="C00000"/>
                </a:solidFill>
                <a:latin typeface="Garamond" pitchFamily="18" charset="0"/>
              </a:rPr>
              <a:t>Singed MOA and joined in  LC-TPC collaboration @Dec. 14,2016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As coordinator in ions test and the new module design work package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Regular meeting bi-weeks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Plan to beam test in DESY with our TPC prototype with 266nm laser calibration and the hybrid gaseous detector in 2018</a:t>
            </a:r>
          </a:p>
        </p:txBody>
      </p:sp>
      <p:sp>
        <p:nvSpPr>
          <p:cNvPr id="11" name="Rectangle 260">
            <a:extLst>
              <a:ext uri="{FF2B5EF4-FFF2-40B4-BE49-F238E27FC236}">
                <a16:creationId xmlns:a16="http://schemas.microsoft.com/office/drawing/2014/main" id="{A168B820-4313-468B-A6B9-6A21AA86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147" y="2062365"/>
            <a:ext cx="442144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Garamond" pitchFamily="18" charset="0"/>
                <a:ea typeface="MS PGothic" pitchFamily="34" charset="-128"/>
                <a:cs typeface="Times New Roman" pitchFamily="18" charset="0"/>
              </a:rPr>
              <a:t>Joint LCTPC international collaboration</a:t>
            </a:r>
            <a:endParaRPr lang="zh-CN" altLang="en-US" b="1" dirty="0">
              <a:solidFill>
                <a:schemeClr val="tx1"/>
              </a:solidFill>
              <a:latin typeface="Garamond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8AA241-AFC0-4D12-9672-2DE6819F90E9}"/>
              </a:ext>
            </a:extLst>
          </p:cNvPr>
          <p:cNvSpPr txBox="1"/>
          <p:nvPr/>
        </p:nvSpPr>
        <p:spPr>
          <a:xfrm>
            <a:off x="5285998" y="1212874"/>
            <a:ext cx="175830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IHEP/LC-TPC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104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F4A81-CBF1-4D4C-A0BD-3722D42E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+mn-lt"/>
              </a:rPr>
              <a:t>Collaboration of LC-TPC R&amp;D</a:t>
            </a:r>
            <a:endParaRPr lang="en-US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2D6068-1198-4AF0-BD6D-77A0A65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C2291-9801-4D66-96A6-891C8725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E0D98-FDB1-4C1A-BFDD-F9BFCAAB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346FE88-F2AD-4F69-8727-60AF8B44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89" y="1457591"/>
            <a:ext cx="8429625" cy="4697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Garamond" pitchFamily="18" charset="0"/>
              </a:rPr>
              <a:t>CEA-</a:t>
            </a:r>
            <a:r>
              <a:rPr lang="en-US" altLang="zh-CN" sz="2400" b="1" dirty="0" err="1">
                <a:solidFill>
                  <a:schemeClr val="tx1"/>
                </a:solidFill>
                <a:latin typeface="Garamond" pitchFamily="18" charset="0"/>
              </a:rPr>
              <a:t>Saclay</a:t>
            </a:r>
            <a:r>
              <a:rPr lang="en-US" altLang="zh-CN" sz="2400" b="1" dirty="0">
                <a:solidFill>
                  <a:schemeClr val="tx1"/>
                </a:solidFill>
                <a:latin typeface="Garamond" pitchFamily="18" charset="0"/>
              </a:rPr>
              <a:t> IRFU group (FCPPL)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Three 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vidyo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 meetings with Prof. 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Aleksan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 Roy/ Prof. 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Yuanning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/ 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Manqi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 and some related persons (2016~2017)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rgbClr val="C00000"/>
                </a:solidFill>
                <a:latin typeface="Garamond" pitchFamily="18" charset="0"/>
              </a:rPr>
              <a:t>Exchange PhD students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: 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Haiyun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 Wang participates 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Saclay’s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 R&amp;D six months in 2017~2018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Bulk-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Micromegas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 detector assembled and IBF test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Optimized designed </a:t>
            </a:r>
            <a:r>
              <a:rPr lang="en-US" altLang="zh-CN" sz="2000" dirty="0" err="1">
                <a:solidFill>
                  <a:schemeClr val="tx2"/>
                </a:solidFill>
                <a:latin typeface="Garamond" pitchFamily="18" charset="0"/>
              </a:rPr>
              <a:t>Micromegas</a:t>
            </a: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 module with more 590 LPI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endParaRPr lang="en-US" altLang="zh-CN" sz="3200" dirty="0">
              <a:solidFill>
                <a:schemeClr val="tx2"/>
              </a:solidFill>
              <a:latin typeface="Garamond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Garamond" pitchFamily="18" charset="0"/>
              </a:rPr>
              <a:t>LC-TPC collaboration Japan group (KEK)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rgbClr val="C00000"/>
                </a:solidFill>
                <a:latin typeface="Garamond" pitchFamily="18" charset="0"/>
              </a:rPr>
              <a:t>Joint </a:t>
            </a:r>
            <a:r>
              <a:rPr lang="en-US" altLang="zh-CN" sz="2000" dirty="0" err="1">
                <a:solidFill>
                  <a:srgbClr val="C00000"/>
                </a:solidFill>
                <a:latin typeface="Garamond" pitchFamily="18" charset="0"/>
              </a:rPr>
              <a:t>dE</a:t>
            </a:r>
            <a:r>
              <a:rPr lang="en-US" altLang="zh-CN" sz="2000" dirty="0">
                <a:solidFill>
                  <a:srgbClr val="C00000"/>
                </a:solidFill>
                <a:latin typeface="Garamond" pitchFamily="18" charset="0"/>
              </a:rPr>
              <a:t>/</a:t>
            </a:r>
            <a:r>
              <a:rPr lang="en-US" altLang="zh-CN" sz="2000" dirty="0" err="1">
                <a:solidFill>
                  <a:srgbClr val="C00000"/>
                </a:solidFill>
                <a:latin typeface="Garamond" pitchFamily="18" charset="0"/>
              </a:rPr>
              <a:t>dx</a:t>
            </a:r>
            <a:r>
              <a:rPr lang="en-US" altLang="zh-CN" sz="2000" dirty="0">
                <a:solidFill>
                  <a:srgbClr val="C00000"/>
                </a:solidFill>
                <a:latin typeface="Garamond" pitchFamily="18" charset="0"/>
              </a:rPr>
              <a:t> analysis of the beam test data@2016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Regular meeting every week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2"/>
                </a:solidFill>
                <a:latin typeface="Garamond" pitchFamily="18" charset="0"/>
              </a:rPr>
              <a:t>Optimized designed wider hole GEM module with 90-70-90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62426A4-FC45-4699-9033-1F042326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27" y="4310142"/>
            <a:ext cx="17859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095E6C30-0345-4C4F-8534-BA926E34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39" y="1045448"/>
            <a:ext cx="1203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4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F4A81-CBF1-4D4C-A0BD-3722D42E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+mn-lt"/>
              </a:rPr>
              <a:t>Collaboration of LC-TPC R&amp;D</a:t>
            </a:r>
            <a:endParaRPr lang="en-US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2D6068-1198-4AF0-BD6D-77A0A65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C2291-9801-4D66-96A6-891C8725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E0D98-FDB1-4C1A-BFDD-F9BFCAAB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D0375F3F-80C1-4CD5-A79C-5FB0CF15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59" y="1013905"/>
            <a:ext cx="3889375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Garamond" panose="02020404030301010803" pitchFamily="18" charset="0"/>
              </a:rPr>
              <a:t>Collaboration with CEA-</a:t>
            </a:r>
            <a:r>
              <a:rPr lang="en-US" altLang="zh-CN" sz="2000" dirty="0" err="1">
                <a:solidFill>
                  <a:srgbClr val="FF0000"/>
                </a:solidFill>
                <a:latin typeface="Garamond" panose="02020404030301010803" pitchFamily="18" charset="0"/>
              </a:rPr>
              <a:t>Saclay</a:t>
            </a:r>
            <a:endParaRPr lang="en-US" altLang="zh-CN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CA0F331F-5B23-499F-81E6-122A609C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028260"/>
            <a:ext cx="378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Garamond" panose="02020404030301010803" pitchFamily="18" charset="0"/>
              </a:rPr>
              <a:t>Collaboration with KEK/DESY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78F780-429F-4440-8B7B-FBDD1685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6" y="1494807"/>
            <a:ext cx="3988584" cy="37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ADAC995-98DB-4F6C-B8C1-80329657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5324144"/>
            <a:ext cx="4509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Garamond" panose="02020404030301010803" pitchFamily="18" charset="0"/>
              </a:rPr>
              <a:t>GEM module with gate GEM in 1.0 Tesla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Garamond" panose="02020404030301010803" pitchFamily="18" charset="0"/>
              </a:rPr>
              <a:t>5.0Gev electron beam test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Garamond" panose="02020404030301010803" pitchFamily="18" charset="0"/>
              </a:rPr>
              <a:t>Join in group and participate in analysis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0489C363-FB99-40F9-A1AF-8BE03FC7F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32377"/>
            <a:ext cx="34813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A871258-F4AF-4DA3-8DE5-ACC9426F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3136167"/>
            <a:ext cx="17859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BC75985-785A-49E2-9727-7E1EA54B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07" y="5293239"/>
            <a:ext cx="4786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Garamond" panose="02020404030301010803" pitchFamily="18" charset="0"/>
              </a:rPr>
              <a:t>Joint meeting with </a:t>
            </a:r>
            <a:r>
              <a:rPr lang="en-US" altLang="zh-CN" sz="1600" dirty="0" err="1">
                <a:solidFill>
                  <a:schemeClr val="tx2"/>
                </a:solidFill>
                <a:latin typeface="Garamond" panose="02020404030301010803" pitchFamily="18" charset="0"/>
              </a:rPr>
              <a:t>Saclaty</a:t>
            </a:r>
            <a:r>
              <a:rPr lang="en-US" altLang="zh-CN" sz="1600" dirty="0">
                <a:solidFill>
                  <a:schemeClr val="tx2"/>
                </a:solidFill>
                <a:latin typeface="Garamond" panose="02020404030301010803" pitchFamily="18" charset="0"/>
              </a:rPr>
              <a:t>/THU/IHEP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Garamond" panose="02020404030301010803" pitchFamily="18" charset="0"/>
              </a:rPr>
              <a:t>Design the Micromegas PCB boards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chemeClr val="tx2"/>
                </a:solidFill>
                <a:latin typeface="Garamond" panose="02020404030301010803" pitchFamily="18" charset="0"/>
              </a:rPr>
              <a:t>Prepare to assemble the R/Micromegas</a:t>
            </a:r>
          </a:p>
        </p:txBody>
      </p:sp>
    </p:spTree>
    <p:extLst>
      <p:ext uri="{BB962C8B-B14F-4D97-AF65-F5344CB8AC3E}">
        <p14:creationId xmlns:p14="http://schemas.microsoft.com/office/powerpoint/2010/main" val="8135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F4A81-CBF1-4D4C-A0BD-3722D42E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latin typeface="+mn-lt"/>
              </a:rPr>
              <a:t>Join the CALICE Collaboration</a:t>
            </a:r>
            <a:endParaRPr lang="en-US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BD64AE-07B8-4E2C-ABE7-11DDFBDC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49" y="1214669"/>
            <a:ext cx="8898110" cy="225083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 THU and SJTU joined the CALICE Collaboration</a:t>
            </a:r>
          </a:p>
          <a:p>
            <a:r>
              <a:rPr lang="en-US" sz="2200" dirty="0">
                <a:solidFill>
                  <a:schemeClr val="tx1"/>
                </a:solidFill>
              </a:rPr>
              <a:t> Collaborating with Imad </a:t>
            </a:r>
            <a:r>
              <a:rPr lang="en-US" sz="2200" dirty="0" err="1">
                <a:solidFill>
                  <a:schemeClr val="tx1"/>
                </a:solidFill>
              </a:rPr>
              <a:t>Laktineh</a:t>
            </a:r>
            <a:r>
              <a:rPr lang="en-US" sz="2200" dirty="0">
                <a:solidFill>
                  <a:schemeClr val="tx1"/>
                </a:solidFill>
              </a:rPr>
              <a:t> (IPNL) on </a:t>
            </a:r>
            <a:r>
              <a:rPr lang="en-US" altLang="zh-CN" sz="2200" dirty="0">
                <a:solidFill>
                  <a:schemeClr val="tx1"/>
                </a:solidFill>
              </a:rPr>
              <a:t>SDHCAL R&amp;</a:t>
            </a:r>
            <a:r>
              <a:rPr lang="en-US" sz="2200" dirty="0">
                <a:solidFill>
                  <a:schemeClr val="tx1"/>
                </a:solidFill>
              </a:rPr>
              <a:t>D.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 We have a joint </a:t>
            </a:r>
            <a:r>
              <a:rPr lang="en-US" sz="2200" dirty="0" err="1">
                <a:solidFill>
                  <a:schemeClr val="tx1"/>
                </a:solidFill>
              </a:rPr>
              <a:t>Ph.D</a:t>
            </a:r>
            <a:r>
              <a:rPr lang="en-US" sz="2200" dirty="0">
                <a:solidFill>
                  <a:schemeClr val="tx1"/>
                </a:solidFill>
              </a:rPr>
              <a:t> student via CSC program</a:t>
            </a:r>
            <a:r>
              <a:rPr lang="zh-CN" altLang="en-US" sz="2200" dirty="0">
                <a:solidFill>
                  <a:schemeClr val="tx1"/>
                </a:solidFill>
              </a:rPr>
              <a:t> </a:t>
            </a:r>
            <a:r>
              <a:rPr lang="en-US" altLang="zh-CN" sz="2200" dirty="0">
                <a:solidFill>
                  <a:schemeClr val="tx1"/>
                </a:solidFill>
              </a:rPr>
              <a:t>(2years)</a:t>
            </a:r>
            <a:r>
              <a:rPr lang="en-US" sz="2200" dirty="0">
                <a:solidFill>
                  <a:schemeClr val="tx1"/>
                </a:solidFill>
              </a:rPr>
              <a:t>. CAN</a:t>
            </a:r>
            <a:r>
              <a:rPr lang="en-US" altLang="zh-CN" sz="2200" dirty="0">
                <a:solidFill>
                  <a:schemeClr val="tx1"/>
                </a:solidFill>
              </a:rPr>
              <a:t>-</a:t>
            </a:r>
            <a:r>
              <a:rPr lang="en-US" sz="2200" dirty="0">
                <a:solidFill>
                  <a:schemeClr val="tx1"/>
                </a:solidFill>
              </a:rPr>
              <a:t>059 about using BDT to improve pi/e/mu separation is under review process.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 SJTU will host the CALICE collaboration meeting on Sept. 19-21, 2018.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https://agenda.linearcollider.org/event/7799/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2D6068-1198-4AF0-BD6D-77A0A65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11/8/2017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C2291-9801-4D66-96A6-891C8725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International Collaboration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E0D98-FDB1-4C1A-BFDD-F9BFCAAB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8239-109B-4941-9AB1-9AA364F0AC56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6B5FA-5CC7-4073-853B-9C979695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" y="3483570"/>
            <a:ext cx="3444422" cy="222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79A314-4A35-4D22-B35E-86A945B86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67" y="3401172"/>
            <a:ext cx="2677721" cy="25260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EF82D1-7136-4573-ADC8-D65306D2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b="855"/>
          <a:stretch/>
        </p:blipFill>
        <p:spPr>
          <a:xfrm>
            <a:off x="5712958" y="3508537"/>
            <a:ext cx="3431042" cy="24544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6AC0C5C-FF57-48EA-B475-D2FA115C2DAE}"/>
              </a:ext>
            </a:extLst>
          </p:cNvPr>
          <p:cNvSpPr txBox="1"/>
          <p:nvPr/>
        </p:nvSpPr>
        <p:spPr>
          <a:xfrm>
            <a:off x="8349539" y="4595321"/>
            <a:ext cx="38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pi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BDA3CA6-131E-4B3C-9938-D5BBF8C9625E}"/>
              </a:ext>
            </a:extLst>
          </p:cNvPr>
          <p:cNvSpPr txBox="1"/>
          <p:nvPr/>
        </p:nvSpPr>
        <p:spPr>
          <a:xfrm>
            <a:off x="6508376" y="4664207"/>
            <a:ext cx="42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e-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2B9C6E-7651-40A4-B13F-5BEC77E993F8}"/>
              </a:ext>
            </a:extLst>
          </p:cNvPr>
          <p:cNvSpPr txBox="1"/>
          <p:nvPr/>
        </p:nvSpPr>
        <p:spPr>
          <a:xfrm>
            <a:off x="368834" y="5890452"/>
            <a:ext cx="813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000" b="1" dirty="0">
                <a:solidFill>
                  <a:srgbClr val="FF0000"/>
                </a:solidFill>
              </a:rPr>
              <a:t>IHEP and USTC plan to join the CALICE to work on </a:t>
            </a:r>
            <a:r>
              <a:rPr lang="en-US" sz="2000" b="1" dirty="0" err="1">
                <a:solidFill>
                  <a:srgbClr val="FF0000"/>
                </a:solidFill>
              </a:rPr>
              <a:t>ScW</a:t>
            </a:r>
            <a:r>
              <a:rPr lang="en-US" sz="2000" b="1" dirty="0">
                <a:solidFill>
                  <a:srgbClr val="FF0000"/>
                </a:solidFill>
              </a:rPr>
              <a:t> ECAL and AHCAL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AA83F8-E131-492D-8DC9-30E649B5F78F}"/>
              </a:ext>
            </a:extLst>
          </p:cNvPr>
          <p:cNvSpPr txBox="1"/>
          <p:nvPr/>
        </p:nvSpPr>
        <p:spPr>
          <a:xfrm>
            <a:off x="6465156" y="1136420"/>
            <a:ext cx="247253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THU/SJTU/CALICE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042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41101</TotalTime>
  <Words>801</Words>
  <Application>Microsoft Office PowerPoint</Application>
  <PresentationFormat>全屏显示(4:3)</PresentationFormat>
  <Paragraphs>126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Microsoft JhengHei</vt:lpstr>
      <vt:lpstr>微软雅黑</vt:lpstr>
      <vt:lpstr>MS PGothic</vt:lpstr>
      <vt:lpstr>黑体</vt:lpstr>
      <vt:lpstr>宋体</vt:lpstr>
      <vt:lpstr>华文楷体</vt:lpstr>
      <vt:lpstr>Arial</vt:lpstr>
      <vt:lpstr>Calibri</vt:lpstr>
      <vt:lpstr>Calibri Light</vt:lpstr>
      <vt:lpstr>Courier New</vt:lpstr>
      <vt:lpstr>Garamond</vt:lpstr>
      <vt:lpstr>Times New Roman</vt:lpstr>
      <vt:lpstr>Wingdings</vt:lpstr>
      <vt:lpstr>Office 主题</vt:lpstr>
      <vt:lpstr>Status of International Collaboration for CEPC Detectors R&amp;D</vt:lpstr>
      <vt:lpstr>Collaboration on Silicon Strip</vt:lpstr>
      <vt:lpstr>Collaboration on Silicon Strip</vt:lpstr>
      <vt:lpstr>Collaboration with IPHC, Strasbourg</vt:lpstr>
      <vt:lpstr>Collaboration with IPHC, Strasbourg</vt:lpstr>
      <vt:lpstr>Collaboration of LC-TPC R&amp;D</vt:lpstr>
      <vt:lpstr>Collaboration of LC-TPC R&amp;D</vt:lpstr>
      <vt:lpstr>Collaboration of LC-TPC R&amp;D</vt:lpstr>
      <vt:lpstr>Join the CALICE Collaboration</vt:lpstr>
      <vt:lpstr>Collaboration on Detector Design &amp; Optimization</vt:lpstr>
      <vt:lpstr>Some 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Xun Chen</dc:creator>
  <cp:lastModifiedBy>Haijun Yang</cp:lastModifiedBy>
  <cp:revision>1221</cp:revision>
  <dcterms:created xsi:type="dcterms:W3CDTF">2014-11-06T04:12:04Z</dcterms:created>
  <dcterms:modified xsi:type="dcterms:W3CDTF">2017-11-08T04:08:25Z</dcterms:modified>
</cp:coreProperties>
</file>