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21"/>
  </p:notesMasterIdLst>
  <p:handoutMasterIdLst>
    <p:handoutMasterId r:id="rId22"/>
  </p:handoutMasterIdLst>
  <p:sldIdLst>
    <p:sldId id="346" r:id="rId2"/>
    <p:sldId id="345" r:id="rId3"/>
    <p:sldId id="349" r:id="rId4"/>
    <p:sldId id="389" r:id="rId5"/>
    <p:sldId id="369" r:id="rId6"/>
    <p:sldId id="377" r:id="rId7"/>
    <p:sldId id="376" r:id="rId8"/>
    <p:sldId id="378" r:id="rId9"/>
    <p:sldId id="380" r:id="rId10"/>
    <p:sldId id="384" r:id="rId11"/>
    <p:sldId id="381" r:id="rId12"/>
    <p:sldId id="375" r:id="rId13"/>
    <p:sldId id="385" r:id="rId14"/>
    <p:sldId id="386" r:id="rId15"/>
    <p:sldId id="387" r:id="rId16"/>
    <p:sldId id="388" r:id="rId17"/>
    <p:sldId id="373" r:id="rId18"/>
    <p:sldId id="357" r:id="rId19"/>
    <p:sldId id="359" r:id="rId20"/>
  </p:sldIdLst>
  <p:sldSz cx="9144000" cy="6858000" type="screen4x3"/>
  <p:notesSz cx="6797675" cy="9874250"/>
  <p:defaultTextStyle>
    <a:defPPr>
      <a:defRPr lang="en-US"/>
    </a:defPPr>
    <a:lvl1pPr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1pPr>
    <a:lvl2pPr marL="4572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2pPr>
    <a:lvl3pPr marL="9144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3pPr>
    <a:lvl4pPr marL="13716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4pPr>
    <a:lvl5pPr marL="18288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5pPr>
    <a:lvl6pPr marL="2286000" algn="l" defTabSz="914400" rtl="0" eaLnBrk="1" latinLnBrk="0" hangingPunct="1">
      <a:defRPr sz="3600" b="1" kern="1200">
        <a:solidFill>
          <a:schemeClr val="bg1"/>
        </a:solidFill>
        <a:latin typeface="Times New Roman" pitchFamily="18" charset="0"/>
        <a:ea typeface="华文中宋" pitchFamily="2" charset="-122"/>
        <a:cs typeface="+mn-cs"/>
      </a:defRPr>
    </a:lvl6pPr>
    <a:lvl7pPr marL="2743200" algn="l" defTabSz="914400" rtl="0" eaLnBrk="1" latinLnBrk="0" hangingPunct="1">
      <a:defRPr sz="3600" b="1" kern="1200">
        <a:solidFill>
          <a:schemeClr val="bg1"/>
        </a:solidFill>
        <a:latin typeface="Times New Roman" pitchFamily="18" charset="0"/>
        <a:ea typeface="华文中宋" pitchFamily="2" charset="-122"/>
        <a:cs typeface="+mn-cs"/>
      </a:defRPr>
    </a:lvl7pPr>
    <a:lvl8pPr marL="3200400" algn="l" defTabSz="914400" rtl="0" eaLnBrk="1" latinLnBrk="0" hangingPunct="1">
      <a:defRPr sz="3600" b="1" kern="1200">
        <a:solidFill>
          <a:schemeClr val="bg1"/>
        </a:solidFill>
        <a:latin typeface="Times New Roman" pitchFamily="18" charset="0"/>
        <a:ea typeface="华文中宋" pitchFamily="2" charset="-122"/>
        <a:cs typeface="+mn-cs"/>
      </a:defRPr>
    </a:lvl8pPr>
    <a:lvl9pPr marL="3657600" algn="l" defTabSz="914400" rtl="0" eaLnBrk="1" latinLnBrk="0" hangingPunct="1">
      <a:defRPr sz="3600" b="1" kern="1200">
        <a:solidFill>
          <a:schemeClr val="bg1"/>
        </a:solidFill>
        <a:latin typeface="Times New Roman" pitchFamily="18" charset="0"/>
        <a:ea typeface="华文中宋" pitchFamily="2" charset="-122"/>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3C3EB"/>
    <a:srgbClr val="FFFFCC"/>
    <a:srgbClr val="FF0066"/>
    <a:srgbClr val="CCFF99"/>
    <a:srgbClr val="FFCC00"/>
    <a:srgbClr val="FF9966"/>
    <a:srgbClr val="CCECFF"/>
    <a:srgbClr val="FFFF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7" autoAdjust="0"/>
    <p:restoredTop sz="99265" autoAdjust="0"/>
  </p:normalViewPr>
  <p:slideViewPr>
    <p:cSldViewPr>
      <p:cViewPr varScale="1">
        <p:scale>
          <a:sx n="70" d="100"/>
          <a:sy n="70" d="100"/>
        </p:scale>
        <p:origin x="1144" y="40"/>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028" y="-10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solidFill>
                  <a:schemeClr val="tx1"/>
                </a:solidFill>
                <a:effectLst/>
                <a:latin typeface="Tahoma" pitchFamily="34" charset="0"/>
                <a:ea typeface="宋体" pitchFamily="2" charset="-122"/>
              </a:defRPr>
            </a:lvl1pPr>
          </a:lstStyle>
          <a:p>
            <a:pPr>
              <a:defRPr/>
            </a:pPr>
            <a:endParaRPr lang="zh-CN" altLang="en-US"/>
          </a:p>
        </p:txBody>
      </p:sp>
      <p:sp>
        <p:nvSpPr>
          <p:cNvPr id="100355" name="Rectangle 3"/>
          <p:cNvSpPr>
            <a:spLocks noGrp="1" noChangeArrowheads="1"/>
          </p:cNvSpPr>
          <p:nvPr>
            <p:ph type="dt" sz="quarter" idx="1"/>
          </p:nvPr>
        </p:nvSpPr>
        <p:spPr bwMode="auto">
          <a:xfrm>
            <a:off x="3850443"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effectLst/>
                <a:latin typeface="Tahoma" pitchFamily="34" charset="0"/>
                <a:ea typeface="宋体" pitchFamily="2" charset="-122"/>
              </a:defRPr>
            </a:lvl1pPr>
          </a:lstStyle>
          <a:p>
            <a:pPr>
              <a:defRPr/>
            </a:pPr>
            <a:fld id="{913DB623-E4F1-4968-96A3-99CF94D33F45}" type="datetimeFigureOut">
              <a:rPr lang="zh-CN" altLang="en-US"/>
              <a:pPr>
                <a:defRPr/>
              </a:pPr>
              <a:t>2017/11/7</a:t>
            </a:fld>
            <a:endParaRPr lang="en-US" altLang="zh-CN"/>
          </a:p>
        </p:txBody>
      </p:sp>
      <p:sp>
        <p:nvSpPr>
          <p:cNvPr id="100356" name="Rectangle 4"/>
          <p:cNvSpPr>
            <a:spLocks noGrp="1" noChangeArrowheads="1"/>
          </p:cNvSpPr>
          <p:nvPr>
            <p:ph type="ftr" sz="quarter" idx="2"/>
          </p:nvPr>
        </p:nvSpPr>
        <p:spPr bwMode="auto">
          <a:xfrm>
            <a:off x="0"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solidFill>
                  <a:schemeClr val="tx1"/>
                </a:solidFill>
                <a:effectLst/>
                <a:latin typeface="Tahoma" pitchFamily="34" charset="0"/>
                <a:ea typeface="宋体" pitchFamily="2" charset="-122"/>
              </a:defRPr>
            </a:lvl1pPr>
          </a:lstStyle>
          <a:p>
            <a:pPr>
              <a:defRPr/>
            </a:pPr>
            <a:endParaRPr lang="en-US" altLang="zh-CN"/>
          </a:p>
        </p:txBody>
      </p:sp>
      <p:sp>
        <p:nvSpPr>
          <p:cNvPr id="100357" name="Rectangle 5"/>
          <p:cNvSpPr>
            <a:spLocks noGrp="1" noChangeArrowheads="1"/>
          </p:cNvSpPr>
          <p:nvPr>
            <p:ph type="sldNum" sz="quarter" idx="3"/>
          </p:nvPr>
        </p:nvSpPr>
        <p:spPr bwMode="auto">
          <a:xfrm>
            <a:off x="3850443"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effectLst/>
                <a:latin typeface="Tahoma" pitchFamily="34" charset="0"/>
                <a:ea typeface="宋体" pitchFamily="2" charset="-122"/>
              </a:defRPr>
            </a:lvl1pPr>
          </a:lstStyle>
          <a:p>
            <a:pPr>
              <a:defRPr/>
            </a:pPr>
            <a:fld id="{524E0D12-1631-4688-BDBA-B625EE6F83CF}" type="slidenum">
              <a:rPr lang="zh-CN" altLang="en-US"/>
              <a:pPr>
                <a:defRPr/>
              </a:pPr>
              <a:t>‹#›</a:t>
            </a:fld>
            <a:endParaRPr lang="en-US" altLang="zh-CN"/>
          </a:p>
        </p:txBody>
      </p:sp>
    </p:spTree>
    <p:extLst>
      <p:ext uri="{BB962C8B-B14F-4D97-AF65-F5344CB8AC3E}">
        <p14:creationId xmlns:p14="http://schemas.microsoft.com/office/powerpoint/2010/main" val="397979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b="0">
                <a:solidFill>
                  <a:schemeClr val="tx1"/>
                </a:solidFill>
                <a:effectLst/>
                <a:latin typeface="Tahoma" pitchFamily="34" charset="0"/>
                <a:ea typeface="+mn-ea"/>
              </a:defRPr>
            </a:lvl1pPr>
          </a:lstStyle>
          <a:p>
            <a:pPr>
              <a:defRPr/>
            </a:pPr>
            <a:endParaRPr lang="zh-CN" altLang="en-US"/>
          </a:p>
        </p:txBody>
      </p:sp>
      <p:sp>
        <p:nvSpPr>
          <p:cNvPr id="3" name="日期占位符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b="0">
                <a:solidFill>
                  <a:schemeClr val="tx1"/>
                </a:solidFill>
                <a:effectLst/>
                <a:latin typeface="Tahoma" pitchFamily="34" charset="0"/>
                <a:ea typeface="+mn-ea"/>
              </a:defRPr>
            </a:lvl1pPr>
          </a:lstStyle>
          <a:p>
            <a:pPr>
              <a:defRPr/>
            </a:pPr>
            <a:fld id="{61FFC5FB-8FAD-4A82-A31A-6D07400DB7BC}" type="datetimeFigureOut">
              <a:rPr lang="zh-CN" altLang="en-US"/>
              <a:pPr>
                <a:defRPr/>
              </a:pPr>
              <a:t>2017/11/7</a:t>
            </a:fld>
            <a:endParaRPr lang="zh-CN" altLang="en-US"/>
          </a:p>
        </p:txBody>
      </p:sp>
      <p:sp>
        <p:nvSpPr>
          <p:cNvPr id="4" name="幻灯片图像占位符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79768" y="4690269"/>
            <a:ext cx="5438140" cy="4443413"/>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b="0">
                <a:solidFill>
                  <a:schemeClr val="tx1"/>
                </a:solidFill>
                <a:effectLst/>
                <a:latin typeface="Tahoma" pitchFamily="34" charset="0"/>
                <a:ea typeface="+mn-ea"/>
              </a:defRPr>
            </a:lvl1pPr>
          </a:lstStyle>
          <a:p>
            <a:pPr>
              <a:defRPr/>
            </a:pPr>
            <a:endParaRPr lang="zh-CN" altLang="en-US"/>
          </a:p>
        </p:txBody>
      </p:sp>
      <p:sp>
        <p:nvSpPr>
          <p:cNvPr id="7" name="灯片编号占位符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b="0">
                <a:solidFill>
                  <a:schemeClr val="tx1"/>
                </a:solidFill>
                <a:effectLst/>
                <a:latin typeface="Tahoma" pitchFamily="34" charset="0"/>
                <a:ea typeface="+mn-ea"/>
              </a:defRPr>
            </a:lvl1pPr>
          </a:lstStyle>
          <a:p>
            <a:pPr>
              <a:defRPr/>
            </a:pPr>
            <a:fld id="{9EBC002A-B0FF-4AB1-B1B7-F9D4F0861090}" type="slidenum">
              <a:rPr lang="zh-CN" altLang="en-US"/>
              <a:pPr>
                <a:defRPr/>
              </a:pPr>
              <a:t>‹#›</a:t>
            </a:fld>
            <a:endParaRPr lang="zh-CN" altLang="en-US"/>
          </a:p>
        </p:txBody>
      </p:sp>
    </p:spTree>
    <p:extLst>
      <p:ext uri="{BB962C8B-B14F-4D97-AF65-F5344CB8AC3E}">
        <p14:creationId xmlns:p14="http://schemas.microsoft.com/office/powerpoint/2010/main" val="2146091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mn-lt"/>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mn-lt"/>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mn-lt"/>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mn-lt"/>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图片 6" descr="高能所.jpg"/>
          <p:cNvPicPr>
            <a:picLocks noChangeAspect="1"/>
          </p:cNvPicPr>
          <p:nvPr userDrawn="1"/>
        </p:nvPicPr>
        <p:blipFill>
          <a:blip r:embed="rId2" cstate="print"/>
          <a:stretch>
            <a:fillRect/>
          </a:stretch>
        </p:blipFill>
        <p:spPr>
          <a:xfrm>
            <a:off x="0" y="0"/>
            <a:ext cx="9144000" cy="6858000"/>
          </a:xfrm>
          <a:prstGeom prst="rect">
            <a:avLst/>
          </a:prstGeom>
        </p:spPr>
      </p:pic>
      <p:sp>
        <p:nvSpPr>
          <p:cNvPr id="155650" name="Rectangle 2"/>
          <p:cNvSpPr>
            <a:spLocks noGrp="1" noChangeArrowheads="1"/>
          </p:cNvSpPr>
          <p:nvPr>
            <p:ph type="ctrTitle"/>
          </p:nvPr>
        </p:nvSpPr>
        <p:spPr>
          <a:xfrm>
            <a:off x="685800" y="2130425"/>
            <a:ext cx="7772400" cy="1470025"/>
          </a:xfrm>
        </p:spPr>
        <p:txBody>
          <a:bodyPr/>
          <a:lstStyle>
            <a:lvl1pPr algn="ctr">
              <a:defRPr sz="6000" b="1">
                <a:solidFill>
                  <a:srgbClr val="FF0000"/>
                </a:solidFill>
                <a:latin typeface="+mj-lt"/>
              </a:defRPr>
            </a:lvl1pPr>
          </a:lstStyle>
          <a:p>
            <a:r>
              <a:rPr lang="zh-CN" altLang="en-US" dirty="0"/>
              <a:t>单击此处编辑母版标题样式</a:t>
            </a:r>
          </a:p>
        </p:txBody>
      </p:sp>
      <p:sp>
        <p:nvSpPr>
          <p:cNvPr id="4" name="Rectangle 4"/>
          <p:cNvSpPr>
            <a:spLocks noGrp="1" noChangeArrowheads="1"/>
          </p:cNvSpPr>
          <p:nvPr>
            <p:ph type="dt" sz="half" idx="10"/>
          </p:nvPr>
        </p:nvSpPr>
        <p:spPr/>
        <p:txBody>
          <a:bodyPr/>
          <a:lstStyle>
            <a:lvl1pPr>
              <a:defRPr/>
            </a:lvl1pPr>
          </a:lstStyle>
          <a:p>
            <a:pPr>
              <a:defRPr/>
            </a:pPr>
            <a:fld id="{6636E63E-8F84-4652-8FB1-FF44450FEA66}" type="datetime1">
              <a:rPr lang="zh-CN" altLang="en-US"/>
              <a:pPr>
                <a:defRPr/>
              </a:pPr>
              <a:t>2017/11/7</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19" name="文本占位符 18"/>
          <p:cNvSpPr>
            <a:spLocks noGrp="1"/>
          </p:cNvSpPr>
          <p:nvPr>
            <p:ph type="body" sz="quarter" idx="12"/>
          </p:nvPr>
        </p:nvSpPr>
        <p:spPr>
          <a:xfrm>
            <a:off x="1979712" y="4581525"/>
            <a:ext cx="4968552" cy="792163"/>
          </a:xfrm>
        </p:spPr>
        <p:txBody>
          <a:bodyPr/>
          <a:lstStyle>
            <a:lvl1pPr algn="ctr">
              <a:buNone/>
              <a:defRPr>
                <a:latin typeface="+mn-lt"/>
              </a:defRPr>
            </a:lvl1pPr>
          </a:lstStyle>
          <a:p>
            <a:pPr lvl="0"/>
            <a:r>
              <a:rPr lang="zh-CN" altLang="en-US" dirty="0" smtClean="0"/>
              <a:t>单击此处编辑母版文本样式</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22EB8559-02A1-4B24-86EC-BE3DB242B9D9}" type="datetime1">
              <a:rPr lang="zh-CN" altLang="en-US"/>
              <a:pPr>
                <a:defRPr/>
              </a:pPr>
              <a:t>2017/11/7</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034A0C16-74D8-4C89-8613-5E45EB8B4208}" type="datetime1">
              <a:rPr lang="zh-CN" altLang="en-US"/>
              <a:pPr>
                <a:defRPr/>
              </a:pPr>
              <a:t>2017/11/7</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defRPr>
            </a:lvl1pPr>
          </a:lstStyle>
          <a:p>
            <a:r>
              <a:rPr lang="en-US" altLang="zh-CN" dirty="0" smtClean="0"/>
              <a:t>Click to edit Master title style</a:t>
            </a:r>
            <a:endParaRPr lang="zh-CN" altLang="en-US" dirty="0"/>
          </a:p>
        </p:txBody>
      </p:sp>
      <p:sp>
        <p:nvSpPr>
          <p:cNvPr id="3" name="Content Placeholder 2"/>
          <p:cNvSpPr>
            <a:spLocks noGrp="1"/>
          </p:cNvSpPr>
          <p:nvPr>
            <p:ph idx="1"/>
          </p:nvPr>
        </p:nvSpPr>
        <p:spPr/>
        <p:txBody>
          <a:bodyPr/>
          <a:lstStyle>
            <a:lvl1pPr>
              <a:defRPr sz="2400">
                <a:latin typeface="+mn-lt"/>
              </a:defRPr>
            </a:lvl1pPr>
            <a:lvl2pPr>
              <a:defRPr sz="2000">
                <a:latin typeface="+mn-lt"/>
              </a:defRPr>
            </a:lvl2pPr>
            <a:lvl3pPr>
              <a:defRPr sz="2000">
                <a:latin typeface="+mn-lt"/>
              </a:defRPr>
            </a:lvl3pPr>
            <a:lvl4pPr>
              <a:defRPr>
                <a:latin typeface="+mn-lt"/>
              </a:defRPr>
            </a:lvl4pPr>
            <a:lvl5pPr>
              <a:defRPr>
                <a:latin typeface="+mn-lt"/>
              </a:defRPr>
            </a:lvl5p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fld id="{02FD1267-7E2F-4700-9C61-E44B3548C528}" type="datetime1">
              <a:rPr lang="zh-CN" altLang="en-US"/>
              <a:pPr>
                <a:defRPr/>
              </a:pPr>
              <a:t>2017/11/7</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390A3148-A2A2-499D-8AD4-A42AA392E762}" type="datetime1">
              <a:rPr lang="zh-CN" altLang="en-US"/>
              <a:pPr>
                <a:defRPr/>
              </a:pPr>
              <a:t>2017/11/7</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7103C93E-36B2-40C1-B7AC-83420700120D}" type="datetime1">
              <a:rPr lang="zh-CN" altLang="en-US"/>
              <a:pPr>
                <a:defRPr/>
              </a:pPr>
              <a:t>2017/11/7</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844F64D9-8DB8-45C9-BE2D-5E39827271F5}" type="datetime1">
              <a:rPr lang="zh-CN" altLang="en-US"/>
              <a:pPr>
                <a:defRPr/>
              </a:pPr>
              <a:t>2017/11/7</a:t>
            </a:fld>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E315AF6A-52DC-4802-83F2-94AEEBC406E5}" type="datetime1">
              <a:rPr lang="zh-CN" altLang="en-US"/>
              <a:pPr>
                <a:defRPr/>
              </a:pPr>
              <a:t>2017/11/7</a:t>
            </a:fld>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56316514-12AA-447E-822F-DD9EDA71C173}" type="datetime1">
              <a:rPr lang="zh-CN" altLang="en-US"/>
              <a:pPr>
                <a:defRPr/>
              </a:pPr>
              <a:t>2017/11/7</a:t>
            </a:fld>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A2E35B66-8F1E-468F-A06B-AB51DFF38B68}" type="datetime1">
              <a:rPr lang="zh-CN" altLang="en-US"/>
              <a:pPr>
                <a:defRPr/>
              </a:pPr>
              <a:t>2017/11/7</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0FC2FB9D-30A9-4BE6-B289-DEFC83ECD8DC}" type="datetime1">
              <a:rPr lang="zh-CN" altLang="en-US"/>
              <a:pPr>
                <a:defRPr/>
              </a:pPr>
              <a:t>2017/11/7</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403648" y="53752"/>
            <a:ext cx="713913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endParaRPr lang="zh-CN" altLang="en-US" dirty="0" smtClean="0"/>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1DFA9564-8B1D-46BF-A8FC-7DF2AC969463}" type="datetime1">
              <a:rPr lang="zh-CN" altLang="en-US"/>
              <a:pPr>
                <a:defRPr/>
              </a:pPr>
              <a:t>2017/11/7</a:t>
            </a:fld>
            <a:endParaRPr lang="en-US" altLang="zh-CN"/>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ltLang="zh-CN"/>
          </a:p>
        </p:txBody>
      </p:sp>
      <p:sp>
        <p:nvSpPr>
          <p:cNvPr id="10" name="矩形 9"/>
          <p:cNvSpPr/>
          <p:nvPr userDrawn="1"/>
        </p:nvSpPr>
        <p:spPr bwMode="auto">
          <a:xfrm>
            <a:off x="0" y="6669360"/>
            <a:ext cx="9144000" cy="188640"/>
          </a:xfrm>
          <a:prstGeom prst="rect">
            <a:avLst/>
          </a:prstGeom>
          <a:solidFill>
            <a:srgbClr val="C3C3E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smtClean="0">
              <a:ln>
                <a:noFill/>
              </a:ln>
              <a:solidFill>
                <a:schemeClr val="bg1"/>
              </a:solidFill>
              <a:effectLst/>
              <a:latin typeface="Times New Roman" pitchFamily="18" charset="0"/>
              <a:ea typeface="华文中宋" pitchFamily="2" charset="-122"/>
            </a:endParaRPr>
          </a:p>
        </p:txBody>
      </p:sp>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167664"/>
            <a:ext cx="1403302" cy="102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split orient="vert"/>
  </p:transition>
  <p:txStyles>
    <p:titleStyle>
      <a:lvl1pPr algn="ctr" rtl="0" eaLnBrk="0" fontAlgn="base" hangingPunct="0">
        <a:spcBef>
          <a:spcPct val="0"/>
        </a:spcBef>
        <a:spcAft>
          <a:spcPct val="0"/>
        </a:spcAft>
        <a:defRPr sz="4000" b="1" cap="none" spc="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defRPr>
      </a:lvl1pPr>
      <a:lvl2pPr algn="l" rtl="0" eaLnBrk="0" fontAlgn="base" hangingPunct="0">
        <a:spcBef>
          <a:spcPct val="0"/>
        </a:spcBef>
        <a:spcAft>
          <a:spcPct val="0"/>
        </a:spcAft>
        <a:defRPr sz="4000" b="1">
          <a:solidFill>
            <a:schemeClr val="bg1"/>
          </a:solidFill>
          <a:latin typeface="Arial" charset="0"/>
          <a:ea typeface="黑体" pitchFamily="2" charset="-122"/>
        </a:defRPr>
      </a:lvl2pPr>
      <a:lvl3pPr algn="l" rtl="0" eaLnBrk="0" fontAlgn="base" hangingPunct="0">
        <a:spcBef>
          <a:spcPct val="0"/>
        </a:spcBef>
        <a:spcAft>
          <a:spcPct val="0"/>
        </a:spcAft>
        <a:defRPr sz="4000" b="1">
          <a:solidFill>
            <a:schemeClr val="bg1"/>
          </a:solidFill>
          <a:latin typeface="Arial" charset="0"/>
          <a:ea typeface="黑体" pitchFamily="2" charset="-122"/>
        </a:defRPr>
      </a:lvl3pPr>
      <a:lvl4pPr algn="l" rtl="0" eaLnBrk="0" fontAlgn="base" hangingPunct="0">
        <a:spcBef>
          <a:spcPct val="0"/>
        </a:spcBef>
        <a:spcAft>
          <a:spcPct val="0"/>
        </a:spcAft>
        <a:defRPr sz="4000" b="1">
          <a:solidFill>
            <a:schemeClr val="bg1"/>
          </a:solidFill>
          <a:latin typeface="Arial" charset="0"/>
          <a:ea typeface="黑体" pitchFamily="2" charset="-122"/>
        </a:defRPr>
      </a:lvl4pPr>
      <a:lvl5pPr algn="l" rtl="0" eaLnBrk="0" fontAlgn="base" hangingPunct="0">
        <a:spcBef>
          <a:spcPct val="0"/>
        </a:spcBef>
        <a:spcAft>
          <a:spcPct val="0"/>
        </a:spcAft>
        <a:defRPr sz="4000" b="1">
          <a:solidFill>
            <a:schemeClr val="bg1"/>
          </a:solidFill>
          <a:latin typeface="Arial" charset="0"/>
          <a:ea typeface="黑体" pitchFamily="2" charset="-122"/>
        </a:defRPr>
      </a:lvl5pPr>
      <a:lvl6pPr marL="457200" algn="l" rtl="0" fontAlgn="base">
        <a:spcBef>
          <a:spcPct val="0"/>
        </a:spcBef>
        <a:spcAft>
          <a:spcPct val="0"/>
        </a:spcAft>
        <a:defRPr sz="4000" b="1">
          <a:solidFill>
            <a:srgbClr val="0090F2"/>
          </a:solidFill>
          <a:latin typeface="Arial" charset="0"/>
          <a:ea typeface="黑体" pitchFamily="2" charset="-122"/>
        </a:defRPr>
      </a:lvl6pPr>
      <a:lvl7pPr marL="914400" algn="l" rtl="0" fontAlgn="base">
        <a:spcBef>
          <a:spcPct val="0"/>
        </a:spcBef>
        <a:spcAft>
          <a:spcPct val="0"/>
        </a:spcAft>
        <a:defRPr sz="4000" b="1">
          <a:solidFill>
            <a:srgbClr val="0090F2"/>
          </a:solidFill>
          <a:latin typeface="Arial" charset="0"/>
          <a:ea typeface="黑体" pitchFamily="2" charset="-122"/>
        </a:defRPr>
      </a:lvl7pPr>
      <a:lvl8pPr marL="1371600" algn="l" rtl="0" fontAlgn="base">
        <a:spcBef>
          <a:spcPct val="0"/>
        </a:spcBef>
        <a:spcAft>
          <a:spcPct val="0"/>
        </a:spcAft>
        <a:defRPr sz="4000" b="1">
          <a:solidFill>
            <a:srgbClr val="0090F2"/>
          </a:solidFill>
          <a:latin typeface="Arial" charset="0"/>
          <a:ea typeface="黑体" pitchFamily="2" charset="-122"/>
        </a:defRPr>
      </a:lvl8pPr>
      <a:lvl9pPr marL="1828800" algn="l" rtl="0" fontAlgn="base">
        <a:spcBef>
          <a:spcPct val="0"/>
        </a:spcBef>
        <a:spcAft>
          <a:spcPct val="0"/>
        </a:spcAft>
        <a:defRPr sz="4000" b="1">
          <a:solidFill>
            <a:srgbClr val="0090F2"/>
          </a:solidFill>
          <a:latin typeface="Arial" charset="0"/>
          <a:ea typeface="黑体" pitchFamily="2" charset="-122"/>
        </a:defRPr>
      </a:lvl9pPr>
    </p:titleStyle>
    <p:body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en-US" altLang="zh-CN" dirty="0" smtClean="0"/>
              <a:t>Mechanical system of CEPC</a:t>
            </a:r>
            <a:endParaRPr lang="zh-CN" altLang="en-US" dirty="0"/>
          </a:p>
        </p:txBody>
      </p:sp>
      <p:sp>
        <p:nvSpPr>
          <p:cNvPr id="5" name="文本占位符 4"/>
          <p:cNvSpPr>
            <a:spLocks noGrp="1"/>
          </p:cNvSpPr>
          <p:nvPr>
            <p:ph type="body" sz="quarter" idx="12"/>
          </p:nvPr>
        </p:nvSpPr>
        <p:spPr>
          <a:xfrm>
            <a:off x="1331640" y="4581525"/>
            <a:ext cx="6480720" cy="792163"/>
          </a:xfrm>
        </p:spPr>
        <p:txBody>
          <a:bodyPr/>
          <a:lstStyle/>
          <a:p>
            <a:r>
              <a:rPr lang="en-US" altLang="zh-CN" sz="2000" dirty="0" err="1" smtClean="0"/>
              <a:t>Haijing</a:t>
            </a:r>
            <a:r>
              <a:rPr lang="en-US" altLang="zh-CN" sz="2000" dirty="0" smtClean="0"/>
              <a:t> Wang, </a:t>
            </a:r>
            <a:r>
              <a:rPr lang="en-US" altLang="zh-CN" sz="2000" dirty="0" err="1" smtClean="0"/>
              <a:t>Huamin</a:t>
            </a:r>
            <a:r>
              <a:rPr lang="en-US" altLang="zh-CN" sz="2000" dirty="0" smtClean="0"/>
              <a:t> Qu, </a:t>
            </a:r>
            <a:r>
              <a:rPr lang="en-US" altLang="zh-CN" sz="2000" dirty="0" err="1" smtClean="0"/>
              <a:t>Jianli</a:t>
            </a:r>
            <a:r>
              <a:rPr lang="en-US" altLang="zh-CN" sz="2000" dirty="0" smtClean="0"/>
              <a:t> Wang, </a:t>
            </a:r>
          </a:p>
          <a:p>
            <a:r>
              <a:rPr lang="en-US" altLang="zh-CN" sz="2000" dirty="0" err="1" smtClean="0"/>
              <a:t>Ningchuang</a:t>
            </a:r>
            <a:r>
              <a:rPr lang="en-US" altLang="zh-CN" sz="2000" dirty="0" smtClean="0"/>
              <a:t> Zhou, </a:t>
            </a:r>
            <a:r>
              <a:rPr lang="en-US" altLang="zh-CN" sz="2000" dirty="0" err="1" smtClean="0"/>
              <a:t>Minxian</a:t>
            </a:r>
            <a:r>
              <a:rPr lang="en-US" altLang="zh-CN" sz="2000" dirty="0" smtClean="0"/>
              <a:t> Li, </a:t>
            </a:r>
            <a:r>
              <a:rPr lang="en-US" altLang="zh-CN" sz="2000" dirty="0" err="1" smtClean="0"/>
              <a:t>Shujin</a:t>
            </a:r>
            <a:r>
              <a:rPr lang="en-US" altLang="zh-CN" sz="2000" dirty="0" smtClean="0"/>
              <a:t> Li</a:t>
            </a:r>
          </a:p>
          <a:p>
            <a:r>
              <a:rPr lang="en-US" altLang="zh-CN" sz="2000" smtClean="0"/>
              <a:t>November </a:t>
            </a:r>
            <a:r>
              <a:rPr lang="en-US" altLang="zh-CN" sz="2000" smtClean="0"/>
              <a:t>7, </a:t>
            </a:r>
            <a:r>
              <a:rPr lang="en-US" altLang="zh-CN" sz="2000" dirty="0" smtClean="0"/>
              <a:t>2017,IHEP</a:t>
            </a:r>
          </a:p>
          <a:p>
            <a:r>
              <a:rPr lang="en-US" altLang="zh-CN" sz="2000" dirty="0" smtClean="0"/>
              <a:t>First </a:t>
            </a:r>
            <a:r>
              <a:rPr lang="en-US" altLang="zh-CN" sz="2000" dirty="0"/>
              <a:t>international workshop of CEPC</a:t>
            </a:r>
            <a:endParaRPr lang="zh-CN" altLang="en-US" sz="2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268760"/>
            <a:ext cx="8229600" cy="4525963"/>
          </a:xfrm>
        </p:spPr>
        <p:txBody>
          <a:bodyPr/>
          <a:lstStyle/>
          <a:p>
            <a:r>
              <a:rPr lang="en-GB" altLang="zh-CN" dirty="0" smtClean="0"/>
              <a:t>Requirements of Magnet supports</a:t>
            </a:r>
          </a:p>
          <a:p>
            <a:pPr lvl="1"/>
            <a:r>
              <a:rPr lang="en-GB" altLang="zh-CN" dirty="0" smtClean="0">
                <a:solidFill>
                  <a:srgbClr val="FF0000"/>
                </a:solidFill>
              </a:rPr>
              <a:t>Stability</a:t>
            </a:r>
            <a:r>
              <a:rPr lang="en-GB" altLang="zh-CN" dirty="0" smtClean="0"/>
              <a:t> </a:t>
            </a:r>
            <a:r>
              <a:rPr lang="en-GB" altLang="zh-CN" dirty="0"/>
              <a:t>with large time constants, avoiding creep and fatigue deformation.</a:t>
            </a:r>
            <a:endParaRPr lang="zh-CN" altLang="zh-CN" dirty="0"/>
          </a:p>
          <a:p>
            <a:pPr lvl="1"/>
            <a:r>
              <a:rPr lang="en-GB" altLang="zh-CN" dirty="0">
                <a:solidFill>
                  <a:srgbClr val="FF0000"/>
                </a:solidFill>
              </a:rPr>
              <a:t>Simple and reliable mechanics </a:t>
            </a:r>
            <a:r>
              <a:rPr lang="en-GB" altLang="zh-CN" dirty="0"/>
              <a:t>for safe mounting and easy alignment.</a:t>
            </a:r>
            <a:endParaRPr lang="zh-CN" altLang="zh-CN" dirty="0"/>
          </a:p>
          <a:p>
            <a:pPr lvl="1"/>
            <a:r>
              <a:rPr lang="en-GB" altLang="zh-CN" dirty="0"/>
              <a:t>Good </a:t>
            </a:r>
            <a:r>
              <a:rPr lang="en-GB" altLang="zh-CN" dirty="0">
                <a:solidFill>
                  <a:srgbClr val="FF0000"/>
                </a:solidFill>
              </a:rPr>
              <a:t>vibration</a:t>
            </a:r>
            <a:r>
              <a:rPr lang="en-GB" altLang="zh-CN" dirty="0"/>
              <a:t> performance</a:t>
            </a:r>
            <a:r>
              <a:rPr lang="en-GB" altLang="zh-CN" dirty="0" smtClean="0"/>
              <a:t>.</a:t>
            </a:r>
          </a:p>
          <a:p>
            <a:pPr lvl="1"/>
            <a:r>
              <a:rPr lang="en-GB" altLang="zh-CN" dirty="0"/>
              <a:t>Good </a:t>
            </a:r>
            <a:r>
              <a:rPr lang="en-GB" altLang="zh-CN" dirty="0">
                <a:solidFill>
                  <a:srgbClr val="FF0000"/>
                </a:solidFill>
              </a:rPr>
              <a:t>water-proof</a:t>
            </a:r>
            <a:r>
              <a:rPr lang="en-GB" altLang="zh-CN" dirty="0"/>
              <a:t> performance of the tunnel, especially at the mounting locations.</a:t>
            </a:r>
            <a:endParaRPr lang="zh-CN" altLang="zh-CN" dirty="0"/>
          </a:p>
          <a:p>
            <a:pPr lvl="1"/>
            <a:endParaRPr lang="zh-CN" altLang="zh-CN" dirty="0"/>
          </a:p>
          <a:p>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554580625"/>
              </p:ext>
            </p:extLst>
          </p:nvPr>
        </p:nvGraphicFramePr>
        <p:xfrm>
          <a:off x="1882044" y="4437112"/>
          <a:ext cx="5544616" cy="1826454"/>
        </p:xfrm>
        <a:graphic>
          <a:graphicData uri="http://schemas.openxmlformats.org/drawingml/2006/table">
            <a:tbl>
              <a:tblPr firstRow="1" firstCol="1" bandRow="1">
                <a:tableStyleId>{21E4AEA4-8DFA-4A89-87EB-49C32662AFE0}</a:tableStyleId>
              </a:tblPr>
              <a:tblGrid>
                <a:gridCol w="742669"/>
                <a:gridCol w="2163497"/>
                <a:gridCol w="2638450"/>
              </a:tblGrid>
              <a:tr h="40005">
                <a:tc>
                  <a:txBody>
                    <a:bodyPr/>
                    <a:lstStyle/>
                    <a:p>
                      <a:pPr algn="ctr">
                        <a:lnSpc>
                          <a:spcPct val="107000"/>
                        </a:lnSpc>
                        <a:spcAft>
                          <a:spcPts val="300"/>
                        </a:spcAft>
                      </a:pPr>
                      <a:r>
                        <a:rPr lang="en-US" sz="1600" dirty="0">
                          <a:effectLst/>
                        </a:rPr>
                        <a:t> </a:t>
                      </a:r>
                      <a:endParaRPr lang="zh-CN" sz="16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lnSpc>
                          <a:spcPct val="107000"/>
                        </a:lnSpc>
                        <a:spcAft>
                          <a:spcPts val="300"/>
                        </a:spcAft>
                      </a:pPr>
                      <a:r>
                        <a:rPr lang="en-US" sz="1600">
                          <a:effectLst/>
                        </a:rPr>
                        <a:t>Range of adjustment</a:t>
                      </a:r>
                      <a:endParaRPr lang="zh-CN" sz="16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lnSpc>
                          <a:spcPct val="107000"/>
                        </a:lnSpc>
                        <a:spcAft>
                          <a:spcPts val="300"/>
                        </a:spcAft>
                      </a:pPr>
                      <a:r>
                        <a:rPr lang="en-US" sz="1600">
                          <a:effectLst/>
                        </a:rPr>
                        <a:t>Accuracy of adjustment</a:t>
                      </a:r>
                      <a:endParaRPr lang="zh-CN" sz="16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r>
              <a:tr h="69215">
                <a:tc>
                  <a:txBody>
                    <a:bodyPr/>
                    <a:lstStyle/>
                    <a:p>
                      <a:pPr algn="ctr">
                        <a:lnSpc>
                          <a:spcPct val="107000"/>
                        </a:lnSpc>
                        <a:spcAft>
                          <a:spcPts val="300"/>
                        </a:spcAft>
                      </a:pPr>
                      <a:r>
                        <a:rPr lang="en-US" sz="1600">
                          <a:effectLst/>
                        </a:rPr>
                        <a:t>X</a:t>
                      </a:r>
                      <a:endParaRPr lang="zh-CN" sz="16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lnSpc>
                          <a:spcPct val="107000"/>
                        </a:lnSpc>
                        <a:spcAft>
                          <a:spcPts val="300"/>
                        </a:spcAft>
                      </a:pPr>
                      <a:r>
                        <a:rPr lang="zh-CN" sz="1600">
                          <a:effectLst/>
                        </a:rPr>
                        <a:t>≥±</a:t>
                      </a:r>
                      <a:r>
                        <a:rPr lang="en-US" sz="1600">
                          <a:effectLst/>
                        </a:rPr>
                        <a:t>20mm</a:t>
                      </a:r>
                      <a:endParaRPr lang="zh-CN" sz="16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lnSpc>
                          <a:spcPct val="107000"/>
                        </a:lnSpc>
                        <a:spcAft>
                          <a:spcPts val="300"/>
                        </a:spcAft>
                      </a:pPr>
                      <a:r>
                        <a:rPr lang="zh-CN" sz="1600">
                          <a:effectLst/>
                        </a:rPr>
                        <a:t>≤±</a:t>
                      </a:r>
                      <a:r>
                        <a:rPr lang="en-US" sz="1600">
                          <a:effectLst/>
                        </a:rPr>
                        <a:t>0.02mm</a:t>
                      </a:r>
                      <a:endParaRPr lang="zh-CN" sz="16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r>
              <a:tr h="69215">
                <a:tc>
                  <a:txBody>
                    <a:bodyPr/>
                    <a:lstStyle/>
                    <a:p>
                      <a:pPr algn="ctr">
                        <a:lnSpc>
                          <a:spcPct val="107000"/>
                        </a:lnSpc>
                        <a:spcAft>
                          <a:spcPts val="300"/>
                        </a:spcAft>
                      </a:pPr>
                      <a:r>
                        <a:rPr lang="en-US" sz="1600">
                          <a:effectLst/>
                        </a:rPr>
                        <a:t>Y</a:t>
                      </a:r>
                      <a:endParaRPr lang="zh-CN" sz="16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lnSpc>
                          <a:spcPct val="107000"/>
                        </a:lnSpc>
                        <a:spcAft>
                          <a:spcPts val="300"/>
                        </a:spcAft>
                      </a:pPr>
                      <a:r>
                        <a:rPr lang="zh-CN" sz="1600">
                          <a:effectLst/>
                        </a:rPr>
                        <a:t>≥±</a:t>
                      </a:r>
                      <a:r>
                        <a:rPr lang="en-US" sz="1600">
                          <a:effectLst/>
                        </a:rPr>
                        <a:t>30mm</a:t>
                      </a:r>
                      <a:endParaRPr lang="zh-CN" sz="16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lnSpc>
                          <a:spcPct val="107000"/>
                        </a:lnSpc>
                        <a:spcAft>
                          <a:spcPts val="300"/>
                        </a:spcAft>
                      </a:pPr>
                      <a:r>
                        <a:rPr lang="zh-CN" sz="1600" dirty="0">
                          <a:effectLst/>
                        </a:rPr>
                        <a:t>≤±</a:t>
                      </a:r>
                      <a:r>
                        <a:rPr lang="en-US" sz="1600" dirty="0">
                          <a:effectLst/>
                        </a:rPr>
                        <a:t>0.02mm</a:t>
                      </a:r>
                      <a:endParaRPr lang="zh-CN" sz="16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r>
              <a:tr h="69215">
                <a:tc>
                  <a:txBody>
                    <a:bodyPr/>
                    <a:lstStyle/>
                    <a:p>
                      <a:pPr algn="ctr">
                        <a:lnSpc>
                          <a:spcPct val="107000"/>
                        </a:lnSpc>
                        <a:spcAft>
                          <a:spcPts val="300"/>
                        </a:spcAft>
                      </a:pPr>
                      <a:r>
                        <a:rPr lang="en-US" sz="1600">
                          <a:effectLst/>
                        </a:rPr>
                        <a:t>Z</a:t>
                      </a:r>
                      <a:endParaRPr lang="zh-CN" sz="16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lnSpc>
                          <a:spcPct val="107000"/>
                        </a:lnSpc>
                        <a:spcAft>
                          <a:spcPts val="300"/>
                        </a:spcAft>
                      </a:pPr>
                      <a:r>
                        <a:rPr lang="zh-CN" sz="1600">
                          <a:effectLst/>
                        </a:rPr>
                        <a:t>≥±</a:t>
                      </a:r>
                      <a:r>
                        <a:rPr lang="en-US" sz="1600">
                          <a:effectLst/>
                        </a:rPr>
                        <a:t>20mm</a:t>
                      </a:r>
                      <a:endParaRPr lang="zh-CN" sz="16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lnSpc>
                          <a:spcPct val="107000"/>
                        </a:lnSpc>
                        <a:spcAft>
                          <a:spcPts val="300"/>
                        </a:spcAft>
                      </a:pPr>
                      <a:r>
                        <a:rPr lang="zh-CN" sz="1600">
                          <a:effectLst/>
                        </a:rPr>
                        <a:t>≤±</a:t>
                      </a:r>
                      <a:r>
                        <a:rPr lang="en-US" sz="1600">
                          <a:effectLst/>
                        </a:rPr>
                        <a:t>0.02mm</a:t>
                      </a:r>
                      <a:endParaRPr lang="zh-CN" sz="16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r>
              <a:tr h="69215">
                <a:tc>
                  <a:txBody>
                    <a:bodyPr/>
                    <a:lstStyle/>
                    <a:p>
                      <a:pPr algn="ctr">
                        <a:lnSpc>
                          <a:spcPct val="107000"/>
                        </a:lnSpc>
                        <a:spcAft>
                          <a:spcPts val="300"/>
                        </a:spcAft>
                      </a:pPr>
                      <a:r>
                        <a:rPr lang="zh-CN" sz="1600">
                          <a:effectLst/>
                        </a:rPr>
                        <a:t>Δθ</a:t>
                      </a:r>
                      <a:r>
                        <a:rPr lang="en-US" sz="1600">
                          <a:effectLst/>
                        </a:rPr>
                        <a:t>x</a:t>
                      </a:r>
                      <a:endParaRPr lang="zh-CN" sz="16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lnSpc>
                          <a:spcPct val="107000"/>
                        </a:lnSpc>
                        <a:spcAft>
                          <a:spcPts val="300"/>
                        </a:spcAft>
                      </a:pPr>
                      <a:r>
                        <a:rPr lang="zh-CN" sz="1600">
                          <a:effectLst/>
                        </a:rPr>
                        <a:t>≥±</a:t>
                      </a:r>
                      <a:r>
                        <a:rPr lang="en-US" sz="1600">
                          <a:effectLst/>
                        </a:rPr>
                        <a:t>10mrad</a:t>
                      </a:r>
                      <a:endParaRPr lang="zh-CN" sz="16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lnSpc>
                          <a:spcPct val="107000"/>
                        </a:lnSpc>
                        <a:spcAft>
                          <a:spcPts val="300"/>
                        </a:spcAft>
                      </a:pPr>
                      <a:r>
                        <a:rPr lang="zh-CN" sz="1600">
                          <a:effectLst/>
                        </a:rPr>
                        <a:t>≤±</a:t>
                      </a:r>
                      <a:r>
                        <a:rPr lang="en-US" sz="1600">
                          <a:effectLst/>
                        </a:rPr>
                        <a:t>0.05mrad</a:t>
                      </a:r>
                      <a:endParaRPr lang="zh-CN" sz="16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r>
              <a:tr h="69215">
                <a:tc>
                  <a:txBody>
                    <a:bodyPr/>
                    <a:lstStyle/>
                    <a:p>
                      <a:pPr algn="ctr">
                        <a:lnSpc>
                          <a:spcPct val="107000"/>
                        </a:lnSpc>
                        <a:spcAft>
                          <a:spcPts val="300"/>
                        </a:spcAft>
                      </a:pPr>
                      <a:r>
                        <a:rPr lang="zh-CN" sz="1600">
                          <a:effectLst/>
                        </a:rPr>
                        <a:t>Δθ</a:t>
                      </a:r>
                      <a:r>
                        <a:rPr lang="en-US" sz="1600">
                          <a:effectLst/>
                        </a:rPr>
                        <a:t>y</a:t>
                      </a:r>
                      <a:endParaRPr lang="zh-CN" sz="16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lnSpc>
                          <a:spcPct val="107000"/>
                        </a:lnSpc>
                        <a:spcAft>
                          <a:spcPts val="300"/>
                        </a:spcAft>
                      </a:pPr>
                      <a:r>
                        <a:rPr lang="zh-CN" sz="1600">
                          <a:effectLst/>
                        </a:rPr>
                        <a:t>≥±</a:t>
                      </a:r>
                      <a:r>
                        <a:rPr lang="en-US" sz="1600">
                          <a:effectLst/>
                        </a:rPr>
                        <a:t>10mrad</a:t>
                      </a:r>
                      <a:endParaRPr lang="zh-CN" sz="16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lnSpc>
                          <a:spcPct val="107000"/>
                        </a:lnSpc>
                        <a:spcAft>
                          <a:spcPts val="300"/>
                        </a:spcAft>
                      </a:pPr>
                      <a:r>
                        <a:rPr lang="zh-CN" sz="1600">
                          <a:effectLst/>
                        </a:rPr>
                        <a:t>≤±</a:t>
                      </a:r>
                      <a:r>
                        <a:rPr lang="en-US" sz="1600">
                          <a:effectLst/>
                        </a:rPr>
                        <a:t>0.05mrad</a:t>
                      </a:r>
                      <a:endParaRPr lang="zh-CN" sz="16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r>
              <a:tr h="69215">
                <a:tc>
                  <a:txBody>
                    <a:bodyPr/>
                    <a:lstStyle/>
                    <a:p>
                      <a:pPr algn="ctr">
                        <a:lnSpc>
                          <a:spcPct val="107000"/>
                        </a:lnSpc>
                        <a:spcAft>
                          <a:spcPts val="300"/>
                        </a:spcAft>
                      </a:pPr>
                      <a:r>
                        <a:rPr lang="zh-CN" sz="1600">
                          <a:effectLst/>
                        </a:rPr>
                        <a:t>Δθ</a:t>
                      </a:r>
                      <a:r>
                        <a:rPr lang="en-US" sz="1600">
                          <a:effectLst/>
                        </a:rPr>
                        <a:t>z</a:t>
                      </a:r>
                      <a:endParaRPr lang="zh-CN" sz="16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lnSpc>
                          <a:spcPct val="107000"/>
                        </a:lnSpc>
                        <a:spcAft>
                          <a:spcPts val="300"/>
                        </a:spcAft>
                      </a:pPr>
                      <a:r>
                        <a:rPr lang="zh-CN" sz="1600">
                          <a:effectLst/>
                        </a:rPr>
                        <a:t>≥±</a:t>
                      </a:r>
                      <a:r>
                        <a:rPr lang="en-US" sz="1600">
                          <a:effectLst/>
                        </a:rPr>
                        <a:t>10mrad</a:t>
                      </a:r>
                      <a:endParaRPr lang="zh-CN" sz="16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lnSpc>
                          <a:spcPct val="107000"/>
                        </a:lnSpc>
                        <a:spcAft>
                          <a:spcPts val="300"/>
                        </a:spcAft>
                      </a:pPr>
                      <a:r>
                        <a:rPr lang="zh-CN" sz="1600" dirty="0">
                          <a:effectLst/>
                        </a:rPr>
                        <a:t>≤±</a:t>
                      </a:r>
                      <a:r>
                        <a:rPr lang="en-US" sz="1600" dirty="0">
                          <a:effectLst/>
                        </a:rPr>
                        <a:t>0.05mrad</a:t>
                      </a:r>
                      <a:endParaRPr lang="zh-CN" sz="16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r>
            </a:tbl>
          </a:graphicData>
        </a:graphic>
      </p:graphicFrame>
      <p:sp>
        <p:nvSpPr>
          <p:cNvPr id="5" name="标题 1"/>
          <p:cNvSpPr>
            <a:spLocks noGrp="1"/>
          </p:cNvSpPr>
          <p:nvPr>
            <p:ph type="title"/>
          </p:nvPr>
        </p:nvSpPr>
        <p:spPr>
          <a:xfrm>
            <a:off x="1403648" y="53752"/>
            <a:ext cx="7139136" cy="1143000"/>
          </a:xfrm>
        </p:spPr>
        <p:txBody>
          <a:bodyPr/>
          <a:lstStyle/>
          <a:p>
            <a:r>
              <a:rPr lang="en-US" altLang="zh-CN" dirty="0" smtClean="0"/>
              <a:t>Magnet support system</a:t>
            </a:r>
            <a:endParaRPr lang="zh-CN" altLang="en-US" dirty="0"/>
          </a:p>
        </p:txBody>
      </p:sp>
    </p:spTree>
    <p:extLst>
      <p:ext uri="{BB962C8B-B14F-4D97-AF65-F5344CB8AC3E}">
        <p14:creationId xmlns:p14="http://schemas.microsoft.com/office/powerpoint/2010/main" val="4757198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87624" y="53752"/>
            <a:ext cx="7355160" cy="1143000"/>
          </a:xfrm>
        </p:spPr>
        <p:txBody>
          <a:bodyPr/>
          <a:lstStyle/>
          <a:p>
            <a:r>
              <a:rPr lang="en-US" altLang="zh-CN" dirty="0" smtClean="0"/>
              <a:t>Tunnel cross section</a:t>
            </a:r>
            <a:endParaRPr lang="zh-CN" altLang="en-US" dirty="0"/>
          </a:p>
        </p:txBody>
      </p:sp>
      <p:sp>
        <p:nvSpPr>
          <p:cNvPr id="3" name="内容占位符 2"/>
          <p:cNvSpPr>
            <a:spLocks noGrp="1"/>
          </p:cNvSpPr>
          <p:nvPr>
            <p:ph idx="1"/>
          </p:nvPr>
        </p:nvSpPr>
        <p:spPr>
          <a:xfrm>
            <a:off x="395536" y="1196752"/>
            <a:ext cx="8229600" cy="4525963"/>
          </a:xfrm>
        </p:spPr>
        <p:txBody>
          <a:bodyPr/>
          <a:lstStyle/>
          <a:p>
            <a:r>
              <a:rPr lang="en-US" altLang="zh-CN" dirty="0"/>
              <a:t>In the tunnel of CEPC, there are the double ring Collider, the Booster, the SPPC Ring and corresponding conventional facilities and </a:t>
            </a:r>
            <a:r>
              <a:rPr lang="en-US" altLang="zh-CN" dirty="0" smtClean="0"/>
              <a:t>cables, and lots </a:t>
            </a:r>
            <a:r>
              <a:rPr lang="en-US" altLang="zh-CN" dirty="0"/>
              <a:t>of </a:t>
            </a:r>
            <a:r>
              <a:rPr lang="en-US" altLang="zh-CN" dirty="0" smtClean="0"/>
              <a:t>transportation, installation and adjustment </a:t>
            </a:r>
            <a:r>
              <a:rPr lang="en-US" altLang="zh-CN" dirty="0"/>
              <a:t>are to be done in the </a:t>
            </a:r>
            <a:r>
              <a:rPr lang="en-US" altLang="zh-CN" dirty="0" smtClean="0"/>
              <a:t>tunnel.</a:t>
            </a:r>
          </a:p>
          <a:p>
            <a:r>
              <a:rPr lang="en-US" altLang="zh-CN" dirty="0" smtClean="0"/>
              <a:t>The </a:t>
            </a:r>
            <a:r>
              <a:rPr lang="en-US" altLang="zh-CN" dirty="0"/>
              <a:t>computer aided engineering (CAE) software </a:t>
            </a:r>
            <a:r>
              <a:rPr lang="en-US" altLang="zh-CN" dirty="0" smtClean="0"/>
              <a:t>are used for space design. </a:t>
            </a:r>
          </a:p>
          <a:p>
            <a:r>
              <a:rPr lang="en-US" altLang="zh-CN" dirty="0" smtClean="0"/>
              <a:t>The </a:t>
            </a:r>
            <a:r>
              <a:rPr lang="en-US" altLang="zh-CN" dirty="0"/>
              <a:t>cross section of the tunnel will be as compact as possible </a:t>
            </a:r>
            <a:r>
              <a:rPr lang="en-US" altLang="zh-CN" dirty="0" smtClean="0"/>
              <a:t>to </a:t>
            </a:r>
            <a:r>
              <a:rPr lang="en-US" altLang="zh-CN" dirty="0"/>
              <a:t>lower the cost.</a:t>
            </a:r>
            <a:endParaRPr lang="zh-CN" altLang="zh-CN" dirty="0"/>
          </a:p>
          <a:p>
            <a:endParaRPr lang="zh-CN" altLang="en-US" dirty="0"/>
          </a:p>
        </p:txBody>
      </p:sp>
    </p:spTree>
    <p:extLst>
      <p:ext uri="{BB962C8B-B14F-4D97-AF65-F5344CB8AC3E}">
        <p14:creationId xmlns:p14="http://schemas.microsoft.com/office/powerpoint/2010/main" val="18295376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760"/>
            <a:ext cx="8229600" cy="4525963"/>
          </a:xfrm>
        </p:spPr>
        <p:txBody>
          <a:bodyPr/>
          <a:lstStyle/>
          <a:p>
            <a:r>
              <a:rPr lang="en-US" altLang="zh-CN" dirty="0" smtClean="0"/>
              <a:t>Tunnel cross section at arc-section</a:t>
            </a:r>
          </a:p>
          <a:p>
            <a:pPr lvl="1"/>
            <a:r>
              <a:rPr lang="en-US" altLang="zh-CN" dirty="0" smtClean="0"/>
              <a:t>Width: 6,000 mm. Height: 4,800 mm.</a:t>
            </a:r>
            <a:endParaRPr lang="zh-CN" altLang="en-US" dirty="0"/>
          </a:p>
        </p:txBody>
      </p:sp>
      <p:pic>
        <p:nvPicPr>
          <p:cNvPr id="4" name="图片 3" descr="L:\cepc cdr\CDR新目录20171023\弧区截面布局-2017102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2000" y="2060848"/>
            <a:ext cx="6480000" cy="4581626"/>
          </a:xfrm>
          <a:prstGeom prst="rect">
            <a:avLst/>
          </a:prstGeom>
          <a:noFill/>
          <a:ln>
            <a:noFill/>
          </a:ln>
        </p:spPr>
      </p:pic>
      <p:sp>
        <p:nvSpPr>
          <p:cNvPr id="7" name="标题 1"/>
          <p:cNvSpPr>
            <a:spLocks noGrp="1"/>
          </p:cNvSpPr>
          <p:nvPr>
            <p:ph type="title"/>
          </p:nvPr>
        </p:nvSpPr>
        <p:spPr>
          <a:xfrm>
            <a:off x="1187624" y="53752"/>
            <a:ext cx="7355160" cy="1143000"/>
          </a:xfrm>
        </p:spPr>
        <p:txBody>
          <a:bodyPr/>
          <a:lstStyle/>
          <a:p>
            <a:r>
              <a:rPr lang="en-US" altLang="zh-CN" dirty="0" smtClean="0"/>
              <a:t>Tunnel cross section</a:t>
            </a:r>
            <a:endParaRPr lang="zh-CN" altLang="en-US" dirty="0"/>
          </a:p>
        </p:txBody>
      </p:sp>
    </p:spTree>
    <p:extLst>
      <p:ext uri="{BB962C8B-B14F-4D97-AF65-F5344CB8AC3E}">
        <p14:creationId xmlns:p14="http://schemas.microsoft.com/office/powerpoint/2010/main" val="370058458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760"/>
            <a:ext cx="8229600" cy="4525963"/>
          </a:xfrm>
        </p:spPr>
        <p:txBody>
          <a:bodyPr/>
          <a:lstStyle/>
          <a:p>
            <a:r>
              <a:rPr lang="en-US" altLang="zh-CN" dirty="0" smtClean="0"/>
              <a:t>Tunnel cross section at RF-section</a:t>
            </a:r>
          </a:p>
          <a:p>
            <a:pPr lvl="1"/>
            <a:r>
              <a:rPr lang="en-US" altLang="zh-CN" dirty="0" smtClean="0"/>
              <a:t>Width: 8,000 mm. Height: 5,500 mm.</a:t>
            </a:r>
            <a:endParaRPr lang="zh-CN" altLang="en-US" dirty="0"/>
          </a:p>
        </p:txBody>
      </p:sp>
      <p:pic>
        <p:nvPicPr>
          <p:cNvPr id="5" name="图片 4" descr="L:\cepc cdr\CDR新目录20171023\直线段截面布局-2017102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3216" y="2132856"/>
            <a:ext cx="6480000" cy="4581626"/>
          </a:xfrm>
          <a:prstGeom prst="rect">
            <a:avLst/>
          </a:prstGeom>
          <a:noFill/>
          <a:ln>
            <a:noFill/>
          </a:ln>
        </p:spPr>
      </p:pic>
      <p:sp>
        <p:nvSpPr>
          <p:cNvPr id="8" name="标题 1"/>
          <p:cNvSpPr>
            <a:spLocks noGrp="1"/>
          </p:cNvSpPr>
          <p:nvPr>
            <p:ph type="title"/>
          </p:nvPr>
        </p:nvSpPr>
        <p:spPr>
          <a:xfrm>
            <a:off x="1187624" y="53752"/>
            <a:ext cx="7355160" cy="1143000"/>
          </a:xfrm>
        </p:spPr>
        <p:txBody>
          <a:bodyPr/>
          <a:lstStyle/>
          <a:p>
            <a:r>
              <a:rPr lang="en-US" altLang="zh-CN" dirty="0" smtClean="0"/>
              <a:t>Tunnel cross section</a:t>
            </a:r>
            <a:endParaRPr lang="zh-CN" altLang="en-US" dirty="0"/>
          </a:p>
        </p:txBody>
      </p:sp>
    </p:spTree>
    <p:extLst>
      <p:ext uri="{BB962C8B-B14F-4D97-AF65-F5344CB8AC3E}">
        <p14:creationId xmlns:p14="http://schemas.microsoft.com/office/powerpoint/2010/main" val="167960197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760"/>
            <a:ext cx="8229600" cy="4525963"/>
          </a:xfrm>
        </p:spPr>
        <p:txBody>
          <a:bodyPr/>
          <a:lstStyle/>
          <a:p>
            <a:r>
              <a:rPr lang="en-US" altLang="zh-CN" dirty="0" smtClean="0"/>
              <a:t>Auxiliary tunnel at RF section</a:t>
            </a:r>
          </a:p>
          <a:p>
            <a:pPr lvl="1"/>
            <a:r>
              <a:rPr lang="en-US" altLang="zh-CN" dirty="0" smtClean="0"/>
              <a:t>Parallel </a:t>
            </a:r>
            <a:r>
              <a:rPr lang="en-US" altLang="zh-CN" dirty="0"/>
              <a:t>to the tunnel, 22 meters wide and 813 meters </a:t>
            </a:r>
            <a:r>
              <a:rPr lang="en-US" altLang="zh-CN" dirty="0" smtClean="0"/>
              <a:t>long.</a:t>
            </a:r>
            <a:endParaRPr lang="zh-CN" altLang="en-US" dirty="0"/>
          </a:p>
        </p:txBody>
      </p:sp>
      <p:pic>
        <p:nvPicPr>
          <p:cNvPr id="6" name="图片 5" descr="L:\cepc cdr\CDR新目录20171023\高频辅助隧道-2017102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060848"/>
            <a:ext cx="6480000" cy="4581626"/>
          </a:xfrm>
          <a:prstGeom prst="rect">
            <a:avLst/>
          </a:prstGeom>
          <a:noFill/>
          <a:ln>
            <a:noFill/>
          </a:ln>
        </p:spPr>
      </p:pic>
      <p:sp>
        <p:nvSpPr>
          <p:cNvPr id="8" name="标题 1"/>
          <p:cNvSpPr>
            <a:spLocks noGrp="1"/>
          </p:cNvSpPr>
          <p:nvPr>
            <p:ph type="title"/>
          </p:nvPr>
        </p:nvSpPr>
        <p:spPr>
          <a:xfrm>
            <a:off x="1187624" y="53752"/>
            <a:ext cx="7355160" cy="1143000"/>
          </a:xfrm>
        </p:spPr>
        <p:txBody>
          <a:bodyPr/>
          <a:lstStyle/>
          <a:p>
            <a:r>
              <a:rPr lang="en-US" altLang="zh-CN" dirty="0" smtClean="0"/>
              <a:t>Tunnel cross section</a:t>
            </a:r>
            <a:endParaRPr lang="zh-CN" altLang="en-US" dirty="0"/>
          </a:p>
        </p:txBody>
      </p:sp>
    </p:spTree>
    <p:extLst>
      <p:ext uri="{BB962C8B-B14F-4D97-AF65-F5344CB8AC3E}">
        <p14:creationId xmlns:p14="http://schemas.microsoft.com/office/powerpoint/2010/main" val="174897566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491" y="1196752"/>
            <a:ext cx="9011344" cy="4525963"/>
          </a:xfrm>
        </p:spPr>
        <p:txBody>
          <a:bodyPr/>
          <a:lstStyle/>
          <a:p>
            <a:r>
              <a:rPr lang="en-US" altLang="zh-CN" dirty="0" smtClean="0"/>
              <a:t>Tunnel </a:t>
            </a:r>
            <a:r>
              <a:rPr lang="en-US" altLang="zh-CN" dirty="0"/>
              <a:t>at colliding </a:t>
            </a:r>
            <a:r>
              <a:rPr lang="en-US" altLang="zh-CN" dirty="0" smtClean="0"/>
              <a:t>point.</a:t>
            </a:r>
          </a:p>
          <a:p>
            <a:pPr lvl="1"/>
            <a:r>
              <a:rPr lang="en-US" altLang="zh-CN" dirty="0" smtClean="0"/>
              <a:t>Double-tunnels about </a:t>
            </a:r>
            <a:r>
              <a:rPr lang="en-US" altLang="zh-CN" dirty="0"/>
              <a:t>670 meters </a:t>
            </a:r>
            <a:r>
              <a:rPr lang="en-US" altLang="zh-CN" dirty="0" smtClean="0"/>
              <a:t>each, </a:t>
            </a:r>
            <a:r>
              <a:rPr lang="en-US" altLang="zh-CN" dirty="0"/>
              <a:t>symmetry in the colliding </a:t>
            </a:r>
            <a:r>
              <a:rPr lang="en-US" altLang="zh-CN" dirty="0" smtClean="0"/>
              <a:t>point.</a:t>
            </a:r>
            <a:endParaRPr lang="zh-CN" altLang="en-US" dirty="0"/>
          </a:p>
        </p:txBody>
      </p:sp>
      <p:pic>
        <p:nvPicPr>
          <p:cNvPr id="5" name="图片 4" descr="L:\cepc cdr\CDR新目录20171023\对撞区两条隧道-20171025_whj_en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988840"/>
            <a:ext cx="6480000" cy="4581626"/>
          </a:xfrm>
          <a:prstGeom prst="rect">
            <a:avLst/>
          </a:prstGeom>
          <a:noFill/>
          <a:ln>
            <a:noFill/>
          </a:ln>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835" y="2204864"/>
            <a:ext cx="2160000" cy="2256000"/>
          </a:xfrm>
          <a:prstGeom prst="rect">
            <a:avLst/>
          </a:prstGeom>
        </p:spPr>
      </p:pic>
      <p:sp>
        <p:nvSpPr>
          <p:cNvPr id="8" name="椭圆 7"/>
          <p:cNvSpPr/>
          <p:nvPr/>
        </p:nvSpPr>
        <p:spPr bwMode="auto">
          <a:xfrm>
            <a:off x="7490633" y="2955677"/>
            <a:ext cx="576064" cy="1008112"/>
          </a:xfrm>
          <a:prstGeom prst="ellipse">
            <a:avLst/>
          </a:prstGeom>
          <a:noFill/>
          <a:ln w="28575"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smtClean="0">
              <a:ln>
                <a:noFill/>
              </a:ln>
              <a:solidFill>
                <a:schemeClr val="bg1"/>
              </a:solidFill>
              <a:effectLst/>
              <a:latin typeface="Times New Roman" pitchFamily="18" charset="0"/>
              <a:ea typeface="华文中宋" pitchFamily="2" charset="-122"/>
            </a:endParaRPr>
          </a:p>
        </p:txBody>
      </p:sp>
      <p:cxnSp>
        <p:nvCxnSpPr>
          <p:cNvPr id="10" name="直接箭头连接符 9"/>
          <p:cNvCxnSpPr>
            <a:stCxn id="8" idx="1"/>
          </p:cNvCxnSpPr>
          <p:nvPr/>
        </p:nvCxnSpPr>
        <p:spPr bwMode="auto">
          <a:xfrm flipH="1" flipV="1">
            <a:off x="3458666" y="2636912"/>
            <a:ext cx="4116330" cy="466400"/>
          </a:xfrm>
          <a:prstGeom prst="straightConnector1">
            <a:avLst/>
          </a:prstGeom>
          <a:solidFill>
            <a:srgbClr val="FF0000"/>
          </a:solidFill>
          <a:ln w="28575" cap="flat" cmpd="sng" algn="ctr">
            <a:solidFill>
              <a:srgbClr val="FF33CC"/>
            </a:solidFill>
            <a:prstDash val="solid"/>
            <a:round/>
            <a:headEnd type="none" w="med" len="med"/>
            <a:tailEnd type="triangle"/>
          </a:ln>
          <a:effectLst/>
        </p:spPr>
      </p:cxnSp>
      <p:sp>
        <p:nvSpPr>
          <p:cNvPr id="13" name="标题 1"/>
          <p:cNvSpPr>
            <a:spLocks noGrp="1"/>
          </p:cNvSpPr>
          <p:nvPr>
            <p:ph type="title"/>
          </p:nvPr>
        </p:nvSpPr>
        <p:spPr>
          <a:xfrm>
            <a:off x="1187624" y="53752"/>
            <a:ext cx="7355160" cy="1143000"/>
          </a:xfrm>
        </p:spPr>
        <p:txBody>
          <a:bodyPr/>
          <a:lstStyle/>
          <a:p>
            <a:r>
              <a:rPr lang="en-US" altLang="zh-CN" dirty="0" smtClean="0"/>
              <a:t>Tunnel cross section</a:t>
            </a:r>
            <a:endParaRPr lang="zh-CN" altLang="en-US" dirty="0"/>
          </a:p>
        </p:txBody>
      </p:sp>
    </p:spTree>
    <p:extLst>
      <p:ext uri="{BB962C8B-B14F-4D97-AF65-F5344CB8AC3E}">
        <p14:creationId xmlns:p14="http://schemas.microsoft.com/office/powerpoint/2010/main" val="9209912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363272" cy="4525963"/>
          </a:xfrm>
        </p:spPr>
        <p:txBody>
          <a:bodyPr/>
          <a:lstStyle/>
          <a:p>
            <a:r>
              <a:rPr lang="en-US" altLang="zh-CN" dirty="0" smtClean="0"/>
              <a:t>Mockup </a:t>
            </a:r>
            <a:r>
              <a:rPr lang="en-US" altLang="zh-CN" dirty="0"/>
              <a:t>of the </a:t>
            </a:r>
            <a:r>
              <a:rPr lang="en-US" altLang="zh-CN" dirty="0" smtClean="0"/>
              <a:t>tunnel </a:t>
            </a:r>
          </a:p>
          <a:p>
            <a:pPr lvl="1"/>
            <a:r>
              <a:rPr lang="en-US" altLang="zh-CN" dirty="0" smtClean="0"/>
              <a:t>We are considering to make a mockup, the </a:t>
            </a:r>
            <a:r>
              <a:rPr lang="en-US" altLang="zh-CN" dirty="0">
                <a:solidFill>
                  <a:srgbClr val="FF0000"/>
                </a:solidFill>
              </a:rPr>
              <a:t>arc-section </a:t>
            </a:r>
            <a:r>
              <a:rPr lang="en-US" altLang="zh-CN" dirty="0"/>
              <a:t>will be chosen </a:t>
            </a:r>
            <a:r>
              <a:rPr lang="en-US" altLang="zh-CN" dirty="0" smtClean="0"/>
              <a:t>because </a:t>
            </a:r>
            <a:r>
              <a:rPr lang="en-US" altLang="zh-CN" dirty="0"/>
              <a:t>it forms the majority of the tunnel.</a:t>
            </a:r>
            <a:endParaRPr lang="zh-CN" altLang="zh-CN" dirty="0"/>
          </a:p>
          <a:p>
            <a:pPr lvl="1"/>
            <a:r>
              <a:rPr lang="en-GB" altLang="zh-CN" dirty="0" smtClean="0"/>
              <a:t>To double-check </a:t>
            </a:r>
            <a:r>
              <a:rPr lang="en-GB" altLang="zh-CN" dirty="0"/>
              <a:t>the integration of 3D models of the tunnel layout, to imitate the transportation, installation and alignment of the devices in the tunnel, to provide space to do some test like the magnet vibration and, to give a visual presentation of the tunnel.</a:t>
            </a:r>
            <a:endParaRPr lang="zh-CN" altLang="zh-CN" dirty="0"/>
          </a:p>
          <a:p>
            <a:pPr lvl="1"/>
            <a:r>
              <a:rPr lang="en-GB" altLang="zh-CN" dirty="0"/>
              <a:t>Design </a:t>
            </a:r>
            <a:r>
              <a:rPr lang="en-GB" altLang="zh-CN" dirty="0" smtClean="0"/>
              <a:t>support </a:t>
            </a:r>
            <a:r>
              <a:rPr lang="en-GB" altLang="zh-CN" dirty="0"/>
              <a:t>system to support all the prototypes needed to be installed in the </a:t>
            </a:r>
            <a:r>
              <a:rPr lang="en-GB" altLang="zh-CN" dirty="0" err="1"/>
              <a:t>mockup</a:t>
            </a:r>
            <a:r>
              <a:rPr lang="en-GB" altLang="zh-CN" dirty="0"/>
              <a:t>.</a:t>
            </a:r>
            <a:endParaRPr lang="zh-CN" altLang="zh-CN" dirty="0"/>
          </a:p>
          <a:p>
            <a:pPr lvl="1"/>
            <a:r>
              <a:rPr lang="en-GB" altLang="zh-CN" dirty="0"/>
              <a:t>Develop some necessary tools for the </a:t>
            </a:r>
            <a:r>
              <a:rPr lang="en-GB" altLang="zh-CN" dirty="0" err="1"/>
              <a:t>mockup</a:t>
            </a:r>
            <a:r>
              <a:rPr lang="en-GB" altLang="zh-CN" dirty="0"/>
              <a:t>.</a:t>
            </a:r>
            <a:endParaRPr lang="zh-CN" altLang="zh-CN" dirty="0"/>
          </a:p>
          <a:p>
            <a:endParaRPr lang="zh-CN" altLang="en-US" dirty="0"/>
          </a:p>
        </p:txBody>
      </p:sp>
      <p:sp>
        <p:nvSpPr>
          <p:cNvPr id="6" name="标题 1"/>
          <p:cNvSpPr>
            <a:spLocks noGrp="1"/>
          </p:cNvSpPr>
          <p:nvPr>
            <p:ph type="title"/>
          </p:nvPr>
        </p:nvSpPr>
        <p:spPr>
          <a:xfrm>
            <a:off x="1187624" y="53752"/>
            <a:ext cx="7355160" cy="1143000"/>
          </a:xfrm>
        </p:spPr>
        <p:txBody>
          <a:bodyPr/>
          <a:lstStyle/>
          <a:p>
            <a:r>
              <a:rPr lang="en-US" altLang="zh-CN" dirty="0" smtClean="0"/>
              <a:t>Tunnel cross section</a:t>
            </a:r>
            <a:endParaRPr lang="zh-CN" altLang="en-US" dirty="0"/>
          </a:p>
        </p:txBody>
      </p:sp>
    </p:spTree>
    <p:extLst>
      <p:ext uri="{BB962C8B-B14F-4D97-AF65-F5344CB8AC3E}">
        <p14:creationId xmlns:p14="http://schemas.microsoft.com/office/powerpoint/2010/main" val="21793017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Study of movable collimator</a:t>
            </a:r>
            <a:endParaRPr lang="zh-CN" altLang="en-US" dirty="0"/>
          </a:p>
        </p:txBody>
      </p:sp>
      <p:sp>
        <p:nvSpPr>
          <p:cNvPr id="3" name="内容占位符 2"/>
          <p:cNvSpPr>
            <a:spLocks noGrp="1"/>
          </p:cNvSpPr>
          <p:nvPr>
            <p:ph idx="1"/>
          </p:nvPr>
        </p:nvSpPr>
        <p:spPr>
          <a:xfrm>
            <a:off x="323528" y="908720"/>
            <a:ext cx="8363272" cy="4525963"/>
          </a:xfrm>
        </p:spPr>
        <p:txBody>
          <a:bodyPr/>
          <a:lstStyle/>
          <a:p>
            <a:r>
              <a:rPr lang="en-US" altLang="zh-CN" sz="2000" dirty="0" smtClean="0"/>
              <a:t>Two </a:t>
            </a:r>
            <a:r>
              <a:rPr lang="en-US" altLang="zh-CN" sz="2000" dirty="0"/>
              <a:t>types of </a:t>
            </a:r>
            <a:r>
              <a:rPr lang="en-US" altLang="zh-CN" sz="2000" dirty="0" smtClean="0"/>
              <a:t>collimators.</a:t>
            </a:r>
          </a:p>
          <a:p>
            <a:pPr lvl="1"/>
            <a:r>
              <a:rPr lang="en-US" altLang="zh-CN" sz="1800" dirty="0" smtClean="0"/>
              <a:t>Four for </a:t>
            </a:r>
            <a:r>
              <a:rPr lang="en-US" altLang="zh-CN" sz="1800" dirty="0"/>
              <a:t>reducing background </a:t>
            </a:r>
            <a:r>
              <a:rPr lang="en-US" altLang="zh-CN" sz="1800" dirty="0" smtClean="0"/>
              <a:t>of </a:t>
            </a:r>
            <a:r>
              <a:rPr lang="en-US" altLang="zh-CN" sz="1800" dirty="0"/>
              <a:t>the particle detector </a:t>
            </a:r>
            <a:r>
              <a:rPr lang="en-US" altLang="zh-CN" sz="1800" dirty="0" smtClean="0"/>
              <a:t>and</a:t>
            </a:r>
            <a:r>
              <a:rPr lang="en-US" altLang="zh-CN" sz="1800" dirty="0"/>
              <a:t> dozens</a:t>
            </a:r>
            <a:r>
              <a:rPr lang="en-US" altLang="zh-CN" sz="1800" dirty="0" smtClean="0"/>
              <a:t> for </a:t>
            </a:r>
            <a:r>
              <a:rPr lang="en-US" altLang="zh-CN" sz="1800" dirty="0"/>
              <a:t>regular beam </a:t>
            </a:r>
            <a:r>
              <a:rPr lang="en-US" altLang="zh-CN" sz="1800" dirty="0" smtClean="0"/>
              <a:t>collimation .</a:t>
            </a:r>
          </a:p>
          <a:p>
            <a:r>
              <a:rPr lang="en-US" altLang="zh-CN" sz="2000" dirty="0" smtClean="0"/>
              <a:t>Not designed yet.  The technical routes are:</a:t>
            </a:r>
          </a:p>
          <a:p>
            <a:pPr lvl="1"/>
            <a:r>
              <a:rPr lang="en-GB" altLang="zh-CN" sz="1800" dirty="0"/>
              <a:t>Design the inner </a:t>
            </a:r>
            <a:r>
              <a:rPr lang="en-GB" altLang="zh-CN" sz="1800" dirty="0" smtClean="0"/>
              <a:t>profile according </a:t>
            </a:r>
            <a:r>
              <a:rPr lang="en-GB" altLang="zh-CN" sz="1800" dirty="0"/>
              <a:t>to the physical </a:t>
            </a:r>
            <a:r>
              <a:rPr lang="en-GB" altLang="zh-CN" sz="1800" dirty="0" smtClean="0"/>
              <a:t>requirements</a:t>
            </a:r>
            <a:r>
              <a:rPr lang="en-US" altLang="zh-CN" sz="1800" dirty="0" smtClean="0"/>
              <a:t>, like low impedance.</a:t>
            </a:r>
            <a:endParaRPr lang="zh-CN" altLang="zh-CN" sz="1800" dirty="0"/>
          </a:p>
          <a:p>
            <a:pPr lvl="1"/>
            <a:r>
              <a:rPr lang="en-GB" altLang="zh-CN" sz="1800" dirty="0" smtClean="0"/>
              <a:t>Calculate and optimize thermal </a:t>
            </a:r>
            <a:r>
              <a:rPr lang="en-GB" altLang="zh-CN" sz="1800" dirty="0"/>
              <a:t>and mechanical status use FEA. </a:t>
            </a:r>
            <a:endParaRPr lang="en-GB" altLang="zh-CN" sz="1800" dirty="0" smtClean="0"/>
          </a:p>
          <a:p>
            <a:pPr lvl="1"/>
            <a:r>
              <a:rPr lang="en-GB" altLang="zh-CN" sz="1800" dirty="0" smtClean="0"/>
              <a:t>Design </a:t>
            </a:r>
            <a:r>
              <a:rPr lang="en-GB" altLang="zh-CN" sz="1800" dirty="0"/>
              <a:t>and develop a </a:t>
            </a:r>
            <a:r>
              <a:rPr lang="en-GB" altLang="zh-CN" sz="1800" dirty="0" smtClean="0"/>
              <a:t>prototype </a:t>
            </a:r>
            <a:r>
              <a:rPr lang="en-GB" altLang="zh-CN" sz="1800" dirty="0"/>
              <a:t>with simple and flexible structure</a:t>
            </a:r>
            <a:r>
              <a:rPr lang="en-GB" altLang="zh-CN" sz="1800" dirty="0" smtClean="0"/>
              <a:t>.</a:t>
            </a:r>
            <a:endParaRPr lang="zh-CN" altLang="zh-CN" sz="1800" dirty="0"/>
          </a:p>
        </p:txBody>
      </p:sp>
      <p:pic>
        <p:nvPicPr>
          <p:cNvPr id="4" name="图片 3"/>
          <p:cNvPicPr>
            <a:picLocks noChangeAspect="1"/>
          </p:cNvPicPr>
          <p:nvPr/>
        </p:nvPicPr>
        <p:blipFill>
          <a:blip r:embed="rId2"/>
          <a:stretch>
            <a:fillRect/>
          </a:stretch>
        </p:blipFill>
        <p:spPr>
          <a:xfrm>
            <a:off x="1256841" y="3567673"/>
            <a:ext cx="3600000" cy="1462251"/>
          </a:xfrm>
          <a:prstGeom prst="rect">
            <a:avLst/>
          </a:prstGeom>
        </p:spPr>
      </p:pic>
      <p:pic>
        <p:nvPicPr>
          <p:cNvPr id="5" name="图片 4"/>
          <p:cNvPicPr>
            <a:picLocks noChangeAspect="1"/>
          </p:cNvPicPr>
          <p:nvPr/>
        </p:nvPicPr>
        <p:blipFill>
          <a:blip r:embed="rId3"/>
          <a:stretch>
            <a:fillRect/>
          </a:stretch>
        </p:blipFill>
        <p:spPr>
          <a:xfrm>
            <a:off x="1377441" y="5275735"/>
            <a:ext cx="3600000" cy="1178473"/>
          </a:xfrm>
          <a:prstGeom prst="rect">
            <a:avLst/>
          </a:prstGeom>
        </p:spPr>
      </p:pic>
      <p:pic>
        <p:nvPicPr>
          <p:cNvPr id="6" name="图片 5"/>
          <p:cNvPicPr>
            <a:picLocks noChangeAspect="1"/>
          </p:cNvPicPr>
          <p:nvPr/>
        </p:nvPicPr>
        <p:blipFill>
          <a:blip r:embed="rId4"/>
          <a:stretch>
            <a:fillRect/>
          </a:stretch>
        </p:blipFill>
        <p:spPr>
          <a:xfrm>
            <a:off x="5724128" y="3589924"/>
            <a:ext cx="2344847" cy="2880000"/>
          </a:xfrm>
          <a:prstGeom prst="rect">
            <a:avLst/>
          </a:prstGeom>
        </p:spPr>
      </p:pic>
      <p:sp>
        <p:nvSpPr>
          <p:cNvPr id="7" name="矩形 6"/>
          <p:cNvSpPr/>
          <p:nvPr/>
        </p:nvSpPr>
        <p:spPr>
          <a:xfrm>
            <a:off x="891441" y="4860647"/>
            <a:ext cx="4572000" cy="338554"/>
          </a:xfrm>
          <a:prstGeom prst="rect">
            <a:avLst/>
          </a:prstGeom>
        </p:spPr>
        <p:txBody>
          <a:bodyPr>
            <a:spAutoFit/>
          </a:bodyPr>
          <a:lstStyle/>
          <a:p>
            <a:r>
              <a:rPr lang="en-US" altLang="zh-CN" sz="1600" b="0" dirty="0">
                <a:solidFill>
                  <a:schemeClr val="tx1"/>
                </a:solidFill>
                <a:latin typeface="Calibri" panose="020F0502020204030204" pitchFamily="34" charset="0"/>
                <a:ea typeface="宋体" panose="02010600030101010101" pitchFamily="2" charset="-122"/>
                <a:cs typeface="Times New Roman" panose="02020603050405020304" pitchFamily="18" charset="0"/>
              </a:rPr>
              <a:t>Movable collimator of KEKB</a:t>
            </a:r>
            <a:endParaRPr lang="zh-CN" altLang="en-US" sz="1600" b="0" dirty="0">
              <a:solidFill>
                <a:schemeClr val="tx1"/>
              </a:solidFill>
            </a:endParaRPr>
          </a:p>
        </p:txBody>
      </p:sp>
      <p:sp>
        <p:nvSpPr>
          <p:cNvPr id="8" name="矩形 7"/>
          <p:cNvSpPr/>
          <p:nvPr/>
        </p:nvSpPr>
        <p:spPr>
          <a:xfrm>
            <a:off x="891441" y="6399946"/>
            <a:ext cx="4572000" cy="338554"/>
          </a:xfrm>
          <a:prstGeom prst="rect">
            <a:avLst/>
          </a:prstGeom>
        </p:spPr>
        <p:txBody>
          <a:bodyPr>
            <a:spAutoFit/>
          </a:bodyPr>
          <a:lstStyle/>
          <a:p>
            <a:r>
              <a:rPr lang="en-US" altLang="zh-CN" sz="1600" b="0" dirty="0">
                <a:solidFill>
                  <a:schemeClr val="tx1"/>
                </a:solidFill>
                <a:latin typeface="Calibri" panose="020F0502020204030204" pitchFamily="34" charset="0"/>
                <a:ea typeface="宋体" panose="02010600030101010101" pitchFamily="2" charset="-122"/>
                <a:cs typeface="Times New Roman" panose="02020603050405020304" pitchFamily="18" charset="0"/>
              </a:rPr>
              <a:t>Movable collimator of Super KEKB</a:t>
            </a:r>
            <a:endParaRPr lang="zh-CN" altLang="en-US" sz="1600" b="0" dirty="0">
              <a:solidFill>
                <a:schemeClr val="tx1"/>
              </a:solidFill>
            </a:endParaRPr>
          </a:p>
        </p:txBody>
      </p:sp>
      <p:sp>
        <p:nvSpPr>
          <p:cNvPr id="9" name="矩形 8"/>
          <p:cNvSpPr/>
          <p:nvPr/>
        </p:nvSpPr>
        <p:spPr>
          <a:xfrm>
            <a:off x="4716016" y="6399946"/>
            <a:ext cx="4572000" cy="338554"/>
          </a:xfrm>
          <a:prstGeom prst="rect">
            <a:avLst/>
          </a:prstGeom>
        </p:spPr>
        <p:txBody>
          <a:bodyPr>
            <a:spAutoFit/>
          </a:bodyPr>
          <a:lstStyle/>
          <a:p>
            <a:r>
              <a:rPr lang="en-US" altLang="zh-CN" sz="1600" b="0" dirty="0">
                <a:solidFill>
                  <a:schemeClr val="tx1"/>
                </a:solidFill>
                <a:latin typeface="Calibri" panose="020F0502020204030204" pitchFamily="34" charset="0"/>
                <a:ea typeface="宋体" panose="02010600030101010101" pitchFamily="2" charset="-122"/>
                <a:cs typeface="Times New Roman" panose="02020603050405020304" pitchFamily="18" charset="0"/>
              </a:rPr>
              <a:t>Movable collimator of LEP</a:t>
            </a:r>
            <a:endParaRPr lang="zh-CN" altLang="en-US" sz="1600" b="0" dirty="0">
              <a:solidFill>
                <a:schemeClr val="tx1"/>
              </a:solidFill>
            </a:endParaRPr>
          </a:p>
        </p:txBody>
      </p:sp>
    </p:spTree>
    <p:extLst>
      <p:ext uri="{BB962C8B-B14F-4D97-AF65-F5344CB8AC3E}">
        <p14:creationId xmlns:p14="http://schemas.microsoft.com/office/powerpoint/2010/main" val="133582017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3" name="内容占位符 2"/>
          <p:cNvSpPr>
            <a:spLocks noGrp="1"/>
          </p:cNvSpPr>
          <p:nvPr>
            <p:ph idx="1"/>
          </p:nvPr>
        </p:nvSpPr>
        <p:spPr>
          <a:xfrm>
            <a:off x="539552" y="1556792"/>
            <a:ext cx="8229600" cy="4525963"/>
          </a:xfrm>
        </p:spPr>
        <p:txBody>
          <a:bodyPr/>
          <a:lstStyle/>
          <a:p>
            <a:r>
              <a:rPr lang="en-US" altLang="zh-CN" sz="2000" dirty="0" smtClean="0"/>
              <a:t>Plenty of magnet supports are need for CEPC. Preliminary design of magnet support system is </a:t>
            </a:r>
            <a:r>
              <a:rPr lang="en-US" altLang="zh-CN" sz="2000" dirty="0"/>
              <a:t>done. </a:t>
            </a:r>
            <a:r>
              <a:rPr lang="en-US" altLang="zh-CN" sz="2000" dirty="0" smtClean="0"/>
              <a:t>The aims are simple </a:t>
            </a:r>
            <a:r>
              <a:rPr lang="en-US" altLang="zh-CN" sz="2000" dirty="0"/>
              <a:t>and flexible structure, minimizing the magnet deformation, good stability, low </a:t>
            </a:r>
            <a:r>
              <a:rPr lang="en-US" altLang="zh-CN" sz="2000" dirty="0" smtClean="0"/>
              <a:t>cost and so on. Some key technologies like stability and water-proof should be solved in the future.</a:t>
            </a:r>
          </a:p>
          <a:p>
            <a:r>
              <a:rPr lang="en-US" altLang="zh-CN" sz="2000" dirty="0"/>
              <a:t>The computer aided engineering (CAE) software are used for </a:t>
            </a:r>
            <a:r>
              <a:rPr lang="en-US" altLang="zh-CN" sz="2000" dirty="0" smtClean="0"/>
              <a:t>design of tunnel cross section, </a:t>
            </a:r>
            <a:r>
              <a:rPr lang="en-US" altLang="zh-CN" sz="2000" dirty="0"/>
              <a:t>as compact as possible to lower the cost.</a:t>
            </a:r>
            <a:r>
              <a:rPr lang="en-US" altLang="zh-CN" sz="2000" dirty="0" smtClean="0"/>
              <a:t> A mockup of the tunnel </a:t>
            </a:r>
            <a:r>
              <a:rPr lang="en-US" altLang="zh-CN" sz="2000" smtClean="0"/>
              <a:t>is considered to </a:t>
            </a:r>
            <a:r>
              <a:rPr lang="en-US" altLang="zh-CN" sz="2000" dirty="0" smtClean="0"/>
              <a:t>recheck the design and imitate some necessary operations.</a:t>
            </a:r>
          </a:p>
          <a:p>
            <a:r>
              <a:rPr lang="en-US" altLang="zh-CN" sz="2000" dirty="0" smtClean="0"/>
              <a:t>The movable collimators will be designed and developed after the physics makes the requirements.</a:t>
            </a:r>
          </a:p>
        </p:txBody>
      </p:sp>
    </p:spTree>
    <p:extLst>
      <p:ext uri="{BB962C8B-B14F-4D97-AF65-F5344CB8AC3E}">
        <p14:creationId xmlns:p14="http://schemas.microsoft.com/office/powerpoint/2010/main" val="177161778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z="4800" dirty="0" smtClean="0"/>
              <a:t>Thanks for your attention!</a:t>
            </a:r>
            <a:endParaRPr lang="zh-CN" altLang="en-US" sz="4800" dirty="0"/>
          </a:p>
        </p:txBody>
      </p:sp>
    </p:spTree>
    <p:extLst>
      <p:ext uri="{BB962C8B-B14F-4D97-AF65-F5344CB8AC3E}">
        <p14:creationId xmlns:p14="http://schemas.microsoft.com/office/powerpoint/2010/main" val="105077104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63688" y="53752"/>
            <a:ext cx="6480720" cy="1143000"/>
          </a:xfrm>
        </p:spPr>
        <p:txBody>
          <a:bodyPr/>
          <a:lstStyle/>
          <a:p>
            <a:pPr algn="l"/>
            <a:r>
              <a:rPr lang="en-US" altLang="zh-CN" sz="3600" dirty="0" smtClean="0"/>
              <a:t>outline</a:t>
            </a:r>
            <a:endParaRPr lang="zh-CN" altLang="en-US" sz="3600" dirty="0"/>
          </a:p>
        </p:txBody>
      </p:sp>
      <p:sp>
        <p:nvSpPr>
          <p:cNvPr id="3" name="内容占位符 2"/>
          <p:cNvSpPr>
            <a:spLocks noGrp="1"/>
          </p:cNvSpPr>
          <p:nvPr>
            <p:ph idx="1"/>
          </p:nvPr>
        </p:nvSpPr>
        <p:spPr>
          <a:xfrm>
            <a:off x="683568" y="1628800"/>
            <a:ext cx="8229600" cy="4525963"/>
          </a:xfrm>
        </p:spPr>
        <p:txBody>
          <a:bodyPr/>
          <a:lstStyle/>
          <a:p>
            <a:pPr>
              <a:lnSpc>
                <a:spcPts val="3500"/>
              </a:lnSpc>
            </a:pPr>
            <a:r>
              <a:rPr lang="en-US" altLang="zh-CN" dirty="0" smtClean="0"/>
              <a:t>Magnet support system </a:t>
            </a:r>
          </a:p>
          <a:p>
            <a:pPr>
              <a:lnSpc>
                <a:spcPts val="3500"/>
              </a:lnSpc>
            </a:pPr>
            <a:r>
              <a:rPr lang="en-US" altLang="zh-CN" dirty="0" smtClean="0"/>
              <a:t>Tunnel cross section </a:t>
            </a:r>
          </a:p>
          <a:p>
            <a:pPr>
              <a:lnSpc>
                <a:spcPts val="3500"/>
              </a:lnSpc>
            </a:pPr>
            <a:r>
              <a:rPr lang="en-US" altLang="zh-CN" dirty="0" smtClean="0"/>
              <a:t>Study of </a:t>
            </a:r>
            <a:r>
              <a:rPr lang="en-US" altLang="zh-CN" smtClean="0"/>
              <a:t>movable collimator</a:t>
            </a:r>
            <a:endParaRPr lang="en-US" altLang="zh-CN" dirty="0" smtClean="0"/>
          </a:p>
          <a:p>
            <a:pPr>
              <a:lnSpc>
                <a:spcPts val="3500"/>
              </a:lnSpc>
            </a:pPr>
            <a:r>
              <a:rPr lang="en-US" altLang="zh-CN" dirty="0" smtClean="0"/>
              <a:t>Summary </a:t>
            </a:r>
            <a:endParaRPr lang="zh-CN" alt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980728"/>
            <a:ext cx="8507288" cy="4525963"/>
          </a:xfrm>
        </p:spPr>
        <p:txBody>
          <a:bodyPr/>
          <a:lstStyle/>
          <a:p>
            <a:r>
              <a:rPr lang="en-US" altLang="zh-CN" dirty="0" smtClean="0"/>
              <a:t>Magnet supports in Collider and </a:t>
            </a:r>
            <a:r>
              <a:rPr lang="en-US" altLang="zh-CN" dirty="0" err="1" smtClean="0"/>
              <a:t>Linac</a:t>
            </a:r>
            <a:endParaRPr lang="en-US" altLang="zh-CN" dirty="0" smtClean="0"/>
          </a:p>
          <a:p>
            <a:pPr lvl="1"/>
            <a:r>
              <a:rPr lang="en-US" altLang="zh-CN" sz="1800" dirty="0" smtClean="0"/>
              <a:t>Magnets are supported </a:t>
            </a:r>
            <a:r>
              <a:rPr lang="en-US" altLang="zh-CN" sz="1800" dirty="0" smtClean="0">
                <a:solidFill>
                  <a:srgbClr val="FF0000"/>
                </a:solidFill>
              </a:rPr>
              <a:t>to the ground</a:t>
            </a:r>
            <a:r>
              <a:rPr lang="en-US" altLang="zh-CN" sz="1800" dirty="0" smtClean="0"/>
              <a:t>. </a:t>
            </a:r>
          </a:p>
          <a:p>
            <a:pPr lvl="1"/>
            <a:r>
              <a:rPr lang="en-US" altLang="zh-CN" sz="1800" dirty="0" smtClean="0">
                <a:solidFill>
                  <a:srgbClr val="FF0000"/>
                </a:solidFill>
              </a:rPr>
              <a:t>Dozens of thousands </a:t>
            </a:r>
            <a:r>
              <a:rPr lang="en-US" altLang="zh-CN" sz="1800" dirty="0" smtClean="0"/>
              <a:t>of magnet supports are needed in Collider.</a:t>
            </a:r>
          </a:p>
          <a:p>
            <a:pPr lvl="1"/>
            <a:r>
              <a:rPr lang="en-US" altLang="zh-CN" sz="1800" dirty="0" smtClean="0"/>
              <a:t>Hundreds of magnet supports are needed in </a:t>
            </a:r>
            <a:r>
              <a:rPr lang="en-US" altLang="zh-CN" sz="1800" dirty="0" err="1" smtClean="0"/>
              <a:t>Linac</a:t>
            </a:r>
            <a:r>
              <a:rPr lang="en-US" altLang="zh-CN" sz="1800" dirty="0" smtClean="0"/>
              <a:t>.</a:t>
            </a:r>
          </a:p>
          <a:p>
            <a:pPr lvl="1"/>
            <a:r>
              <a:rPr lang="en-US" altLang="zh-CN" sz="1800" dirty="0" smtClean="0">
                <a:solidFill>
                  <a:srgbClr val="FF0000"/>
                </a:solidFill>
              </a:rPr>
              <a:t>Aim</a:t>
            </a:r>
            <a:r>
              <a:rPr lang="en-US" altLang="zh-CN" sz="1800" dirty="0" smtClean="0"/>
              <a:t>: Simple </a:t>
            </a:r>
            <a:r>
              <a:rPr lang="en-US" altLang="zh-CN" sz="1800" dirty="0"/>
              <a:t>and flexible structure, minimizing the magnet deformation, good stability, low </a:t>
            </a:r>
            <a:r>
              <a:rPr lang="en-US" altLang="zh-CN" sz="1800" dirty="0" smtClean="0"/>
              <a:t>cost...</a:t>
            </a:r>
          </a:p>
          <a:p>
            <a:pPr lvl="1"/>
            <a:r>
              <a:rPr lang="en-US" altLang="zh-CN" sz="1800" dirty="0" smtClean="0"/>
              <a:t>Supports for dipole magnets (~5,000 mm, twin-aperture): </a:t>
            </a:r>
          </a:p>
          <a:p>
            <a:pPr lvl="2"/>
            <a:r>
              <a:rPr lang="en-US" altLang="zh-CN" sz="1800" dirty="0" smtClean="0"/>
              <a:t>2 </a:t>
            </a:r>
            <a:r>
              <a:rPr lang="en-US" altLang="zh-CN" sz="1800" dirty="0"/>
              <a:t>main supports and 2 auxiliary supports.</a:t>
            </a:r>
          </a:p>
          <a:p>
            <a:pPr lvl="2"/>
            <a:r>
              <a:rPr lang="en-US" altLang="zh-CN" sz="1800" dirty="0"/>
              <a:t>Main support: Support and 6 DOFs adjustment.</a:t>
            </a:r>
          </a:p>
          <a:p>
            <a:pPr lvl="2"/>
            <a:r>
              <a:rPr lang="en-US" altLang="zh-CN" sz="1800" dirty="0"/>
              <a:t>Auxiliary support: Support</a:t>
            </a:r>
            <a:r>
              <a:rPr lang="en-US" altLang="zh-CN" sz="1800" dirty="0" smtClean="0"/>
              <a:t>.</a:t>
            </a:r>
          </a:p>
          <a:p>
            <a:pPr lvl="1"/>
            <a:r>
              <a:rPr lang="en-US" altLang="zh-CN" sz="1800" dirty="0"/>
              <a:t>Support for Quadrupole </a:t>
            </a:r>
            <a:r>
              <a:rPr lang="en-US" altLang="zh-CN" sz="1800" dirty="0" smtClean="0"/>
              <a:t>magnet (~2,000 mm,</a:t>
            </a:r>
            <a:r>
              <a:rPr lang="en-US" altLang="zh-CN" sz="1800" dirty="0"/>
              <a:t> twin-aperture</a:t>
            </a:r>
            <a:r>
              <a:rPr lang="en-US" altLang="zh-CN" sz="1800" dirty="0" smtClean="0"/>
              <a:t>): </a:t>
            </a:r>
          </a:p>
          <a:p>
            <a:pPr lvl="2"/>
            <a:r>
              <a:rPr lang="en-US" altLang="zh-CN" sz="1800" dirty="0" smtClean="0"/>
              <a:t>2 </a:t>
            </a:r>
            <a:r>
              <a:rPr lang="en-US" altLang="zh-CN" sz="1800" dirty="0"/>
              <a:t>supports for 1 magnet.</a:t>
            </a:r>
          </a:p>
          <a:p>
            <a:pPr lvl="1"/>
            <a:r>
              <a:rPr lang="en-US" altLang="zh-CN" sz="1800" dirty="0"/>
              <a:t>Support for </a:t>
            </a:r>
            <a:r>
              <a:rPr lang="en-US" altLang="zh-CN" sz="1800" dirty="0" err="1"/>
              <a:t>Sextupole</a:t>
            </a:r>
            <a:r>
              <a:rPr lang="en-US" altLang="zh-CN" sz="1800" dirty="0"/>
              <a:t> </a:t>
            </a:r>
            <a:r>
              <a:rPr lang="en-US" altLang="zh-CN" sz="1800" dirty="0" smtClean="0"/>
              <a:t>magnet (600 mm/1,200 mm, single aperture): </a:t>
            </a:r>
          </a:p>
          <a:p>
            <a:pPr lvl="2"/>
            <a:r>
              <a:rPr lang="en-US" altLang="zh-CN" sz="1800" dirty="0" smtClean="0"/>
              <a:t>1 </a:t>
            </a:r>
            <a:r>
              <a:rPr lang="en-US" altLang="zh-CN" sz="1800" dirty="0"/>
              <a:t>support for 2 magnets</a:t>
            </a:r>
            <a:r>
              <a:rPr lang="en-US" altLang="zh-CN" sz="1800" dirty="0" smtClean="0"/>
              <a:t>.</a:t>
            </a:r>
            <a:endParaRPr lang="en-US" altLang="zh-CN" dirty="0" smtClean="0"/>
          </a:p>
          <a:p>
            <a:pPr marL="0" indent="0">
              <a:buNone/>
            </a:pPr>
            <a:endParaRPr lang="en-US" altLang="zh-CN" dirty="0" smtClean="0"/>
          </a:p>
        </p:txBody>
      </p:sp>
      <p:sp>
        <p:nvSpPr>
          <p:cNvPr id="2" name="标题 1"/>
          <p:cNvSpPr>
            <a:spLocks noGrp="1"/>
          </p:cNvSpPr>
          <p:nvPr>
            <p:ph type="title"/>
          </p:nvPr>
        </p:nvSpPr>
        <p:spPr/>
        <p:txBody>
          <a:bodyPr/>
          <a:lstStyle/>
          <a:p>
            <a:r>
              <a:rPr lang="en-US" altLang="zh-CN" dirty="0" smtClean="0"/>
              <a:t>Magnet support system</a:t>
            </a:r>
            <a:endParaRPr lang="zh-CN" altLang="en-US" dirty="0"/>
          </a:p>
        </p:txBody>
      </p:sp>
    </p:spTree>
    <p:extLst>
      <p:ext uri="{BB962C8B-B14F-4D97-AF65-F5344CB8AC3E}">
        <p14:creationId xmlns:p14="http://schemas.microsoft.com/office/powerpoint/2010/main" val="389081843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6456" y="3387724"/>
            <a:ext cx="4320000" cy="243587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048" y="3387724"/>
            <a:ext cx="4320000" cy="2435870"/>
          </a:xfrm>
          <a:prstGeom prst="rect">
            <a:avLst/>
          </a:prstGeom>
        </p:spPr>
      </p:pic>
      <p:sp>
        <p:nvSpPr>
          <p:cNvPr id="2" name="标题 1"/>
          <p:cNvSpPr>
            <a:spLocks noGrp="1"/>
          </p:cNvSpPr>
          <p:nvPr>
            <p:ph type="title"/>
          </p:nvPr>
        </p:nvSpPr>
        <p:spPr/>
        <p:txBody>
          <a:bodyPr/>
          <a:lstStyle/>
          <a:p>
            <a:r>
              <a:rPr lang="en-US" altLang="zh-CN" dirty="0" smtClean="0"/>
              <a:t>Magnet support system</a:t>
            </a:r>
            <a:endParaRPr lang="zh-CN" altLang="en-US" dirty="0"/>
          </a:p>
        </p:txBody>
      </p:sp>
      <p:sp>
        <p:nvSpPr>
          <p:cNvPr id="4" name="内容占位符 2"/>
          <p:cNvSpPr txBox="1">
            <a:spLocks/>
          </p:cNvSpPr>
          <p:nvPr/>
        </p:nvSpPr>
        <p:spPr bwMode="auto">
          <a:xfrm>
            <a:off x="662880" y="112474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400">
                <a:solidFill>
                  <a:srgbClr val="003399"/>
                </a:solidFill>
                <a:latin typeface="+mn-lt"/>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000">
                <a:solidFill>
                  <a:schemeClr val="tx1"/>
                </a:solidFill>
                <a:latin typeface="+mn-lt"/>
                <a:ea typeface="微软雅黑" pitchFamily="34" charset="-122"/>
              </a:defRPr>
            </a:lvl2pPr>
            <a:lvl3pPr marL="1143000" indent="-228600" algn="l" rtl="0" eaLnBrk="0" fontAlgn="base" hangingPunct="0">
              <a:spcBef>
                <a:spcPct val="20000"/>
              </a:spcBef>
              <a:spcAft>
                <a:spcPct val="0"/>
              </a:spcAft>
              <a:buChar char="•"/>
              <a:defRPr sz="20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r>
              <a:rPr lang="en-US" altLang="zh-CN" dirty="0"/>
              <a:t>Magnet supports in Collider</a:t>
            </a:r>
          </a:p>
          <a:p>
            <a:pPr lvl="1"/>
            <a:r>
              <a:rPr lang="en-US" altLang="zh-CN" b="0" kern="0" dirty="0" smtClean="0"/>
              <a:t>One support concludes pedestal, adjusting mechanism and magnet mounting plate.</a:t>
            </a:r>
          </a:p>
          <a:p>
            <a:pPr lvl="1"/>
            <a:r>
              <a:rPr lang="en-US" altLang="zh-CN" b="0" kern="0" dirty="0" smtClean="0"/>
              <a:t>Pedestal: concrete.</a:t>
            </a:r>
          </a:p>
          <a:p>
            <a:pPr lvl="1"/>
            <a:r>
              <a:rPr lang="en-US" altLang="zh-CN" b="0" kern="0" dirty="0" smtClean="0"/>
              <a:t>Adjusting mechanism: adjusting and fixing magnet.</a:t>
            </a:r>
          </a:p>
          <a:p>
            <a:pPr lvl="1"/>
            <a:r>
              <a:rPr lang="en-US" altLang="zh-CN" b="0" kern="0" dirty="0"/>
              <a:t>M</a:t>
            </a:r>
            <a:r>
              <a:rPr lang="en-US" altLang="zh-CN" b="0" kern="0" dirty="0" smtClean="0"/>
              <a:t>ounting plate: between magnet and adjusting mechanism.</a:t>
            </a:r>
            <a:endParaRPr lang="zh-CN" altLang="en-US" b="0" kern="0" dirty="0"/>
          </a:p>
        </p:txBody>
      </p:sp>
      <p:cxnSp>
        <p:nvCxnSpPr>
          <p:cNvPr id="11" name="直接箭头连接符 10"/>
          <p:cNvCxnSpPr/>
          <p:nvPr/>
        </p:nvCxnSpPr>
        <p:spPr bwMode="auto">
          <a:xfrm flipH="1">
            <a:off x="3059832" y="3861048"/>
            <a:ext cx="648072" cy="144016"/>
          </a:xfrm>
          <a:prstGeom prst="straightConnector1">
            <a:avLst/>
          </a:prstGeom>
          <a:solidFill>
            <a:srgbClr val="FF0000"/>
          </a:solidFill>
          <a:ln w="9525" cap="flat" cmpd="sng" algn="ctr">
            <a:solidFill>
              <a:schemeClr val="tx1"/>
            </a:solidFill>
            <a:prstDash val="solid"/>
            <a:round/>
            <a:headEnd type="none" w="med" len="med"/>
            <a:tailEnd type="triangle"/>
          </a:ln>
          <a:effectLst/>
        </p:spPr>
      </p:cxnSp>
      <p:sp>
        <p:nvSpPr>
          <p:cNvPr id="13" name="文本框 12"/>
          <p:cNvSpPr txBox="1"/>
          <p:nvPr/>
        </p:nvSpPr>
        <p:spPr>
          <a:xfrm>
            <a:off x="3465937" y="3609890"/>
            <a:ext cx="1583601" cy="646331"/>
          </a:xfrm>
          <a:prstGeom prst="rect">
            <a:avLst/>
          </a:prstGeom>
          <a:noFill/>
        </p:spPr>
        <p:txBody>
          <a:bodyPr wrap="square" rtlCol="0">
            <a:spAutoFit/>
          </a:bodyPr>
          <a:lstStyle/>
          <a:p>
            <a:r>
              <a:rPr lang="en-US" altLang="zh-CN" sz="1800" dirty="0" smtClean="0">
                <a:solidFill>
                  <a:schemeClr val="tx1"/>
                </a:solidFill>
              </a:rPr>
              <a:t>Mounting plate</a:t>
            </a:r>
            <a:endParaRPr lang="zh-CN" altLang="en-US" sz="1800" dirty="0">
              <a:solidFill>
                <a:schemeClr val="tx1"/>
              </a:solidFill>
            </a:endParaRPr>
          </a:p>
        </p:txBody>
      </p:sp>
      <p:cxnSp>
        <p:nvCxnSpPr>
          <p:cNvPr id="15" name="直接箭头连接符 14"/>
          <p:cNvCxnSpPr/>
          <p:nvPr/>
        </p:nvCxnSpPr>
        <p:spPr bwMode="auto">
          <a:xfrm flipH="1" flipV="1">
            <a:off x="3191021" y="4293096"/>
            <a:ext cx="803200" cy="432048"/>
          </a:xfrm>
          <a:prstGeom prst="straightConnector1">
            <a:avLst/>
          </a:prstGeom>
          <a:solidFill>
            <a:srgbClr val="FF0000"/>
          </a:solidFill>
          <a:ln w="9525" cap="flat" cmpd="sng" algn="ctr">
            <a:solidFill>
              <a:schemeClr val="tx1"/>
            </a:solidFill>
            <a:prstDash val="solid"/>
            <a:round/>
            <a:headEnd type="none" w="med" len="med"/>
            <a:tailEnd type="triangle"/>
          </a:ln>
          <a:effectLst/>
        </p:spPr>
      </p:cxnSp>
      <p:sp>
        <p:nvSpPr>
          <p:cNvPr id="16" name="文本框 15"/>
          <p:cNvSpPr txBox="1"/>
          <p:nvPr/>
        </p:nvSpPr>
        <p:spPr>
          <a:xfrm>
            <a:off x="3897123" y="4363499"/>
            <a:ext cx="1441875" cy="646331"/>
          </a:xfrm>
          <a:prstGeom prst="rect">
            <a:avLst/>
          </a:prstGeom>
          <a:noFill/>
        </p:spPr>
        <p:txBody>
          <a:bodyPr wrap="square" rtlCol="0">
            <a:spAutoFit/>
          </a:bodyPr>
          <a:lstStyle/>
          <a:p>
            <a:r>
              <a:rPr lang="en-US" altLang="zh-CN" sz="1800" dirty="0" smtClean="0">
                <a:solidFill>
                  <a:schemeClr val="tx1"/>
                </a:solidFill>
              </a:rPr>
              <a:t>Adjusting mechanism</a:t>
            </a:r>
            <a:endParaRPr lang="zh-CN" altLang="en-US" sz="1800" dirty="0">
              <a:solidFill>
                <a:schemeClr val="tx1"/>
              </a:solidFill>
            </a:endParaRPr>
          </a:p>
        </p:txBody>
      </p:sp>
      <p:cxnSp>
        <p:nvCxnSpPr>
          <p:cNvPr id="18" name="直接箭头连接符 17"/>
          <p:cNvCxnSpPr/>
          <p:nvPr/>
        </p:nvCxnSpPr>
        <p:spPr bwMode="auto">
          <a:xfrm flipH="1" flipV="1">
            <a:off x="3275856" y="5085184"/>
            <a:ext cx="718365" cy="216024"/>
          </a:xfrm>
          <a:prstGeom prst="straightConnector1">
            <a:avLst/>
          </a:prstGeom>
          <a:solidFill>
            <a:srgbClr val="FF0000"/>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3868961" y="5098679"/>
            <a:ext cx="1441875" cy="369332"/>
          </a:xfrm>
          <a:prstGeom prst="rect">
            <a:avLst/>
          </a:prstGeom>
          <a:noFill/>
        </p:spPr>
        <p:txBody>
          <a:bodyPr wrap="square" rtlCol="0">
            <a:spAutoFit/>
          </a:bodyPr>
          <a:lstStyle/>
          <a:p>
            <a:r>
              <a:rPr lang="en-US" altLang="zh-CN" sz="1800" dirty="0" smtClean="0">
                <a:solidFill>
                  <a:schemeClr val="tx1"/>
                </a:solidFill>
              </a:rPr>
              <a:t>Pedestal </a:t>
            </a:r>
            <a:endParaRPr lang="zh-CN" altLang="en-US" sz="1800" dirty="0">
              <a:solidFill>
                <a:schemeClr val="tx1"/>
              </a:solidFill>
            </a:endParaRPr>
          </a:p>
        </p:txBody>
      </p:sp>
      <p:cxnSp>
        <p:nvCxnSpPr>
          <p:cNvPr id="21" name="直接箭头连接符 20"/>
          <p:cNvCxnSpPr/>
          <p:nvPr/>
        </p:nvCxnSpPr>
        <p:spPr bwMode="auto">
          <a:xfrm flipV="1">
            <a:off x="4777680" y="3787026"/>
            <a:ext cx="1554599" cy="146030"/>
          </a:xfrm>
          <a:prstGeom prst="straightConnector1">
            <a:avLst/>
          </a:prstGeom>
          <a:solidFill>
            <a:srgbClr val="FF0000"/>
          </a:solidFill>
          <a:ln w="9525" cap="flat" cmpd="sng" algn="ctr">
            <a:solidFill>
              <a:schemeClr val="tx1"/>
            </a:solidFill>
            <a:prstDash val="solid"/>
            <a:round/>
            <a:headEnd type="none" w="med" len="med"/>
            <a:tailEnd type="triangle"/>
          </a:ln>
          <a:effectLst/>
        </p:spPr>
      </p:cxnSp>
      <p:cxnSp>
        <p:nvCxnSpPr>
          <p:cNvPr id="23" name="直接箭头连接符 22"/>
          <p:cNvCxnSpPr/>
          <p:nvPr/>
        </p:nvCxnSpPr>
        <p:spPr bwMode="auto">
          <a:xfrm flipV="1">
            <a:off x="5209016" y="4230045"/>
            <a:ext cx="836084" cy="367392"/>
          </a:xfrm>
          <a:prstGeom prst="straightConnector1">
            <a:avLst/>
          </a:prstGeom>
          <a:solidFill>
            <a:srgbClr val="FF0000"/>
          </a:solidFill>
          <a:ln w="9525" cap="flat" cmpd="sng" algn="ctr">
            <a:solidFill>
              <a:schemeClr val="tx1"/>
            </a:solidFill>
            <a:prstDash val="solid"/>
            <a:round/>
            <a:headEnd type="none" w="med" len="med"/>
            <a:tailEnd type="triangle"/>
          </a:ln>
          <a:effectLst/>
        </p:spPr>
      </p:cxnSp>
      <p:cxnSp>
        <p:nvCxnSpPr>
          <p:cNvPr id="25" name="直接箭头连接符 24"/>
          <p:cNvCxnSpPr/>
          <p:nvPr/>
        </p:nvCxnSpPr>
        <p:spPr bwMode="auto">
          <a:xfrm flipV="1">
            <a:off x="5157443" y="4941679"/>
            <a:ext cx="1043912" cy="373024"/>
          </a:xfrm>
          <a:prstGeom prst="straightConnector1">
            <a:avLst/>
          </a:prstGeom>
          <a:solidFill>
            <a:srgbClr val="FF0000"/>
          </a:solidFill>
          <a:ln w="9525" cap="flat" cmpd="sng" algn="ctr">
            <a:solidFill>
              <a:schemeClr val="tx1"/>
            </a:solidFill>
            <a:prstDash val="solid"/>
            <a:round/>
            <a:headEnd type="none" w="med" len="med"/>
            <a:tailEnd type="triangle"/>
          </a:ln>
          <a:effectLst/>
        </p:spPr>
      </p:cxnSp>
      <p:sp>
        <p:nvSpPr>
          <p:cNvPr id="3" name="文本框 2"/>
          <p:cNvSpPr txBox="1"/>
          <p:nvPr/>
        </p:nvSpPr>
        <p:spPr>
          <a:xfrm>
            <a:off x="2051720" y="5650707"/>
            <a:ext cx="151216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000" dirty="0" smtClean="0">
                <a:solidFill>
                  <a:schemeClr val="tx1"/>
                </a:solidFill>
              </a:rPr>
              <a:t>Main support</a:t>
            </a:r>
            <a:endParaRPr lang="zh-CN" altLang="en-US" sz="2000" dirty="0">
              <a:solidFill>
                <a:schemeClr val="tx1"/>
              </a:solidFill>
            </a:endParaRPr>
          </a:p>
        </p:txBody>
      </p:sp>
      <p:sp>
        <p:nvSpPr>
          <p:cNvPr id="17" name="文本框 16"/>
          <p:cNvSpPr txBox="1"/>
          <p:nvPr/>
        </p:nvSpPr>
        <p:spPr>
          <a:xfrm>
            <a:off x="5661606" y="5648179"/>
            <a:ext cx="151216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000" dirty="0" smtClean="0">
                <a:solidFill>
                  <a:schemeClr val="tx1"/>
                </a:solidFill>
              </a:rPr>
              <a:t>Auxiliary support</a:t>
            </a:r>
            <a:endParaRPr lang="zh-CN" altLang="en-US" sz="2000" dirty="0">
              <a:solidFill>
                <a:schemeClr val="tx1"/>
              </a:solidFill>
            </a:endParaRPr>
          </a:p>
        </p:txBody>
      </p:sp>
    </p:spTree>
    <p:extLst>
      <p:ext uri="{BB962C8B-B14F-4D97-AF65-F5344CB8AC3E}">
        <p14:creationId xmlns:p14="http://schemas.microsoft.com/office/powerpoint/2010/main" val="197110930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Magnet support system</a:t>
            </a:r>
            <a:endParaRPr lang="zh-CN" altLang="en-US" dirty="0"/>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039" y="1196752"/>
            <a:ext cx="4320000" cy="24975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207499"/>
            <a:ext cx="4320000" cy="2435870"/>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12927" r="14799"/>
          <a:stretch/>
        </p:blipFill>
        <p:spPr>
          <a:xfrm>
            <a:off x="458543" y="3643369"/>
            <a:ext cx="3150350" cy="2520000"/>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346" t="-57" r="14717" b="57"/>
          <a:stretch/>
        </p:blipFill>
        <p:spPr>
          <a:xfrm>
            <a:off x="3482879" y="3643369"/>
            <a:ext cx="2961329" cy="2520000"/>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l="23128" r="20499"/>
          <a:stretch/>
        </p:blipFill>
        <p:spPr>
          <a:xfrm>
            <a:off x="6363199" y="3645304"/>
            <a:ext cx="2457273" cy="2520000"/>
          </a:xfrm>
          <a:prstGeom prst="rect">
            <a:avLst/>
          </a:prstGeom>
        </p:spPr>
      </p:pic>
    </p:spTree>
    <p:extLst>
      <p:ext uri="{BB962C8B-B14F-4D97-AF65-F5344CB8AC3E}">
        <p14:creationId xmlns:p14="http://schemas.microsoft.com/office/powerpoint/2010/main" val="393997449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E:\小论文\ipac2017\preliminary design of magnet support system for CEPC\图片\design point of 4 support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3216" y="2636912"/>
            <a:ext cx="3599815" cy="2701925"/>
          </a:xfrm>
          <a:prstGeom prst="rect">
            <a:avLst/>
          </a:prstGeom>
          <a:noFill/>
          <a:ln>
            <a:noFill/>
          </a:ln>
        </p:spPr>
      </p:pic>
      <p:sp>
        <p:nvSpPr>
          <p:cNvPr id="3" name="内容占位符 2"/>
          <p:cNvSpPr>
            <a:spLocks noGrp="1"/>
          </p:cNvSpPr>
          <p:nvPr>
            <p:ph idx="1"/>
          </p:nvPr>
        </p:nvSpPr>
        <p:spPr>
          <a:xfrm>
            <a:off x="395536" y="980728"/>
            <a:ext cx="8507288" cy="4525963"/>
          </a:xfrm>
        </p:spPr>
        <p:txBody>
          <a:bodyPr/>
          <a:lstStyle/>
          <a:p>
            <a:r>
              <a:rPr lang="en-US" altLang="zh-CN" dirty="0" smtClean="0"/>
              <a:t>Distribution </a:t>
            </a:r>
            <a:r>
              <a:rPr lang="en-US" altLang="zh-CN" dirty="0"/>
              <a:t>of support points for dipole </a:t>
            </a:r>
            <a:r>
              <a:rPr lang="en-US" altLang="zh-CN" dirty="0" smtClean="0"/>
              <a:t>magnets</a:t>
            </a:r>
          </a:p>
          <a:p>
            <a:pPr lvl="1"/>
            <a:r>
              <a:rPr lang="en-US" altLang="zh-CN" dirty="0"/>
              <a:t>Supposing the </a:t>
            </a:r>
            <a:r>
              <a:rPr lang="en-US" altLang="zh-CN" dirty="0" smtClean="0"/>
              <a:t>dipole </a:t>
            </a:r>
            <a:r>
              <a:rPr lang="en-US" altLang="zh-CN" dirty="0"/>
              <a:t>magnet module as </a:t>
            </a:r>
            <a:r>
              <a:rPr lang="en-US" altLang="zh-CN" dirty="0">
                <a:solidFill>
                  <a:srgbClr val="FF0000"/>
                </a:solidFill>
              </a:rPr>
              <a:t>a slender </a:t>
            </a:r>
            <a:r>
              <a:rPr lang="en-US" altLang="zh-CN" dirty="0" smtClean="0">
                <a:solidFill>
                  <a:srgbClr val="FF0000"/>
                </a:solidFill>
              </a:rPr>
              <a:t>beam</a:t>
            </a:r>
            <a:r>
              <a:rPr lang="en-US" altLang="zh-CN" dirty="0" smtClean="0"/>
              <a:t>.</a:t>
            </a:r>
          </a:p>
          <a:p>
            <a:pPr lvl="1"/>
            <a:r>
              <a:rPr lang="en-US" altLang="zh-CN" dirty="0" smtClean="0"/>
              <a:t>Aim: Minimizing </a:t>
            </a:r>
            <a:r>
              <a:rPr lang="en-US" altLang="zh-CN" dirty="0"/>
              <a:t>the </a:t>
            </a:r>
            <a:r>
              <a:rPr lang="en-US" altLang="zh-CN" dirty="0" smtClean="0"/>
              <a:t>maximum deformation.</a:t>
            </a:r>
          </a:p>
          <a:p>
            <a:pPr lvl="1"/>
            <a:r>
              <a:rPr lang="en-US" altLang="zh-CN" dirty="0" smtClean="0"/>
              <a:t>Method: </a:t>
            </a:r>
            <a:r>
              <a:rPr lang="en-US" altLang="zh-CN" dirty="0" smtClean="0">
                <a:solidFill>
                  <a:srgbClr val="FF0000"/>
                </a:solidFill>
              </a:rPr>
              <a:t>Response Surface design </a:t>
            </a:r>
            <a:r>
              <a:rPr lang="en-US" altLang="zh-CN" dirty="0" smtClean="0"/>
              <a:t>&amp; </a:t>
            </a:r>
            <a:r>
              <a:rPr lang="en-US" altLang="zh-CN" dirty="0" smtClean="0">
                <a:solidFill>
                  <a:srgbClr val="FF0000"/>
                </a:solidFill>
              </a:rPr>
              <a:t>Theoretical calculation </a:t>
            </a:r>
            <a:r>
              <a:rPr lang="en-US" altLang="zh-CN" dirty="0" smtClean="0"/>
              <a:t>using MATLAB.</a:t>
            </a:r>
          </a:p>
          <a:p>
            <a:pPr lvl="1"/>
            <a:r>
              <a:rPr lang="en-US" altLang="zh-CN" dirty="0" smtClean="0"/>
              <a:t>Can be used for all kinds of “long” magnets.</a:t>
            </a:r>
            <a:endParaRPr lang="zh-CN" altLang="zh-CN" dirty="0"/>
          </a:p>
          <a:p>
            <a:endParaRPr lang="en-US" altLang="zh-CN" dirty="0" smtClean="0"/>
          </a:p>
          <a:p>
            <a:pPr marL="0" indent="0">
              <a:buNone/>
            </a:pPr>
            <a:endParaRPr lang="en-US" altLang="zh-CN" sz="1800" dirty="0">
              <a:solidFill>
                <a:schemeClr val="tx1"/>
              </a:solidFill>
            </a:endParaRPr>
          </a:p>
        </p:txBody>
      </p:sp>
      <p:sp>
        <p:nvSpPr>
          <p:cNvPr id="2" name="标题 1"/>
          <p:cNvSpPr>
            <a:spLocks noGrp="1"/>
          </p:cNvSpPr>
          <p:nvPr>
            <p:ph type="title"/>
          </p:nvPr>
        </p:nvSpPr>
        <p:spPr/>
        <p:txBody>
          <a:bodyPr/>
          <a:lstStyle/>
          <a:p>
            <a:r>
              <a:rPr lang="en-US" altLang="zh-CN" dirty="0" smtClean="0"/>
              <a:t>Magnet support system</a:t>
            </a:r>
            <a:endParaRPr lang="zh-CN" altLang="en-US" dirty="0"/>
          </a:p>
        </p:txBody>
      </p:sp>
      <p:pic>
        <p:nvPicPr>
          <p:cNvPr id="7" name="图片 6" descr="E:\小论文\ipac2017\preliminary design of magnet support system for CEPC\图片\受力图.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231" y="3180054"/>
            <a:ext cx="4319905" cy="3248660"/>
          </a:xfrm>
          <a:prstGeom prst="rect">
            <a:avLst/>
          </a:prstGeom>
          <a:noFill/>
          <a:ln>
            <a:noFill/>
          </a:ln>
        </p:spPr>
      </p:pic>
      <p:pic>
        <p:nvPicPr>
          <p:cNvPr id="10" name="图片 9" descr="E:\小论文\ipac2017\preliminary design of magnet support system for CEPC\图片\dflection.png"/>
          <p:cNvPicPr/>
          <p:nvPr/>
        </p:nvPicPr>
        <p:blipFill rotWithShape="1">
          <a:blip r:embed="rId4" cstate="print">
            <a:extLst>
              <a:ext uri="{28A0092B-C50C-407E-A947-70E740481C1C}">
                <a14:useLocalDpi xmlns:a14="http://schemas.microsoft.com/office/drawing/2010/main" val="0"/>
              </a:ext>
            </a:extLst>
          </a:blip>
          <a:srcRect l="16119"/>
          <a:stretch/>
        </p:blipFill>
        <p:spPr bwMode="auto">
          <a:xfrm>
            <a:off x="4870382" y="4944607"/>
            <a:ext cx="3599815" cy="18630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479326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980728"/>
            <a:ext cx="8568952" cy="4525963"/>
          </a:xfrm>
        </p:spPr>
        <p:txBody>
          <a:bodyPr/>
          <a:lstStyle/>
          <a:p>
            <a:r>
              <a:rPr lang="en-US" altLang="zh-CN" dirty="0" smtClean="0"/>
              <a:t>Magnet supports in Booster and Transport Line</a:t>
            </a:r>
          </a:p>
          <a:p>
            <a:pPr lvl="1"/>
            <a:r>
              <a:rPr lang="en-US" altLang="zh-CN" sz="1800" dirty="0" smtClean="0"/>
              <a:t>Magnets in Booster: 1.5 meters above the Collider, </a:t>
            </a:r>
            <a:r>
              <a:rPr lang="en-US" altLang="zh-CN" sz="1800" dirty="0" smtClean="0">
                <a:solidFill>
                  <a:srgbClr val="FF0000"/>
                </a:solidFill>
              </a:rPr>
              <a:t>hanged on the wall of the tunnel</a:t>
            </a:r>
            <a:r>
              <a:rPr lang="en-US" altLang="zh-CN" sz="1800" dirty="0" smtClean="0"/>
              <a:t>. </a:t>
            </a:r>
          </a:p>
          <a:p>
            <a:pPr lvl="1"/>
            <a:r>
              <a:rPr lang="en-US" altLang="zh-CN" sz="1800" dirty="0"/>
              <a:t>Magnets in BTC (Booster to Collider): </a:t>
            </a:r>
            <a:r>
              <a:rPr lang="en-US" altLang="zh-CN" sz="1800" dirty="0">
                <a:solidFill>
                  <a:srgbClr val="FF0000"/>
                </a:solidFill>
              </a:rPr>
              <a:t>Hanged on the wall of the tunnel</a:t>
            </a:r>
            <a:r>
              <a:rPr lang="en-US" altLang="zh-CN" sz="1800" dirty="0" smtClean="0"/>
              <a:t>.</a:t>
            </a:r>
          </a:p>
          <a:p>
            <a:pPr lvl="1"/>
            <a:r>
              <a:rPr lang="en-US" altLang="zh-CN" sz="1800" dirty="0" smtClean="0"/>
              <a:t>Magnets </a:t>
            </a:r>
            <a:r>
              <a:rPr lang="en-US" altLang="zh-CN" sz="1800" dirty="0"/>
              <a:t>in </a:t>
            </a:r>
            <a:r>
              <a:rPr lang="en-US" altLang="zh-CN" sz="1800" dirty="0" smtClean="0"/>
              <a:t>LTB (</a:t>
            </a:r>
            <a:r>
              <a:rPr lang="en-US" altLang="zh-CN" sz="1800" dirty="0" err="1" smtClean="0"/>
              <a:t>Linac</a:t>
            </a:r>
            <a:r>
              <a:rPr lang="en-US" altLang="zh-CN" sz="1800" dirty="0" smtClean="0"/>
              <a:t> to Booster): </a:t>
            </a:r>
            <a:r>
              <a:rPr lang="en-US" altLang="zh-CN" sz="1800" dirty="0" smtClean="0">
                <a:solidFill>
                  <a:srgbClr val="FF0000"/>
                </a:solidFill>
              </a:rPr>
              <a:t>Supported </a:t>
            </a:r>
            <a:r>
              <a:rPr lang="en-US" altLang="zh-CN" sz="1800" dirty="0">
                <a:solidFill>
                  <a:srgbClr val="FF0000"/>
                </a:solidFill>
              </a:rPr>
              <a:t>on the </a:t>
            </a:r>
            <a:r>
              <a:rPr lang="en-US" altLang="zh-CN" sz="1800" dirty="0" smtClean="0">
                <a:solidFill>
                  <a:srgbClr val="FF0000"/>
                </a:solidFill>
              </a:rPr>
              <a:t>ground</a:t>
            </a:r>
            <a:r>
              <a:rPr lang="en-US" altLang="zh-CN" sz="1800" dirty="0" smtClean="0"/>
              <a:t>.</a:t>
            </a:r>
          </a:p>
          <a:p>
            <a:pPr lvl="1"/>
            <a:r>
              <a:rPr lang="en-US" altLang="zh-CN" sz="1800" dirty="0" smtClean="0">
                <a:solidFill>
                  <a:srgbClr val="FF0000"/>
                </a:solidFill>
              </a:rPr>
              <a:t>Dozens </a:t>
            </a:r>
            <a:r>
              <a:rPr lang="en-US" altLang="zh-CN" sz="1800" dirty="0">
                <a:solidFill>
                  <a:srgbClr val="FF0000"/>
                </a:solidFill>
              </a:rPr>
              <a:t>of thousands </a:t>
            </a:r>
            <a:r>
              <a:rPr lang="en-US" altLang="zh-CN" sz="1800" dirty="0"/>
              <a:t>of magnet supports are </a:t>
            </a:r>
            <a:r>
              <a:rPr lang="en-US" altLang="zh-CN" sz="1800" dirty="0" smtClean="0"/>
              <a:t>needed</a:t>
            </a:r>
            <a:r>
              <a:rPr lang="en-US" altLang="zh-CN" sz="1800" dirty="0"/>
              <a:t> </a:t>
            </a:r>
            <a:r>
              <a:rPr lang="en-US" altLang="zh-CN" sz="1800" dirty="0" smtClean="0"/>
              <a:t>in Booster and BTC.</a:t>
            </a:r>
          </a:p>
          <a:p>
            <a:pPr lvl="1"/>
            <a:r>
              <a:rPr lang="en-US" altLang="zh-CN" sz="1800" dirty="0" smtClean="0"/>
              <a:t>Hundreds of magnet supports are needed in LTB.</a:t>
            </a:r>
          </a:p>
          <a:p>
            <a:pPr lvl="1"/>
            <a:r>
              <a:rPr lang="en-US" altLang="zh-CN" sz="1800" dirty="0" smtClean="0">
                <a:solidFill>
                  <a:srgbClr val="FF0000"/>
                </a:solidFill>
              </a:rPr>
              <a:t>Aim</a:t>
            </a:r>
            <a:r>
              <a:rPr lang="en-US" altLang="zh-CN" sz="1800" dirty="0" smtClean="0"/>
              <a:t>: Simple </a:t>
            </a:r>
            <a:r>
              <a:rPr lang="en-US" altLang="zh-CN" sz="1800" dirty="0"/>
              <a:t>and flexible structure, minimizing the magnet deformation, good stability, low </a:t>
            </a:r>
            <a:r>
              <a:rPr lang="en-US" altLang="zh-CN" sz="1800" dirty="0" smtClean="0"/>
              <a:t>cost...</a:t>
            </a:r>
          </a:p>
          <a:p>
            <a:pPr lvl="1"/>
            <a:r>
              <a:rPr lang="en-US" altLang="zh-CN" sz="1800" dirty="0"/>
              <a:t>Supports for dipole magnets (~</a:t>
            </a:r>
            <a:r>
              <a:rPr lang="en-US" altLang="zh-CN" sz="1800" dirty="0" smtClean="0"/>
              <a:t>5,500 mm): </a:t>
            </a:r>
            <a:endParaRPr lang="en-US" altLang="zh-CN" sz="1800" dirty="0"/>
          </a:p>
          <a:p>
            <a:pPr lvl="2"/>
            <a:r>
              <a:rPr lang="en-US" altLang="zh-CN" sz="1800" dirty="0"/>
              <a:t>2 main supports and 2 auxiliary supports.</a:t>
            </a:r>
          </a:p>
          <a:p>
            <a:pPr lvl="1"/>
            <a:r>
              <a:rPr lang="en-US" altLang="zh-CN" sz="1800" dirty="0" smtClean="0"/>
              <a:t>Support </a:t>
            </a:r>
            <a:r>
              <a:rPr lang="en-US" altLang="zh-CN" sz="1800" dirty="0"/>
              <a:t>for </a:t>
            </a:r>
            <a:r>
              <a:rPr lang="en-US" altLang="zh-CN" sz="1800" dirty="0" smtClean="0"/>
              <a:t>other magnets :</a:t>
            </a:r>
            <a:endParaRPr lang="en-US" altLang="zh-CN" sz="1800" dirty="0"/>
          </a:p>
          <a:p>
            <a:pPr lvl="2"/>
            <a:r>
              <a:rPr lang="en-US" altLang="zh-CN" sz="1800" dirty="0" smtClean="0"/>
              <a:t>1 or 2 </a:t>
            </a:r>
            <a:r>
              <a:rPr lang="en-US" altLang="zh-CN" sz="1800" dirty="0"/>
              <a:t>supports for 1 magnet.</a:t>
            </a:r>
          </a:p>
          <a:p>
            <a:pPr lvl="1"/>
            <a:endParaRPr lang="zh-CN" altLang="zh-CN" sz="1800" dirty="0"/>
          </a:p>
          <a:p>
            <a:pPr marL="0" indent="0">
              <a:buNone/>
            </a:pPr>
            <a:endParaRPr lang="en-US" altLang="zh-CN" dirty="0" smtClean="0"/>
          </a:p>
        </p:txBody>
      </p:sp>
      <p:sp>
        <p:nvSpPr>
          <p:cNvPr id="2" name="标题 1"/>
          <p:cNvSpPr>
            <a:spLocks noGrp="1"/>
          </p:cNvSpPr>
          <p:nvPr>
            <p:ph type="title"/>
          </p:nvPr>
        </p:nvSpPr>
        <p:spPr/>
        <p:txBody>
          <a:bodyPr/>
          <a:lstStyle/>
          <a:p>
            <a:r>
              <a:rPr lang="en-US" altLang="zh-CN" dirty="0" smtClean="0"/>
              <a:t>Magnet support system</a:t>
            </a:r>
            <a:endParaRPr lang="zh-CN" altLang="en-US" dirty="0"/>
          </a:p>
        </p:txBody>
      </p:sp>
    </p:spTree>
    <p:extLst>
      <p:ext uri="{BB962C8B-B14F-4D97-AF65-F5344CB8AC3E}">
        <p14:creationId xmlns:p14="http://schemas.microsoft.com/office/powerpoint/2010/main" val="3319718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980728"/>
            <a:ext cx="8507288" cy="4525963"/>
          </a:xfrm>
        </p:spPr>
        <p:txBody>
          <a:bodyPr/>
          <a:lstStyle/>
          <a:p>
            <a:r>
              <a:rPr lang="en-US" altLang="zh-CN" dirty="0" smtClean="0"/>
              <a:t>Magnet supports in Booster and Transport Line</a:t>
            </a:r>
          </a:p>
          <a:p>
            <a:pPr lvl="1"/>
            <a:r>
              <a:rPr lang="en-US" altLang="zh-CN" sz="1800" dirty="0" smtClean="0"/>
              <a:t>Main support: Support and 6 DOFs adjustment.</a:t>
            </a:r>
          </a:p>
          <a:p>
            <a:pPr lvl="1"/>
            <a:r>
              <a:rPr lang="en-US" altLang="zh-CN" sz="1800" dirty="0" smtClean="0"/>
              <a:t>Auxiliary support: Support.</a:t>
            </a:r>
          </a:p>
          <a:p>
            <a:r>
              <a:rPr lang="en-US" altLang="zh-CN" dirty="0"/>
              <a:t>Key </a:t>
            </a:r>
            <a:r>
              <a:rPr lang="en-US" altLang="zh-CN" dirty="0" smtClean="0"/>
              <a:t>technologies</a:t>
            </a:r>
            <a:endParaRPr lang="en-US" altLang="zh-CN" dirty="0"/>
          </a:p>
          <a:p>
            <a:pPr lvl="1"/>
            <a:r>
              <a:rPr lang="en-US" altLang="zh-CN" dirty="0"/>
              <a:t>The hang-up of the </a:t>
            </a:r>
            <a:r>
              <a:rPr lang="en-US" altLang="zh-CN" dirty="0" smtClean="0"/>
              <a:t>magnet. </a:t>
            </a:r>
          </a:p>
          <a:p>
            <a:pPr lvl="1"/>
            <a:r>
              <a:rPr lang="en-US" altLang="zh-CN" dirty="0" smtClean="0"/>
              <a:t>Stability. </a:t>
            </a:r>
          </a:p>
          <a:p>
            <a:pPr lvl="1"/>
            <a:r>
              <a:rPr lang="en-US" altLang="zh-CN" dirty="0" smtClean="0"/>
              <a:t>Water-proof.</a:t>
            </a:r>
            <a:endParaRPr lang="zh-CN" altLang="zh-CN" dirty="0"/>
          </a:p>
        </p:txBody>
      </p:sp>
      <p:sp>
        <p:nvSpPr>
          <p:cNvPr id="2" name="标题 1"/>
          <p:cNvSpPr>
            <a:spLocks noGrp="1"/>
          </p:cNvSpPr>
          <p:nvPr>
            <p:ph type="title"/>
          </p:nvPr>
        </p:nvSpPr>
        <p:spPr/>
        <p:txBody>
          <a:bodyPr/>
          <a:lstStyle/>
          <a:p>
            <a:r>
              <a:rPr lang="en-US" altLang="zh-CN" dirty="0" smtClean="0"/>
              <a:t>Magnet support system</a:t>
            </a:r>
            <a:endParaRPr lang="zh-CN" altLang="en-US" dirty="0"/>
          </a:p>
        </p:txBody>
      </p:sp>
      <p:pic>
        <p:nvPicPr>
          <p:cNvPr id="5" name="图片 4"/>
          <p:cNvPicPr>
            <a:picLocks noChangeAspect="1"/>
          </p:cNvPicPr>
          <p:nvPr/>
        </p:nvPicPr>
        <p:blipFill>
          <a:blip r:embed="rId2"/>
          <a:stretch>
            <a:fillRect/>
          </a:stretch>
        </p:blipFill>
        <p:spPr>
          <a:xfrm>
            <a:off x="2782784" y="2865639"/>
            <a:ext cx="5760000" cy="3600000"/>
          </a:xfrm>
          <a:prstGeom prst="rect">
            <a:avLst/>
          </a:prstGeom>
        </p:spPr>
      </p:pic>
    </p:spTree>
    <p:extLst>
      <p:ext uri="{BB962C8B-B14F-4D97-AF65-F5344CB8AC3E}">
        <p14:creationId xmlns:p14="http://schemas.microsoft.com/office/powerpoint/2010/main" val="78562504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H:\CEPC\opt_crosssection\new_model20170401\50-70\10_percent_toplot.bmp"/>
          <p:cNvPicPr>
            <a:picLocks noChangeAspect="1"/>
          </p:cNvPicPr>
          <p:nvPr/>
        </p:nvPicPr>
        <p:blipFill rotWithShape="1">
          <a:blip r:embed="rId2" cstate="print">
            <a:extLst>
              <a:ext uri="{28A0092B-C50C-407E-A947-70E740481C1C}">
                <a14:useLocalDpi xmlns:a14="http://schemas.microsoft.com/office/drawing/2010/main" val="0"/>
              </a:ext>
            </a:extLst>
          </a:blip>
          <a:srcRect b="6586"/>
          <a:stretch/>
        </p:blipFill>
        <p:spPr bwMode="auto">
          <a:xfrm>
            <a:off x="789430" y="2153997"/>
            <a:ext cx="3560433" cy="2700000"/>
          </a:xfrm>
          <a:prstGeom prst="rect">
            <a:avLst/>
          </a:prstGeom>
          <a:noFill/>
          <a:ln>
            <a:noFill/>
          </a:ln>
          <a:extLst>
            <a:ext uri="{53640926-AAD7-44D8-BBD7-CCE9431645EC}">
              <a14:shadowObscured xmlns:a14="http://schemas.microsoft.com/office/drawing/2010/main"/>
            </a:ext>
          </a:extLst>
        </p:spPr>
      </p:pic>
      <p:pic>
        <p:nvPicPr>
          <p:cNvPr id="10" name="图片 9" descr="H:\CEPC\3D_opt\3D_staticopt\7_percent_toplot_1.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2153996"/>
            <a:ext cx="3725974" cy="2700000"/>
          </a:xfrm>
          <a:prstGeom prst="rect">
            <a:avLst/>
          </a:prstGeom>
          <a:noFill/>
          <a:ln>
            <a:noFill/>
          </a:ln>
        </p:spPr>
      </p:pic>
      <p:sp>
        <p:nvSpPr>
          <p:cNvPr id="3" name="内容占位符 2"/>
          <p:cNvSpPr>
            <a:spLocks noGrp="1"/>
          </p:cNvSpPr>
          <p:nvPr>
            <p:ph idx="1"/>
          </p:nvPr>
        </p:nvSpPr>
        <p:spPr>
          <a:xfrm>
            <a:off x="395536" y="980728"/>
            <a:ext cx="8507288" cy="4525963"/>
          </a:xfrm>
        </p:spPr>
        <p:txBody>
          <a:bodyPr/>
          <a:lstStyle/>
          <a:p>
            <a:r>
              <a:rPr lang="en-US" altLang="zh-CN" dirty="0"/>
              <a:t>Topology optimization of magnet supports </a:t>
            </a:r>
            <a:endParaRPr lang="en-US" altLang="zh-CN" dirty="0" smtClean="0"/>
          </a:p>
          <a:p>
            <a:pPr lvl="1"/>
            <a:r>
              <a:rPr lang="en-US" altLang="zh-CN" dirty="0" smtClean="0">
                <a:solidFill>
                  <a:srgbClr val="FF0000"/>
                </a:solidFill>
              </a:rPr>
              <a:t>Constraint</a:t>
            </a:r>
            <a:r>
              <a:rPr lang="en-US" altLang="zh-CN" dirty="0" smtClean="0"/>
              <a:t>: Volume. </a:t>
            </a:r>
            <a:r>
              <a:rPr lang="en-US" altLang="zh-CN" dirty="0" smtClean="0">
                <a:solidFill>
                  <a:srgbClr val="FF0000"/>
                </a:solidFill>
              </a:rPr>
              <a:t>Objective function</a:t>
            </a:r>
            <a:r>
              <a:rPr lang="en-US" altLang="zh-CN" dirty="0" smtClean="0"/>
              <a:t>: Structure </a:t>
            </a:r>
            <a:r>
              <a:rPr lang="en-US" altLang="zh-CN" dirty="0"/>
              <a:t>supple degree </a:t>
            </a:r>
            <a:r>
              <a:rPr lang="en-US" altLang="zh-CN" dirty="0" smtClean="0"/>
              <a:t>. </a:t>
            </a:r>
          </a:p>
          <a:p>
            <a:pPr lvl="1"/>
            <a:r>
              <a:rPr lang="en-US" altLang="zh-CN" dirty="0"/>
              <a:t>C</a:t>
            </a:r>
            <a:r>
              <a:rPr lang="en-US" altLang="zh-CN" dirty="0" smtClean="0"/>
              <a:t>an </a:t>
            </a:r>
            <a:r>
              <a:rPr lang="en-US" altLang="zh-CN" dirty="0"/>
              <a:t>be used for all </a:t>
            </a:r>
            <a:r>
              <a:rPr lang="en-US" altLang="zh-CN" dirty="0" smtClean="0"/>
              <a:t>magnets </a:t>
            </a:r>
            <a:r>
              <a:rPr lang="en-US" altLang="zh-CN" dirty="0"/>
              <a:t>hanged on the wall of the tunnel. </a:t>
            </a:r>
            <a:endParaRPr lang="zh-CN" altLang="zh-CN" dirty="0"/>
          </a:p>
          <a:p>
            <a:pPr lvl="1"/>
            <a:endParaRPr lang="en-US" altLang="zh-CN" dirty="0" smtClean="0"/>
          </a:p>
          <a:p>
            <a:endParaRPr lang="zh-CN" altLang="zh-CN" dirty="0"/>
          </a:p>
          <a:p>
            <a:endParaRPr lang="en-US" altLang="zh-CN" dirty="0" smtClean="0"/>
          </a:p>
          <a:p>
            <a:pPr marL="0" indent="0">
              <a:buNone/>
            </a:pPr>
            <a:endParaRPr lang="en-US" altLang="zh-CN" sz="1800" dirty="0">
              <a:solidFill>
                <a:schemeClr val="tx1"/>
              </a:solidFill>
            </a:endParaRPr>
          </a:p>
        </p:txBody>
      </p:sp>
      <p:sp>
        <p:nvSpPr>
          <p:cNvPr id="2" name="标题 1"/>
          <p:cNvSpPr>
            <a:spLocks noGrp="1"/>
          </p:cNvSpPr>
          <p:nvPr>
            <p:ph type="title"/>
          </p:nvPr>
        </p:nvSpPr>
        <p:spPr/>
        <p:txBody>
          <a:bodyPr/>
          <a:lstStyle/>
          <a:p>
            <a:r>
              <a:rPr lang="en-US" altLang="zh-CN" dirty="0" smtClean="0"/>
              <a:t>Magnet support system</a:t>
            </a:r>
            <a:endParaRPr lang="zh-CN" altLang="en-US" dirty="0"/>
          </a:p>
        </p:txBody>
      </p:sp>
      <p:pic>
        <p:nvPicPr>
          <p:cNvPr id="8" name="图片 7" descr="H:\CEPC\opt_crosssection\new_model20170401\5-30\10_percent_toplot.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0925" y="4501096"/>
            <a:ext cx="2880000" cy="2337823"/>
          </a:xfrm>
          <a:prstGeom prst="rect">
            <a:avLst/>
          </a:prstGeom>
          <a:noFill/>
          <a:ln>
            <a:noFill/>
          </a:ln>
        </p:spPr>
      </p:pic>
      <p:pic>
        <p:nvPicPr>
          <p:cNvPr id="9" name="图片 8" descr="H:\CEPC\opt_crosssection\new_model20170401\50-55\10_percent_toplot.bmp"/>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863" y="4501097"/>
            <a:ext cx="2880000" cy="2337823"/>
          </a:xfrm>
          <a:prstGeom prst="rect">
            <a:avLst/>
          </a:prstGeom>
          <a:noFill/>
          <a:ln>
            <a:noFill/>
          </a:ln>
        </p:spPr>
      </p:pic>
    </p:spTree>
    <p:extLst>
      <p:ext uri="{BB962C8B-B14F-4D97-AF65-F5344CB8AC3E}">
        <p14:creationId xmlns:p14="http://schemas.microsoft.com/office/powerpoint/2010/main" val="79448131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spDef>
    <a:ln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12445</TotalTime>
  <Words>999</Words>
  <Application>Microsoft Office PowerPoint</Application>
  <PresentationFormat>全屏显示(4:3)</PresentationFormat>
  <Paragraphs>132</Paragraphs>
  <Slides>19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黑体</vt:lpstr>
      <vt:lpstr>华文中宋</vt:lpstr>
      <vt:lpstr>宋体</vt:lpstr>
      <vt:lpstr>微软雅黑</vt:lpstr>
      <vt:lpstr>Arial</vt:lpstr>
      <vt:lpstr>Calibri</vt:lpstr>
      <vt:lpstr>Tahoma</vt:lpstr>
      <vt:lpstr>Times New Roman</vt:lpstr>
      <vt:lpstr>Wingdings</vt:lpstr>
      <vt:lpstr>自定义设计方案</vt:lpstr>
      <vt:lpstr>Mechanical system of CEPC</vt:lpstr>
      <vt:lpstr>outline</vt:lpstr>
      <vt:lpstr>Magnet support system</vt:lpstr>
      <vt:lpstr>Magnet support system</vt:lpstr>
      <vt:lpstr>Magnet support system</vt:lpstr>
      <vt:lpstr>Magnet support system</vt:lpstr>
      <vt:lpstr>Magnet support system</vt:lpstr>
      <vt:lpstr>Magnet support system</vt:lpstr>
      <vt:lpstr>Magnet support system</vt:lpstr>
      <vt:lpstr>Magnet support system</vt:lpstr>
      <vt:lpstr>Tunnel cross section</vt:lpstr>
      <vt:lpstr>Tunnel cross section</vt:lpstr>
      <vt:lpstr>Tunnel cross section</vt:lpstr>
      <vt:lpstr>Tunnel cross section</vt:lpstr>
      <vt:lpstr>Tunnel cross section</vt:lpstr>
      <vt:lpstr>Tunnel cross section</vt:lpstr>
      <vt:lpstr>Study of movable collimator</vt:lpstr>
      <vt:lpstr>Summary</vt:lpstr>
      <vt:lpstr>Thanks for your attention!</vt:lpstr>
    </vt:vector>
  </TitlesOfParts>
  <Company>MC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wanghaijing</cp:lastModifiedBy>
  <cp:revision>959</cp:revision>
  <cp:lastPrinted>2017-11-03T06:57:00Z</cp:lastPrinted>
  <dcterms:created xsi:type="dcterms:W3CDTF">2010-03-12T08:32:26Z</dcterms:created>
  <dcterms:modified xsi:type="dcterms:W3CDTF">2017-11-07T01:07:36Z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TC100690452052</vt:lpwstr>
  </property>
</Properties>
</file>