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7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8" r:id="rId24"/>
    <p:sldId id="280" r:id="rId25"/>
    <p:sldId id="281" r:id="rId26"/>
    <p:sldId id="282" r:id="rId27"/>
    <p:sldId id="283" r:id="rId28"/>
    <p:sldId id="289" r:id="rId29"/>
    <p:sldId id="286" r:id="rId30"/>
    <p:sldId id="287" r:id="rId31"/>
    <p:sldId id="290" r:id="rId32"/>
    <p:sldId id="291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A0A48-5CC4-4FF5-8160-36D268FCE897}" type="datetimeFigureOut">
              <a:rPr lang="zh-CN" altLang="en-US" smtClean="0"/>
              <a:t>2017-11-6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CE22C-510B-4337-B887-5CEC14FA9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9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84014-6697-40A1-901A-151A3FAB4A4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644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A604A-C972-47D7-B2A0-25328F6906C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2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B71E3-3672-433A-BAC4-9052EB15C24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85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2017-11-6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2017-11-6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2017-11-6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2017-11-6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2017-11-6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2017-11-6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2017-11-6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2017-11-6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2017-11-6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2017-11-6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2017-11-6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2017-11-6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12.bin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hyperlink" Target="https://inspirehep.net/record/1298149/files/Photon%202013_070.pdf" TargetMode="External"/><Relationship Id="rId4" Type="http://schemas.openxmlformats.org/officeDocument/2006/relationships/image" Target="../media/image18.wmf"/><Relationship Id="rId9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Relationship Id="rId9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656784" cy="1752600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Dou Wang, Yuan Zhang, </a:t>
            </a:r>
            <a:r>
              <a:rPr lang="en-US" altLang="zh-CN" sz="2000" dirty="0" err="1" smtClean="0"/>
              <a:t>Yiwei</a:t>
            </a:r>
            <a:r>
              <a:rPr lang="en-US" altLang="zh-CN" sz="2000" dirty="0" smtClean="0"/>
              <a:t> Wang, </a:t>
            </a:r>
            <a:r>
              <a:rPr lang="en-US" altLang="zh-CN" sz="2000" dirty="0" err="1" smtClean="0"/>
              <a:t>Chenghui</a:t>
            </a:r>
            <a:r>
              <a:rPr lang="en-US" altLang="zh-CN" sz="2000" dirty="0" smtClean="0"/>
              <a:t> Yu, Na Wang, </a:t>
            </a:r>
            <a:r>
              <a:rPr lang="en-US" altLang="zh-CN" sz="2000" dirty="0" err="1" smtClean="0"/>
              <a:t>Huiping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Geng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Jiyuan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Zhai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Yudong</a:t>
            </a:r>
            <a:r>
              <a:rPr lang="en-US" altLang="zh-CN" sz="2000" dirty="0" smtClean="0"/>
              <a:t> Liu, </a:t>
            </a:r>
            <a:r>
              <a:rPr lang="en-US" altLang="zh-CN" sz="2000" dirty="0" err="1" smtClean="0"/>
              <a:t>Sha</a:t>
            </a:r>
            <a:r>
              <a:rPr lang="en-US" altLang="zh-CN" sz="2000" dirty="0" smtClean="0"/>
              <a:t> Bai, </a:t>
            </a:r>
            <a:r>
              <a:rPr lang="en-US" altLang="zh-CN" sz="2000" dirty="0" err="1" smtClean="0"/>
              <a:t>Xiaohao</a:t>
            </a:r>
            <a:r>
              <a:rPr lang="en-US" altLang="zh-CN" sz="2000" dirty="0" smtClean="0"/>
              <a:t> Cui, </a:t>
            </a:r>
            <a:r>
              <a:rPr lang="en-US" altLang="zh-CN" sz="2000" dirty="0" err="1" smtClean="0"/>
              <a:t>Tianjian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Bian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Cai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Meng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Weiren</a:t>
            </a:r>
            <a:r>
              <a:rPr lang="en-US" altLang="zh-CN" sz="2000" dirty="0" smtClean="0"/>
              <a:t> Chou, </a:t>
            </a:r>
            <a:r>
              <a:rPr lang="en-US" altLang="zh-CN" sz="2000" dirty="0" err="1" smtClean="0"/>
              <a:t>Jie</a:t>
            </a:r>
            <a:r>
              <a:rPr lang="en-US" altLang="zh-CN" sz="2000" dirty="0" smtClean="0"/>
              <a:t> Gao </a:t>
            </a:r>
            <a:endParaRPr lang="zh-CN" altLang="en-US" sz="2000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parameter optimization and lattice design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5166806"/>
            <a:ext cx="71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Many Thanks: K. </a:t>
            </a:r>
            <a:r>
              <a:rPr lang="en-US" altLang="zh-CN" dirty="0" err="1"/>
              <a:t>Oide</a:t>
            </a:r>
            <a:r>
              <a:rPr lang="en-US" altLang="zh-CN" dirty="0"/>
              <a:t>(KEK), Y. </a:t>
            </a:r>
            <a:r>
              <a:rPr lang="en-US" altLang="zh-CN" dirty="0" err="1"/>
              <a:t>Cai</a:t>
            </a:r>
            <a:r>
              <a:rPr lang="en-US" altLang="zh-CN" dirty="0"/>
              <a:t> (SLAC), </a:t>
            </a:r>
            <a:r>
              <a:rPr lang="en-US" altLang="zh-CN" dirty="0" smtClean="0"/>
              <a:t>C. Zhang (IHEP), D</a:t>
            </a:r>
            <a:r>
              <a:rPr lang="en-US" altLang="zh-CN" dirty="0"/>
              <a:t>. Zhou(KEK)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131840" y="6381328"/>
            <a:ext cx="2623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6-8 </a:t>
            </a:r>
            <a:r>
              <a:rPr lang="en-US" altLang="zh-CN" dirty="0"/>
              <a:t>November 2017, IHEP.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15616" y="116632"/>
            <a:ext cx="7525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Workshop on High Energy Circular Electron Positron Collider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en-US" altLang="zh-C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en-US" altLang="zh-CN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y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* choice – 2mm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1233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 Luminosity can be increased by reducing 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en-US" altLang="zh-CN" sz="2800" i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y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*</a:t>
            </a:r>
            <a:r>
              <a:rPr lang="en-US" altLang="zh-CN" sz="2800" dirty="0" smtClean="0">
                <a:solidFill>
                  <a:srgbClr val="002060"/>
                </a:solidFill>
              </a:rPr>
              <a:t> </a:t>
            </a:r>
            <a:endParaRPr lang="zh-CN" altLang="en-US" sz="2800" dirty="0">
              <a:solidFill>
                <a:srgbClr val="00206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401967"/>
              </p:ext>
            </p:extLst>
          </p:nvPr>
        </p:nvGraphicFramePr>
        <p:xfrm>
          <a:off x="1691680" y="1778832"/>
          <a:ext cx="5264585" cy="713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3" imgW="3213000" imgH="444240" progId="Equation.DSMT4">
                  <p:embed/>
                </p:oleObj>
              </mc:Choice>
              <mc:Fallback>
                <p:oleObj name="Equation" r:id="rId3" imgW="3213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778832"/>
                        <a:ext cx="5264585" cy="7133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椭圆 5"/>
          <p:cNvSpPr/>
          <p:nvPr/>
        </p:nvSpPr>
        <p:spPr>
          <a:xfrm>
            <a:off x="5684104" y="2060848"/>
            <a:ext cx="864096" cy="504056"/>
          </a:xfrm>
          <a:prstGeom prst="ellipse">
            <a:avLst/>
          </a:prstGeom>
          <a:noFill/>
          <a:ln>
            <a:solidFill>
              <a:srgbClr val="590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6591584" y="2312876"/>
            <a:ext cx="432048" cy="0"/>
          </a:xfrm>
          <a:prstGeom prst="straightConnector1">
            <a:avLst/>
          </a:prstGeom>
          <a:ln>
            <a:solidFill>
              <a:srgbClr val="5907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023632" y="1635554"/>
            <a:ext cx="0" cy="677322"/>
          </a:xfrm>
          <a:prstGeom prst="line">
            <a:avLst/>
          </a:prstGeom>
          <a:ln>
            <a:solidFill>
              <a:srgbClr val="5907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39552" y="2470422"/>
            <a:ext cx="424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cs typeface="Times New Roman" panose="02020603050405020304" pitchFamily="18" charset="0"/>
              </a:rPr>
              <a:t>Why not smaller </a:t>
            </a:r>
            <a:r>
              <a:rPr lang="en-US" altLang="zh-CN" sz="2800" i="1" dirty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C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800" dirty="0"/>
          </a:p>
        </p:txBody>
      </p:sp>
      <p:sp>
        <p:nvSpPr>
          <p:cNvPr id="19" name="矩形 18"/>
          <p:cNvSpPr/>
          <p:nvPr/>
        </p:nvSpPr>
        <p:spPr>
          <a:xfrm>
            <a:off x="899592" y="3140968"/>
            <a:ext cx="7992888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Maximum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bata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-function in the final focusing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quadrupole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2000" i="1" dirty="0" err="1">
                <a:latin typeface="Symbol" pitchFamily="18" charset="2"/>
                <a:ea typeface="宋体" pitchFamily="2" charset="-122"/>
                <a:cs typeface="Times New Roman" pitchFamily="18" charset="0"/>
              </a:rPr>
              <a:t>b</a:t>
            </a:r>
            <a:r>
              <a:rPr lang="en-US" altLang="zh-CN" sz="2000" i="1" baseline="-25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y,</a:t>
            </a:r>
            <a:r>
              <a:rPr lang="en-US" altLang="zh-CN" sz="2000" baseline="-2500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FFQ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n-US" altLang="zh-CN" sz="2000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</a:t>
            </a:r>
            <a:r>
              <a:rPr lang="en-US" altLang="zh-CN" sz="2000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*2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</a:t>
            </a:r>
            <a:r>
              <a:rPr lang="en-US" altLang="zh-CN" sz="2000" i="1" dirty="0">
                <a:latin typeface="Symbol" pitchFamily="18" charset="2"/>
                <a:ea typeface="宋体" pitchFamily="2" charset="-122"/>
                <a:cs typeface="Times New Roman" pitchFamily="18" charset="0"/>
              </a:rPr>
              <a:t>b</a:t>
            </a:r>
            <a:r>
              <a:rPr lang="en-US" altLang="zh-CN" sz="2000" i="1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</a:t>
            </a:r>
            <a:r>
              <a:rPr lang="en-US" altLang="zh-CN" sz="2000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*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where the </a:t>
            </a:r>
            <a:r>
              <a:rPr lang="en-US" altLang="zh-CN" sz="2000" i="1" dirty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</a:t>
            </a:r>
            <a:r>
              <a:rPr lang="en-US" altLang="zh-CN" sz="2000" baseline="30000" dirty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*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defined as the distance from the FFQ to IP, is restricted by the geometry of the detector.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Large </a:t>
            </a:r>
            <a:r>
              <a:rPr lang="en-US" altLang="zh-CN" sz="2000" i="1" dirty="0" err="1">
                <a:solidFill>
                  <a:srgbClr val="002060"/>
                </a:solidFill>
                <a:latin typeface="Symbol" pitchFamily="18" charset="2"/>
                <a:ea typeface="宋体" pitchFamily="2" charset="-122"/>
                <a:cs typeface="Times New Roman" pitchFamily="18" charset="0"/>
              </a:rPr>
              <a:t>b</a:t>
            </a:r>
            <a:r>
              <a:rPr lang="en-US" altLang="zh-CN" sz="2000" i="1" baseline="-25000" dirty="0" err="1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</a:t>
            </a:r>
            <a:r>
              <a:rPr lang="en-US" altLang="zh-CN" sz="2000" baseline="30000" dirty="0" err="1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FFQ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requires high strength + large aperture of FFQ;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Large </a:t>
            </a:r>
            <a:r>
              <a:rPr lang="en-US" altLang="zh-CN" sz="2000" i="1" dirty="0" err="1">
                <a:solidFill>
                  <a:srgbClr val="002060"/>
                </a:solidFill>
                <a:latin typeface="Symbol" pitchFamily="18" charset="2"/>
                <a:ea typeface="宋体" pitchFamily="2" charset="-122"/>
                <a:cs typeface="Times New Roman" pitchFamily="18" charset="0"/>
              </a:rPr>
              <a:t>b</a:t>
            </a:r>
            <a:r>
              <a:rPr lang="en-US" altLang="zh-CN" sz="2000" i="1" baseline="-25000" dirty="0" err="1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</a:t>
            </a:r>
            <a:r>
              <a:rPr lang="en-US" altLang="zh-CN" sz="2000" baseline="30000" dirty="0" err="1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FFQ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also generates larger chromaticity, 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linear </a:t>
            </a:r>
            <a:r>
              <a:rPr lang="en-US" altLang="zh-CN" sz="2000" dirty="0" err="1" smtClean="0">
                <a:latin typeface="Symbol" pitchFamily="18" charset="2"/>
                <a:ea typeface="宋体" pitchFamily="2" charset="-122"/>
                <a:cs typeface="Times New Roman" pitchFamily="18" charset="0"/>
              </a:rPr>
              <a:t>D</a:t>
            </a:r>
            <a:r>
              <a:rPr lang="en-US" altLang="zh-CN" sz="2000" i="1" dirty="0" err="1" smtClean="0">
                <a:latin typeface="Symbol" pitchFamily="18" charset="2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CN" sz="2000" baseline="-250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 (</a:t>
            </a:r>
            <a:r>
              <a:rPr lang="en-US" altLang="zh-CN" sz="2000" i="1" dirty="0" err="1">
                <a:latin typeface="Symbol" pitchFamily="18" charset="2"/>
                <a:ea typeface="宋体" pitchFamily="2" charset="-122"/>
                <a:cs typeface="Times New Roman" pitchFamily="18" charset="0"/>
              </a:rPr>
              <a:t>b</a:t>
            </a:r>
            <a:r>
              <a:rPr lang="en-US" altLang="zh-CN" sz="2000" i="1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y</a:t>
            </a:r>
            <a:r>
              <a:rPr lang="en-US" altLang="zh-CN" sz="2000" i="1" dirty="0" err="1"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rPr>
              <a:t></a:t>
            </a:r>
            <a:r>
              <a:rPr lang="en-US" altLang="zh-CN" sz="2000" i="1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kl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lang="en-US" altLang="zh-CN" sz="2000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FFQ</a:t>
            </a:r>
            <a:r>
              <a:rPr lang="en-US" altLang="zh-CN" sz="2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/4</a:t>
            </a:r>
            <a:r>
              <a:rPr lang="en-US" altLang="zh-CN" sz="2000" dirty="0">
                <a:latin typeface="Symbol" pitchFamily="18" charset="2"/>
                <a:ea typeface="宋体" pitchFamily="2" charset="-122"/>
                <a:cs typeface="Times New Roman" pitchFamily="18" charset="0"/>
              </a:rPr>
              <a:t>p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and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higher order term, reduce the energy acceptance of DA.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Nonlinearity of kinematic effects                      due to small </a:t>
            </a:r>
            <a:r>
              <a:rPr lang="en-US" altLang="zh-CN" sz="2000" i="1" dirty="0">
                <a:solidFill>
                  <a:srgbClr val="00206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CN" sz="2000" i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0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cause dynamic aperture problem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284993"/>
              </p:ext>
            </p:extLst>
          </p:nvPr>
        </p:nvGraphicFramePr>
        <p:xfrm>
          <a:off x="4679440" y="5570952"/>
          <a:ext cx="1296144" cy="67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5" imgW="850680" imgH="444240" progId="Equation.DSMT4">
                  <p:embed/>
                </p:oleObj>
              </mc:Choice>
              <mc:Fallback>
                <p:oleObj name="Equation" r:id="rId5" imgW="8506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9440" y="5570952"/>
                        <a:ext cx="1296144" cy="677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115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en-US" altLang="zh-CN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Beamstrahlung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effect @Higgs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rgbClr val="A51B77"/>
                </a:solidFill>
              </a:rPr>
              <a:t>Typical issue for </a:t>
            </a:r>
            <a:r>
              <a:rPr lang="en-US" altLang="zh-CN" sz="2800" b="1" dirty="0">
                <a:solidFill>
                  <a:srgbClr val="A51B77"/>
                </a:solidFill>
              </a:rPr>
              <a:t>energy-frontier </a:t>
            </a:r>
            <a:r>
              <a:rPr lang="en-US" altLang="zh-CN" sz="2800" b="1" dirty="0" err="1">
                <a:solidFill>
                  <a:srgbClr val="A51B77"/>
                </a:solidFill>
              </a:rPr>
              <a:t>e+e</a:t>
            </a:r>
            <a:r>
              <a:rPr lang="en-US" altLang="zh-CN" sz="2800" b="1" dirty="0">
                <a:solidFill>
                  <a:srgbClr val="A51B77"/>
                </a:solidFill>
              </a:rPr>
              <a:t>− </a:t>
            </a:r>
            <a:r>
              <a:rPr lang="en-US" altLang="zh-CN" sz="2800" b="1" dirty="0" smtClean="0">
                <a:solidFill>
                  <a:srgbClr val="A51B77"/>
                </a:solidFill>
              </a:rPr>
              <a:t>colliders</a:t>
            </a:r>
            <a:endParaRPr lang="zh-CN" altLang="en-US" sz="2800" b="1" dirty="0">
              <a:solidFill>
                <a:srgbClr val="A51B7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76255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2060"/>
                </a:solidFill>
              </a:rPr>
              <a:t>During collision, the </a:t>
            </a:r>
            <a:r>
              <a:rPr lang="en-US" altLang="zh-CN" sz="2400" dirty="0">
                <a:solidFill>
                  <a:srgbClr val="002060"/>
                </a:solidFill>
              </a:rPr>
              <a:t>deflected </a:t>
            </a:r>
            <a:r>
              <a:rPr lang="en-US" altLang="zh-CN" sz="2400" dirty="0" smtClean="0">
                <a:solidFill>
                  <a:srgbClr val="002060"/>
                </a:solidFill>
              </a:rPr>
              <a:t>particles </a:t>
            </a:r>
            <a:r>
              <a:rPr lang="en-US" altLang="zh-CN" sz="2400" dirty="0">
                <a:solidFill>
                  <a:srgbClr val="002060"/>
                </a:solidFill>
              </a:rPr>
              <a:t>will lose part of its energy due to the synchrotron </a:t>
            </a:r>
            <a:r>
              <a:rPr lang="en-US" altLang="zh-CN" sz="2400" dirty="0" smtClean="0">
                <a:solidFill>
                  <a:srgbClr val="002060"/>
                </a:solidFill>
              </a:rPr>
              <a:t>radiation.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603813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 energy spread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loss for large energy deviation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life time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background (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photons,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hadrons…)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Divergence angle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small-angle events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00506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2060"/>
                </a:solidFill>
              </a:rPr>
              <a:t>Constraint for energy spread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085184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2060"/>
                </a:solidFill>
              </a:rPr>
              <a:t>Constraint for life time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397030"/>
              </p:ext>
            </p:extLst>
          </p:nvPr>
        </p:nvGraphicFramePr>
        <p:xfrm>
          <a:off x="2422088" y="4434070"/>
          <a:ext cx="1080120" cy="647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Equation" r:id="rId4" imgW="634725" imgH="393529" progId="Equation.DSMT4">
                  <p:embed/>
                </p:oleObj>
              </mc:Choice>
              <mc:Fallback>
                <p:oleObj name="Equation" r:id="rId4" imgW="63472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088" y="4434070"/>
                        <a:ext cx="1080120" cy="6476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396892"/>
              </p:ext>
            </p:extLst>
          </p:nvPr>
        </p:nvGraphicFramePr>
        <p:xfrm>
          <a:off x="2555776" y="5535385"/>
          <a:ext cx="1584176" cy="611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Equation" r:id="rId6" imgW="1117440" imgH="431640" progId="Equation.DSMT4">
                  <p:embed/>
                </p:oleObj>
              </mc:Choice>
              <mc:Fallback>
                <p:oleObj name="Equation" r:id="rId6" imgW="1117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535385"/>
                        <a:ext cx="1584176" cy="6117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3502208" y="5435932"/>
            <a:ext cx="5414312" cy="513348"/>
            <a:chOff x="3502208" y="5435932"/>
            <a:chExt cx="5414312" cy="513348"/>
          </a:xfrm>
        </p:grpSpPr>
        <p:sp>
          <p:nvSpPr>
            <p:cNvPr id="12" name="椭圆 11"/>
            <p:cNvSpPr/>
            <p:nvPr/>
          </p:nvSpPr>
          <p:spPr>
            <a:xfrm>
              <a:off x="3502208" y="5661248"/>
              <a:ext cx="144016" cy="28803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箭头连接符 16"/>
            <p:cNvCxnSpPr/>
            <p:nvPr/>
          </p:nvCxnSpPr>
          <p:spPr>
            <a:xfrm flipH="1">
              <a:off x="3646224" y="5542241"/>
              <a:ext cx="134864" cy="11900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779912" y="5546849"/>
              <a:ext cx="1235568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064600" y="5435932"/>
              <a:ext cx="385192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C00000"/>
                  </a:solidFill>
                </a:rPr>
                <a:t>Large energy acceptance is essential!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884072" y="4365104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 energy spread: 0.098%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Beamstrahlung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energy spread: ~0.019%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energy spread: 0.1%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600" y="6229272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for energy acceptance: ~1.2%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8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lifetime</a:t>
            </a:r>
            <a:b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Beamstrahlung</a:t>
            </a:r>
            <a:r>
              <a:rPr lang="zh-CN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Radiative </a:t>
            </a:r>
            <a:r>
              <a:rPr lang="en-US" altLang="zh-CN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Bhabha</a:t>
            </a:r>
            <a:r>
              <a:rPr lang="en-US" altLang="zh-CN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Beamstrahlung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37864" y="342900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 Radiative </a:t>
            </a:r>
            <a:r>
              <a:rPr lang="en-US" altLang="zh-CN" sz="2800" dirty="0" err="1"/>
              <a:t>Bhabha</a:t>
            </a:r>
            <a:endParaRPr lang="zh-CN" altLang="en-US" sz="2800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586512"/>
              </p:ext>
            </p:extLst>
          </p:nvPr>
        </p:nvGraphicFramePr>
        <p:xfrm>
          <a:off x="3347864" y="1602379"/>
          <a:ext cx="2736304" cy="802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Equation" r:id="rId3" imgW="1600200" imgH="469800" progId="Equation.DSMT4">
                  <p:embed/>
                </p:oleObj>
              </mc:Choice>
              <mc:Fallback>
                <p:oleObj name="Equation" r:id="rId3" imgW="16002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602379"/>
                        <a:ext cx="2736304" cy="802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09276" y="633478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</a:rPr>
              <a:t>*V.I. </a:t>
            </a:r>
            <a:r>
              <a:rPr lang="en-US" altLang="zh-CN" sz="1400" dirty="0" err="1">
                <a:solidFill>
                  <a:prstClr val="black"/>
                </a:solidFill>
              </a:rPr>
              <a:t>Telnov</a:t>
            </a:r>
            <a:r>
              <a:rPr lang="en-US" altLang="zh-CN" sz="1400" dirty="0">
                <a:solidFill>
                  <a:prstClr val="black"/>
                </a:solidFill>
              </a:rPr>
              <a:t>, "Issues with current designs for </a:t>
            </a:r>
            <a:r>
              <a:rPr lang="en-US" altLang="zh-CN" sz="1400" dirty="0" err="1">
                <a:solidFill>
                  <a:prstClr val="black"/>
                </a:solidFill>
              </a:rPr>
              <a:t>e+e</a:t>
            </a:r>
            <a:r>
              <a:rPr lang="en-US" altLang="zh-CN" sz="1400" dirty="0">
                <a:solidFill>
                  <a:prstClr val="black"/>
                </a:solidFill>
              </a:rPr>
              <a:t>- and </a:t>
            </a:r>
            <a:r>
              <a:rPr lang="en-US" altLang="zh-CN" sz="1400" dirty="0" err="1">
                <a:solidFill>
                  <a:prstClr val="black"/>
                </a:solidFill>
              </a:rPr>
              <a:t>gammagamma</a:t>
            </a:r>
            <a:r>
              <a:rPr lang="en-US" altLang="zh-CN" sz="1400" dirty="0">
                <a:solidFill>
                  <a:prstClr val="black"/>
                </a:solidFill>
              </a:rPr>
              <a:t> colliders“, </a:t>
            </a:r>
            <a:r>
              <a:rPr lang="en-US" altLang="zh-CN" sz="1400" dirty="0" err="1">
                <a:solidFill>
                  <a:prstClr val="black"/>
                </a:solidFill>
              </a:rPr>
              <a:t>PoS</a:t>
            </a:r>
            <a:r>
              <a:rPr lang="en-US" altLang="zh-CN" sz="1400" dirty="0">
                <a:solidFill>
                  <a:prstClr val="black"/>
                </a:solidFill>
              </a:rPr>
              <a:t> Photon2013 (2013) 070. </a:t>
            </a:r>
            <a:r>
              <a:rPr lang="en-US" altLang="zh-CN" sz="1400" dirty="0">
                <a:solidFill>
                  <a:prstClr val="black"/>
                </a:solidFill>
                <a:hlinkClick r:id="rId5"/>
              </a:rPr>
              <a:t>https://inspirehep.net/record/1298149/files/Photon%202013_070.pdf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2564904"/>
            <a:ext cx="64087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calculation: ~1 hour @ Higgs</a:t>
            </a:r>
          </a:p>
          <a:p>
            <a:pPr>
              <a:spcAft>
                <a:spcPts val="600"/>
              </a:spcAft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simulation: ~40 min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 (with real lattice)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165723"/>
              </p:ext>
            </p:extLst>
          </p:nvPr>
        </p:nvGraphicFramePr>
        <p:xfrm>
          <a:off x="6372200" y="1700808"/>
          <a:ext cx="1955736" cy="687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6" imgW="1384200" imgH="482400" progId="Equation.DSMT4">
                  <p:embed/>
                </p:oleObj>
              </mc:Choice>
              <mc:Fallback>
                <p:oleObj name="Equation" r:id="rId6" imgW="1384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700808"/>
                        <a:ext cx="1955736" cy="687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592867"/>
              </p:ext>
            </p:extLst>
          </p:nvPr>
        </p:nvGraphicFramePr>
        <p:xfrm>
          <a:off x="4227745" y="3501368"/>
          <a:ext cx="2967693" cy="696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Equation" r:id="rId8" imgW="1841400" imgH="431640" progId="Equation.DSMT4">
                  <p:embed/>
                </p:oleObj>
              </mc:Choice>
              <mc:Fallback>
                <p:oleObj name="Equation" r:id="rId8" imgW="1841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745" y="3501368"/>
                        <a:ext cx="2967693" cy="696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87624" y="4221088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-- Higgs: 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</a:t>
            </a:r>
            <a:r>
              <a:rPr lang="en-US" altLang="zh-CN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bb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1.6×10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-25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Bhabha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lifetime= ~100 min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-- Z:       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</a:t>
            </a:r>
            <a:r>
              <a:rPr lang="en-US" altLang="zh-CN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bb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1.9×10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-25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Bhabha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lifetime= ~13 hour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7544" y="5317184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lvl="0" indent="-449263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prstClr val="black"/>
                </a:solidFill>
              </a:rPr>
              <a:t>Total lifetime </a:t>
            </a:r>
            <a:r>
              <a:rPr lang="en-US" altLang="zh-CN" sz="2800" dirty="0">
                <a:solidFill>
                  <a:prstClr val="black"/>
                </a:solidFill>
              </a:rPr>
              <a:t>due to </a:t>
            </a:r>
            <a:r>
              <a:rPr lang="en-US" altLang="zh-CN" sz="2800" dirty="0" err="1">
                <a:solidFill>
                  <a:prstClr val="black"/>
                </a:solidFill>
              </a:rPr>
              <a:t>beamstrahlung</a:t>
            </a:r>
            <a:r>
              <a:rPr lang="en-US" altLang="zh-CN" sz="2800" dirty="0">
                <a:solidFill>
                  <a:prstClr val="black"/>
                </a:solidFill>
              </a:rPr>
              <a:t> and </a:t>
            </a:r>
            <a:r>
              <a:rPr lang="en-US" altLang="zh-CN" sz="2800" dirty="0" err="1">
                <a:solidFill>
                  <a:prstClr val="black"/>
                </a:solidFill>
              </a:rPr>
              <a:t>Bhabha</a:t>
            </a:r>
            <a:r>
              <a:rPr lang="en-US" altLang="zh-CN" sz="2800" dirty="0">
                <a:solidFill>
                  <a:prstClr val="black"/>
                </a:solidFill>
              </a:rPr>
              <a:t> for Higgs </a:t>
            </a:r>
            <a:r>
              <a:rPr lang="en-US" altLang="zh-CN" sz="2800" dirty="0" smtClean="0">
                <a:solidFill>
                  <a:prstClr val="black"/>
                </a:solidFill>
              </a:rPr>
              <a:t>at </a:t>
            </a:r>
            <a:r>
              <a:rPr lang="en-US" altLang="zh-CN" sz="2800" dirty="0">
                <a:solidFill>
                  <a:prstClr val="black"/>
                </a:solidFill>
              </a:rPr>
              <a:t>the level:  ~ </a:t>
            </a:r>
            <a:r>
              <a:rPr lang="en-US" altLang="zh-CN" sz="2800" dirty="0" smtClean="0">
                <a:solidFill>
                  <a:srgbClr val="C00000"/>
                </a:solidFill>
              </a:rPr>
              <a:t>20 </a:t>
            </a:r>
            <a:r>
              <a:rPr lang="en-US" altLang="zh-CN" sz="2800" dirty="0">
                <a:solidFill>
                  <a:srgbClr val="C00000"/>
                </a:solidFill>
              </a:rPr>
              <a:t>min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767344"/>
              </p:ext>
            </p:extLst>
          </p:nvPr>
        </p:nvGraphicFramePr>
        <p:xfrm>
          <a:off x="6538408" y="1703079"/>
          <a:ext cx="2456464" cy="717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3" imgW="1955520" imgH="571320" progId="Equation.DSMT4">
                  <p:embed/>
                </p:oleObj>
              </mc:Choice>
              <mc:Fallback>
                <p:oleObj name="Equation" r:id="rId3" imgW="195552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38408" y="1703079"/>
                        <a:ext cx="2456464" cy="717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6696" y="25192"/>
            <a:ext cx="8229600" cy="864096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 length choice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14908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altLang="zh-CN" sz="2400" dirty="0"/>
              <a:t>The </a:t>
            </a:r>
            <a:r>
              <a:rPr lang="en-GB" altLang="zh-CN" sz="2400" dirty="0" smtClean="0"/>
              <a:t>design luminosities </a:t>
            </a:r>
            <a:r>
              <a:rPr lang="en-GB" altLang="zh-CN" sz="2400" dirty="0"/>
              <a:t>include the bunch lengthening effect according to the impedance budget</a:t>
            </a:r>
            <a:r>
              <a:rPr lang="en-GB" altLang="zh-CN" sz="24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980728"/>
            <a:ext cx="831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A balance of bunch charge and larger </a:t>
            </a:r>
            <a:r>
              <a:rPr lang="en-US" altLang="zh-CN" sz="2400" dirty="0" err="1" smtClean="0"/>
              <a:t>Piwinski</a:t>
            </a:r>
            <a:r>
              <a:rPr lang="en-US" altLang="zh-CN" sz="2400" dirty="0" smtClean="0"/>
              <a:t> angle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05360" y="1445361"/>
            <a:ext cx="5394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longer bunch accommodate more charge</a:t>
            </a:r>
          </a:p>
          <a:p>
            <a:pPr>
              <a:spcAft>
                <a:spcPts val="600"/>
              </a:spcAft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longer bunch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coherent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beam-beam instability 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265113">
              <a:spcAft>
                <a:spcPts val="600"/>
              </a:spcAft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shorter bunch mitigate luminosity reduction due to large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Piwinski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angle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766640" y="1718038"/>
            <a:ext cx="245784" cy="286904"/>
          </a:xfrm>
          <a:prstGeom prst="ellipse">
            <a:avLst/>
          </a:prstGeom>
          <a:noFill/>
          <a:ln w="12700">
            <a:solidFill>
              <a:srgbClr val="590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178112" y="2051231"/>
            <a:ext cx="245784" cy="28690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5724128" y="1628800"/>
            <a:ext cx="2042512" cy="0"/>
          </a:xfrm>
          <a:prstGeom prst="straightConnector1">
            <a:avLst/>
          </a:prstGeom>
          <a:ln>
            <a:solidFill>
              <a:srgbClr val="5907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8263784" y="2455246"/>
            <a:ext cx="0" cy="2419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5580112" y="2697233"/>
            <a:ext cx="26836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9552" y="512527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Bunch lengthening was calculated by simulations.</a:t>
            </a:r>
            <a:endParaRPr lang="zh-CN" alt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99592" y="5589240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H: bunch lengthening ~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30%</a:t>
            </a:r>
          </a:p>
          <a:p>
            <a:pPr>
              <a:spcAft>
                <a:spcPts val="60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bunch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lengthening ~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24%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>
              <a:spcAft>
                <a:spcPts val="60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bunch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lengthening ~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40%,  energy spread increase ~2%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334002"/>
              </p:ext>
            </p:extLst>
          </p:nvPr>
        </p:nvGraphicFramePr>
        <p:xfrm>
          <a:off x="1161352" y="2996952"/>
          <a:ext cx="7694616" cy="1006162"/>
        </p:xfrm>
        <a:graphic>
          <a:graphicData uri="http://schemas.openxmlformats.org/drawingml/2006/table">
            <a:tbl>
              <a:tblPr firstRow="1" bandRow="1"/>
              <a:tblGrid>
                <a:gridCol w="2697081"/>
                <a:gridCol w="1587327"/>
                <a:gridCol w="1634527"/>
                <a:gridCol w="1775681"/>
              </a:tblGrid>
              <a:tr h="176548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548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charge</a:t>
                      </a:r>
                      <a:r>
                        <a:rPr lang="en-US" altLang="zh-CN" sz="16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altLang="zh-CN" sz="1600" kern="100" baseline="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nC</a:t>
                      </a:r>
                      <a:r>
                        <a:rPr lang="en-US" altLang="zh-CN" sz="16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20.6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64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i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Nature</a:t>
                      </a:r>
                      <a:r>
                        <a:rPr lang="en-US" sz="16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6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6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3.67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548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6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altLang="zh-CN" sz="16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5.18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98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amplitude-tune dependence 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418058"/>
              </p:ext>
            </p:extLst>
          </p:nvPr>
        </p:nvGraphicFramePr>
        <p:xfrm>
          <a:off x="755576" y="1844824"/>
          <a:ext cx="7272808" cy="1384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584176"/>
                <a:gridCol w="1512168"/>
                <a:gridCol w="1440160"/>
              </a:tblGrid>
              <a:tr h="441074">
                <a:tc>
                  <a:txBody>
                    <a:bodyPr/>
                    <a:lstStyle/>
                    <a:p>
                      <a:r>
                        <a:rPr lang="en-US" altLang="zh-CN" sz="1800" b="1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</a:t>
                      </a:r>
                      <a:r>
                        <a:rPr lang="en-US" altLang="zh-CN" sz="18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x=0.22</a:t>
                      </a:r>
                      <a:r>
                        <a:rPr lang="en-US" altLang="zh-CN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</a:t>
                      </a:r>
                      <a:r>
                        <a:rPr lang="en-US" altLang="zh-CN" sz="18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y=0.002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err="1" smtClean="0"/>
                        <a:t>C</a:t>
                      </a:r>
                      <a:r>
                        <a:rPr lang="en-US" altLang="zh-CN" sz="2400" baseline="-25000" dirty="0" err="1" smtClean="0"/>
                        <a:t>xx</a:t>
                      </a:r>
                      <a:r>
                        <a:rPr lang="en-US" altLang="zh-CN" sz="2400" baseline="0" dirty="0" smtClean="0"/>
                        <a:t> (m</a:t>
                      </a:r>
                      <a:r>
                        <a:rPr lang="en-US" altLang="zh-CN" sz="2400" baseline="30000" dirty="0" smtClean="0"/>
                        <a:t>-1</a:t>
                      </a:r>
                      <a:r>
                        <a:rPr lang="en-US" altLang="zh-CN" sz="2400" baseline="0" dirty="0" smtClean="0"/>
                        <a:t>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err="1" smtClean="0"/>
                        <a:t>C</a:t>
                      </a:r>
                      <a:r>
                        <a:rPr lang="en-US" altLang="zh-CN" sz="2400" baseline="-25000" dirty="0" err="1" smtClean="0"/>
                        <a:t>xy</a:t>
                      </a:r>
                      <a:r>
                        <a:rPr lang="en-US" altLang="zh-CN" sz="2400" baseline="0" dirty="0" smtClean="0"/>
                        <a:t> (m</a:t>
                      </a:r>
                      <a:r>
                        <a:rPr lang="en-US" altLang="zh-CN" sz="2400" baseline="30000" dirty="0" smtClean="0"/>
                        <a:t>-1</a:t>
                      </a:r>
                      <a:r>
                        <a:rPr lang="en-US" altLang="zh-CN" sz="2400" baseline="0" dirty="0" smtClean="0"/>
                        <a:t>)</a:t>
                      </a:r>
                      <a:endParaRPr lang="zh-CN" alt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err="1" smtClean="0"/>
                        <a:t>C</a:t>
                      </a:r>
                      <a:r>
                        <a:rPr lang="en-US" altLang="zh-CN" sz="2400" baseline="-25000" dirty="0" err="1" smtClean="0"/>
                        <a:t>yy</a:t>
                      </a:r>
                      <a:r>
                        <a:rPr lang="en-US" altLang="zh-CN" sz="2400" baseline="0" dirty="0" smtClean="0"/>
                        <a:t> (m</a:t>
                      </a:r>
                      <a:r>
                        <a:rPr lang="en-US" altLang="zh-CN" sz="2400" baseline="30000" dirty="0" smtClean="0"/>
                        <a:t>-1</a:t>
                      </a:r>
                      <a:r>
                        <a:rPr lang="en-US" altLang="zh-CN" sz="2400" baseline="0" dirty="0" smtClean="0"/>
                        <a:t>)</a:t>
                      </a:r>
                      <a:endParaRPr lang="zh-CN" altLang="en-US" sz="2400" dirty="0" smtClean="0"/>
                    </a:p>
                  </a:txBody>
                  <a:tcPr/>
                </a:tc>
              </a:tr>
              <a:tr h="486003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Kinematic</a:t>
                      </a:r>
                      <a:r>
                        <a:rPr lang="en-US" altLang="zh-CN" sz="2000" baseline="0" dirty="0" smtClean="0"/>
                        <a:t> effects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3.7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271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44762</a:t>
                      </a:r>
                      <a:endParaRPr lang="zh-CN" altLang="en-US" sz="2000" dirty="0"/>
                    </a:p>
                  </a:txBody>
                  <a:tcPr/>
                </a:tc>
              </a:tr>
              <a:tr h="441074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Fringe field (QD0+QF1)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2.0+1.4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</a:rPr>
                        <a:t>5788+2444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21.3+4.0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05301"/>
              </p:ext>
            </p:extLst>
          </p:nvPr>
        </p:nvGraphicFramePr>
        <p:xfrm>
          <a:off x="755576" y="3861048"/>
          <a:ext cx="7272808" cy="1384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584176"/>
                <a:gridCol w="1512168"/>
                <a:gridCol w="1440160"/>
              </a:tblGrid>
              <a:tr h="441074">
                <a:tc>
                  <a:txBody>
                    <a:bodyPr/>
                    <a:lstStyle/>
                    <a:p>
                      <a:r>
                        <a:rPr lang="en-US" altLang="zh-CN" sz="1800" b="1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</a:t>
                      </a:r>
                      <a:r>
                        <a:rPr lang="en-US" altLang="zh-CN" sz="18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x=0.144</a:t>
                      </a:r>
                      <a:r>
                        <a:rPr lang="en-US" altLang="zh-CN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</a:t>
                      </a:r>
                      <a:r>
                        <a:rPr lang="en-US" altLang="zh-CN" sz="18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y=0.002</a:t>
                      </a:r>
                      <a:endParaRPr lang="zh-CN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err="1" smtClean="0"/>
                        <a:t>C</a:t>
                      </a:r>
                      <a:r>
                        <a:rPr lang="en-US" altLang="zh-CN" sz="2400" baseline="-25000" dirty="0" err="1" smtClean="0"/>
                        <a:t>xx</a:t>
                      </a:r>
                      <a:r>
                        <a:rPr lang="en-US" altLang="zh-CN" sz="2400" baseline="0" dirty="0" smtClean="0"/>
                        <a:t> (m</a:t>
                      </a:r>
                      <a:r>
                        <a:rPr lang="en-US" altLang="zh-CN" sz="2400" baseline="30000" dirty="0" smtClean="0"/>
                        <a:t>-1</a:t>
                      </a:r>
                      <a:r>
                        <a:rPr lang="en-US" altLang="zh-CN" sz="2400" baseline="0" dirty="0" smtClean="0"/>
                        <a:t>)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err="1" smtClean="0"/>
                        <a:t>C</a:t>
                      </a:r>
                      <a:r>
                        <a:rPr lang="en-US" altLang="zh-CN" sz="2400" baseline="-25000" dirty="0" err="1" smtClean="0"/>
                        <a:t>xy</a:t>
                      </a:r>
                      <a:r>
                        <a:rPr lang="en-US" altLang="zh-CN" sz="2400" baseline="0" dirty="0" smtClean="0"/>
                        <a:t> (m</a:t>
                      </a:r>
                      <a:r>
                        <a:rPr lang="en-US" altLang="zh-CN" sz="2400" baseline="30000" dirty="0" smtClean="0"/>
                        <a:t>-1</a:t>
                      </a:r>
                      <a:r>
                        <a:rPr lang="en-US" altLang="zh-CN" sz="2400" baseline="0" dirty="0" smtClean="0"/>
                        <a:t>)</a:t>
                      </a:r>
                      <a:endParaRPr lang="zh-CN" alt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err="1" smtClean="0"/>
                        <a:t>C</a:t>
                      </a:r>
                      <a:r>
                        <a:rPr lang="en-US" altLang="zh-CN" sz="2400" baseline="-25000" dirty="0" err="1" smtClean="0"/>
                        <a:t>yy</a:t>
                      </a:r>
                      <a:r>
                        <a:rPr lang="en-US" altLang="zh-CN" sz="2400" baseline="0" dirty="0" smtClean="0"/>
                        <a:t> (m</a:t>
                      </a:r>
                      <a:r>
                        <a:rPr lang="en-US" altLang="zh-CN" sz="2400" baseline="30000" dirty="0" smtClean="0"/>
                        <a:t>-1</a:t>
                      </a:r>
                      <a:r>
                        <a:rPr lang="en-US" altLang="zh-CN" sz="2400" baseline="0" dirty="0" smtClean="0"/>
                        <a:t>)</a:t>
                      </a:r>
                      <a:endParaRPr lang="zh-CN" altLang="en-US" sz="2400" dirty="0" smtClean="0"/>
                    </a:p>
                  </a:txBody>
                  <a:tcPr/>
                </a:tc>
              </a:tr>
              <a:tr h="486003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Kinematic</a:t>
                      </a:r>
                      <a:r>
                        <a:rPr lang="en-US" altLang="zh-CN" sz="2000" baseline="0" dirty="0" smtClean="0"/>
                        <a:t> effects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8.6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414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44762</a:t>
                      </a:r>
                      <a:endParaRPr lang="zh-CN" altLang="en-US" sz="2000" dirty="0"/>
                    </a:p>
                  </a:txBody>
                  <a:tcPr/>
                </a:tc>
              </a:tr>
              <a:tr h="441074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Fringe field (QD0+QF1)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3.0+2.0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</a:rPr>
                        <a:t>8558+3450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21.3+3.7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6381328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* Nonlinear effect of </a:t>
            </a:r>
            <a:r>
              <a:rPr lang="en-US" altLang="zh-CN" sz="1600" dirty="0" err="1" smtClean="0"/>
              <a:t>sextupole</a:t>
            </a:r>
            <a:r>
              <a:rPr lang="en-US" altLang="zh-CN" sz="1600" dirty="0" smtClean="0"/>
              <a:t> pairs can be corrected by the attached weak </a:t>
            </a:r>
            <a:r>
              <a:rPr lang="en-US" altLang="zh-CN" sz="1600" dirty="0" err="1" smtClean="0"/>
              <a:t>sextupole</a:t>
            </a:r>
            <a:r>
              <a:rPr lang="en-US" altLang="zh-CN" sz="1600" dirty="0" smtClean="0"/>
              <a:t> pairs.</a:t>
            </a:r>
            <a:endParaRPr lang="zh-CN" altLang="en-US" sz="1600" dirty="0"/>
          </a:p>
        </p:txBody>
      </p:sp>
      <p:sp>
        <p:nvSpPr>
          <p:cNvPr id="5" name="椭圆 4"/>
          <p:cNvSpPr/>
          <p:nvPr/>
        </p:nvSpPr>
        <p:spPr>
          <a:xfrm>
            <a:off x="4860032" y="1628800"/>
            <a:ext cx="1872208" cy="381642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99592" y="573325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A51B77"/>
                </a:solidFill>
              </a:rPr>
              <a:t>Larger </a:t>
            </a:r>
            <a:r>
              <a:rPr lang="en-US" altLang="zh-CN" sz="2800" dirty="0" smtClean="0">
                <a:solidFill>
                  <a:srgbClr val="A51B77"/>
                </a:solidFill>
                <a:sym typeface="Symbol"/>
              </a:rPr>
              <a:t></a:t>
            </a:r>
            <a:r>
              <a:rPr lang="en-US" altLang="zh-CN" sz="2800" dirty="0" smtClean="0">
                <a:solidFill>
                  <a:srgbClr val="A51B77"/>
                </a:solidFill>
              </a:rPr>
              <a:t>x* give help to on-momentum DA.</a:t>
            </a:r>
            <a:endParaRPr lang="zh-CN" altLang="en-US" sz="2800" dirty="0">
              <a:solidFill>
                <a:srgbClr val="A51B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8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4872" y="18864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acceptance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485074" cy="389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94928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Larger </a:t>
            </a:r>
            <a:r>
              <a:rPr lang="en-US" altLang="zh-CN" sz="2400" dirty="0">
                <a:solidFill>
                  <a:srgbClr val="A51B77"/>
                </a:solidFill>
                <a:sym typeface="Symbol"/>
              </a:rPr>
              <a:t></a:t>
            </a:r>
            <a:r>
              <a:rPr lang="en-US" altLang="zh-CN" sz="2400" dirty="0">
                <a:solidFill>
                  <a:srgbClr val="A51B77"/>
                </a:solidFill>
              </a:rPr>
              <a:t>x</a:t>
            </a:r>
            <a:r>
              <a:rPr lang="en-US" altLang="zh-CN" sz="2400" dirty="0" smtClean="0">
                <a:solidFill>
                  <a:srgbClr val="A51B77"/>
                </a:solidFill>
              </a:rPr>
              <a:t>* </a:t>
            </a:r>
            <a:r>
              <a:rPr lang="en-US" altLang="zh-CN" sz="2400" dirty="0" smtClean="0"/>
              <a:t>reduce the requirement of energy acceptance.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11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en-US" altLang="zh-CN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en-US" altLang="zh-CN" i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*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choice – 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0.36 m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5280" y="126876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 Parameter modification for </a:t>
            </a:r>
            <a:r>
              <a:rPr lang="en-US" altLang="zh-CN" sz="2800" i="1" dirty="0" smtClean="0">
                <a:solidFill>
                  <a:srgbClr val="0070C0"/>
                </a:solidFill>
                <a:cs typeface="Times New Roman" panose="02020603050405020304" pitchFamily="18" charset="0"/>
                <a:sym typeface="Symbol"/>
              </a:rPr>
              <a:t></a:t>
            </a:r>
            <a:r>
              <a:rPr lang="en-US" altLang="zh-CN" sz="2800" i="1" baseline="-25000" dirty="0">
                <a:solidFill>
                  <a:srgbClr val="0070C0"/>
                </a:solidFill>
                <a:cs typeface="Times New Roman" panose="02020603050405020304" pitchFamily="18" charset="0"/>
                <a:sym typeface="Symbol"/>
              </a:rPr>
              <a:t>x</a:t>
            </a:r>
            <a:r>
              <a:rPr lang="en-US" altLang="zh-CN" sz="2800" dirty="0" smtClean="0">
                <a:solidFill>
                  <a:srgbClr val="0070C0"/>
                </a:solidFill>
                <a:cs typeface="Times New Roman" panose="02020603050405020304" pitchFamily="18" charset="0"/>
                <a:sym typeface="Symbol"/>
              </a:rPr>
              <a:t>*:  0.171m 0.36m</a:t>
            </a:r>
            <a:r>
              <a:rPr lang="en-US" altLang="zh-CN" sz="2800" dirty="0" smtClean="0">
                <a:solidFill>
                  <a:srgbClr val="0070C0"/>
                </a:solidFill>
              </a:rPr>
              <a:t> 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320" y="1828691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larger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*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reduced the amplitude-tune dependence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 on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mumentum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DA</a:t>
            </a:r>
          </a:p>
          <a:p>
            <a:pPr marL="1344613" indent="-1344613">
              <a:lnSpc>
                <a:spcPct val="15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-- larger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*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reduced 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horizontal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chromaticity both for linear and nonlinear term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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off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mumentum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DA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-- larger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*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requirement of energy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acceptance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 easier DA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280" y="4059069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Balance between DA and coherent beam-beam instability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47600" y="5139189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smaller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*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 suppress the coherent beam-beam instability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716588" y="5859269"/>
            <a:ext cx="386900" cy="36004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5220072" y="6039289"/>
            <a:ext cx="23042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524328" y="5339244"/>
            <a:ext cx="0" cy="7000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0176" y="5606970"/>
            <a:ext cx="1799815" cy="6080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6503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46" y="4005064"/>
            <a:ext cx="4332667" cy="250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27238"/>
            <a:ext cx="8229600" cy="922114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Solenoid coupling effect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1052735"/>
            <a:ext cx="8117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Vertical </a:t>
            </a:r>
            <a:r>
              <a:rPr lang="en-US" altLang="zh-CN" sz="2400" dirty="0" err="1">
                <a:solidFill>
                  <a:prstClr val="black"/>
                </a:solidFill>
              </a:rPr>
              <a:t>emittance</a:t>
            </a:r>
            <a:r>
              <a:rPr lang="en-US" altLang="zh-CN" sz="2400" dirty="0">
                <a:solidFill>
                  <a:prstClr val="black"/>
                </a:solidFill>
              </a:rPr>
              <a:t> </a:t>
            </a:r>
            <a:r>
              <a:rPr lang="en-US" altLang="zh-CN" sz="2400" dirty="0" smtClean="0">
                <a:solidFill>
                  <a:prstClr val="black"/>
                </a:solidFill>
              </a:rPr>
              <a:t>growth at </a:t>
            </a:r>
            <a:r>
              <a:rPr lang="en-US" altLang="zh-CN" sz="2400" dirty="0">
                <a:solidFill>
                  <a:prstClr val="black"/>
                </a:solidFill>
              </a:rPr>
              <a:t>Z pole is most </a:t>
            </a:r>
            <a:r>
              <a:rPr lang="en-US" altLang="zh-CN" sz="2400" dirty="0" smtClean="0">
                <a:solidFill>
                  <a:prstClr val="black"/>
                </a:solidFill>
              </a:rPr>
              <a:t>serious!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2779744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sz="2400" dirty="0" smtClean="0"/>
              <a:t>Larger </a:t>
            </a:r>
            <a:r>
              <a:rPr lang="en-GB" altLang="zh-CN" sz="2400" dirty="0"/>
              <a:t>coupling factor </a:t>
            </a:r>
            <a:r>
              <a:rPr lang="en-GB" altLang="zh-CN" sz="2400" dirty="0" smtClean="0"/>
              <a:t>(1.7%) </a:t>
            </a:r>
            <a:r>
              <a:rPr lang="en-GB" altLang="zh-CN" sz="2400" dirty="0"/>
              <a:t>at Z pole</a:t>
            </a:r>
            <a:endParaRPr lang="zh-CN" alt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337792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sz="2400" dirty="0" smtClean="0"/>
              <a:t>Coupling: 0.3</a:t>
            </a:r>
            <a:r>
              <a:rPr lang="en-GB" altLang="zh-CN" sz="2400" dirty="0"/>
              <a:t>% for Higgs and W</a:t>
            </a:r>
            <a:endParaRPr lang="zh-CN" altLang="en-US" sz="2400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591355"/>
              </p:ext>
            </p:extLst>
          </p:nvPr>
        </p:nvGraphicFramePr>
        <p:xfrm>
          <a:off x="1835696" y="1545307"/>
          <a:ext cx="6984776" cy="1167440"/>
        </p:xfrm>
        <a:graphic>
          <a:graphicData uri="http://schemas.openxmlformats.org/drawingml/2006/table">
            <a:tbl>
              <a:tblPr firstRow="1" firstCol="1" bandRow="1"/>
              <a:tblGrid>
                <a:gridCol w="3672408"/>
                <a:gridCol w="1080120"/>
                <a:gridCol w="1080120"/>
                <a:gridCol w="1152128"/>
              </a:tblGrid>
              <a:tr h="291860">
                <a:tc>
                  <a:txBody>
                    <a:bodyPr/>
                    <a:lstStyle/>
                    <a:p>
                      <a:pPr marL="323850" marR="16510">
                        <a:spcAft>
                          <a:spcPts val="0"/>
                        </a:spcAft>
                        <a:tabLst>
                          <a:tab pos="400050" algn="l"/>
                          <a:tab pos="266700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宋体"/>
                        </a:rPr>
                        <a:t> </a:t>
                      </a:r>
                      <a:endParaRPr lang="zh-CN" sz="16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 marR="16510" algn="ctr">
                        <a:spcAft>
                          <a:spcPts val="0"/>
                        </a:spcAft>
                        <a:tabLst>
                          <a:tab pos="400050" algn="l"/>
                          <a:tab pos="266700" algn="l"/>
                        </a:tabLs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宋体"/>
                        </a:rPr>
                        <a:t>Higgs</a:t>
                      </a:r>
                      <a:endParaRPr lang="zh-CN" sz="16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 marR="16510" algn="ctr">
                        <a:spcAft>
                          <a:spcPts val="0"/>
                        </a:spcAft>
                        <a:tabLst>
                          <a:tab pos="400050" algn="l"/>
                          <a:tab pos="266700" algn="l"/>
                        </a:tabLs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宋体"/>
                        </a:rPr>
                        <a:t>W</a:t>
                      </a:r>
                      <a:endParaRPr lang="zh-CN" sz="16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 marR="16510" algn="ctr">
                        <a:spcAft>
                          <a:spcPts val="0"/>
                        </a:spcAft>
                        <a:tabLst>
                          <a:tab pos="400050" algn="l"/>
                          <a:tab pos="266700" algn="l"/>
                        </a:tabLs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宋体"/>
                        </a:rPr>
                        <a:t>Z</a:t>
                      </a:r>
                      <a:endParaRPr lang="zh-CN" sz="16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60">
                <a:tc>
                  <a:txBody>
                    <a:bodyPr/>
                    <a:lstStyle/>
                    <a:p>
                      <a:pPr marL="0" marR="16510" indent="0"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宋体"/>
                        </a:rPr>
                        <a:t>Vertical </a:t>
                      </a:r>
                      <a:r>
                        <a:rPr lang="en-US" sz="1600" dirty="0" err="1">
                          <a:effectLst/>
                          <a:latin typeface="Times New Roman"/>
                          <a:ea typeface="宋体"/>
                        </a:rPr>
                        <a:t>emittance</a:t>
                      </a:r>
                      <a:r>
                        <a:rPr lang="en-US" sz="1600" dirty="0">
                          <a:effectLst/>
                          <a:latin typeface="Times New Roman"/>
                          <a:ea typeface="宋体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宋体"/>
                        </a:rPr>
                        <a:t>due</a:t>
                      </a:r>
                      <a:r>
                        <a:rPr lang="en-US" sz="1600" baseline="0" dirty="0" smtClean="0">
                          <a:effectLst/>
                          <a:latin typeface="Times New Roman"/>
                          <a:ea typeface="宋体"/>
                        </a:rPr>
                        <a:t> to solenoid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宋体"/>
                        </a:rPr>
                        <a:t>[</a:t>
                      </a:r>
                      <a:r>
                        <a:rPr lang="en-US" sz="1600" dirty="0" err="1" smtClean="0">
                          <a:effectLst/>
                          <a:latin typeface="Times New Roman"/>
                          <a:ea typeface="宋体"/>
                        </a:rPr>
                        <a:t>pmrad</a:t>
                      </a:r>
                      <a:r>
                        <a:rPr lang="en-US" sz="1600" dirty="0">
                          <a:effectLst/>
                          <a:latin typeface="Times New Roman"/>
                          <a:ea typeface="宋体"/>
                        </a:rPr>
                        <a:t>]</a:t>
                      </a:r>
                      <a:endParaRPr lang="zh-CN" sz="16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 marR="16510" algn="ctr">
                        <a:spcAft>
                          <a:spcPts val="0"/>
                        </a:spcAft>
                        <a:tabLst>
                          <a:tab pos="400050" algn="l"/>
                          <a:tab pos="266700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宋体"/>
                        </a:rPr>
                        <a:t>0.14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 marR="16510" algn="ctr">
                        <a:spcAft>
                          <a:spcPts val="0"/>
                        </a:spcAft>
                        <a:tabLst>
                          <a:tab pos="400050" algn="l"/>
                          <a:tab pos="266700" algn="l"/>
                        </a:tabLst>
                      </a:pPr>
                      <a:r>
                        <a:rPr lang="en-US" sz="1600">
                          <a:effectLst/>
                          <a:latin typeface="Times New Roman"/>
                          <a:ea typeface="宋体"/>
                        </a:rPr>
                        <a:t>0.42</a:t>
                      </a:r>
                      <a:endParaRPr lang="zh-CN" sz="16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 marR="16510" algn="ctr">
                        <a:spcAft>
                          <a:spcPts val="0"/>
                        </a:spcAft>
                        <a:tabLst>
                          <a:tab pos="400050" algn="l"/>
                          <a:tab pos="266700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宋体"/>
                        </a:rPr>
                        <a:t>2.0</a:t>
                      </a:r>
                      <a:endParaRPr lang="zh-CN" sz="16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60">
                <a:tc>
                  <a:txBody>
                    <a:bodyPr/>
                    <a:lstStyle/>
                    <a:p>
                      <a:pPr marL="0" marR="16510" indent="0"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zh-CN" altLang="en-US" sz="1600" i="1" dirty="0" smtClean="0">
                          <a:effectLst/>
                          <a:latin typeface="Times New Roman"/>
                          <a:ea typeface="宋体"/>
                          <a:sym typeface="Symbol"/>
                        </a:rPr>
                        <a:t></a:t>
                      </a:r>
                      <a:r>
                        <a:rPr lang="en-US" altLang="zh-CN" sz="1600" i="1" baseline="-25000" dirty="0" err="1" smtClean="0">
                          <a:effectLst/>
                          <a:latin typeface="Times New Roman"/>
                          <a:ea typeface="宋体"/>
                          <a:sym typeface="Symbol"/>
                        </a:rPr>
                        <a:t>y,solenoid</a:t>
                      </a:r>
                      <a:r>
                        <a:rPr lang="en-US" altLang="zh-CN" sz="1600" i="1" baseline="-25000" dirty="0" smtClean="0">
                          <a:effectLst/>
                          <a:latin typeface="Times New Roman"/>
                          <a:ea typeface="宋体"/>
                          <a:sym typeface="Symbol"/>
                        </a:rPr>
                        <a:t>  </a:t>
                      </a:r>
                      <a:r>
                        <a:rPr lang="en-US" altLang="zh-CN" sz="1600" dirty="0" smtClean="0">
                          <a:effectLst/>
                          <a:latin typeface="Times New Roman"/>
                          <a:ea typeface="宋体"/>
                          <a:sym typeface="Symbol"/>
                        </a:rPr>
                        <a:t>/</a:t>
                      </a:r>
                      <a:r>
                        <a:rPr lang="zh-CN" altLang="en-US" sz="1600" i="1" dirty="0" smtClean="0">
                          <a:effectLst/>
                          <a:latin typeface="Times New Roman"/>
                          <a:ea typeface="+mn-ea"/>
                          <a:sym typeface="Symbol"/>
                        </a:rPr>
                        <a:t></a:t>
                      </a:r>
                      <a:r>
                        <a:rPr lang="en-US" altLang="zh-CN" sz="1600" i="1" baseline="-25000" dirty="0" smtClean="0">
                          <a:effectLst/>
                          <a:latin typeface="Times New Roman"/>
                          <a:ea typeface="+mn-ea"/>
                          <a:sym typeface="Symbol"/>
                        </a:rPr>
                        <a:t>x  </a:t>
                      </a:r>
                      <a:r>
                        <a:rPr lang="en-US" altLang="zh-CN" sz="1600" i="0" baseline="0" dirty="0" smtClean="0">
                          <a:effectLst/>
                          <a:latin typeface="Times New Roman"/>
                          <a:ea typeface="+mn-ea"/>
                          <a:sym typeface="Symbol"/>
                        </a:rPr>
                        <a:t>(%)</a:t>
                      </a:r>
                      <a:endParaRPr lang="zh-CN" sz="1600" i="1" baseline="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 marR="16510" algn="ctr">
                        <a:spcAft>
                          <a:spcPts val="0"/>
                        </a:spcAft>
                        <a:tabLst>
                          <a:tab pos="400050" algn="l"/>
                          <a:tab pos="266700" algn="l"/>
                        </a:tabLst>
                      </a:pPr>
                      <a:r>
                        <a:rPr lang="en-US" altLang="zh-CN" sz="1600" dirty="0" smtClean="0">
                          <a:effectLst/>
                          <a:latin typeface="Times New Roman"/>
                          <a:ea typeface="宋体"/>
                        </a:rPr>
                        <a:t>0.01</a:t>
                      </a:r>
                      <a:endParaRPr lang="zh-CN" sz="16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 marR="16510" algn="ctr">
                        <a:spcAft>
                          <a:spcPts val="0"/>
                        </a:spcAft>
                        <a:tabLst>
                          <a:tab pos="400050" algn="l"/>
                          <a:tab pos="266700" algn="l"/>
                        </a:tabLst>
                      </a:pPr>
                      <a:r>
                        <a:rPr lang="en-US" altLang="zh-CN" sz="1600" dirty="0" smtClean="0">
                          <a:effectLst/>
                          <a:latin typeface="Times New Roman"/>
                          <a:ea typeface="宋体"/>
                        </a:rPr>
                        <a:t>0.08</a:t>
                      </a:r>
                      <a:endParaRPr lang="zh-CN" sz="16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 marR="16510" algn="ctr">
                        <a:spcAft>
                          <a:spcPts val="0"/>
                        </a:spcAft>
                        <a:tabLst>
                          <a:tab pos="400050" algn="l"/>
                          <a:tab pos="266700" algn="l"/>
                        </a:tabLst>
                      </a:pPr>
                      <a:r>
                        <a:rPr lang="en-US" altLang="zh-CN" sz="1600" dirty="0" smtClean="0">
                          <a:effectLst/>
                          <a:latin typeface="Times New Roman"/>
                          <a:ea typeface="宋体"/>
                        </a:rPr>
                        <a:t>1.2</a:t>
                      </a:r>
                      <a:endParaRPr lang="zh-CN" sz="16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60">
                <a:tc>
                  <a:txBody>
                    <a:bodyPr/>
                    <a:lstStyle/>
                    <a:p>
                      <a:pPr marL="3175" marR="1651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0050" algn="l"/>
                          <a:tab pos="266700" algn="l"/>
                        </a:tabLst>
                        <a:defRPr/>
                      </a:pPr>
                      <a:r>
                        <a:rPr lang="en-US" sz="1600" dirty="0" err="1">
                          <a:effectLst/>
                          <a:latin typeface="Times New Roman"/>
                          <a:ea typeface="宋体"/>
                        </a:rPr>
                        <a:t>Emittance</a:t>
                      </a:r>
                      <a:r>
                        <a:rPr lang="en-US" sz="1600" dirty="0">
                          <a:effectLst/>
                          <a:latin typeface="Times New Roman"/>
                          <a:ea typeface="宋体"/>
                        </a:rPr>
                        <a:t> Coupling 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宋体"/>
                        </a:rPr>
                        <a:t>Budget </a:t>
                      </a:r>
                      <a:r>
                        <a:rPr lang="en-US" altLang="zh-CN" sz="1600" i="0" baseline="0" dirty="0" smtClean="0">
                          <a:effectLst/>
                          <a:latin typeface="Times New Roman"/>
                          <a:ea typeface="+mn-ea"/>
                          <a:sym typeface="Symbol"/>
                        </a:rPr>
                        <a:t>(%)</a:t>
                      </a:r>
                      <a:endParaRPr lang="zh-CN" altLang="zh-CN" sz="1600" i="1" baseline="0" dirty="0" smtClean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 marR="16510" algn="ctr">
                        <a:spcAft>
                          <a:spcPts val="0"/>
                        </a:spcAft>
                        <a:tabLst>
                          <a:tab pos="400050" algn="l"/>
                          <a:tab pos="266700" algn="l"/>
                        </a:tabLs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宋体"/>
                        </a:rPr>
                        <a:t>0.3</a:t>
                      </a:r>
                      <a:endParaRPr lang="zh-CN" sz="16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 marR="16510" algn="ctr">
                        <a:spcAft>
                          <a:spcPts val="0"/>
                        </a:spcAft>
                        <a:tabLst>
                          <a:tab pos="400050" algn="l"/>
                          <a:tab pos="266700" algn="l"/>
                        </a:tabLs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宋体"/>
                        </a:rPr>
                        <a:t>0.3</a:t>
                      </a:r>
                      <a:endParaRPr lang="zh-CN" sz="16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0" marR="16510" algn="ctr">
                        <a:spcAft>
                          <a:spcPts val="0"/>
                        </a:spcAft>
                        <a:tabLst>
                          <a:tab pos="400050" algn="l"/>
                          <a:tab pos="266700" algn="l"/>
                        </a:tabLs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宋体"/>
                        </a:rPr>
                        <a:t>1.7</a:t>
                      </a:r>
                      <a:endParaRPr lang="zh-CN" sz="16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2" y="4208917"/>
            <a:ext cx="4084570" cy="24793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5511" y="6399298"/>
            <a:ext cx="111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Detector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1" name="十字星 10"/>
          <p:cNvSpPr/>
          <p:nvPr/>
        </p:nvSpPr>
        <p:spPr>
          <a:xfrm>
            <a:off x="2267744" y="5448602"/>
            <a:ext cx="101077" cy="119676"/>
          </a:xfrm>
          <a:prstGeom prst="star4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532618"/>
            <a:ext cx="4495590" cy="294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23923" y="4935686"/>
            <a:ext cx="108764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2060"/>
                </a:solidFill>
              </a:rPr>
              <a:t>Real model</a:t>
            </a:r>
            <a:endParaRPr lang="zh-CN" alt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2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combined D+S scheme 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556792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 The </a:t>
            </a:r>
            <a:r>
              <a:rPr lang="en-US" altLang="zh-CN" sz="2800" dirty="0"/>
              <a:t>power consumption of the </a:t>
            </a:r>
            <a:r>
              <a:rPr lang="en-US" altLang="zh-CN" sz="2800" dirty="0" smtClean="0"/>
              <a:t>arc </a:t>
            </a:r>
            <a:r>
              <a:rPr lang="en-US" altLang="zh-CN" sz="2800" dirty="0" err="1" smtClean="0"/>
              <a:t>sextupoles</a:t>
            </a:r>
            <a:r>
              <a:rPr lang="en-US" altLang="zh-CN" sz="2800" dirty="0"/>
              <a:t> are too </a:t>
            </a:r>
            <a:r>
              <a:rPr lang="en-US" altLang="zh-CN" sz="2800" dirty="0" smtClean="0"/>
              <a:t>high.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1169305" y="2510899"/>
            <a:ext cx="4111062" cy="967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 smtClean="0"/>
              <a:t>Sextupole</a:t>
            </a:r>
            <a:r>
              <a:rPr lang="en-US" altLang="zh-CN" sz="2000" dirty="0" smtClean="0"/>
              <a:t> : 16.7 </a:t>
            </a:r>
            <a:r>
              <a:rPr lang="en-US" altLang="zh-CN" sz="2000" dirty="0"/>
              <a:t>MW </a:t>
            </a:r>
            <a:r>
              <a:rPr lang="en-US" altLang="zh-CN" sz="2000" dirty="0" smtClean="0"/>
              <a:t>(copper coils)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Dipole: 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6.5 MW (Al coils)</a:t>
            </a:r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64502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 Reducing the strength </a:t>
            </a:r>
            <a:r>
              <a:rPr lang="en-US" altLang="zh-CN" sz="2800" dirty="0"/>
              <a:t>of the stand-alone </a:t>
            </a:r>
            <a:r>
              <a:rPr lang="en-US" altLang="zh-CN" sz="2800" dirty="0" err="1" smtClean="0"/>
              <a:t>sextupoles</a:t>
            </a:r>
            <a:r>
              <a:rPr lang="en-US" altLang="zh-CN" sz="2800" dirty="0" smtClean="0"/>
              <a:t> can make help.</a:t>
            </a:r>
            <a:endParaRPr lang="zh-CN" altLang="en-US" sz="28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9552" y="4869160"/>
            <a:ext cx="77768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宋体" pitchFamily="2" charset="-122"/>
                <a:cs typeface="宋体" pitchFamily="2" charset="-122"/>
              </a:rPr>
              <a:t>C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宋体" pitchFamily="2" charset="-122"/>
                <a:cs typeface="宋体" pitchFamily="2" charset="-122"/>
              </a:rPr>
              <a:t>ombined function magnet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宋体" pitchFamily="2" charset="-122"/>
                <a:cs typeface="宋体" pitchFamily="2" charset="-122"/>
              </a:rPr>
              <a:t>: 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宋体" pitchFamily="2" charset="-122"/>
                <a:cs typeface="宋体" pitchFamily="2" charset="-122"/>
              </a:rPr>
              <a:t>dipole + sextupole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itchFamily="2" charset="-122"/>
                <a:cs typeface="宋体" pitchFamily="2" charset="-122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9305" y="5517232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Combined </a:t>
            </a:r>
            <a:r>
              <a:rPr lang="en-US" altLang="zh-CN" sz="2000" dirty="0" err="1" smtClean="0"/>
              <a:t>sextupoles</a:t>
            </a:r>
            <a:r>
              <a:rPr lang="en-US" altLang="zh-CN" sz="2000" dirty="0" smtClean="0"/>
              <a:t>: correct part (all) of the linear chromaticity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Stand-alone </a:t>
            </a:r>
            <a:r>
              <a:rPr lang="en-US" altLang="zh-CN" sz="2000" dirty="0" err="1" smtClean="0"/>
              <a:t>sextupoles</a:t>
            </a:r>
            <a:r>
              <a:rPr lang="en-US" altLang="zh-CN" sz="2000" dirty="0" smtClean="0"/>
              <a:t>: correct higher order chromaticity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168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lattice with combined D+S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810536" y="3124928"/>
            <a:ext cx="5473702" cy="3630732"/>
            <a:chOff x="1820824" y="2996952"/>
            <a:chExt cx="5473702" cy="36307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0824" y="2996952"/>
              <a:ext cx="5473702" cy="3630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2483768" y="6216696"/>
              <a:ext cx="432048" cy="308648"/>
            </a:xfrm>
            <a:prstGeom prst="rect">
              <a:avLst/>
            </a:prstGeom>
            <a:solidFill>
              <a:schemeClr val="accent2">
                <a:alpha val="31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516216" y="6216696"/>
              <a:ext cx="432048" cy="308648"/>
            </a:xfrm>
            <a:prstGeom prst="rect">
              <a:avLst/>
            </a:prstGeom>
            <a:solidFill>
              <a:schemeClr val="accent2">
                <a:alpha val="31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932040" y="6260112"/>
              <a:ext cx="432048" cy="308648"/>
            </a:xfrm>
            <a:prstGeom prst="rect">
              <a:avLst/>
            </a:prstGeom>
            <a:solidFill>
              <a:srgbClr val="00B0F0">
                <a:alpha val="31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107331" y="6260112"/>
              <a:ext cx="432048" cy="308648"/>
            </a:xfrm>
            <a:prstGeom prst="rect">
              <a:avLst/>
            </a:prstGeom>
            <a:solidFill>
              <a:srgbClr val="00B0F0">
                <a:alpha val="31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83768" y="5301208"/>
              <a:ext cx="432048" cy="40011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000" dirty="0" smtClean="0"/>
                <a:t>SF</a:t>
              </a:r>
              <a:endParaRPr lang="zh-CN" alt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15480" y="5316071"/>
              <a:ext cx="432048" cy="40011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000" dirty="0" smtClean="0"/>
                <a:t>SF</a:t>
              </a:r>
              <a:endParaRPr lang="zh-CN" alt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5323" y="5316071"/>
              <a:ext cx="504056" cy="40011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/>
                <a:t>SD</a:t>
              </a:r>
              <a:endParaRPr lang="zh-CN" alt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6036" y="5316071"/>
              <a:ext cx="504056" cy="40011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/>
                <a:t>SD</a:t>
              </a:r>
              <a:endParaRPr lang="zh-CN" altLang="en-US" sz="2000" dirty="0"/>
            </a:p>
          </p:txBody>
        </p:sp>
        <p:sp>
          <p:nvSpPr>
            <p:cNvPr id="8" name="下箭头 7"/>
            <p:cNvSpPr/>
            <p:nvPr/>
          </p:nvSpPr>
          <p:spPr>
            <a:xfrm>
              <a:off x="4279947" y="5830444"/>
              <a:ext cx="72008" cy="30510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下箭头 12"/>
            <p:cNvSpPr/>
            <p:nvPr/>
          </p:nvSpPr>
          <p:spPr>
            <a:xfrm>
              <a:off x="5112060" y="5830443"/>
              <a:ext cx="72008" cy="30510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下箭头 13"/>
            <p:cNvSpPr/>
            <p:nvPr/>
          </p:nvSpPr>
          <p:spPr>
            <a:xfrm>
              <a:off x="2638700" y="5795556"/>
              <a:ext cx="72008" cy="305107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下箭头 14"/>
            <p:cNvSpPr/>
            <p:nvPr/>
          </p:nvSpPr>
          <p:spPr>
            <a:xfrm>
              <a:off x="6696236" y="5795556"/>
              <a:ext cx="72008" cy="305107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9552" y="980728"/>
            <a:ext cx="842493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Five dipoles between two </a:t>
            </a:r>
            <a:r>
              <a:rPr lang="en-US" altLang="zh-CN" sz="2400" dirty="0" err="1" smtClean="0"/>
              <a:t>quadrupoles</a:t>
            </a:r>
            <a:r>
              <a:rPr lang="en-US" altLang="zh-CN" sz="2400" dirty="0" smtClean="0"/>
              <a:t> in the arc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Combined </a:t>
            </a:r>
            <a:r>
              <a:rPr lang="en-US" altLang="zh-CN" sz="2400" dirty="0" err="1" smtClean="0"/>
              <a:t>sextupoles</a:t>
            </a:r>
            <a:r>
              <a:rPr lang="en-US" altLang="zh-CN" sz="2400" dirty="0" smtClean="0"/>
              <a:t> are on the first and fifth dipoles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en-US" altLang="zh-CN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x,y</a:t>
            </a:r>
            <a:r>
              <a:rPr lang="en-US" altLang="zh-CN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&gt;&gt;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en-US" altLang="zh-CN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y,x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矩形 15"/>
          <p:cNvSpPr/>
          <p:nvPr/>
        </p:nvSpPr>
        <p:spPr>
          <a:xfrm>
            <a:off x="539552" y="2478597"/>
            <a:ext cx="7344308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No additional </a:t>
            </a:r>
            <a:r>
              <a:rPr lang="en-US" altLang="zh-CN" sz="2400" dirty="0"/>
              <a:t>power </a:t>
            </a:r>
            <a:r>
              <a:rPr lang="en-US" altLang="zh-CN" sz="2400" dirty="0" smtClean="0"/>
              <a:t>sources </a:t>
            </a:r>
            <a:r>
              <a:rPr lang="en-US" altLang="zh-CN" sz="2400" dirty="0"/>
              <a:t>for SF and SD</a:t>
            </a:r>
            <a:endParaRPr lang="zh-CN" alt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043608" y="1888669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one dipole is cut into 6 slices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thin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sextupoles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insert in one dipole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84482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 CEPC CDR parameters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3284983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Combined magnet scheme (D+S) based on CDR lattice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05531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 Alternative lattice design for collider ring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077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magnet design for combined D+S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1" r="4936"/>
          <a:stretch/>
        </p:blipFill>
        <p:spPr bwMode="auto">
          <a:xfrm>
            <a:off x="971600" y="2796912"/>
            <a:ext cx="7392896" cy="370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335699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SF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334371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SD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700808"/>
            <a:ext cx="511256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Twin aperture dipole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Separation of two ring: 0.35m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50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8991"/>
            <a:ext cx="4357328" cy="282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28" y="997442"/>
            <a:ext cx="4269652" cy="277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with 50% reduction of independent K2</a:t>
            </a:r>
            <a:endParaRPr lang="zh-CN" alt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8132" y="3868476"/>
            <a:ext cx="201571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w/o combined D+S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86992" y="3827828"/>
            <a:ext cx="32758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w combined D+S (50% reduction)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515832" y="3597660"/>
            <a:ext cx="221399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Tracking </a:t>
            </a:r>
            <a:r>
              <a:rPr lang="en-US" altLang="zh-CN" dirty="0" smtClean="0">
                <a:solidFill>
                  <a:prstClr val="black"/>
                </a:solidFill>
              </a:rPr>
              <a:t>200 </a:t>
            </a:r>
            <a:r>
              <a:rPr lang="en-US" altLang="zh-CN" dirty="0">
                <a:solidFill>
                  <a:prstClr val="black"/>
                </a:solidFill>
              </a:rPr>
              <a:t>turns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</a:rPr>
              <a:t>50 </a:t>
            </a:r>
            <a:r>
              <a:rPr lang="en-US" altLang="zh-CN" dirty="0">
                <a:solidFill>
                  <a:prstClr val="black"/>
                </a:solidFill>
              </a:rPr>
              <a:t>seeds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400" y="4389184"/>
            <a:ext cx="3790080" cy="239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86" y="4389184"/>
            <a:ext cx="3756189" cy="231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1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64" y="954456"/>
            <a:ext cx="4521010" cy="293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with </a:t>
            </a:r>
            <a:r>
              <a:rPr lang="en-US" altLang="zh-C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zh-C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reduction of independent K2</a:t>
            </a:r>
            <a:endParaRPr lang="zh-CN" alt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0354" y="3873906"/>
            <a:ext cx="201571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w/o combined D+S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8459" y="3888680"/>
            <a:ext cx="32758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w combined D+S (90% reduction)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8" y="980728"/>
            <a:ext cx="4357328" cy="282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497568" y="3596907"/>
            <a:ext cx="221399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Tracking </a:t>
            </a:r>
            <a:r>
              <a:rPr lang="en-US" altLang="zh-CN" dirty="0" smtClean="0">
                <a:solidFill>
                  <a:prstClr val="black"/>
                </a:solidFill>
              </a:rPr>
              <a:t>200 </a:t>
            </a:r>
            <a:r>
              <a:rPr lang="en-US" altLang="zh-CN" dirty="0">
                <a:solidFill>
                  <a:prstClr val="black"/>
                </a:solidFill>
              </a:rPr>
              <a:t>turns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</a:rPr>
              <a:t>50 </a:t>
            </a:r>
            <a:r>
              <a:rPr lang="en-US" altLang="zh-CN" dirty="0">
                <a:solidFill>
                  <a:prstClr val="black"/>
                </a:solidFill>
              </a:rPr>
              <a:t>seeds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5" y="4406536"/>
            <a:ext cx="3767642" cy="231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92742"/>
            <a:ext cx="3813131" cy="23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2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lattice</a:t>
            </a:r>
            <a:r>
              <a:rPr lang="zh-CN" alt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survey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9" t="3733" r="10939" b="19675"/>
          <a:stretch/>
        </p:blipFill>
        <p:spPr bwMode="auto">
          <a:xfrm>
            <a:off x="4829390" y="3939026"/>
            <a:ext cx="4119763" cy="289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5878" y="980728"/>
            <a:ext cx="8280920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kinds of IR design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left: asymmetrical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right: symmetrical   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SPPC need a long straight for collimation at two 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possibility for IR survey and lattice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83" y="4771202"/>
            <a:ext cx="449440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5" y="2832352"/>
            <a:ext cx="4417784" cy="171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341875" y="19010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486" y="2721488"/>
            <a:ext cx="4170350" cy="111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1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6080" y="17008"/>
            <a:ext cx="8229600" cy="1008112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 FFS design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69692"/>
            <a:ext cx="8316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FF0000"/>
                </a:solidFill>
              </a:rPr>
              <a:t>Asymmetric dispersion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Shared </a:t>
            </a:r>
            <a:r>
              <a:rPr lang="en-US" altLang="zh-CN" sz="2000" dirty="0" err="1" smtClean="0"/>
              <a:t>sextupole</a:t>
            </a:r>
            <a:r>
              <a:rPr lang="en-US" altLang="zh-CN" sz="2000" dirty="0" smtClean="0"/>
              <a:t> for chromaticity correction and crab waist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1</a:t>
            </a:r>
            <a:r>
              <a:rPr lang="en-US" altLang="zh-CN" sz="2000" baseline="30000" dirty="0" smtClean="0"/>
              <a:t>st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sextupole</a:t>
            </a:r>
            <a:r>
              <a:rPr lang="en-US" altLang="zh-CN" sz="2000" dirty="0" smtClean="0"/>
              <a:t> correct chromaticity, 2</a:t>
            </a:r>
            <a:r>
              <a:rPr lang="en-US" altLang="zh-CN" sz="2000" baseline="30000" dirty="0" smtClean="0"/>
              <a:t>nd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sextupole</a:t>
            </a:r>
            <a:r>
              <a:rPr lang="en-US" altLang="zh-CN" sz="2000" dirty="0" smtClean="0"/>
              <a:t> correct the geometric term of 1</a:t>
            </a:r>
            <a:r>
              <a:rPr lang="en-US" altLang="zh-CN" sz="2000" baseline="30000" dirty="0" smtClean="0"/>
              <a:t>st</a:t>
            </a:r>
            <a:r>
              <a:rPr lang="en-US" altLang="zh-CN" sz="2000" dirty="0"/>
              <a:t> </a:t>
            </a:r>
            <a:r>
              <a:rPr lang="en-US" altLang="zh-CN" sz="2000" dirty="0" err="1" smtClean="0"/>
              <a:t>sextupole</a:t>
            </a:r>
            <a:r>
              <a:rPr lang="en-US" altLang="zh-CN" sz="2000" dirty="0" smtClean="0"/>
              <a:t> </a:t>
            </a:r>
            <a:r>
              <a:rPr lang="en-US" altLang="zh-CN" sz="2000" dirty="0" smtClean="0"/>
              <a:t>(</a:t>
            </a:r>
            <a:r>
              <a:rPr lang="en-US" altLang="zh-CN" sz="2000" dirty="0" err="1" smtClean="0"/>
              <a:t>Oide’s</a:t>
            </a:r>
            <a:r>
              <a:rPr lang="en-US" altLang="zh-CN" sz="2000" dirty="0" smtClean="0"/>
              <a:t> </a:t>
            </a:r>
            <a:r>
              <a:rPr lang="en-US" altLang="zh-CN" sz="2000" dirty="0" smtClean="0"/>
              <a:t>talk on FCCweek17)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 err="1"/>
              <a:t>Ec</a:t>
            </a:r>
            <a:r>
              <a:rPr lang="en-US" altLang="zh-CN" sz="2000" b="1" dirty="0"/>
              <a:t> &lt; 100 </a:t>
            </a:r>
            <a:r>
              <a:rPr lang="en-US" altLang="zh-CN" sz="2000" b="1" dirty="0" err="1"/>
              <a:t>keV</a:t>
            </a:r>
            <a:r>
              <a:rPr lang="en-US" altLang="zh-CN" sz="2000" b="1" dirty="0"/>
              <a:t> within </a:t>
            </a:r>
            <a:r>
              <a:rPr lang="en-US" altLang="zh-CN" sz="2000" b="1" dirty="0" smtClean="0"/>
              <a:t>800m</a:t>
            </a:r>
            <a:endParaRPr lang="zh-CN" altLang="en-US" sz="2000" dirty="0"/>
          </a:p>
        </p:txBody>
      </p:sp>
      <p:grpSp>
        <p:nvGrpSpPr>
          <p:cNvPr id="6" name="组合 5"/>
          <p:cNvGrpSpPr/>
          <p:nvPr/>
        </p:nvGrpSpPr>
        <p:grpSpPr>
          <a:xfrm>
            <a:off x="2782000" y="2276584"/>
            <a:ext cx="5733288" cy="4439689"/>
            <a:chOff x="1547664" y="2276584"/>
            <a:chExt cx="5733288" cy="443968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06" t="3906" r="11919" b="19155"/>
            <a:stretch/>
          </p:blipFill>
          <p:spPr bwMode="auto">
            <a:xfrm>
              <a:off x="1547664" y="2656336"/>
              <a:ext cx="5733288" cy="40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下箭头 3"/>
            <p:cNvSpPr/>
            <p:nvPr/>
          </p:nvSpPr>
          <p:spPr>
            <a:xfrm>
              <a:off x="4896036" y="2492896"/>
              <a:ext cx="72008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48064" y="2276584"/>
              <a:ext cx="1584176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Crab </a:t>
              </a:r>
              <a:r>
                <a:rPr lang="en-US" altLang="zh-CN" dirty="0" err="1" smtClean="0"/>
                <a:t>sextupole</a:t>
              </a:r>
              <a:endParaRPr lang="zh-CN" alt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1560" y="3356992"/>
            <a:ext cx="1728192" cy="15314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err="1" smtClean="0"/>
              <a:t>Betax</a:t>
            </a:r>
            <a:r>
              <a:rPr lang="en-US" altLang="zh-CN" sz="1600" dirty="0" smtClean="0"/>
              <a:t>=0.171m</a:t>
            </a:r>
          </a:p>
          <a:p>
            <a:pPr>
              <a:lnSpc>
                <a:spcPct val="150000"/>
              </a:lnSpc>
            </a:pPr>
            <a:r>
              <a:rPr lang="en-US" altLang="zh-CN" sz="1600" dirty="0" err="1" smtClean="0"/>
              <a:t>Betay</a:t>
            </a:r>
            <a:r>
              <a:rPr lang="en-US" altLang="zh-CN" sz="1600" dirty="0" smtClean="0"/>
              <a:t>=0.002m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L*=2.2m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K1(QD0)=150T/m</a:t>
            </a:r>
            <a:endParaRPr lang="zh-CN" altLang="en-US" sz="1600" dirty="0"/>
          </a:p>
        </p:txBody>
      </p:sp>
      <p:sp>
        <p:nvSpPr>
          <p:cNvPr id="8" name="椭圆 7"/>
          <p:cNvSpPr/>
          <p:nvPr/>
        </p:nvSpPr>
        <p:spPr>
          <a:xfrm>
            <a:off x="5004048" y="2708920"/>
            <a:ext cx="216024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058364" y="2708920"/>
            <a:ext cx="216024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55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doublet + triplet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1029" y="160126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ym typeface="Symbol"/>
              </a:rPr>
              <a:t>x=</a:t>
            </a:r>
            <a:r>
              <a:rPr lang="en-US" altLang="zh-CN" dirty="0" smtClean="0"/>
              <a:t>0.75,</a:t>
            </a:r>
            <a:r>
              <a:rPr lang="zh-CN" altLang="en-US" dirty="0" smtClean="0"/>
              <a:t> </a:t>
            </a:r>
            <a:r>
              <a:rPr lang="en-US" altLang="zh-CN" dirty="0" smtClean="0">
                <a:sym typeface="Symbol"/>
              </a:rPr>
              <a:t>y</a:t>
            </a:r>
            <a:r>
              <a:rPr lang="en-US" altLang="zh-CN" dirty="0">
                <a:sym typeface="Symbol"/>
              </a:rPr>
              <a:t>=</a:t>
            </a:r>
            <a:r>
              <a:rPr lang="en-US" altLang="zh-CN" dirty="0" smtClean="0"/>
              <a:t>0.5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4530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Betax</a:t>
            </a:r>
            <a:r>
              <a:rPr lang="en-US" altLang="zh-CN" dirty="0" smtClean="0"/>
              <a:t>=0.171m</a:t>
            </a:r>
          </a:p>
          <a:p>
            <a:r>
              <a:rPr lang="en-US" altLang="zh-CN" dirty="0" err="1" smtClean="0"/>
              <a:t>Betay</a:t>
            </a:r>
            <a:r>
              <a:rPr lang="en-US" altLang="zh-CN" dirty="0" smtClean="0"/>
              <a:t>=0.002m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516" y="3727158"/>
            <a:ext cx="2016224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L*=2.2</a:t>
            </a:r>
          </a:p>
          <a:p>
            <a:r>
              <a:rPr lang="en-US" altLang="zh-CN" dirty="0" smtClean="0"/>
              <a:t>L(QD0)=1.75m </a:t>
            </a:r>
          </a:p>
          <a:p>
            <a:r>
              <a:rPr lang="en-US" altLang="zh-CN" dirty="0" smtClean="0"/>
              <a:t>L(QF1)=1.46m </a:t>
            </a:r>
            <a:endParaRPr lang="en-US" altLang="zh-CN" dirty="0"/>
          </a:p>
          <a:p>
            <a:r>
              <a:rPr lang="en-US" altLang="zh-CN" dirty="0" smtClean="0"/>
              <a:t>k(QD0)=-150T/m </a:t>
            </a:r>
            <a:endParaRPr lang="en-US" altLang="zh-CN" dirty="0"/>
          </a:p>
          <a:p>
            <a:r>
              <a:rPr lang="en-US" altLang="zh-CN" dirty="0" smtClean="0"/>
              <a:t>k(QF1)=106T/m</a:t>
            </a:r>
          </a:p>
          <a:p>
            <a:r>
              <a:rPr lang="en-US" altLang="zh-CN" dirty="0" smtClean="0"/>
              <a:t>L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=0.5m 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8" t="5019" r="13087" b="9490"/>
          <a:stretch/>
        </p:blipFill>
        <p:spPr bwMode="auto">
          <a:xfrm>
            <a:off x="2555776" y="1983838"/>
            <a:ext cx="5302437" cy="420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3635896" y="1777201"/>
            <a:ext cx="2664296" cy="8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635896" y="1601269"/>
            <a:ext cx="0" cy="2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300192" y="1601269"/>
            <a:ext cx="0" cy="2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8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406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doublet + </a:t>
            </a:r>
            <a:r>
              <a:rPr lang="en-US" altLang="zh-CN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triplet+CCY+matching+CCX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4592" r="11452" b="9567"/>
          <a:stretch/>
        </p:blipFill>
        <p:spPr bwMode="auto">
          <a:xfrm>
            <a:off x="1704248" y="2132856"/>
            <a:ext cx="5749240" cy="453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3560472" y="2132856"/>
            <a:ext cx="144016" cy="432048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4283968" y="2132856"/>
            <a:ext cx="144016" cy="432048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220072" y="2069232"/>
            <a:ext cx="72008" cy="432048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6116" y="2069232"/>
            <a:ext cx="72008" cy="432048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2843808" y="1988840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825520" y="184482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355976" y="1824021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967508" y="1660260"/>
            <a:ext cx="1364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ym typeface="Symbol"/>
              </a:rPr>
              <a:t></a:t>
            </a:r>
            <a:r>
              <a:rPr lang="en-US" altLang="zh-CN" sz="1400" dirty="0" smtClean="0">
                <a:sym typeface="Symbol"/>
              </a:rPr>
              <a:t>x=</a:t>
            </a:r>
            <a:r>
              <a:rPr lang="en-US" altLang="zh-CN" sz="1400" dirty="0" smtClean="0"/>
              <a:t>1.5</a:t>
            </a:r>
            <a:r>
              <a:rPr lang="en-US" altLang="zh-CN" sz="1400" dirty="0"/>
              <a:t>,</a:t>
            </a:r>
            <a:r>
              <a:rPr lang="zh-CN" altLang="en-US" sz="1400" dirty="0"/>
              <a:t> </a:t>
            </a:r>
            <a:r>
              <a:rPr lang="en-US" altLang="zh-CN" sz="1400" dirty="0">
                <a:sym typeface="Symbol"/>
              </a:rPr>
              <a:t></a:t>
            </a:r>
            <a:r>
              <a:rPr lang="en-US" altLang="zh-CN" sz="1400" dirty="0" smtClean="0">
                <a:sym typeface="Symbol"/>
              </a:rPr>
              <a:t>y=1.25</a:t>
            </a:r>
            <a:endParaRPr lang="zh-CN" altLang="en-US" sz="1400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2825520" y="1670133"/>
            <a:ext cx="2394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825520" y="1556792"/>
            <a:ext cx="0" cy="267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240060" y="155679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268080" y="1556792"/>
            <a:ext cx="1470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002060"/>
                </a:solidFill>
                <a:sym typeface="Symbol"/>
              </a:rPr>
              <a:t></a:t>
            </a:r>
            <a:r>
              <a:rPr lang="en-US" altLang="zh-CN" sz="1400" b="1" dirty="0" smtClean="0">
                <a:solidFill>
                  <a:srgbClr val="002060"/>
                </a:solidFill>
                <a:sym typeface="Symbol"/>
              </a:rPr>
              <a:t>x=</a:t>
            </a:r>
            <a:r>
              <a:rPr lang="en-US" altLang="zh-CN" sz="1400" b="1" dirty="0" smtClean="0">
                <a:solidFill>
                  <a:srgbClr val="002060"/>
                </a:solidFill>
              </a:rPr>
              <a:t>2.5</a:t>
            </a:r>
            <a:r>
              <a:rPr lang="en-US" altLang="zh-CN" sz="1400" b="1" dirty="0">
                <a:solidFill>
                  <a:srgbClr val="002060"/>
                </a:solidFill>
              </a:rPr>
              <a:t>,</a:t>
            </a:r>
            <a:r>
              <a:rPr lang="zh-CN" altLang="en-US" sz="1400" b="1" dirty="0">
                <a:solidFill>
                  <a:srgbClr val="002060"/>
                </a:solidFill>
              </a:rPr>
              <a:t> </a:t>
            </a:r>
            <a:r>
              <a:rPr lang="en-US" altLang="zh-CN" sz="1400" b="1" dirty="0">
                <a:solidFill>
                  <a:srgbClr val="002060"/>
                </a:solidFill>
                <a:sym typeface="Symbol"/>
              </a:rPr>
              <a:t></a:t>
            </a:r>
            <a:r>
              <a:rPr lang="en-US" altLang="zh-CN" sz="1400" b="1" dirty="0" smtClean="0">
                <a:solidFill>
                  <a:srgbClr val="002060"/>
                </a:solidFill>
                <a:sym typeface="Symbol"/>
              </a:rPr>
              <a:t>y=2.375</a:t>
            </a:r>
            <a:endParaRPr lang="zh-CN" altLang="en-US" sz="1400" b="1" dirty="0">
              <a:solidFill>
                <a:srgbClr val="002060"/>
              </a:solidFill>
            </a:endParaRPr>
          </a:p>
        </p:txBody>
      </p:sp>
      <p:sp>
        <p:nvSpPr>
          <p:cNvPr id="25" name="右大括号 24"/>
          <p:cNvSpPr/>
          <p:nvPr/>
        </p:nvSpPr>
        <p:spPr>
          <a:xfrm rot="5400000">
            <a:off x="3833918" y="2358032"/>
            <a:ext cx="324036" cy="14401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706784" y="3240130"/>
            <a:ext cx="57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CCY</a:t>
            </a:r>
            <a:endParaRPr lang="zh-CN" altLang="en-US" dirty="0"/>
          </a:p>
        </p:txBody>
      </p:sp>
      <p:sp>
        <p:nvSpPr>
          <p:cNvPr id="28" name="右大括号 27"/>
          <p:cNvSpPr/>
          <p:nvPr/>
        </p:nvSpPr>
        <p:spPr>
          <a:xfrm rot="5400000">
            <a:off x="5366705" y="2639529"/>
            <a:ext cx="210790" cy="7920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260080" y="3140968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CCX</a:t>
            </a:r>
            <a:endParaRPr lang="zh-CN" altLang="en-US" dirty="0"/>
          </a:p>
        </p:txBody>
      </p:sp>
      <p:cxnSp>
        <p:nvCxnSpPr>
          <p:cNvPr id="30" name="直接连接符 29"/>
          <p:cNvCxnSpPr/>
          <p:nvPr/>
        </p:nvCxnSpPr>
        <p:spPr>
          <a:xfrm>
            <a:off x="4716016" y="2708920"/>
            <a:ext cx="144016" cy="6167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直接连接符 1023"/>
          <p:cNvCxnSpPr/>
          <p:nvPr/>
        </p:nvCxnSpPr>
        <p:spPr>
          <a:xfrm flipH="1">
            <a:off x="4860032" y="2708920"/>
            <a:ext cx="216024" cy="6167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>
            <a:off x="4322260" y="3325634"/>
            <a:ext cx="110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matching</a:t>
            </a:r>
            <a:endParaRPr lang="zh-CN" altLang="en-US" dirty="0"/>
          </a:p>
        </p:txBody>
      </p:sp>
      <p:sp>
        <p:nvSpPr>
          <p:cNvPr id="1029" name="TextBox 1028"/>
          <p:cNvSpPr txBox="1"/>
          <p:nvPr/>
        </p:nvSpPr>
        <p:spPr>
          <a:xfrm>
            <a:off x="2267744" y="21955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572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Correction of the </a:t>
            </a:r>
            <a:r>
              <a:rPr lang="en-US" altLang="zh-CN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length effect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826509"/>
            <a:ext cx="7767757" cy="37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4408" y="5661248"/>
            <a:ext cx="787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smtClean="0"/>
              <a:t>S1: main sextupole 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smtClean="0"/>
              <a:t>S2: correcting sextupole pair </a:t>
            </a:r>
            <a:r>
              <a:rPr lang="en-US" altLang="zh-CN" sz="2400" smtClean="0">
                <a:sym typeface="Symbol"/>
              </a:rPr>
              <a:t> 0.1*</a:t>
            </a:r>
            <a:r>
              <a:rPr lang="en-US" altLang="zh-CN" sz="2400" i="1" smtClean="0">
                <a:sym typeface="Symbol"/>
              </a:rPr>
              <a:t>k</a:t>
            </a:r>
            <a:r>
              <a:rPr lang="en-US" altLang="zh-CN" sz="2400" baseline="-25000" smtClean="0">
                <a:sym typeface="Symbol"/>
              </a:rPr>
              <a:t>2</a:t>
            </a:r>
            <a:r>
              <a:rPr lang="en-US" altLang="zh-CN" sz="2400" smtClean="0">
                <a:sym typeface="Symbol"/>
              </a:rPr>
              <a:t>(</a:t>
            </a:r>
            <a:r>
              <a:rPr lang="en-US" altLang="zh-CN" sz="2400" smtClean="0"/>
              <a:t>S1</a:t>
            </a:r>
            <a:r>
              <a:rPr lang="en-US" altLang="zh-CN" sz="2400" smtClean="0">
                <a:sym typeface="Symbol"/>
              </a:rPr>
              <a:t>)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923008" y="6492245"/>
            <a:ext cx="4389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600" dirty="0" smtClean="0">
                <a:solidFill>
                  <a:prstClr val="black"/>
                </a:solidFill>
              </a:rPr>
              <a:t>*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A.Bogomyagkov</a:t>
            </a:r>
            <a:r>
              <a:rPr lang="en-US" altLang="zh-CN" sz="1600" dirty="0">
                <a:solidFill>
                  <a:prstClr val="black"/>
                </a:solidFill>
              </a:rPr>
              <a:t>, </a:t>
            </a:r>
            <a:r>
              <a:rPr lang="en-US" altLang="zh-CN" sz="1600" dirty="0" err="1">
                <a:solidFill>
                  <a:prstClr val="black"/>
                </a:solidFill>
              </a:rPr>
              <a:t>S.Glykhov</a:t>
            </a:r>
            <a:r>
              <a:rPr lang="en-US" altLang="zh-CN" sz="1600" dirty="0">
                <a:solidFill>
                  <a:prstClr val="black"/>
                </a:solidFill>
              </a:rPr>
              <a:t>, </a:t>
            </a:r>
            <a:r>
              <a:rPr lang="en-US" altLang="zh-CN" sz="1600" dirty="0" err="1">
                <a:solidFill>
                  <a:prstClr val="black"/>
                </a:solidFill>
              </a:rPr>
              <a:t>E.Levichev</a:t>
            </a:r>
            <a:r>
              <a:rPr lang="en-US" altLang="zh-CN" sz="1600" dirty="0">
                <a:solidFill>
                  <a:prstClr val="black"/>
                </a:solidFill>
              </a:rPr>
              <a:t>, </a:t>
            </a:r>
            <a:r>
              <a:rPr lang="en-US" altLang="zh-CN" sz="1600" dirty="0" err="1">
                <a:solidFill>
                  <a:prstClr val="black"/>
                </a:solidFill>
              </a:rPr>
              <a:t>P.Piminov</a:t>
            </a:r>
            <a:r>
              <a:rPr lang="en-US" altLang="zh-CN" sz="1600" dirty="0">
                <a:solidFill>
                  <a:prstClr val="black"/>
                </a:solidFill>
              </a:rPr>
              <a:t> 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3204" y="142920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 lattice</a:t>
            </a:r>
            <a:r>
              <a:rPr lang="zh-CN" alt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4383" r="10721" b="8739"/>
          <a:stretch/>
        </p:blipFill>
        <p:spPr bwMode="auto">
          <a:xfrm>
            <a:off x="85244" y="3573016"/>
            <a:ext cx="3982700" cy="311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519996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90/90 FODO cell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Non-interleave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period N=5cells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Emittance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0"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 - Higgs: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1.33nm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0"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 - W:      0.57nm     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98072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Higgs &amp; W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98072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Z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214328" y="1503948"/>
            <a:ext cx="3462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FODO cells combined into one FODO cell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Geometry of Z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compatible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Higgs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1.5nm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486625"/>
            <a:ext cx="4024757" cy="30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8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6640" y="116632"/>
            <a:ext cx="8229600" cy="936104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Shared RF section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418609" y="2669590"/>
            <a:ext cx="6336704" cy="3908605"/>
            <a:chOff x="1835696" y="2636912"/>
            <a:chExt cx="6336704" cy="390860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94" t="4599" r="11673" b="10491"/>
            <a:stretch/>
          </p:blipFill>
          <p:spPr bwMode="auto">
            <a:xfrm>
              <a:off x="2195736" y="2996952"/>
              <a:ext cx="4591408" cy="3548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直接箭头连接符 3"/>
            <p:cNvCxnSpPr/>
            <p:nvPr/>
          </p:nvCxnSpPr>
          <p:spPr>
            <a:xfrm>
              <a:off x="3707904" y="5989248"/>
              <a:ext cx="36004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/>
            <p:cNvCxnSpPr/>
            <p:nvPr/>
          </p:nvCxnSpPr>
          <p:spPr>
            <a:xfrm>
              <a:off x="4444556" y="5989248"/>
              <a:ext cx="36004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3671900" y="6093296"/>
              <a:ext cx="432048" cy="3385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RF</a:t>
              </a:r>
              <a:endParaRPr lang="zh-CN" alt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44556" y="6093296"/>
              <a:ext cx="432048" cy="3385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RF</a:t>
              </a:r>
              <a:endParaRPr lang="zh-CN" altLang="en-US" sz="1600" dirty="0"/>
            </a:p>
          </p:txBody>
        </p:sp>
        <p:sp>
          <p:nvSpPr>
            <p:cNvPr id="7" name="下箭头 6"/>
            <p:cNvSpPr/>
            <p:nvPr/>
          </p:nvSpPr>
          <p:spPr>
            <a:xfrm>
              <a:off x="4893170" y="2780928"/>
              <a:ext cx="45719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76056" y="2636912"/>
              <a:ext cx="3096344" cy="33855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separator combined with a </a:t>
              </a:r>
              <a:r>
                <a:rPr lang="en-US" altLang="zh-CN" sz="1600" dirty="0" smtClean="0"/>
                <a:t>dipoles</a:t>
              </a:r>
              <a:endParaRPr lang="zh-CN" altLang="en-US" sz="1600" dirty="0"/>
            </a:p>
          </p:txBody>
        </p:sp>
        <p:sp>
          <p:nvSpPr>
            <p:cNvPr id="10" name="右箭头 9"/>
            <p:cNvSpPr/>
            <p:nvPr/>
          </p:nvSpPr>
          <p:spPr>
            <a:xfrm>
              <a:off x="1979712" y="2780928"/>
              <a:ext cx="576064" cy="1945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35696" y="3068960"/>
              <a:ext cx="79208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beam</a:t>
              </a:r>
              <a:endParaRPr lang="zh-CN" altLang="en-US" dirty="0"/>
            </a:p>
          </p:txBody>
        </p:sp>
      </p:grpSp>
      <p:sp>
        <p:nvSpPr>
          <p:cNvPr id="13" name="矩形 12"/>
          <p:cNvSpPr/>
          <p:nvPr/>
        </p:nvSpPr>
        <p:spPr>
          <a:xfrm>
            <a:off x="350980" y="1014872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 smtClean="0"/>
              <a:t>Shared </a:t>
            </a:r>
            <a:r>
              <a:rPr lang="en-US" altLang="zh-CN" sz="2000" b="1" dirty="0"/>
              <a:t>RF cavities </a:t>
            </a:r>
            <a:r>
              <a:rPr lang="en-US" altLang="zh-CN" sz="2000" dirty="0"/>
              <a:t>for e- and e+ ring (Higgs)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Separator bending cancel that of dipoles for the beam of opposite </a:t>
            </a:r>
            <a:r>
              <a:rPr lang="en-US" altLang="zh-CN" sz="2000" dirty="0"/>
              <a:t>direction </a:t>
            </a:r>
            <a:r>
              <a:rPr lang="en-US" altLang="zh-CN" sz="2000" dirty="0" smtClean="0"/>
              <a:t>(</a:t>
            </a:r>
            <a:r>
              <a:rPr lang="en-US" altLang="zh-CN" sz="2000" dirty="0" err="1" smtClean="0"/>
              <a:t>Oide’s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talk on FCCweek17</a:t>
            </a:r>
            <a:r>
              <a:rPr lang="en-US" altLang="zh-CN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Smaller </a:t>
            </a:r>
            <a:r>
              <a:rPr lang="en-US" altLang="zh-CN" sz="2000" dirty="0"/>
              <a:t>beta in RF section to suppress the multi-bunch instability (</a:t>
            </a:r>
            <a:r>
              <a:rPr lang="en-US" altLang="zh-CN" sz="2000" dirty="0">
                <a:sym typeface="Symbol"/>
              </a:rPr>
              <a:t></a:t>
            </a:r>
            <a:r>
              <a:rPr lang="en-US" altLang="zh-CN" sz="2000" dirty="0"/>
              <a:t>max: 55.5 m/</a:t>
            </a:r>
            <a:r>
              <a:rPr lang="en-US" altLang="zh-CN" sz="2000" dirty="0">
                <a:sym typeface="Symbol"/>
              </a:rPr>
              <a:t></a:t>
            </a:r>
            <a:r>
              <a:rPr lang="en-US" altLang="zh-CN" sz="2000" dirty="0"/>
              <a:t>min: 9.8 m</a:t>
            </a:r>
            <a:r>
              <a:rPr lang="en-US" altLang="zh-CN" sz="2000" dirty="0" smtClean="0"/>
              <a:t>)</a:t>
            </a:r>
            <a:endParaRPr lang="en-US" altLang="zh-CN" sz="2000" dirty="0"/>
          </a:p>
        </p:txBody>
      </p:sp>
      <p:sp>
        <p:nvSpPr>
          <p:cNvPr id="3" name="矩形 2"/>
          <p:cNvSpPr/>
          <p:nvPr/>
        </p:nvSpPr>
        <p:spPr>
          <a:xfrm>
            <a:off x="251518" y="4293096"/>
            <a:ext cx="280831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dirty="0" smtClean="0">
                <a:sym typeface="Symbol"/>
              </a:rPr>
              <a:t>-- </a:t>
            </a:r>
            <a:r>
              <a:rPr lang="en-US" altLang="zh-CN" dirty="0">
                <a:sym typeface="Symbol"/>
              </a:rPr>
              <a:t>x=</a:t>
            </a:r>
            <a:r>
              <a:rPr lang="en-US" altLang="zh-CN" dirty="0"/>
              <a:t>26cm at first </a:t>
            </a:r>
            <a:r>
              <a:rPr lang="en-US" altLang="zh-CN" dirty="0" err="1"/>
              <a:t>quadrupole</a:t>
            </a:r>
            <a:endParaRPr lang="en-US" altLang="zh-CN" dirty="0"/>
          </a:p>
          <a:p>
            <a:pPr>
              <a:spcAft>
                <a:spcPts val="1200"/>
              </a:spcAft>
            </a:pPr>
            <a:r>
              <a:rPr lang="en-US" altLang="zh-CN" dirty="0" smtClean="0"/>
              <a:t>-- </a:t>
            </a:r>
            <a:r>
              <a:rPr lang="en-US" altLang="zh-CN" dirty="0" err="1" smtClean="0"/>
              <a:t>Seperation</a:t>
            </a:r>
            <a:r>
              <a:rPr lang="en-US" altLang="zh-CN" dirty="0" smtClean="0"/>
              <a:t> </a:t>
            </a:r>
            <a:r>
              <a:rPr lang="en-US" altLang="zh-CN" dirty="0"/>
              <a:t>at the end of </a:t>
            </a:r>
            <a:r>
              <a:rPr lang="en-US" altLang="zh-CN" dirty="0" err="1"/>
              <a:t>seperator</a:t>
            </a:r>
            <a:r>
              <a:rPr lang="en-US" altLang="zh-CN" dirty="0"/>
              <a:t> section: 0.77m</a:t>
            </a:r>
          </a:p>
        </p:txBody>
      </p:sp>
    </p:spTree>
    <p:extLst>
      <p:ext uri="{BB962C8B-B14F-4D97-AF65-F5344CB8AC3E}">
        <p14:creationId xmlns:p14="http://schemas.microsoft.com/office/powerpoint/2010/main" val="15061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576467" y="2852936"/>
            <a:ext cx="6048672" cy="3887312"/>
            <a:chOff x="971600" y="1701928"/>
            <a:chExt cx="7200800" cy="4711248"/>
          </a:xfrm>
        </p:grpSpPr>
        <p:pic>
          <p:nvPicPr>
            <p:cNvPr id="4" name="内容占位符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9" t="19868" r="17253" b="20305"/>
            <a:stretch/>
          </p:blipFill>
          <p:spPr>
            <a:xfrm>
              <a:off x="971600" y="1701928"/>
              <a:ext cx="7200800" cy="471124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995936" y="3645789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b="1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003" y="116632"/>
            <a:ext cx="8229600" cy="994122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layout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043" y="1268760"/>
            <a:ext cx="8144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is a </a:t>
            </a:r>
            <a:r>
              <a:rPr lang="en-GB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ring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collider with two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IPs, shared SCRF for Higgs.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 power/ beam was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GB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MW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power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parameters were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Higgs </a:t>
            </a:r>
            <a:r>
              <a:rPr lang="en-GB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factory. No cost increase.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7360" y="453074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/>
              <a:t>C</a:t>
            </a:r>
            <a:r>
              <a:rPr lang="en-US" altLang="zh-CN" sz="2400" baseline="-25000" dirty="0" smtClean="0"/>
              <a:t>0</a:t>
            </a:r>
            <a:r>
              <a:rPr lang="en-US" altLang="zh-CN" sz="2400" dirty="0" smtClean="0"/>
              <a:t>=100km</a:t>
            </a:r>
          </a:p>
        </p:txBody>
      </p:sp>
    </p:spTree>
    <p:extLst>
      <p:ext uri="{BB962C8B-B14F-4D97-AF65-F5344CB8AC3E}">
        <p14:creationId xmlns:p14="http://schemas.microsoft.com/office/powerpoint/2010/main" val="16912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1196" y="157808"/>
            <a:ext cx="8229600" cy="82292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Whole ring lattice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87824" y="1499592"/>
            <a:ext cx="333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Circumference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99685m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309319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err="1" smtClean="0">
                <a:solidFill>
                  <a:srgbClr val="C00000"/>
                </a:solidFill>
              </a:rPr>
              <a:t>Emittance</a:t>
            </a:r>
            <a:r>
              <a:rPr lang="en-US" altLang="zh-CN" sz="2000" dirty="0" smtClean="0">
                <a:solidFill>
                  <a:srgbClr val="C00000"/>
                </a:solidFill>
              </a:rPr>
              <a:t> from the real lattice</a:t>
            </a:r>
            <a:r>
              <a:rPr lang="zh-CN" altLang="en-US" sz="2000" dirty="0" smtClean="0">
                <a:solidFill>
                  <a:srgbClr val="C00000"/>
                </a:solidFill>
              </a:rPr>
              <a:t>：</a:t>
            </a:r>
            <a:r>
              <a:rPr lang="en-US" altLang="zh-CN" sz="2000" dirty="0" smtClean="0">
                <a:solidFill>
                  <a:srgbClr val="C00000"/>
                </a:solidFill>
              </a:rPr>
              <a:t>1.33nm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7" t="3763" r="13799" b="6458"/>
          <a:stretch/>
        </p:blipFill>
        <p:spPr bwMode="auto">
          <a:xfrm>
            <a:off x="1907704" y="1906804"/>
            <a:ext cx="5256584" cy="440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23528" y="1081838"/>
            <a:ext cx="6318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Working point : </a:t>
            </a:r>
            <a:r>
              <a:rPr lang="en-US" altLang="zh-CN" sz="2000" dirty="0" err="1" smtClean="0"/>
              <a:t>Qx</a:t>
            </a:r>
            <a:r>
              <a:rPr lang="en-US" altLang="zh-CN" sz="2000" dirty="0" smtClean="0"/>
              <a:t> =  353.10  </a:t>
            </a:r>
            <a:r>
              <a:rPr lang="en-US" altLang="zh-CN" sz="2000" dirty="0" err="1" smtClean="0"/>
              <a:t>Qy</a:t>
            </a:r>
            <a:r>
              <a:rPr lang="en-US" altLang="zh-CN" sz="2000" dirty="0" smtClean="0"/>
              <a:t> = 354.22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4176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9429"/>
            <a:ext cx="5400600" cy="350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98088"/>
            <a:ext cx="3449452" cy="229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88224" y="3058762"/>
            <a:ext cx="1526984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Symbol" pitchFamily="18" charset="2"/>
              <a:buChar char="¾"/>
            </a:pPr>
            <a:r>
              <a:rPr lang="en-US" altLang="zh-CN" sz="1600" dirty="0" smtClean="0">
                <a:solidFill>
                  <a:srgbClr val="FF0000"/>
                </a:solidFill>
                <a:sym typeface="Symbol"/>
              </a:rPr>
              <a:t> phase=0</a:t>
            </a:r>
          </a:p>
          <a:p>
            <a:pPr marL="285750" indent="-285750">
              <a:buFont typeface="Symbol" pitchFamily="18" charset="2"/>
              <a:buChar char="¾"/>
            </a:pPr>
            <a:r>
              <a:rPr lang="en-US" altLang="zh-CN" sz="1600" dirty="0" smtClean="0">
                <a:solidFill>
                  <a:srgbClr val="0000FF"/>
                </a:solidFill>
                <a:sym typeface="Symbol"/>
              </a:rPr>
              <a:t> phase=/2</a:t>
            </a:r>
          </a:p>
          <a:p>
            <a:pPr marL="285750" indent="-285750">
              <a:buFont typeface="Symbol" pitchFamily="18" charset="2"/>
              <a:buChar char="¾"/>
            </a:pPr>
            <a:r>
              <a:rPr lang="en-US" altLang="zh-CN" sz="1600" dirty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altLang="zh-CN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phase=</a:t>
            </a:r>
            <a:r>
              <a:rPr lang="en-US" altLang="zh-CN" sz="1600" dirty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 </a:t>
            </a:r>
            <a:r>
              <a:rPr lang="en-US" altLang="zh-CN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Symbol"/>
              </a:rPr>
              <a:t></a:t>
            </a:r>
          </a:p>
          <a:p>
            <a:pPr marL="285750" indent="-285750">
              <a:buFont typeface="Symbol" pitchFamily="18" charset="2"/>
              <a:buChar char="¾"/>
            </a:pPr>
            <a:r>
              <a:rPr lang="en-US" altLang="zh-CN" sz="1600" dirty="0">
                <a:solidFill>
                  <a:srgbClr val="33CC33"/>
                </a:solidFill>
                <a:sym typeface="Symbol"/>
              </a:rPr>
              <a:t> </a:t>
            </a:r>
            <a:r>
              <a:rPr lang="en-US" altLang="zh-CN" sz="1600" dirty="0" smtClean="0">
                <a:solidFill>
                  <a:srgbClr val="33CC33"/>
                </a:solidFill>
                <a:sym typeface="Symbol"/>
              </a:rPr>
              <a:t>phase=3</a:t>
            </a:r>
            <a:r>
              <a:rPr lang="en-US" altLang="zh-CN" sz="1600" dirty="0">
                <a:solidFill>
                  <a:srgbClr val="33CC33"/>
                </a:solidFill>
                <a:sym typeface="Symbol"/>
              </a:rPr>
              <a:t>/2</a:t>
            </a:r>
            <a:endParaRPr lang="zh-CN" altLang="en-US" sz="1600" dirty="0">
              <a:solidFill>
                <a:srgbClr val="33CC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024" y="1052736"/>
            <a:ext cx="8021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/>
              <a:t>DA optimization with 234 sex knobs</a:t>
            </a:r>
            <a:r>
              <a:rPr lang="en-US" altLang="zh-CN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Open: </a:t>
            </a:r>
            <a:r>
              <a:rPr lang="en-US" altLang="zh-CN" sz="2000" dirty="0" smtClean="0"/>
              <a:t>Sync oscillation/ Damping/ </a:t>
            </a:r>
            <a:r>
              <a:rPr lang="en-US" altLang="zh-CN" sz="2000" dirty="0" err="1" smtClean="0"/>
              <a:t>Sawtooth</a:t>
            </a:r>
            <a:r>
              <a:rPr lang="en-US" altLang="zh-CN" sz="2000" dirty="0" smtClean="0"/>
              <a:t>/tampering/</a:t>
            </a:r>
            <a:r>
              <a:rPr lang="en-US" altLang="zh-CN" sz="2000" dirty="0" err="1" smtClean="0"/>
              <a:t>fluctation</a:t>
            </a:r>
            <a:endParaRPr lang="zh-CN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256232" y="5750034"/>
            <a:ext cx="308888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err="1" smtClean="0"/>
              <a:t>Emittance</a:t>
            </a:r>
            <a:r>
              <a:rPr lang="en-US" altLang="zh-CN" sz="2400" dirty="0" smtClean="0"/>
              <a:t>: 1.33 nm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Coupling: 0.3%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6241930" y="2138293"/>
            <a:ext cx="2539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Tracking 100 turns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50 </a:t>
            </a:r>
            <a:r>
              <a:rPr lang="en-US" altLang="zh-CN" dirty="0"/>
              <a:t>seeds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6232" y="2276872"/>
            <a:ext cx="115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Crab=0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744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3016" y="134076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A consistent analytical method for CEPC parameter design with carb waist scheme has been created. Crosscheck luminosity with beam-beam </a:t>
            </a:r>
            <a:r>
              <a:rPr lang="en-US" altLang="zh-CN" sz="2400" dirty="0" smtClean="0">
                <a:solidFill>
                  <a:prstClr val="black"/>
                </a:solidFill>
              </a:rPr>
              <a:t>simulations</a:t>
            </a:r>
            <a:endParaRPr lang="en-US" altLang="zh-CN" sz="2400" dirty="0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3016" y="2852936"/>
            <a:ext cx="8179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</a:rPr>
              <a:t>Luminosity </a:t>
            </a:r>
            <a:r>
              <a:rPr lang="en-US" altLang="zh-CN" sz="2400" dirty="0">
                <a:solidFill>
                  <a:prstClr val="black"/>
                </a:solidFill>
              </a:rPr>
              <a:t>of Higgs is limited by power budget and luminosity of Z is limited by bunch charge due to TMCI.</a:t>
            </a:r>
          </a:p>
        </p:txBody>
      </p:sp>
      <p:sp>
        <p:nvSpPr>
          <p:cNvPr id="8" name="矩形 7"/>
          <p:cNvSpPr/>
          <p:nvPr/>
        </p:nvSpPr>
        <p:spPr>
          <a:xfrm>
            <a:off x="663016" y="3975447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First taste of combined magnet (D+S) looks good.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95064" y="4365104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Power for </a:t>
            </a:r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sextupoles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¼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reduction of independent K2</a:t>
            </a:r>
          </a:p>
        </p:txBody>
      </p:sp>
      <p:sp>
        <p:nvSpPr>
          <p:cNvPr id="11" name="矩形 10"/>
          <p:cNvSpPr/>
          <p:nvPr/>
        </p:nvSpPr>
        <p:spPr>
          <a:xfrm>
            <a:off x="663016" y="5321704"/>
            <a:ext cx="736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Times New Roman" panose="02020603050405020304" pitchFamily="18" charset="0"/>
              </a:rPr>
              <a:t>Alternative lattice </a:t>
            </a:r>
            <a:r>
              <a:rPr lang="en-US" altLang="zh-CN" sz="2400" dirty="0" smtClean="0">
                <a:cs typeface="Times New Roman" panose="02020603050405020304" pitchFamily="18" charset="0"/>
              </a:rPr>
              <a:t>for </a:t>
            </a:r>
            <a:r>
              <a:rPr lang="en-US" altLang="zh-CN" sz="2400" dirty="0">
                <a:cs typeface="Times New Roman" panose="02020603050405020304" pitchFamily="18" charset="0"/>
              </a:rPr>
              <a:t>collider </a:t>
            </a:r>
            <a:r>
              <a:rPr lang="en-US" altLang="zh-CN" sz="2400" dirty="0" smtClean="0">
                <a:cs typeface="Times New Roman" panose="02020603050405020304" pitchFamily="18" charset="0"/>
              </a:rPr>
              <a:t>ring was explored. DA is comparable with CDR</a:t>
            </a:r>
            <a:r>
              <a:rPr lang="zh-CN" altLang="en-US" sz="2400" dirty="0" smtClean="0"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cs typeface="Times New Roman" panose="02020603050405020304" pitchFamily="18" charset="0"/>
              </a:rPr>
              <a:t>lattice. Far from maturity.</a:t>
            </a:r>
          </a:p>
        </p:txBody>
      </p:sp>
    </p:spTree>
    <p:extLst>
      <p:ext uri="{BB962C8B-B14F-4D97-AF65-F5344CB8AC3E}">
        <p14:creationId xmlns:p14="http://schemas.microsoft.com/office/powerpoint/2010/main" val="38352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 for CEPC</a:t>
            </a:r>
            <a:r>
              <a:rPr lang="zh-CN" alt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 choice</a:t>
            </a:r>
            <a:endParaRPr lang="zh-CN" alt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481" y="227687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Limit of Beam-beam tune shift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95481" y="3645024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Beam lifetime due to </a:t>
            </a:r>
            <a:r>
              <a:rPr lang="en-US" altLang="zh-CN" sz="2400" dirty="0" err="1" smtClean="0"/>
              <a:t>beamstrahlung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03056" y="4857505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Beamstrahlung</a:t>
            </a:r>
            <a:r>
              <a:rPr lang="en-US" altLang="zh-CN" sz="2400" dirty="0" smtClean="0"/>
              <a:t> energy spread 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66857" y="5733256"/>
            <a:ext cx="674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HOM power per cavity (coaxial coupler)</a:t>
            </a:r>
            <a:endParaRPr lang="zh-CN" altLang="en-US" sz="24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882290"/>
              </p:ext>
            </p:extLst>
          </p:nvPr>
        </p:nvGraphicFramePr>
        <p:xfrm>
          <a:off x="2699792" y="2852936"/>
          <a:ext cx="2229881" cy="682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3" imgW="1587240" imgH="482400" progId="Equation.DSMT4">
                  <p:embed/>
                </p:oleObj>
              </mc:Choice>
              <mc:Fallback>
                <p:oleObj name="Equation" r:id="rId3" imgW="15872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852936"/>
                        <a:ext cx="2229881" cy="682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220072" y="2924944"/>
            <a:ext cx="333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dirty="0">
                <a:solidFill>
                  <a:prstClr val="black"/>
                </a:solidFill>
              </a:rPr>
              <a:t>: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y </a:t>
            </a:r>
            <a:r>
              <a:rPr lang="en-US" altLang="zh-CN" dirty="0">
                <a:solidFill>
                  <a:prstClr val="black"/>
                </a:solidFill>
              </a:rPr>
              <a:t>enhancement by crab waist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63688" y="4293096"/>
            <a:ext cx="2113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BS life time: </a:t>
            </a:r>
            <a:r>
              <a:rPr lang="en-US" altLang="zh-CN" dirty="0" smtClean="0">
                <a:solidFill>
                  <a:prstClr val="black"/>
                </a:solidFill>
              </a:rPr>
              <a:t>~30 </a:t>
            </a:r>
            <a:r>
              <a:rPr lang="en-US" altLang="zh-CN" dirty="0">
                <a:solidFill>
                  <a:prstClr val="black"/>
                </a:solidFill>
              </a:rPr>
              <a:t>min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567040"/>
              </p:ext>
            </p:extLst>
          </p:nvPr>
        </p:nvGraphicFramePr>
        <p:xfrm>
          <a:off x="3893120" y="4171881"/>
          <a:ext cx="1584176" cy="61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5" imgW="1117600" imgH="431800" progId="Equation.DSMT4">
                  <p:embed/>
                </p:oleObj>
              </mc:Choice>
              <mc:Fallback>
                <p:oleObj name="Equation" r:id="rId5" imgW="1117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3120" y="4171881"/>
                        <a:ext cx="1584176" cy="61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3666442" y="5320322"/>
            <a:ext cx="1553630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altLang="zh-CN" dirty="0">
                <a:solidFill>
                  <a:prstClr val="black"/>
                </a:solidFill>
              </a:rPr>
              <a:t>A=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0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/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BS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 (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A5)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301589"/>
              </p:ext>
            </p:extLst>
          </p:nvPr>
        </p:nvGraphicFramePr>
        <p:xfrm>
          <a:off x="2699792" y="6309320"/>
          <a:ext cx="304323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7" imgW="1752480" imgH="228600" progId="Equation.DSMT4">
                  <p:embed/>
                </p:oleObj>
              </mc:Choice>
              <mc:Fallback>
                <p:oleObj name="Equation" r:id="rId7" imgW="1752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6309320"/>
                        <a:ext cx="304323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6570661" y="649287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6312" y="132822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altLang="zh-CN" sz="2400" dirty="0"/>
              <a:t>SR beam </a:t>
            </a:r>
            <a:r>
              <a:rPr lang="en-GB" altLang="zh-CN" sz="2400" dirty="0" smtClean="0"/>
              <a:t>power</a:t>
            </a:r>
            <a:endParaRPr lang="zh-CN" altLang="zh-CN" sz="2400" dirty="0"/>
          </a:p>
        </p:txBody>
      </p:sp>
      <p:sp>
        <p:nvSpPr>
          <p:cNvPr id="14" name="矩形 13"/>
          <p:cNvSpPr/>
          <p:nvPr/>
        </p:nvSpPr>
        <p:spPr>
          <a:xfrm>
            <a:off x="2264303" y="1789889"/>
            <a:ext cx="3554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dirty="0"/>
              <a:t>SR power for single </a:t>
            </a:r>
            <a:r>
              <a:rPr lang="en-GB" altLang="zh-CN" dirty="0" smtClean="0"/>
              <a:t>beam: </a:t>
            </a:r>
            <a:r>
              <a:rPr lang="en-GB" altLang="zh-CN" dirty="0" smtClean="0">
                <a:sym typeface="Symbol"/>
              </a:rPr>
              <a:t> </a:t>
            </a:r>
            <a:r>
              <a:rPr lang="en-GB" altLang="zh-CN" b="1" dirty="0" smtClean="0">
                <a:solidFill>
                  <a:srgbClr val="FF0000"/>
                </a:solidFill>
                <a:sym typeface="Symbol"/>
              </a:rPr>
              <a:t>30 MW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36096" y="3306470"/>
            <a:ext cx="2539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1600" i="1" baseline="-2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=1.7@H 2.0@W, 2.6@Z)</a:t>
            </a:r>
          </a:p>
        </p:txBody>
      </p:sp>
    </p:spTree>
    <p:extLst>
      <p:ext uri="{BB962C8B-B14F-4D97-AF65-F5344CB8AC3E}">
        <p14:creationId xmlns:p14="http://schemas.microsoft.com/office/powerpoint/2010/main" val="4833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 CDR</a:t>
            </a: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253311"/>
              </p:ext>
            </p:extLst>
          </p:nvPr>
        </p:nvGraphicFramePr>
        <p:xfrm>
          <a:off x="1187624" y="908720"/>
          <a:ext cx="6984776" cy="5709174"/>
        </p:xfrm>
        <a:graphic>
          <a:graphicData uri="http://schemas.openxmlformats.org/drawingml/2006/table">
            <a:tbl>
              <a:tblPr firstRow="1" bandRow="1"/>
              <a:tblGrid>
                <a:gridCol w="2448271"/>
                <a:gridCol w="1440894"/>
                <a:gridCol w="1483739"/>
                <a:gridCol w="1611872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1.68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angle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2.75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12.9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286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5220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10900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17.7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90.3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83.8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x/y (m)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0.36/0.002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 x/y (nm)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1.21/0.0036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0.54/0.0018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0.17/0.0029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(um)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20.9/0.086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13.9/0.060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7.91/0.076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0.024/0.094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0.009/0.055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0.005/0.0165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2.14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  (harmonic)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(217500)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Nature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/cavity (kw)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 (2cell)</a:t>
                      </a:r>
                      <a:endParaRPr lang="zh-CN" alt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0.32(2cell)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0.11(2cell)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spread (%)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acceptance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requirement (%)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Photon number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due to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0.25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805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Lifetime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due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(hour)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805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(hour)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0.33</a:t>
                      </a:r>
                      <a:r>
                        <a:rPr lang="en-US" altLang="zh-CN" sz="1200" b="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20 min)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7.4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(hour glass)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4.1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90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544" y="141277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Luminosity </a:t>
            </a:r>
            <a:r>
              <a:rPr lang="en-US" altLang="zh-CN" sz="2800" dirty="0"/>
              <a:t>of H </a:t>
            </a:r>
            <a:r>
              <a:rPr lang="en-US" altLang="zh-CN" sz="2800" dirty="0" smtClean="0"/>
              <a:t>&amp; W limited </a:t>
            </a:r>
            <a:r>
              <a:rPr lang="en-US" altLang="zh-CN" sz="2800" dirty="0"/>
              <a:t>by the SR power </a:t>
            </a:r>
            <a:r>
              <a:rPr lang="en-US" altLang="zh-CN" sz="2800" dirty="0" smtClean="0">
                <a:solidFill>
                  <a:srgbClr val="FF0000"/>
                </a:solidFill>
              </a:rPr>
              <a:t>30 MW</a:t>
            </a:r>
            <a:r>
              <a:rPr lang="en-US" altLang="zh-CN" sz="2800" dirty="0" smtClean="0"/>
              <a:t>.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524808" y="3645024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Luminosity </a:t>
            </a:r>
            <a:r>
              <a:rPr lang="en-US" altLang="zh-CN" sz="2800" dirty="0"/>
              <a:t>of </a:t>
            </a:r>
            <a:r>
              <a:rPr lang="en-US" altLang="zh-CN" sz="2800" dirty="0" smtClean="0"/>
              <a:t>Z limited </a:t>
            </a:r>
            <a:r>
              <a:rPr lang="en-US" altLang="zh-CN" sz="2800" dirty="0"/>
              <a:t>by </a:t>
            </a:r>
            <a:r>
              <a:rPr lang="en-US" altLang="zh-CN" sz="2800" dirty="0" smtClean="0"/>
              <a:t>TMCI and electron cloud instability.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213285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Luminosity @ H: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2.0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286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bunches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Luminosity @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5220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bunches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4599131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2.6nC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/bunch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TMCI</a:t>
            </a:r>
            <a:endParaRPr lang="en-US" altLang="zh-CN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Luminosity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Z: 1.0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altLang="zh-CN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/>
              <a:t>10900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bunches</a:t>
            </a:r>
          </a:p>
          <a:p>
            <a:pPr marL="357188" lvl="0" indent="-357188"/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The minimum bunch separation for Z due to electron cloud effect is 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ns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65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Beam-beam tune shift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291003"/>
              </p:ext>
            </p:extLst>
          </p:nvPr>
        </p:nvGraphicFramePr>
        <p:xfrm>
          <a:off x="2555776" y="1462954"/>
          <a:ext cx="6399503" cy="805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3" imgW="4584600" imgH="571320" progId="Equation.DSMT4">
                  <p:embed/>
                </p:oleObj>
              </mc:Choice>
              <mc:Fallback>
                <p:oleObj name="Equation" r:id="rId3" imgW="45846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462954"/>
                        <a:ext cx="6399503" cy="8052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19675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 definition</a:t>
            </a:r>
            <a:endParaRPr lang="zh-CN" altLang="en-US" sz="28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079271"/>
              </p:ext>
            </p:extLst>
          </p:nvPr>
        </p:nvGraphicFramePr>
        <p:xfrm>
          <a:off x="2447764" y="2420888"/>
          <a:ext cx="4680520" cy="487680"/>
        </p:xfrm>
        <a:graphic>
          <a:graphicData uri="http://schemas.openxmlformats.org/drawingml/2006/table">
            <a:tbl>
              <a:tblPr firstRow="1" bandRow="1"/>
              <a:tblGrid>
                <a:gridCol w="770909"/>
                <a:gridCol w="1317323"/>
                <a:gridCol w="1296144"/>
                <a:gridCol w="1296144"/>
              </a:tblGrid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  <a:endParaRPr lang="zh-CN" altLang="zh-CN" sz="16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zh-CN" sz="16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zh-CN" sz="16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sz="1600" i="1" kern="100" baseline="-25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600" i="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6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altLang="zh-CN" sz="16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/IP</a:t>
                      </a:r>
                      <a:endParaRPr lang="zh-CN" altLang="zh-CN" sz="16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0.024/0.094</a:t>
                      </a:r>
                      <a:endParaRPr lang="zh-CN" altLang="zh-CN" sz="16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0.009/0.055</a:t>
                      </a:r>
                      <a:endParaRPr lang="zh-CN" altLang="zh-CN" sz="16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0.005/0.0165</a:t>
                      </a:r>
                      <a:endParaRPr lang="zh-CN" altLang="zh-CN" sz="16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314096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 Why not larger</a:t>
            </a:r>
            <a:r>
              <a:rPr lang="en-US" altLang="zh-CN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</a:t>
            </a:r>
            <a:r>
              <a:rPr lang="en-US" altLang="zh-CN" sz="2800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y</a:t>
            </a:r>
            <a:r>
              <a:rPr lang="en-US" altLang="zh-CN" sz="2800" dirty="0" smtClean="0"/>
              <a:t> </a:t>
            </a:r>
            <a:endParaRPr lang="zh-CN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3675612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H:   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</a:t>
            </a:r>
            <a:r>
              <a:rPr lang="en-US" altLang="zh-CN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y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close to the beam-beam limit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-- W&amp; Z :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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y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limited by the single bunch instability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9552" y="5013176"/>
            <a:ext cx="3146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 </a:t>
            </a:r>
            <a:r>
              <a:rPr lang="en-US" altLang="zh-CN" sz="2800" dirty="0"/>
              <a:t>Why not larger</a:t>
            </a:r>
            <a:r>
              <a:rPr lang="en-US" altLang="zh-CN" sz="2800" i="1" dirty="0">
                <a:solidFill>
                  <a:srgbClr val="002060"/>
                </a:solidFill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cs typeface="Times New Roman" panose="02020603050405020304" pitchFamily="18" charset="0"/>
                <a:sym typeface="Symbol"/>
              </a:rPr>
              <a:t></a:t>
            </a:r>
            <a:r>
              <a:rPr lang="en-US" altLang="zh-CN" sz="2800" i="1" baseline="-25000" dirty="0" smtClean="0">
                <a:solidFill>
                  <a:srgbClr val="002060"/>
                </a:solidFill>
                <a:cs typeface="Times New Roman" panose="02020603050405020304" pitchFamily="18" charset="0"/>
                <a:sym typeface="Symbol"/>
              </a:rPr>
              <a:t>x</a:t>
            </a:r>
            <a:r>
              <a:rPr lang="en-US" altLang="zh-CN" sz="2800" dirty="0" smtClean="0"/>
              <a:t> </a:t>
            </a:r>
            <a:endParaRPr lang="zh-CN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3608" y="580526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larger </a:t>
            </a:r>
            <a:r>
              <a:rPr lang="en-US" altLang="zh-CN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</a:t>
            </a:r>
            <a:r>
              <a:rPr lang="en-US" altLang="zh-CN" sz="2000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introduce coherent beam-beam instability (x-z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resonance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 glass effect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271425"/>
              </p:ext>
            </p:extLst>
          </p:nvPr>
        </p:nvGraphicFramePr>
        <p:xfrm>
          <a:off x="3643380" y="3968189"/>
          <a:ext cx="1315157" cy="687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3" imgW="825480" imgH="431640" progId="Equation.DSMT4">
                  <p:embed/>
                </p:oleObj>
              </mc:Choice>
              <mc:Fallback>
                <p:oleObj name="Equation" r:id="rId3" imgW="825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3380" y="3968189"/>
                        <a:ext cx="1315157" cy="687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205322"/>
              </p:ext>
            </p:extLst>
          </p:nvPr>
        </p:nvGraphicFramePr>
        <p:xfrm>
          <a:off x="3059832" y="4972304"/>
          <a:ext cx="360069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5" imgW="2323800" imgH="507960" progId="Equation.DSMT4">
                  <p:embed/>
                </p:oleObj>
              </mc:Choice>
              <mc:Fallback>
                <p:oleObj name="Equation" r:id="rId5" imgW="2323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972304"/>
                        <a:ext cx="3600699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340768"/>
            <a:ext cx="53625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515719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Hour glass factor: </a:t>
            </a:r>
            <a:endParaRPr lang="zh-CN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84533" y="3429000"/>
            <a:ext cx="76328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Effective bunch length: 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overlap </a:t>
            </a:r>
            <a:r>
              <a:rPr lang="en-US" altLang="zh-CN" sz="2400" dirty="0"/>
              <a:t>area of colliding bunches </a:t>
            </a:r>
          </a:p>
          <a:p>
            <a:endParaRPr lang="zh-CN" alt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1547664" y="6191948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929307"/>
              </p:ext>
            </p:extLst>
          </p:nvPr>
        </p:nvGraphicFramePr>
        <p:xfrm>
          <a:off x="2843808" y="6031567"/>
          <a:ext cx="4761598" cy="651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8" imgW="3213100" imgH="444500" progId="Equation.DSMT4">
                  <p:embed/>
                </p:oleObj>
              </mc:Choice>
              <mc:Fallback>
                <p:oleObj name="Equation" r:id="rId8" imgW="3213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6031567"/>
                        <a:ext cx="4761598" cy="6512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椭圆 12"/>
          <p:cNvSpPr/>
          <p:nvPr/>
        </p:nvSpPr>
        <p:spPr>
          <a:xfrm>
            <a:off x="7334592" y="6093296"/>
            <a:ext cx="261744" cy="40792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6673376" y="5408044"/>
            <a:ext cx="661216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95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22114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Beam-beam simulations</a:t>
            </a:r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76056" y="4293096"/>
            <a:ext cx="3816424" cy="2232248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72694"/>
            <a:ext cx="38766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图片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3" y="2069944"/>
            <a:ext cx="3744416" cy="225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图片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58" y="2132856"/>
            <a:ext cx="369923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076945" y="274027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920375" y="2555612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/>
              <a:t>H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076945" y="486916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W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819800" y="4869160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Z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8545" y="1268760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Beam-beam simulations agree well with the parameter design.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193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2724</TotalTime>
  <Words>1938</Words>
  <Application>Microsoft Office PowerPoint</Application>
  <PresentationFormat>全屏显示(4:3)</PresentationFormat>
  <Paragraphs>390</Paragraphs>
  <Slides>32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4" baseType="lpstr">
      <vt:lpstr>Office 主题</vt:lpstr>
      <vt:lpstr>Equation</vt:lpstr>
      <vt:lpstr>CEPC parameter optimization and lattice design</vt:lpstr>
      <vt:lpstr>Outline</vt:lpstr>
      <vt:lpstr>CEPC layout</vt:lpstr>
      <vt:lpstr>Constraint for CEPC parameter choice</vt:lpstr>
      <vt:lpstr>CEPC  CDR parameters</vt:lpstr>
      <vt:lpstr>luminosity</vt:lpstr>
      <vt:lpstr>Beam-beam tune shift</vt:lpstr>
      <vt:lpstr>Hour glass effect</vt:lpstr>
      <vt:lpstr>Beam-beam simulations</vt:lpstr>
      <vt:lpstr>y* choice – 2mm</vt:lpstr>
      <vt:lpstr>Beamstrahlung effect @Higgs</vt:lpstr>
      <vt:lpstr>Beam lifetime (Beamstrahlung &amp; Radiative Bhabha)</vt:lpstr>
      <vt:lpstr>Bunch length choice</vt:lpstr>
      <vt:lpstr>CEPC amplitude-tune dependence </vt:lpstr>
      <vt:lpstr>Energy acceptance vs. x*</vt:lpstr>
      <vt:lpstr>x* choice – 0.36 m</vt:lpstr>
      <vt:lpstr>Solenoid coupling effect</vt:lpstr>
      <vt:lpstr>Principle of combined D+S scheme </vt:lpstr>
      <vt:lpstr>New lattice with combined D+S</vt:lpstr>
      <vt:lpstr>Primary magnet design for combined D+S</vt:lpstr>
      <vt:lpstr>DA with 50% reduction of independent K2</vt:lpstr>
      <vt:lpstr>DA with 90% reduction of independent K2</vt:lpstr>
      <vt:lpstr>IR lattice and survey</vt:lpstr>
      <vt:lpstr>Alternative FFS design</vt:lpstr>
      <vt:lpstr>Final doublet + triplet</vt:lpstr>
      <vt:lpstr>Final doublet + triplet+CCY+matching+CCX</vt:lpstr>
      <vt:lpstr>Correction of the sextupole length effect</vt:lpstr>
      <vt:lpstr>Arc lattice design</vt:lpstr>
      <vt:lpstr>Shared RF section</vt:lpstr>
      <vt:lpstr>Whole ring lattice</vt:lpstr>
      <vt:lpstr>DA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parameter optimization and lattice design</dc:title>
  <dc:creator>Dou</dc:creator>
  <cp:lastModifiedBy>Dou</cp:lastModifiedBy>
  <cp:revision>24</cp:revision>
  <dcterms:created xsi:type="dcterms:W3CDTF">2017-11-04T05:42:23Z</dcterms:created>
  <dcterms:modified xsi:type="dcterms:W3CDTF">2017-11-06T06:14:21Z</dcterms:modified>
</cp:coreProperties>
</file>