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5"/>
  </p:notesMasterIdLst>
  <p:handoutMasterIdLst>
    <p:handoutMasterId r:id="rId36"/>
  </p:handoutMasterIdLst>
  <p:sldIdLst>
    <p:sldId id="346" r:id="rId4"/>
    <p:sldId id="998" r:id="rId5"/>
    <p:sldId id="1017" r:id="rId6"/>
    <p:sldId id="1018" r:id="rId7"/>
    <p:sldId id="999" r:id="rId8"/>
    <p:sldId id="1020" r:id="rId9"/>
    <p:sldId id="1021" r:id="rId10"/>
    <p:sldId id="1036" r:id="rId11"/>
    <p:sldId id="1037" r:id="rId12"/>
    <p:sldId id="1038" r:id="rId13"/>
    <p:sldId id="1022" r:id="rId14"/>
    <p:sldId id="1023" r:id="rId15"/>
    <p:sldId id="1039" r:id="rId16"/>
    <p:sldId id="1056" r:id="rId17"/>
    <p:sldId id="1057" r:id="rId18"/>
    <p:sldId id="1041" r:id="rId19"/>
    <p:sldId id="1000" r:id="rId20"/>
    <p:sldId id="1001" r:id="rId21"/>
    <p:sldId id="1072" r:id="rId22"/>
    <p:sldId id="1073" r:id="rId23"/>
    <p:sldId id="1002" r:id="rId24"/>
    <p:sldId id="1071" r:id="rId25"/>
    <p:sldId id="1084" r:id="rId26"/>
    <p:sldId id="1003" r:id="rId27"/>
    <p:sldId id="1004" r:id="rId28"/>
    <p:sldId id="1005" r:id="rId29"/>
    <p:sldId id="1006" r:id="rId30"/>
    <p:sldId id="1007" r:id="rId31"/>
    <p:sldId id="1014" r:id="rId32"/>
    <p:sldId id="889" r:id="rId33"/>
    <p:sldId id="795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bg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717"/>
    <a:srgbClr val="63805E"/>
    <a:srgbClr val="5A8B53"/>
    <a:srgbClr val="439C45"/>
    <a:srgbClr val="08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90" y="29"/>
      </p:cViewPr>
      <p:guideLst>
        <p:guide orient="horz" pos="34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Times New Roman" panose="02020603050405020304" pitchFamily="2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indent="0"/>
            <a:endParaRPr lang="zh-CN" altLang="en-US" sz="1200" b="0" dirty="0">
              <a:solidFill>
                <a:schemeClr val="tx1"/>
              </a:solidFill>
              <a:latin typeface="Tahoma" panose="020B0604030504040204" pitchFamily="2" charset="0"/>
              <a:ea typeface="华文中宋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indent="0" algn="r"/>
            <a:endParaRPr lang="zh-CN" altLang="en-US" sz="1200" b="0" dirty="0">
              <a:solidFill>
                <a:schemeClr val="tx1"/>
              </a:solidFill>
              <a:latin typeface="Tahoma" panose="020B0604030504040204" pitchFamily="2" charset="0"/>
              <a:ea typeface="华文中宋" pitchFamily="2" charset="-122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>
              <a:spcBef>
                <a:spcPct val="30000"/>
              </a:spcBef>
            </a:pPr>
            <a:r>
              <a:rPr lang="zh-CN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单击此处编辑母版文本样式</a:t>
            </a:r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第二级</a:t>
            </a:r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第三级</a:t>
            </a:r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第四级</a:t>
            </a:r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t>第五级</a:t>
            </a:r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indent="0"/>
            <a:endParaRPr lang="zh-CN" altLang="en-US" sz="1200" b="0" dirty="0">
              <a:solidFill>
                <a:schemeClr val="tx1"/>
              </a:solidFill>
              <a:latin typeface="Tahoma" panose="020B0604030504040204" pitchFamily="2" charset="0"/>
              <a:ea typeface="华文中宋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ea typeface="华文中宋" pitchFamily="2" charset="-122"/>
              </a:rPr>
            </a:fld>
            <a:endParaRPr lang="zh-CN" altLang="en-US" sz="1200" b="0" dirty="0">
              <a:solidFill>
                <a:schemeClr val="tx1"/>
              </a:solidFill>
              <a:latin typeface="Tahoma" panose="020B0604030504040204" pitchFamily="2" charset="0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0" lvl="1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0" lvl="2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0" lvl="3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0" lvl="4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52930" cy="60721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52930" cy="60721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indent="0">
              <a:defRPr sz="1400">
                <a:ea typeface="华文中宋" pitchFamily="2" charset="-122"/>
              </a:defRPr>
            </a:lvl1pPr>
          </a:lstStyle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indent="0">
              <a:defRPr sz="1400">
                <a:ea typeface="华文中宋" pitchFamily="2" charset="-122"/>
              </a:defRPr>
            </a:lvl1pPr>
          </a:lstStyle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pic>
        <p:nvPicPr>
          <p:cNvPr id="1030" name="图片 8" descr="高能所.jpg"/>
          <p:cNvPicPr>
            <a:picLocks noChangeAspect="1"/>
          </p:cNvPicPr>
          <p:nvPr/>
        </p:nvPicPr>
        <p:blipFill>
          <a:blip r:embed="rId12"/>
          <a:srcRect t="46504" r="42912"/>
          <a:stretch>
            <a:fillRect/>
          </a:stretch>
        </p:blipFill>
        <p:spPr>
          <a:xfrm>
            <a:off x="0" y="0"/>
            <a:ext cx="1619250" cy="1138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矩形 9"/>
          <p:cNvSpPr/>
          <p:nvPr/>
        </p:nvSpPr>
        <p:spPr>
          <a:xfrm>
            <a:off x="0" y="6669088"/>
            <a:ext cx="9144000" cy="639762"/>
          </a:xfrm>
          <a:prstGeom prst="rect">
            <a:avLst/>
          </a:prstGeom>
          <a:solidFill>
            <a:srgbClr val="C3C3EB"/>
          </a:solidFill>
          <a:ln w="9525">
            <a:noFill/>
          </a:ln>
        </p:spPr>
        <p:txBody>
          <a:bodyPr anchor="t">
            <a:spAutoFit/>
          </a:bodyPr>
          <a:lstStyle/>
          <a:p>
            <a:pPr marL="1905" lvl="0" indent="0" algn="ctr"/>
            <a:endParaRPr lang="zh-CN" altLang="en-US" b="0" i="1" dirty="0">
              <a:latin typeface="Times New Roman" panose="02020603050405020304" pitchFamily="2" charset="0"/>
              <a:ea typeface="华文中宋" pitchFamily="2" charset="-122"/>
              <a:sym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000" b="1" i="0" u="none" kern="1200" baseline="0">
          <a:solidFill>
            <a:srgbClr val="FF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eaLnBrk="0" fontAlgn="base" latinLnBrk="0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•"/>
        <a:defRPr sz="24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–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914400" lvl="2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371600" lvl="3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828800" lvl="4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286000" lvl="5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743200" lvl="6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200400" lvl="7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657600" lvl="8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indent="0">
              <a:defRPr sz="1400">
                <a:ea typeface="华文中宋" pitchFamily="2" charset="-122"/>
              </a:defRPr>
            </a:lvl1pPr>
          </a:lstStyle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indent="0">
              <a:defRPr sz="1400">
                <a:ea typeface="华文中宋" pitchFamily="2" charset="-122"/>
              </a:defRPr>
            </a:lvl1pPr>
          </a:lstStyle>
          <a:p>
            <a:pPr lvl="0"/>
            <a:endParaRPr lang="zh-CN" altLang="en-US" dirty="0">
              <a:latin typeface="Times New Roman" panose="02020603050405020304" pitchFamily="2" charset="0"/>
            </a:endParaRPr>
          </a:p>
        </p:txBody>
      </p:sp>
      <p:pic>
        <p:nvPicPr>
          <p:cNvPr id="1030" name="图片 8" descr="高能所.jpg"/>
          <p:cNvPicPr>
            <a:picLocks noChangeAspect="1"/>
          </p:cNvPicPr>
          <p:nvPr/>
        </p:nvPicPr>
        <p:blipFill>
          <a:blip r:embed="rId12"/>
          <a:srcRect t="46504" r="42912"/>
          <a:stretch>
            <a:fillRect/>
          </a:stretch>
        </p:blipFill>
        <p:spPr>
          <a:xfrm>
            <a:off x="0" y="0"/>
            <a:ext cx="1619250" cy="1138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矩形 9"/>
          <p:cNvSpPr/>
          <p:nvPr/>
        </p:nvSpPr>
        <p:spPr>
          <a:xfrm>
            <a:off x="0" y="6669088"/>
            <a:ext cx="9144000" cy="639762"/>
          </a:xfrm>
          <a:prstGeom prst="rect">
            <a:avLst/>
          </a:prstGeom>
          <a:solidFill>
            <a:srgbClr val="C3C3EB"/>
          </a:solidFill>
          <a:ln w="9525">
            <a:noFill/>
          </a:ln>
        </p:spPr>
        <p:txBody>
          <a:bodyPr anchor="t">
            <a:spAutoFit/>
          </a:bodyPr>
          <a:lstStyle/>
          <a:p>
            <a:pPr marL="1905" lvl="0" indent="0" algn="ctr"/>
            <a:endParaRPr lang="zh-CN" altLang="en-US" b="0" i="1" dirty="0">
              <a:latin typeface="Times New Roman" panose="02020603050405020304" pitchFamily="2" charset="0"/>
              <a:ea typeface="华文中宋" pitchFamily="2" charset="-122"/>
              <a:sym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000" b="1" i="0" u="none" kern="1200" baseline="0">
          <a:solidFill>
            <a:srgbClr val="FF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eaLnBrk="0" fontAlgn="base" latinLnBrk="0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•"/>
        <a:defRPr sz="24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–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»"/>
        <a:defRPr sz="2800" b="0" i="0" u="none" kern="1200" baseline="0">
          <a:solidFill>
            <a:srgbClr val="003399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914400" lvl="2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371600" lvl="3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828800" lvl="4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286000" lvl="5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743200" lvl="6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200400" lvl="7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657600" lvl="8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mailto:%20Principal.Author@myplace.org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6" descr="高能所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标题 3"/>
          <p:cNvSpPr>
            <a:spLocks noGrp="1"/>
          </p:cNvSpPr>
          <p:nvPr>
            <p:ph type="ctrTitle"/>
          </p:nvPr>
        </p:nvSpPr>
        <p:spPr>
          <a:xfrm>
            <a:off x="250825" y="1274763"/>
            <a:ext cx="8642350" cy="2016125"/>
          </a:xfrm>
        </p:spPr>
        <p:txBody>
          <a:bodyPr wrap="square" anchor="ctr"/>
          <a:lstStyle>
            <a:lvl1pPr lvl="0">
              <a:defRPr/>
            </a:lvl1pPr>
          </a:lstStyle>
          <a:p>
            <a:pPr lvl="0" indent="0"/>
            <a:r>
              <a:rPr lang="en-US" altLang="x-none" sz="2800" dirty="0">
                <a:solidFill>
                  <a:srgbClr val="C00000"/>
                </a:solidFill>
              </a:rPr>
              <a:t>Concept Design for CEPC </a:t>
            </a:r>
            <a:r>
              <a:rPr lang="en-US" altLang="x-none" sz="2800" dirty="0">
                <a:solidFill>
                  <a:srgbClr val="C00000"/>
                </a:solidFill>
                <a:sym typeface="+mn-ea"/>
              </a:rPr>
              <a:t>Booster </a:t>
            </a:r>
            <a:endParaRPr lang="en-US" altLang="x-none" sz="2800" dirty="0">
              <a:solidFill>
                <a:srgbClr val="C00000"/>
              </a:solidFill>
            </a:endParaRPr>
          </a:p>
        </p:txBody>
      </p:sp>
      <p:sp>
        <p:nvSpPr>
          <p:cNvPr id="4099" name="文本框 99"/>
          <p:cNvSpPr txBox="1"/>
          <p:nvPr/>
        </p:nvSpPr>
        <p:spPr>
          <a:xfrm>
            <a:off x="381000" y="3505200"/>
            <a:ext cx="8382000" cy="1378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27330" algn="ctr"/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Tianjian Bian</a:t>
            </a:r>
            <a:r>
              <a:rPr lang="en-US" altLang="zh-CN" sz="1800" b="0" baseline="30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</a:t>
            </a:r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, Jie Gao, </a:t>
            </a:r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Xiaohao Cui</a:t>
            </a:r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, Daheng Ji, </a:t>
            </a:r>
            <a:r>
              <a:rPr lang="en-US" altLang="zh-CN" sz="1800" b="0">
                <a:solidFill>
                  <a:schemeClr val="tx1"/>
                </a:solidFill>
                <a:sym typeface="+mn-ea"/>
              </a:rPr>
              <a:t>Chuang Zhang</a:t>
            </a:r>
            <a:endParaRPr lang="en-US" altLang="zh-CN" sz="1800" b="0">
              <a:solidFill>
                <a:schemeClr val="tx1"/>
              </a:solidFill>
              <a:cs typeface="Times New Roman" panose="02020603050405020304" pitchFamily="2" charset="0"/>
              <a:sym typeface="+mn-ea"/>
            </a:endParaRPr>
          </a:p>
          <a:p>
            <a:pPr indent="227330" algn="ctr"/>
            <a:endParaRPr lang="en-US" altLang="zh-CN" sz="1800" b="0" baseline="3000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+mn-ea"/>
            </a:endParaRPr>
          </a:p>
          <a:p>
            <a:pPr indent="227330" algn="ctr"/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Institute of High Energy Physics, Beijing, China 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indent="227330" algn="ctr"/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indent="227330" algn="ctr"/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Mail to: </a:t>
            </a:r>
            <a:r>
              <a:rPr lang="en-US" altLang="zh-CN" sz="1800" b="0" u="sng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hlinkClick r:id="rId2"/>
              </a:rPr>
              <a:t> biantj@ihep.ac.cn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 advTm="1958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66452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linear lattice in bypass region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83460" y="6310630"/>
            <a:ext cx="41541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 twiss function </a:t>
            </a:r>
            <a:r>
              <a:rPr lang="en-US" altLang="zh-CN" sz="1600">
                <a:solidFill>
                  <a:schemeClr val="tx1"/>
                </a:solidFill>
                <a:cs typeface="Times New Roman" panose="02020603050405020304" pitchFamily="2" charset="0"/>
                <a:sym typeface="Times New Roman" panose="02020603050405020304" pitchFamily="2" charset="0"/>
              </a:rPr>
              <a:t>in straight bypass region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sp>
        <p:nvSpPr>
          <p:cNvPr id="83970" name="内容占位符 3"/>
          <p:cNvSpPr/>
          <p:nvPr/>
        </p:nvSpPr>
        <p:spPr>
          <a:xfrm>
            <a:off x="171450" y="107410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Bypass region is made up by 24 FODO structures. 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Length of each FODO structure is 115.23 m. 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The distance between interaction point and bypass is 21 m.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0740" y="2380615"/>
            <a:ext cx="4634865" cy="3930015"/>
          </a:xfrm>
          <a:prstGeom prst="rect">
            <a:avLst/>
          </a:prstGeom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nonlinear dynamics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" name="内容占位符 3"/>
          <p:cNvSpPr/>
          <p:nvPr/>
        </p:nvSpPr>
        <p:spPr>
          <a:xfrm>
            <a:off x="103505" y="141319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CEPC booster adopt 2 sextupole families and phase shifts between arcs are optimized carefully.</a:t>
            </a:r>
            <a:r>
              <a:rPr lang="en-US" altLang="x-none" sz="1800" i="1" dirty="0">
                <a:solidFill>
                  <a:schemeClr val="bg1"/>
                </a:solidFill>
                <a:uFillTx/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Bian, T., Gao, J., Cui, X. et al. Radiat Detect Technol Methods (2017) 1: 22.</a:t>
            </a:r>
            <a:r>
              <a:rPr lang="en-US" altLang="x-none" sz="2000" dirty="0">
                <a:solidFill>
                  <a:schemeClr val="bg1"/>
                </a:solidFill>
                <a:uFillTx/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</a:t>
            </a:r>
            <a:endParaRPr lang="en-US" altLang="x-none" sz="2000" dirty="0">
              <a:solidFill>
                <a:schemeClr val="bg1"/>
              </a:solidFill>
              <a:uFillTx/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5290" y="5852795"/>
            <a:ext cx="4116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cs typeface="Times New Roman" panose="02020603050405020304" pitchFamily="2" charset="0"/>
              </a:rPr>
              <a:t>Dynamic aperture as a function of energy spread in X direction</a:t>
            </a:r>
            <a:endParaRPr lang="en-US" altLang="zh-CN" sz="1600">
              <a:solidFill>
                <a:schemeClr val="tx1"/>
              </a:solidFill>
              <a:cs typeface="Times New Roman" panose="02020603050405020304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2680" y="5852795"/>
            <a:ext cx="4116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>
                <a:solidFill>
                  <a:schemeClr val="tx1"/>
                </a:solidFill>
                <a:cs typeface="Times New Roman" panose="02020603050405020304" pitchFamily="2" charset="0"/>
              </a:rPr>
              <a:t>Dynamic aperture as a function of energy spread in Y direction</a:t>
            </a:r>
            <a:endParaRPr lang="en-US" altLang="zh-CN" sz="1600">
              <a:solidFill>
                <a:schemeClr val="tx1"/>
              </a:solidFill>
              <a:cs typeface="Times New Roman" panose="02020603050405020304" pitchFamily="2" charset="0"/>
            </a:endParaRPr>
          </a:p>
        </p:txBody>
      </p:sp>
      <p:pic>
        <p:nvPicPr>
          <p:cNvPr id="3" name="图片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05" y="2528570"/>
            <a:ext cx="4370705" cy="3004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210" y="2528570"/>
            <a:ext cx="4420870" cy="3004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nonlinear dynamics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" name="内容占位符 3"/>
          <p:cNvSpPr/>
          <p:nvPr/>
        </p:nvSpPr>
        <p:spPr>
          <a:xfrm>
            <a:off x="103505" y="141319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Use tune (0.3237,0.7626) as an example and normalize the dynamic aperture by 300 nm rad</a:t>
            </a:r>
            <a:endParaRPr lang="en-US" altLang="x-none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x direction dynamic aperture is 12.8σ, y direction dynamic aperture is 11.5σ @0%</a:t>
            </a:r>
            <a:r>
              <a:rPr lang="en-US" altLang="x-none" sz="1600" dirty="0">
                <a:solidFill>
                  <a:srgbClr val="003399"/>
                </a:solidFill>
                <a:sym typeface="Times New Roman" panose="02020603050405020304" pitchFamily="2" charset="0"/>
              </a:rPr>
              <a:t>(Goal: 3σ)</a:t>
            </a:r>
            <a:endParaRPr lang="en-US" altLang="x-none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x direction dynamic aperture is 8.3σ, y direction dynamic aperture is 9.1σ </a:t>
            </a:r>
            <a:r>
              <a:rPr lang="en-US" altLang="x-none" sz="1600" dirty="0">
                <a:solidFill>
                  <a:srgbClr val="003399"/>
                </a:solidFill>
                <a:sym typeface="Times New Roman" panose="02020603050405020304" pitchFamily="2" charset="0"/>
              </a:rPr>
              <a:t>@0.5%</a:t>
            </a:r>
            <a:endParaRPr lang="en-US" altLang="x-none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3535" y="6355080"/>
            <a:ext cx="411607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tx1"/>
                </a:solidFill>
              </a:rPr>
              <a:t>Tune scan for CEPC booster lattice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64990" y="6355080"/>
            <a:ext cx="47580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00">
                <a:solidFill>
                  <a:schemeClr val="tx1"/>
                </a:solidFill>
              </a:rPr>
              <a:t>Frequency map analysis for on-momentum particles</a:t>
            </a:r>
            <a:endParaRPr sz="16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1360" y="2683510"/>
            <a:ext cx="4401820" cy="3735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2682875"/>
            <a:ext cx="4311650" cy="3743960"/>
          </a:xfrm>
          <a:prstGeom prst="rect">
            <a:avLst/>
          </a:prstGeom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error analysis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" name="内容占位符 3"/>
          <p:cNvSpPr/>
          <p:nvPr/>
        </p:nvSpPr>
        <p:spPr>
          <a:xfrm>
            <a:off x="103505" y="141319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sym typeface="+mn-ea"/>
              </a:rPr>
              <a:t>Gaussian distribution and cut-off at 3σ</a:t>
            </a:r>
            <a:endParaRPr lang="en-US" altLang="x-none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graphicFrame>
        <p:nvGraphicFramePr>
          <p:cNvPr id="0" name="表格 -1"/>
          <p:cNvGraphicFramePr/>
          <p:nvPr/>
        </p:nvGraphicFramePr>
        <p:xfrm>
          <a:off x="716915" y="2359025"/>
          <a:ext cx="7423785" cy="2403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4360"/>
                <a:gridCol w="649605"/>
                <a:gridCol w="1068705"/>
                <a:gridCol w="842645"/>
                <a:gridCol w="1078230"/>
                <a:gridCol w="1228090"/>
                <a:gridCol w="692150"/>
              </a:tblGrid>
              <a:tr h="4178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Parameters</a:t>
                      </a:r>
                      <a:endParaRPr lang="en-US" altLang="zh-CN" sz="16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Dipole</a:t>
                      </a:r>
                      <a:endParaRPr lang="en-US" altLang="zh-CN" sz="16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Quadrupole</a:t>
                      </a:r>
                      <a:endParaRPr lang="en-US" altLang="zh-CN" sz="16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Sextupole</a:t>
                      </a:r>
                      <a:endParaRPr lang="en-US" altLang="zh-CN" sz="16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Corrector</a:t>
                      </a:r>
                      <a:endParaRPr lang="en-US" altLang="zh-CN" sz="16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Parameters</a:t>
                      </a:r>
                      <a:endParaRPr lang="en-US" altLang="zh-CN" sz="16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BPM</a:t>
                      </a:r>
                      <a:endParaRPr lang="en-US" altLang="zh-CN" sz="16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12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Transverse shiftX/Y (μm)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Accuracy (m) 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r>
                        <a:rPr lang="en-US" altLang="zh-CN" sz="1400" b="0" baseline="3000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-5</a:t>
                      </a:r>
                      <a:endParaRPr lang="en-US" altLang="zh-CN" sz="1400" b="0" baseline="3000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Longitudinal shiftZ (μm)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150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150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150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150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Tilt (mrad) 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Tilt about X/Y (mrad)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0.1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0.2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0.2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0.2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Gain 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5%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Tilt about Z (mrad)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0.05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0.2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0.2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0.2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Offset after BBA(mm) 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r>
                        <a:rPr lang="en-US" altLang="zh-CN" sz="1400" b="0" baseline="3000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-3</a:t>
                      </a:r>
                      <a:endParaRPr lang="en-US" altLang="zh-CN" sz="1400" b="0" baseline="3000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Nominal field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r>
                        <a:rPr lang="en-US" altLang="zh-CN" sz="1400" b="0" baseline="3000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-3</a:t>
                      </a:r>
                      <a:endParaRPr lang="en-US" altLang="zh-CN" sz="1400" b="0" baseline="3000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r>
                        <a:rPr lang="en-US" altLang="zh-CN" sz="1400" b="0" baseline="3000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-3</a:t>
                      </a:r>
                      <a:endParaRPr lang="en-US" altLang="zh-CN" sz="1400" b="0" baseline="3000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r>
                        <a:rPr lang="en-US" altLang="zh-CN" sz="1400" b="0" baseline="3000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-3</a:t>
                      </a:r>
                      <a:endParaRPr lang="en-US" altLang="zh-CN" sz="1400" b="0" baseline="3000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r>
                        <a:rPr lang="en-US" altLang="zh-CN" sz="1400" b="0" baseline="3000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-2</a:t>
                      </a:r>
                      <a:endParaRPr lang="en-US" altLang="zh-CN" sz="1400" b="0" baseline="3000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66452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error analysis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" name="内容占位符 3"/>
          <p:cNvSpPr/>
          <p:nvPr/>
        </p:nvSpPr>
        <p:spPr>
          <a:xfrm>
            <a:off x="103505" y="1197928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sym typeface="+mn-ea"/>
              </a:rPr>
              <a:t>Gaussian distribution and cut-off at 3σ</a:t>
            </a:r>
            <a:endParaRPr lang="en-US" altLang="x-none" sz="1600" dirty="0">
              <a:solidFill>
                <a:srgbClr val="003399"/>
              </a:solidFill>
              <a:sym typeface="+mn-ea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R.M.S o</a:t>
            </a:r>
            <a:r>
              <a:rPr lang="en-US" altLang="x-none" sz="1600" dirty="0">
                <a:solidFill>
                  <a:srgbClr val="003399"/>
                </a:solidFill>
                <a:sym typeface="Times New Roman" panose="02020603050405020304" pitchFamily="2" charset="0"/>
              </a:rPr>
              <a:t>rbit is: 213 um in x and 284 um in y. </a:t>
            </a:r>
            <a:endParaRPr lang="zh-CN" altLang="en-US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24940" y="2029460"/>
            <a:ext cx="6809740" cy="2186940"/>
            <a:chOff x="-1339" y="2961"/>
            <a:chExt cx="13366" cy="53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" y="2961"/>
              <a:ext cx="7153" cy="536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9" y="2961"/>
              <a:ext cx="7151" cy="5363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5" y="4123055"/>
            <a:ext cx="3405505" cy="2554605"/>
          </a:xfrm>
          <a:prstGeom prst="rect">
            <a:avLst/>
          </a:prstGeom>
        </p:spPr>
      </p:pic>
      <p:pic>
        <p:nvPicPr>
          <p:cNvPr id="3" name="图片 2" descr="orb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410" y="4123055"/>
            <a:ext cx="3404870" cy="2553970"/>
          </a:xfrm>
          <a:prstGeom prst="rect">
            <a:avLst/>
          </a:prstGeom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66452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error analysis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" name="内容占位符 3"/>
          <p:cNvSpPr/>
          <p:nvPr/>
        </p:nvSpPr>
        <p:spPr>
          <a:xfrm>
            <a:off x="103505" y="1197928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R.M.S dispersion </a:t>
            </a:r>
            <a:r>
              <a:rPr lang="en-US" altLang="x-none" sz="1600" dirty="0">
                <a:solidFill>
                  <a:srgbClr val="003399"/>
                </a:solidFill>
                <a:sym typeface="Times New Roman" panose="02020603050405020304" pitchFamily="2" charset="0"/>
              </a:rPr>
              <a:t>is: 23 mm in x and 40 mm in y.  </a:t>
            </a:r>
            <a:endParaRPr lang="en-US" altLang="x-none" sz="1600" dirty="0">
              <a:solidFill>
                <a:srgbClr val="003399"/>
              </a:solidFill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sym typeface="Times New Roman" panose="02020603050405020304" pitchFamily="2" charset="0"/>
              </a:rPr>
              <a:t>Relative beta-beating: 10% in x and 6.5% in y.</a:t>
            </a:r>
            <a:endParaRPr lang="zh-CN" altLang="en-US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54131" y="2059305"/>
            <a:ext cx="6663251" cy="2156527"/>
            <a:chOff x="-1301" y="3829"/>
            <a:chExt cx="13494" cy="5028"/>
          </a:xfrm>
        </p:grpSpPr>
        <p:pic>
          <p:nvPicPr>
            <p:cNvPr id="7" name="图片 6" descr="dispersio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301" y="3841"/>
              <a:ext cx="6687" cy="5016"/>
            </a:xfrm>
            <a:prstGeom prst="rect">
              <a:avLst/>
            </a:prstGeom>
          </p:spPr>
        </p:pic>
        <p:pic>
          <p:nvPicPr>
            <p:cNvPr id="8" name="图片 7" descr="betabea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1" y="3829"/>
              <a:ext cx="6642" cy="4982"/>
            </a:xfrm>
            <a:prstGeom prst="rect">
              <a:avLst/>
            </a:prstGeom>
          </p:spPr>
        </p:pic>
      </p:grpSp>
      <p:pic>
        <p:nvPicPr>
          <p:cNvPr id="3" name="图片 2" descr="Coupl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85" y="4298315"/>
            <a:ext cx="3105150" cy="2329180"/>
          </a:xfrm>
          <a:prstGeom prst="rect">
            <a:avLst/>
          </a:prstGeom>
        </p:spPr>
      </p:pic>
      <p:pic>
        <p:nvPicPr>
          <p:cNvPr id="4" name="图片 3" descr="E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75" y="4299585"/>
            <a:ext cx="3103245" cy="2327910"/>
          </a:xfrm>
          <a:prstGeom prst="rect">
            <a:avLst/>
          </a:prstGeom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error analysis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" name="内容占位符 3"/>
          <p:cNvSpPr/>
          <p:nvPr/>
        </p:nvSpPr>
        <p:spPr>
          <a:xfrm>
            <a:off x="103505" y="141319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sym typeface="+mn-ea"/>
              </a:rPr>
              <a:t>Red line is the aperture of booster pipe.</a:t>
            </a:r>
            <a:endParaRPr lang="en-US" altLang="x-none" sz="1600" dirty="0">
              <a:solidFill>
                <a:srgbClr val="003399"/>
              </a:solidFill>
              <a:sym typeface="+mn-ea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With error and orbit correction, on-momentun aperture is about :</a:t>
            </a:r>
            <a:endParaRPr lang="en-US" altLang="x-none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800100" lvl="1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0.05 m</a:t>
            </a:r>
            <a:r>
              <a:rPr lang="en-US" altLang="x-none" sz="1600" dirty="0">
                <a:solidFill>
                  <a:srgbClr val="003399"/>
                </a:solidFill>
                <a:sym typeface="Times New Roman" panose="02020603050405020304" pitchFamily="2" charset="0"/>
              </a:rPr>
              <a:t>(8.3σ)</a:t>
            </a: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in x and 0.018 m(5.5</a:t>
            </a:r>
            <a:r>
              <a:rPr lang="en-US" altLang="x-none" sz="1600" dirty="0">
                <a:solidFill>
                  <a:srgbClr val="003399"/>
                </a:solidFill>
                <a:ea typeface="宋体" panose="02010600030101010101" pitchFamily="2" charset="-122"/>
                <a:sym typeface="Times New Roman" panose="02020603050405020304" pitchFamily="2" charset="0"/>
              </a:rPr>
              <a:t>σ</a:t>
            </a:r>
            <a:r>
              <a:rPr lang="en-US" altLang="x-none" sz="16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) in y</a:t>
            </a:r>
            <a:endParaRPr lang="en-US" altLang="x-none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62760" y="2784475"/>
            <a:ext cx="5618480" cy="5526405"/>
            <a:chOff x="12933" y="395"/>
            <a:chExt cx="6046" cy="6866"/>
          </a:xfrm>
        </p:grpSpPr>
        <p:pic>
          <p:nvPicPr>
            <p:cNvPr id="4" name="内容占位符 3"/>
            <p:cNvPicPr>
              <a:picLocks noGrp="1"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" y="395"/>
              <a:ext cx="6047" cy="4535"/>
            </a:xfrm>
            <a:prstGeom prst="rect">
              <a:avLst/>
            </a:prstGeom>
          </p:spPr>
        </p:pic>
        <p:sp>
          <p:nvSpPr>
            <p:cNvPr id="7" name="空心弧 6"/>
            <p:cNvSpPr/>
            <p:nvPr/>
          </p:nvSpPr>
          <p:spPr>
            <a:xfrm>
              <a:off x="15203" y="1583"/>
              <a:ext cx="1704" cy="5679"/>
            </a:xfrm>
            <a:prstGeom prst="blockArc">
              <a:avLst>
                <a:gd name="adj1" fmla="val 10949551"/>
                <a:gd name="adj2" fmla="val 21509604"/>
                <a:gd name="adj3" fmla="val 0"/>
              </a:avLst>
            </a:prstGeom>
            <a:noFill/>
            <a:ln w="127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497205" y="384175"/>
            <a:ext cx="7777163" cy="1143000"/>
          </a:xfrm>
        </p:spPr>
        <p:txBody>
          <a:bodyPr wrap="square" anchor="ctr"/>
          <a:lstStyle/>
          <a:p>
            <a:pPr algn="l"/>
            <a:r>
              <a:rPr lang="en-US" altLang="x-none" sz="3600" dirty="0">
                <a:solidFill>
                  <a:srgbClr val="C00000"/>
                </a:solidFill>
              </a:rPr>
              <a:t>CEPC Booster</a:t>
            </a:r>
            <a:endParaRPr lang="en-US" altLang="x-none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4066540" y="53975"/>
          <a:ext cx="5053965" cy="657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740"/>
                <a:gridCol w="854075"/>
                <a:gridCol w="854075"/>
                <a:gridCol w="854075"/>
              </a:tblGrid>
              <a:tr h="2228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W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Z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Injection beam energy [GeV]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Extraction beam energy [GeV]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120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80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45.5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RF frequency [MHz]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1300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Beam current [mA]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0.53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0.53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0.51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Bunch charge [nC]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0.62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0.17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0.078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Injection RF voltage [GeV]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0.09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Extraction RF voltage [GV]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1.83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0.7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0.36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Injection synchrotron phase from crest [deg]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89.95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Extraction synchrotron phase from crest [deg]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29.8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63.4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84.8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Bunch length injected from linac [mm]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Extraction equilibrium bunch length [mm]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2.9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1.1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Cavity number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96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32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Cell number / cavity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Cryomodule number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Extraction cavity gradient [MV/m]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18.4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10.5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10.8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Q0 at operating gradient for long term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1.00E+10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Total cavity wall loss (average) @ 2 K [kW]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0.6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0.1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0.02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Cavity bandwidth [Hz]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130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Input power (peak) / cavity [kW]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14.1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4.4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3.4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Input power (average) / cavity [kW]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2.1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0.1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SSA power (peak) [kW]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SSA number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96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64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32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HOM power (average) / cavity [W]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0.25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0.19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971" name="内容占位符 3"/>
          <p:cNvSpPr>
            <a:spLocks noGrp="1"/>
          </p:cNvSpPr>
          <p:nvPr/>
        </p:nvSpPr>
        <p:spPr>
          <a:xfrm>
            <a:off x="218440" y="1367473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RF parameters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pic>
        <p:nvPicPr>
          <p:cNvPr id="9" name="图片 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" y="3005455"/>
            <a:ext cx="3859530" cy="290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14325" y="6065520"/>
            <a:ext cx="385953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b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RF voltage ramping curve of CEPC booster</a:t>
            </a:r>
            <a:endParaRPr lang="en-US" altLang="zh-CN" sz="1600" b="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433570" y="430022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Specifications of dipole magnets</a:t>
            </a:r>
            <a:r>
              <a:rPr lang="en-US" altLang="zh-CN" sz="1800" b="0">
                <a:solidFill>
                  <a:schemeClr val="tx1"/>
                </a:solidFill>
                <a:cs typeface="Times New Roman" panose="02020603050405020304" pitchFamily="2" charset="0"/>
                <a:sym typeface="+mn-ea"/>
              </a:rPr>
              <a:t>@120 GeV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433570" y="4606925"/>
          <a:ext cx="4672965" cy="1963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800"/>
                <a:gridCol w="777240"/>
                <a:gridCol w="779780"/>
                <a:gridCol w="779145"/>
              </a:tblGrid>
              <a:tr h="2565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Magnet name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BDISARC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BBP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Quantity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12672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128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Gap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Max. Field [T]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0.0358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0.0352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0.0370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Operation Field [T]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0.0358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0.0352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0.0370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Effective Magnetic Length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Good Field Region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55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Field Uniformity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700" y="155257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Specifications of quadrupole magnets@120 GeV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2700" y="1931035"/>
          <a:ext cx="5934710" cy="170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45"/>
                <a:gridCol w="845820"/>
                <a:gridCol w="848995"/>
                <a:gridCol w="848360"/>
                <a:gridCol w="847090"/>
              </a:tblGrid>
              <a:tr h="152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Magnet name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QFARC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QDARC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QFM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QDM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Quantity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832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824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96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Aperture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Max. Field Gradient [T/m]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12.3706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12.3706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13.2091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13.2091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Operation Field Gradient [T/m]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12.3706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12.3706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13.2091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13.2091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Effective Magnetic Length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Good Field Region (radius)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27.5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27.5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27.5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27.5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Harmonic errors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050" y="434403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Specifications of sextupole magnets</a:t>
            </a:r>
            <a:r>
              <a:rPr lang="en-US" altLang="zh-CN" sz="1800" b="0">
                <a:solidFill>
                  <a:schemeClr val="tx1"/>
                </a:solidFill>
                <a:cs typeface="Times New Roman" panose="02020603050405020304" pitchFamily="2" charset="0"/>
                <a:sym typeface="+mn-ea"/>
              </a:rPr>
              <a:t>@120 GeV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9050" y="4650105"/>
          <a:ext cx="4238625" cy="170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3810"/>
                <a:gridCol w="845820"/>
                <a:gridCol w="848995"/>
              </a:tblGrid>
              <a:tr h="152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Magnet name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SF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SD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Quantity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256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256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Aperture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Max. Sextupole Field [T/m^2]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104.3221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226.9971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Operation Sextupole Field [T/m]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104.3221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226.9971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Effective Magnetic Length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Good Field Region (radius)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27.5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27.5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Harmonic errors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magnet requirements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8" name="内容占位符 3"/>
          <p:cNvSpPr/>
          <p:nvPr/>
        </p:nvSpPr>
        <p:spPr>
          <a:xfrm>
            <a:off x="5873115" y="521335"/>
            <a:ext cx="3388995" cy="46621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Beam stay clear region is defined as: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algn="ctr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2*(3×σ+5 mm) =55 mm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5 mm is the margin for the close orbit correction.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The aperture of magnets should be 63 mm.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Quantum lifetime at 10 GeV is about 14 min.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433570" y="430022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Specifications of dipole magnets</a:t>
            </a:r>
            <a:r>
              <a:rPr lang="en-US" altLang="zh-CN" sz="1800" b="0">
                <a:solidFill>
                  <a:schemeClr val="tx1"/>
                </a:solidFill>
                <a:cs typeface="Times New Roman" panose="02020603050405020304" pitchFamily="2" charset="0"/>
                <a:sym typeface="+mn-ea"/>
              </a:rPr>
              <a:t>@10 GeV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433570" y="4606925"/>
          <a:ext cx="4672965" cy="1963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800"/>
                <a:gridCol w="777240"/>
                <a:gridCol w="779780"/>
                <a:gridCol w="779145"/>
              </a:tblGrid>
              <a:tr h="2565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Magnet name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BDISARC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BBP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Quantity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12672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128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Gap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Max. Field [T]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0.00298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0.00293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0.00308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Operation Field [T]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0.00298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0.00293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0.00308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Effective Magnetic Length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Good Field Region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55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Field Uniformity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700" y="155257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Specifications of quadrupole magnets@10 GeV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2700" y="1931035"/>
          <a:ext cx="5934710" cy="170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45"/>
                <a:gridCol w="845820"/>
                <a:gridCol w="848995"/>
                <a:gridCol w="848360"/>
                <a:gridCol w="847090"/>
              </a:tblGrid>
              <a:tr h="152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Magnet name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QFARC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QDARC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QFM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QDM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Quantity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832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824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96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Aperture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Max. Field Gradient [T/m]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1.0309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1.0309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1.1008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1.1008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Operation Field Gradient [T/m]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1.0309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1.0309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1.1008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1.1008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Effective Magnetic Length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Good Field Region (radius)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Harmonic errors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050" y="434403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Specifications of sextupole magnets</a:t>
            </a:r>
            <a:r>
              <a:rPr lang="en-US" altLang="zh-CN" sz="1800" b="0">
                <a:solidFill>
                  <a:schemeClr val="tx1"/>
                </a:solidFill>
                <a:cs typeface="Times New Roman" panose="02020603050405020304" pitchFamily="2" charset="0"/>
                <a:sym typeface="+mn-ea"/>
              </a:rPr>
              <a:t>@10 GeV</a:t>
            </a:r>
            <a:endParaRPr lang="en-US" altLang="zh-CN" sz="1800" b="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9050" y="4650105"/>
          <a:ext cx="4238625" cy="170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3810"/>
                <a:gridCol w="845820"/>
                <a:gridCol w="848995"/>
              </a:tblGrid>
              <a:tr h="152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Magnet name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SF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SD</a:t>
                      </a:r>
                      <a:endParaRPr lang="en-US" altLang="zh-CN" sz="14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Quantity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256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256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Aperture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Max. Sextupole Field [T/m^2]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8.6935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18.9164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Operation Sextupole Field [T/m]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8.6935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18.9164 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Effective Magnetic Length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Good Field Region (radius) [mm]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.5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Harmonic errors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1/1000</a:t>
                      </a:r>
                      <a:endParaRPr lang="en-US" altLang="zh-CN" sz="14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magnet requirements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8" name="内容占位符 3"/>
          <p:cNvSpPr/>
          <p:nvPr/>
        </p:nvSpPr>
        <p:spPr>
          <a:xfrm>
            <a:off x="5873115" y="521335"/>
            <a:ext cx="3388995" cy="46621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Beam stay clear region is defined as: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algn="ctr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2*(3×σ+5 mm) =55 mm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5 mm is the margin for the close orbit correction.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The aperture of magnets should be 63 mm.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Quantum lifetime at 10 GeV is about 14 min.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3360" y="3719195"/>
            <a:ext cx="3774440" cy="2944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0" name="内容占位符 3"/>
          <p:cNvSpPr/>
          <p:nvPr/>
        </p:nvSpPr>
        <p:spPr>
          <a:xfrm>
            <a:off x="171450" y="1617345"/>
            <a:ext cx="8937625" cy="46716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10 GeV linac provides electron and positron beams. </a:t>
            </a: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The CEPC booster is in the same tunnel as CEPC collider, placed above the collider ring and has the same circumference.</a:t>
            </a:r>
            <a:endParaRPr lang="zh-CN" altLang="en-US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CEPC booster should have two bypass sections to avoid conflict with two detectors and also match the geometry of collider.</a:t>
            </a: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95154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layout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pipe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83970" name="内容占位符 3"/>
          <p:cNvSpPr/>
          <p:nvPr/>
        </p:nvSpPr>
        <p:spPr>
          <a:xfrm>
            <a:off x="171450" y="1432878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Booster pipe material: aluminum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Internal diameter is 55 mm, limited by instability.</a:t>
            </a: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During ramping, parasitic sextupole strength caused by eddy current in dipole: K2=0.00038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Chromaticity in x: 0.3</a:t>
            </a:r>
            <a:r>
              <a:rPr lang="en-US" altLang="x-none" sz="1800" dirty="0">
                <a:solidFill>
                  <a:srgbClr val="003399"/>
                </a:solidFill>
                <a:ea typeface="宋体" panose="02010600030101010101" pitchFamily="2" charset="-122"/>
                <a:sym typeface="Times New Roman" panose="02020603050405020304" pitchFamily="2" charset="0"/>
              </a:rPr>
              <a:t>→102.2</a:t>
            </a:r>
            <a:endParaRPr lang="en-US" altLang="x-none" sz="1800" dirty="0">
              <a:solidFill>
                <a:srgbClr val="003399"/>
              </a:solidFill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Chromaticity in y: 0.3→-84.5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To correct the chromaticity: SF: 0.42→0.31     SD: -0.85→-1.02</a:t>
            </a:r>
            <a:endParaRPr lang="en-US" altLang="x-none" sz="1800" dirty="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endParaRPr lang="en-US" altLang="x-none" sz="1800" dirty="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Summary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graphicFrame>
        <p:nvGraphicFramePr>
          <p:cNvPr id="3" name="表格 -1"/>
          <p:cNvGraphicFramePr/>
          <p:nvPr/>
        </p:nvGraphicFramePr>
        <p:xfrm>
          <a:off x="207645" y="2704465"/>
          <a:ext cx="8442325" cy="3063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980"/>
                <a:gridCol w="2463800"/>
                <a:gridCol w="2455545"/>
              </a:tblGrid>
              <a:tr h="4552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Parameters</a:t>
                      </a:r>
                      <a:endParaRPr lang="en-US" altLang="zh-CN" sz="18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Design goals</a:t>
                      </a:r>
                      <a:endParaRPr lang="en-US" altLang="zh-CN" sz="18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Design results</a:t>
                      </a:r>
                      <a:endParaRPr lang="en-US" altLang="zh-CN" sz="1800" b="0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46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Beam current (mA)</a:t>
                      </a:r>
                      <a:endParaRPr lang="en-US" altLang="zh-CN" sz="18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&lt;0.8</a:t>
                      </a:r>
                      <a:endParaRPr lang="en-US" altLang="zh-CN" sz="18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0.54</a:t>
                      </a:r>
                      <a:endParaRPr lang="en-US" altLang="zh-CN" sz="18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Emittance  in x (nm rad)</a:t>
                      </a:r>
                      <a:endParaRPr lang="en-US" altLang="zh-CN" sz="18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&lt;3.6</a:t>
                      </a:r>
                      <a:endParaRPr lang="en-US" altLang="zh-CN" sz="18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3.1</a:t>
                      </a:r>
                      <a:endParaRPr lang="en-US" altLang="zh-CN" sz="18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Dynamic aperture(σ, normalized by linac beam size)</a:t>
                      </a:r>
                      <a:endParaRPr lang="en-US" altLang="zh-CN" sz="18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&gt;3</a:t>
                      </a:r>
                      <a:endParaRPr lang="en-US" altLang="zh-CN" sz="18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8.3/5.5</a:t>
                      </a:r>
                      <a:endParaRPr lang="en-US" altLang="zh-CN" sz="18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Energy acceptance</a:t>
                      </a:r>
                      <a:endParaRPr lang="en-US" altLang="zh-CN" sz="18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&gt;1%</a:t>
                      </a:r>
                      <a:endParaRPr lang="en-US" altLang="zh-CN" sz="18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Arial" panose="020B0604020202020204" pitchFamily="34" charset="0"/>
                        </a:rPr>
                        <a:t>√</a:t>
                      </a:r>
                      <a:endParaRPr lang="en-US" altLang="zh-CN" sz="1800" b="0">
                        <a:latin typeface="Times New Roman" panose="02020603050405020304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Timing</a:t>
                      </a:r>
                      <a:endParaRPr lang="en-US" altLang="zh-CN" sz="18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Meet the top-up injection requirements</a:t>
                      </a:r>
                      <a:endParaRPr lang="en-US" altLang="zh-CN" sz="18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0">
                          <a:latin typeface="Times New Roman" panose="02020603050405020304" pitchFamily="2" charset="0"/>
                          <a:cs typeface="Arial" panose="020B0604020202020204" pitchFamily="34" charset="0"/>
                        </a:rPr>
                        <a:t>√</a:t>
                      </a:r>
                      <a:endParaRPr lang="en-US" altLang="zh-CN" sz="1800" b="0">
                        <a:latin typeface="Times New Roman" panose="02020603050405020304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内容占位符 3"/>
          <p:cNvSpPr/>
          <p:nvPr/>
        </p:nvSpPr>
        <p:spPr>
          <a:xfrm>
            <a:off x="103505" y="141319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Table below is the contrast between design goals and design results. From the booster design results, we can say that the booster design is reasonable and meet the requirements.</a:t>
            </a: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683260" y="2857500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Thanks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80803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error analysis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" name="内容占位符 3"/>
          <p:cNvSpPr/>
          <p:nvPr/>
        </p:nvSpPr>
        <p:spPr>
          <a:xfrm>
            <a:off x="103505" y="141319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600" dirty="0">
                <a:solidFill>
                  <a:srgbClr val="003399"/>
                </a:solidFill>
                <a:sym typeface="+mn-ea"/>
              </a:rPr>
              <a:t>After orbit correction, tune corrected with two group quadrupoles</a:t>
            </a:r>
            <a:endParaRPr lang="en-US" altLang="x-none" sz="16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10" y="2522855"/>
            <a:ext cx="4086860" cy="3065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522855"/>
            <a:ext cx="4086860" cy="3065145"/>
          </a:xfrm>
          <a:prstGeom prst="rect">
            <a:avLst/>
          </a:prstGeom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1196975"/>
            <a:ext cx="7299960" cy="4758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pic>
        <p:nvPicPr>
          <p:cNvPr id="1945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230" y="1196975"/>
            <a:ext cx="7209155" cy="4726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-1"/>
          <p:cNvGraphicFramePr/>
          <p:nvPr/>
        </p:nvGraphicFramePr>
        <p:xfrm>
          <a:off x="666750" y="1727200"/>
          <a:ext cx="78105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/>
                <a:gridCol w="2562225"/>
                <a:gridCol w="1809750"/>
              </a:tblGrid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>
                          <a:solidFill>
                            <a:srgbClr val="0000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Specifications of dipole magnet</a:t>
                      </a:r>
                      <a:endParaRPr lang="zh-CN" altLang="en-US" sz="1400">
                        <a:solidFill>
                          <a:srgbClr val="0000FF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二极磁铁设计指标</a:t>
                      </a:r>
                      <a:endParaRPr lang="zh-CN" altLang="en-US" sz="140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增强器磁铁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Magnet name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磁铁名称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B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Quantity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磁铁数量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1616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Gap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磁铁气隙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Max. Field [T]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最大磁场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[T]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Operation Field [T]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工作磁场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[T]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 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Field Waveform (for Booster)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磁场波形（增强器）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Reptitive Frenquency [Hz] (for Booster)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磁场重复频率</a:t>
                      </a: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[Hz]</a:t>
                      </a: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（增强器）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Effective Magnetic Length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磁有效长度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51109.73451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Good Field Region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好场区宽度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50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Field Uniformity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积分磁场均匀性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3e-4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Excitation linearity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励磁线性度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Other Limits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其它要求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-1"/>
          <p:cNvGraphicFramePr/>
          <p:nvPr/>
        </p:nvGraphicFramePr>
        <p:xfrm>
          <a:off x="666750" y="1619250"/>
          <a:ext cx="7810500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/>
                <a:gridCol w="2562225"/>
                <a:gridCol w="1809750"/>
              </a:tblGrid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>
                          <a:solidFill>
                            <a:srgbClr val="0000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Specifications of quadrupole magnet</a:t>
                      </a:r>
                      <a:endParaRPr lang="zh-CN" altLang="en-US" sz="1400">
                        <a:solidFill>
                          <a:srgbClr val="0000FF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四极磁铁设计指标</a:t>
                      </a:r>
                      <a:endParaRPr lang="zh-CN" altLang="en-US" sz="140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40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Magnet name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磁铁名称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QD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Quatanty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磁铁数量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856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Aperture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孔径直径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40*40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Max. Field Gradient [T/m]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最大梯度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[T/m]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Operation Field Gradient [T/m]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工作梯度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[T/m]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10.28981167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Field Waveform (for Booster)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磁场波形（增强器）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Reptitive Frenquency [Hz] (for Booster)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磁场重复频率</a:t>
                      </a: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[Hz]</a:t>
                      </a: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（增强器）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Effective Magnetic Length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磁有效长度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Excitation linearity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励磁线性度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Good Field Region (radius)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好场区半径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Harmonic errors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高阶场误差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Other Limits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其它要求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Harmonic errors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高阶场误差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Other Limits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其它要求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-1"/>
          <p:cNvGraphicFramePr/>
          <p:nvPr/>
        </p:nvGraphicFramePr>
        <p:xfrm>
          <a:off x="666750" y="1860550"/>
          <a:ext cx="7810500" cy="313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/>
                <a:gridCol w="2562225"/>
                <a:gridCol w="1809750"/>
              </a:tblGrid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>
                          <a:solidFill>
                            <a:srgbClr val="0000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Specifications of sextupole magnet</a:t>
                      </a:r>
                      <a:endParaRPr lang="zh-CN" altLang="en-US" sz="1400">
                        <a:solidFill>
                          <a:srgbClr val="0000FF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六极磁铁设计指标</a:t>
                      </a:r>
                      <a:endParaRPr lang="zh-CN" altLang="en-US" sz="140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40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Magnet name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磁铁名称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SF1cell1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Quatanty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磁铁数量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Aperture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孔径直径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40*40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Max. Sextupole Field [T/m^2]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最大六极场强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[T/m^2]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Operation Sextupole Field [T/m]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工作六极场强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[T/m^2]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168.8738181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Field Waveform (for Booster)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磁场波形（增强器）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Reptitive Frenquency [Hz] (for Booster)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磁场重复频率</a:t>
                      </a: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[Hz]</a:t>
                      </a: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（增强器）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Effective Magnetic Length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磁有效长度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Excitation linearity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励磁线性度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Good Field Region (radius) 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好场区半径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[mm]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Harmonic errors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高阶场误差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Other Limits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其它要求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52850" y="3044825"/>
            <a:ext cx="1351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End</a:t>
            </a:r>
            <a:endParaRPr lang="en-US" altLang="x-none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997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95154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+mn-ea"/>
              </a:rPr>
              <a:t>Main parameters for CEPC collider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92810" y="2070100"/>
          <a:ext cx="7199630" cy="263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9125"/>
                <a:gridCol w="1471930"/>
                <a:gridCol w="1238250"/>
                <a:gridCol w="1330325"/>
              </a:tblGrid>
              <a:tr h="4051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parameters </a:t>
                      </a:r>
                      <a:endParaRPr lang="en-US" altLang="zh-CN" sz="18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</a:t>
                      </a:r>
                      <a:endParaRPr lang="en-US" altLang="zh-CN" sz="18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W</a:t>
                      </a:r>
                      <a:endParaRPr lang="en-US" altLang="zh-CN" sz="18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Z</a:t>
                      </a:r>
                      <a:endParaRPr lang="en-US" altLang="zh-CN" sz="18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Energy (GeV)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120</a:t>
                      </a:r>
                      <a:endParaRPr lang="en-US" altLang="zh-CN" sz="16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80</a:t>
                      </a:r>
                      <a:endParaRPr lang="en-US" altLang="zh-CN" sz="16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45.5</a:t>
                      </a:r>
                      <a:endParaRPr lang="en-US" altLang="zh-CN" sz="16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 i="1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Ne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/bunch (10</a:t>
                      </a:r>
                      <a:r>
                        <a:rPr lang="en-US" altLang="zh-CN" sz="16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)</a:t>
                      </a:r>
                      <a:endParaRPr lang="en-US" altLang="zh-CN" sz="1600" b="0" i="1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12.9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3.6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1.6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Bunch number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286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5220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10900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68580" marR="6858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Beam current (mA)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17.7</a:t>
                      </a:r>
                      <a:endParaRPr lang="en-US" altLang="zh-CN" sz="1600" b="0"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90.3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83.8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68580" marR="6858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Emittance  x/y (nm)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0">
                          <a:latin typeface="Times New Roman" panose="02020603050405020304" pitchFamily="2" charset="0"/>
                          <a:ea typeface="+mn-ea"/>
                          <a:cs typeface="Times New Roman" panose="02020603050405020304" pitchFamily="2" charset="0"/>
                        </a:rPr>
                        <a:t>1.21/0.0036</a:t>
                      </a:r>
                      <a:endParaRPr lang="en-US" altLang="zh-CN" sz="1600" b="0">
                        <a:latin typeface="Times New Roman" panose="02020603050405020304" pitchFamily="2" charset="0"/>
                        <a:ea typeface="+mn-ea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+mn-ea"/>
                          <a:cs typeface="Times New Roman" panose="02020603050405020304" pitchFamily="2" charset="0"/>
                        </a:rPr>
                        <a:t>0.54/0.0018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ea typeface="+mn-ea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+mn-ea"/>
                          <a:cs typeface="Times New Roman" panose="02020603050405020304" pitchFamily="2" charset="0"/>
                        </a:rPr>
                        <a:t>0.17/0.0029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ea typeface="+mn-ea"/>
                        <a:cs typeface="Times New Roman" panose="02020603050405020304" pitchFamily="2" charset="0"/>
                      </a:endParaRPr>
                    </a:p>
                  </a:txBody>
                  <a:tcPr marL="43040" marR="43040" marT="0" marB="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Lifetime due to beamstrahlung (hour)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1.0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</a:t>
                      </a:r>
                      <a:endParaRPr lang="en-US" altLang="zh-CN" sz="16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</a:t>
                      </a:r>
                      <a:endParaRPr lang="en-US" altLang="zh-CN" sz="16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 anchorCtr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Mainring Design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0" name="内容占位符 3"/>
          <p:cNvSpPr/>
          <p:nvPr/>
        </p:nvSpPr>
        <p:spPr>
          <a:xfrm>
            <a:off x="171450" y="1935163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Sextupole pair for the 3rd order, but it can't be used in the mainring. So 2nd and 3rd order chromaticity can only cancelled by appropriate sextupole families. </a:t>
            </a: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Octupole pair for the 4rd order </a:t>
            </a:r>
            <a:endParaRPr lang="en-US" altLang="x-none" sz="20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3971" name="内容占位符 3"/>
          <p:cNvSpPr>
            <a:spLocks noGrp="1"/>
          </p:cNvSpPr>
          <p:nvPr>
            <p:ph idx="4294967295"/>
          </p:nvPr>
        </p:nvSpPr>
        <p:spPr>
          <a:xfrm>
            <a:off x="314325" y="1166813"/>
            <a:ext cx="8507413" cy="820737"/>
          </a:xfrm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Achromatic module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graphicFrame>
        <p:nvGraphicFramePr>
          <p:cNvPr id="83972" name="对象 3"/>
          <p:cNvGraphicFramePr/>
          <p:nvPr/>
        </p:nvGraphicFramePr>
        <p:xfrm>
          <a:off x="1857375" y="3906838"/>
          <a:ext cx="5419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9639300" imgH="942975" progId="Paint.Picture">
                  <p:embed/>
                </p:oleObj>
              </mc:Choice>
              <mc:Fallback>
                <p:oleObj name="" r:id="rId1" imgW="9639300" imgH="9429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57375" y="3906838"/>
                        <a:ext cx="5419725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对象 5"/>
          <p:cNvGraphicFramePr/>
          <p:nvPr/>
        </p:nvGraphicFramePr>
        <p:xfrm>
          <a:off x="1603375" y="5822950"/>
          <a:ext cx="5937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9705975" imgH="1009650" progId="Paint.Picture">
                  <p:embed/>
                </p:oleObj>
              </mc:Choice>
              <mc:Fallback>
                <p:oleObj name="" r:id="rId3" imgW="9705975" imgH="10096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75" y="5822950"/>
                        <a:ext cx="5937250" cy="411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4" name="图片 7" descr="aa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3151188"/>
            <a:ext cx="8474075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5" name="图片 8" descr="aa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25" y="5062538"/>
            <a:ext cx="8558213" cy="55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997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"/>
          <p:cNvSpPr>
            <a:spLocks noGrp="1"/>
          </p:cNvSpPr>
          <p:nvPr>
            <p:ph type="title"/>
          </p:nvPr>
        </p:nvSpPr>
        <p:spPr>
          <a:xfrm>
            <a:off x="1187450" y="53975"/>
            <a:ext cx="6480175" cy="1143000"/>
          </a:xfrm>
        </p:spPr>
        <p:txBody>
          <a:bodyPr wrap="square" anchor="ctr"/>
          <a:lstStyle/>
          <a:p>
            <a:r>
              <a:rPr lang="en-US" altLang="x-none" dirty="0">
                <a:solidFill>
                  <a:srgbClr val="C00000"/>
                </a:solidFill>
              </a:rPr>
              <a:t>Plan</a:t>
            </a:r>
            <a:endParaRPr lang="en-US" altLang="x-none" dirty="0">
              <a:solidFill>
                <a:srgbClr val="C00000"/>
              </a:solidFill>
            </a:endParaRPr>
          </a:p>
        </p:txBody>
      </p:sp>
      <p:sp>
        <p:nvSpPr>
          <p:cNvPr id="2" name="内容占位符 3"/>
          <p:cNvSpPr>
            <a:spLocks noGrp="1"/>
          </p:cNvSpPr>
          <p:nvPr/>
        </p:nvSpPr>
        <p:spPr>
          <a:xfrm>
            <a:off x="436563" y="908050"/>
            <a:ext cx="8507413" cy="1817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lvl="0" defTabSz="914400" fontAlgn="base">
              <a:lnSpc>
                <a:spcPct val="150000"/>
              </a:lnSpc>
            </a:pPr>
            <a:r>
              <a:rPr lang="en-US" altLang="x-none" sz="1800" b="1" strike="noStrike" noProof="1">
                <a:latin typeface="Times New Roman" panose="02020603050405020304" pitchFamily="2" charset="0"/>
                <a:ea typeface="+mn-ea"/>
                <a:cs typeface="+mn-cs"/>
                <a:sym typeface="Times New Roman" panose="02020603050405020304" pitchFamily="2" charset="0"/>
              </a:rPr>
              <a:t>There are 6 months left, our plan is:</a:t>
            </a:r>
            <a:endParaRPr lang="en-US" altLang="x-none" sz="180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r>
              <a:rPr lang="en-US" altLang="x-none" sz="1540" b="1" strike="noStrike" noProof="1">
                <a:latin typeface="Times New Roman" panose="02020603050405020304" pitchFamily="2" charset="0"/>
                <a:ea typeface="+mn-ea"/>
                <a:cs typeface="+mn-cs"/>
                <a:sym typeface="Times New Roman" panose="02020603050405020304" pitchFamily="2" charset="0"/>
              </a:rPr>
              <a:t>Optimization code                                                2 month</a:t>
            </a: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r>
              <a:rPr lang="en-US" altLang="x-none" sz="1540" b="1" strike="noStrike" noProof="1">
                <a:latin typeface="Times New Roman" panose="02020603050405020304" pitchFamily="2" charset="0"/>
                <a:ea typeface="+mn-ea"/>
                <a:cs typeface="+mn-cs"/>
                <a:sym typeface="Times New Roman" panose="02020603050405020304" pitchFamily="2" charset="0"/>
              </a:rPr>
              <a:t>Lattice redesign, with injection and ejection.    2 month</a:t>
            </a: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r>
              <a:rPr lang="en-US" altLang="x-none" sz="1540" b="1" strike="noStrike" noProof="1">
                <a:latin typeface="Times New Roman" panose="02020603050405020304" pitchFamily="2" charset="0"/>
                <a:ea typeface="+mn-ea"/>
                <a:cs typeface="+mn-cs"/>
                <a:sym typeface="Times New Roman" panose="02020603050405020304" pitchFamily="2" charset="0"/>
              </a:rPr>
              <a:t>The process of ramping.                                      1 month</a:t>
            </a: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</p:txBody>
      </p:sp>
      <p:sp>
        <p:nvSpPr>
          <p:cNvPr id="3" name="内容占位符 3"/>
          <p:cNvSpPr>
            <a:spLocks noGrp="1"/>
          </p:cNvSpPr>
          <p:nvPr/>
        </p:nvSpPr>
        <p:spPr>
          <a:xfrm>
            <a:off x="419100" y="2973388"/>
            <a:ext cx="8509000" cy="3322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lvl="0" defTabSz="914400" fontAlgn="base">
              <a:lnSpc>
                <a:spcPct val="150000"/>
              </a:lnSpc>
            </a:pPr>
            <a:r>
              <a:rPr lang="en-US" altLang="x-none" sz="1800" b="1" strike="noStrike" noProof="1">
                <a:latin typeface="Times New Roman" panose="02020603050405020304" pitchFamily="2" charset="0"/>
                <a:ea typeface="+mn-ea"/>
                <a:cs typeface="+mn-cs"/>
                <a:sym typeface="Times New Roman" panose="02020603050405020304" pitchFamily="2" charset="0"/>
              </a:rPr>
              <a:t>Design goal of CDR </a:t>
            </a:r>
            <a:endParaRPr lang="en-US" altLang="x-none" sz="180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algn="l" defTabSz="914400" fontAlgn="base">
              <a:lnSpc>
                <a:spcPct val="150000"/>
              </a:lnSpc>
            </a:pPr>
            <a:r>
              <a:rPr lang="en-US" altLang="x-none" sz="1540" b="1" strike="noStrike" noProof="1">
                <a:latin typeface="Times New Roman" panose="02020603050405020304" pitchFamily="2" charset="0"/>
                <a:ea typeface="+mn-ea"/>
                <a:cs typeface="+mn-cs"/>
                <a:sym typeface="+mn-ea"/>
              </a:rPr>
              <a:t>For injection, emit of booster@120Gev should be about 3.5E-9 m*rad.</a:t>
            </a:r>
            <a:endParaRPr lang="en-US" altLang="x-none" sz="1540" b="1" strike="noStrike" noProof="1">
              <a:latin typeface="Times New Roman" panose="02020603050405020304" pitchFamily="2" charset="0"/>
              <a:sym typeface="+mn-ea"/>
            </a:endParaRPr>
          </a:p>
          <a:p>
            <a:pPr lvl="1" algn="l" defTabSz="914400" fontAlgn="base">
              <a:lnSpc>
                <a:spcPct val="150000"/>
              </a:lnSpc>
            </a:pPr>
            <a:r>
              <a:rPr lang="en-US" altLang="x-none" sz="1540" b="1" strike="noStrike" noProof="1">
                <a:latin typeface="Times New Roman" panose="02020603050405020304" pitchFamily="2" charset="0"/>
                <a:ea typeface="+mn-ea"/>
                <a:cs typeface="+mn-cs"/>
                <a:sym typeface="+mn-ea"/>
              </a:rPr>
              <a:t>1 percent energy acceptance for enough quantum lifetime.</a:t>
            </a:r>
            <a:endParaRPr lang="en-US" altLang="x-none" sz="1540" b="1" strike="noStrike" noProof="1">
              <a:latin typeface="Times New Roman" panose="02020603050405020304" pitchFamily="2" charset="0"/>
              <a:sym typeface="+mn-ea"/>
            </a:endParaRPr>
          </a:p>
          <a:p>
            <a:pPr lvl="1" algn="l" defTabSz="914400" fontAlgn="base">
              <a:lnSpc>
                <a:spcPct val="150000"/>
              </a:lnSpc>
            </a:pPr>
            <a:r>
              <a:rPr lang="en-US" altLang="x-none" sz="1540" b="1" strike="noStrike" noProof="1">
                <a:latin typeface="Times New Roman" panose="02020603050405020304" pitchFamily="2" charset="0"/>
                <a:ea typeface="+mn-ea"/>
                <a:cs typeface="+mn-cs"/>
                <a:sym typeface="+mn-ea"/>
              </a:rPr>
              <a:t>DA_x and DA_y should bigger than 7~8 sigma for injection for both on-momentum and off-momentum.</a:t>
            </a:r>
            <a:endParaRPr lang="en-US" altLang="x-none" sz="1540" b="1" strike="noStrike" noProof="1">
              <a:latin typeface="Times New Roman" panose="02020603050405020304" pitchFamily="2" charset="0"/>
              <a:sym typeface="+mn-ea"/>
            </a:endParaRPr>
          </a:p>
          <a:p>
            <a:pPr lvl="1" algn="l" defTabSz="914400" fontAlgn="base">
              <a:lnSpc>
                <a:spcPct val="150000"/>
              </a:lnSpc>
            </a:pP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  <a:p>
            <a:pPr lvl="1" defTabSz="914400" fontAlgn="base">
              <a:lnSpc>
                <a:spcPct val="150000"/>
              </a:lnSpc>
            </a:pPr>
            <a:endParaRPr lang="en-US" altLang="x-none" sz="1540" b="1" strike="noStrike" noProof="1">
              <a:latin typeface="Times New Roman" panose="02020603050405020304" pitchFamily="2" charset="0"/>
              <a:ea typeface="+mn-ea"/>
              <a:cs typeface="+mn-cs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95154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Requirements for booster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906145" y="1786255"/>
          <a:ext cx="7323455" cy="3166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9745"/>
                <a:gridCol w="3013710"/>
              </a:tblGrid>
              <a:tr h="5524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Parameters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Design goals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Beam current (mA)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&lt;0.8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Emittance  in x (nm rad)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&lt;3.6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Dynamic aperture (σ, normalized by linac beam size)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&gt;3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Energy acceptance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&gt;1%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Timing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Meet the top-up injection requirements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51400" y="-1270"/>
            <a:ext cx="4183380" cy="6675755"/>
            <a:chOff x="6" y="81"/>
            <a:chExt cx="6588" cy="1051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" y="81"/>
              <a:ext cx="6589" cy="351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" y="3576"/>
              <a:ext cx="6589" cy="35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" y="7100"/>
              <a:ext cx="6589" cy="3494"/>
            </a:xfrm>
            <a:prstGeom prst="rect">
              <a:avLst/>
            </a:prstGeom>
          </p:spPr>
        </p:pic>
      </p:grpSp>
      <p:graphicFrame>
        <p:nvGraphicFramePr>
          <p:cNvPr id="7" name="表格 -1"/>
          <p:cNvGraphicFramePr/>
          <p:nvPr/>
        </p:nvGraphicFramePr>
        <p:xfrm>
          <a:off x="95250" y="1772285"/>
          <a:ext cx="475615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775"/>
                <a:gridCol w="471805"/>
                <a:gridCol w="800735"/>
                <a:gridCol w="799465"/>
                <a:gridCol w="801370"/>
              </a:tblGrid>
              <a:tr h="340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W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Z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Injection times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Revolution frequency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Hz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2997.92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2997.92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2997.92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Bunch number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286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1044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2180</a:t>
                      </a:r>
                      <a:endParaRPr lang="en-US" altLang="zh-CN" sz="12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Transmission efficiency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%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95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95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95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Bunch charge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nC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</a:t>
                      </a: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</a:t>
                      </a:r>
                      <a:endParaRPr lang="en-US" altLang="zh-CN" sz="12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</a:t>
                      </a:r>
                      <a:endParaRPr lang="en-US" altLang="zh-CN" sz="12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0.078</a:t>
                      </a:r>
                      <a:endParaRPr lang="en-US" altLang="zh-CN" sz="12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Beam current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mA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</a:t>
                      </a:r>
                      <a:endParaRPr lang="en-US" altLang="zh-CN" sz="12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</a:t>
                      </a:r>
                      <a:endParaRPr lang="en-US" altLang="zh-CN" sz="12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</a:t>
                      </a:r>
                      <a:endParaRPr lang="en-US" altLang="zh-CN" sz="1200" b="0"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Linac repetition rate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Hz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100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100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100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From linac to booster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sec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2.86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10.44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21.80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From booster to collider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us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333.56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333.56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333.56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Ramp cycling period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sec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25.72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32.88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47.60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Total injection time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sec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25.72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164.40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238.00</a:t>
                      </a:r>
                      <a:endParaRPr lang="en-US" altLang="zh-CN" sz="1200" b="0"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/>
        </p:nvSpPr>
        <p:spPr>
          <a:xfrm>
            <a:off x="539750" y="53975"/>
            <a:ext cx="777716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marL="0" lvl="0" indent="0" algn="ctr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000" b="1" i="0" u="none" kern="1200" baseline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</a:lstStyle>
          <a:p>
            <a:pPr algn="l"/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8135" y="855663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Timing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95154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Booster parameters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graphicFrame>
        <p:nvGraphicFramePr>
          <p:cNvPr id="3" name="表格 -1"/>
          <p:cNvGraphicFramePr/>
          <p:nvPr/>
        </p:nvGraphicFramePr>
        <p:xfrm>
          <a:off x="367030" y="1544320"/>
          <a:ext cx="4097655" cy="506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095"/>
                <a:gridCol w="457200"/>
                <a:gridCol w="713740"/>
                <a:gridCol w="702310"/>
                <a:gridCol w="702310"/>
              </a:tblGrid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Injection Energy</a:t>
                      </a:r>
                      <a:endParaRPr lang="en-US" altLang="zh-CN" sz="12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2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</a:t>
                      </a:r>
                      <a:endParaRPr lang="en-US" altLang="zh-CN" sz="12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W</a:t>
                      </a:r>
                      <a:endParaRPr lang="en-US" altLang="zh-CN" sz="12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Z</a:t>
                      </a:r>
                      <a:endParaRPr lang="en-US" altLang="zh-CN" sz="1200">
                        <a:solidFill>
                          <a:schemeClr val="bg1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number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286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1044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2180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Transmission efficiency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population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3.86×10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1.08×10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4.87×10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charge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nC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0.618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0.078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Beam current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0.542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Ramping time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Energy spread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0.2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SR loss/turn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GeV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0.000077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Momentum compaction factor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-5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2.09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Emittance in x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nm rad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RF voltage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GV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0.09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Longitudinal fractional tune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0.12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RF energy acceptance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2.51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Damping time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86.94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length(rms)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/>
          <p:nvPr/>
        </p:nvGraphicFramePr>
        <p:xfrm>
          <a:off x="4608195" y="1544320"/>
          <a:ext cx="4102735" cy="506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467995"/>
                <a:gridCol w="704850"/>
                <a:gridCol w="702310"/>
                <a:gridCol w="703580"/>
              </a:tblGrid>
              <a:tr h="309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  <a:sym typeface="+mn-ea"/>
                        </a:rPr>
                        <a:t>Extraction Energy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zh-CN" sz="12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</a:t>
                      </a:r>
                      <a:endParaRPr lang="en-US" altLang="zh-CN" sz="12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W</a:t>
                      </a:r>
                      <a:endParaRPr lang="en-US" altLang="zh-CN" sz="12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b="1">
                          <a:solidFill>
                            <a:schemeClr val="bg1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Z</a:t>
                      </a:r>
                      <a:endParaRPr lang="en-US" altLang="zh-CN" sz="1200" b="1">
                        <a:solidFill>
                          <a:schemeClr val="bg1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</a:txBody>
                  <a:tcPr marL="0" marR="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number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286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1044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2180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Transmission efficiency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population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3.86×10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1.08×10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4.87×10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charge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nC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0.618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0.078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Beam current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0.542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Ramping time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Energy spread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0.0966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0.00805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0.037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SR loss/turn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GeV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1.59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0.314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0.033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Momentum compaction factor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en-US" altLang="zh-CN" sz="1100" b="0" baseline="3000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-5</a:t>
                      </a:r>
                      <a:endParaRPr lang="en-US" altLang="zh-CN" sz="1100" b="0" baseline="300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1.93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2.09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2.12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Emittance in x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nm rad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1.56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RF voltage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GV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1.83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0.7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0.36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Longitudinal fractional tune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0.12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RF energy acceptance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0.71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1.56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2.18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Damping time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ms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50.06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169.73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922.94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Bunch length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3.22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2.1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1.19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95154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linear lattice in ARC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7240" y="3273425"/>
            <a:ext cx="7951749" cy="3298954"/>
            <a:chOff x="850" y="3026"/>
            <a:chExt cx="13347" cy="5857"/>
          </a:xfrm>
        </p:grpSpPr>
        <p:pic>
          <p:nvPicPr>
            <p:cNvPr id="6" name="图片 6" descr="IMG_25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" y="3026"/>
              <a:ext cx="6291" cy="54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7" descr="IMG_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1" y="3139"/>
              <a:ext cx="6449" cy="5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" name="文本框 99"/>
            <p:cNvSpPr txBox="1"/>
            <p:nvPr/>
          </p:nvSpPr>
          <p:spPr>
            <a:xfrm>
              <a:off x="1082" y="8284"/>
              <a:ext cx="6315" cy="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The twiss function of a FODO cell</a:t>
              </a:r>
              <a:endParaRPr lang="en-US" altLang="zh-CN" sz="160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981" y="8284"/>
              <a:ext cx="7216" cy="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600">
                  <a:solidFill>
                    <a:schemeClr val="tx1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The twiss function of a dispersion suppressor</a:t>
              </a:r>
              <a:endParaRPr lang="en-US" altLang="zh-CN" sz="160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endParaRPr>
            </a:p>
          </p:txBody>
        </p:sp>
      </p:grpSp>
      <p:sp>
        <p:nvSpPr>
          <p:cNvPr id="83970" name="内容占位符 3"/>
          <p:cNvSpPr/>
          <p:nvPr/>
        </p:nvSpPr>
        <p:spPr>
          <a:xfrm>
            <a:off x="171450" y="1432878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FODO cells with 90 degrees phase shift in transverse plane.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The length of bend is 5.5 meters long. </a:t>
            </a: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0.43 meter gap </a:t>
            </a: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between two bending magnet.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The length of each quadrupole is 0.9 m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Total length of each FODO structure is 102.29 m. </a:t>
            </a:r>
            <a:endParaRPr lang="en-US" altLang="x-none" sz="1800" dirty="0">
              <a:solidFill>
                <a:srgbClr val="00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95154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linear lattice in RF region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24505" y="6235065"/>
            <a:ext cx="32010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 twiss function </a:t>
            </a:r>
            <a:r>
              <a:rPr lang="en-US" altLang="zh-CN" sz="1600">
                <a:solidFill>
                  <a:schemeClr val="tx1"/>
                </a:solidFill>
                <a:cs typeface="Times New Roman" panose="02020603050405020304" pitchFamily="2" charset="0"/>
                <a:sym typeface="Times New Roman" panose="02020603050405020304" pitchFamily="2" charset="0"/>
              </a:rPr>
              <a:t>in RF region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sp>
        <p:nvSpPr>
          <p:cNvPr id="83970" name="内容占位符 3"/>
          <p:cNvSpPr/>
          <p:nvPr/>
        </p:nvSpPr>
        <p:spPr>
          <a:xfrm>
            <a:off x="171450" y="1432878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RF region is made up by 24 FODO structures. 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Length of each FODO structure is 118.49 m. 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825" y="2283460"/>
            <a:ext cx="4714875" cy="3951605"/>
          </a:xfrm>
          <a:prstGeom prst="rect">
            <a:avLst/>
          </a:prstGeom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539750" y="53975"/>
            <a:ext cx="7777163" cy="1143000"/>
          </a:xfrm>
        </p:spPr>
        <p:txBody>
          <a:bodyPr wrap="square" anchor="ctr"/>
          <a:lstStyle/>
          <a:p>
            <a:r>
              <a:rPr lang="en-US" altLang="x-none" sz="4400" dirty="0">
                <a:solidFill>
                  <a:srgbClr val="C00000"/>
                </a:solidFill>
              </a:rPr>
              <a:t>CEPC Booster</a:t>
            </a:r>
            <a:endParaRPr lang="en-US" altLang="x-none" sz="4400" dirty="0">
              <a:solidFill>
                <a:srgbClr val="C00000"/>
              </a:solidFill>
            </a:endParaRPr>
          </a:p>
        </p:txBody>
      </p:sp>
      <p:sp>
        <p:nvSpPr>
          <p:cNvPr id="83971" name="内容占位符 3"/>
          <p:cNvSpPr>
            <a:spLocks noGrp="1"/>
          </p:cNvSpPr>
          <p:nvPr/>
        </p:nvSpPr>
        <p:spPr>
          <a:xfrm>
            <a:off x="314325" y="951548"/>
            <a:ext cx="8507413" cy="820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marL="342900" lvl="0" indent="-3429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lvl="1" indent="-28575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lvl="2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lvl="3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lvl="4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971800" lvl="6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429000" lvl="7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886200" lvl="8" indent="-228600" algn="l" defTabSz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 b="0" i="0" u="none" kern="1200" baseline="0">
                <a:solidFill>
                  <a:srgbClr val="00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2400" b="1" dirty="0">
                <a:solidFill>
                  <a:srgbClr val="487717"/>
                </a:solidFill>
                <a:latin typeface="Times New Roman" panose="02020603050405020304" pitchFamily="2" charset="0"/>
                <a:sym typeface="Times New Roman" panose="02020603050405020304" pitchFamily="2" charset="0"/>
              </a:rPr>
              <a:t>CEPC booster linear lattice in straight section region</a:t>
            </a:r>
            <a:endParaRPr lang="en-US" altLang="x-none" sz="2400" b="1" dirty="0">
              <a:solidFill>
                <a:srgbClr val="487717"/>
              </a:solidFill>
              <a:latin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43480" y="6327775"/>
            <a:ext cx="42481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 twiss function </a:t>
            </a:r>
            <a:r>
              <a:rPr lang="en-US" altLang="zh-CN" sz="1600">
                <a:solidFill>
                  <a:schemeClr val="tx1"/>
                </a:solidFill>
                <a:cs typeface="Times New Roman" panose="02020603050405020304" pitchFamily="2" charset="0"/>
                <a:sym typeface="Times New Roman" panose="02020603050405020304" pitchFamily="2" charset="0"/>
              </a:rPr>
              <a:t>in straight section region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sp>
        <p:nvSpPr>
          <p:cNvPr id="83970" name="内容占位符 3"/>
          <p:cNvSpPr/>
          <p:nvPr/>
        </p:nvSpPr>
        <p:spPr>
          <a:xfrm>
            <a:off x="171450" y="1432878"/>
            <a:ext cx="8937625" cy="46624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Straight section region is made up by 10 FODO structures. 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  <a:p>
            <a:pPr marL="342900" indent="-342900" defTabSz="914400" eaLnBrk="0" hangingPunct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x-none" sz="1800" dirty="0">
                <a:solidFill>
                  <a:srgbClr val="003399"/>
                </a:solidFill>
                <a:sym typeface="Times New Roman" panose="02020603050405020304" pitchFamily="2" charset="0"/>
              </a:rPr>
              <a:t>Length of each FODO structure is 112.62 m. </a:t>
            </a:r>
            <a:endParaRPr lang="en-US" altLang="x-none" sz="1800" dirty="0">
              <a:solidFill>
                <a:srgbClr val="003399"/>
              </a:solidFill>
              <a:sym typeface="Times New Roman" panose="02020603050405020304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6310" y="2334260"/>
            <a:ext cx="4683125" cy="3993515"/>
          </a:xfrm>
          <a:prstGeom prst="rect">
            <a:avLst/>
          </a:prstGeom>
        </p:spPr>
      </p:pic>
    </p:spTree>
  </p:cSld>
  <p:clrMapOvr>
    <a:masterClrMapping/>
  </p:clrMapOvr>
  <p:transition advTm="2997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10957</Words>
  <Application>WPS 演示</Application>
  <PresentationFormat>全屏显示(4:3)</PresentationFormat>
  <Paragraphs>1641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华文中宋</vt:lpstr>
      <vt:lpstr>Tahoma</vt:lpstr>
      <vt:lpstr>Arial Unicode MS</vt:lpstr>
      <vt:lpstr>Calibri</vt:lpstr>
      <vt:lpstr>自定义设计方案</vt:lpstr>
      <vt:lpstr>1_自定义设计方案</vt:lpstr>
      <vt:lpstr>Equation.KSEE3</vt:lpstr>
      <vt:lpstr>Paint.Picture</vt:lpstr>
      <vt:lpstr>Paint.Picture</vt:lpstr>
      <vt:lpstr>Concept Design for CEPC Booster </vt:lpstr>
      <vt:lpstr>CEPC Booster</vt:lpstr>
      <vt:lpstr>CEPC Booster</vt:lpstr>
      <vt:lpstr>CEPC Booster</vt:lpstr>
      <vt:lpstr>PowerPoint 演示文稿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Thanks</vt:lpstr>
      <vt:lpstr>CEPC Booster</vt:lpstr>
      <vt:lpstr>CEPC Booster</vt:lpstr>
      <vt:lpstr>CEPC Booster</vt:lpstr>
      <vt:lpstr>CEPC Booster</vt:lpstr>
      <vt:lpstr>CEPC Booster</vt:lpstr>
      <vt:lpstr>CEPC Booster</vt:lpstr>
      <vt:lpstr>CEPC Booster</vt:lpstr>
      <vt:lpstr>CEPC Mainring Design</vt:lpstr>
      <vt:lpstr>Plan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BTJ</cp:lastModifiedBy>
  <cp:revision>1855</cp:revision>
  <dcterms:created xsi:type="dcterms:W3CDTF">2010-03-12T08:32:00Z</dcterms:created>
  <dcterms:modified xsi:type="dcterms:W3CDTF">2017-11-06T14:36:30Z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KSOProductBuildVer">
    <vt:lpwstr>2052-10.1.0.6930</vt:lpwstr>
  </property>
</Properties>
</file>