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79" r:id="rId5"/>
    <p:sldId id="259" r:id="rId6"/>
    <p:sldId id="261" r:id="rId7"/>
    <p:sldId id="271" r:id="rId8"/>
    <p:sldId id="260" r:id="rId9"/>
    <p:sldId id="262" r:id="rId10"/>
    <p:sldId id="263" r:id="rId11"/>
    <p:sldId id="280" r:id="rId12"/>
    <p:sldId id="265" r:id="rId13"/>
    <p:sldId id="273" r:id="rId14"/>
    <p:sldId id="274" r:id="rId15"/>
    <p:sldId id="268" r:id="rId16"/>
    <p:sldId id="277" r:id="rId17"/>
    <p:sldId id="275" r:id="rId18"/>
    <p:sldId id="276" r:id="rId19"/>
    <p:sldId id="272" r:id="rId20"/>
    <p:sldId id="278" r:id="rId21"/>
    <p:sldId id="270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4062" autoAdjust="0"/>
  </p:normalViewPr>
  <p:slideViewPr>
    <p:cSldViewPr snapToGrid="0">
      <p:cViewPr varScale="1">
        <p:scale>
          <a:sx n="59" d="100"/>
          <a:sy n="59" d="100"/>
        </p:scale>
        <p:origin x="1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664F9-07E0-4E2C-8F75-9285CCABC896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1C19A-B93B-4794-9206-54377A75A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35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7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2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0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50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8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05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2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28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40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5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C19A-B93B-4794-9206-54377A75A8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5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8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92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03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01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799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542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807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1467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77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255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29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14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241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433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43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8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52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8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14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47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7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306F-FDB8-44DA-95FE-E35706CAF0EE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209F-E2CB-4BFD-830F-C4935F1F8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5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38BDDB-CC28-4DA9-A2AE-E901C0A112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357ACE-CC3F-4EB8-8897-299C2E1B55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5600" indent="-35560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349250" algn="l" defTabSz="719138" rtl="0" eaLnBrk="1" latinLnBrk="0" hangingPunct="1">
        <a:lnSpc>
          <a:spcPct val="120000"/>
        </a:lnSpc>
        <a:spcBef>
          <a:spcPts val="375"/>
        </a:spcBef>
        <a:buFont typeface="微软雅黑" panose="020B0503020204020204" pitchFamily="34" charset="-122"/>
        <a:buChar char="‐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146554"/>
            <a:ext cx="9144000" cy="1419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8368" y="2482595"/>
            <a:ext cx="8833104" cy="74752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CEPC Cryogenic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System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480036"/>
            <a:ext cx="6858000" cy="14674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zh-CN" sz="2600" dirty="0" err="1"/>
              <a:t>Jianqin</a:t>
            </a:r>
            <a:r>
              <a:rPr lang="en-US" altLang="zh-CN" sz="2600" dirty="0"/>
              <a:t> Zhang,  </a:t>
            </a:r>
            <a:r>
              <a:rPr lang="en-US" altLang="zh-CN" sz="2600" dirty="0" err="1"/>
              <a:t>Shaopeng</a:t>
            </a:r>
            <a:r>
              <a:rPr lang="en-US" altLang="zh-CN" sz="2600" dirty="0"/>
              <a:t> Li</a:t>
            </a:r>
          </a:p>
          <a:p>
            <a:r>
              <a:rPr lang="en-US" altLang="zh-CN" sz="2400" dirty="0" smtClean="0"/>
              <a:t>Accelerator </a:t>
            </a:r>
            <a:r>
              <a:rPr lang="en-US" altLang="zh-CN" sz="2400" dirty="0"/>
              <a:t>center, </a:t>
            </a:r>
            <a:r>
              <a:rPr lang="en-US" altLang="zh-CN" sz="2400" dirty="0" smtClean="0"/>
              <a:t>IHEP</a:t>
            </a:r>
          </a:p>
          <a:p>
            <a:r>
              <a:rPr lang="en-US" altLang="zh-CN" dirty="0" smtClean="0"/>
              <a:t>CEPC workshop</a:t>
            </a:r>
          </a:p>
          <a:p>
            <a:r>
              <a:rPr lang="en-US" altLang="zh-CN" dirty="0" smtClean="0"/>
              <a:t>2017.11.07 </a:t>
            </a:r>
          </a:p>
          <a:p>
            <a:endParaRPr lang="zh-CN" altLang="en-US" sz="24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" y="354330"/>
            <a:ext cx="44767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Helium  Inventory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The volume of one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1.3GHz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650MHz</a:t>
            </a:r>
            <a:r>
              <a:rPr lang="en-US" altLang="zh-CN" dirty="0"/>
              <a:t> module is about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320</a:t>
            </a:r>
            <a:r>
              <a:rPr lang="en-US" altLang="zh-CN" dirty="0"/>
              <a:t> liters and </a:t>
            </a:r>
            <a:r>
              <a:rPr lang="en-US" altLang="zh-CN" dirty="0">
                <a:solidFill>
                  <a:srgbClr val="0070C0"/>
                </a:solidFill>
              </a:rPr>
              <a:t>346</a:t>
            </a:r>
            <a:r>
              <a:rPr lang="en-US" altLang="zh-CN" dirty="0"/>
              <a:t> liters, </a:t>
            </a:r>
            <a:r>
              <a:rPr lang="en-US" altLang="zh-CN" dirty="0" smtClean="0"/>
              <a:t>respectively.</a:t>
            </a:r>
          </a:p>
          <a:p>
            <a:r>
              <a:rPr lang="en-GB" altLang="zh-CN" dirty="0"/>
              <a:t>The total liquid helium volume in the system will be </a:t>
            </a:r>
            <a:r>
              <a:rPr lang="en-GB" altLang="zh-CN" b="1" dirty="0">
                <a:solidFill>
                  <a:srgbClr val="0070C0"/>
                </a:solidFill>
              </a:rPr>
              <a:t>33,166</a:t>
            </a:r>
            <a:r>
              <a:rPr lang="en-GB" altLang="zh-CN" dirty="0" smtClean="0">
                <a:solidFill>
                  <a:srgbClr val="0070C0"/>
                </a:solidFill>
              </a:rPr>
              <a:t> </a:t>
            </a:r>
            <a:r>
              <a:rPr lang="en-GB" altLang="zh-CN" dirty="0" err="1">
                <a:solidFill>
                  <a:srgbClr val="0070C0"/>
                </a:solidFill>
              </a:rPr>
              <a:t>liters</a:t>
            </a:r>
            <a:r>
              <a:rPr lang="en-GB" altLang="zh-CN" dirty="0"/>
              <a:t>. </a:t>
            </a:r>
            <a:endParaRPr lang="en-GB" altLang="zh-CN" dirty="0" smtClean="0"/>
          </a:p>
          <a:p>
            <a:pPr algn="just"/>
            <a:r>
              <a:rPr lang="en-US" altLang="zh-CN" dirty="0"/>
              <a:t>To safely operate the cryogenic system, a coefficient factor </a:t>
            </a:r>
            <a:r>
              <a:rPr lang="en-US" altLang="zh-CN" dirty="0">
                <a:solidFill>
                  <a:srgbClr val="0070C0"/>
                </a:solidFill>
              </a:rPr>
              <a:t>60% </a:t>
            </a:r>
            <a:r>
              <a:rPr lang="en-US" altLang="zh-CN" dirty="0"/>
              <a:t>is added, so CEPC needs a standard </a:t>
            </a:r>
            <a:r>
              <a:rPr lang="en-US" altLang="zh-CN" b="1" dirty="0">
                <a:solidFill>
                  <a:srgbClr val="FF0000"/>
                </a:solidFill>
              </a:rPr>
              <a:t>4.5E4 </a:t>
            </a:r>
            <a:r>
              <a:rPr lang="en-US" altLang="zh-CN" b="1" dirty="0" smtClean="0">
                <a:solidFill>
                  <a:srgbClr val="FF0000"/>
                </a:solidFill>
              </a:rPr>
              <a:t>m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helium </a:t>
            </a:r>
            <a:r>
              <a:rPr lang="en-US" altLang="zh-CN" dirty="0"/>
              <a:t>inventory system.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641050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26423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9255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Refrigeration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05" y="2661622"/>
            <a:ext cx="8301790" cy="35979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705" y="1825914"/>
            <a:ext cx="810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70C0"/>
                </a:solidFill>
              </a:rPr>
              <a:t>With a 20% margin</a:t>
            </a:r>
            <a:r>
              <a:rPr lang="en-US" altLang="zh-CN" dirty="0" smtClean="0"/>
              <a:t>, four  </a:t>
            </a:r>
            <a:r>
              <a:rPr lang="en-US" altLang="zh-CN" dirty="0"/>
              <a:t>individual </a:t>
            </a:r>
            <a:r>
              <a:rPr lang="en-US" altLang="zh-CN" dirty="0" smtClean="0"/>
              <a:t>18kW@4.5K </a:t>
            </a:r>
            <a:r>
              <a:rPr lang="en-US" altLang="zh-CN" dirty="0"/>
              <a:t>refrigerators will be </a:t>
            </a:r>
            <a:r>
              <a:rPr lang="en-US" altLang="zh-CN" dirty="0" smtClean="0"/>
              <a:t>employed.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dirty="0"/>
              <a:t>The total cryogenic capacities are equivalent to </a:t>
            </a:r>
            <a:r>
              <a:rPr lang="en-US" altLang="zh-CN" dirty="0" smtClean="0"/>
              <a:t>72kW </a:t>
            </a:r>
            <a:r>
              <a:rPr lang="en-US" altLang="zh-CN" dirty="0"/>
              <a:t>at 4.5K. 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1641050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3795903" y="2661622"/>
            <a:ext cx="1426464" cy="7875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657088" y="2666291"/>
            <a:ext cx="1630680" cy="7875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39669" y="4694010"/>
            <a:ext cx="974566" cy="4663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63013" y="5663012"/>
            <a:ext cx="1353312" cy="5577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3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Cooling scheme for Collider</a:t>
            </a:r>
            <a:endParaRPr lang="zh-CN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3" y="2055814"/>
            <a:ext cx="8282323" cy="43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Cooling </a:t>
            </a:r>
            <a:r>
              <a:rPr lang="en-US" altLang="zh-CN" dirty="0" smtClean="0"/>
              <a:t>scheme for Booster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9332" y="1792289"/>
            <a:ext cx="11347919" cy="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89905" y="2276855"/>
            <a:ext cx="11275096" cy="4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35" y="2191796"/>
            <a:ext cx="8076599" cy="37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Cryomodule</a:t>
            </a:r>
            <a:r>
              <a:rPr lang="en-US" altLang="zh-CN" dirty="0"/>
              <a:t> for 650MHz 2-cell cavities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r>
              <a:rPr lang="en-US" altLang="zh-CN" sz="1800" dirty="0"/>
              <a:t>Including six 2-cell 650 MHz superconducting cavities, six high power couplers, six mechanical </a:t>
            </a:r>
            <a:r>
              <a:rPr lang="en-US" altLang="zh-CN" sz="1800" dirty="0" smtClean="0"/>
              <a:t>tuners </a:t>
            </a:r>
            <a:r>
              <a:rPr lang="en-US" altLang="zh-CN" sz="1800" dirty="0"/>
              <a:t>and two HOM absorbers</a:t>
            </a:r>
          </a:p>
          <a:p>
            <a:r>
              <a:rPr lang="en-US" altLang="zh-CN" sz="1800" kern="0" dirty="0"/>
              <a:t>Fast Cool-down is introduced, </a:t>
            </a:r>
            <a:r>
              <a:rPr lang="en-US" altLang="zh-CN" sz="1800" dirty="0">
                <a:cs typeface="Times New Roman" panose="02020603050405020304" pitchFamily="18" charset="0"/>
              </a:rPr>
              <a:t>means </a:t>
            </a:r>
            <a:r>
              <a:rPr lang="en-US" altLang="zh-CN" sz="1800" dirty="0" smtClean="0">
                <a:cs typeface="Times New Roman" panose="02020603050405020304" pitchFamily="18" charset="0"/>
              </a:rPr>
              <a:t>10K/minute below 45K.</a:t>
            </a:r>
          </a:p>
          <a:p>
            <a:r>
              <a:rPr lang="en-US" altLang="zh-CN" sz="1800" dirty="0" smtClean="0">
                <a:cs typeface="Times New Roman" panose="02020603050405020304" pitchFamily="18" charset="0"/>
              </a:rPr>
              <a:t>The static heat load  of whol</a:t>
            </a:r>
            <a:r>
              <a:rPr lang="en-US" altLang="zh-CN" sz="1800" dirty="0" smtClean="0"/>
              <a:t>e </a:t>
            </a:r>
            <a:r>
              <a:rPr lang="en-US" altLang="zh-CN" sz="1800" dirty="0" err="1" smtClean="0"/>
              <a:t>cryomodule</a:t>
            </a:r>
            <a:r>
              <a:rPr lang="en-US" altLang="zh-CN" sz="1800" dirty="0" smtClean="0"/>
              <a:t> is 5W at 2</a:t>
            </a:r>
            <a:r>
              <a:rPr lang="en-US" altLang="zh-CN" sz="1800" dirty="0" smtClean="0">
                <a:cs typeface="Times New Roman" panose="02020603050405020304" pitchFamily="18" charset="0"/>
              </a:rPr>
              <a:t>K.</a:t>
            </a:r>
          </a:p>
          <a:p>
            <a:pPr marL="0" indent="0">
              <a:buNone/>
            </a:pPr>
            <a:endParaRPr lang="en-US" altLang="zh-CN" sz="1800" dirty="0" smtClean="0">
              <a:cs typeface="Times New Roman" panose="02020603050405020304" pitchFamily="18" charset="0"/>
            </a:endParaRPr>
          </a:p>
          <a:p>
            <a:endParaRPr lang="en-US" altLang="zh-CN" sz="18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471565" y="1825185"/>
            <a:ext cx="1546705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zh-CN" sz="1350" b="1" dirty="0"/>
              <a:t>From </a:t>
            </a:r>
            <a:r>
              <a:rPr lang="en-US" altLang="zh-CN" sz="1350" b="1" dirty="0" err="1"/>
              <a:t>Ruixiong</a:t>
            </a:r>
            <a:r>
              <a:rPr lang="en-US" altLang="zh-CN" sz="1350" b="1" dirty="0"/>
              <a:t> Han</a:t>
            </a:r>
            <a:endParaRPr lang="zh-CN" altLang="en-US" sz="1350" b="1" dirty="0"/>
          </a:p>
        </p:txBody>
      </p:sp>
      <p:sp>
        <p:nvSpPr>
          <p:cNvPr id="17" name="矩形 16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1857"/>
          <a:stretch/>
        </p:blipFill>
        <p:spPr>
          <a:xfrm>
            <a:off x="484756" y="3807620"/>
            <a:ext cx="8174487" cy="18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Cryomodule</a:t>
            </a:r>
            <a:r>
              <a:rPr lang="en-US" altLang="zh-CN" dirty="0"/>
              <a:t> for </a:t>
            </a:r>
            <a:r>
              <a:rPr lang="en-US" altLang="zh-CN" dirty="0" smtClean="0"/>
              <a:t>1.3GHz 9-cell </a:t>
            </a:r>
            <a:r>
              <a:rPr lang="en-US" altLang="zh-CN" dirty="0"/>
              <a:t>cavities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Picture 3" descr="F10009945-6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25270" r="24776" b="7846"/>
          <a:stretch/>
        </p:blipFill>
        <p:spPr>
          <a:xfrm>
            <a:off x="607239" y="1966858"/>
            <a:ext cx="4010481" cy="22388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19218" y="1987860"/>
            <a:ext cx="303106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Design Goals</a:t>
            </a:r>
            <a:r>
              <a:rPr lang="en-US" altLang="zh-CN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Low heat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Fast cool down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96013" y="4036442"/>
            <a:ext cx="4796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XFEL / LCLS-II type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for High Q Cavity</a:t>
            </a:r>
            <a:endParaRPr lang="zh-CN" altLang="en-US" sz="1600" dirty="0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97" y="4477319"/>
            <a:ext cx="4372709" cy="1878645"/>
          </a:xfrm>
          <a:prstGeom prst="rect">
            <a:avLst/>
          </a:prstGeom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10313" y="4477319"/>
            <a:ext cx="3959352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/>
              <a:t>Cryogenic Group in IHEP has manufactured 58 1.3GHz 9-cell </a:t>
            </a:r>
            <a:r>
              <a:rPr lang="en-US" altLang="zh-CN" dirty="0" err="1" smtClean="0"/>
              <a:t>Cryomodules</a:t>
            </a:r>
            <a:r>
              <a:rPr lang="en-US" altLang="zh-CN" dirty="0" smtClean="0"/>
              <a:t> for EXFEL cooperated with </a:t>
            </a:r>
            <a:r>
              <a:rPr lang="en-US" altLang="zh-CN" dirty="0"/>
              <a:t>domestic </a:t>
            </a:r>
            <a:r>
              <a:rPr lang="en-US" altLang="zh-CN" dirty="0" smtClean="0"/>
              <a:t>companies.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/>
              <a:t>It’s a good foundation for the optimization design for the CEPC </a:t>
            </a:r>
            <a:r>
              <a:rPr lang="en-US" altLang="zh-CN" dirty="0" err="1" smtClean="0"/>
              <a:t>cryomodules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11" name="Picture 2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0101" y="3076299"/>
            <a:ext cx="3995572" cy="100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R&amp;D</a:t>
            </a:r>
            <a:br>
              <a:rPr lang="en-US" altLang="zh-CN" dirty="0" smtClean="0"/>
            </a:br>
            <a:r>
              <a:rPr lang="en-US" altLang="zh-CN" dirty="0" smtClean="0"/>
              <a:t>                      2K JT heat exchanger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2450669" y="2790672"/>
            <a:ext cx="211880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</a:rPr>
              <a:t>Key points</a:t>
            </a:r>
            <a:r>
              <a:rPr lang="zh-CN" altLang="en-US" b="1" dirty="0" smtClean="0">
                <a:solidFill>
                  <a:srgbClr val="0033CC"/>
                </a:solidFill>
              </a:rPr>
              <a:t>：</a:t>
            </a:r>
            <a:endParaRPr lang="en-US" altLang="zh-CN" b="1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efficiency </a:t>
            </a:r>
            <a:r>
              <a:rPr lang="zh-CN" altLang="en-US" b="1" dirty="0" smtClean="0">
                <a:solidFill>
                  <a:srgbClr val="FF0000"/>
                </a:solidFill>
              </a:rPr>
              <a:t>≥</a:t>
            </a:r>
            <a:r>
              <a:rPr lang="en-US" altLang="zh-CN" b="1" dirty="0">
                <a:solidFill>
                  <a:srgbClr val="FF0000"/>
                </a:solidFill>
              </a:rPr>
              <a:t>85%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Pressure drop </a:t>
            </a:r>
            <a:r>
              <a:rPr lang="zh-CN" altLang="en-US" b="1" dirty="0" smtClean="0">
                <a:solidFill>
                  <a:srgbClr val="FF0000"/>
                </a:solidFill>
              </a:rPr>
              <a:t>≤</a:t>
            </a:r>
            <a:r>
              <a:rPr lang="en-US" altLang="zh-CN" b="1" dirty="0">
                <a:solidFill>
                  <a:srgbClr val="FF0000"/>
                </a:solidFill>
              </a:rPr>
              <a:t>100Pa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Low heat loss</a:t>
            </a:r>
          </a:p>
        </p:txBody>
      </p:sp>
      <p:sp>
        <p:nvSpPr>
          <p:cNvPr id="8" name="矩形 7"/>
          <p:cNvSpPr/>
          <p:nvPr/>
        </p:nvSpPr>
        <p:spPr>
          <a:xfrm>
            <a:off x="628650" y="5243078"/>
            <a:ext cx="8079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CN" dirty="0" smtClean="0"/>
              <a:t>The 2K JT heat exchangers(HXs) were designed, the flow is </a:t>
            </a:r>
            <a:r>
              <a:rPr lang="en-US" altLang="zh-CN" dirty="0"/>
              <a:t>2g/s , 5g/s and </a:t>
            </a:r>
            <a:r>
              <a:rPr lang="en-US" altLang="zh-CN" dirty="0" smtClean="0"/>
              <a:t>10g/s. 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CN" dirty="0" smtClean="0"/>
              <a:t>2K JT HX test stand will be built in </a:t>
            </a:r>
            <a:r>
              <a:rPr lang="en-US" altLang="zh-CN" b="1" dirty="0" smtClean="0">
                <a:solidFill>
                  <a:srgbClr val="0070C0"/>
                </a:solidFill>
              </a:rPr>
              <a:t>PAPS</a:t>
            </a:r>
            <a:r>
              <a:rPr lang="en-US" altLang="zh-CN" dirty="0" smtClean="0"/>
              <a:t> in 2018.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CN" dirty="0" smtClean="0"/>
              <a:t>The 2K JT HX with high efficiency will be used in the CEPC cryogenic system.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7" y="2164309"/>
            <a:ext cx="2166168" cy="27300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34" y="2214091"/>
            <a:ext cx="4182691" cy="2935287"/>
          </a:xfrm>
          <a:prstGeom prst="rect">
            <a:avLst/>
          </a:prstGeom>
        </p:spPr>
      </p:pic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5960490" y="2039404"/>
            <a:ext cx="2989196" cy="92333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D2D8A"/>
              </a:buClr>
              <a:buSzPct val="90000"/>
              <a:buFont typeface="Wingdings" panose="05000000000000000000" pitchFamily="2" charset="2"/>
              <a:buChar char="n"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39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JT HX can increase the liquid quality by 30% at 2K</a:t>
            </a:r>
            <a:r>
              <a:rPr lang="zh-CN" alt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！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3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R&amp;D</a:t>
            </a:r>
            <a:br>
              <a:rPr lang="en-US" altLang="zh-CN" dirty="0" smtClean="0"/>
            </a:br>
            <a:r>
              <a:rPr lang="en-US" altLang="zh-CN" dirty="0" smtClean="0"/>
              <a:t>                       2K superfluid helium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056" y="1755648"/>
            <a:ext cx="8275320" cy="4773168"/>
          </a:xfrm>
        </p:spPr>
        <p:txBody>
          <a:bodyPr/>
          <a:lstStyle/>
          <a:p>
            <a:r>
              <a:rPr lang="en-US" altLang="zh-CN" sz="1800" dirty="0"/>
              <a:t>The </a:t>
            </a:r>
            <a:r>
              <a:rPr lang="en-US" altLang="zh-CN" sz="1800" dirty="0" smtClean="0"/>
              <a:t>2K superfluid </a:t>
            </a:r>
            <a:r>
              <a:rPr lang="en-US" altLang="zh-CN" sz="1800" dirty="0"/>
              <a:t>helium </a:t>
            </a:r>
            <a:r>
              <a:rPr lang="en-US" altLang="zh-CN" sz="1800" dirty="0" smtClean="0"/>
              <a:t>has </a:t>
            </a:r>
            <a:r>
              <a:rPr lang="en-US" altLang="zh-CN" sz="1800" dirty="0"/>
              <a:t>a peak heat for the specific superconducting </a:t>
            </a:r>
            <a:r>
              <a:rPr lang="en-US" altLang="zh-CN" sz="1800" dirty="0" smtClean="0"/>
              <a:t>facility.</a:t>
            </a:r>
            <a:endParaRPr lang="en-US" altLang="zh-CN" sz="1800" dirty="0"/>
          </a:p>
          <a:p>
            <a:r>
              <a:rPr lang="en-US" altLang="zh-CN" sz="1800" dirty="0" smtClean="0"/>
              <a:t>In ADS 2K cryogenic system, the </a:t>
            </a:r>
            <a:r>
              <a:rPr lang="en-US" altLang="zh-CN" sz="1800" dirty="0"/>
              <a:t>peak heat versus the diameter of the riser </a:t>
            </a:r>
            <a:r>
              <a:rPr lang="en-US" altLang="zh-CN" sz="1800" dirty="0" smtClean="0"/>
              <a:t>pipe in the cryostat </a:t>
            </a:r>
            <a:r>
              <a:rPr lang="en-US" altLang="zh-CN" sz="1800" dirty="0"/>
              <a:t>is </a:t>
            </a:r>
            <a:r>
              <a:rPr lang="en-US" altLang="zh-CN" sz="1800" dirty="0" smtClean="0"/>
              <a:t>analyzed. </a:t>
            </a:r>
          </a:p>
          <a:p>
            <a:r>
              <a:rPr lang="en-US" altLang="zh-CN" sz="1800" dirty="0" smtClean="0"/>
              <a:t>The </a:t>
            </a:r>
            <a:r>
              <a:rPr lang="en-US" altLang="zh-CN" sz="1800" dirty="0"/>
              <a:t>design method of the riser pipe of the cryostat is </a:t>
            </a:r>
            <a:r>
              <a:rPr lang="en-US" altLang="zh-CN" sz="1800" dirty="0" smtClean="0"/>
              <a:t>proposed.</a:t>
            </a:r>
            <a:endParaRPr lang="zh-CN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0" y="1550764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3161972"/>
            <a:ext cx="2872740" cy="15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91769"/>
            <a:ext cx="1932432" cy="166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31" y="3092291"/>
            <a:ext cx="1711071" cy="59800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819656" y="5810682"/>
            <a:ext cx="55778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Riser pipe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38352" y="3936707"/>
            <a:ext cx="269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Pressure fluctuation </a:t>
            </a:r>
            <a:r>
              <a:rPr lang="en-US" altLang="zh-CN" sz="1600" dirty="0"/>
              <a:t>&lt; </a:t>
            </a:r>
            <a:r>
              <a:rPr lang="en-US" altLang="zh-CN" sz="1600" dirty="0" smtClean="0"/>
              <a:t>±10Pa</a:t>
            </a:r>
            <a:endParaRPr lang="zh-CN" alt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1" y="4791769"/>
            <a:ext cx="2561082" cy="17972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06" y="4863047"/>
            <a:ext cx="2560261" cy="1796714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 bwMode="auto">
          <a:xfrm>
            <a:off x="6778296" y="5378147"/>
            <a:ext cx="2175542" cy="923330"/>
          </a:xfrm>
          <a:prstGeom prst="wedgeRectCallout">
            <a:avLst>
              <a:gd name="adj1" fmla="val -67112"/>
              <a:gd name="adj2" fmla="val -13725"/>
            </a:avLst>
          </a:prstGeom>
          <a:solidFill>
            <a:srgbClr val="99CC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For ADS cryostat, the peak heat is 37.3W@2K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43" y="3075739"/>
            <a:ext cx="2299126" cy="1613457"/>
          </a:xfrm>
          <a:prstGeom prst="rect">
            <a:avLst/>
          </a:prstGeom>
        </p:spPr>
      </p:pic>
      <p:sp>
        <p:nvSpPr>
          <p:cNvPr id="11" name="矩形标注 10"/>
          <p:cNvSpPr/>
          <p:nvPr/>
        </p:nvSpPr>
        <p:spPr bwMode="auto">
          <a:xfrm>
            <a:off x="5542961" y="3712378"/>
            <a:ext cx="3362262" cy="923330"/>
          </a:xfrm>
          <a:prstGeom prst="wedgeRectCallout">
            <a:avLst>
              <a:gd name="adj1" fmla="val -58398"/>
              <a:gd name="adj2" fmla="val -40295"/>
            </a:avLst>
          </a:prstGeom>
          <a:solidFill>
            <a:srgbClr val="99CC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algn="ctr" eaLnBrk="1" hangingPunct="1"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m=3, the difference between experiment data and the theoretical data is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less than10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%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4142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</a:t>
            </a:r>
            <a:br>
              <a:rPr lang="en-US" altLang="zh-CN" dirty="0"/>
            </a:br>
            <a:r>
              <a:rPr lang="en-US" altLang="zh-CN" dirty="0"/>
              <a:t>                       </a:t>
            </a:r>
            <a:r>
              <a:rPr lang="en-US" altLang="zh-CN" dirty="0" smtClean="0"/>
              <a:t>       Cold compressor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743743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537985" y="2700169"/>
            <a:ext cx="80715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research of cold compressor is ongoing and supported by Key </a:t>
            </a:r>
            <a:r>
              <a:rPr lang="en-US" altLang="zh-CN" b="1" dirty="0"/>
              <a:t>independent deployment </a:t>
            </a:r>
            <a:r>
              <a:rPr lang="en-US" altLang="zh-CN" b="1" dirty="0" smtClean="0"/>
              <a:t>project of</a:t>
            </a:r>
            <a:r>
              <a:rPr lang="en-US" altLang="zh-CN" b="1" dirty="0"/>
              <a:t> Particle </a:t>
            </a:r>
            <a:r>
              <a:rPr lang="en-US" altLang="zh-CN" b="1" dirty="0" smtClean="0"/>
              <a:t>Accelerator </a:t>
            </a:r>
            <a:r>
              <a:rPr lang="en-US" altLang="zh-CN" b="1" dirty="0"/>
              <a:t>P</a:t>
            </a:r>
            <a:r>
              <a:rPr lang="en-US" altLang="zh-CN" b="1" dirty="0" smtClean="0"/>
              <a:t>hysics </a:t>
            </a:r>
            <a:r>
              <a:rPr lang="en-US" altLang="zh-CN" b="1" dirty="0"/>
              <a:t>and Technology Key Laboratory</a:t>
            </a:r>
            <a:r>
              <a:rPr lang="en-US" altLang="zh-CN" b="1" dirty="0" smtClean="0"/>
              <a:t> .</a:t>
            </a:r>
            <a:endParaRPr lang="zh-CN" altLang="en-US" b="1" dirty="0"/>
          </a:p>
        </p:txBody>
      </p:sp>
      <p:pic>
        <p:nvPicPr>
          <p:cNvPr id="7" name="图片 1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2858" r="2223" b="6743"/>
          <a:stretch/>
        </p:blipFill>
        <p:spPr bwMode="auto">
          <a:xfrm>
            <a:off x="230069" y="3363810"/>
            <a:ext cx="1815983" cy="27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37985" y="4772485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JT HX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67959" y="3921142"/>
            <a:ext cx="112606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4.2K Refrigerator</a:t>
            </a:r>
            <a:endParaRPr lang="zh-CN" altLang="en-US" sz="1400" dirty="0"/>
          </a:p>
        </p:txBody>
      </p:sp>
      <p:pic>
        <p:nvPicPr>
          <p:cNvPr id="11" name="Picture 2" descr="Air Liquide实物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33" y="3438744"/>
            <a:ext cx="2133604" cy="29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1605092" y="3842732"/>
            <a:ext cx="397933" cy="618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996797" y="4145646"/>
            <a:ext cx="283843" cy="298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30069" y="2069338"/>
            <a:ext cx="861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Cold compressor is the key equipment for large 2K cryogenic system (mass flow&gt; 10g/s).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Only a few core manufacturers abroad have the design and manufacturing </a:t>
            </a:r>
            <a:r>
              <a:rPr lang="en-US" altLang="zh-CN" dirty="0" smtClean="0"/>
              <a:t>capacity.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9261" y="4367238"/>
            <a:ext cx="17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Cold compressor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626687" y="3825138"/>
            <a:ext cx="436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parameters: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 efficiency: ≥60%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 ratio: ≥2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Leakage rate: 10-9 Pa•m3/s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high-speed motor output power: ≥1 kW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motor speed: ≥36krpm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71565" y="1825185"/>
            <a:ext cx="1432893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zh-CN" sz="1350" b="1" dirty="0"/>
              <a:t>From </a:t>
            </a:r>
            <a:r>
              <a:rPr lang="en-US" altLang="zh-CN" sz="1350" b="1" dirty="0" err="1" smtClean="0"/>
              <a:t>Zhuo</a:t>
            </a:r>
            <a:r>
              <a:rPr lang="en-US" altLang="zh-CN" sz="1350" b="1" dirty="0" smtClean="0"/>
              <a:t> Zhang</a:t>
            </a:r>
            <a:endParaRPr lang="zh-CN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8015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</a:t>
            </a:r>
            <a:br>
              <a:rPr lang="en-US" altLang="zh-CN" dirty="0"/>
            </a:br>
            <a:r>
              <a:rPr lang="en-US" altLang="zh-CN" dirty="0"/>
              <a:t>                              Cold compressor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Impeller is the key part of the cold compressor.</a:t>
            </a:r>
          </a:p>
          <a:p>
            <a:r>
              <a:rPr lang="en-US" altLang="zh-CN" sz="2000" dirty="0" smtClean="0"/>
              <a:t>Four types of impellers have been designed and </a:t>
            </a:r>
            <a:r>
              <a:rPr lang="en-US" altLang="zh-CN" sz="2000" dirty="0"/>
              <a:t> </a:t>
            </a:r>
            <a:r>
              <a:rPr lang="en-US" altLang="zh-CN" sz="2000" dirty="0" smtClean="0"/>
              <a:t>numerically simulated with 3D software.  </a:t>
            </a:r>
            <a:r>
              <a:rPr lang="en-US" altLang="zh-CN" sz="2000" dirty="0" smtClean="0">
                <a:solidFill>
                  <a:srgbClr val="FF0000"/>
                </a:solidFill>
              </a:rPr>
              <a:t>Manufacturing and test is under way.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0" y="1743743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/>
          </p:cNvPicPr>
          <p:nvPr/>
        </p:nvPicPr>
        <p:blipFill rotWithShape="1">
          <a:blip r:embed="rId3"/>
          <a:srcRect l="8472" r="6666" b="1460"/>
          <a:stretch/>
        </p:blipFill>
        <p:spPr bwMode="auto">
          <a:xfrm>
            <a:off x="711578" y="2876828"/>
            <a:ext cx="1972355" cy="1356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33" y="2876828"/>
            <a:ext cx="1904622" cy="135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C:\Users\ADMINI~1\AppData\Local\Temp\1483770158(1)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5" y="2876828"/>
            <a:ext cx="1761445" cy="135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xzl\Desktop\2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41" y="2818003"/>
            <a:ext cx="1626726" cy="14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119916" y="4134117"/>
            <a:ext cx="122341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CC-IHEP01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43968" y="4134117"/>
            <a:ext cx="12790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CC-</a:t>
            </a:r>
            <a:r>
              <a:rPr lang="en-US" altLang="zh-CN" dirty="0" err="1" smtClean="0">
                <a:latin typeface="黑体" pitchFamily="49" charset="-122"/>
                <a:ea typeface="黑体" pitchFamily="49" charset="-122"/>
              </a:rPr>
              <a:t>IHEP02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76896" y="4178530"/>
            <a:ext cx="1223412" cy="401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CC-IHEP03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41655" y="4174601"/>
            <a:ext cx="1223412" cy="401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CC-IHEP04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89081" y="4626313"/>
            <a:ext cx="2194852" cy="17740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/>
        </p:nvPicPr>
        <p:blipFill>
          <a:blip r:embed="rId8"/>
          <a:stretch>
            <a:fillRect/>
          </a:stretch>
        </p:blipFill>
        <p:spPr>
          <a:xfrm>
            <a:off x="3155506" y="5017908"/>
            <a:ext cx="2866098" cy="1301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64910" y="6354604"/>
            <a:ext cx="3421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 </a:t>
            </a:r>
            <a:r>
              <a:rPr lang="en-US" altLang="zh-CN" sz="16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distribution on blade and hub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3373839" y="6384430"/>
            <a:ext cx="3203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 distribution of blade surface </a:t>
            </a:r>
            <a:endParaRPr lang="zh-CN" altLang="en-US" sz="16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15304" y="4602577"/>
            <a:ext cx="12150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CC-IHEP01</a:t>
            </a:r>
          </a:p>
        </p:txBody>
      </p:sp>
      <p:sp>
        <p:nvSpPr>
          <p:cNvPr id="18" name="矩形 17"/>
          <p:cNvSpPr/>
          <p:nvPr/>
        </p:nvSpPr>
        <p:spPr>
          <a:xfrm>
            <a:off x="6275570" y="4851268"/>
            <a:ext cx="2869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Simulation results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Compression ratio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2.87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Mass flow</a:t>
            </a:r>
            <a:r>
              <a:rPr lang="zh-CN" altLang="en-US" dirty="0" smtClean="0">
                <a:solidFill>
                  <a:srgbClr val="0070C0"/>
                </a:solidFill>
              </a:rPr>
              <a:t>：</a:t>
            </a:r>
            <a:r>
              <a:rPr lang="en-US" altLang="zh-CN" dirty="0" smtClean="0">
                <a:solidFill>
                  <a:srgbClr val="0070C0"/>
                </a:solidFill>
              </a:rPr>
              <a:t>30g/s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Inlet Temperature</a:t>
            </a:r>
            <a:r>
              <a:rPr lang="zh-CN" altLang="en-US" dirty="0" smtClean="0">
                <a:solidFill>
                  <a:srgbClr val="0070C0"/>
                </a:solidFill>
              </a:rPr>
              <a:t>：</a:t>
            </a:r>
            <a:r>
              <a:rPr lang="en-US" altLang="zh-CN" dirty="0" smtClean="0">
                <a:solidFill>
                  <a:srgbClr val="0070C0"/>
                </a:solidFill>
              </a:rPr>
              <a:t>3.15K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Outlet Temperature</a:t>
            </a:r>
            <a:r>
              <a:rPr lang="zh-CN" altLang="en-US" dirty="0" smtClean="0">
                <a:solidFill>
                  <a:srgbClr val="0070C0"/>
                </a:solidFill>
              </a:rPr>
              <a:t>：</a:t>
            </a:r>
            <a:r>
              <a:rPr lang="en-US" altLang="zh-CN" dirty="0" smtClean="0">
                <a:solidFill>
                  <a:srgbClr val="0070C0"/>
                </a:solidFill>
              </a:rPr>
              <a:t>6.04K</a:t>
            </a:r>
            <a:endParaRPr lang="zh-CN" altLang="zh-CN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71565" y="1825185"/>
            <a:ext cx="1432893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zh-CN" sz="1350" b="1" dirty="0"/>
              <a:t>From </a:t>
            </a:r>
            <a:r>
              <a:rPr lang="en-US" altLang="zh-CN" sz="1350" b="1" dirty="0" err="1" smtClean="0"/>
              <a:t>Zhuo</a:t>
            </a:r>
            <a:r>
              <a:rPr lang="en-US" altLang="zh-CN" sz="1350" b="1" dirty="0" smtClean="0"/>
              <a:t> Zhang</a:t>
            </a:r>
            <a:endParaRPr lang="zh-CN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7072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</a:t>
            </a:r>
          </a:p>
          <a:p>
            <a:r>
              <a:rPr lang="en-US" altLang="zh-CN" dirty="0" smtClean="0"/>
              <a:t>Heat </a:t>
            </a:r>
            <a:r>
              <a:rPr lang="en-US" altLang="zh-CN" dirty="0"/>
              <a:t>load</a:t>
            </a:r>
          </a:p>
          <a:p>
            <a:r>
              <a:rPr lang="en-US" altLang="zh-CN" dirty="0" smtClean="0"/>
              <a:t>Refrigeration</a:t>
            </a:r>
          </a:p>
          <a:p>
            <a:r>
              <a:rPr lang="en-US" altLang="zh-CN" dirty="0" smtClean="0"/>
              <a:t>Cooling scheme</a:t>
            </a:r>
            <a:endParaRPr lang="en-US" altLang="zh-CN" dirty="0"/>
          </a:p>
          <a:p>
            <a:r>
              <a:rPr lang="en-US" altLang="zh-CN" dirty="0" err="1" smtClean="0"/>
              <a:t>Cryomodules</a:t>
            </a:r>
            <a:endParaRPr lang="en-US" altLang="zh-CN" dirty="0" smtClean="0"/>
          </a:p>
          <a:p>
            <a:r>
              <a:rPr lang="en-US" altLang="zh-CN" dirty="0" smtClean="0"/>
              <a:t>R&amp;D</a:t>
            </a:r>
            <a:endParaRPr lang="en-US" altLang="zh-CN" dirty="0"/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8421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just">
              <a:lnSpc>
                <a:spcPct val="10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prstClr val="black"/>
                </a:solidFill>
              </a:rPr>
              <a:t>The heat load is evaluated, the </a:t>
            </a:r>
            <a:r>
              <a:rPr lang="en-US" altLang="zh-CN" sz="2600" dirty="0">
                <a:solidFill>
                  <a:prstClr val="black"/>
                </a:solidFill>
              </a:rPr>
              <a:t>required total 4.5K equiv. heat load is 58.58kW and total installed power is 12.82MW.  </a:t>
            </a:r>
            <a:endParaRPr lang="en-US" altLang="zh-CN" sz="2600" dirty="0" smtClean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>
              <a:solidFill>
                <a:prstClr val="black"/>
              </a:solidFill>
            </a:endParaRPr>
          </a:p>
          <a:p>
            <a:r>
              <a:rPr lang="en-US" altLang="zh-CN" sz="2600" dirty="0" smtClean="0">
                <a:solidFill>
                  <a:prstClr val="black"/>
                </a:solidFill>
              </a:rPr>
              <a:t>There are four </a:t>
            </a:r>
            <a:r>
              <a:rPr lang="en-US" altLang="zh-CN" sz="2600" dirty="0" err="1" smtClean="0">
                <a:solidFill>
                  <a:prstClr val="black"/>
                </a:solidFill>
              </a:rPr>
              <a:t>cryo</a:t>
            </a:r>
            <a:r>
              <a:rPr lang="en-US" altLang="zh-CN" sz="2600" dirty="0" smtClean="0">
                <a:solidFill>
                  <a:prstClr val="black"/>
                </a:solidFill>
              </a:rPr>
              <a:t>-stations and each station has an </a:t>
            </a:r>
            <a:r>
              <a:rPr lang="en-US" altLang="zh-CN" sz="2600" dirty="0">
                <a:solidFill>
                  <a:prstClr val="black"/>
                </a:solidFill>
              </a:rPr>
              <a:t>individual 18kW@4.5K </a:t>
            </a:r>
            <a:r>
              <a:rPr lang="en-US" altLang="zh-CN" sz="2600" dirty="0" smtClean="0">
                <a:solidFill>
                  <a:prstClr val="black"/>
                </a:solidFill>
              </a:rPr>
              <a:t>refrigerator.</a:t>
            </a:r>
            <a:endParaRPr lang="en-US" altLang="zh-CN" sz="30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 R&amp;D of 2K JT heat exchanger, 2K superfluid helium and cold compressor is under way.</a:t>
            </a:r>
            <a:endParaRPr lang="en-US" altLang="zh-CN" sz="1800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4624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400" dirty="0">
                <a:solidFill>
                  <a:prstClr val="black"/>
                </a:solidFill>
                <a:latin typeface="Calibri Light" panose="020F0302020204030204"/>
                <a:ea typeface="宋体" panose="02010600030101010101" pitchFamily="2" charset="-122"/>
                <a:cs typeface="+mj-cs"/>
              </a:rPr>
              <a:t>Introduction</a:t>
            </a:r>
            <a:endParaRPr lang="zh-CN" altLang="en-US" sz="4400" dirty="0">
              <a:latin typeface="+mj-lt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Cryogenic system will cool all </a:t>
            </a:r>
            <a:r>
              <a:rPr lang="en-US" altLang="zh-CN" sz="2400" dirty="0"/>
              <a:t>the cavities </a:t>
            </a:r>
            <a:r>
              <a:rPr lang="en-US" altLang="zh-CN" sz="2400" dirty="0" smtClean="0"/>
              <a:t>in </a:t>
            </a:r>
            <a:r>
              <a:rPr lang="en-US" altLang="zh-CN" sz="2400" dirty="0"/>
              <a:t>a liquid-helium bath at a temperature of 2 K to achieve a good cavity quality factor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The Cryogenic system lies besides the RF station, which provides helium for the collider ring and the booster ring.</a:t>
            </a:r>
          </a:p>
          <a:p>
            <a:r>
              <a:rPr lang="en-US" altLang="zh-CN" sz="2400" dirty="0" smtClean="0"/>
              <a:t>The Cryogenic system mainly includes the refrigerators, distribution boxes, compressor group, helium storage tanks and </a:t>
            </a:r>
            <a:r>
              <a:rPr lang="en-US" altLang="zh-CN" sz="2400" dirty="0" err="1" smtClean="0"/>
              <a:t>cryomodules</a:t>
            </a:r>
            <a:r>
              <a:rPr lang="en-US" altLang="zh-CN" sz="2400" dirty="0" smtClean="0"/>
              <a:t>.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642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464" y="1985210"/>
            <a:ext cx="8231886" cy="454360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/>
              <a:t>Booster ring: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altLang="ja-JP" sz="2000" dirty="0"/>
              <a:t>1.3 GHz 9-cell cavities</a:t>
            </a:r>
            <a:r>
              <a:rPr lang="en-GB" altLang="zh-CN" sz="2000" dirty="0"/>
              <a:t>, </a:t>
            </a:r>
            <a:r>
              <a:rPr lang="en-GB" altLang="zh-CN" sz="2000" dirty="0" smtClean="0"/>
              <a:t>96 </a:t>
            </a:r>
            <a:r>
              <a:rPr lang="en-GB" altLang="zh-CN" sz="2000" dirty="0"/>
              <a:t>cavities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altLang="zh-CN" sz="2000" dirty="0" smtClean="0"/>
              <a:t>12 </a:t>
            </a:r>
            <a:r>
              <a:rPr lang="en-GB" altLang="zh-CN" sz="2000" dirty="0" err="1"/>
              <a:t>cryomodules</a:t>
            </a:r>
            <a:endParaRPr lang="en-GB" altLang="zh-CN" sz="2000" dirty="0"/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3 </a:t>
            </a:r>
            <a:r>
              <a:rPr lang="en-US" altLang="zh-CN" sz="2000" dirty="0" err="1"/>
              <a:t>cryomodules</a:t>
            </a:r>
            <a:r>
              <a:rPr lang="en-US" altLang="zh-CN" sz="2000" dirty="0"/>
              <a:t>/each station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zh-CN" sz="2000" dirty="0"/>
              <a:t>Working temperature: </a:t>
            </a:r>
            <a:r>
              <a:rPr lang="en-US" altLang="zh-CN" sz="2000" dirty="0" smtClean="0"/>
              <a:t>2K/31mbar</a:t>
            </a:r>
          </a:p>
          <a:p>
            <a:pPr marL="0" lvl="1" indent="0" fontAlgn="base">
              <a:spcAft>
                <a:spcPct val="0"/>
              </a:spcAft>
              <a:buClr>
                <a:schemeClr val="tx1"/>
              </a:buClr>
              <a:buSzPct val="100000"/>
              <a:buNone/>
            </a:pPr>
            <a:r>
              <a:rPr lang="en-US" altLang="zh-CN" sz="3600" dirty="0" smtClean="0"/>
              <a:t>Collider ring: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Tx/>
              <a:buChar char="•"/>
            </a:pPr>
            <a:r>
              <a:rPr lang="en-GB" altLang="ja-JP" sz="1800" kern="0" dirty="0" smtClean="0">
                <a:solidFill>
                  <a:srgbClr val="000000"/>
                </a:solidFill>
                <a:latin typeface="Arial"/>
                <a:ea typeface="宋体"/>
              </a:rPr>
              <a:t>650MHz </a:t>
            </a:r>
            <a:r>
              <a:rPr lang="en-GB" altLang="ja-JP" sz="1800" kern="0" dirty="0">
                <a:solidFill>
                  <a:srgbClr val="000000"/>
                </a:solidFill>
                <a:latin typeface="Arial"/>
                <a:ea typeface="宋体"/>
              </a:rPr>
              <a:t>2-cell cavities</a:t>
            </a:r>
            <a:r>
              <a:rPr lang="en-GB" altLang="zh-CN" sz="1800" kern="0" dirty="0">
                <a:solidFill>
                  <a:srgbClr val="000000"/>
                </a:solidFill>
                <a:latin typeface="Arial"/>
                <a:ea typeface="宋体"/>
              </a:rPr>
              <a:t>, </a:t>
            </a:r>
            <a:r>
              <a:rPr lang="en-GB" altLang="zh-CN" sz="1800" kern="0" dirty="0" smtClean="0">
                <a:solidFill>
                  <a:srgbClr val="000000"/>
                </a:solidFill>
                <a:latin typeface="Arial"/>
                <a:ea typeface="宋体"/>
              </a:rPr>
              <a:t>336 cavities</a:t>
            </a:r>
            <a:endParaRPr lang="en-GB" altLang="zh-CN" sz="1800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Tx/>
              <a:buChar char="•"/>
            </a:pPr>
            <a:r>
              <a:rPr lang="en-GB" altLang="zh-CN" sz="1800" kern="0" dirty="0" smtClean="0">
                <a:solidFill>
                  <a:srgbClr val="000000"/>
                </a:solidFill>
                <a:latin typeface="Arial"/>
                <a:ea typeface="宋体"/>
              </a:rPr>
              <a:t>56 </a:t>
            </a:r>
            <a:r>
              <a:rPr lang="en-GB" altLang="zh-CN" sz="1800" kern="0" dirty="0" err="1">
                <a:solidFill>
                  <a:srgbClr val="000000"/>
                </a:solidFill>
                <a:latin typeface="Arial"/>
                <a:ea typeface="宋体"/>
              </a:rPr>
              <a:t>cryomodules</a:t>
            </a:r>
            <a:endParaRPr lang="en-GB" altLang="zh-CN" sz="1800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Tx/>
              <a:buChar char="•"/>
            </a:pP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14 </a:t>
            </a:r>
            <a:r>
              <a:rPr lang="en-US" altLang="zh-CN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cryomodules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/each station 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FontTx/>
              <a:buChar char="•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Working temperature: 2K/31mbar</a:t>
            </a:r>
          </a:p>
          <a:p>
            <a:pPr marL="342900" lvl="1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None/>
            </a:pP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1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CDCC"/>
              </a:buClr>
              <a:buSzPct val="150000"/>
              <a:buNone/>
            </a:pPr>
            <a:endParaRPr lang="en-US" altLang="zh-CN" sz="825" dirty="0"/>
          </a:p>
        </p:txBody>
      </p:sp>
      <p:sp>
        <p:nvSpPr>
          <p:cNvPr id="5" name="矩形 4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732401" y="2661158"/>
            <a:ext cx="4000119" cy="29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516" y="545840"/>
            <a:ext cx="7357310" cy="994172"/>
          </a:xfrm>
        </p:spPr>
        <p:txBody>
          <a:bodyPr>
            <a:normAutofit/>
          </a:bodyPr>
          <a:lstStyle/>
          <a:p>
            <a:r>
              <a:rPr lang="en-US" altLang="zh-CN" dirty="0"/>
              <a:t>Flowchart of one </a:t>
            </a:r>
            <a:r>
              <a:rPr lang="en-US" altLang="zh-CN" dirty="0" err="1" smtClean="0"/>
              <a:t>Cryo</a:t>
            </a:r>
            <a:r>
              <a:rPr lang="en-US" altLang="zh-CN" dirty="0" smtClean="0"/>
              <a:t>-station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6464" y="24146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9796" y="12489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58121" y="2122162"/>
            <a:ext cx="3073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Times New Roman" panose="02020603050405020304" pitchFamily="18" charset="0"/>
              </a:rPr>
              <a:t>Each </a:t>
            </a:r>
            <a:r>
              <a:rPr lang="en-US" altLang="zh-CN" dirty="0" err="1" smtClean="0">
                <a:cs typeface="Times New Roman" panose="02020603050405020304" pitchFamily="18" charset="0"/>
              </a:rPr>
              <a:t>Cryo</a:t>
            </a:r>
            <a:r>
              <a:rPr lang="en-US" altLang="zh-CN" dirty="0" smtClean="0">
                <a:cs typeface="Times New Roman" panose="02020603050405020304" pitchFamily="18" charset="0"/>
              </a:rPr>
              <a:t>-station mainly includes Compressor, Cold box, helium gas storage tanks, </a:t>
            </a:r>
            <a:r>
              <a:rPr lang="en-US" altLang="zh-CN" dirty="0" err="1" smtClean="0">
                <a:cs typeface="Times New Roman" panose="02020603050405020304" pitchFamily="18" charset="0"/>
              </a:rPr>
              <a:t>cryomudules</a:t>
            </a:r>
            <a:r>
              <a:rPr lang="en-US" altLang="zh-CN" dirty="0" smtClean="0">
                <a:cs typeface="Times New Roman" panose="02020603050405020304" pitchFamily="18" charset="0"/>
              </a:rPr>
              <a:t> and purification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Times New Roman" panose="02020603050405020304" pitchFamily="18" charset="0"/>
              </a:rPr>
              <a:t>The </a:t>
            </a:r>
            <a:r>
              <a:rPr lang="en-US" altLang="zh-CN" dirty="0" err="1" smtClean="0">
                <a:cs typeface="Times New Roman" panose="02020603050405020304" pitchFamily="18" charset="0"/>
              </a:rPr>
              <a:t>cryomodules</a:t>
            </a:r>
            <a:r>
              <a:rPr lang="en-US" altLang="zh-CN" dirty="0" smtClean="0">
                <a:cs typeface="Times New Roman" panose="02020603050405020304" pitchFamily="18" charset="0"/>
              </a:rPr>
              <a:t> have two shields, a 40K~80K shield and a 5K~8K shield.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Times New Roman" panose="02020603050405020304" pitchFamily="18" charset="0"/>
              </a:rPr>
              <a:t>A 2.2K, 1.2bar helium is supplied for the </a:t>
            </a:r>
            <a:r>
              <a:rPr lang="en-US" altLang="zh-CN" dirty="0" err="1" smtClean="0">
                <a:cs typeface="Times New Roman" panose="02020603050405020304" pitchFamily="18" charset="0"/>
              </a:rPr>
              <a:t>cryomodules</a:t>
            </a:r>
            <a:r>
              <a:rPr lang="en-US" altLang="zh-CN" dirty="0" smtClean="0">
                <a:cs typeface="Times New Roman" panose="02020603050405020304" pitchFamily="18" charset="0"/>
              </a:rPr>
              <a:t> and the 2K, 31mbar helium gas return to the cold box with the cold compressors. 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738" y="2346402"/>
            <a:ext cx="5484468" cy="35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Infrastructure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057" y="1900484"/>
            <a:ext cx="3593639" cy="31378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61353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4" y="5038344"/>
            <a:ext cx="6942583" cy="158734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22976" y="5390067"/>
            <a:ext cx="365760" cy="6217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69850" y="1998285"/>
            <a:ext cx="3426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Equipment: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T&gt;80K,  on the surface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T&lt;80K, in the tunnel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37986" y="3487556"/>
            <a:ext cx="383397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smtClean="0"/>
              <a:t>Each </a:t>
            </a:r>
            <a:r>
              <a:rPr lang="en-US" altLang="zh-CN" sz="2400" dirty="0" err="1" smtClean="0"/>
              <a:t>cryo</a:t>
            </a:r>
            <a:r>
              <a:rPr lang="en-US" altLang="zh-CN" sz="2400" dirty="0" smtClean="0"/>
              <a:t>-station has an underground plant in the cavern, the size is 16m </a:t>
            </a:r>
            <a:r>
              <a:rPr lang="zh-CN" altLang="en-US" sz="2400" dirty="0" smtClean="0"/>
              <a:t>* </a:t>
            </a:r>
            <a:r>
              <a:rPr lang="en-US" altLang="zh-CN" sz="2400" dirty="0" smtClean="0"/>
              <a:t>22m.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713232" y="3264408"/>
            <a:ext cx="2596896" cy="859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endCxn id="7" idx="0"/>
          </p:cNvCxnSpPr>
          <p:nvPr/>
        </p:nvCxnSpPr>
        <p:spPr>
          <a:xfrm>
            <a:off x="3279336" y="4113014"/>
            <a:ext cx="2426520" cy="1277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785" y="381980"/>
            <a:ext cx="7886700" cy="994172"/>
          </a:xfrm>
        </p:spPr>
        <p:txBody>
          <a:bodyPr>
            <a:noAutofit/>
          </a:bodyPr>
          <a:lstStyle/>
          <a:p>
            <a:r>
              <a:rPr lang="en-US" altLang="zh-CN" dirty="0"/>
              <a:t>Parameters of SC </a:t>
            </a:r>
            <a:r>
              <a:rPr lang="en-US" altLang="zh-CN" dirty="0" smtClean="0"/>
              <a:t>cavities related for Cryogenic system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1550879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83030"/>
              </p:ext>
            </p:extLst>
          </p:nvPr>
        </p:nvGraphicFramePr>
        <p:xfrm>
          <a:off x="375385" y="1759895"/>
          <a:ext cx="8321702" cy="4500951"/>
        </p:xfrm>
        <a:graphic>
          <a:graphicData uri="http://schemas.openxmlformats.org/drawingml/2006/table">
            <a:tbl>
              <a:tblPr/>
              <a:tblGrid>
                <a:gridCol w="3081047"/>
                <a:gridCol w="987552"/>
                <a:gridCol w="923544"/>
                <a:gridCol w="1030087"/>
                <a:gridCol w="665910"/>
                <a:gridCol w="665910"/>
                <a:gridCol w="967652"/>
              </a:tblGrid>
              <a:tr h="260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100km RF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parameters( From ZJY20171022)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Collider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Booster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028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mode</a:t>
                      </a:r>
                      <a:endParaRPr lang="zh-CN" alt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Frequency(MHz)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Cavity operating voltage (MV)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6.37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2.15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19.06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10.94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11.25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Duty factor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number of cavities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number of modules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Eacc  (MV/m)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R/Q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1E+10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1E+10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1E+10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1E+10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1E+10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1E+10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Operation temperature (K)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Cavity dynamic heat load@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(W/cavity)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dynamic heat load @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2K(kW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Heat </a:t>
            </a:r>
            <a:r>
              <a:rPr lang="en-US" altLang="zh-CN" dirty="0" smtClean="0"/>
              <a:t>load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690689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57297"/>
              </p:ext>
            </p:extLst>
          </p:nvPr>
        </p:nvGraphicFramePr>
        <p:xfrm>
          <a:off x="237743" y="1913383"/>
          <a:ext cx="8668513" cy="44576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376619"/>
                <a:gridCol w="967780"/>
                <a:gridCol w="826199"/>
                <a:gridCol w="851557"/>
                <a:gridCol w="1048364"/>
                <a:gridCol w="777080"/>
                <a:gridCol w="820914"/>
              </a:tblGrid>
              <a:tr h="221760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 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H mode 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Collider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Booster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11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40-80K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5-8K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40-80K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5-8K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17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Module static heat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load</a:t>
                      </a:r>
                      <a:r>
                        <a:rPr lang="en-US" altLang="zh-CN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 </a:t>
                      </a:r>
                      <a:r>
                        <a:rPr lang="en-US" altLang="zh-CN" sz="1800" b="0" kern="1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(W)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140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300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Module dynamic heat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load </a:t>
                      </a:r>
                      <a:r>
                        <a:rPr lang="en-US" altLang="zh-CN" sz="1800" b="0" kern="1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(W)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300.00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60.00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113.51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HOM loss per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module (W)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86.4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8.64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2.88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Connection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boxes </a:t>
                      </a:r>
                      <a:r>
                        <a:rPr lang="en-US" altLang="zh-CN" sz="1800" b="0" kern="1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(W)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Total heat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load </a:t>
                      </a:r>
                      <a:r>
                        <a:rPr lang="en-US" altLang="zh-CN" sz="1800" b="0" kern="1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(kW)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41.24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7.76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7.75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56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Total predicted mass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flow (g/s)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197.62</a:t>
                      </a:r>
                      <a:endParaRPr lang="zh-CN" sz="28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242.24</a:t>
                      </a:r>
                      <a:endParaRPr lang="zh-CN" sz="28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365.76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35.1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84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Overall net cryogenic capacity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multiplier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1.54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1.54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1.54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20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4.5K  equiv. heat load with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multiplier (kW)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4.77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10.81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38.18</a:t>
                      </a: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0.46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0.69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3.67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5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Total 4.5K equiv. heat load with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multiplier (kW)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53.77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35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Total 4.5K equiv. heat load of booster and 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+mn-cs"/>
                        </a:rPr>
                        <a:t>collider (kW)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58.58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Installed power </a:t>
            </a:r>
            <a:r>
              <a:rPr lang="en-US" altLang="zh-CN" dirty="0" smtClean="0"/>
              <a:t>requirement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831087"/>
            <a:ext cx="9018270" cy="3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591124"/>
              </p:ext>
            </p:extLst>
          </p:nvPr>
        </p:nvGraphicFramePr>
        <p:xfrm>
          <a:off x="437769" y="2108232"/>
          <a:ext cx="7886699" cy="1920240"/>
        </p:xfrm>
        <a:graphic>
          <a:graphicData uri="http://schemas.openxmlformats.org/drawingml/2006/table">
            <a:tbl>
              <a:tblPr/>
              <a:tblGrid>
                <a:gridCol w="3280867"/>
                <a:gridCol w="1593113"/>
                <a:gridCol w="1498473"/>
                <a:gridCol w="1514246"/>
              </a:tblGrid>
              <a:tr h="18034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40-80 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5-8 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 K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Booster heat load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6.14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0.76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1.15 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Collider heat load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63.51 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11.96 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11.94 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fr-FR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CEPC TOTAL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fr-FR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69.64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12.71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13.08 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COP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W/W)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16.4</a:t>
                      </a:r>
                      <a:endParaRPr lang="zh-C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197.9</a:t>
                      </a:r>
                      <a:endParaRPr lang="zh-CN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700.2</a:t>
                      </a:r>
                      <a:endParaRPr lang="zh-C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Install power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MW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1.14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2.52 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9.16 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</a:t>
                      </a: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installed 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power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MW</a:t>
                      </a: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12.82 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37768" y="4274873"/>
            <a:ext cx="7886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required total 4.5K equiv</a:t>
            </a:r>
            <a:r>
              <a:rPr lang="en-US" altLang="zh-CN" sz="2400" dirty="0"/>
              <a:t>. heat </a:t>
            </a:r>
            <a:r>
              <a:rPr lang="en-US" altLang="zh-CN" sz="2400" dirty="0" smtClean="0"/>
              <a:t>load is 58.58kW and total installed power is 12.82MW</a:t>
            </a:r>
            <a:r>
              <a:rPr lang="en-US" altLang="zh-CN" sz="2400" dirty="0"/>
              <a:t>.</a:t>
            </a:r>
            <a:r>
              <a:rPr lang="en-US" altLang="zh-CN" sz="2400" dirty="0" smtClean="0"/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Four </a:t>
            </a:r>
            <a:r>
              <a:rPr lang="en-US" altLang="zh-CN" sz="2400" dirty="0"/>
              <a:t>individual 18kW@4.5K </a:t>
            </a:r>
            <a:r>
              <a:rPr lang="en-US" altLang="zh-CN" sz="2400" dirty="0" smtClean="0"/>
              <a:t>refrigerators </a:t>
            </a:r>
            <a:r>
              <a:rPr lang="en-US" altLang="zh-CN" sz="2400" dirty="0"/>
              <a:t>will be employed for the CEPC cryogenic system</a:t>
            </a:r>
            <a:r>
              <a:rPr lang="en-US" altLang="zh-CN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Referred to LHC 18kW refrigerator, the corresponding installed power is 16.6MW.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48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9232</TotalTime>
  <Words>1173</Words>
  <Application>Microsoft Office PowerPoint</Application>
  <PresentationFormat>全屏显示(4:3)</PresentationFormat>
  <Paragraphs>313</Paragraphs>
  <Slides>20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Microsoft Yahei</vt:lpstr>
      <vt:lpstr>MS Mincho</vt:lpstr>
      <vt:lpstr>ＭＳ Ｐゴシック</vt:lpstr>
      <vt:lpstr>等线</vt:lpstr>
      <vt:lpstr>等线 Light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1_Office 主题​​</vt:lpstr>
      <vt:lpstr>CEPC Cryogenic System</vt:lpstr>
      <vt:lpstr>Outline</vt:lpstr>
      <vt:lpstr>Introduction</vt:lpstr>
      <vt:lpstr>Introduction</vt:lpstr>
      <vt:lpstr>Flowchart of one Cryo-station</vt:lpstr>
      <vt:lpstr>Infrastructure</vt:lpstr>
      <vt:lpstr>Parameters of SC cavities related for Cryogenic system</vt:lpstr>
      <vt:lpstr>Heat load</vt:lpstr>
      <vt:lpstr>Installed power requirement</vt:lpstr>
      <vt:lpstr>Helium  Inventory</vt:lpstr>
      <vt:lpstr>Refrigeration</vt:lpstr>
      <vt:lpstr>Cooling scheme for Collider</vt:lpstr>
      <vt:lpstr>Cooling scheme for Booster</vt:lpstr>
      <vt:lpstr>Cryomodule for 650MHz 2-cell cavities</vt:lpstr>
      <vt:lpstr>Cryomodule for 1.3GHz 9-cell cavities</vt:lpstr>
      <vt:lpstr>R&amp;D                       2K JT heat exchanger</vt:lpstr>
      <vt:lpstr>R&amp;D                        2K superfluid helium </vt:lpstr>
      <vt:lpstr>R&amp;D                               Cold compressor</vt:lpstr>
      <vt:lpstr>R&amp;D                               Cold compressor</vt:lpstr>
      <vt:lpstr>Summary</vt:lpstr>
    </vt:vector>
  </TitlesOfParts>
  <Company>您的公司名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cryogenic System of CEPC</dc:title>
  <dc:creator>zhangjq</dc:creator>
  <cp:lastModifiedBy>zjq</cp:lastModifiedBy>
  <cp:revision>144</cp:revision>
  <dcterms:created xsi:type="dcterms:W3CDTF">2017-04-17T03:23:04Z</dcterms:created>
  <dcterms:modified xsi:type="dcterms:W3CDTF">2017-11-06T14:36:01Z</dcterms:modified>
</cp:coreProperties>
</file>