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81" r:id="rId7"/>
    <p:sldId id="279" r:id="rId8"/>
    <p:sldId id="280" r:id="rId9"/>
    <p:sldId id="261" r:id="rId10"/>
    <p:sldId id="265" r:id="rId11"/>
    <p:sldId id="266" r:id="rId12"/>
    <p:sldId id="264" r:id="rId13"/>
    <p:sldId id="262" r:id="rId14"/>
    <p:sldId id="263" r:id="rId15"/>
    <p:sldId id="283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5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0C564-1A08-4FF9-868D-232FF2849767}" type="datetimeFigureOut">
              <a:rPr lang="zh-CN" altLang="en-US" smtClean="0"/>
              <a:t>2017-11-4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EA304-66CD-4572-94A2-C9F3AAB284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086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EA304-66CD-4572-94A2-C9F3AAB284A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7442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EA304-66CD-4572-94A2-C9F3AAB284A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445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EA304-66CD-4572-94A2-C9F3AAB284A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0580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EA304-66CD-4572-94A2-C9F3AAB284A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75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EA304-66CD-4572-94A2-C9F3AAB284AA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914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EA304-66CD-4572-94A2-C9F3AAB284AA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82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C008-A19C-4496-AB57-DCEDE6191223}" type="datetime1">
              <a:rPr lang="zh-CN" altLang="en-US" smtClean="0"/>
              <a:t>2017-11-4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8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0196"/>
            <a:ext cx="7886700" cy="909532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69728"/>
            <a:ext cx="7886700" cy="518662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B40E-DE08-4201-98A8-9C1E5F54C308}" type="datetime1">
              <a:rPr lang="zh-CN" altLang="en-US" smtClean="0"/>
              <a:t>2017-11-4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fld id="{22C4B0D4-3210-4229-BCA1-CE10D9AC055F}" type="slidenum">
              <a:rPr lang="zh-CN" altLang="en-US" smtClean="0"/>
              <a:pPr/>
              <a:t>‹#›</a:t>
            </a:fld>
            <a:r>
              <a:rPr lang="en-US" altLang="zh-CN" dirty="0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475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A27E8-25EE-4C52-A45A-BDCB14994914}" type="datetime1">
              <a:rPr lang="zh-CN" altLang="en-US" smtClean="0"/>
              <a:t>2017-11-4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4B0D4-3210-4229-BCA1-CE10D9AC05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26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Magnet System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CHEN, Fusan</a:t>
            </a:r>
            <a:endParaRPr lang="en-US" altLang="zh-CN" dirty="0" smtClean="0"/>
          </a:p>
          <a:p>
            <a:r>
              <a:rPr lang="en-US" altLang="zh-CN" dirty="0" smtClean="0"/>
              <a:t>KANG, Wen</a:t>
            </a:r>
            <a:endParaRPr lang="en-US" altLang="zh-CN" dirty="0" smtClean="0"/>
          </a:p>
          <a:p>
            <a:r>
              <a:rPr lang="en-US" altLang="zh-CN" dirty="0" smtClean="0"/>
              <a:t>November 5, 2017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5733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of dual aperture quad.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Purpose of the magnetic shielding</a:t>
            </a:r>
          </a:p>
          <a:p>
            <a:pPr lvl="1"/>
            <a:r>
              <a:rPr lang="en-US" altLang="zh-CN" dirty="0" smtClean="0"/>
              <a:t>Compensate the odd order harmonics.</a:t>
            </a:r>
          </a:p>
          <a:p>
            <a:pPr lvl="1"/>
            <a:r>
              <a:rPr lang="en-US" altLang="zh-CN" dirty="0" smtClean="0"/>
              <a:t>No effect on the even order harmonics.</a:t>
            </a:r>
          </a:p>
          <a:p>
            <a:pPr lvl="1"/>
            <a:r>
              <a:rPr lang="en-US" altLang="zh-CN" dirty="0" smtClean="0"/>
              <a:t>The variation is proportional to the shielding thickness.</a:t>
            </a:r>
          </a:p>
          <a:p>
            <a:pPr lvl="1"/>
            <a:r>
              <a:rPr lang="en-US" altLang="zh-CN" dirty="0" smtClean="0"/>
              <a:t>The variations of all odd order harmonics have the same scale, so the shielding can compensate them at one time.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045125"/>
              </p:ext>
            </p:extLst>
          </p:nvPr>
        </p:nvGraphicFramePr>
        <p:xfrm>
          <a:off x="1496232" y="3639513"/>
          <a:ext cx="6120001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5871"/>
                <a:gridCol w="2301678"/>
                <a:gridCol w="2302452"/>
              </a:tblGrid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</a:t>
                      </a:r>
                      <a:r>
                        <a:rPr lang="en-US" sz="1800" baseline="-25000" dirty="0" err="1">
                          <a:effectLst/>
                        </a:rPr>
                        <a:t>n</a:t>
                      </a:r>
                      <a:r>
                        <a:rPr lang="en-US" sz="1800" dirty="0">
                          <a:effectLst/>
                        </a:rPr>
                        <a:t>/B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Before shielding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After shielding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-2132.6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-1.3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-169.9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-0.1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-2.3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-0.1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zh-CN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zh-CN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10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646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of dual aperture quad.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Effect of the trim coils</a:t>
            </a:r>
          </a:p>
          <a:p>
            <a:pPr lvl="1"/>
            <a:r>
              <a:rPr lang="en-US" altLang="zh-CN" dirty="0" smtClean="0"/>
              <a:t>Adjusting the gradient in one aperture with trim coils will effect the odd order harmonics in both apertures.</a:t>
            </a:r>
          </a:p>
          <a:p>
            <a:pPr lvl="1"/>
            <a:r>
              <a:rPr lang="en-US" altLang="zh-CN" dirty="0" smtClean="0"/>
              <a:t>The gap between two cores which is filled with stainless steel can weaken the coupling of the two apertures.</a:t>
            </a:r>
          </a:p>
          <a:p>
            <a:pPr lvl="1"/>
            <a:r>
              <a:rPr lang="en-US" altLang="zh-CN" dirty="0" smtClean="0"/>
              <a:t>Harmonics induced by 1.5% of field adjustment with 50mm core gap are acceptable for beam optics.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286731"/>
              </p:ext>
            </p:extLst>
          </p:nvPr>
        </p:nvGraphicFramePr>
        <p:xfrm>
          <a:off x="1512000" y="3887471"/>
          <a:ext cx="6119999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553"/>
                <a:gridCol w="1604482"/>
                <a:gridCol w="1604482"/>
                <a:gridCol w="160448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</a:t>
                      </a:r>
                      <a:r>
                        <a:rPr lang="en-US" sz="1800" baseline="-25000" dirty="0" err="1">
                          <a:effectLst/>
                        </a:rPr>
                        <a:t>n</a:t>
                      </a:r>
                      <a:r>
                        <a:rPr lang="en-US" sz="1800" dirty="0">
                          <a:effectLst/>
                        </a:rPr>
                        <a:t>/B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 variation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+1.5%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-1.5%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-1.3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-51.4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52.3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-0.1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-4.1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4.1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11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3170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of dual aperture quad.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Design parameters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840311"/>
              </p:ext>
            </p:extLst>
          </p:nvPr>
        </p:nvGraphicFramePr>
        <p:xfrm>
          <a:off x="1235392" y="1655660"/>
          <a:ext cx="6673215" cy="490728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598295"/>
                <a:gridCol w="2374417"/>
                <a:gridCol w="2700503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Magnetic length [m]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Gradient [T/m]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8.21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Aperture [mm]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76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Main coil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Turns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36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altLang="zh-CN" sz="1400" b="1" dirty="0" smtClean="0">
                          <a:effectLst/>
                        </a:rPr>
                        <a:t>2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Material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Aluminum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Conductor specs. [mm]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10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sz="1400" b="1" dirty="0" smtClean="0">
                          <a:effectLst/>
                        </a:rPr>
                        <a:t>10</a:t>
                      </a:r>
                      <a:r>
                        <a:rPr lang="en-US" sz="1400" b="1" dirty="0">
                          <a:effectLst/>
                        </a:rPr>
                        <a:t>, φ6, R1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effectLst/>
                        </a:rPr>
                        <a:t>Current [A]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265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smtClean="0">
                          <a:effectLst/>
                        </a:rPr>
                        <a:t>Current density [A/mm</a:t>
                      </a:r>
                      <a:r>
                        <a:rPr lang="en-US" altLang="zh-CN" sz="1400" b="1" baseline="30000" smtClean="0">
                          <a:effectLst/>
                        </a:rPr>
                        <a:t>2</a:t>
                      </a:r>
                      <a:r>
                        <a:rPr lang="en-US" altLang="zh-CN" sz="1400" b="1" smtClean="0">
                          <a:effectLst/>
                        </a:rPr>
                        <a:t>]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3.74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Voltage</a:t>
                      </a:r>
                      <a:r>
                        <a:rPr lang="en-US" altLang="zh-CN" sz="1400" b="1" baseline="0" dirty="0" smtClean="0"/>
                        <a:t> [V]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</a:rPr>
                        <a:t>38</a:t>
                      </a:r>
                      <a:endParaRPr lang="zh-CN" altLang="zh-CN" sz="1400" b="1" dirty="0" smtClean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Power consumption</a:t>
                      </a:r>
                      <a:r>
                        <a:rPr lang="en-US" altLang="zh-CN" sz="1400" b="1" baseline="0" dirty="0" smtClean="0"/>
                        <a:t> [kW]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</a:rPr>
                        <a:t>10.1</a:t>
                      </a:r>
                      <a:endParaRPr lang="zh-CN" altLang="en-US" sz="1400" b="1" dirty="0"/>
                    </a:p>
                  </a:txBody>
                  <a:tcPr marL="68580" marR="68580" marT="0" marB="0"/>
                </a:tc>
              </a:tr>
              <a:tr h="0">
                <a:tc rowSpan="7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</a:rPr>
                        <a:t>Trim coil</a:t>
                      </a:r>
                      <a:endParaRPr lang="zh-CN" altLang="zh-CN" sz="1400" b="1" dirty="0" smtClean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Turns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</a:rPr>
                        <a:t>20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Material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copper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Conductor specs. [mm]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4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sz="1400" b="1" dirty="0" smtClean="0">
                          <a:effectLst/>
                        </a:rPr>
                        <a:t>2</a:t>
                      </a:r>
                      <a:r>
                        <a:rPr lang="en-US" sz="1400" b="1" dirty="0" smtClean="0">
                          <a:effectLst/>
                        </a:rPr>
                        <a:t>, R0.2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effectLst/>
                        </a:rPr>
                        <a:t>Current [A]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7.2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smtClean="0">
                          <a:effectLst/>
                        </a:rPr>
                        <a:t>Current density [A/mm</a:t>
                      </a:r>
                      <a:r>
                        <a:rPr lang="en-US" altLang="zh-CN" sz="1400" b="1" baseline="30000" smtClean="0">
                          <a:effectLst/>
                        </a:rPr>
                        <a:t>2</a:t>
                      </a:r>
                      <a:r>
                        <a:rPr lang="en-US" altLang="zh-CN" sz="1400" b="1" smtClean="0">
                          <a:effectLst/>
                        </a:rPr>
                        <a:t>]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0.9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Voltage</a:t>
                      </a:r>
                      <a:r>
                        <a:rPr lang="en-US" altLang="zh-CN" sz="1400" b="1" baseline="0" dirty="0" smtClean="0"/>
                        <a:t> [V]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5.4</a:t>
                      </a:r>
                      <a:endParaRPr lang="zh-CN" altLang="zh-CN" sz="1400" b="1" dirty="0" smtClean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Power consumption</a:t>
                      </a:r>
                      <a:r>
                        <a:rPr lang="en-US" altLang="zh-CN" sz="1400" b="1" baseline="0" dirty="0" smtClean="0"/>
                        <a:t> [kW]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</a:rPr>
                        <a:t>0.04</a:t>
                      </a:r>
                      <a:endParaRPr lang="zh-CN" altLang="en-US" sz="1400" b="1" dirty="0"/>
                    </a:p>
                  </a:txBody>
                  <a:tcPr marL="68580" marR="68580" marT="0" marB="0"/>
                </a:tc>
              </a:tr>
              <a:tr h="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Cooling water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loop number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pressure [kg/cm</a:t>
                      </a:r>
                      <a:r>
                        <a:rPr lang="en-US" sz="1400" b="1" baseline="30000">
                          <a:effectLst/>
                        </a:rPr>
                        <a:t>2</a:t>
                      </a:r>
                      <a:r>
                        <a:rPr lang="en-US" sz="1400" b="1">
                          <a:effectLst/>
                        </a:rPr>
                        <a:t>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Velocity [m/s]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1.62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Flux [l/s]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0.184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Temperature rise [°C]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13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Overall</a:t>
                      </a:r>
                      <a:r>
                        <a:rPr lang="en-US" altLang="zh-CN" sz="1400" b="1" baseline="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size (H×V×L) [mm]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700×500×2000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12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466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of sextupole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330" y="3247143"/>
            <a:ext cx="5109010" cy="2880000"/>
          </a:xfrm>
        </p:spPr>
      </p:pic>
      <p:sp>
        <p:nvSpPr>
          <p:cNvPr id="9" name="内容占位符 2"/>
          <p:cNvSpPr txBox="1">
            <a:spLocks/>
          </p:cNvSpPr>
          <p:nvPr/>
        </p:nvSpPr>
        <p:spPr>
          <a:xfrm>
            <a:off x="628650" y="1169728"/>
            <a:ext cx="7886700" cy="5186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The </a:t>
            </a:r>
            <a:r>
              <a:rPr lang="en-US" altLang="zh-CN" dirty="0"/>
              <a:t>s</a:t>
            </a:r>
            <a:r>
              <a:rPr lang="en-US" altLang="zh-CN" dirty="0" smtClean="0"/>
              <a:t>extupoles of the two rings are single aperture magnets installed side by side.</a:t>
            </a:r>
          </a:p>
          <a:p>
            <a:pPr lvl="1"/>
            <a:r>
              <a:rPr lang="en-US" altLang="zh-CN" dirty="0" smtClean="0"/>
              <a:t>The core size is limited by the 350mm beam separation.</a:t>
            </a:r>
          </a:p>
          <a:p>
            <a:pPr lvl="1"/>
            <a:r>
              <a:rPr lang="en-US" altLang="zh-CN" dirty="0" smtClean="0"/>
              <a:t>The space between two sextupoles is only 10mm.</a:t>
            </a:r>
          </a:p>
          <a:p>
            <a:pPr lvl="1"/>
            <a:r>
              <a:rPr lang="en-US" altLang="zh-CN" dirty="0" smtClean="0"/>
              <a:t>Copper coils to reduce the power consumption.</a:t>
            </a:r>
          </a:p>
          <a:p>
            <a:r>
              <a:rPr lang="en-US" altLang="zh-CN" dirty="0" smtClean="0"/>
              <a:t>Wedge shaped pole</a:t>
            </a:r>
          </a:p>
          <a:p>
            <a:r>
              <a:rPr lang="en-US" altLang="zh-CN" dirty="0" smtClean="0"/>
              <a:t>Powered with</a:t>
            </a:r>
            <a:br>
              <a:rPr lang="en-US" altLang="zh-CN" dirty="0" smtClean="0"/>
            </a:br>
            <a:r>
              <a:rPr lang="en-US" altLang="zh-CN" dirty="0" smtClean="0"/>
              <a:t>independent ps.</a:t>
            </a:r>
          </a:p>
          <a:p>
            <a:pPr lvl="1"/>
            <a:r>
              <a:rPr lang="en-US" altLang="zh-CN" dirty="0" smtClean="0"/>
              <a:t>No trim coil</a:t>
            </a:r>
          </a:p>
          <a:p>
            <a:r>
              <a:rPr lang="en-US" altLang="zh-CN" dirty="0" smtClean="0"/>
              <a:t>Radiation shielding</a:t>
            </a:r>
          </a:p>
          <a:p>
            <a:pPr lvl="1"/>
            <a:r>
              <a:rPr lang="en-US" altLang="zh-CN" dirty="0" smtClean="0"/>
              <a:t>20mm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13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4566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of sextupole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Design parameters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sz="1800" dirty="0" smtClean="0"/>
          </a:p>
          <a:p>
            <a:pPr lvl="1">
              <a:buFont typeface="Calibri" panose="020F0502020204030204" pitchFamily="34" charset="0"/>
              <a:buChar char="*"/>
            </a:pPr>
            <a:r>
              <a:rPr lang="en-US" altLang="zh-CN" sz="1600" b="1" dirty="0" smtClean="0"/>
              <a:t>The original gradient required is 574T/m</a:t>
            </a:r>
            <a:r>
              <a:rPr lang="en-US" altLang="zh-CN" sz="1600" b="1" baseline="30000" dirty="0" smtClean="0"/>
              <a:t>2</a:t>
            </a:r>
            <a:r>
              <a:rPr lang="en-US" altLang="zh-CN" sz="1600" b="1" dirty="0" smtClean="0"/>
              <a:t>. With the help of the combined function dipoles, this requirement is halved and the power consumption is reduced to a quarter. 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167355"/>
              </p:ext>
            </p:extLst>
          </p:nvPr>
        </p:nvGraphicFramePr>
        <p:xfrm>
          <a:off x="1235392" y="1806734"/>
          <a:ext cx="6673216" cy="362712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137837"/>
                <a:gridCol w="2186071"/>
                <a:gridCol w="1674654"/>
                <a:gridCol w="1674654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Type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SF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SD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Magnetic length [m]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0.6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1.2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Gradient [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T/m</a:t>
                      </a:r>
                      <a:r>
                        <a:rPr lang="en-US" sz="1400" b="1" baseline="30000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]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287*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</a:rPr>
                        <a:t>Aperture [mm]</a:t>
                      </a:r>
                      <a:endParaRPr lang="zh-CN" sz="1400" b="1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80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Coil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Turns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</a:rPr>
                        <a:t>26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Material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Copper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Conductor specs. [mm]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7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+mn-lt"/>
                        </a:rPr>
                        <a:t>, φ3.5, R0.5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</a:rPr>
                        <a:t>Current [A]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96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smtClean="0">
                          <a:effectLst/>
                          <a:latin typeface="+mn-lt"/>
                        </a:rPr>
                        <a:t>Current density [A/mm</a:t>
                      </a:r>
                      <a:r>
                        <a:rPr lang="en-US" altLang="zh-CN" sz="1400" b="1" baseline="30000" smtClean="0">
                          <a:effectLst/>
                          <a:latin typeface="+mn-lt"/>
                        </a:rPr>
                        <a:t>2</a:t>
                      </a:r>
                      <a:r>
                        <a:rPr lang="en-US" altLang="zh-CN" sz="1400" b="1" smtClean="0">
                          <a:effectLst/>
                          <a:latin typeface="+mn-lt"/>
                        </a:rPr>
                        <a:t>]</a:t>
                      </a:r>
                      <a:endParaRPr lang="zh-CN" alt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2.5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>
                          <a:latin typeface="+mn-lt"/>
                        </a:rPr>
                        <a:t>Voltage</a:t>
                      </a:r>
                      <a:r>
                        <a:rPr lang="en-US" altLang="zh-CN" sz="1400" b="1" baseline="0" dirty="0" smtClean="0">
                          <a:latin typeface="+mn-lt"/>
                        </a:rPr>
                        <a:t> [V]</a:t>
                      </a:r>
                      <a:endParaRPr lang="zh-CN" alt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</a:rPr>
                        <a:t>10.3</a:t>
                      </a:r>
                      <a:endParaRPr lang="zh-CN" altLang="zh-CN" sz="1400" b="1" dirty="0" smtClean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18.5</a:t>
                      </a:r>
                      <a:endParaRPr lang="zh-CN" altLang="zh-CN" sz="1400" b="1" dirty="0" smtClean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>
                          <a:latin typeface="+mn-lt"/>
                        </a:rPr>
                        <a:t>Power consumption</a:t>
                      </a:r>
                      <a:r>
                        <a:rPr lang="en-US" altLang="zh-CN" sz="1400" b="1" baseline="0" dirty="0" smtClean="0">
                          <a:latin typeface="+mn-lt"/>
                        </a:rPr>
                        <a:t> [kW]</a:t>
                      </a:r>
                      <a:endParaRPr lang="zh-CN" alt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</a:rPr>
                        <a:t>1.0</a:t>
                      </a:r>
                      <a:endParaRPr lang="zh-CN" altLang="en-US" sz="1400" b="1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latin typeface="+mn-lt"/>
                        </a:rPr>
                        <a:t>1.8</a:t>
                      </a:r>
                      <a:endParaRPr lang="zh-CN" altLang="en-US" sz="1400" b="1" dirty="0"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Cooling water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</a:rPr>
                        <a:t>loop number</a:t>
                      </a:r>
                      <a:endParaRPr lang="zh-CN" sz="1400" b="1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</a:rPr>
                        <a:t>pressure [kg/cm</a:t>
                      </a:r>
                      <a:r>
                        <a:rPr lang="en-US" sz="1400" b="1" baseline="30000">
                          <a:effectLst/>
                          <a:latin typeface="+mn-lt"/>
                        </a:rPr>
                        <a:t>2</a:t>
                      </a:r>
                      <a:r>
                        <a:rPr lang="en-US" sz="1400" b="1">
                          <a:effectLst/>
                          <a:latin typeface="+mn-lt"/>
                        </a:rPr>
                        <a:t>]</a:t>
                      </a:r>
                      <a:endParaRPr lang="zh-CN" sz="1400" b="1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6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</a:rPr>
                        <a:t>Velocity [m/s]</a:t>
                      </a:r>
                      <a:endParaRPr lang="zh-CN" sz="1400" b="1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1.74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1.24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</a:rPr>
                        <a:t>Flux [l/s]</a:t>
                      </a:r>
                      <a:endParaRPr lang="zh-CN" sz="1400" b="1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0.100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0.072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</a:rPr>
                        <a:t>Temperature rise [°C]</a:t>
                      </a:r>
                      <a:endParaRPr lang="zh-CN" sz="1400" b="1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2.4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6.0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Overall</a:t>
                      </a:r>
                      <a:r>
                        <a:rPr lang="en-US" altLang="zh-CN" sz="1400" b="1" baseline="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size (H×V×L) [mm]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350×350×600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350×350×1200</a:t>
                      </a:r>
                      <a:endParaRPr lang="zh-CN" alt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14</a:t>
            </a:fld>
            <a:r>
              <a:rPr lang="en-US" altLang="zh-CN" dirty="0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482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260648"/>
            <a:ext cx="8784976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200" b="1" dirty="0">
                <a:solidFill>
                  <a:srgbClr val="CC0066"/>
                </a:solidFill>
                <a:latin typeface="Times New Roman" pitchFamily="18" charset="0"/>
                <a:ea typeface="+mj-ea"/>
                <a:cs typeface="+mj-cs"/>
              </a:rPr>
              <a:t>The main parameters of the </a:t>
            </a:r>
            <a:r>
              <a:rPr lang="en-US" altLang="zh-CN" sz="3200" b="1" dirty="0" smtClean="0">
                <a:solidFill>
                  <a:srgbClr val="CC0066"/>
                </a:solidFill>
                <a:latin typeface="Times New Roman" pitchFamily="18" charset="0"/>
                <a:ea typeface="+mj-ea"/>
                <a:cs typeface="+mj-cs"/>
              </a:rPr>
              <a:t>CEPCB magnets</a:t>
            </a:r>
            <a:endParaRPr lang="en-US" altLang="zh-CN" sz="3200" b="1" dirty="0">
              <a:solidFill>
                <a:srgbClr val="CC0066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395536" y="836712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副标题 2"/>
          <p:cNvSpPr>
            <a:spLocks noGrp="1"/>
          </p:cNvSpPr>
          <p:nvPr>
            <p:ph type="subTitle" idx="1"/>
          </p:nvPr>
        </p:nvSpPr>
        <p:spPr>
          <a:xfrm>
            <a:off x="395536" y="5301208"/>
            <a:ext cx="8352928" cy="1008112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Compared to the </a:t>
            </a:r>
            <a:r>
              <a:rPr lang="en-US" altLang="zh-CN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quadrupole</a:t>
            </a: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sextupole</a:t>
            </a: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magnets, design of the dipole magnets has much more technology challenges due to large number and low field.</a:t>
            </a:r>
            <a:endParaRPr lang="en-US" altLang="zh-CN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45" y="1052736"/>
            <a:ext cx="765771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15/24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17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260648"/>
            <a:ext cx="8437562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low field dipole magnets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395536" y="836712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475656" y="1210611"/>
          <a:ext cx="6336704" cy="2866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3312368"/>
              </a:tblGrid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BST-74B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Quantity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13312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337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Minimum field (</a:t>
                      </a:r>
                      <a:r>
                        <a:rPr lang="en-GB" sz="2000" dirty="0" err="1">
                          <a:effectLst/>
                        </a:rPr>
                        <a:t>Gs</a:t>
                      </a:r>
                      <a:r>
                        <a:rPr lang="en-GB" sz="2000" dirty="0">
                          <a:effectLst/>
                        </a:rPr>
                        <a:t>)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29 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337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Maximum field (Gs)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352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Gap (mm)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Magnetic Length (mm)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5500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Good field region (mm)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Field uniformity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0.1%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Field reproducibility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0.05%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  <p:sp>
        <p:nvSpPr>
          <p:cNvPr id="8" name="副标题 2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8352928" cy="216024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Challenges</a:t>
            </a:r>
          </a:p>
          <a:p>
            <a:pPr marL="457200" indent="-4572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Total length of the dipoles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~70km      how to reduce cost</a:t>
            </a:r>
            <a:endParaRPr lang="en-US" altLang="zh-CN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ield error &lt;29Gs*0.1%=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0.029Gs      how to design</a:t>
            </a:r>
          </a:p>
          <a:p>
            <a:pPr marL="457200" indent="-4572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Field reproducibility&lt;29Gs*0.05%=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0.015Gs     how to measure</a:t>
            </a:r>
          </a:p>
          <a:p>
            <a:pPr marL="457200" indent="-457200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Magnet length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~5500mm      how to fabricate</a:t>
            </a:r>
          </a:p>
        </p:txBody>
      </p:sp>
      <p:sp>
        <p:nvSpPr>
          <p:cNvPr id="10" name="右箭头 9"/>
          <p:cNvSpPr/>
          <p:nvPr/>
        </p:nvSpPr>
        <p:spPr>
          <a:xfrm>
            <a:off x="5175515" y="5327497"/>
            <a:ext cx="33258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6448400" y="5700722"/>
            <a:ext cx="2838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5175853" y="4941168"/>
            <a:ext cx="33225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4156966" y="6119585"/>
            <a:ext cx="2838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16/24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70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>
            <a:off x="395536" y="692696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5556" y="908720"/>
            <a:ext cx="81009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spcBef>
                <a:spcPts val="1200"/>
              </a:spcBef>
              <a:buClr>
                <a:srgbClr val="FF0000"/>
              </a:buClr>
            </a:pP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Thanks to the low </a:t>
            </a:r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field,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core of </a:t>
            </a:r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magnet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can be made of magnetic material of iron as little as possible so that the weight and cost of the magnet could be reduced.</a:t>
            </a:r>
            <a:endParaRPr lang="en-US" altLang="zh-CN" sz="2200" b="1" dirty="0">
              <a:solidFill>
                <a:srgbClr val="FF0000"/>
              </a:solidFill>
              <a:latin typeface="Times New Roman" pitchFamily="18" charset="0"/>
              <a:ea typeface="华文楷体"/>
              <a:cs typeface="Times New Roman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1560" y="2204864"/>
            <a:ext cx="8064896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There are two directions to dilute the iron of the core, one is longitudinal direction, another is transversal direction.</a:t>
            </a:r>
          </a:p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000" b="1" dirty="0">
                <a:latin typeface="Times New Roman" pitchFamily="18" charset="0"/>
                <a:ea typeface="华文楷体"/>
                <a:cs typeface="Times New Roman" pitchFamily="18" charset="0"/>
              </a:rPr>
              <a:t>T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he technology of core dilution has the additional advantage that can increase the min. field in the core and decrease the influence of the remnant field.</a:t>
            </a:r>
            <a:endParaRPr lang="en-US" altLang="zh-CN" sz="2000" b="1" dirty="0">
              <a:latin typeface="Times New Roman" pitchFamily="18" charset="0"/>
              <a:ea typeface="华文楷体"/>
              <a:cs typeface="Times New Roman" pitchFamily="18" charset="0"/>
            </a:endParaRPr>
          </a:p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For LEP’s and </a:t>
            </a:r>
            <a:r>
              <a:rPr lang="en-US" altLang="zh-CN" sz="2000" b="1" dirty="0" err="1" smtClean="0">
                <a:latin typeface="Times New Roman" pitchFamily="18" charset="0"/>
                <a:ea typeface="华文楷体"/>
                <a:cs typeface="Times New Roman" pitchFamily="18" charset="0"/>
              </a:rPr>
              <a:t>LHeC’s</a:t>
            </a:r>
            <a:r>
              <a:rPr lang="en-US" altLang="zh-CN" sz="2000" b="1" dirty="0">
                <a:latin typeface="Times New Roman" pitchFamily="18" charset="0"/>
                <a:ea typeface="华文楷体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low field dipole magnets, the cores were diluted in longitudinal direction by filling concrete or plastic into the steel laminations.</a:t>
            </a:r>
          </a:p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For CEPCB’s low field dipole magnets, both the </a:t>
            </a:r>
            <a:r>
              <a:rPr lang="en-US" altLang="zh-CN" sz="2000" b="1" dirty="0">
                <a:latin typeface="Times New Roman" pitchFamily="18" charset="0"/>
                <a:ea typeface="华文楷体"/>
                <a:cs typeface="Times New Roman" pitchFamily="18" charset="0"/>
              </a:rPr>
              <a:t>longitudinal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 and transversal dilution of the cores will be tried.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9512" y="44624"/>
            <a:ext cx="8437562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low field dipole magnets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17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62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>
            <a:off x="395536" y="764704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83568" y="4903420"/>
            <a:ext cx="792088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In longitudinal direction, the cores were made by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20% steel laminations 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and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80% </a:t>
            </a:r>
            <a:r>
              <a:rPr lang="en-GB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concrete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The magnets had got a low field of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127Gs with good quality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.  </a:t>
            </a:r>
            <a:endParaRPr lang="en-US" altLang="zh-CN" sz="2200" b="1" dirty="0">
              <a:latin typeface="华文楷体"/>
              <a:ea typeface="华文楷体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769542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539552" y="980728"/>
            <a:ext cx="84249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core dilution technology of the LEP’s low field dipole magnet.</a:t>
            </a:r>
            <a:endParaRPr lang="zh-CN" altLang="en-US" sz="2200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116632"/>
            <a:ext cx="8437562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low field dipole magnets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18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492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>
            <a:off x="395536" y="764704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83568" y="4051811"/>
            <a:ext cx="792088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In transversal direction, by making the </a:t>
            </a:r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return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yokes </a:t>
            </a:r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of the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cores </a:t>
            </a:r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as thin as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possible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 and </a:t>
            </a:r>
            <a:r>
              <a:rPr lang="en-US" altLang="zh-CN" sz="2200" b="1" dirty="0">
                <a:latin typeface="Times New Roman" pitchFamily="18" charset="0"/>
                <a:ea typeface="华文楷体"/>
                <a:cs typeface="Times New Roman" pitchFamily="18" charset="0"/>
              </a:rPr>
              <a:t>b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y </a:t>
            </a:r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stamping holes </a:t>
            </a:r>
            <a:r>
              <a:rPr lang="en-US" altLang="zh-CN" sz="2200" b="1" dirty="0">
                <a:latin typeface="Times New Roman" pitchFamily="18" charset="0"/>
                <a:ea typeface="华文楷体"/>
                <a:cs typeface="Times New Roman" pitchFamily="18" charset="0"/>
              </a:rPr>
              <a:t>in the pole areas, the weight of the 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cores </a:t>
            </a:r>
            <a:r>
              <a:rPr lang="en-US" altLang="zh-CN" sz="2200" b="1" dirty="0">
                <a:latin typeface="Times New Roman" pitchFamily="18" charset="0"/>
                <a:ea typeface="华文楷体"/>
                <a:cs typeface="Times New Roman" pitchFamily="18" charset="0"/>
              </a:rPr>
              <a:t>can be reduced 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dramatically.</a:t>
            </a:r>
          </a:p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In longitudinal direction, the cores were made by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40% steel laminations 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and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60% </a:t>
            </a:r>
            <a:r>
              <a:rPr lang="en-GB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aluminium laminations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. The </a:t>
            </a:r>
            <a:r>
              <a:rPr lang="en-US" altLang="zh-CN" sz="2200" b="1" dirty="0">
                <a:latin typeface="Times New Roman" pitchFamily="18" charset="0"/>
                <a:ea typeface="华文楷体"/>
                <a:cs typeface="Times New Roman" pitchFamily="18" charset="0"/>
              </a:rPr>
              <a:t>weight of the cores can be reduced </a:t>
            </a:r>
            <a:r>
              <a:rPr lang="en-US" altLang="zh-CN" sz="22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further.</a:t>
            </a:r>
          </a:p>
        </p:txBody>
      </p:sp>
      <p:sp>
        <p:nvSpPr>
          <p:cNvPr id="2" name="矩形 1"/>
          <p:cNvSpPr/>
          <p:nvPr/>
        </p:nvSpPr>
        <p:spPr>
          <a:xfrm>
            <a:off x="539552" y="980728"/>
            <a:ext cx="84249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core dilution technology of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CEPCB’s dipole </a:t>
            </a:r>
            <a:r>
              <a:rPr lang="en-US" altLang="zh-CN" sz="22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magnet.</a:t>
            </a:r>
            <a:endParaRPr lang="zh-CN" altLang="en-US" sz="2200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980" y="1484784"/>
            <a:ext cx="4026220" cy="2529808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79512" y="116632"/>
            <a:ext cx="8437562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low field dipole magnets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19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629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CEPC collider magnet</a:t>
            </a:r>
          </a:p>
          <a:p>
            <a:pPr lvl="1"/>
            <a:r>
              <a:rPr lang="en-US" altLang="zh-CN" dirty="0" smtClean="0"/>
              <a:t>Overview</a:t>
            </a:r>
          </a:p>
          <a:p>
            <a:pPr lvl="1"/>
            <a:r>
              <a:rPr lang="en-US" altLang="zh-CN" dirty="0" smtClean="0"/>
              <a:t>Design of the dual aperture dipole</a:t>
            </a:r>
          </a:p>
          <a:p>
            <a:pPr lvl="1"/>
            <a:r>
              <a:rPr lang="en-US" altLang="zh-CN" dirty="0" smtClean="0"/>
              <a:t>Design of the dual aperture quadrupole</a:t>
            </a:r>
          </a:p>
          <a:p>
            <a:pPr lvl="1"/>
            <a:r>
              <a:rPr lang="en-US" altLang="zh-CN" dirty="0" smtClean="0"/>
              <a:t>Design of the sextupole</a:t>
            </a:r>
          </a:p>
          <a:p>
            <a:r>
              <a:rPr lang="en-US" altLang="zh-CN" dirty="0" smtClean="0"/>
              <a:t>CEPC booster magnet (provided by </a:t>
            </a:r>
            <a:r>
              <a:rPr lang="en-US" altLang="zh-CN" dirty="0" smtClean="0"/>
              <a:t>KANG, Wen)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Overview</a:t>
            </a:r>
          </a:p>
          <a:p>
            <a:pPr lvl="1"/>
            <a:r>
              <a:rPr lang="en-US" altLang="zh-CN" dirty="0" smtClean="0"/>
              <a:t>Design of the low field dipole</a:t>
            </a:r>
          </a:p>
          <a:p>
            <a:pPr lvl="1"/>
            <a:r>
              <a:rPr lang="en-US" altLang="zh-CN" dirty="0" smtClean="0"/>
              <a:t>Test of the low field dipole prototype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2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4388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>
            <a:off x="395536" y="692696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1619672" y="116632"/>
            <a:ext cx="6192688" cy="433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 low field dipole magnets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23528" y="805935"/>
            <a:ext cx="82089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     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In order to verify the design of the CEPC low field dipole magnet, a subscale prototype dipole magnet was produced. </a:t>
            </a:r>
            <a:endParaRPr lang="en-US" altLang="zh-CN" sz="2200" b="1" dirty="0">
              <a:solidFill>
                <a:srgbClr val="FF0000"/>
              </a:solidFill>
              <a:latin typeface="Times New Roman" pitchFamily="18" charset="0"/>
              <a:ea typeface="华文楷体"/>
              <a:cs typeface="Times New Roman" pitchFamily="18" charset="0"/>
            </a:endParaRPr>
          </a:p>
        </p:txBody>
      </p:sp>
      <p:pic>
        <p:nvPicPr>
          <p:cNvPr id="8" name="图片 7" descr="IMG_20161024_1139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842903"/>
            <a:ext cx="5979223" cy="2378185"/>
          </a:xfrm>
          <a:prstGeom prst="rect">
            <a:avLst/>
          </a:prstGeom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39552" y="4389784"/>
            <a:ext cx="828092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000" b="1" dirty="0">
                <a:latin typeface="Times New Roman" pitchFamily="18" charset="0"/>
                <a:ea typeface="华文楷体"/>
                <a:cs typeface="Times New Roman" pitchFamily="18" charset="0"/>
              </a:rPr>
              <a:t>T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he core of the magnet is about 1m long. One half is stacked by the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steel laminations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, </a:t>
            </a:r>
            <a:r>
              <a:rPr lang="en-US" altLang="zh-CN" sz="2000" b="1" dirty="0">
                <a:latin typeface="Times New Roman" pitchFamily="18" charset="0"/>
                <a:ea typeface="华文楷体"/>
                <a:cs typeface="Times New Roman" pitchFamily="18" charset="0"/>
              </a:rPr>
              <a:t>a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nother half is stacked by the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steel laminations interleaved with the aluminum laminations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The coils of the magnet have only one turn per pole, which is made by solid aluminum bars without water cooling.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20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936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619672" y="116632"/>
            <a:ext cx="6192688" cy="433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 low field dipole magnets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645024"/>
            <a:ext cx="3744416" cy="260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645024"/>
            <a:ext cx="3816424" cy="2596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1520" y="949951"/>
            <a:ext cx="87129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    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field of the prototype magnet were measured by Hall probe measurement system.</a:t>
            </a:r>
            <a:endParaRPr lang="en-US" altLang="zh-CN" sz="2200" b="1" dirty="0">
              <a:solidFill>
                <a:srgbClr val="FF0000"/>
              </a:solidFill>
              <a:latin typeface="Times New Roman" pitchFamily="18" charset="0"/>
              <a:ea typeface="华文楷体"/>
              <a:cs typeface="Times New Roman" pitchFamily="18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39552" y="1916832"/>
            <a:ext cx="828092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f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ield reproducibility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is about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4E-4 at low field of 33Gs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 whereas 1E-5 at high field of 558Gs.</a:t>
            </a:r>
          </a:p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However,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measurement precision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of the Hall probe system at 33Gs is 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about 3E-4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.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21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28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619672" y="116632"/>
            <a:ext cx="6192688" cy="433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 low field dipole magnets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75047" y="1052736"/>
            <a:ext cx="788538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Due to remnant field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, the excitation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non-linearity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 at low field is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about 10%.</a:t>
            </a:r>
          </a:p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Due </a:t>
            </a:r>
            <a:r>
              <a:rPr lang="en-US" altLang="zh-CN" sz="2000" b="1" dirty="0">
                <a:latin typeface="Times New Roman" pitchFamily="18" charset="0"/>
                <a:ea typeface="华文楷体"/>
                <a:cs typeface="Times New Roman" pitchFamily="18" charset="0"/>
              </a:rPr>
              <a:t>to 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saturation of the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core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, the excitation linearity of </a:t>
            </a:r>
            <a:r>
              <a:rPr lang="en-US" altLang="zh-CN" sz="2000" b="1" dirty="0">
                <a:latin typeface="Times New Roman" pitchFamily="18" charset="0"/>
                <a:ea typeface="华文楷体"/>
                <a:cs typeface="Times New Roman" pitchFamily="18" charset="0"/>
              </a:rPr>
              <a:t>the half magnet with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the combined laminations at high field also becomes bad. It means that the longitudinal dilution should be adjusted.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996952"/>
            <a:ext cx="4752528" cy="295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22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22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619672" y="116632"/>
            <a:ext cx="6192688" cy="433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 low field dipole magnets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39552" y="1052736"/>
            <a:ext cx="82809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Due to remnant field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, the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field errors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at low field becomes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10 time larger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 than that at high field.</a:t>
            </a:r>
          </a:p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To meet the field uniformity of 5E-4, the minimum field of the magnet should be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higher  than 100Gs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The measured remnant field in the magnet gap is about 4-6Gs, which is 13%-20% of the low field of 30Gs.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501008"/>
            <a:ext cx="3960439" cy="240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501008"/>
            <a:ext cx="41044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23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031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395288" y="765175"/>
            <a:ext cx="8207375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-108520" y="908720"/>
            <a:ext cx="8964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    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ways to improve the field qualities of the low field magnets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华文楷体"/>
              <a:cs typeface="Times New Roman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619672" y="116632"/>
            <a:ext cx="6192688" cy="433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CEPCB low field dipole magnets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67544" y="1340768"/>
            <a:ext cx="82809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To increase 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the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injection energy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of the Booster so that the minimum field of the magnet is increased from 30Gs to 100Gs.</a:t>
            </a:r>
          </a:p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To develop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high quality silicon steel laminations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 with very low remnant field. </a:t>
            </a:r>
          </a:p>
          <a:p>
            <a:pPr marL="342900" indent="-3429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To design and develop the low field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ea typeface="华文楷体"/>
                <a:cs typeface="Times New Roman" pitchFamily="18" charset="0"/>
              </a:rPr>
              <a:t>magnet without magnetic core </a:t>
            </a:r>
            <a:r>
              <a:rPr lang="en-US" altLang="zh-CN" sz="2000" b="1" dirty="0" smtClean="0">
                <a:latin typeface="Times New Roman" pitchFamily="18" charset="0"/>
                <a:ea typeface="华文楷体"/>
                <a:cs typeface="Times New Roman" pitchFamily="18" charset="0"/>
              </a:rPr>
              <a:t>like superconductor dipole magnets.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434" y="3645024"/>
            <a:ext cx="3401139" cy="3024336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24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99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Collider magnet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magnets cover almost 80% of the 100km ring.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The most concern issues for collider magnet</a:t>
            </a:r>
          </a:p>
          <a:p>
            <a:pPr lvl="1"/>
            <a:r>
              <a:rPr lang="en-US" altLang="zh-CN" dirty="0" smtClean="0"/>
              <a:t>Manufacturing cost</a:t>
            </a:r>
            <a:endParaRPr lang="en-US" altLang="zh-CN" dirty="0"/>
          </a:p>
          <a:p>
            <a:pPr lvl="1"/>
            <a:r>
              <a:rPr lang="en-US" altLang="zh-CN" dirty="0" smtClean="0"/>
              <a:t>Power consumption</a:t>
            </a:r>
          </a:p>
          <a:p>
            <a:pPr lvl="1"/>
            <a:r>
              <a:rPr lang="en-US" altLang="zh-CN" dirty="0" smtClean="0"/>
              <a:t>Radiation shielding (</a:t>
            </a:r>
            <a:r>
              <a:rPr lang="en-US" altLang="zh-CN" dirty="0" err="1" smtClean="0"/>
              <a:t>Zhongjian</a:t>
            </a:r>
            <a:r>
              <a:rPr lang="en-US" altLang="zh-CN" dirty="0" smtClean="0"/>
              <a:t> will give a detailed report)</a:t>
            </a:r>
          </a:p>
          <a:p>
            <a:pPr lvl="1"/>
            <a:r>
              <a:rPr lang="en-US" altLang="zh-CN" dirty="0" smtClean="0"/>
              <a:t>Field quality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437143"/>
              </p:ext>
            </p:extLst>
          </p:nvPr>
        </p:nvGraphicFramePr>
        <p:xfrm>
          <a:off x="886570" y="1742208"/>
          <a:ext cx="7370859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1214"/>
                <a:gridCol w="1121929"/>
                <a:gridCol w="1121929"/>
                <a:gridCol w="1121929"/>
                <a:gridCol w="1121929"/>
                <a:gridCol w="1121929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Dipole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Quad.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Sext.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Corrector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Dual</a:t>
                      </a:r>
                      <a:r>
                        <a:rPr lang="en-US" altLang="zh-CN" baseline="0" dirty="0" smtClean="0"/>
                        <a:t> aperture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2368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2232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9360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r>
                        <a:rPr lang="en-US" altLang="zh-CN" baseline="0" dirty="0" smtClean="0"/>
                        <a:t> aperture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33*2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467*2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920*2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2480</a:t>
                      </a:r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Total</a:t>
                      </a:r>
                      <a:r>
                        <a:rPr lang="en-US" altLang="zh-CN" baseline="0" dirty="0" smtClean="0"/>
                        <a:t> length [km]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71.4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79.1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Power [MW]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6.5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1.5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46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3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687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design consideration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To reduce the manufacturing cost</a:t>
            </a:r>
          </a:p>
          <a:p>
            <a:pPr lvl="1"/>
            <a:r>
              <a:rPr lang="en-US" altLang="zh-CN" dirty="0" smtClean="0"/>
              <a:t>Make coil with aluminum instead of copper.</a:t>
            </a:r>
          </a:p>
          <a:p>
            <a:pPr lvl="1"/>
            <a:r>
              <a:rPr lang="en-US" altLang="zh-CN" dirty="0" smtClean="0"/>
              <a:t>Decrease the filling factor of core to reduce the steel.</a:t>
            </a:r>
          </a:p>
          <a:p>
            <a:pPr lvl="2"/>
            <a:r>
              <a:rPr lang="en-US" altLang="zh-CN" dirty="0" smtClean="0"/>
              <a:t>E.g. steel-concrete combined core referring to LEP.</a:t>
            </a:r>
          </a:p>
          <a:p>
            <a:r>
              <a:rPr lang="en-US" altLang="zh-CN" dirty="0" smtClean="0"/>
              <a:t>To reduce the power consumption</a:t>
            </a:r>
          </a:p>
          <a:p>
            <a:pPr lvl="1"/>
            <a:r>
              <a:rPr lang="en-US" altLang="zh-CN" dirty="0" smtClean="0"/>
              <a:t>Choose the gap/aperture as small as possible.</a:t>
            </a:r>
          </a:p>
          <a:p>
            <a:pPr lvl="1"/>
            <a:r>
              <a:rPr lang="en-US" altLang="zh-CN" dirty="0" smtClean="0"/>
              <a:t>Use dual aperture dipole and dual aperture quadrupole.</a:t>
            </a:r>
          </a:p>
          <a:p>
            <a:pPr lvl="2"/>
            <a:r>
              <a:rPr lang="en-US" altLang="zh-CN" dirty="0" smtClean="0"/>
              <a:t>Dual aperture magnet save about 50% power.</a:t>
            </a:r>
          </a:p>
          <a:p>
            <a:pPr lvl="1"/>
            <a:r>
              <a:rPr lang="en-US" altLang="zh-CN" dirty="0" smtClean="0"/>
              <a:t>Use dipole/sextupole combined function magnet.</a:t>
            </a:r>
          </a:p>
          <a:p>
            <a:pPr lvl="2"/>
            <a:r>
              <a:rPr lang="en-US" altLang="zh-CN" dirty="0" smtClean="0"/>
              <a:t>Reduce the sextupole strength.</a:t>
            </a:r>
          </a:p>
          <a:p>
            <a:pPr lvl="1"/>
            <a:r>
              <a:rPr lang="en-US" altLang="zh-CN" dirty="0" smtClean="0"/>
              <a:t>Increase the cross section of the magnet coils.</a:t>
            </a:r>
          </a:p>
          <a:p>
            <a:pPr lvl="1"/>
            <a:r>
              <a:rPr lang="en-US" altLang="zh-CN" dirty="0" smtClean="0"/>
              <a:t>High-voltage low-current design to reduce the cable loss.</a:t>
            </a:r>
          </a:p>
          <a:p>
            <a:pPr lvl="1"/>
            <a:r>
              <a:rPr lang="en-US" altLang="zh-CN" dirty="0" smtClean="0"/>
              <a:t>Possibility of using permanent magnet.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4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79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of dual aperture dipole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69729"/>
            <a:ext cx="7886700" cy="5127698"/>
          </a:xfrm>
        </p:spPr>
        <p:txBody>
          <a:bodyPr numCol="1">
            <a:normAutofit/>
          </a:bodyPr>
          <a:lstStyle/>
          <a:p>
            <a:r>
              <a:rPr lang="en-US" altLang="zh-CN" dirty="0" smtClean="0"/>
              <a:t>The magnetic length of the dipole is 30m</a:t>
            </a:r>
          </a:p>
          <a:p>
            <a:pPr lvl="1"/>
            <a:r>
              <a:rPr lang="en-US" altLang="zh-CN" dirty="0" smtClean="0"/>
              <a:t>The core is divided into 5 segments for easy fabrication</a:t>
            </a:r>
          </a:p>
          <a:p>
            <a:r>
              <a:rPr lang="en-US" altLang="zh-CN" dirty="0" smtClean="0"/>
              <a:t>Different polarity sextupoles combined in the first and the last segments</a:t>
            </a:r>
            <a:br>
              <a:rPr lang="en-US" altLang="zh-CN" dirty="0" smtClean="0"/>
            </a:br>
            <a:r>
              <a:rPr lang="en-US" altLang="zh-CN" dirty="0" smtClean="0"/>
              <a:t>of one dipole</a:t>
            </a:r>
          </a:p>
          <a:p>
            <a:r>
              <a:rPr lang="en-US" altLang="zh-CN" dirty="0" smtClean="0"/>
              <a:t>To reduce the</a:t>
            </a:r>
            <a:br>
              <a:rPr lang="en-US" altLang="zh-CN" dirty="0" smtClean="0"/>
            </a:br>
            <a:r>
              <a:rPr lang="en-US" altLang="zh-CN" dirty="0" smtClean="0"/>
              <a:t>difficulty and power</a:t>
            </a:r>
            <a:br>
              <a:rPr lang="en-US" altLang="zh-CN" dirty="0" smtClean="0"/>
            </a:br>
            <a:r>
              <a:rPr lang="en-US" altLang="zh-CN" dirty="0" smtClean="0"/>
              <a:t>consumption of</a:t>
            </a:r>
            <a:br>
              <a:rPr lang="en-US" altLang="zh-CN" dirty="0" smtClean="0"/>
            </a:br>
            <a:r>
              <a:rPr lang="en-US" altLang="zh-CN" dirty="0" smtClean="0"/>
              <a:t>individual sextupoles</a:t>
            </a:r>
          </a:p>
          <a:p>
            <a:r>
              <a:rPr lang="en-US" altLang="zh-CN" dirty="0" smtClean="0"/>
              <a:t>No additional </a:t>
            </a:r>
            <a:r>
              <a:rPr lang="en-US" altLang="zh-CN" dirty="0" err="1" smtClean="0"/>
              <a:t>ps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is needed.</a:t>
            </a:r>
          </a:p>
          <a:p>
            <a:pPr lvl="1"/>
            <a:endParaRPr lang="en-US" altLang="zh-CN" dirty="0" smtClean="0"/>
          </a:p>
        </p:txBody>
      </p:sp>
      <p:grpSp>
        <p:nvGrpSpPr>
          <p:cNvPr id="5" name="组合 4"/>
          <p:cNvGrpSpPr/>
          <p:nvPr/>
        </p:nvGrpSpPr>
        <p:grpSpPr>
          <a:xfrm>
            <a:off x="4181476" y="2725619"/>
            <a:ext cx="4938208" cy="3630732"/>
            <a:chOff x="1820824" y="2996952"/>
            <a:chExt cx="5473702" cy="363073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0824" y="2996952"/>
              <a:ext cx="5473702" cy="36307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矩形 7"/>
            <p:cNvSpPr/>
            <p:nvPr/>
          </p:nvSpPr>
          <p:spPr>
            <a:xfrm>
              <a:off x="2483768" y="6216696"/>
              <a:ext cx="432048" cy="308648"/>
            </a:xfrm>
            <a:prstGeom prst="rect">
              <a:avLst/>
            </a:prstGeom>
            <a:solidFill>
              <a:schemeClr val="accent2">
                <a:alpha val="31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516216" y="6216696"/>
              <a:ext cx="432048" cy="308648"/>
            </a:xfrm>
            <a:prstGeom prst="rect">
              <a:avLst/>
            </a:prstGeom>
            <a:solidFill>
              <a:schemeClr val="accent2">
                <a:alpha val="31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4932040" y="6260112"/>
              <a:ext cx="432048" cy="308648"/>
            </a:xfrm>
            <a:prstGeom prst="rect">
              <a:avLst/>
            </a:prstGeom>
            <a:solidFill>
              <a:srgbClr val="00B0F0">
                <a:alpha val="31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4107331" y="6260112"/>
              <a:ext cx="432048" cy="308648"/>
            </a:xfrm>
            <a:prstGeom prst="rect">
              <a:avLst/>
            </a:prstGeom>
            <a:solidFill>
              <a:srgbClr val="00B0F0">
                <a:alpha val="31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3"/>
            <p:cNvSpPr txBox="1"/>
            <p:nvPr/>
          </p:nvSpPr>
          <p:spPr>
            <a:xfrm>
              <a:off x="2483768" y="5301208"/>
              <a:ext cx="540653" cy="40011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SF</a:t>
              </a:r>
              <a:endParaRPr lang="zh-CN" altLang="en-US" sz="2000" dirty="0"/>
            </a:p>
          </p:txBody>
        </p:sp>
        <p:sp>
          <p:nvSpPr>
            <p:cNvPr id="13" name="TextBox 8"/>
            <p:cNvSpPr txBox="1"/>
            <p:nvPr/>
          </p:nvSpPr>
          <p:spPr>
            <a:xfrm>
              <a:off x="6515480" y="5316071"/>
              <a:ext cx="531494" cy="40011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SF</a:t>
              </a:r>
              <a:endParaRPr lang="zh-CN" altLang="en-US" sz="2000" dirty="0"/>
            </a:p>
          </p:txBody>
        </p:sp>
        <p:sp>
          <p:nvSpPr>
            <p:cNvPr id="14" name="TextBox 9"/>
            <p:cNvSpPr txBox="1"/>
            <p:nvPr/>
          </p:nvSpPr>
          <p:spPr>
            <a:xfrm>
              <a:off x="4035322" y="5316071"/>
              <a:ext cx="613161" cy="40011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/>
                <a:t>SD</a:t>
              </a:r>
              <a:endParaRPr lang="zh-CN" altLang="en-US" sz="2000" dirty="0"/>
            </a:p>
          </p:txBody>
        </p:sp>
        <p:sp>
          <p:nvSpPr>
            <p:cNvPr id="15" name="TextBox 10"/>
            <p:cNvSpPr txBox="1"/>
            <p:nvPr/>
          </p:nvSpPr>
          <p:spPr>
            <a:xfrm>
              <a:off x="4896036" y="5316071"/>
              <a:ext cx="556698" cy="40011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/>
                <a:t>SD</a:t>
              </a:r>
              <a:endParaRPr lang="zh-CN" altLang="en-US" sz="2000" dirty="0"/>
            </a:p>
          </p:txBody>
        </p:sp>
        <p:sp>
          <p:nvSpPr>
            <p:cNvPr id="16" name="下箭头 15"/>
            <p:cNvSpPr/>
            <p:nvPr/>
          </p:nvSpPr>
          <p:spPr>
            <a:xfrm>
              <a:off x="4279947" y="5830444"/>
              <a:ext cx="72008" cy="30510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下箭头 16"/>
            <p:cNvSpPr/>
            <p:nvPr/>
          </p:nvSpPr>
          <p:spPr>
            <a:xfrm>
              <a:off x="5112060" y="5830443"/>
              <a:ext cx="72008" cy="30510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下箭头 17"/>
            <p:cNvSpPr/>
            <p:nvPr/>
          </p:nvSpPr>
          <p:spPr>
            <a:xfrm>
              <a:off x="2638700" y="5795556"/>
              <a:ext cx="72008" cy="305107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下箭头 18"/>
            <p:cNvSpPr/>
            <p:nvPr/>
          </p:nvSpPr>
          <p:spPr>
            <a:xfrm>
              <a:off x="6696236" y="5795556"/>
              <a:ext cx="72008" cy="305107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5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97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of dual aperture dipole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types dual aperture dipole segments</a:t>
            </a:r>
          </a:p>
          <a:p>
            <a:pPr lvl="1"/>
            <a:r>
              <a:rPr lang="en-US" altLang="zh-CN" dirty="0" smtClean="0"/>
              <a:t>The first and the last segments: sextupole combined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three middle segments</a:t>
            </a:r>
            <a:r>
              <a:rPr lang="en-US" altLang="zh-CN" dirty="0" smtClean="0"/>
              <a:t>: dipole only</a:t>
            </a:r>
          </a:p>
          <a:p>
            <a:r>
              <a:rPr lang="en-US" altLang="zh-CN" dirty="0" smtClean="0"/>
              <a:t>Beam center separation:</a:t>
            </a:r>
          </a:p>
          <a:p>
            <a:pPr lvl="1"/>
            <a:r>
              <a:rPr lang="en-US" altLang="zh-CN" dirty="0" smtClean="0"/>
              <a:t>350mm</a:t>
            </a:r>
          </a:p>
          <a:p>
            <a:r>
              <a:rPr lang="en-US" altLang="zh-CN" dirty="0" smtClean="0"/>
              <a:t>Trim coils:</a:t>
            </a:r>
          </a:p>
          <a:p>
            <a:pPr lvl="1"/>
            <a:r>
              <a:rPr lang="en-US" altLang="zh-CN" dirty="0" smtClean="0"/>
              <a:t>For strength tapering</a:t>
            </a:r>
          </a:p>
          <a:p>
            <a:pPr lvl="1"/>
            <a:r>
              <a:rPr lang="en-US" altLang="zh-CN" dirty="0" smtClean="0"/>
              <a:t>±</a:t>
            </a:r>
            <a:r>
              <a:rPr lang="en-US" altLang="zh-CN" dirty="0" smtClean="0"/>
              <a:t>1.5% adjustability</a:t>
            </a:r>
          </a:p>
          <a:p>
            <a:r>
              <a:rPr lang="en-US" altLang="zh-CN" dirty="0" smtClean="0"/>
              <a:t>Radiation shielding:</a:t>
            </a:r>
          </a:p>
          <a:p>
            <a:pPr lvl="1"/>
            <a:r>
              <a:rPr lang="en-US" altLang="zh-CN" dirty="0" smtClean="0"/>
              <a:t>30mm thickness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824" y="2966629"/>
            <a:ext cx="4320000" cy="3389722"/>
          </a:xfrm>
          <a:prstGeom prst="rect">
            <a:avLst/>
          </a:prstGeom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6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446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95" y="1732640"/>
            <a:ext cx="4319905" cy="23431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of dual aperture </a:t>
            </a:r>
            <a:r>
              <a:rPr lang="en-US" altLang="zh-CN" dirty="0" smtClean="0"/>
              <a:t>dipole.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Field </a:t>
            </a:r>
            <a:r>
              <a:rPr lang="en-US" altLang="zh-CN" dirty="0" smtClean="0"/>
              <a:t>optimization</a:t>
            </a:r>
          </a:p>
          <a:p>
            <a:pPr lvl="1"/>
            <a:r>
              <a:rPr lang="en-US" altLang="zh-CN" dirty="0" smtClean="0"/>
              <a:t>For the dipole only segments</a:t>
            </a:r>
          </a:p>
          <a:p>
            <a:pPr lvl="2"/>
            <a:r>
              <a:rPr lang="en-US" altLang="zh-CN" dirty="0" smtClean="0"/>
              <a:t>Pole shimming on the outer side</a:t>
            </a:r>
            <a:br>
              <a:rPr lang="en-US" altLang="zh-CN" dirty="0" smtClean="0"/>
            </a:br>
            <a:r>
              <a:rPr lang="en-US" altLang="zh-CN" dirty="0" smtClean="0"/>
              <a:t>to improve the uniformity</a:t>
            </a:r>
          </a:p>
          <a:p>
            <a:pPr lvl="2"/>
            <a:r>
              <a:rPr lang="en-US" altLang="zh-CN" dirty="0" smtClean="0"/>
              <a:t>Better than 3×10</a:t>
            </a:r>
            <a:r>
              <a:rPr lang="en-US" altLang="zh-CN" baseline="30000" dirty="0" smtClean="0"/>
              <a:t>-4</a:t>
            </a:r>
            <a:r>
              <a:rPr lang="en-US" altLang="zh-CN" dirty="0" smtClean="0"/>
              <a:t>@10mm</a:t>
            </a:r>
          </a:p>
          <a:p>
            <a:pPr lvl="1"/>
            <a:r>
              <a:rPr lang="en-US" altLang="zh-CN" dirty="0" smtClean="0"/>
              <a:t>For sextupole combined</a:t>
            </a:r>
            <a:br>
              <a:rPr lang="en-US" altLang="zh-CN" dirty="0" smtClean="0"/>
            </a:br>
            <a:r>
              <a:rPr lang="en-US" altLang="zh-CN" dirty="0" smtClean="0"/>
              <a:t>segments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uning the pole surface</a:t>
            </a:r>
            <a:br>
              <a:rPr lang="en-US" altLang="zh-CN" dirty="0" smtClean="0"/>
            </a:br>
            <a:r>
              <a:rPr lang="en-US" altLang="zh-CN" dirty="0" smtClean="0"/>
              <a:t>profiles of each aperture</a:t>
            </a:r>
          </a:p>
          <a:p>
            <a:pPr lvl="2"/>
            <a:r>
              <a:rPr lang="en-US" altLang="zh-CN" dirty="0" smtClean="0"/>
              <a:t>Further optimization is</a:t>
            </a:r>
            <a:br>
              <a:rPr lang="en-US" altLang="zh-CN" dirty="0" smtClean="0"/>
            </a:br>
            <a:r>
              <a:rPr lang="en-US" altLang="zh-CN" dirty="0" smtClean="0"/>
              <a:t>needed to make the dipole</a:t>
            </a:r>
            <a:br>
              <a:rPr lang="en-US" altLang="zh-CN" dirty="0" smtClean="0"/>
            </a:br>
            <a:r>
              <a:rPr lang="en-US" altLang="zh-CN" dirty="0"/>
              <a:t>strength of two </a:t>
            </a:r>
            <a:r>
              <a:rPr lang="en-US" altLang="zh-CN" dirty="0" smtClean="0"/>
              <a:t>sides equal.</a:t>
            </a:r>
          </a:p>
          <a:p>
            <a:pPr lvl="2"/>
            <a:r>
              <a:rPr lang="en-US" altLang="zh-CN" dirty="0" smtClean="0"/>
              <a:t>The sext. difference can be compensated by individual sext.</a:t>
            </a:r>
          </a:p>
          <a:p>
            <a:pPr lvl="1"/>
            <a:r>
              <a:rPr lang="en-US" altLang="zh-CN" dirty="0" smtClean="0"/>
              <a:t>Adjusting the</a:t>
            </a:r>
            <a:r>
              <a:rPr lang="en-US" altLang="zh-CN" dirty="0" smtClean="0"/>
              <a:t> trim coil current in one aperture has no obvious effect to the field in the other aperture</a:t>
            </a:r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199700"/>
              </p:ext>
            </p:extLst>
          </p:nvPr>
        </p:nvGraphicFramePr>
        <p:xfrm>
          <a:off x="4935412" y="4075790"/>
          <a:ext cx="3826925" cy="1068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727"/>
                <a:gridCol w="1458099"/>
                <a:gridCol w="1458099"/>
              </a:tblGrid>
              <a:tr h="26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Left aperture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Right aperture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Dipole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0.0360 T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0.0362 T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b="1" dirty="0" smtClean="0">
                          <a:effectLst/>
                          <a:latin typeface="+mn-lt"/>
                          <a:ea typeface="+mn-ea"/>
                        </a:rPr>
                        <a:t>Quad.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0.0002 T/m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-0.0001 T/m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670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b="1" dirty="0" smtClean="0">
                          <a:effectLst/>
                          <a:latin typeface="+mn-lt"/>
                          <a:ea typeface="+mn-ea"/>
                        </a:rPr>
                        <a:t>Sext.</a:t>
                      </a:r>
                      <a:endParaRPr lang="zh-CN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dirty="0" smtClean="0">
                          <a:effectLst/>
                          <a:latin typeface="+mn-lt"/>
                          <a:ea typeface="+mn-ea"/>
                        </a:rPr>
                        <a:t>4.9483</a:t>
                      </a:r>
                      <a:r>
                        <a:rPr lang="en-US" altLang="zh-CN" sz="1600" b="1" baseline="0" dirty="0" smtClean="0">
                          <a:effectLst/>
                          <a:latin typeface="+mn-lt"/>
                          <a:ea typeface="+mn-ea"/>
                        </a:rPr>
                        <a:t> T/m</a:t>
                      </a:r>
                      <a:r>
                        <a:rPr lang="en-US" altLang="zh-CN" sz="1600" b="1" baseline="300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zh-CN" sz="1600" b="1" baseline="30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-8.6429 T/m</a:t>
                      </a:r>
                      <a:r>
                        <a:rPr lang="en-US" sz="1600" b="1" baseline="30000" dirty="0" smtClean="0">
                          <a:effectLst/>
                        </a:rPr>
                        <a:t>2</a:t>
                      </a:r>
                      <a:endParaRPr lang="zh-CN" sz="1600" b="1" baseline="30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7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74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of dual aperture </a:t>
            </a:r>
            <a:r>
              <a:rPr lang="en-US" altLang="zh-CN" dirty="0" smtClean="0"/>
              <a:t>dipole.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Design parameters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278740"/>
              </p:ext>
            </p:extLst>
          </p:nvPr>
        </p:nvGraphicFramePr>
        <p:xfrm>
          <a:off x="1235392" y="1655660"/>
          <a:ext cx="6673215" cy="49204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598295"/>
                <a:gridCol w="2374417"/>
                <a:gridCol w="2700503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Magnetic length [m]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29.565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2648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Magntetic</a:t>
                      </a:r>
                      <a:r>
                        <a:rPr lang="en-US" sz="1400" b="1" baseline="0" dirty="0" smtClean="0">
                          <a:effectLst/>
                        </a:rPr>
                        <a:t> strength</a:t>
                      </a:r>
                      <a:r>
                        <a:rPr lang="en-US" sz="1400" b="1" dirty="0" smtClean="0">
                          <a:effectLst/>
                        </a:rPr>
                        <a:t> </a:t>
                      </a:r>
                      <a:r>
                        <a:rPr lang="en-US" sz="1400" b="1" dirty="0">
                          <a:effectLst/>
                        </a:rPr>
                        <a:t>[</a:t>
                      </a:r>
                      <a:r>
                        <a:rPr lang="en-US" sz="1400" b="1" dirty="0" smtClean="0">
                          <a:effectLst/>
                        </a:rPr>
                        <a:t>T]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0.036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Aperture [mm]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70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Main coil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Turns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1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Material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Aluminum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Conductor specs. [mm]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60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sz="1400" b="1" dirty="0" smtClean="0">
                          <a:effectLst/>
                        </a:rPr>
                        <a:t>54</a:t>
                      </a:r>
                      <a:r>
                        <a:rPr lang="en-US" sz="1400" b="1" dirty="0" smtClean="0">
                          <a:effectLst/>
                        </a:rPr>
                        <a:t>, φ10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effectLst/>
                        </a:rPr>
                        <a:t>Current [A]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2120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smtClean="0">
                          <a:effectLst/>
                        </a:rPr>
                        <a:t>Current density [A/mm</a:t>
                      </a:r>
                      <a:r>
                        <a:rPr lang="en-US" altLang="zh-CN" sz="1400" b="1" baseline="30000" smtClean="0">
                          <a:effectLst/>
                        </a:rPr>
                        <a:t>2</a:t>
                      </a:r>
                      <a:r>
                        <a:rPr lang="en-US" altLang="zh-CN" sz="1400" b="1" smtClean="0">
                          <a:effectLst/>
                        </a:rPr>
                        <a:t>]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0.67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Voltage</a:t>
                      </a:r>
                      <a:r>
                        <a:rPr lang="en-US" altLang="zh-CN" sz="1400" b="1" baseline="0" dirty="0" smtClean="0"/>
                        <a:t> [V]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1.31</a:t>
                      </a:r>
                      <a:endParaRPr lang="zh-CN" altLang="zh-CN" sz="1400" b="1" dirty="0" smtClean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Power consumption</a:t>
                      </a:r>
                      <a:r>
                        <a:rPr lang="en-US" altLang="zh-CN" sz="1400" b="1" baseline="0" dirty="0" smtClean="0"/>
                        <a:t> [kW]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</a:rPr>
                        <a:t>2.8</a:t>
                      </a:r>
                      <a:endParaRPr lang="zh-CN" altLang="en-US" sz="1400" b="1" dirty="0"/>
                    </a:p>
                  </a:txBody>
                  <a:tcPr marL="68580" marR="68580" marT="0" marB="0"/>
                </a:tc>
              </a:tr>
              <a:tr h="0">
                <a:tc rowSpan="7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</a:rPr>
                        <a:t>Trim coil</a:t>
                      </a:r>
                      <a:endParaRPr lang="zh-CN" altLang="zh-CN" sz="1400" b="1" dirty="0" smtClean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Turns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Material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Aluminum</a:t>
                      </a:r>
                      <a:endParaRPr lang="zh-CN" alt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Conductor specs. [mm]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</a:rPr>
                        <a:t>60</a:t>
                      </a: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×</a:t>
                      </a:r>
                      <a:r>
                        <a:rPr lang="en-US" altLang="zh-CN" sz="1400" b="1" dirty="0" smtClean="0">
                          <a:effectLst/>
                        </a:rPr>
                        <a:t>3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effectLst/>
                        </a:rPr>
                        <a:t>Current [A]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16.7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smtClean="0">
                          <a:effectLst/>
                        </a:rPr>
                        <a:t>Current density [A/mm</a:t>
                      </a:r>
                      <a:r>
                        <a:rPr lang="en-US" altLang="zh-CN" sz="1400" b="1" baseline="30000" smtClean="0">
                          <a:effectLst/>
                        </a:rPr>
                        <a:t>2</a:t>
                      </a:r>
                      <a:r>
                        <a:rPr lang="en-US" altLang="zh-CN" sz="1400" b="1" smtClean="0">
                          <a:effectLst/>
                        </a:rPr>
                        <a:t>]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0.093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Voltage</a:t>
                      </a:r>
                      <a:r>
                        <a:rPr lang="en-US" altLang="zh-CN" sz="1400" b="1" baseline="0" dirty="0" smtClean="0"/>
                        <a:t> [V]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+mn-ea"/>
                        </a:rPr>
                        <a:t>0.36</a:t>
                      </a:r>
                      <a:endParaRPr lang="zh-CN" altLang="zh-CN" sz="1400" b="1" dirty="0" smtClean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Power consumption</a:t>
                      </a:r>
                      <a:r>
                        <a:rPr lang="en-US" altLang="zh-CN" sz="1400" b="1" baseline="0" dirty="0" smtClean="0"/>
                        <a:t> [kW]</a:t>
                      </a:r>
                      <a:endParaRPr lang="zh-CN" altLang="en-US" sz="14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effectLst/>
                        </a:rPr>
                        <a:t>0.006</a:t>
                      </a:r>
                      <a:endParaRPr lang="zh-CN" altLang="en-US" sz="1400" b="1" dirty="0"/>
                    </a:p>
                  </a:txBody>
                  <a:tcPr marL="68580" marR="68580" marT="0" marB="0"/>
                </a:tc>
              </a:tr>
              <a:tr h="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Cooling water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loop number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1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pressure [kg/cm</a:t>
                      </a:r>
                      <a:r>
                        <a:rPr lang="en-US" sz="1400" b="1" baseline="30000">
                          <a:effectLst/>
                        </a:rPr>
                        <a:t>2</a:t>
                      </a:r>
                      <a:r>
                        <a:rPr lang="en-US" sz="1400" b="1">
                          <a:effectLst/>
                        </a:rPr>
                        <a:t>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Velocity [m/s]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1.75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Flux [l/s]</a:t>
                      </a:r>
                      <a:endParaRPr lang="zh-CN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0.138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Temperature rise [°C]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4.8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Overall</a:t>
                      </a:r>
                      <a:r>
                        <a:rPr lang="en-US" altLang="zh-CN" sz="1400" b="1" baseline="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size (H×V×L) [mm]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530×200×30500</a:t>
                      </a:r>
                      <a:endParaRPr lang="zh-CN" sz="1400" b="1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8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589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of dual aperture quad.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Polarity: F/D</a:t>
            </a:r>
          </a:p>
          <a:p>
            <a:r>
              <a:rPr lang="en-US" altLang="zh-CN" dirty="0" smtClean="0"/>
              <a:t>Center separation:</a:t>
            </a:r>
          </a:p>
          <a:p>
            <a:pPr lvl="1"/>
            <a:r>
              <a:rPr lang="en-US" altLang="zh-CN" dirty="0" smtClean="0"/>
              <a:t>350mm</a:t>
            </a:r>
          </a:p>
          <a:p>
            <a:r>
              <a:rPr lang="en-US" altLang="zh-CN" dirty="0" smtClean="0"/>
              <a:t>Trim coils:</a:t>
            </a:r>
          </a:p>
          <a:p>
            <a:pPr lvl="1"/>
            <a:r>
              <a:rPr lang="en-US" altLang="zh-CN" dirty="0" smtClean="0"/>
              <a:t>±1.5% adjustability</a:t>
            </a:r>
          </a:p>
          <a:p>
            <a:r>
              <a:rPr lang="en-US" altLang="zh-CN" dirty="0" smtClean="0"/>
              <a:t>Gap between cores:</a:t>
            </a:r>
          </a:p>
          <a:p>
            <a:pPr lvl="1"/>
            <a:r>
              <a:rPr lang="en-US" altLang="zh-CN" dirty="0" smtClean="0"/>
              <a:t>50mm</a:t>
            </a:r>
          </a:p>
          <a:p>
            <a:r>
              <a:rPr lang="en-US" altLang="zh-CN" dirty="0" smtClean="0"/>
              <a:t>Magnetic shielding:</a:t>
            </a:r>
          </a:p>
          <a:p>
            <a:pPr lvl="1"/>
            <a:r>
              <a:rPr lang="en-US" altLang="zh-CN" dirty="0" smtClean="0"/>
              <a:t>11.24mm</a:t>
            </a:r>
          </a:p>
          <a:p>
            <a:r>
              <a:rPr lang="en-US" altLang="zh-CN" dirty="0" smtClean="0"/>
              <a:t>Radiation shielding:</a:t>
            </a:r>
          </a:p>
          <a:p>
            <a:pPr lvl="1"/>
            <a:r>
              <a:rPr lang="en-US" altLang="zh-CN" dirty="0" smtClean="0"/>
              <a:t>30mm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601" y="1603039"/>
            <a:ext cx="4726697" cy="4320000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B0D4-3210-4229-BCA1-CE10D9AC055F}" type="slidenum">
              <a:rPr lang="zh-CN" altLang="en-US" smtClean="0"/>
              <a:pPr/>
              <a:t>9</a:t>
            </a:fld>
            <a:r>
              <a:rPr lang="en-US" altLang="zh-CN" smtClean="0"/>
              <a:t>/24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894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3204</TotalTime>
  <Words>1821</Words>
  <Application>Microsoft Office PowerPoint</Application>
  <PresentationFormat>全屏显示(4:3)</PresentationFormat>
  <Paragraphs>452</Paragraphs>
  <Slides>24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MS Mincho</vt:lpstr>
      <vt:lpstr>华文楷体</vt:lpstr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CEPC Magnet System</vt:lpstr>
      <vt:lpstr>Outline</vt:lpstr>
      <vt:lpstr>Collider magnet overview</vt:lpstr>
      <vt:lpstr>Basic design consideration</vt:lpstr>
      <vt:lpstr>Design of dual aperture dipole</vt:lpstr>
      <vt:lpstr>Design of dual aperture dipole</vt:lpstr>
      <vt:lpstr>Design of dual aperture dipole.</vt:lpstr>
      <vt:lpstr>Design of dual aperture dipole.</vt:lpstr>
      <vt:lpstr>Design of dual aperture quad.</vt:lpstr>
      <vt:lpstr>Design of dual aperture quad.</vt:lpstr>
      <vt:lpstr>Design of dual aperture quad.</vt:lpstr>
      <vt:lpstr>Design of dual aperture quad.</vt:lpstr>
      <vt:lpstr>Design of sextupole</vt:lpstr>
      <vt:lpstr>Design of sextupole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Magnet System</dc:title>
  <dc:creator>unknown</dc:creator>
  <cp:lastModifiedBy>unknown</cp:lastModifiedBy>
  <cp:revision>68</cp:revision>
  <dcterms:created xsi:type="dcterms:W3CDTF">2017-11-01T02:29:03Z</dcterms:created>
  <dcterms:modified xsi:type="dcterms:W3CDTF">2017-11-04T03:54:27Z</dcterms:modified>
</cp:coreProperties>
</file>