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5" r:id="rId2"/>
  </p:sldMasterIdLst>
  <p:notesMasterIdLst>
    <p:notesMasterId r:id="rId27"/>
  </p:notesMasterIdLst>
  <p:handoutMasterIdLst>
    <p:handoutMasterId r:id="rId28"/>
  </p:handoutMasterIdLst>
  <p:sldIdLst>
    <p:sldId id="269" r:id="rId3"/>
    <p:sldId id="335" r:id="rId4"/>
    <p:sldId id="328" r:id="rId5"/>
    <p:sldId id="336" r:id="rId6"/>
    <p:sldId id="337" r:id="rId7"/>
    <p:sldId id="344" r:id="rId8"/>
    <p:sldId id="347" r:id="rId9"/>
    <p:sldId id="361" r:id="rId10"/>
    <p:sldId id="362" r:id="rId11"/>
    <p:sldId id="353" r:id="rId12"/>
    <p:sldId id="338" r:id="rId13"/>
    <p:sldId id="340" r:id="rId14"/>
    <p:sldId id="330" r:id="rId15"/>
    <p:sldId id="331" r:id="rId16"/>
    <p:sldId id="352" r:id="rId17"/>
    <p:sldId id="354" r:id="rId18"/>
    <p:sldId id="360" r:id="rId19"/>
    <p:sldId id="333" r:id="rId20"/>
    <p:sldId id="357" r:id="rId21"/>
    <p:sldId id="358" r:id="rId22"/>
    <p:sldId id="346" r:id="rId23"/>
    <p:sldId id="363" r:id="rId24"/>
    <p:sldId id="364" r:id="rId25"/>
    <p:sldId id="350"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2">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08">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FFFFFF"/>
    <a:srgbClr val="C75B12"/>
    <a:srgbClr val="E17000"/>
    <a:srgbClr val="5B8F22"/>
    <a:srgbClr val="D2C295"/>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50"/>
    <p:restoredTop sz="88953" autoAdjust="0"/>
  </p:normalViewPr>
  <p:slideViewPr>
    <p:cSldViewPr snapToObjects="1" showGuides="1">
      <p:cViewPr varScale="1">
        <p:scale>
          <a:sx n="99" d="100"/>
          <a:sy n="99" d="100"/>
        </p:scale>
        <p:origin x="184" y="320"/>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11/6/17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3314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11/6/17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international nature of authors.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investigate the thresholds of precision that need to be achieved in order to be sensitive to new physics. We study the precision that can be achieved at various facilities on these observables. We discuss the </a:t>
            </a:r>
            <a:r>
              <a:rPr lang="en-US" sz="1200" kern="1200" dirty="0" err="1" smtClean="0">
                <a:solidFill>
                  <a:schemeClr val="tx1"/>
                </a:solidFill>
                <a:effectLst/>
                <a:latin typeface="+mn-lt"/>
                <a:ea typeface="+mn-ea"/>
                <a:cs typeface="+mn-cs"/>
              </a:rPr>
              <a:t>calculational</a:t>
            </a:r>
            <a:r>
              <a:rPr lang="en-US" sz="1200" kern="1200" dirty="0" smtClean="0">
                <a:solidFill>
                  <a:schemeClr val="tx1"/>
                </a:solidFill>
                <a:effectLst/>
                <a:latin typeface="+mn-lt"/>
                <a:ea typeface="+mn-ea"/>
                <a:cs typeface="+mn-cs"/>
              </a:rPr>
              <a:t> tools needed to predict SM rates and distributions in order to perform these measurements at the required precision.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75413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106325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extLst>
      <p:ext uri="{BB962C8B-B14F-4D97-AF65-F5344CB8AC3E}">
        <p14:creationId xmlns:p14="http://schemas.microsoft.com/office/powerpoint/2010/main" val="89411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dirty="0"/>
          </a:p>
        </p:txBody>
      </p:sp>
    </p:spTree>
    <p:extLst>
      <p:ext uri="{BB962C8B-B14F-4D97-AF65-F5344CB8AC3E}">
        <p14:creationId xmlns:p14="http://schemas.microsoft.com/office/powerpoint/2010/main" val="2026292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9"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10" name="Date Placeholder 3"/>
          <p:cNvSpPr>
            <a:spLocks noGrp="1"/>
          </p:cNvSpPr>
          <p:nvPr>
            <p:ph type="dt" sz="half" idx="10"/>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110544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11" name="Footer Placeholder 3"/>
          <p:cNvSpPr>
            <a:spLocks noGrp="1"/>
          </p:cNvSpPr>
          <p:nvPr>
            <p:ph type="ftr" sz="quarter" idx="11"/>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12" name="Date Placeholder 3"/>
          <p:cNvSpPr>
            <a:spLocks noGrp="1"/>
          </p:cNvSpPr>
          <p:nvPr>
            <p:ph type="dt" sz="half" idx="1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107505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7"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8"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362033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6"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7"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330455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9"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10" name="Date Placeholder 3"/>
          <p:cNvSpPr>
            <a:spLocks noGrp="1"/>
          </p:cNvSpPr>
          <p:nvPr>
            <p:ph type="dt" sz="half" idx="10"/>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61000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9"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10" name="Date Placeholder 3"/>
          <p:cNvSpPr>
            <a:spLocks noGrp="1"/>
          </p:cNvSpPr>
          <p:nvPr>
            <p:ph type="dt" sz="half" idx="10"/>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3870827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9"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270348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9"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365591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7"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8"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102524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7"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8"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117288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
        <p:nvSpPr>
          <p:cNvPr id="5" name="Footer Placeholder 4"/>
          <p:cNvSpPr>
            <a:spLocks noGrp="1"/>
          </p:cNvSpPr>
          <p:nvPr>
            <p:ph type="ftr" sz="quarter" idx="11"/>
          </p:nvPr>
        </p:nvSpPr>
        <p:spPr>
          <a:xfrm>
            <a:off x="3124200" y="6485985"/>
            <a:ext cx="2895600" cy="365125"/>
          </a:xfrm>
          <a:prstGeom prst="rect">
            <a:avLst/>
          </a:prstGeom>
        </p:spPr>
        <p:txBody>
          <a:bodyPr/>
          <a:lstStyle>
            <a:lvl1pPr>
              <a:defRPr>
                <a:solidFill>
                  <a:schemeClr val="bg1">
                    <a:lumMod val="50000"/>
                  </a:schemeClr>
                </a:solidFill>
              </a:defRPr>
            </a:lvl1pPr>
          </a:lstStyle>
          <a:p>
            <a:r>
              <a:rPr lang="en-US" smtClean="0"/>
              <a:t>American Activities on Future Colliders</a:t>
            </a:r>
            <a:endParaRPr lang="en-US" dirty="0"/>
          </a:p>
        </p:txBody>
      </p:sp>
      <p:sp>
        <p:nvSpPr>
          <p:cNvPr id="6" name="Slide Number Placeholder 5"/>
          <p:cNvSpPr>
            <a:spLocks noGrp="1"/>
          </p:cNvSpPr>
          <p:nvPr>
            <p:ph type="sldNum" sz="quarter" idx="12"/>
          </p:nvPr>
        </p:nvSpPr>
        <p:spPr>
          <a:xfrm>
            <a:off x="8566150" y="6485985"/>
            <a:ext cx="318932" cy="372016"/>
          </a:xfrm>
        </p:spPr>
        <p:txBody>
          <a:bodyPr/>
          <a:lstStyle>
            <a:lvl1pPr>
              <a:defRPr>
                <a:solidFill>
                  <a:schemeClr val="bg1">
                    <a:lumMod val="50000"/>
                  </a:schemeClr>
                </a:solidFill>
              </a:defRPr>
            </a:lvl1pPr>
          </a:lstStyle>
          <a:p>
            <a:fld id="{60DC4FEF-37A0-4342-80A1-574F859251A2}"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Tree>
    <p:extLst>
      <p:ext uri="{BB962C8B-B14F-4D97-AF65-F5344CB8AC3E}">
        <p14:creationId xmlns:p14="http://schemas.microsoft.com/office/powerpoint/2010/main" val="101754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marL="457200" indent="-223838">
              <a:buClr>
                <a:srgbClr val="981E32"/>
              </a:buClr>
              <a:buSzPct val="120000"/>
              <a:buFont typeface="Arial"/>
              <a:buChar char="•"/>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
        <p:nvSpPr>
          <p:cNvPr id="11"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
        <p:nvSpPr>
          <p:cNvPr id="13"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
        <p:nvSpPr>
          <p:cNvPr id="14"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
        <p:nvSpPr>
          <p:cNvPr id="12"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9"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48380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9"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1821215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4"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7"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0" r:id="rId3"/>
    <p:sldLayoutId id="2147483674" r:id="rId4"/>
    <p:sldLayoutId id="2147483671" r:id="rId5"/>
    <p:sldLayoutId id="2147483672" r:id="rId6"/>
    <p:sldLayoutId id="2147483673" r:id="rId7"/>
  </p:sldLayoutIdLst>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566150" y="6485985"/>
            <a:ext cx="318932" cy="372016"/>
          </a:xfrm>
          <a:prstGeom prst="rect">
            <a:avLst/>
          </a:prstGeom>
        </p:spPr>
        <p:txBody>
          <a:bodyPr vert="horz" lIns="72000" tIns="57600" rIns="72000" bIns="45720" rtlCol="0" anchor="ctr"/>
          <a:lstStyle>
            <a:lvl1pPr algn="l">
              <a:defRPr sz="1100" b="0">
                <a:solidFill>
                  <a:schemeClr val="bg1">
                    <a:lumMod val="50000"/>
                  </a:schemeClr>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3"/>
          <p:cNvSpPr>
            <a:spLocks noGrp="1"/>
          </p:cNvSpPr>
          <p:nvPr>
            <p:ph type="ftr" sz="quarter" idx="3"/>
          </p:nvPr>
        </p:nvSpPr>
        <p:spPr>
          <a:xfrm>
            <a:off x="3124200" y="6485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American Activities on Future Colliders</a:t>
            </a:r>
            <a:endParaRPr lang="en-US" dirty="0"/>
          </a:p>
        </p:txBody>
      </p:sp>
      <p:sp>
        <p:nvSpPr>
          <p:cNvPr id="9" name="Date Placeholder 3"/>
          <p:cNvSpPr>
            <a:spLocks noGrp="1"/>
          </p:cNvSpPr>
          <p:nvPr>
            <p:ph type="dt" sz="half" idx="2"/>
          </p:nvPr>
        </p:nvSpPr>
        <p:spPr>
          <a:xfrm>
            <a:off x="23208" y="6485985"/>
            <a:ext cx="2133600" cy="365125"/>
          </a:xfrm>
          <a:prstGeom prst="rect">
            <a:avLst/>
          </a:prstGeom>
        </p:spPr>
        <p:txBody>
          <a:bodyPr anchor="ctr" anchorCtr="0"/>
          <a:lstStyle>
            <a:lvl1pPr>
              <a:defRPr sz="1200">
                <a:solidFill>
                  <a:schemeClr val="bg1">
                    <a:lumMod val="50000"/>
                  </a:schemeClr>
                </a:solidFill>
              </a:defRPr>
            </a:lvl1pPr>
          </a:lstStyle>
          <a:p>
            <a:r>
              <a:rPr lang="en-US" smtClean="0"/>
              <a:t>6-Nov-2017</a:t>
            </a:r>
            <a:endParaRPr lang="en-US" dirty="0"/>
          </a:p>
        </p:txBody>
      </p:sp>
    </p:spTree>
    <p:extLst>
      <p:ext uri="{BB962C8B-B14F-4D97-AF65-F5344CB8AC3E}">
        <p14:creationId xmlns:p14="http://schemas.microsoft.com/office/powerpoint/2010/main" val="7136962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ndico.ihep.ac.cn/event/7355/timetable/#2017110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pdg.lbl.gov/2017/reviews/rpp2016-rev-standard-model.pdf)"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indico.ihep.ac.cn/event/7104/overview"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CA" dirty="0" smtClean="0"/>
              <a:t>American Activities </a:t>
            </a:r>
            <a:br>
              <a:rPr lang="en-CA" dirty="0" smtClean="0"/>
            </a:br>
            <a:r>
              <a:rPr lang="en-CA" dirty="0" smtClean="0"/>
              <a:t>on Future Colliders</a:t>
            </a:r>
            <a:endParaRPr lang="en-CA" dirty="0"/>
          </a:p>
        </p:txBody>
      </p:sp>
      <p:sp>
        <p:nvSpPr>
          <p:cNvPr id="6" name="Subtitle 5"/>
          <p:cNvSpPr>
            <a:spLocks noGrp="1"/>
          </p:cNvSpPr>
          <p:nvPr>
            <p:ph type="subTitle" idx="1"/>
          </p:nvPr>
        </p:nvSpPr>
        <p:spPr/>
        <p:txBody>
          <a:bodyPr/>
          <a:lstStyle/>
          <a:p>
            <a:r>
              <a:rPr lang="en-CA" dirty="0" smtClean="0"/>
              <a:t>Charles Young (SLAC)</a:t>
            </a:r>
            <a:endParaRPr lang="en-CA" dirty="0"/>
          </a:p>
        </p:txBody>
      </p:sp>
      <p:sp>
        <p:nvSpPr>
          <p:cNvPr id="5" name="Text Placeholder 4"/>
          <p:cNvSpPr>
            <a:spLocks noGrp="1"/>
          </p:cNvSpPr>
          <p:nvPr>
            <p:ph type="body" sz="quarter" idx="11"/>
          </p:nvPr>
        </p:nvSpPr>
        <p:spPr/>
        <p:txBody>
          <a:bodyPr/>
          <a:lstStyle/>
          <a:p>
            <a:endParaRPr lang="en-CA"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smtClean="0"/>
              <a:t>High Field Magnet</a:t>
            </a:r>
            <a:endParaRPr lang="en-US" dirty="0"/>
          </a:p>
        </p:txBody>
      </p:sp>
      <p:sp>
        <p:nvSpPr>
          <p:cNvPr id="4" name="Content Placeholder 3"/>
          <p:cNvSpPr>
            <a:spLocks noGrp="1"/>
          </p:cNvSpPr>
          <p:nvPr>
            <p:ph sz="quarter" idx="14"/>
          </p:nvPr>
        </p:nvSpPr>
        <p:spPr>
          <a:xfrm>
            <a:off x="457201" y="1243584"/>
            <a:ext cx="4395216" cy="5065522"/>
          </a:xfrm>
        </p:spPr>
        <p:txBody>
          <a:bodyPr/>
          <a:lstStyle/>
          <a:p>
            <a:pPr marL="342900" indent="-342900">
              <a:buFont typeface="Arial" charset="0"/>
              <a:buChar char="•"/>
            </a:pPr>
            <a:r>
              <a:rPr lang="en-US" dirty="0"/>
              <a:t>S</a:t>
            </a:r>
            <a:r>
              <a:rPr lang="en-US" dirty="0" smtClean="0"/>
              <a:t>uperconducting materials</a:t>
            </a:r>
          </a:p>
          <a:p>
            <a:pPr marL="342900" indent="-342900">
              <a:buFont typeface="Arial" charset="0"/>
              <a:buChar char="•"/>
            </a:pPr>
            <a:r>
              <a:rPr lang="en-US" dirty="0" smtClean="0"/>
              <a:t>Magnet R&amp;D</a:t>
            </a:r>
          </a:p>
          <a:p>
            <a:pPr marL="342900" indent="-342900">
              <a:buFont typeface="Arial" charset="0"/>
              <a:buChar char="•"/>
            </a:pPr>
            <a:r>
              <a:rPr lang="en-US" dirty="0" smtClean="0"/>
              <a:t>Nb</a:t>
            </a:r>
            <a:r>
              <a:rPr lang="en-US" baseline="-25000" dirty="0" smtClean="0"/>
              <a:t>3</a:t>
            </a:r>
            <a:r>
              <a:rPr lang="en-US" dirty="0" smtClean="0"/>
              <a:t>Sn magnets for HL-LHC final focus. </a:t>
            </a:r>
          </a:p>
          <a:p>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505200"/>
            <a:ext cx="3587750" cy="2813050"/>
          </a:xfrm>
          <a:prstGeom prst="rect">
            <a:avLst/>
          </a:prstGeom>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9719"/>
            <a:ext cx="4291584" cy="3072003"/>
          </a:xfrm>
          <a:prstGeom prst="rect">
            <a:avLst/>
          </a:prstGeom>
        </p:spPr>
      </p:pic>
      <p:sp>
        <p:nvSpPr>
          <p:cNvPr id="10" name="TextBox 9"/>
          <p:cNvSpPr txBox="1"/>
          <p:nvPr/>
        </p:nvSpPr>
        <p:spPr>
          <a:xfrm>
            <a:off x="5334000" y="152400"/>
            <a:ext cx="3505200" cy="276999"/>
          </a:xfrm>
          <a:prstGeom prst="rect">
            <a:avLst/>
          </a:prstGeom>
          <a:noFill/>
        </p:spPr>
        <p:txBody>
          <a:bodyPr wrap="square" rtlCol="0">
            <a:spAutoFit/>
          </a:bodyPr>
          <a:lstStyle/>
          <a:p>
            <a:pPr algn="ctr"/>
            <a:r>
              <a:rPr lang="en-US" sz="1200" dirty="0" smtClean="0">
                <a:solidFill>
                  <a:srgbClr val="0070C0"/>
                </a:solidFill>
              </a:rPr>
              <a:t>From National High Magnetic </a:t>
            </a:r>
            <a:r>
              <a:rPr lang="en-US" sz="1200" dirty="0">
                <a:solidFill>
                  <a:srgbClr val="0070C0"/>
                </a:solidFill>
              </a:rPr>
              <a:t>Field </a:t>
            </a:r>
            <a:r>
              <a:rPr lang="en-US" sz="1200" dirty="0" smtClean="0">
                <a:solidFill>
                  <a:srgbClr val="0070C0"/>
                </a:solidFill>
              </a:rPr>
              <a:t>Laboratory</a:t>
            </a:r>
            <a:r>
              <a:rPr lang="en-US" sz="1000" dirty="0" smtClean="0">
                <a:solidFill>
                  <a:srgbClr val="0070C0"/>
                </a:solidFill>
              </a:rPr>
              <a:t> </a:t>
            </a:r>
            <a:endParaRPr lang="en-US" sz="1000" dirty="0">
              <a:solidFill>
                <a:srgbClr val="0070C0"/>
              </a:solidFill>
            </a:endParaRPr>
          </a:p>
        </p:txBody>
      </p:sp>
      <p:pic>
        <p:nvPicPr>
          <p:cNvPr id="11" name="Content Placeholder 6" descr="16-0074-18.hr_.jpg"/>
          <p:cNvPicPr>
            <a:picLocks noChangeAspect="1"/>
          </p:cNvPicPr>
          <p:nvPr/>
        </p:nvPicPr>
        <p:blipFill>
          <a:blip r:embed="rId4">
            <a:extLst>
              <a:ext uri="{28A0092B-C50C-407E-A947-70E740481C1C}">
                <a14:useLocalDpi xmlns:a14="http://schemas.microsoft.com/office/drawing/2010/main" val="0"/>
              </a:ext>
            </a:extLst>
          </a:blip>
          <a:srcRect l="4996" r="4996"/>
          <a:stretch>
            <a:fillRect/>
          </a:stretch>
        </p:blipFill>
        <p:spPr>
          <a:xfrm>
            <a:off x="1369024" y="4273931"/>
            <a:ext cx="3257840" cy="2035175"/>
          </a:xfrm>
          <a:prstGeom prst="rect">
            <a:avLst/>
          </a:prstGeom>
        </p:spPr>
      </p:pic>
      <p:sp>
        <p:nvSpPr>
          <p:cNvPr id="12" name="TextBox 11"/>
          <p:cNvSpPr txBox="1"/>
          <p:nvPr/>
        </p:nvSpPr>
        <p:spPr>
          <a:xfrm>
            <a:off x="202767" y="3335571"/>
            <a:ext cx="4341801" cy="584775"/>
          </a:xfrm>
          <a:prstGeom prst="rect">
            <a:avLst/>
          </a:prstGeom>
          <a:noFill/>
        </p:spPr>
        <p:txBody>
          <a:bodyPr wrap="square" rtlCol="0">
            <a:spAutoFit/>
          </a:bodyPr>
          <a:lstStyle/>
          <a:p>
            <a:r>
              <a:rPr lang="en-US" sz="1600" dirty="0" smtClean="0">
                <a:solidFill>
                  <a:srgbClr val="0070C0"/>
                </a:solidFill>
              </a:rPr>
              <a:t>See S. </a:t>
            </a:r>
            <a:r>
              <a:rPr lang="en-US" sz="1600" dirty="0" err="1" smtClean="0">
                <a:solidFill>
                  <a:srgbClr val="0070C0"/>
                </a:solidFill>
              </a:rPr>
              <a:t>Prestemon</a:t>
            </a:r>
            <a:r>
              <a:rPr lang="en-US" sz="1600" dirty="0" smtClean="0">
                <a:solidFill>
                  <a:srgbClr val="0070C0"/>
                </a:solidFill>
              </a:rPr>
              <a:t> and R. Gupta’s talks tomorrow morning</a:t>
            </a:r>
            <a:endParaRPr lang="en-US" sz="1600" dirty="0">
              <a:solidFill>
                <a:srgbClr val="0070C0"/>
              </a:solidFill>
            </a:endParaRPr>
          </a:p>
        </p:txBody>
      </p:sp>
    </p:spTree>
    <p:extLst>
      <p:ext uri="{BB962C8B-B14F-4D97-AF65-F5344CB8AC3E}">
        <p14:creationId xmlns:p14="http://schemas.microsoft.com/office/powerpoint/2010/main" val="48287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LARP to AUP</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smtClean="0"/>
              <a:t>LHC Accelerator Research Program (LARP) is a DOE funded </a:t>
            </a:r>
            <a:r>
              <a:rPr lang="en-US" i="1" dirty="0" smtClean="0">
                <a:solidFill>
                  <a:srgbClr val="0070C0"/>
                </a:solidFill>
              </a:rPr>
              <a:t>R&amp;D</a:t>
            </a:r>
            <a:r>
              <a:rPr lang="en-US" dirty="0" smtClean="0">
                <a:solidFill>
                  <a:srgbClr val="0070C0"/>
                </a:solidFill>
              </a:rPr>
              <a:t> </a:t>
            </a:r>
            <a:r>
              <a:rPr lang="en-US" i="1" dirty="0" smtClean="0">
                <a:solidFill>
                  <a:srgbClr val="0070C0"/>
                </a:solidFill>
              </a:rPr>
              <a:t>program</a:t>
            </a:r>
            <a:r>
              <a:rPr lang="en-US" dirty="0" smtClean="0"/>
              <a:t> for future upgrades to the LHC. </a:t>
            </a:r>
          </a:p>
          <a:p>
            <a:pPr marL="342900" indent="-342900">
              <a:buFont typeface="Arial"/>
              <a:buChar char="•"/>
            </a:pPr>
            <a:endParaRPr lang="en-US" dirty="0" smtClean="0"/>
          </a:p>
          <a:p>
            <a:pPr marL="342900" indent="-342900">
              <a:buFont typeface="Arial"/>
              <a:buChar char="•"/>
            </a:pPr>
            <a:r>
              <a:rPr lang="en-US" dirty="0" smtClean="0"/>
              <a:t>HL</a:t>
            </a:r>
            <a:r>
              <a:rPr lang="en-US" dirty="0"/>
              <a:t>-LHC Accelerator Upgrade Project (HL-LHC AUP) is a </a:t>
            </a:r>
            <a:r>
              <a:rPr lang="en-US" i="1" dirty="0" smtClean="0">
                <a:solidFill>
                  <a:srgbClr val="0070C0"/>
                </a:solidFill>
              </a:rPr>
              <a:t>construction project</a:t>
            </a:r>
            <a:r>
              <a:rPr lang="en-US" dirty="0" smtClean="0"/>
              <a:t> </a:t>
            </a:r>
            <a:r>
              <a:rPr lang="en-US" dirty="0"/>
              <a:t>to contribute to the HL-LHC upgrade</a:t>
            </a:r>
            <a:r>
              <a:rPr lang="en-US" dirty="0" smtClean="0"/>
              <a:t>.</a:t>
            </a:r>
          </a:p>
          <a:p>
            <a:pPr marL="342900" indent="-342900">
              <a:buFont typeface="Arial"/>
              <a:buChar char="•"/>
            </a:pPr>
            <a:endParaRPr lang="en-US" dirty="0"/>
          </a:p>
          <a:p>
            <a:pPr marL="342900" indent="-342900">
              <a:buFont typeface="Arial"/>
              <a:buChar char="•"/>
            </a:pPr>
            <a:r>
              <a:rPr lang="en-US" dirty="0"/>
              <a:t>Y</a:t>
            </a:r>
            <a:r>
              <a:rPr lang="en-US" dirty="0" smtClean="0"/>
              <a:t>oung accelerator scientists supported </a:t>
            </a:r>
          </a:p>
          <a:p>
            <a:pPr marL="347472"/>
            <a:r>
              <a:rPr lang="en-US" dirty="0"/>
              <a:t>b</a:t>
            </a:r>
            <a:r>
              <a:rPr lang="en-US" dirty="0" smtClean="0"/>
              <a:t>y a Fellowship set up to honor </a:t>
            </a:r>
          </a:p>
          <a:p>
            <a:pPr marL="347472"/>
            <a:r>
              <a:rPr lang="en-US" dirty="0" smtClean="0"/>
              <a:t>Tim </a:t>
            </a:r>
            <a:r>
              <a:rPr lang="en-US" dirty="0" err="1" smtClean="0"/>
              <a:t>Toohig</a:t>
            </a:r>
            <a:r>
              <a:rPr lang="en-US" dirty="0" smtClean="0"/>
              <a:t>. </a:t>
            </a:r>
            <a:endParaRPr lang="en-US" dirty="0"/>
          </a:p>
          <a:p>
            <a:endParaRPr lang="en-US" dirty="0"/>
          </a:p>
          <a:p>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grpSp>
        <p:nvGrpSpPr>
          <p:cNvPr id="7" name="Group 6"/>
          <p:cNvGrpSpPr/>
          <p:nvPr/>
        </p:nvGrpSpPr>
        <p:grpSpPr>
          <a:xfrm>
            <a:off x="5791200" y="3505200"/>
            <a:ext cx="3124200" cy="3096294"/>
            <a:chOff x="5029200" y="3505200"/>
            <a:chExt cx="3124200" cy="3096294"/>
          </a:xfrm>
        </p:grpSpPr>
        <p:pic>
          <p:nvPicPr>
            <p:cNvPr id="32" name="Picture 31" descr="Screenshot 2017-10-21 15.3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505200"/>
              <a:ext cx="2569210" cy="2667000"/>
            </a:xfrm>
            <a:prstGeom prst="rect">
              <a:avLst/>
            </a:prstGeom>
          </p:spPr>
        </p:pic>
        <p:sp>
          <p:nvSpPr>
            <p:cNvPr id="31" name="TextBox 30"/>
            <p:cNvSpPr txBox="1"/>
            <p:nvPr/>
          </p:nvSpPr>
          <p:spPr>
            <a:xfrm>
              <a:off x="5029200" y="6016718"/>
              <a:ext cx="3124200" cy="584776"/>
            </a:xfrm>
            <a:prstGeom prst="rect">
              <a:avLst/>
            </a:prstGeom>
            <a:noFill/>
          </p:spPr>
          <p:txBody>
            <a:bodyPr wrap="square" rtlCol="0">
              <a:spAutoFit/>
            </a:bodyPr>
            <a:lstStyle/>
            <a:p>
              <a:pPr algn="ctr"/>
              <a:r>
                <a:rPr lang="en-US" sz="1600" i="1" dirty="0" smtClean="0">
                  <a:solidFill>
                    <a:srgbClr val="0000FF"/>
                  </a:solidFill>
                </a:rPr>
                <a:t>Physicist Tim </a:t>
              </a:r>
              <a:r>
                <a:rPr lang="en-US" sz="1600" i="1" dirty="0" err="1" smtClean="0">
                  <a:solidFill>
                    <a:srgbClr val="0000FF"/>
                  </a:solidFill>
                </a:rPr>
                <a:t>Toohig</a:t>
              </a:r>
              <a:endParaRPr lang="en-US" sz="1600" i="1" dirty="0" smtClean="0">
                <a:solidFill>
                  <a:srgbClr val="0000FF"/>
                </a:solidFill>
              </a:endParaRPr>
            </a:p>
            <a:p>
              <a:pPr algn="ctr"/>
              <a:r>
                <a:rPr lang="en-US" sz="1600" i="1" dirty="0" smtClean="0">
                  <a:solidFill>
                    <a:srgbClr val="0000FF"/>
                  </a:solidFill>
                </a:rPr>
                <a:t>Father Timothy </a:t>
              </a:r>
              <a:r>
                <a:rPr lang="en-US" sz="1600" i="1" dirty="0" err="1" smtClean="0">
                  <a:solidFill>
                    <a:srgbClr val="0000FF"/>
                  </a:solidFill>
                </a:rPr>
                <a:t>Toohig</a:t>
              </a:r>
              <a:r>
                <a:rPr lang="en-US" sz="1600" i="1" dirty="0" smtClean="0">
                  <a:solidFill>
                    <a:srgbClr val="0000FF"/>
                  </a:solidFill>
                </a:rPr>
                <a:t>, S.J.</a:t>
              </a:r>
              <a:endParaRPr lang="en-US" sz="1600" i="1" dirty="0">
                <a:solidFill>
                  <a:srgbClr val="0000FF"/>
                </a:solidFill>
              </a:endParaRPr>
            </a:p>
          </p:txBody>
        </p:sp>
      </p:grpSp>
    </p:spTree>
    <p:extLst>
      <p:ext uri="{BB962C8B-B14F-4D97-AF65-F5344CB8AC3E}">
        <p14:creationId xmlns:p14="http://schemas.microsoft.com/office/powerpoint/2010/main" val="15806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LARP and AUP</a:t>
            </a:r>
            <a:endParaRPr lang="en-US" dirty="0"/>
          </a:p>
        </p:txBody>
      </p:sp>
      <p:sp>
        <p:nvSpPr>
          <p:cNvPr id="4" name="Content Placeholder 3"/>
          <p:cNvSpPr>
            <a:spLocks noGrp="1"/>
          </p:cNvSpPr>
          <p:nvPr>
            <p:ph sz="quarter" idx="14"/>
          </p:nvPr>
        </p:nvSpPr>
        <p:spPr/>
        <p:txBody>
          <a:bodyPr/>
          <a:lstStyle/>
          <a:p>
            <a:pPr marL="342900" indent="-342900">
              <a:buFont typeface="Arial" charset="0"/>
              <a:buChar char="•"/>
            </a:pPr>
            <a:r>
              <a:rPr lang="en-US" dirty="0" smtClean="0"/>
              <a:t>Nb</a:t>
            </a:r>
            <a:r>
              <a:rPr lang="en-US" baseline="-25000" dirty="0" smtClean="0"/>
              <a:t>3</a:t>
            </a:r>
            <a:r>
              <a:rPr lang="en-US" dirty="0" smtClean="0"/>
              <a:t>Sn magnets</a:t>
            </a:r>
          </a:p>
          <a:p>
            <a:pPr marL="342900" indent="-342900">
              <a:buFont typeface="Arial" charset="0"/>
              <a:buChar char="•"/>
            </a:pPr>
            <a:r>
              <a:rPr lang="en-US" dirty="0"/>
              <a:t>C</a:t>
            </a:r>
            <a:r>
              <a:rPr lang="en-US" dirty="0" smtClean="0"/>
              <a:t>rab cavities</a:t>
            </a:r>
          </a:p>
          <a:p>
            <a:pPr marL="342900" indent="-342900">
              <a:buFont typeface="Arial" charset="0"/>
              <a:buChar char="•"/>
            </a:pPr>
            <a:r>
              <a:rPr lang="en-US" dirty="0" smtClean="0"/>
              <a:t>Rotatable collimators</a:t>
            </a:r>
          </a:p>
          <a:p>
            <a:pPr marL="342900" indent="-342900">
              <a:buFont typeface="Arial" charset="0"/>
              <a:buChar char="•"/>
            </a:pPr>
            <a:r>
              <a:rPr lang="en-US" dirty="0" smtClean="0"/>
              <a:t>Beam dynamics</a:t>
            </a:r>
          </a:p>
          <a:p>
            <a:pPr marL="342900" indent="-342900">
              <a:buFont typeface="Arial" charset="0"/>
              <a:buChar char="•"/>
            </a:pPr>
            <a:r>
              <a:rPr lang="en-US" dirty="0" smtClean="0"/>
              <a:t>Wideband feedback in LIU</a:t>
            </a:r>
          </a:p>
          <a:p>
            <a:endParaRPr lang="en-US" dirty="0"/>
          </a:p>
          <a:p>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grpSp>
        <p:nvGrpSpPr>
          <p:cNvPr id="9" name="Group 8"/>
          <p:cNvGrpSpPr>
            <a:grpSpLocks noChangeAspect="1"/>
          </p:cNvGrpSpPr>
          <p:nvPr/>
        </p:nvGrpSpPr>
        <p:grpSpPr>
          <a:xfrm>
            <a:off x="4373969" y="560639"/>
            <a:ext cx="3291661" cy="2208881"/>
            <a:chOff x="592933" y="903446"/>
            <a:chExt cx="3310562" cy="2221564"/>
          </a:xfrm>
        </p:grpSpPr>
        <p:pic>
          <p:nvPicPr>
            <p:cNvPr id="7" name="Picture 6" descr="15-0010-0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2933" y="903446"/>
              <a:ext cx="3310562" cy="2209800"/>
            </a:xfrm>
            <a:prstGeom prst="rect">
              <a:avLst/>
            </a:prstGeom>
          </p:spPr>
        </p:pic>
        <p:sp>
          <p:nvSpPr>
            <p:cNvPr id="8" name="Content Placeholder 2"/>
            <p:cNvSpPr txBox="1">
              <a:spLocks/>
            </p:cNvSpPr>
            <p:nvPr/>
          </p:nvSpPr>
          <p:spPr>
            <a:xfrm>
              <a:off x="593588" y="2896411"/>
              <a:ext cx="3276282" cy="228599"/>
            </a:xfrm>
            <a:prstGeom prst="rect">
              <a:avLst/>
            </a:prstGeom>
            <a:solidFill>
              <a:srgbClr val="FFFFFF"/>
            </a:solidFill>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i="1" dirty="0" smtClean="0"/>
                <a:t>First short QXF mirror coil (2015)</a:t>
              </a:r>
            </a:p>
          </p:txBody>
        </p:sp>
      </p:grpSp>
      <p:pic>
        <p:nvPicPr>
          <p:cNvPr id="29" name="Picture 28" descr="Screenshot 2017-10-21 14.57.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962400"/>
            <a:ext cx="4592320" cy="2032000"/>
          </a:xfrm>
          <a:prstGeom prst="rect">
            <a:avLst/>
          </a:prstGeom>
        </p:spPr>
      </p:pic>
      <p:pic>
        <p:nvPicPr>
          <p:cNvPr id="10" name="Picture 9" descr="Screenshot 2017-10-21 15.21.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971800"/>
            <a:ext cx="3321304" cy="2297176"/>
          </a:xfrm>
          <a:prstGeom prst="rect">
            <a:avLst/>
          </a:prstGeom>
        </p:spPr>
      </p:pic>
    </p:spTree>
    <p:extLst>
      <p:ext uri="{BB962C8B-B14F-4D97-AF65-F5344CB8AC3E}">
        <p14:creationId xmlns:p14="http://schemas.microsoft.com/office/powerpoint/2010/main" val="410895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Wakefield Acceleration</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75" y="1447800"/>
            <a:ext cx="3918858" cy="48201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52999"/>
            <a:ext cx="4445000" cy="3449320"/>
          </a:xfrm>
          <a:prstGeom prst="rect">
            <a:avLst/>
          </a:prstGeom>
        </p:spPr>
      </p:pic>
      <p:sp>
        <p:nvSpPr>
          <p:cNvPr id="4" name="TextBox 3"/>
          <p:cNvSpPr txBox="1"/>
          <p:nvPr/>
        </p:nvSpPr>
        <p:spPr>
          <a:xfrm>
            <a:off x="1066800" y="1078468"/>
            <a:ext cx="2667000" cy="369332"/>
          </a:xfrm>
          <a:prstGeom prst="rect">
            <a:avLst/>
          </a:prstGeom>
          <a:noFill/>
        </p:spPr>
        <p:txBody>
          <a:bodyPr wrap="square" rtlCol="0">
            <a:spAutoFit/>
          </a:bodyPr>
          <a:lstStyle/>
          <a:p>
            <a:pPr algn="ctr"/>
            <a:r>
              <a:rPr lang="en-US" dirty="0" smtClean="0">
                <a:solidFill>
                  <a:schemeClr val="tx2"/>
                </a:solidFill>
              </a:rPr>
              <a:t>Plasma </a:t>
            </a:r>
            <a:r>
              <a:rPr lang="en-US" dirty="0" err="1" smtClean="0">
                <a:solidFill>
                  <a:schemeClr val="tx2"/>
                </a:solidFill>
              </a:rPr>
              <a:t>wakefield</a:t>
            </a:r>
            <a:endParaRPr lang="en-US" dirty="0">
              <a:solidFill>
                <a:schemeClr val="tx2"/>
              </a:solidFill>
            </a:endParaRPr>
          </a:p>
        </p:txBody>
      </p:sp>
      <p:sp>
        <p:nvSpPr>
          <p:cNvPr id="9" name="TextBox 8"/>
          <p:cNvSpPr txBox="1"/>
          <p:nvPr/>
        </p:nvSpPr>
        <p:spPr>
          <a:xfrm>
            <a:off x="5257800" y="1078468"/>
            <a:ext cx="2667000" cy="369332"/>
          </a:xfrm>
          <a:prstGeom prst="rect">
            <a:avLst/>
          </a:prstGeom>
          <a:noFill/>
        </p:spPr>
        <p:txBody>
          <a:bodyPr wrap="square" rtlCol="0">
            <a:spAutoFit/>
          </a:bodyPr>
          <a:lstStyle/>
          <a:p>
            <a:pPr algn="ctr"/>
            <a:r>
              <a:rPr lang="en-US" dirty="0" smtClean="0">
                <a:solidFill>
                  <a:schemeClr val="tx2"/>
                </a:solidFill>
              </a:rPr>
              <a:t>Laser </a:t>
            </a:r>
            <a:r>
              <a:rPr lang="en-US" dirty="0" err="1" smtClean="0">
                <a:solidFill>
                  <a:schemeClr val="tx2"/>
                </a:solidFill>
              </a:rPr>
              <a:t>wakefield</a:t>
            </a:r>
            <a:endParaRPr lang="en-US" dirty="0">
              <a:solidFill>
                <a:schemeClr val="tx2"/>
              </a:solidFill>
            </a:endParaRPr>
          </a:p>
        </p:txBody>
      </p:sp>
      <p:sp>
        <p:nvSpPr>
          <p:cNvPr id="11" name="TextBox 10"/>
          <p:cNvSpPr txBox="1"/>
          <p:nvPr/>
        </p:nvSpPr>
        <p:spPr>
          <a:xfrm>
            <a:off x="932674" y="6243935"/>
            <a:ext cx="3410726" cy="461665"/>
          </a:xfrm>
          <a:prstGeom prst="rect">
            <a:avLst/>
          </a:prstGeom>
          <a:noFill/>
        </p:spPr>
        <p:txBody>
          <a:bodyPr wrap="square" rtlCol="0">
            <a:spAutoFit/>
          </a:bodyPr>
          <a:lstStyle/>
          <a:p>
            <a:r>
              <a:rPr lang="en-US" sz="1200" dirty="0" smtClean="0">
                <a:solidFill>
                  <a:srgbClr val="0070C0"/>
                </a:solidFill>
              </a:rPr>
              <a:t>Also see W. Lu’s talk on plasma based injector for CEPC tomorrow morning..  </a:t>
            </a:r>
            <a:endParaRPr lang="en-US" sz="1200" dirty="0">
              <a:solidFill>
                <a:srgbClr val="0070C0"/>
              </a:solidFill>
            </a:endParaRPr>
          </a:p>
        </p:txBody>
      </p:sp>
    </p:spTree>
    <p:extLst>
      <p:ext uri="{BB962C8B-B14F-4D97-AF65-F5344CB8AC3E}">
        <p14:creationId xmlns:p14="http://schemas.microsoft.com/office/powerpoint/2010/main" val="72663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Nitrogen Doping of Niobium SC RF Cavities</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7"/>
          <p:cNvSpPr>
            <a:spLocks noGrp="1"/>
          </p:cNvSpPr>
          <p:nvPr>
            <p:ph sz="quarter" idx="14"/>
          </p:nvPr>
        </p:nvSpPr>
        <p:spPr>
          <a:xfrm>
            <a:off x="457200" y="1243584"/>
            <a:ext cx="8108950" cy="1490631"/>
          </a:xfrm>
        </p:spPr>
        <p:txBody>
          <a:bodyPr>
            <a:normAutofit fontScale="92500" lnSpcReduction="20000"/>
          </a:bodyPr>
          <a:lstStyle/>
          <a:p>
            <a:pPr marL="342900" indent="-342900">
              <a:buFont typeface="Arial"/>
              <a:buChar char="•"/>
            </a:pPr>
            <a:r>
              <a:rPr lang="en-US" dirty="0" smtClean="0"/>
              <a:t>A. </a:t>
            </a:r>
            <a:r>
              <a:rPr lang="en-US" dirty="0" err="1" smtClean="0"/>
              <a:t>Grassellino</a:t>
            </a:r>
            <a:r>
              <a:rPr lang="en-US" dirty="0" smtClean="0"/>
              <a:t> et al, Superconductor Science and technology, Volume 26, Number 10 (2013)</a:t>
            </a:r>
          </a:p>
          <a:p>
            <a:pPr marL="342900" indent="-342900">
              <a:buFont typeface="Arial"/>
              <a:buChar char="•"/>
            </a:pPr>
            <a:r>
              <a:rPr lang="en-US" dirty="0"/>
              <a:t>Intrinsic quality factor Q</a:t>
            </a:r>
            <a:r>
              <a:rPr lang="en-US" baseline="-25000" dirty="0"/>
              <a:t>0</a:t>
            </a:r>
            <a:r>
              <a:rPr lang="en-US" dirty="0"/>
              <a:t> higher than previously achievable. </a:t>
            </a:r>
          </a:p>
          <a:p>
            <a:pPr marL="342900" indent="-342900">
              <a:buFont typeface="Arial"/>
              <a:buChar char="•"/>
            </a:pPr>
            <a:r>
              <a:rPr lang="en-US" dirty="0" smtClean="0"/>
              <a:t>Simple preparation steps now widely adopted. </a:t>
            </a:r>
            <a:endParaRPr lang="en-US" dirty="0"/>
          </a:p>
        </p:txBody>
      </p:sp>
      <p:grpSp>
        <p:nvGrpSpPr>
          <p:cNvPr id="4" name="Group 3"/>
          <p:cNvGrpSpPr/>
          <p:nvPr/>
        </p:nvGrpSpPr>
        <p:grpSpPr>
          <a:xfrm>
            <a:off x="1090008" y="3058795"/>
            <a:ext cx="6377592" cy="3723005"/>
            <a:chOff x="1090008" y="3058795"/>
            <a:chExt cx="6377592" cy="3723005"/>
          </a:xfrm>
        </p:grpSpPr>
        <p:pic>
          <p:nvPicPr>
            <p:cNvPr id="9" name="Content Placeholder 6" descr="Screenshot 2017-10-21 16.01.38.png"/>
            <p:cNvPicPr>
              <a:picLocks noChangeAspect="1"/>
            </p:cNvPicPr>
            <p:nvPr/>
          </p:nvPicPr>
          <p:blipFill>
            <a:blip r:embed="rId2">
              <a:extLst>
                <a:ext uri="{28A0092B-C50C-407E-A947-70E740481C1C}">
                  <a14:useLocalDpi xmlns:a14="http://schemas.microsoft.com/office/drawing/2010/main" val="0"/>
                </a:ext>
              </a:extLst>
            </a:blip>
            <a:srcRect l="-7299" r="-7299"/>
            <a:stretch>
              <a:fillRect/>
            </a:stretch>
          </p:blipFill>
          <p:spPr>
            <a:xfrm>
              <a:off x="1295400" y="3058795"/>
              <a:ext cx="5959841" cy="3723005"/>
            </a:xfrm>
            <a:prstGeom prst="rect">
              <a:avLst/>
            </a:prstGeom>
          </p:spPr>
        </p:pic>
        <p:sp>
          <p:nvSpPr>
            <p:cNvPr id="10" name="TextBox 9"/>
            <p:cNvSpPr txBox="1"/>
            <p:nvPr/>
          </p:nvSpPr>
          <p:spPr>
            <a:xfrm rot="16200000">
              <a:off x="223777" y="4418856"/>
              <a:ext cx="2255682" cy="523220"/>
            </a:xfrm>
            <a:prstGeom prst="rect">
              <a:avLst/>
            </a:prstGeom>
            <a:noFill/>
          </p:spPr>
          <p:txBody>
            <a:bodyPr wrap="square" rtlCol="0">
              <a:spAutoFit/>
            </a:bodyPr>
            <a:lstStyle/>
            <a:p>
              <a:r>
                <a:rPr lang="en-US" sz="1400" dirty="0" smtClean="0">
                  <a:solidFill>
                    <a:srgbClr val="0000FF"/>
                  </a:solidFill>
                </a:rPr>
                <a:t>from thesis by Daniel </a:t>
              </a:r>
              <a:r>
                <a:rPr lang="en-US" sz="1400" dirty="0" err="1" smtClean="0">
                  <a:solidFill>
                    <a:srgbClr val="0000FF"/>
                  </a:solidFill>
                </a:rPr>
                <a:t>Gonnella</a:t>
              </a:r>
              <a:r>
                <a:rPr lang="en-US" sz="1400" dirty="0" smtClean="0">
                  <a:solidFill>
                    <a:srgbClr val="0000FF"/>
                  </a:solidFill>
                </a:rPr>
                <a:t>, Cornell (2016)</a:t>
              </a:r>
              <a:endParaRPr lang="en-US" sz="1400" dirty="0">
                <a:solidFill>
                  <a:srgbClr val="0000FF"/>
                </a:solidFill>
              </a:endParaRPr>
            </a:p>
          </p:txBody>
        </p:sp>
        <p:sp>
          <p:nvSpPr>
            <p:cNvPr id="11" name="Up Arrow 10"/>
            <p:cNvSpPr/>
            <p:nvPr/>
          </p:nvSpPr>
          <p:spPr>
            <a:xfrm>
              <a:off x="3352800" y="4343400"/>
              <a:ext cx="304800" cy="533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57600" y="4495800"/>
              <a:ext cx="3810000" cy="369332"/>
            </a:xfrm>
            <a:prstGeom prst="rect">
              <a:avLst/>
            </a:prstGeom>
            <a:noFill/>
          </p:spPr>
          <p:txBody>
            <a:bodyPr wrap="square" rtlCol="0">
              <a:spAutoFit/>
            </a:bodyPr>
            <a:lstStyle/>
            <a:p>
              <a:r>
                <a:rPr lang="en-US" dirty="0" smtClean="0">
                  <a:solidFill>
                    <a:schemeClr val="accent1"/>
                  </a:solidFill>
                </a:rPr>
                <a:t>improvement in quality factor </a:t>
              </a:r>
              <a:r>
                <a:rPr lang="en-US" i="1" dirty="0" smtClean="0">
                  <a:solidFill>
                    <a:schemeClr val="accent1"/>
                  </a:solidFill>
                </a:rPr>
                <a:t>Q</a:t>
              </a:r>
              <a:r>
                <a:rPr lang="en-US" baseline="-25000" dirty="0" smtClean="0">
                  <a:solidFill>
                    <a:schemeClr val="accent1"/>
                  </a:solidFill>
                </a:rPr>
                <a:t>0</a:t>
              </a:r>
              <a:endParaRPr lang="en-US" baseline="-25000" dirty="0">
                <a:solidFill>
                  <a:schemeClr val="accent1"/>
                </a:solidFill>
              </a:endParaRPr>
            </a:p>
          </p:txBody>
        </p:sp>
      </p:grpSp>
    </p:spTree>
    <p:extLst>
      <p:ext uri="{BB962C8B-B14F-4D97-AF65-F5344CB8AC3E}">
        <p14:creationId xmlns:p14="http://schemas.microsoft.com/office/powerpoint/2010/main" val="64208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Machine Detector Interface</a:t>
            </a:r>
            <a:endParaRPr lang="en-US" dirty="0"/>
          </a:p>
        </p:txBody>
      </p:sp>
      <p:sp>
        <p:nvSpPr>
          <p:cNvPr id="4" name="Content Placeholder 3"/>
          <p:cNvSpPr>
            <a:spLocks noGrp="1"/>
          </p:cNvSpPr>
          <p:nvPr>
            <p:ph sz="quarter" idx="14"/>
          </p:nvPr>
        </p:nvSpPr>
        <p:spPr/>
        <p:txBody>
          <a:bodyPr/>
          <a:lstStyle/>
          <a:p>
            <a:r>
              <a:rPr lang="en-US" dirty="0"/>
              <a:t>C</a:t>
            </a:r>
            <a:r>
              <a:rPr lang="en-US" dirty="0" smtClean="0"/>
              <a:t>omplicated and congested area</a:t>
            </a:r>
          </a:p>
          <a:p>
            <a:pPr marL="342900" indent="-342900">
              <a:buFont typeface="Arial" charset="0"/>
              <a:buChar char="•"/>
            </a:pPr>
            <a:r>
              <a:rPr lang="en-US" dirty="0" smtClean="0"/>
              <a:t>Close-in quadrupoles for luminosity</a:t>
            </a:r>
          </a:p>
          <a:p>
            <a:pPr marL="342900" indent="-342900">
              <a:buFont typeface="Arial" charset="0"/>
              <a:buChar char="•"/>
            </a:pPr>
            <a:r>
              <a:rPr lang="en-US" dirty="0" smtClean="0"/>
              <a:t>Forward detectors for acceptance</a:t>
            </a:r>
          </a:p>
          <a:p>
            <a:pPr marL="342900" indent="-342900">
              <a:buFont typeface="Arial" charset="0"/>
              <a:buChar char="•"/>
            </a:pPr>
            <a:r>
              <a:rPr lang="en-US" dirty="0" smtClean="0"/>
              <a:t>High-radiation environment</a:t>
            </a:r>
          </a:p>
          <a:p>
            <a:pPr marL="342900" indent="-342900">
              <a:buFont typeface="Arial" charset="0"/>
              <a:buChar char="•"/>
            </a:pPr>
            <a:r>
              <a:rPr lang="en-US" dirty="0" smtClean="0"/>
              <a:t>Additional considerations for trickle injection</a:t>
            </a:r>
          </a:p>
          <a:p>
            <a:r>
              <a:rPr lang="en-US" dirty="0" smtClean="0"/>
              <a:t>Built on experience at a number of American colliders.</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7" name="TextBox 6"/>
          <p:cNvSpPr txBox="1"/>
          <p:nvPr/>
        </p:nvSpPr>
        <p:spPr>
          <a:xfrm>
            <a:off x="1828800" y="4673025"/>
            <a:ext cx="6324600" cy="584775"/>
          </a:xfrm>
          <a:prstGeom prst="rect">
            <a:avLst/>
          </a:prstGeom>
          <a:noFill/>
        </p:spPr>
        <p:txBody>
          <a:bodyPr wrap="square" rtlCol="0">
            <a:spAutoFit/>
          </a:bodyPr>
          <a:lstStyle/>
          <a:p>
            <a:r>
              <a:rPr lang="en-US" sz="1600" dirty="0" smtClean="0">
                <a:solidFill>
                  <a:srgbClr val="0070C0"/>
                </a:solidFill>
              </a:rPr>
              <a:t>See S. Bai talk Tuesday morning, MDI session tomorrow afternoon, and MDI session in last week’s </a:t>
            </a:r>
            <a:r>
              <a:rPr lang="en-US" sz="1600" dirty="0" smtClean="0">
                <a:solidFill>
                  <a:srgbClr val="0070C0"/>
                </a:solidFill>
                <a:hlinkClick r:id="rId2"/>
              </a:rPr>
              <a:t>CDR mini-review</a:t>
            </a:r>
            <a:r>
              <a:rPr lang="en-US" sz="1600" dirty="0" smtClean="0">
                <a:solidFill>
                  <a:srgbClr val="0070C0"/>
                </a:solidFill>
              </a:rPr>
              <a:t>.</a:t>
            </a:r>
            <a:endParaRPr lang="en-US" sz="1600" dirty="0">
              <a:solidFill>
                <a:srgbClr val="0070C0"/>
              </a:solidFill>
            </a:endParaRPr>
          </a:p>
        </p:txBody>
      </p:sp>
    </p:spTree>
    <p:extLst>
      <p:ext uri="{BB962C8B-B14F-4D97-AF65-F5344CB8AC3E}">
        <p14:creationId xmlns:p14="http://schemas.microsoft.com/office/powerpoint/2010/main" val="136608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Detector Development</a:t>
            </a:r>
            <a:endParaRPr lang="en-US" dirty="0"/>
          </a:p>
        </p:txBody>
      </p:sp>
      <p:sp>
        <p:nvSpPr>
          <p:cNvPr id="4" name="Content Placeholder 3"/>
          <p:cNvSpPr>
            <a:spLocks noGrp="1"/>
          </p:cNvSpPr>
          <p:nvPr>
            <p:ph sz="quarter" idx="14"/>
          </p:nvPr>
        </p:nvSpPr>
        <p:spPr/>
        <p:txBody>
          <a:bodyPr/>
          <a:lstStyle/>
          <a:p>
            <a:pPr marL="342900" indent="-342900">
              <a:buFont typeface="Arial" charset="0"/>
              <a:buChar char="•"/>
            </a:pPr>
            <a:r>
              <a:rPr lang="en-US" dirty="0" smtClean="0"/>
              <a:t>Silicon sensor technologies. </a:t>
            </a:r>
          </a:p>
          <a:p>
            <a:pPr marL="342900" indent="-342900">
              <a:buFont typeface="Arial" charset="0"/>
              <a:buChar char="•"/>
            </a:pPr>
            <a:endParaRPr lang="en-US" dirty="0" smtClean="0"/>
          </a:p>
          <a:p>
            <a:pPr marL="342900" indent="-342900">
              <a:buFont typeface="Arial" charset="0"/>
              <a:buChar char="•"/>
            </a:pPr>
            <a:r>
              <a:rPr lang="en-US" dirty="0" smtClean="0"/>
              <a:t>Calorimetry</a:t>
            </a:r>
          </a:p>
          <a:p>
            <a:pPr marL="342900" indent="-342900">
              <a:buFont typeface="Arial" charset="0"/>
              <a:buChar char="•"/>
            </a:pPr>
            <a:endParaRPr lang="en-US" dirty="0" smtClean="0"/>
          </a:p>
          <a:p>
            <a:pPr marL="342900" indent="-342900">
              <a:buFont typeface="Arial" charset="0"/>
              <a:buChar char="•"/>
            </a:pPr>
            <a:r>
              <a:rPr lang="en-US" dirty="0" smtClean="0"/>
              <a:t>Some activities directed towards CEPC </a:t>
            </a:r>
          </a:p>
          <a:p>
            <a:pPr marL="342900" indent="-342900">
              <a:buFont typeface="Arial" charset="0"/>
              <a:buChar char="•"/>
            </a:pPr>
            <a:endParaRPr lang="en-US" dirty="0"/>
          </a:p>
          <a:p>
            <a:pPr marL="342900" indent="-342900">
              <a:buFont typeface="Arial" charset="0"/>
              <a:buChar char="•"/>
            </a:pPr>
            <a:r>
              <a:rPr lang="en-US" dirty="0" smtClean="0"/>
              <a:t>Many current activities related to HL-LHC. </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7" name="TextBox 6"/>
          <p:cNvSpPr txBox="1"/>
          <p:nvPr/>
        </p:nvSpPr>
        <p:spPr>
          <a:xfrm>
            <a:off x="2401099" y="3692136"/>
            <a:ext cx="5371301" cy="338554"/>
          </a:xfrm>
          <a:prstGeom prst="rect">
            <a:avLst/>
          </a:prstGeom>
          <a:noFill/>
        </p:spPr>
        <p:txBody>
          <a:bodyPr wrap="square" rtlCol="0">
            <a:spAutoFit/>
          </a:bodyPr>
          <a:lstStyle/>
          <a:p>
            <a:r>
              <a:rPr lang="en-US" sz="1600" dirty="0" smtClean="0">
                <a:solidFill>
                  <a:srgbClr val="0070C0"/>
                </a:solidFill>
              </a:rPr>
              <a:t>See M. Yao talk on full silicon detector this afternoon.  </a:t>
            </a:r>
            <a:endParaRPr lang="en-US" sz="1600" dirty="0">
              <a:solidFill>
                <a:srgbClr val="0070C0"/>
              </a:solidFill>
            </a:endParaRPr>
          </a:p>
        </p:txBody>
      </p:sp>
      <p:sp>
        <p:nvSpPr>
          <p:cNvPr id="9" name="TextBox 8"/>
          <p:cNvSpPr txBox="1"/>
          <p:nvPr/>
        </p:nvSpPr>
        <p:spPr>
          <a:xfrm>
            <a:off x="1524000" y="2678673"/>
            <a:ext cx="4341801" cy="338554"/>
          </a:xfrm>
          <a:prstGeom prst="rect">
            <a:avLst/>
          </a:prstGeom>
          <a:noFill/>
        </p:spPr>
        <p:txBody>
          <a:bodyPr wrap="square" rtlCol="0">
            <a:spAutoFit/>
          </a:bodyPr>
          <a:lstStyle/>
          <a:p>
            <a:r>
              <a:rPr lang="en-US" sz="1600" dirty="0" smtClean="0">
                <a:solidFill>
                  <a:srgbClr val="0070C0"/>
                </a:solidFill>
              </a:rPr>
              <a:t>See session tomorrow morning. </a:t>
            </a:r>
            <a:endParaRPr lang="en-US" sz="1600" dirty="0">
              <a:solidFill>
                <a:srgbClr val="0070C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273" y="695960"/>
            <a:ext cx="4490720" cy="1894840"/>
          </a:xfrm>
          <a:prstGeom prst="rect">
            <a:avLst/>
          </a:prstGeom>
        </p:spPr>
      </p:pic>
    </p:spTree>
    <p:extLst>
      <p:ext uri="{BB962C8B-B14F-4D97-AF65-F5344CB8AC3E}">
        <p14:creationId xmlns:p14="http://schemas.microsoft.com/office/powerpoint/2010/main" val="17370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smtClean="0"/>
              <a:t>Pile-up Challenge </a:t>
            </a:r>
            <a:endParaRPr lang="en-US" dirty="0"/>
          </a:p>
        </p:txBody>
      </p:sp>
      <p:sp>
        <p:nvSpPr>
          <p:cNvPr id="4" name="Content Placeholder 3"/>
          <p:cNvSpPr>
            <a:spLocks noGrp="1"/>
          </p:cNvSpPr>
          <p:nvPr>
            <p:ph sz="quarter" idx="14"/>
          </p:nvPr>
        </p:nvSpPr>
        <p:spPr/>
        <p:txBody>
          <a:bodyPr>
            <a:normAutofit/>
          </a:bodyPr>
          <a:lstStyle/>
          <a:p>
            <a:pPr marL="342900" indent="-342900">
              <a:buFont typeface="Arial" charset="0"/>
              <a:buChar char="•"/>
            </a:pPr>
            <a:r>
              <a:rPr lang="en-US" dirty="0" smtClean="0"/>
              <a:t>Calorimeters have high occupancy.</a:t>
            </a:r>
          </a:p>
          <a:p>
            <a:pPr marL="342900" indent="-342900">
              <a:buFont typeface="Arial" charset="0"/>
              <a:buChar char="•"/>
            </a:pPr>
            <a:r>
              <a:rPr lang="en-US" dirty="0" smtClean="0"/>
              <a:t>Jets from different </a:t>
            </a:r>
            <a:r>
              <a:rPr lang="en-US" i="1" dirty="0" smtClean="0"/>
              <a:t>p</a:t>
            </a:r>
            <a:r>
              <a:rPr lang="en-US" dirty="0" smtClean="0"/>
              <a:t>-</a:t>
            </a:r>
            <a:r>
              <a:rPr lang="en-US" i="1" dirty="0" smtClean="0"/>
              <a:t>p</a:t>
            </a:r>
            <a:r>
              <a:rPr lang="en-US" dirty="0" smtClean="0"/>
              <a:t> collisions are merged, and energy resolution is degraded. </a:t>
            </a:r>
          </a:p>
          <a:p>
            <a:pPr marL="342900" indent="-342900">
              <a:buFont typeface="Arial" charset="0"/>
              <a:buChar char="•"/>
            </a:pPr>
            <a:r>
              <a:rPr lang="en-US" dirty="0" smtClean="0"/>
              <a:t>Good news: pile-up mitigation in analysis has performed better than originally anticipated for LHC. </a:t>
            </a:r>
          </a:p>
          <a:p>
            <a:pPr marL="342900" indent="-342900">
              <a:buFont typeface="Arial" charset="0"/>
              <a:buChar char="•"/>
            </a:pPr>
            <a:endParaRPr lang="en-US" dirty="0" smtClean="0"/>
          </a:p>
          <a:p>
            <a:pPr marL="342900" indent="-342900">
              <a:buFont typeface="Arial" charset="0"/>
              <a:buChar char="•"/>
            </a:pPr>
            <a:r>
              <a:rPr lang="en-US" dirty="0" smtClean="0"/>
              <a:t>Trigger remains difficult. </a:t>
            </a:r>
          </a:p>
          <a:p>
            <a:pPr marL="342900" indent="-342900">
              <a:buFont typeface="Arial" charset="0"/>
              <a:buChar char="•"/>
            </a:pPr>
            <a:r>
              <a:rPr lang="en-US" dirty="0" smtClean="0"/>
              <a:t>Track information has helped, usually in software trigger. </a:t>
            </a:r>
            <a:endParaRPr lang="en-US" dirty="0"/>
          </a:p>
          <a:p>
            <a:pPr marL="342900" indent="-342900">
              <a:buFont typeface="Arial" charset="0"/>
              <a:buChar char="•"/>
            </a:pPr>
            <a:r>
              <a:rPr lang="en-US" dirty="0" smtClean="0"/>
              <a:t>What about HL-LHC, FCC-</a:t>
            </a:r>
            <a:r>
              <a:rPr lang="en-US" dirty="0" err="1" smtClean="0"/>
              <a:t>hh</a:t>
            </a:r>
            <a:r>
              <a:rPr lang="en-US" dirty="0" smtClean="0"/>
              <a:t> and </a:t>
            </a:r>
            <a:r>
              <a:rPr lang="en-US" dirty="0" err="1" smtClean="0"/>
              <a:t>SppC</a:t>
            </a:r>
            <a:r>
              <a:rPr lang="en-US" dirty="0" smtClean="0"/>
              <a:t>?</a:t>
            </a:r>
          </a:p>
          <a:p>
            <a:pPr marL="342900" indent="-342900">
              <a:buFont typeface="Arial" charset="0"/>
              <a:buChar char="•"/>
            </a:pPr>
            <a:r>
              <a:rPr lang="en-US" dirty="0" smtClean="0"/>
              <a:t>Computing difficulties unresolved. </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Tree>
    <p:extLst>
      <p:ext uri="{BB962C8B-B14F-4D97-AF65-F5344CB8AC3E}">
        <p14:creationId xmlns:p14="http://schemas.microsoft.com/office/powerpoint/2010/main" val="157970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CMS Endcap Calorimeter</a:t>
            </a:r>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28600" y="1668564"/>
            <a:ext cx="5532120" cy="4030980"/>
          </a:xfrm>
        </p:spPr>
      </p:pic>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9" name="Content Placeholder 3"/>
          <p:cNvSpPr txBox="1">
            <a:spLocks/>
          </p:cNvSpPr>
          <p:nvPr/>
        </p:nvSpPr>
        <p:spPr>
          <a:xfrm>
            <a:off x="4191000" y="1243584"/>
            <a:ext cx="4876800" cy="5065522"/>
          </a:xfrm>
          <a:prstGeom prst="rect">
            <a:avLst/>
          </a:prstGeom>
          <a:solidFill>
            <a:schemeClr val="bg1"/>
          </a:solidFill>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charset="0"/>
              <a:buChar char="•"/>
            </a:pPr>
            <a:r>
              <a:rPr lang="en-US" sz="2000" dirty="0" smtClean="0"/>
              <a:t>Good depth segmentation:</a:t>
            </a:r>
          </a:p>
          <a:p>
            <a:pPr marL="800100" lvl="1" indent="-342900">
              <a:buFont typeface="Arial" charset="0"/>
              <a:buChar char="•"/>
            </a:pPr>
            <a:r>
              <a:rPr lang="en-US" sz="2000" dirty="0" smtClean="0"/>
              <a:t>EE: 28 sampling layers; 25X</a:t>
            </a:r>
            <a:r>
              <a:rPr lang="en-US" sz="2000" baseline="-25000" dirty="0" smtClean="0"/>
              <a:t>0</a:t>
            </a:r>
            <a:r>
              <a:rPr lang="en-US" sz="2000" dirty="0" smtClean="0"/>
              <a:t>, 1.3 </a:t>
            </a:r>
            <a:r>
              <a:rPr lang="en-US" sz="2000" dirty="0" smtClean="0">
                <a:latin typeface="Symbol" charset="2"/>
                <a:ea typeface="Symbol" charset="2"/>
                <a:cs typeface="Symbol" charset="2"/>
              </a:rPr>
              <a:t>l</a:t>
            </a:r>
          </a:p>
          <a:p>
            <a:pPr marL="800100" lvl="1" indent="-342900">
              <a:buFont typeface="Arial" charset="0"/>
              <a:buChar char="•"/>
            </a:pPr>
            <a:r>
              <a:rPr lang="en-US" sz="2000" dirty="0" smtClean="0"/>
              <a:t>FH: 12 sampling layers; 3.5 </a:t>
            </a:r>
            <a:r>
              <a:rPr lang="en-US" sz="2000" dirty="0" smtClean="0">
                <a:latin typeface="Symbol" charset="2"/>
                <a:ea typeface="Symbol" charset="2"/>
                <a:cs typeface="Symbol" charset="2"/>
              </a:rPr>
              <a:t>l</a:t>
            </a:r>
          </a:p>
          <a:p>
            <a:pPr marL="800100" lvl="1" indent="-342900">
              <a:buFont typeface="Arial" charset="0"/>
              <a:buChar char="•"/>
            </a:pPr>
            <a:r>
              <a:rPr lang="en-US" sz="2000" dirty="0" smtClean="0"/>
              <a:t>BH: 11 layers; 5.5 </a:t>
            </a:r>
            <a:r>
              <a:rPr lang="en-US" sz="2000" dirty="0" smtClean="0">
                <a:latin typeface="Symbol" charset="2"/>
                <a:ea typeface="Symbol" charset="2"/>
                <a:cs typeface="Symbol" charset="2"/>
              </a:rPr>
              <a:t>l</a:t>
            </a:r>
          </a:p>
          <a:p>
            <a:pPr marL="342900" indent="-342900">
              <a:buFont typeface="Arial" charset="0"/>
              <a:buChar char="•"/>
            </a:pPr>
            <a:r>
              <a:rPr lang="en-US" sz="2000" dirty="0" smtClean="0"/>
              <a:t>High-granularity silicon readout (in EE and FH)</a:t>
            </a:r>
          </a:p>
          <a:p>
            <a:pPr marL="800100" lvl="1" indent="-342900">
              <a:buFont typeface="Arial" charset="0"/>
              <a:buChar char="•"/>
            </a:pPr>
            <a:r>
              <a:rPr lang="en-US" sz="2000" dirty="0" smtClean="0"/>
              <a:t>Typically ~1 cm</a:t>
            </a:r>
            <a:r>
              <a:rPr lang="en-US" sz="2000" baseline="30000" dirty="0" smtClean="0"/>
              <a:t>2</a:t>
            </a:r>
          </a:p>
          <a:p>
            <a:pPr marL="800100" lvl="1" indent="-342900">
              <a:buFont typeface="Arial" charset="0"/>
              <a:buChar char="•"/>
            </a:pPr>
            <a:r>
              <a:rPr lang="en-US" sz="2000" dirty="0" smtClean="0"/>
              <a:t>~0.5 cm</a:t>
            </a:r>
            <a:r>
              <a:rPr lang="en-US" sz="2000" baseline="30000" dirty="0" smtClean="0"/>
              <a:t>2</a:t>
            </a:r>
            <a:r>
              <a:rPr lang="en-US" sz="2000" dirty="0" smtClean="0"/>
              <a:t> for small radius region</a:t>
            </a:r>
          </a:p>
          <a:p>
            <a:pPr marL="800100" lvl="1" indent="-342900">
              <a:buFont typeface="Arial" charset="0"/>
              <a:buChar char="•"/>
            </a:pPr>
            <a:r>
              <a:rPr lang="en-US" sz="2000" dirty="0" smtClean="0">
                <a:solidFill>
                  <a:srgbClr val="FF0000"/>
                </a:solidFill>
              </a:rPr>
              <a:t>Precision timing </a:t>
            </a:r>
            <a:r>
              <a:rPr lang="en-US" sz="2000" dirty="0" smtClean="0"/>
              <a:t>of O(50 </a:t>
            </a:r>
            <a:r>
              <a:rPr lang="en-US" sz="2000" dirty="0" err="1" smtClean="0"/>
              <a:t>psec</a:t>
            </a:r>
            <a:r>
              <a:rPr lang="en-US" sz="2000" dirty="0" smtClean="0"/>
              <a:t>) would assist pile-up rejection</a:t>
            </a:r>
          </a:p>
          <a:p>
            <a:pPr marL="342900" indent="-342900">
              <a:buFont typeface="Arial" charset="0"/>
              <a:buChar char="•"/>
            </a:pPr>
            <a:endParaRPr lang="en-US" dirty="0"/>
          </a:p>
        </p:txBody>
      </p:sp>
      <p:sp>
        <p:nvSpPr>
          <p:cNvPr id="10" name="TextBox 9"/>
          <p:cNvSpPr txBox="1"/>
          <p:nvPr/>
        </p:nvSpPr>
        <p:spPr>
          <a:xfrm>
            <a:off x="427439" y="5812770"/>
            <a:ext cx="3611162" cy="584775"/>
          </a:xfrm>
          <a:prstGeom prst="rect">
            <a:avLst/>
          </a:prstGeom>
          <a:noFill/>
        </p:spPr>
        <p:txBody>
          <a:bodyPr wrap="square" rtlCol="0">
            <a:spAutoFit/>
          </a:bodyPr>
          <a:lstStyle/>
          <a:p>
            <a:r>
              <a:rPr lang="en-US" sz="1600" dirty="0" smtClean="0">
                <a:solidFill>
                  <a:srgbClr val="0070C0"/>
                </a:solidFill>
              </a:rPr>
              <a:t>See A. </a:t>
            </a:r>
            <a:r>
              <a:rPr lang="en-US" sz="1600" dirty="0" err="1" smtClean="0">
                <a:solidFill>
                  <a:srgbClr val="0070C0"/>
                </a:solidFill>
              </a:rPr>
              <a:t>Belloni</a:t>
            </a:r>
            <a:r>
              <a:rPr lang="en-US" sz="1600" dirty="0" smtClean="0">
                <a:solidFill>
                  <a:srgbClr val="0070C0"/>
                </a:solidFill>
              </a:rPr>
              <a:t> talk on CMS HGCAL this afternoon.  </a:t>
            </a:r>
            <a:endParaRPr lang="en-US" sz="1600" dirty="0">
              <a:solidFill>
                <a:srgbClr val="0070C0"/>
              </a:solidFill>
            </a:endParaRPr>
          </a:p>
        </p:txBody>
      </p:sp>
    </p:spTree>
    <p:extLst>
      <p:ext uri="{BB962C8B-B14F-4D97-AF65-F5344CB8AC3E}">
        <p14:creationId xmlns:p14="http://schemas.microsoft.com/office/powerpoint/2010/main" val="40826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Track </a:t>
            </a:r>
            <a:r>
              <a:rPr lang="en-US" i="1" dirty="0" err="1" smtClean="0"/>
              <a:t>p</a:t>
            </a:r>
            <a:r>
              <a:rPr lang="en-US" i="1" baseline="-25000" dirty="0" err="1" smtClean="0"/>
              <a:t>T</a:t>
            </a:r>
            <a:r>
              <a:rPr lang="en-US" dirty="0" smtClean="0"/>
              <a:t> for Hardware Trigger</a:t>
            </a:r>
            <a:endParaRPr lang="en-US" dirty="0"/>
          </a:p>
        </p:txBody>
      </p:sp>
      <p:sp>
        <p:nvSpPr>
          <p:cNvPr id="4" name="Content Placeholder 3"/>
          <p:cNvSpPr>
            <a:spLocks noGrp="1"/>
          </p:cNvSpPr>
          <p:nvPr>
            <p:ph sz="quarter" idx="14"/>
          </p:nvPr>
        </p:nvSpPr>
        <p:spPr/>
        <p:txBody>
          <a:bodyPr/>
          <a:lstStyle/>
          <a:p>
            <a:pPr marL="342900" indent="-342900">
              <a:buFont typeface="Arial" charset="0"/>
              <a:buChar char="•"/>
            </a:pPr>
            <a:r>
              <a:rPr lang="en-US" dirty="0" smtClean="0"/>
              <a:t>CMS</a:t>
            </a:r>
          </a:p>
          <a:p>
            <a:pPr marL="800100" lvl="1" indent="-342900">
              <a:buFont typeface="Arial" charset="0"/>
              <a:buChar char="•"/>
            </a:pPr>
            <a:r>
              <a:rPr lang="en-US" dirty="0" smtClean="0"/>
              <a:t>Closely spaced pair of silicon sensors. </a:t>
            </a:r>
          </a:p>
          <a:p>
            <a:pPr marL="800100" lvl="1" indent="-342900">
              <a:buFont typeface="Arial" charset="0"/>
              <a:buChar char="•"/>
            </a:pPr>
            <a:r>
              <a:rPr lang="en-US" dirty="0" smtClean="0"/>
              <a:t>“Stub” provides </a:t>
            </a:r>
            <a:r>
              <a:rPr lang="en-US" i="1" dirty="0" err="1" smtClean="0">
                <a:solidFill>
                  <a:srgbClr val="FF0000"/>
                </a:solidFill>
              </a:rPr>
              <a:t>p</a:t>
            </a:r>
            <a:r>
              <a:rPr lang="en-US" i="1" baseline="-25000" dirty="0" err="1" smtClean="0">
                <a:solidFill>
                  <a:srgbClr val="FF0000"/>
                </a:solidFill>
              </a:rPr>
              <a:t>T</a:t>
            </a:r>
            <a:r>
              <a:rPr lang="en-US" dirty="0" smtClean="0">
                <a:solidFill>
                  <a:srgbClr val="FF0000"/>
                </a:solidFill>
              </a:rPr>
              <a:t> information</a:t>
            </a:r>
            <a:r>
              <a:rPr lang="en-US" dirty="0" smtClean="0"/>
              <a:t> for trigger. </a:t>
            </a:r>
          </a:p>
          <a:p>
            <a:pPr marL="342900" indent="-342900">
              <a:buFont typeface="Arial" charset="0"/>
              <a:buChar char="•"/>
            </a:pPr>
            <a:endParaRPr lang="en-US" dirty="0"/>
          </a:p>
          <a:p>
            <a:pPr marL="342900" indent="-342900">
              <a:buFont typeface="Arial" charset="0"/>
              <a:buChar char="•"/>
            </a:pPr>
            <a:endParaRPr lang="en-US" dirty="0" smtClean="0"/>
          </a:p>
          <a:p>
            <a:pPr marL="342900" indent="-342900">
              <a:buFont typeface="Arial" charset="0"/>
              <a:buChar char="•"/>
            </a:pPr>
            <a:endParaRPr lang="en-US" dirty="0"/>
          </a:p>
          <a:p>
            <a:pPr marL="342900" indent="-342900">
              <a:buFont typeface="Arial" charset="0"/>
              <a:buChar char="•"/>
            </a:pPr>
            <a:endParaRPr lang="en-US" dirty="0" smtClean="0"/>
          </a:p>
          <a:p>
            <a:pPr marL="342900" indent="-342900">
              <a:buFont typeface="Arial" charset="0"/>
              <a:buChar char="•"/>
            </a:pPr>
            <a:endParaRPr lang="en-US" dirty="0"/>
          </a:p>
          <a:p>
            <a:pPr marL="342900" indent="-342900">
              <a:buFont typeface="Arial" charset="0"/>
              <a:buChar char="•"/>
            </a:pPr>
            <a:r>
              <a:rPr lang="en-US" dirty="0" smtClean="0"/>
              <a:t>ATLAS pursuing several different options with equivalent trigger-level capability</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90800"/>
            <a:ext cx="5689600" cy="2324100"/>
          </a:xfrm>
          <a:prstGeom prst="rect">
            <a:avLst/>
          </a:prstGeom>
        </p:spPr>
      </p:pic>
    </p:spTree>
    <p:extLst>
      <p:ext uri="{BB962C8B-B14F-4D97-AF65-F5344CB8AC3E}">
        <p14:creationId xmlns:p14="http://schemas.microsoft.com/office/powerpoint/2010/main" val="131459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What Is </a:t>
            </a:r>
            <a:r>
              <a:rPr lang="en-US" dirty="0"/>
              <a:t>A</a:t>
            </a:r>
            <a:r>
              <a:rPr lang="en-US" dirty="0" smtClean="0"/>
              <a:t> Future Collider?</a:t>
            </a:r>
            <a:endParaRPr lang="en-US" dirty="0"/>
          </a:p>
        </p:txBody>
      </p:sp>
      <p:sp>
        <p:nvSpPr>
          <p:cNvPr id="4" name="Content Placeholder 3"/>
          <p:cNvSpPr>
            <a:spLocks noGrp="1"/>
          </p:cNvSpPr>
          <p:nvPr>
            <p:ph sz="quarter" idx="14"/>
          </p:nvPr>
        </p:nvSpPr>
        <p:spPr>
          <a:xfrm>
            <a:off x="457200" y="3200400"/>
            <a:ext cx="3886200" cy="3108706"/>
          </a:xfrm>
          <a:solidFill>
            <a:srgbClr val="FFFF00"/>
          </a:solidFill>
        </p:spPr>
        <p:txBody>
          <a:bodyPr/>
          <a:lstStyle/>
          <a:p>
            <a:r>
              <a:rPr lang="en-US" dirty="0" smtClean="0"/>
              <a:t>Hadron Colliders</a:t>
            </a:r>
          </a:p>
          <a:p>
            <a:pPr marL="342900" indent="-342900">
              <a:buFont typeface="Arial"/>
              <a:buChar char="•"/>
            </a:pPr>
            <a:r>
              <a:rPr lang="en-US" dirty="0" smtClean="0"/>
              <a:t>HL-LHC</a:t>
            </a:r>
          </a:p>
          <a:p>
            <a:pPr marL="342900" indent="-342900">
              <a:buFont typeface="Arial"/>
              <a:buChar char="•"/>
            </a:pPr>
            <a:r>
              <a:rPr lang="en-US" dirty="0" smtClean="0"/>
              <a:t>HE-LHC</a:t>
            </a:r>
          </a:p>
          <a:p>
            <a:pPr marL="342900" indent="-342900">
              <a:buFont typeface="Arial"/>
              <a:buChar char="•"/>
            </a:pPr>
            <a:r>
              <a:rPr lang="en-US" dirty="0" smtClean="0"/>
              <a:t>FCC-</a:t>
            </a:r>
            <a:r>
              <a:rPr lang="en-US" i="1" dirty="0" err="1" smtClean="0"/>
              <a:t>hh</a:t>
            </a:r>
            <a:endParaRPr lang="en-US" i="1" dirty="0" smtClean="0"/>
          </a:p>
          <a:p>
            <a:pPr marL="342900" indent="-342900">
              <a:buFont typeface="Arial"/>
              <a:buChar char="•"/>
            </a:pPr>
            <a:r>
              <a:rPr lang="en-US" dirty="0" err="1" smtClean="0"/>
              <a:t>SppC</a:t>
            </a:r>
            <a:endParaRPr lang="en-US" dirty="0"/>
          </a:p>
        </p:txBody>
      </p:sp>
      <p:sp>
        <p:nvSpPr>
          <p:cNvPr id="5" name="Content Placeholder 4"/>
          <p:cNvSpPr>
            <a:spLocks noGrp="1"/>
          </p:cNvSpPr>
          <p:nvPr>
            <p:ph sz="quarter" idx="15"/>
          </p:nvPr>
        </p:nvSpPr>
        <p:spPr>
          <a:xfrm>
            <a:off x="4648200" y="3209545"/>
            <a:ext cx="3886200" cy="3108706"/>
          </a:xfrm>
          <a:solidFill>
            <a:schemeClr val="accent6">
              <a:lumMod val="60000"/>
              <a:lumOff val="40000"/>
            </a:schemeClr>
          </a:solidFill>
        </p:spPr>
        <p:txBody>
          <a:bodyPr/>
          <a:lstStyle/>
          <a:p>
            <a:r>
              <a:rPr lang="en-US" i="1" dirty="0" err="1" smtClean="0"/>
              <a:t>e</a:t>
            </a:r>
            <a:r>
              <a:rPr lang="en-US" baseline="30000" dirty="0" err="1" smtClean="0"/>
              <a:t>+</a:t>
            </a:r>
            <a:r>
              <a:rPr lang="en-US" i="1" dirty="0" err="1" smtClean="0"/>
              <a:t>e</a:t>
            </a:r>
            <a:r>
              <a:rPr lang="en-US" baseline="30000" dirty="0" smtClean="0"/>
              <a:t>-</a:t>
            </a:r>
            <a:r>
              <a:rPr lang="en-US" dirty="0" smtClean="0"/>
              <a:t> Colliders</a:t>
            </a:r>
          </a:p>
          <a:p>
            <a:pPr marL="342900" indent="-342900">
              <a:buFont typeface="Arial"/>
              <a:buChar char="•"/>
            </a:pPr>
            <a:r>
              <a:rPr lang="en-US" dirty="0" smtClean="0"/>
              <a:t>ILC</a:t>
            </a:r>
          </a:p>
          <a:p>
            <a:pPr marL="342900" indent="-342900">
              <a:buFont typeface="Arial"/>
              <a:buChar char="•"/>
            </a:pPr>
            <a:r>
              <a:rPr lang="en-US" dirty="0" smtClean="0"/>
              <a:t>CLIC</a:t>
            </a:r>
          </a:p>
          <a:p>
            <a:pPr marL="342900" indent="-342900">
              <a:buFont typeface="Arial"/>
              <a:buChar char="•"/>
            </a:pPr>
            <a:r>
              <a:rPr lang="en-US" dirty="0" smtClean="0"/>
              <a:t>FCC-</a:t>
            </a:r>
            <a:r>
              <a:rPr lang="en-US" i="1" dirty="0" err="1" smtClean="0"/>
              <a:t>ee</a:t>
            </a:r>
            <a:endParaRPr lang="en-US" i="1" dirty="0" smtClean="0"/>
          </a:p>
          <a:p>
            <a:pPr marL="342900" indent="-342900">
              <a:buFont typeface="Arial"/>
              <a:buChar char="•"/>
            </a:pPr>
            <a:r>
              <a:rPr lang="en-US" dirty="0" smtClean="0"/>
              <a:t>CEPC</a:t>
            </a:r>
            <a:endParaRPr lang="en-US" dirty="0"/>
          </a:p>
        </p:txBody>
      </p:sp>
      <p:sp>
        <p:nvSpPr>
          <p:cNvPr id="6" name="Date Placeholder 5"/>
          <p:cNvSpPr>
            <a:spLocks noGrp="1"/>
          </p:cNvSpPr>
          <p:nvPr>
            <p:ph type="dt" sz="half" idx="2"/>
          </p:nvPr>
        </p:nvSpPr>
        <p:spPr/>
        <p:txBody>
          <a:bodyPr/>
          <a:lstStyle/>
          <a:p>
            <a:r>
              <a:rPr lang="en-US" smtClean="0"/>
              <a:t>6-Nov-2017</a:t>
            </a:r>
            <a:endParaRPr lang="en-US" dirty="0"/>
          </a:p>
        </p:txBody>
      </p:sp>
      <p:sp>
        <p:nvSpPr>
          <p:cNvPr id="7" name="Footer Placeholder 6"/>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3"/>
          <p:cNvSpPr txBox="1">
            <a:spLocks/>
          </p:cNvSpPr>
          <p:nvPr/>
        </p:nvSpPr>
        <p:spPr>
          <a:xfrm>
            <a:off x="446442" y="1447800"/>
            <a:ext cx="8108950" cy="144780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a:t>
            </a:r>
            <a:r>
              <a:rPr lang="en-US" dirty="0" smtClean="0"/>
              <a:t>rbitrarily take it to mean a time scale beyond LHC Phase-I upgrade. Please forgive me when I violate my own definition…  </a:t>
            </a:r>
            <a:endParaRPr lang="en-US" dirty="0"/>
          </a:p>
        </p:txBody>
      </p:sp>
    </p:spTree>
    <p:extLst>
      <p:ext uri="{BB962C8B-B14F-4D97-AF65-F5344CB8AC3E}">
        <p14:creationId xmlns:p14="http://schemas.microsoft.com/office/powerpoint/2010/main" val="197981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Combining Good Spatial and Time Resolution - LGAD</a:t>
            </a:r>
            <a:endParaRPr lang="en-US" dirty="0"/>
          </a:p>
        </p:txBody>
      </p:sp>
      <p:sp>
        <p:nvSpPr>
          <p:cNvPr id="4" name="Content Placeholder 3"/>
          <p:cNvSpPr>
            <a:spLocks noGrp="1"/>
          </p:cNvSpPr>
          <p:nvPr>
            <p:ph sz="quarter" idx="14"/>
          </p:nvPr>
        </p:nvSpPr>
        <p:spPr/>
        <p:txBody>
          <a:bodyPr/>
          <a:lstStyle/>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dirty="0" smtClean="0"/>
              <a:t>LGAD = Low Gain Avalanche Diode</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905000"/>
            <a:ext cx="5689600" cy="3962400"/>
          </a:xfrm>
          <a:prstGeom prst="rect">
            <a:avLst/>
          </a:prstGeom>
        </p:spPr>
      </p:pic>
      <p:sp>
        <p:nvSpPr>
          <p:cNvPr id="8" name="TextBox 7"/>
          <p:cNvSpPr txBox="1"/>
          <p:nvPr/>
        </p:nvSpPr>
        <p:spPr>
          <a:xfrm>
            <a:off x="2971800" y="4800600"/>
            <a:ext cx="2743200" cy="307777"/>
          </a:xfrm>
          <a:prstGeom prst="rect">
            <a:avLst/>
          </a:prstGeom>
          <a:noFill/>
        </p:spPr>
        <p:txBody>
          <a:bodyPr wrap="square" rtlCol="0">
            <a:spAutoFit/>
          </a:bodyPr>
          <a:lstStyle/>
          <a:p>
            <a:r>
              <a:rPr lang="en-US" sz="1400" dirty="0" smtClean="0">
                <a:solidFill>
                  <a:srgbClr val="0070C0"/>
                </a:solidFill>
              </a:rPr>
              <a:t>From U. Mallik, CPAD 2016</a:t>
            </a:r>
            <a:endParaRPr lang="en-US" sz="1400" dirty="0">
              <a:solidFill>
                <a:srgbClr val="0070C0"/>
              </a:solidFill>
            </a:endParaRPr>
          </a:p>
        </p:txBody>
      </p:sp>
      <p:sp>
        <p:nvSpPr>
          <p:cNvPr id="9" name="Right Arrow 8"/>
          <p:cNvSpPr/>
          <p:nvPr/>
        </p:nvSpPr>
        <p:spPr>
          <a:xfrm>
            <a:off x="228600" y="4038600"/>
            <a:ext cx="1828800"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Excellent timing</a:t>
            </a:r>
            <a:endParaRPr lang="en-US" sz="1600" dirty="0"/>
          </a:p>
        </p:txBody>
      </p:sp>
      <p:sp>
        <p:nvSpPr>
          <p:cNvPr id="10" name="TextBox 9"/>
          <p:cNvSpPr txBox="1"/>
          <p:nvPr/>
        </p:nvSpPr>
        <p:spPr>
          <a:xfrm>
            <a:off x="427438" y="6138446"/>
            <a:ext cx="6887762" cy="338554"/>
          </a:xfrm>
          <a:prstGeom prst="rect">
            <a:avLst/>
          </a:prstGeom>
          <a:noFill/>
        </p:spPr>
        <p:txBody>
          <a:bodyPr wrap="square" rtlCol="0">
            <a:spAutoFit/>
          </a:bodyPr>
          <a:lstStyle/>
          <a:p>
            <a:r>
              <a:rPr lang="en-US" sz="1600" dirty="0" smtClean="0">
                <a:solidFill>
                  <a:srgbClr val="0070C0"/>
                </a:solidFill>
              </a:rPr>
              <a:t>Also see A. </a:t>
            </a:r>
            <a:r>
              <a:rPr lang="en-US" sz="1600" dirty="0" err="1" smtClean="0">
                <a:solidFill>
                  <a:srgbClr val="0070C0"/>
                </a:solidFill>
              </a:rPr>
              <a:t>Staiano</a:t>
            </a:r>
            <a:r>
              <a:rPr lang="en-US" sz="1600" dirty="0" smtClean="0">
                <a:solidFill>
                  <a:srgbClr val="0070C0"/>
                </a:solidFill>
              </a:rPr>
              <a:t> talk on tracking in four dimensions tomorrow morning. </a:t>
            </a:r>
            <a:endParaRPr lang="en-US" sz="1600" dirty="0">
              <a:solidFill>
                <a:srgbClr val="0070C0"/>
              </a:solidFill>
            </a:endParaRPr>
          </a:p>
        </p:txBody>
      </p:sp>
    </p:spTree>
    <p:extLst>
      <p:ext uri="{BB962C8B-B14F-4D97-AF65-F5344CB8AC3E}">
        <p14:creationId xmlns:p14="http://schemas.microsoft.com/office/powerpoint/2010/main" val="180936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Detector Trends</a:t>
            </a:r>
            <a:endParaRPr lang="en-US" dirty="0"/>
          </a:p>
        </p:txBody>
      </p:sp>
      <p:sp>
        <p:nvSpPr>
          <p:cNvPr id="4" name="Content Placeholder 3"/>
          <p:cNvSpPr>
            <a:spLocks noGrp="1"/>
          </p:cNvSpPr>
          <p:nvPr>
            <p:ph sz="quarter" idx="14"/>
          </p:nvPr>
        </p:nvSpPr>
        <p:spPr/>
        <p:txBody>
          <a:bodyPr>
            <a:normAutofit/>
          </a:bodyPr>
          <a:lstStyle/>
          <a:p>
            <a:pPr marL="342900" indent="-342900">
              <a:buFont typeface="Arial" charset="0"/>
              <a:buChar char="•"/>
            </a:pPr>
            <a:r>
              <a:rPr lang="en-US" dirty="0"/>
              <a:t>C</a:t>
            </a:r>
            <a:r>
              <a:rPr lang="en-US" dirty="0" smtClean="0"/>
              <a:t>ombination of functions</a:t>
            </a:r>
          </a:p>
          <a:p>
            <a:pPr marL="800100" lvl="1" indent="-342900">
              <a:buFont typeface="Arial" charset="0"/>
              <a:buChar char="•"/>
            </a:pPr>
            <a:r>
              <a:rPr lang="en-US" dirty="0" smtClean="0"/>
              <a:t>Sensor and front-end electronics (Pixel CMOS)</a:t>
            </a:r>
          </a:p>
          <a:p>
            <a:pPr marL="800100" lvl="1" indent="-342900">
              <a:buFont typeface="Arial" charset="0"/>
              <a:buChar char="•"/>
            </a:pPr>
            <a:r>
              <a:rPr lang="en-US" dirty="0" smtClean="0"/>
              <a:t>Timing in calorimeter (CMS calorimeter)</a:t>
            </a:r>
          </a:p>
          <a:p>
            <a:pPr marL="800100" lvl="1" indent="-342900">
              <a:buFont typeface="Arial" charset="0"/>
              <a:buChar char="•"/>
            </a:pPr>
            <a:r>
              <a:rPr lang="en-US" dirty="0" smtClean="0"/>
              <a:t>Timing in tracker (LGAD)</a:t>
            </a:r>
          </a:p>
          <a:p>
            <a:pPr marL="800100" lvl="1" indent="-342900">
              <a:buFont typeface="Arial" charset="0"/>
              <a:buChar char="•"/>
            </a:pPr>
            <a:r>
              <a:rPr lang="en-US" dirty="0" smtClean="0"/>
              <a:t>Direction in tracker (CMS tracker but recall earlier jet chamber)</a:t>
            </a:r>
          </a:p>
          <a:p>
            <a:pPr marL="342900" indent="-342900">
              <a:buFont typeface="Arial" charset="0"/>
              <a:buChar char="•"/>
            </a:pPr>
            <a:endParaRPr lang="en-US" dirty="0" smtClean="0"/>
          </a:p>
          <a:p>
            <a:pPr marL="342900" indent="-342900">
              <a:buFont typeface="Arial" charset="0"/>
              <a:buChar char="•"/>
            </a:pPr>
            <a:r>
              <a:rPr lang="en-US" dirty="0" smtClean="0"/>
              <a:t>Why not further integration, e.g. </a:t>
            </a:r>
          </a:p>
          <a:p>
            <a:pPr marL="800100" lvl="1" indent="-342900">
              <a:buFont typeface="Arial" charset="0"/>
              <a:buChar char="•"/>
            </a:pPr>
            <a:r>
              <a:rPr lang="en-US" dirty="0" smtClean="0"/>
              <a:t>Micro-channel cooling for silicon sensors</a:t>
            </a:r>
          </a:p>
          <a:p>
            <a:pPr marL="800100" lvl="1" indent="-342900">
              <a:buFont typeface="Arial" charset="0"/>
              <a:buChar char="•"/>
            </a:pPr>
            <a:r>
              <a:rPr lang="en-US" dirty="0" smtClean="0"/>
              <a:t>Combine position, direction and time information</a:t>
            </a:r>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Tree>
    <p:extLst>
      <p:ext uri="{BB962C8B-B14F-4D97-AF65-F5344CB8AC3E}">
        <p14:creationId xmlns:p14="http://schemas.microsoft.com/office/powerpoint/2010/main" val="77692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smtClean="0"/>
              <a:t>Computing </a:t>
            </a:r>
            <a:endParaRPr lang="en-US" dirty="0"/>
          </a:p>
        </p:txBody>
      </p:sp>
      <p:sp>
        <p:nvSpPr>
          <p:cNvPr id="4" name="Content Placeholder 3"/>
          <p:cNvSpPr>
            <a:spLocks noGrp="1"/>
          </p:cNvSpPr>
          <p:nvPr>
            <p:ph sz="quarter" idx="14"/>
          </p:nvPr>
        </p:nvSpPr>
        <p:spPr/>
        <p:txBody>
          <a:bodyPr/>
          <a:lstStyle/>
          <a:p>
            <a:pPr marL="342900" indent="-342900">
              <a:buFont typeface="Arial" charset="0"/>
              <a:buChar char="•"/>
            </a:pPr>
            <a:r>
              <a:rPr lang="en-US" dirty="0" smtClean="0"/>
              <a:t>Physics exploitation heavily reliant on computing. </a:t>
            </a:r>
          </a:p>
          <a:p>
            <a:pPr marL="800100" lvl="1" indent="-342900">
              <a:buFont typeface="Arial" charset="0"/>
              <a:buChar char="•"/>
            </a:pPr>
            <a:r>
              <a:rPr lang="en-US" dirty="0" smtClean="0"/>
              <a:t>Track finding is a combinatorial problem and scales poorly with increasing pile-up. </a:t>
            </a:r>
          </a:p>
          <a:p>
            <a:pPr marL="800100" lvl="1" indent="-342900">
              <a:buFont typeface="Arial" charset="0"/>
              <a:buChar char="•"/>
            </a:pPr>
            <a:r>
              <a:rPr lang="en-US" dirty="0" smtClean="0"/>
              <a:t>Simulation currently uses more resources than reconstruction and analysis. </a:t>
            </a:r>
          </a:p>
          <a:p>
            <a:pPr marL="342900" indent="-342900">
              <a:buFont typeface="Arial" charset="0"/>
              <a:buChar char="•"/>
            </a:pPr>
            <a:r>
              <a:rPr lang="en-US" dirty="0" smtClean="0"/>
              <a:t>Developments on many fronts</a:t>
            </a:r>
          </a:p>
          <a:p>
            <a:pPr marL="800100" lvl="1" indent="-342900">
              <a:buFont typeface="Arial" charset="0"/>
              <a:buChar char="•"/>
            </a:pPr>
            <a:r>
              <a:rPr lang="en-US" dirty="0" smtClean="0"/>
              <a:t>Use of supercomputers for simulation</a:t>
            </a:r>
          </a:p>
          <a:p>
            <a:pPr marL="800100" lvl="1" indent="-342900">
              <a:buFont typeface="Arial" charset="0"/>
              <a:buChar char="•"/>
            </a:pPr>
            <a:r>
              <a:rPr lang="en-US" dirty="0" smtClean="0"/>
              <a:t>Rewrite simulation for greater CPU and memory efficiency </a:t>
            </a:r>
          </a:p>
          <a:p>
            <a:pPr marL="800100" lvl="1" indent="-342900">
              <a:buFont typeface="Arial" charset="0"/>
              <a:buChar char="•"/>
            </a:pPr>
            <a:r>
              <a:rPr lang="en-US" dirty="0" smtClean="0"/>
              <a:t>Refactor code for use on GPU (and possibly FPGA)</a:t>
            </a:r>
          </a:p>
          <a:p>
            <a:pPr marL="800100" lvl="1" indent="-342900">
              <a:buFont typeface="Arial" charset="0"/>
              <a:buChar char="•"/>
            </a:pPr>
            <a:r>
              <a:rPr lang="en-US" dirty="0" smtClean="0"/>
              <a:t>New algorithmic approaches</a:t>
            </a:r>
          </a:p>
          <a:p>
            <a:pPr marL="800100" lvl="1" indent="-342900">
              <a:buFont typeface="Arial" charset="0"/>
              <a:buChar char="•"/>
            </a:pP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Tree>
    <p:extLst>
      <p:ext uri="{BB962C8B-B14F-4D97-AF65-F5344CB8AC3E}">
        <p14:creationId xmlns:p14="http://schemas.microsoft.com/office/powerpoint/2010/main" val="8396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smtClean="0"/>
              <a:t>Machine Learning</a:t>
            </a:r>
            <a:endParaRPr lang="en-US" dirty="0"/>
          </a:p>
        </p:txBody>
      </p:sp>
      <p:sp>
        <p:nvSpPr>
          <p:cNvPr id="4" name="Content Placeholder 3"/>
          <p:cNvSpPr>
            <a:spLocks noGrp="1"/>
          </p:cNvSpPr>
          <p:nvPr>
            <p:ph sz="quarter" idx="14"/>
          </p:nvPr>
        </p:nvSpPr>
        <p:spPr/>
        <p:txBody>
          <a:bodyPr/>
          <a:lstStyle/>
          <a:p>
            <a:pPr marL="342900" indent="-342900">
              <a:buFont typeface="Arial" charset="0"/>
              <a:buChar char="•"/>
            </a:pPr>
            <a:r>
              <a:rPr lang="en-US" dirty="0" smtClean="0"/>
              <a:t>There is a lot of hype… </a:t>
            </a:r>
            <a:endParaRPr lang="en-US" dirty="0"/>
          </a:p>
          <a:p>
            <a:pPr marL="342900" indent="-342900">
              <a:buFont typeface="Arial" charset="0"/>
              <a:buChar char="•"/>
            </a:pPr>
            <a:r>
              <a:rPr lang="en-US" dirty="0"/>
              <a:t>T</a:t>
            </a:r>
            <a:r>
              <a:rPr lang="en-US" dirty="0" smtClean="0"/>
              <a:t>here is also some substance, e.g. </a:t>
            </a:r>
          </a:p>
          <a:p>
            <a:pPr marL="800100" lvl="1" indent="-342900">
              <a:buFont typeface="Arial" charset="0"/>
              <a:buChar char="•"/>
            </a:pPr>
            <a:r>
              <a:rPr lang="en-US" dirty="0" err="1" smtClean="0"/>
              <a:t>MicroBooNE</a:t>
            </a:r>
            <a:r>
              <a:rPr lang="en-US" dirty="0" smtClean="0"/>
              <a:t> had a “conventional” reconstruction program. </a:t>
            </a:r>
          </a:p>
          <a:p>
            <a:pPr marL="800100" lvl="1" indent="-342900">
              <a:buFont typeface="Arial" charset="0"/>
              <a:buChar char="•"/>
            </a:pPr>
            <a:r>
              <a:rPr lang="en-US" dirty="0" smtClean="0"/>
              <a:t>Convolutional Neural Network (CNN) based approach to find and classify tracks was developed quickly and performs well. </a:t>
            </a:r>
          </a:p>
          <a:p>
            <a:pPr marL="342900" indent="-342900">
              <a:buFont typeface="Arial" charset="0"/>
              <a:buChar char="•"/>
            </a:pPr>
            <a:r>
              <a:rPr lang="en-US" dirty="0" smtClean="0"/>
              <a:t>Possible benefits of ML. </a:t>
            </a:r>
          </a:p>
          <a:p>
            <a:pPr marL="800100" lvl="1" indent="-342900">
              <a:buFont typeface="Arial" charset="0"/>
              <a:buChar char="•"/>
            </a:pPr>
            <a:r>
              <a:rPr lang="en-US" dirty="0" smtClean="0"/>
              <a:t>Faster development</a:t>
            </a:r>
          </a:p>
          <a:p>
            <a:pPr marL="800100" lvl="1" indent="-342900">
              <a:buFont typeface="Arial" charset="0"/>
              <a:buChar char="•"/>
            </a:pPr>
            <a:r>
              <a:rPr lang="en-US" dirty="0" smtClean="0"/>
              <a:t>Better performance</a:t>
            </a:r>
          </a:p>
          <a:p>
            <a:pPr marL="800100" lvl="1" indent="-342900">
              <a:buFont typeface="Arial" charset="0"/>
              <a:buChar char="•"/>
            </a:pPr>
            <a:r>
              <a:rPr lang="en-US" dirty="0" smtClean="0"/>
              <a:t>Generally scales well and adaptable to modern hardware</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7" name="TextBox 6"/>
          <p:cNvSpPr txBox="1"/>
          <p:nvPr/>
        </p:nvSpPr>
        <p:spPr>
          <a:xfrm>
            <a:off x="732238" y="5867400"/>
            <a:ext cx="6887762" cy="338554"/>
          </a:xfrm>
          <a:prstGeom prst="rect">
            <a:avLst/>
          </a:prstGeom>
          <a:noFill/>
        </p:spPr>
        <p:txBody>
          <a:bodyPr wrap="square" rtlCol="0">
            <a:spAutoFit/>
          </a:bodyPr>
          <a:lstStyle/>
          <a:p>
            <a:r>
              <a:rPr lang="en-US" sz="1600" dirty="0">
                <a:solidFill>
                  <a:srgbClr val="0070C0"/>
                </a:solidFill>
              </a:rPr>
              <a:t>S</a:t>
            </a:r>
            <a:r>
              <a:rPr lang="en-US" sz="1600" dirty="0" smtClean="0">
                <a:solidFill>
                  <a:srgbClr val="0070C0"/>
                </a:solidFill>
              </a:rPr>
              <a:t>ee </a:t>
            </a:r>
            <a:r>
              <a:rPr lang="en-US" sz="1600" dirty="0">
                <a:solidFill>
                  <a:srgbClr val="0070C0"/>
                </a:solidFill>
              </a:rPr>
              <a:t>F</a:t>
            </a:r>
            <a:r>
              <a:rPr lang="en-US" sz="1600" dirty="0" smtClean="0">
                <a:solidFill>
                  <a:srgbClr val="0070C0"/>
                </a:solidFill>
              </a:rPr>
              <a:t>. Yang talk on Machine Learning in CEPC tomorrow afternoon . </a:t>
            </a:r>
            <a:endParaRPr lang="en-US" sz="1600" dirty="0">
              <a:solidFill>
                <a:srgbClr val="0070C0"/>
              </a:solidFill>
            </a:endParaRPr>
          </a:p>
        </p:txBody>
      </p:sp>
    </p:spTree>
    <p:extLst>
      <p:ext uri="{BB962C8B-B14F-4D97-AF65-F5344CB8AC3E}">
        <p14:creationId xmlns:p14="http://schemas.microsoft.com/office/powerpoint/2010/main" val="38613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a:t>Activities in HEP are international in nature. </a:t>
            </a:r>
          </a:p>
          <a:p>
            <a:pPr marL="342900" indent="-342900">
              <a:buFont typeface="Arial"/>
              <a:buChar char="•"/>
            </a:pPr>
            <a:r>
              <a:rPr lang="en-US" dirty="0"/>
              <a:t>No uniquely American activities. </a:t>
            </a:r>
          </a:p>
          <a:p>
            <a:pPr marL="342900" indent="-342900">
              <a:buFont typeface="Arial" charset="0"/>
              <a:buChar char="•"/>
            </a:pPr>
            <a:r>
              <a:rPr lang="en-US" dirty="0" smtClean="0"/>
              <a:t>North, Central and South American physicists are deeply embedded in many of the activities for future colliders </a:t>
            </a:r>
          </a:p>
          <a:p>
            <a:pPr marL="800100" lvl="1" indent="-342900">
              <a:buFont typeface="Arial" charset="0"/>
              <a:buChar char="•"/>
            </a:pPr>
            <a:r>
              <a:rPr lang="en-US" dirty="0" smtClean="0"/>
              <a:t>Physics studies</a:t>
            </a:r>
          </a:p>
          <a:p>
            <a:pPr marL="800100" lvl="1" indent="-342900">
              <a:buFont typeface="Arial" charset="0"/>
              <a:buChar char="•"/>
            </a:pPr>
            <a:r>
              <a:rPr lang="en-US" dirty="0" smtClean="0"/>
              <a:t>Machine development</a:t>
            </a:r>
          </a:p>
          <a:p>
            <a:pPr marL="800100" lvl="1" indent="-342900">
              <a:buFont typeface="Arial" charset="0"/>
              <a:buChar char="•"/>
            </a:pPr>
            <a:r>
              <a:rPr lang="en-US" dirty="0" smtClean="0"/>
              <a:t>Experiments</a:t>
            </a:r>
          </a:p>
          <a:p>
            <a:pPr marL="800100" lvl="1" indent="-342900">
              <a:buFont typeface="Arial" charset="0"/>
              <a:buChar char="•"/>
            </a:pP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Tree>
    <p:extLst>
      <p:ext uri="{BB962C8B-B14F-4D97-AF65-F5344CB8AC3E}">
        <p14:creationId xmlns:p14="http://schemas.microsoft.com/office/powerpoint/2010/main" val="153041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What Activities?</a:t>
            </a:r>
            <a:endParaRPr lang="en-US" dirty="0"/>
          </a:p>
        </p:txBody>
      </p:sp>
      <p:sp>
        <p:nvSpPr>
          <p:cNvPr id="4" name="Content Placeholder 3"/>
          <p:cNvSpPr>
            <a:spLocks noGrp="1"/>
          </p:cNvSpPr>
          <p:nvPr>
            <p:ph sz="quarter" idx="14"/>
          </p:nvPr>
        </p:nvSpPr>
        <p:spPr/>
        <p:txBody>
          <a:bodyPr>
            <a:normAutofit/>
          </a:bodyPr>
          <a:lstStyle/>
          <a:p>
            <a:pPr marL="342900" indent="-342900">
              <a:buFont typeface="Arial"/>
              <a:buChar char="•"/>
            </a:pPr>
            <a:r>
              <a:rPr lang="en-US" dirty="0"/>
              <a:t>Activities in HEP are international in nature. </a:t>
            </a:r>
          </a:p>
          <a:p>
            <a:pPr marL="342900" indent="-342900">
              <a:buFont typeface="Arial"/>
              <a:buChar char="•"/>
            </a:pPr>
            <a:r>
              <a:rPr lang="en-US" dirty="0"/>
              <a:t>No uniquely </a:t>
            </a:r>
            <a:r>
              <a:rPr lang="en-US" dirty="0" smtClean="0"/>
              <a:t>American activities. </a:t>
            </a:r>
            <a:endParaRPr lang="en-US" dirty="0"/>
          </a:p>
          <a:p>
            <a:pPr marL="342900" indent="-342900">
              <a:buFont typeface="Arial"/>
              <a:buChar char="•"/>
            </a:pPr>
            <a:endParaRPr lang="en-US" dirty="0"/>
          </a:p>
          <a:p>
            <a:pPr marL="342900" indent="-342900">
              <a:buFont typeface="Arial"/>
              <a:buChar char="•"/>
            </a:pPr>
            <a:r>
              <a:rPr lang="en-US" dirty="0" smtClean="0"/>
              <a:t>Very wide </a:t>
            </a:r>
            <a:r>
              <a:rPr lang="en-US" dirty="0"/>
              <a:t>range of </a:t>
            </a:r>
            <a:r>
              <a:rPr lang="en-US" dirty="0" smtClean="0"/>
              <a:t>activities, e.g.  </a:t>
            </a:r>
          </a:p>
          <a:p>
            <a:pPr marL="800100" lvl="1" indent="-342900"/>
            <a:r>
              <a:rPr lang="en-US" dirty="0" smtClean="0"/>
              <a:t>Physics studies</a:t>
            </a:r>
          </a:p>
          <a:p>
            <a:pPr marL="800100" lvl="1" indent="-342900"/>
            <a:r>
              <a:rPr lang="en-US" dirty="0" smtClean="0"/>
              <a:t>Accelerator R&amp;D</a:t>
            </a:r>
          </a:p>
          <a:p>
            <a:pPr marL="800100" lvl="1" indent="-342900"/>
            <a:r>
              <a:rPr lang="en-US" dirty="0" smtClean="0"/>
              <a:t>Detector development from individual sensors to systems</a:t>
            </a:r>
          </a:p>
          <a:p>
            <a:pPr marL="800100" lvl="1" indent="-342900"/>
            <a:r>
              <a:rPr lang="en-US" dirty="0" smtClean="0"/>
              <a:t>Simulation and computing</a:t>
            </a:r>
            <a:endParaRPr lang="en-US" dirty="0"/>
          </a:p>
          <a:p>
            <a:pPr marL="342900" indent="-342900">
              <a:buFont typeface="Arial"/>
              <a:buChar char="•"/>
            </a:pPr>
            <a:r>
              <a:rPr lang="en-US" dirty="0" smtClean="0"/>
              <a:t>Impossible to discuss everything</a:t>
            </a:r>
            <a:r>
              <a:rPr lang="en-US" dirty="0"/>
              <a:t> </a:t>
            </a:r>
            <a:r>
              <a:rPr lang="en-US" dirty="0" smtClean="0"/>
              <a:t>even </a:t>
            </a:r>
            <a:r>
              <a:rPr lang="en-US" dirty="0"/>
              <a:t>if I knew them </a:t>
            </a:r>
            <a:r>
              <a:rPr lang="en-US" dirty="0" smtClean="0"/>
              <a:t>all. </a:t>
            </a:r>
          </a:p>
          <a:p>
            <a:pPr marL="342900" indent="-342900">
              <a:buFont typeface="Arial"/>
              <a:buChar char="•"/>
            </a:pPr>
            <a:r>
              <a:rPr lang="en-US" dirty="0" smtClean="0"/>
              <a:t>Some topics already covered by others in </a:t>
            </a:r>
            <a:r>
              <a:rPr lang="en-US" dirty="0"/>
              <a:t>this </a:t>
            </a:r>
            <a:r>
              <a:rPr lang="en-US" dirty="0" smtClean="0"/>
              <a:t>workshop. </a:t>
            </a:r>
          </a:p>
          <a:p>
            <a:pPr marL="342900" indent="-342900">
              <a:buFont typeface="Arial"/>
              <a:buChar char="•"/>
            </a:pPr>
            <a:r>
              <a:rPr lang="en-US" dirty="0" smtClean="0"/>
              <a:t>Apologies </a:t>
            </a:r>
            <a:r>
              <a:rPr lang="en-US" dirty="0"/>
              <a:t>for personal biases in the selection of topics. </a:t>
            </a:r>
            <a:endParaRPr lang="en-US" dirty="0" smtClean="0"/>
          </a:p>
          <a:p>
            <a:pPr marL="342900" indent="-342900">
              <a:buFont typeface="Arial"/>
              <a:buChar char="•"/>
            </a:pPr>
            <a:endParaRPr lang="en-US" dirty="0" smtClean="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Tree>
    <p:extLst>
      <p:ext uri="{BB962C8B-B14F-4D97-AF65-F5344CB8AC3E}">
        <p14:creationId xmlns:p14="http://schemas.microsoft.com/office/powerpoint/2010/main" val="261483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Challenges for Future Colliders</a:t>
            </a:r>
            <a:endParaRPr lang="en-US" dirty="0"/>
          </a:p>
        </p:txBody>
      </p:sp>
      <p:sp>
        <p:nvSpPr>
          <p:cNvPr id="4" name="Content Placeholder 3"/>
          <p:cNvSpPr>
            <a:spLocks noGrp="1"/>
          </p:cNvSpPr>
          <p:nvPr>
            <p:ph sz="quarter" idx="14"/>
          </p:nvPr>
        </p:nvSpPr>
        <p:spPr>
          <a:xfrm>
            <a:off x="457200" y="1243584"/>
            <a:ext cx="3886200" cy="2185416"/>
          </a:xfrm>
          <a:solidFill>
            <a:srgbClr val="FFFF00"/>
          </a:solidFill>
        </p:spPr>
        <p:txBody>
          <a:bodyPr/>
          <a:lstStyle/>
          <a:p>
            <a:r>
              <a:rPr lang="en-US" sz="2200" dirty="0"/>
              <a:t>Hadron </a:t>
            </a:r>
            <a:r>
              <a:rPr lang="en-US" sz="2200" dirty="0" smtClean="0"/>
              <a:t>Colliders</a:t>
            </a:r>
          </a:p>
          <a:p>
            <a:pPr marL="342900" indent="-342900">
              <a:buFont typeface="Arial"/>
              <a:buChar char="•"/>
            </a:pPr>
            <a:r>
              <a:rPr lang="en-US" sz="2200" dirty="0" smtClean="0"/>
              <a:t>High field magnets</a:t>
            </a:r>
          </a:p>
          <a:p>
            <a:pPr marL="342900" indent="-342900">
              <a:buFont typeface="Arial"/>
              <a:buChar char="•"/>
            </a:pPr>
            <a:r>
              <a:rPr lang="en-US" sz="2200" dirty="0" smtClean="0"/>
              <a:t>Pile-up</a:t>
            </a:r>
          </a:p>
          <a:p>
            <a:pPr marL="342900" indent="-342900">
              <a:buFont typeface="Arial"/>
              <a:buChar char="•"/>
            </a:pPr>
            <a:r>
              <a:rPr lang="en-US" sz="2200" dirty="0" smtClean="0"/>
              <a:t>Radiation </a:t>
            </a:r>
            <a:endParaRPr lang="en-US" sz="2200" dirty="0"/>
          </a:p>
          <a:p>
            <a:endParaRPr lang="en-US" dirty="0"/>
          </a:p>
        </p:txBody>
      </p:sp>
      <p:sp>
        <p:nvSpPr>
          <p:cNvPr id="5" name="Content Placeholder 4"/>
          <p:cNvSpPr>
            <a:spLocks noGrp="1"/>
          </p:cNvSpPr>
          <p:nvPr>
            <p:ph sz="quarter" idx="15"/>
          </p:nvPr>
        </p:nvSpPr>
        <p:spPr>
          <a:xfrm>
            <a:off x="4648200" y="1252729"/>
            <a:ext cx="3886200" cy="2176271"/>
          </a:xfrm>
          <a:solidFill>
            <a:schemeClr val="accent6">
              <a:lumMod val="60000"/>
              <a:lumOff val="40000"/>
            </a:schemeClr>
          </a:solidFill>
        </p:spPr>
        <p:txBody>
          <a:bodyPr>
            <a:normAutofit/>
          </a:bodyPr>
          <a:lstStyle/>
          <a:p>
            <a:r>
              <a:rPr lang="en-US" sz="2200" i="1" dirty="0" err="1"/>
              <a:t>e</a:t>
            </a:r>
            <a:r>
              <a:rPr lang="en-US" sz="2200" baseline="30000" dirty="0" err="1"/>
              <a:t>+</a:t>
            </a:r>
            <a:r>
              <a:rPr lang="en-US" sz="2200" i="1" dirty="0" err="1"/>
              <a:t>e</a:t>
            </a:r>
            <a:r>
              <a:rPr lang="en-US" sz="2200" baseline="30000" dirty="0"/>
              <a:t>-</a:t>
            </a:r>
            <a:r>
              <a:rPr lang="en-US" sz="2200" dirty="0"/>
              <a:t> Colliders</a:t>
            </a:r>
          </a:p>
          <a:p>
            <a:pPr marL="342900" indent="-342900">
              <a:buFont typeface="Arial"/>
              <a:buChar char="•"/>
            </a:pPr>
            <a:r>
              <a:rPr lang="en-US" sz="2200" dirty="0" smtClean="0"/>
              <a:t>Acceleration gradient</a:t>
            </a:r>
          </a:p>
          <a:p>
            <a:pPr marL="342900" indent="-342900">
              <a:buFont typeface="Arial"/>
              <a:buChar char="•"/>
            </a:pPr>
            <a:r>
              <a:rPr lang="en-US" sz="2200" dirty="0" smtClean="0"/>
              <a:t>Power </a:t>
            </a:r>
          </a:p>
          <a:p>
            <a:pPr marL="342900" indent="-342900">
              <a:buFont typeface="Arial"/>
              <a:buChar char="•"/>
            </a:pPr>
            <a:r>
              <a:rPr lang="en-US" sz="2200" dirty="0" smtClean="0"/>
              <a:t>Machine detector interface</a:t>
            </a:r>
            <a:endParaRPr lang="en-US" sz="2200" dirty="0"/>
          </a:p>
        </p:txBody>
      </p:sp>
      <p:sp>
        <p:nvSpPr>
          <p:cNvPr id="6" name="Date Placeholder 5"/>
          <p:cNvSpPr>
            <a:spLocks noGrp="1"/>
          </p:cNvSpPr>
          <p:nvPr>
            <p:ph type="dt" sz="half" idx="2"/>
          </p:nvPr>
        </p:nvSpPr>
        <p:spPr/>
        <p:txBody>
          <a:bodyPr/>
          <a:lstStyle/>
          <a:p>
            <a:r>
              <a:rPr lang="en-US" smtClean="0"/>
              <a:t>6-Nov-2017</a:t>
            </a:r>
            <a:endParaRPr lang="en-US" dirty="0"/>
          </a:p>
        </p:txBody>
      </p:sp>
      <p:sp>
        <p:nvSpPr>
          <p:cNvPr id="7" name="Footer Placeholder 6"/>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3"/>
          <p:cNvSpPr txBox="1">
            <a:spLocks/>
          </p:cNvSpPr>
          <p:nvPr/>
        </p:nvSpPr>
        <p:spPr>
          <a:xfrm>
            <a:off x="457200" y="3810000"/>
            <a:ext cx="8108950" cy="2286000"/>
          </a:xfrm>
          <a:prstGeom prst="rect">
            <a:avLst/>
          </a:prstGeom>
          <a:solidFill>
            <a:schemeClr val="accent5">
              <a:lumMod val="40000"/>
              <a:lumOff val="60000"/>
            </a:schemeClr>
          </a:solidFill>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Experiments</a:t>
            </a:r>
          </a:p>
          <a:p>
            <a:pPr marL="342900" indent="-342900">
              <a:buFont typeface="Arial" charset="0"/>
              <a:buChar char="•"/>
            </a:pPr>
            <a:r>
              <a:rPr lang="en-US" sz="2200" dirty="0" smtClean="0"/>
              <a:t>Detectors with high granularity, high speed, low power and high radiation tolerance </a:t>
            </a:r>
          </a:p>
          <a:p>
            <a:pPr marL="342900" indent="-342900">
              <a:buFont typeface="Arial" charset="0"/>
              <a:buChar char="•"/>
            </a:pPr>
            <a:r>
              <a:rPr lang="en-US" sz="2200" dirty="0" smtClean="0"/>
              <a:t>Preferably constructed with no material </a:t>
            </a:r>
          </a:p>
        </p:txBody>
      </p:sp>
    </p:spTree>
    <p:extLst>
      <p:ext uri="{BB962C8B-B14F-4D97-AF65-F5344CB8AC3E}">
        <p14:creationId xmlns:p14="http://schemas.microsoft.com/office/powerpoint/2010/main" val="229918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7-10-21 14.1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2514600"/>
            <a:ext cx="4559808" cy="1810512"/>
          </a:xfrm>
          <a:prstGeom prst="rect">
            <a:avLst/>
          </a:prstGeom>
          <a:ln>
            <a:solidFill>
              <a:srgbClr val="981E32"/>
            </a:solidFill>
          </a:ln>
        </p:spPr>
      </p:pic>
      <p:pic>
        <p:nvPicPr>
          <p:cNvPr id="8" name="Picture 7" descr="Screenshot 2017-10-23 09.19.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267200"/>
            <a:ext cx="3622040" cy="2280920"/>
          </a:xfrm>
          <a:prstGeom prst="rect">
            <a:avLst/>
          </a:prstGeom>
          <a:ln>
            <a:solidFill>
              <a:srgbClr val="981E32"/>
            </a:solidFill>
          </a:ln>
        </p:spPr>
      </p:pic>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Physics Studies</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smtClean="0"/>
              <a:t>Electroweak</a:t>
            </a:r>
          </a:p>
          <a:p>
            <a:pPr marL="800100" lvl="1" indent="-342900"/>
            <a:r>
              <a:rPr lang="en-US" dirty="0"/>
              <a:t>PDG chapter </a:t>
            </a:r>
            <a:r>
              <a:rPr lang="en-US" sz="1400" dirty="0"/>
              <a:t>(</a:t>
            </a:r>
            <a:r>
              <a:rPr lang="en-US" sz="1400" dirty="0">
                <a:hlinkClick r:id="rId5"/>
              </a:rPr>
              <a:t>http://</a:t>
            </a:r>
            <a:r>
              <a:rPr lang="en-US" sz="1400" dirty="0" smtClean="0">
                <a:hlinkClick r:id="rId5"/>
              </a:rPr>
              <a:t>pdg.lbl.gov/2017/reviews/rpp2016-rev-standard-model.pdf)</a:t>
            </a:r>
            <a:r>
              <a:rPr lang="en-US" dirty="0" smtClean="0"/>
              <a:t> </a:t>
            </a:r>
            <a:endParaRPr lang="en-US" dirty="0"/>
          </a:p>
          <a:p>
            <a:pPr marL="800100" lvl="1" indent="-342900"/>
            <a:r>
              <a:rPr lang="en-US" dirty="0" smtClean="0"/>
              <a:t>Snowmass Study (1310.6708)</a:t>
            </a:r>
          </a:p>
          <a:p>
            <a:pPr marL="800100" lvl="1" indent="-342900"/>
            <a:r>
              <a:rPr lang="en-US" dirty="0" err="1" smtClean="0"/>
              <a:t>Gfitter</a:t>
            </a:r>
            <a:r>
              <a:rPr lang="en-US" dirty="0" smtClean="0"/>
              <a:t> (1407.3792)</a:t>
            </a:r>
            <a:endParaRPr lang="en-US" dirty="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r>
              <a:rPr lang="en-US" dirty="0" smtClean="0"/>
              <a:t>ILC250 physics case (1710.07621)</a:t>
            </a:r>
          </a:p>
          <a:p>
            <a:pPr marL="800100" lvl="1" indent="-342900"/>
            <a:r>
              <a:rPr lang="en-US" dirty="0" smtClean="0"/>
              <a:t>Directly applicable to </a:t>
            </a:r>
            <a:r>
              <a:rPr lang="en-US" dirty="0" smtClean="0"/>
              <a:t>CEPC</a:t>
            </a:r>
            <a:endParaRPr lang="en-US" dirty="0" smtClean="0"/>
          </a:p>
          <a:p>
            <a:pPr marL="800100" lvl="1" indent="-342900"/>
            <a:endParaRPr lang="en-US" dirty="0" smtClean="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9" name="TextBox 8"/>
          <p:cNvSpPr txBox="1"/>
          <p:nvPr/>
        </p:nvSpPr>
        <p:spPr>
          <a:xfrm>
            <a:off x="228600" y="5638800"/>
            <a:ext cx="4038600" cy="338554"/>
          </a:xfrm>
          <a:prstGeom prst="rect">
            <a:avLst/>
          </a:prstGeom>
          <a:noFill/>
        </p:spPr>
        <p:txBody>
          <a:bodyPr wrap="square" rtlCol="0">
            <a:spAutoFit/>
          </a:bodyPr>
          <a:lstStyle/>
          <a:p>
            <a:r>
              <a:rPr lang="en-US" sz="1600" dirty="0" smtClean="0">
                <a:solidFill>
                  <a:srgbClr val="0070C0"/>
                </a:solidFill>
              </a:rPr>
              <a:t>See A. Yamamoto’s ILC talk earlier. </a:t>
            </a:r>
            <a:endParaRPr lang="en-US" sz="1600" dirty="0">
              <a:solidFill>
                <a:srgbClr val="0070C0"/>
              </a:solidFill>
            </a:endParaRPr>
          </a:p>
        </p:txBody>
      </p:sp>
      <p:sp>
        <p:nvSpPr>
          <p:cNvPr id="10" name="TextBox 9"/>
          <p:cNvSpPr txBox="1"/>
          <p:nvPr/>
        </p:nvSpPr>
        <p:spPr>
          <a:xfrm>
            <a:off x="4267200" y="1066800"/>
            <a:ext cx="4298950" cy="584775"/>
          </a:xfrm>
          <a:prstGeom prst="rect">
            <a:avLst/>
          </a:prstGeom>
          <a:noFill/>
        </p:spPr>
        <p:txBody>
          <a:bodyPr wrap="square" rtlCol="0">
            <a:spAutoFit/>
          </a:bodyPr>
          <a:lstStyle/>
          <a:p>
            <a:r>
              <a:rPr lang="en-US" sz="1600" dirty="0" smtClean="0">
                <a:solidFill>
                  <a:srgbClr val="0070C0"/>
                </a:solidFill>
              </a:rPr>
              <a:t>Many studies by individuals and groups, such as those cited in </a:t>
            </a:r>
            <a:r>
              <a:rPr lang="en-US" sz="1600" smtClean="0">
                <a:solidFill>
                  <a:srgbClr val="0070C0"/>
                </a:solidFill>
              </a:rPr>
              <a:t>LTW’s talk </a:t>
            </a:r>
            <a:r>
              <a:rPr lang="en-US" sz="1600" dirty="0" smtClean="0">
                <a:solidFill>
                  <a:srgbClr val="0070C0"/>
                </a:solidFill>
              </a:rPr>
              <a:t>this morning </a:t>
            </a:r>
            <a:endParaRPr lang="en-US" sz="1600" dirty="0">
              <a:solidFill>
                <a:srgbClr val="0070C0"/>
              </a:solidFill>
            </a:endParaRPr>
          </a:p>
        </p:txBody>
      </p:sp>
    </p:spTree>
    <p:extLst>
      <p:ext uri="{BB962C8B-B14F-4D97-AF65-F5344CB8AC3E}">
        <p14:creationId xmlns:p14="http://schemas.microsoft.com/office/powerpoint/2010/main" val="202108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Electroweak</a:t>
            </a:r>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04800" y="1243013"/>
            <a:ext cx="3129280" cy="3218180"/>
          </a:xfrm>
        </p:spPr>
      </p:pic>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dirty="0" smtClean="0"/>
              <a:t>American Activities on Future Colliders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411" y="1376680"/>
            <a:ext cx="4942840" cy="32715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37" y="3024974"/>
            <a:ext cx="3849370" cy="3529330"/>
          </a:xfrm>
          <a:prstGeom prst="rect">
            <a:avLst/>
          </a:prstGeom>
        </p:spPr>
      </p:pic>
      <p:sp>
        <p:nvSpPr>
          <p:cNvPr id="10" name="Content Placeholder 3"/>
          <p:cNvSpPr txBox="1">
            <a:spLocks/>
          </p:cNvSpPr>
          <p:nvPr/>
        </p:nvSpPr>
        <p:spPr>
          <a:xfrm>
            <a:off x="4283607" y="4685027"/>
            <a:ext cx="4479393" cy="1182373"/>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0070C0"/>
                </a:solidFill>
              </a:rPr>
              <a:t>Snowmass study and </a:t>
            </a:r>
            <a:r>
              <a:rPr lang="en-US" sz="1600" dirty="0" err="1" smtClean="0">
                <a:solidFill>
                  <a:srgbClr val="0070C0"/>
                </a:solidFill>
              </a:rPr>
              <a:t>Gfitter’s</a:t>
            </a:r>
            <a:r>
              <a:rPr lang="en-US" sz="1600" dirty="0" smtClean="0">
                <a:solidFill>
                  <a:srgbClr val="0070C0"/>
                </a:solidFill>
              </a:rPr>
              <a:t> use of ILC/</a:t>
            </a:r>
            <a:r>
              <a:rPr lang="en-US" sz="1600" dirty="0" err="1" smtClean="0">
                <a:solidFill>
                  <a:srgbClr val="0070C0"/>
                </a:solidFill>
              </a:rPr>
              <a:t>GigaZ</a:t>
            </a:r>
            <a:r>
              <a:rPr lang="en-US" sz="1600" dirty="0" smtClean="0">
                <a:solidFill>
                  <a:srgbClr val="0070C0"/>
                </a:solidFill>
              </a:rPr>
              <a:t> predate CEPC. Nevertheless, they illustrate the importance of finishing the CEPC CDR and of vigorous engagement in international activities. </a:t>
            </a:r>
            <a:endParaRPr lang="en-US" sz="1600" dirty="0">
              <a:solidFill>
                <a:srgbClr val="0070C0"/>
              </a:solidFill>
            </a:endParaRPr>
          </a:p>
        </p:txBody>
      </p:sp>
      <p:sp>
        <p:nvSpPr>
          <p:cNvPr id="4" name="TextBox 3"/>
          <p:cNvSpPr txBox="1"/>
          <p:nvPr/>
        </p:nvSpPr>
        <p:spPr>
          <a:xfrm>
            <a:off x="2358922" y="2467503"/>
            <a:ext cx="1066800" cy="276999"/>
          </a:xfrm>
          <a:prstGeom prst="rect">
            <a:avLst/>
          </a:prstGeom>
          <a:noFill/>
        </p:spPr>
        <p:txBody>
          <a:bodyPr wrap="square" rtlCol="0">
            <a:spAutoFit/>
          </a:bodyPr>
          <a:lstStyle/>
          <a:p>
            <a:pPr algn="ctr"/>
            <a:r>
              <a:rPr lang="en-US" sz="1200" dirty="0" smtClean="0">
                <a:solidFill>
                  <a:schemeClr val="accent2"/>
                </a:solidFill>
              </a:rPr>
              <a:t>PDG</a:t>
            </a:r>
            <a:endParaRPr lang="en-US" sz="1200" dirty="0">
              <a:solidFill>
                <a:schemeClr val="accent2"/>
              </a:solidFill>
            </a:endParaRPr>
          </a:p>
        </p:txBody>
      </p:sp>
      <p:sp>
        <p:nvSpPr>
          <p:cNvPr id="11" name="TextBox 10"/>
          <p:cNvSpPr txBox="1"/>
          <p:nvPr/>
        </p:nvSpPr>
        <p:spPr>
          <a:xfrm>
            <a:off x="2531540" y="3429000"/>
            <a:ext cx="1447800" cy="276999"/>
          </a:xfrm>
          <a:prstGeom prst="rect">
            <a:avLst/>
          </a:prstGeom>
          <a:noFill/>
        </p:spPr>
        <p:txBody>
          <a:bodyPr wrap="square" rtlCol="0">
            <a:spAutoFit/>
          </a:bodyPr>
          <a:lstStyle/>
          <a:p>
            <a:pPr algn="ctr"/>
            <a:r>
              <a:rPr lang="en-US" sz="1200" dirty="0" smtClean="0">
                <a:solidFill>
                  <a:schemeClr val="accent2"/>
                </a:solidFill>
              </a:rPr>
              <a:t>Snowmass study</a:t>
            </a:r>
            <a:endParaRPr lang="en-US" sz="1200" dirty="0">
              <a:solidFill>
                <a:schemeClr val="accent2"/>
              </a:solidFill>
            </a:endParaRPr>
          </a:p>
        </p:txBody>
      </p:sp>
      <p:sp>
        <p:nvSpPr>
          <p:cNvPr id="12" name="TextBox 11"/>
          <p:cNvSpPr txBox="1"/>
          <p:nvPr/>
        </p:nvSpPr>
        <p:spPr>
          <a:xfrm>
            <a:off x="7315200" y="1600200"/>
            <a:ext cx="1066800" cy="276999"/>
          </a:xfrm>
          <a:prstGeom prst="rect">
            <a:avLst/>
          </a:prstGeom>
          <a:noFill/>
        </p:spPr>
        <p:txBody>
          <a:bodyPr wrap="square" rtlCol="0">
            <a:spAutoFit/>
          </a:bodyPr>
          <a:lstStyle/>
          <a:p>
            <a:pPr algn="ctr"/>
            <a:r>
              <a:rPr lang="en-US" sz="1200" dirty="0" err="1" smtClean="0">
                <a:solidFill>
                  <a:schemeClr val="accent2"/>
                </a:solidFill>
              </a:rPr>
              <a:t>Gfitter</a:t>
            </a:r>
            <a:endParaRPr lang="en-US" sz="1200" dirty="0">
              <a:solidFill>
                <a:schemeClr val="accent2"/>
              </a:solidFill>
            </a:endParaRPr>
          </a:p>
        </p:txBody>
      </p:sp>
    </p:spTree>
    <p:extLst>
      <p:ext uri="{BB962C8B-B14F-4D97-AF65-F5344CB8AC3E}">
        <p14:creationId xmlns:p14="http://schemas.microsoft.com/office/powerpoint/2010/main" val="118523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Electroweak</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7"/>
          <p:cNvSpPr>
            <a:spLocks noGrp="1"/>
          </p:cNvSpPr>
          <p:nvPr>
            <p:ph sz="quarter" idx="14"/>
          </p:nvPr>
        </p:nvSpPr>
        <p:spPr>
          <a:xfrm>
            <a:off x="457200" y="1243585"/>
            <a:ext cx="8108950" cy="3861816"/>
          </a:xfrm>
        </p:spPr>
        <p:txBody>
          <a:bodyPr>
            <a:normAutofit/>
          </a:bodyPr>
          <a:lstStyle/>
          <a:p>
            <a:r>
              <a:rPr lang="en-US" sz="2200" dirty="0" smtClean="0"/>
              <a:t>What is the appropriate luminosity goal for CEPC at the Z pole (and at WW threshold)?</a:t>
            </a:r>
          </a:p>
          <a:p>
            <a:pPr marL="342900" indent="-342900">
              <a:buFont typeface="Arial" charset="0"/>
              <a:buChar char="•"/>
            </a:pPr>
            <a:r>
              <a:rPr lang="en-US" sz="2200" dirty="0"/>
              <a:t>N</a:t>
            </a:r>
            <a:r>
              <a:rPr lang="en-US" sz="2200" dirty="0" smtClean="0"/>
              <a:t>ext generation of </a:t>
            </a:r>
            <a:r>
              <a:rPr lang="en-US" sz="2200" dirty="0"/>
              <a:t>circular </a:t>
            </a:r>
            <a:r>
              <a:rPr lang="en-US" sz="2200" i="1" dirty="0" err="1" smtClean="0"/>
              <a:t>e</a:t>
            </a:r>
            <a:r>
              <a:rPr lang="en-US" sz="2200" baseline="30000" dirty="0" err="1" smtClean="0"/>
              <a:t>+</a:t>
            </a:r>
            <a:r>
              <a:rPr lang="en-US" sz="2200" i="1" dirty="0" err="1" smtClean="0"/>
              <a:t>e</a:t>
            </a:r>
            <a:r>
              <a:rPr lang="en-US" sz="2200" baseline="30000" dirty="0" smtClean="0"/>
              <a:t>-</a:t>
            </a:r>
            <a:r>
              <a:rPr lang="en-US" sz="2200" dirty="0" smtClean="0"/>
              <a:t> colliders will define our experimental reach for many decades. </a:t>
            </a:r>
          </a:p>
          <a:p>
            <a:pPr marL="342900" indent="-342900">
              <a:buFont typeface="Arial" charset="0"/>
              <a:buChar char="•"/>
            </a:pPr>
            <a:r>
              <a:rPr lang="en-US" sz="2200" dirty="0" smtClean="0"/>
              <a:t>Theoretical improvements beyond current state-of-the-art are expected but major effort is unlikely without a vigorous case from experimental side. </a:t>
            </a:r>
          </a:p>
          <a:p>
            <a:pPr marL="342900" indent="-342900">
              <a:buFont typeface="Arial" charset="0"/>
              <a:buChar char="•"/>
            </a:pPr>
            <a:endParaRPr lang="en-US" dirty="0"/>
          </a:p>
        </p:txBody>
      </p:sp>
    </p:spTree>
    <p:extLst>
      <p:ext uri="{BB962C8B-B14F-4D97-AF65-F5344CB8AC3E}">
        <p14:creationId xmlns:p14="http://schemas.microsoft.com/office/powerpoint/2010/main" val="146562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Electroweak</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7"/>
          <p:cNvSpPr>
            <a:spLocks noGrp="1"/>
          </p:cNvSpPr>
          <p:nvPr>
            <p:ph sz="quarter" idx="14"/>
          </p:nvPr>
        </p:nvSpPr>
        <p:spPr>
          <a:xfrm>
            <a:off x="457200" y="1243585"/>
            <a:ext cx="8108950" cy="3861816"/>
          </a:xfrm>
        </p:spPr>
        <p:txBody>
          <a:bodyPr>
            <a:normAutofit fontScale="92500"/>
          </a:bodyPr>
          <a:lstStyle/>
          <a:p>
            <a:r>
              <a:rPr lang="en-US" dirty="0" smtClean="0"/>
              <a:t>What is the appropriate luminosity goal for CEPC at the Z pole (and at WW threshold)?</a:t>
            </a:r>
          </a:p>
          <a:p>
            <a:pPr marL="342900" indent="-342900">
              <a:buFont typeface="Arial" charset="0"/>
              <a:buChar char="•"/>
            </a:pPr>
            <a:r>
              <a:rPr lang="en-US" dirty="0"/>
              <a:t>N</a:t>
            </a:r>
            <a:r>
              <a:rPr lang="en-US" dirty="0" smtClean="0"/>
              <a:t>ext generation of </a:t>
            </a:r>
            <a:r>
              <a:rPr lang="en-US" dirty="0"/>
              <a:t>circular </a:t>
            </a:r>
            <a:r>
              <a:rPr lang="en-US" i="1" dirty="0" err="1" smtClean="0"/>
              <a:t>e</a:t>
            </a:r>
            <a:r>
              <a:rPr lang="en-US" baseline="30000" dirty="0" err="1" smtClean="0"/>
              <a:t>+</a:t>
            </a:r>
            <a:r>
              <a:rPr lang="en-US" i="1" dirty="0" err="1" smtClean="0"/>
              <a:t>e</a:t>
            </a:r>
            <a:r>
              <a:rPr lang="en-US" baseline="30000" dirty="0" smtClean="0"/>
              <a:t>-</a:t>
            </a:r>
            <a:r>
              <a:rPr lang="en-US" dirty="0" smtClean="0"/>
              <a:t> colliders will define our experimental reach for many decades. </a:t>
            </a:r>
          </a:p>
          <a:p>
            <a:pPr marL="342900" indent="-342900">
              <a:buFont typeface="Arial" charset="0"/>
              <a:buChar char="•"/>
            </a:pPr>
            <a:r>
              <a:rPr lang="en-US" dirty="0" smtClean="0"/>
              <a:t>Theoretical improvements beyond current state-of-the-art are expected but major effort is unlikely without a vigorous case from experimental side. </a:t>
            </a:r>
          </a:p>
          <a:p>
            <a:pPr marL="342900" indent="-342900">
              <a:buFont typeface="Arial" charset="0"/>
              <a:buChar char="•"/>
            </a:pPr>
            <a:r>
              <a:rPr lang="en-US" dirty="0" smtClean="0">
                <a:solidFill>
                  <a:srgbClr val="FF0000"/>
                </a:solidFill>
              </a:rPr>
              <a:t>Theory improvements that come later can still be useful but significant upgrade in luminosity may be harder to achieve.</a:t>
            </a:r>
          </a:p>
          <a:p>
            <a:pPr marL="342900" indent="-342900">
              <a:buFont typeface="Arial"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35812"/>
            <a:ext cx="9144000" cy="1422188"/>
          </a:xfrm>
          <a:prstGeom prst="rect">
            <a:avLst/>
          </a:prstGeom>
        </p:spPr>
      </p:pic>
      <p:sp>
        <p:nvSpPr>
          <p:cNvPr id="9" name="TextBox 8"/>
          <p:cNvSpPr txBox="1"/>
          <p:nvPr/>
        </p:nvSpPr>
        <p:spPr>
          <a:xfrm>
            <a:off x="1752600" y="5068669"/>
            <a:ext cx="5638800" cy="646331"/>
          </a:xfrm>
          <a:prstGeom prst="rect">
            <a:avLst/>
          </a:prstGeom>
          <a:solidFill>
            <a:schemeClr val="bg1">
              <a:lumMod val="75000"/>
            </a:schemeClr>
          </a:solidFill>
        </p:spPr>
        <p:txBody>
          <a:bodyPr wrap="square" rtlCol="0">
            <a:spAutoFit/>
          </a:bodyPr>
          <a:lstStyle/>
          <a:p>
            <a:r>
              <a:rPr lang="en-US" i="1" dirty="0" smtClean="0"/>
              <a:t>Look forward to </a:t>
            </a:r>
            <a:r>
              <a:rPr lang="en-US" i="1" dirty="0"/>
              <a:t>in-depth discussions </a:t>
            </a:r>
            <a:r>
              <a:rPr lang="en-US" i="1" dirty="0" smtClean="0"/>
              <a:t>later this week! </a:t>
            </a:r>
            <a:r>
              <a:rPr lang="en-US" i="1" dirty="0">
                <a:hlinkClick r:id="rId4"/>
              </a:rPr>
              <a:t>http://</a:t>
            </a:r>
            <a:r>
              <a:rPr lang="en-US" i="1" dirty="0" smtClean="0">
                <a:hlinkClick r:id="rId4"/>
              </a:rPr>
              <a:t>indico.ihep.ac.cn/event/7104/overview</a:t>
            </a:r>
            <a:r>
              <a:rPr lang="en-US" i="1" dirty="0" smtClean="0"/>
              <a:t> </a:t>
            </a:r>
            <a:endParaRPr lang="en-US" i="1" dirty="0"/>
          </a:p>
        </p:txBody>
      </p:sp>
    </p:spTree>
    <p:extLst>
      <p:ext uri="{BB962C8B-B14F-4D97-AF65-F5344CB8AC3E}">
        <p14:creationId xmlns:p14="http://schemas.microsoft.com/office/powerpoint/2010/main" val="84872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Electroweak</a:t>
            </a:r>
            <a:endParaRPr lang="en-US" dirty="0"/>
          </a:p>
        </p:txBody>
      </p:sp>
      <p:sp>
        <p:nvSpPr>
          <p:cNvPr id="5" name="Date Placeholder 4"/>
          <p:cNvSpPr>
            <a:spLocks noGrp="1"/>
          </p:cNvSpPr>
          <p:nvPr>
            <p:ph type="dt" sz="half" idx="2"/>
          </p:nvPr>
        </p:nvSpPr>
        <p:spPr/>
        <p:txBody>
          <a:bodyPr/>
          <a:lstStyle/>
          <a:p>
            <a:r>
              <a:rPr lang="en-US" smtClean="0"/>
              <a:t>6-Nov-2017</a:t>
            </a:r>
            <a:endParaRPr lang="en-US" dirty="0"/>
          </a:p>
        </p:txBody>
      </p:sp>
      <p:sp>
        <p:nvSpPr>
          <p:cNvPr id="6" name="Footer Placeholder 5"/>
          <p:cNvSpPr>
            <a:spLocks noGrp="1"/>
          </p:cNvSpPr>
          <p:nvPr>
            <p:ph type="ftr" sz="quarter" idx="3"/>
          </p:nvPr>
        </p:nvSpPr>
        <p:spPr/>
        <p:txBody>
          <a:bodyPr/>
          <a:lstStyle/>
          <a:p>
            <a:r>
              <a:rPr lang="en-US" smtClean="0"/>
              <a:t>American Activities on Future Colliders</a:t>
            </a:r>
            <a:endParaRPr lang="en-US" dirty="0"/>
          </a:p>
        </p:txBody>
      </p:sp>
      <p:sp>
        <p:nvSpPr>
          <p:cNvPr id="8" name="Content Placeholder 7"/>
          <p:cNvSpPr>
            <a:spLocks noGrp="1"/>
          </p:cNvSpPr>
          <p:nvPr>
            <p:ph sz="quarter" idx="14"/>
          </p:nvPr>
        </p:nvSpPr>
        <p:spPr>
          <a:xfrm>
            <a:off x="457200" y="1243585"/>
            <a:ext cx="8108950" cy="3861816"/>
          </a:xfrm>
        </p:spPr>
        <p:txBody>
          <a:bodyPr>
            <a:normAutofit fontScale="92500"/>
          </a:bodyPr>
          <a:lstStyle/>
          <a:p>
            <a:r>
              <a:rPr lang="en-US" dirty="0" smtClean="0"/>
              <a:t>What is the appropriate luminosity goal for CEPC at the Z pole (and at WW threshold)?</a:t>
            </a:r>
          </a:p>
          <a:p>
            <a:pPr marL="342900" indent="-342900">
              <a:buFont typeface="Arial" charset="0"/>
              <a:buChar char="•"/>
            </a:pPr>
            <a:r>
              <a:rPr lang="en-US" dirty="0"/>
              <a:t>N</a:t>
            </a:r>
            <a:r>
              <a:rPr lang="en-US" dirty="0" smtClean="0"/>
              <a:t>ext generation of </a:t>
            </a:r>
            <a:r>
              <a:rPr lang="en-US" dirty="0"/>
              <a:t>circular </a:t>
            </a:r>
            <a:r>
              <a:rPr lang="en-US" i="1" dirty="0" err="1" smtClean="0"/>
              <a:t>e</a:t>
            </a:r>
            <a:r>
              <a:rPr lang="en-US" baseline="30000" dirty="0" err="1" smtClean="0"/>
              <a:t>+</a:t>
            </a:r>
            <a:r>
              <a:rPr lang="en-US" i="1" dirty="0" err="1" smtClean="0"/>
              <a:t>e</a:t>
            </a:r>
            <a:r>
              <a:rPr lang="en-US" baseline="30000" dirty="0" smtClean="0"/>
              <a:t>-</a:t>
            </a:r>
            <a:r>
              <a:rPr lang="en-US" dirty="0" smtClean="0"/>
              <a:t> colliders will define our experimental reach for many decades. </a:t>
            </a:r>
          </a:p>
          <a:p>
            <a:pPr marL="342900" indent="-342900">
              <a:buFont typeface="Arial" charset="0"/>
              <a:buChar char="•"/>
            </a:pPr>
            <a:r>
              <a:rPr lang="en-US" dirty="0" smtClean="0"/>
              <a:t>Theoretical improvements beyond current state-of-the-art are expected but major effort is unlikely without a vigorous case from experimental side. </a:t>
            </a:r>
          </a:p>
          <a:p>
            <a:pPr marL="342900" indent="-342900">
              <a:buFont typeface="Arial" charset="0"/>
              <a:buChar char="•"/>
            </a:pPr>
            <a:r>
              <a:rPr lang="en-US" dirty="0" smtClean="0">
                <a:solidFill>
                  <a:srgbClr val="FF0000"/>
                </a:solidFill>
              </a:rPr>
              <a:t>Theory improvements that come later can still be useful but significant upgrade in luminosity may be harder to achieve.</a:t>
            </a:r>
          </a:p>
          <a:p>
            <a:pPr marL="342900" indent="-342900">
              <a:buFont typeface="Arial" charset="0"/>
              <a:buChar char="•"/>
            </a:pPr>
            <a:endParaRPr lang="en-US" dirty="0"/>
          </a:p>
        </p:txBody>
      </p:sp>
      <p:sp>
        <p:nvSpPr>
          <p:cNvPr id="10" name="TextBox 9"/>
          <p:cNvSpPr txBox="1"/>
          <p:nvPr/>
        </p:nvSpPr>
        <p:spPr>
          <a:xfrm>
            <a:off x="2156808" y="5508748"/>
            <a:ext cx="4341801" cy="584775"/>
          </a:xfrm>
          <a:prstGeom prst="rect">
            <a:avLst/>
          </a:prstGeom>
          <a:noFill/>
        </p:spPr>
        <p:txBody>
          <a:bodyPr wrap="square" rtlCol="0">
            <a:spAutoFit/>
          </a:bodyPr>
          <a:lstStyle/>
          <a:p>
            <a:r>
              <a:rPr lang="en-US" sz="1600" dirty="0" smtClean="0">
                <a:solidFill>
                  <a:srgbClr val="0070C0"/>
                </a:solidFill>
              </a:rPr>
              <a:t>See S. </a:t>
            </a:r>
            <a:r>
              <a:rPr lang="en-US" sz="1600" dirty="0" err="1" smtClean="0">
                <a:solidFill>
                  <a:srgbClr val="0070C0"/>
                </a:solidFill>
              </a:rPr>
              <a:t>Heinemeyer’s</a:t>
            </a:r>
            <a:r>
              <a:rPr lang="en-US" sz="1600" dirty="0" smtClean="0">
                <a:solidFill>
                  <a:srgbClr val="0070C0"/>
                </a:solidFill>
              </a:rPr>
              <a:t> talk tomorrow morning on theoretical considerations of Z-pole fits. </a:t>
            </a:r>
            <a:endParaRPr lang="en-US" sz="1600" dirty="0">
              <a:solidFill>
                <a:srgbClr val="0070C0"/>
              </a:solidFill>
            </a:endParaRPr>
          </a:p>
        </p:txBody>
      </p:sp>
    </p:spTree>
    <p:extLst>
      <p:ext uri="{BB962C8B-B14F-4D97-AF65-F5344CB8AC3E}">
        <p14:creationId xmlns:p14="http://schemas.microsoft.com/office/powerpoint/2010/main" val="1629356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1424</Words>
  <Application>Microsoft Macintosh PowerPoint</Application>
  <PresentationFormat>On-screen Show (4:3)</PresentationFormat>
  <Paragraphs>270</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Helvetica</vt:lpstr>
      <vt:lpstr>ＭＳ Ｐゴシック</vt:lpstr>
      <vt:lpstr>Symbol</vt:lpstr>
      <vt:lpstr>Blank</vt:lpstr>
      <vt:lpstr>Custom Design</vt:lpstr>
      <vt:lpstr>American Activities  on Future Colliders</vt:lpstr>
      <vt:lpstr>What Is A Future Collider?</vt:lpstr>
      <vt:lpstr>What Activities?</vt:lpstr>
      <vt:lpstr>Challenges for Future Colliders</vt:lpstr>
      <vt:lpstr>Physics Studies</vt:lpstr>
      <vt:lpstr>Electroweak</vt:lpstr>
      <vt:lpstr>Electroweak</vt:lpstr>
      <vt:lpstr>Electroweak</vt:lpstr>
      <vt:lpstr>Electroweak</vt:lpstr>
      <vt:lpstr>High Field Magnet</vt:lpstr>
      <vt:lpstr>LARP to AUP</vt:lpstr>
      <vt:lpstr>LARP and AUP</vt:lpstr>
      <vt:lpstr>Wakefield Acceleration</vt:lpstr>
      <vt:lpstr>Nitrogen Doping of Niobium SC RF Cavities</vt:lpstr>
      <vt:lpstr>Machine Detector Interface</vt:lpstr>
      <vt:lpstr>Detector Development</vt:lpstr>
      <vt:lpstr>Pile-up Challenge </vt:lpstr>
      <vt:lpstr>CMS Endcap Calorimeter</vt:lpstr>
      <vt:lpstr>Track pT for Hardware Trigger</vt:lpstr>
      <vt:lpstr>Combining Good Spatial and Time Resolution - LGAD</vt:lpstr>
      <vt:lpstr>Detector Trends</vt:lpstr>
      <vt:lpstr>Computing </vt:lpstr>
      <vt:lpstr>Machine Learning</vt:lpstr>
      <vt:lpstr>Summary</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2017-11-06T01:10:20Z</dcterms:modified>
</cp:coreProperties>
</file>