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80" r:id="rId3"/>
    <p:sldId id="281" r:id="rId4"/>
    <p:sldId id="262" r:id="rId5"/>
    <p:sldId id="282" r:id="rId6"/>
    <p:sldId id="275" r:id="rId7"/>
    <p:sldId id="278" r:id="rId8"/>
    <p:sldId id="27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428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0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20197-BEAF-4AD3-8665-FD0208B4757E}" type="datetimeFigureOut">
              <a:rPr lang="zh-CN" altLang="en-US" smtClean="0"/>
              <a:pPr/>
              <a:t>2017-11-8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6586E-59B9-41C7-8BA5-910BDFDC1A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96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7621-4FB3-473E-85A0-E26E95ADB30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443-4EDA-4750-A070-373B8E645FD7}" type="datetime1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November 8, 2017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6305-82F2-4BA3-8B94-633A7F377A16}" type="datetime1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November 8, 2017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1B53-A94A-444C-BE92-40EE7221F17E}" type="datetime1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November 8, 2017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6,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24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6,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74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6,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30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6,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82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6,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27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6,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9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6,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76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6,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3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1649-73C4-4EBB-B4FF-8E3F583EBD04}" type="datetime1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November 8, 2017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6,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99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6,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8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6,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4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4914-2B6A-4077-861C-89EF22619013}" type="datetime1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November 8, 2017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4967-9319-4C48-AA61-A8951848F62B}" type="datetime1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November 8, 2017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7125-16D9-46D5-8E35-EE803A8FE323}" type="datetime1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November 8, 2017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C868-9B7F-4A9D-912E-916B034B336C}" type="datetime1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November 8, 2017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4C6F-FB8C-4B5C-86AA-B751B319F957}" type="datetime1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November 8, 2017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62D-13CB-4ED0-B529-E6645F20D770}" type="datetime1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November 8, 2017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4490-0BB7-4416-A292-46B879AC2E99}" type="datetime1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November 8, 2017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D4C1-7356-4092-89EA-D7CA79C9DAB3}" type="datetime1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November 8, 2017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November 6,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November 8, 2017</a:t>
            </a:r>
            <a:endParaRPr lang="zh-CN" altLang="en-US"/>
          </a:p>
        </p:txBody>
      </p:sp>
      <p:pic>
        <p:nvPicPr>
          <p:cNvPr id="1027" name="Picture 3" descr="C:\Users\louxc\Desktop\CAS\presentations\CEPC-Workshop-IAC-November2017\DSC_2801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9635"/>
            <a:ext cx="8911646" cy="596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November 8, 2017</a:t>
            </a:r>
            <a:endParaRPr lang="zh-CN" altLang="en-US"/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961802"/>
          </a:xfrm>
          <a:prstGeom prst="rect">
            <a:avLst/>
          </a:prstGeom>
          <a:solidFill>
            <a:schemeClr val="bg2"/>
          </a:solidFill>
        </p:spPr>
        <p:txBody>
          <a:bodyPr wrap="square" lIns="457200" tIns="182880" bIns="182880">
            <a:spAutoFit/>
          </a:bodyPr>
          <a:lstStyle/>
          <a:p>
            <a:endParaRPr lang="en-US" altLang="zh-CN" sz="1050" dirty="0" smtClean="0">
              <a:solidFill>
                <a:srgbClr val="C00000"/>
              </a:solidFill>
              <a:latin typeface="Times New Roman" pitchFamily="18" charset="0"/>
              <a:ea typeface="仿宋_GB2312"/>
              <a:cs typeface="Times New Roman" pitchFamily="18" charset="0"/>
            </a:endParaRPr>
          </a:p>
          <a:p>
            <a:pPr algn="ctr"/>
            <a:r>
              <a:rPr lang="en-US" altLang="zh-CN" sz="2800" b="1" dirty="0" smtClean="0">
                <a:solidFill>
                  <a:srgbClr val="C00000"/>
                </a:solidFill>
              </a:rPr>
              <a:t>International Workshop </a:t>
            </a:r>
            <a:r>
              <a:rPr lang="en-US" altLang="zh-CN" sz="2800" b="1" dirty="0">
                <a:solidFill>
                  <a:srgbClr val="C0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on CEPC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5696" y="1628825"/>
            <a:ext cx="6378669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CDR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b="1" kern="0" noProof="0" dirty="0" smtClean="0">
              <a:solidFill>
                <a:srgbClr val="C00000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1" kern="0" dirty="0" smtClean="0">
                <a:solidFill>
                  <a:srgbClr val="C00000"/>
                </a:solidFill>
              </a:rPr>
              <a:t>       </a:t>
            </a:r>
            <a:r>
              <a:rPr lang="en-US" altLang="zh-CN" b="1" kern="0" dirty="0" smtClean="0">
                <a:solidFill>
                  <a:srgbClr val="002060"/>
                </a:solidFill>
              </a:rPr>
              <a:t>Input to CDR, please contact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b="1" kern="0" dirty="0" smtClean="0">
              <a:solidFill>
                <a:srgbClr val="002060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	</a:t>
            </a:r>
            <a:r>
              <a:rPr lang="en-US" altLang="zh-CN" b="1" kern="0" dirty="0">
                <a:solidFill>
                  <a:srgbClr val="002060"/>
                </a:solidFill>
              </a:rPr>
              <a:t>T</a:t>
            </a:r>
            <a:r>
              <a:rPr kumimoji="0" lang="en-US" altLang="zh-CN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heory</a:t>
            </a:r>
            <a:r>
              <a:rPr kumimoji="0" lang="en-US" altLang="zh-CN" sz="1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			</a:t>
            </a:r>
            <a:r>
              <a:rPr kumimoji="0" lang="en-US" altLang="zh-CN" sz="1800" b="1" i="0" u="none" strike="noStrike" kern="0" cap="none" spc="0" normalizeH="0" noProof="0" dirty="0" err="1" smtClean="0">
                <a:ln>
                  <a:noFill/>
                </a:ln>
                <a:solidFill>
                  <a:srgbClr val="428E4D"/>
                </a:solidFill>
                <a:effectLst/>
                <a:uLnTx/>
                <a:uFillTx/>
              </a:rPr>
              <a:t>Liantao</a:t>
            </a:r>
            <a:r>
              <a:rPr kumimoji="0" lang="en-US" altLang="zh-CN" sz="1800" b="1" i="0" u="none" strike="noStrike" kern="0" cap="none" spc="0" normalizeH="0" noProof="0" dirty="0" smtClean="0">
                <a:ln>
                  <a:noFill/>
                </a:ln>
                <a:solidFill>
                  <a:srgbClr val="428E4D"/>
                </a:solidFill>
                <a:effectLst/>
                <a:uLnTx/>
                <a:uFillTx/>
              </a:rPr>
              <a:t> Wang</a:t>
            </a:r>
          </a:p>
          <a:p>
            <a:pPr lvl="0"/>
            <a:r>
              <a:rPr lang="en-US" altLang="zh-CN" b="1" kern="0" baseline="0" dirty="0">
                <a:solidFill>
                  <a:srgbClr val="002060"/>
                </a:solidFill>
              </a:rPr>
              <a:t>	</a:t>
            </a:r>
            <a:r>
              <a:rPr lang="en-US" altLang="zh-CN" b="1" kern="0" baseline="0" dirty="0" smtClean="0">
                <a:solidFill>
                  <a:srgbClr val="002060"/>
                </a:solidFill>
              </a:rPr>
              <a:t>Detector-simulation	</a:t>
            </a:r>
            <a:r>
              <a:rPr lang="en-US" altLang="zh-CN" b="1" kern="0" dirty="0" smtClean="0">
                <a:solidFill>
                  <a:srgbClr val="428E4D"/>
                </a:solidFill>
              </a:rPr>
              <a:t>Joao </a:t>
            </a:r>
            <a:r>
              <a:rPr lang="en-US" altLang="zh-CN" b="1" kern="0" dirty="0" err="1" smtClean="0">
                <a:solidFill>
                  <a:srgbClr val="428E4D"/>
                </a:solidFill>
              </a:rPr>
              <a:t>Guimaraes</a:t>
            </a:r>
            <a:r>
              <a:rPr lang="en-US" altLang="zh-CN" b="1" kern="0" dirty="0" smtClean="0">
                <a:solidFill>
                  <a:srgbClr val="428E4D"/>
                </a:solidFill>
              </a:rPr>
              <a:t> </a:t>
            </a:r>
            <a:r>
              <a:rPr lang="en-US" altLang="zh-CN" b="1" kern="0" dirty="0">
                <a:solidFill>
                  <a:srgbClr val="428E4D"/>
                </a:solidFill>
              </a:rPr>
              <a:t>da Costa  </a:t>
            </a:r>
            <a:endParaRPr lang="en-US" altLang="zh-CN" b="1" kern="0" baseline="0" dirty="0" smtClean="0">
              <a:solidFill>
                <a:srgbClr val="428E4D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	</a:t>
            </a:r>
            <a:r>
              <a:rPr kumimoji="0" lang="en-US" altLang="zh-CN" sz="1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CEPC-</a:t>
            </a:r>
            <a:r>
              <a:rPr kumimoji="0" lang="en-US" altLang="zh-CN" sz="18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SppC</a:t>
            </a:r>
            <a:r>
              <a:rPr kumimoji="0" lang="en-US" altLang="zh-CN" sz="1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Accelerator	</a:t>
            </a:r>
            <a:r>
              <a:rPr kumimoji="0" lang="en-US" altLang="zh-CN" sz="1800" b="1" i="0" u="none" strike="noStrike" kern="0" cap="none" spc="0" normalizeH="0" noProof="0" dirty="0" err="1" smtClean="0">
                <a:ln>
                  <a:noFill/>
                </a:ln>
                <a:solidFill>
                  <a:srgbClr val="428E4D"/>
                </a:solidFill>
                <a:effectLst/>
                <a:uLnTx/>
                <a:uFillTx/>
              </a:rPr>
              <a:t>Weiren</a:t>
            </a:r>
            <a:r>
              <a:rPr kumimoji="0" lang="en-US" altLang="zh-CN" sz="1800" b="1" i="0" u="none" strike="noStrike" kern="0" cap="none" spc="0" normalizeH="0" noProof="0" dirty="0" smtClean="0">
                <a:ln>
                  <a:noFill/>
                </a:ln>
                <a:solidFill>
                  <a:srgbClr val="428E4D"/>
                </a:solidFill>
                <a:effectLst/>
                <a:uLnTx/>
                <a:uFillTx/>
              </a:rPr>
              <a:t> Chou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1" kern="0" baseline="0" dirty="0" smtClean="0">
                <a:solidFill>
                  <a:srgbClr val="002060"/>
                </a:solidFill>
              </a:rPr>
              <a:t>		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428E4D"/>
              </a:solidFill>
              <a:effectLst/>
              <a:uLnTx/>
              <a:uFillTx/>
            </a:endParaRPr>
          </a:p>
          <a:p>
            <a:pPr lvl="1"/>
            <a:r>
              <a:rPr lang="en-US" altLang="zh-CN" b="1" kern="0" dirty="0" smtClean="0">
                <a:solidFill>
                  <a:srgbClr val="0070C0"/>
                </a:solidFill>
              </a:rPr>
              <a:t>Please help review the CDR drafts when they are available</a:t>
            </a:r>
          </a:p>
          <a:p>
            <a:pPr lvl="1"/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188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November 8, 2017</a:t>
            </a:r>
            <a:endParaRPr lang="zh-CN" altLang="en-US"/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961802"/>
          </a:xfrm>
          <a:prstGeom prst="rect">
            <a:avLst/>
          </a:prstGeom>
          <a:solidFill>
            <a:schemeClr val="bg2"/>
          </a:solidFill>
        </p:spPr>
        <p:txBody>
          <a:bodyPr wrap="square" lIns="457200" tIns="182880" bIns="182880">
            <a:spAutoFit/>
          </a:bodyPr>
          <a:lstStyle/>
          <a:p>
            <a:endParaRPr lang="en-US" altLang="zh-CN" sz="1050" dirty="0" smtClean="0">
              <a:solidFill>
                <a:srgbClr val="C00000"/>
              </a:solidFill>
              <a:latin typeface="Times New Roman" pitchFamily="18" charset="0"/>
              <a:ea typeface="仿宋_GB2312"/>
              <a:cs typeface="Times New Roman" pitchFamily="18" charset="0"/>
            </a:endParaRPr>
          </a:p>
          <a:p>
            <a:pPr algn="ctr"/>
            <a:r>
              <a:rPr lang="en-US" altLang="zh-CN" sz="2800" b="1" dirty="0" smtClean="0">
                <a:solidFill>
                  <a:srgbClr val="C00000"/>
                </a:solidFill>
              </a:rPr>
              <a:t>International Workshop </a:t>
            </a:r>
            <a:r>
              <a:rPr lang="en-US" altLang="zh-CN" sz="2800" b="1" dirty="0">
                <a:solidFill>
                  <a:srgbClr val="C0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on CEPC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2130" y="1772816"/>
            <a:ext cx="73789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International collaboration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exchange scholars and visitors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	joint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R&amp;D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solidFill>
                  <a:srgbClr val="0000CC"/>
                </a:solidFill>
              </a:rPr>
              <a:t>	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join</a:t>
            </a:r>
            <a:r>
              <a:rPr kumimoji="0" lang="en-US" altLang="zh-CN" sz="1800" b="0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in the detector R&amp;D collaborations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</a:t>
            </a:r>
            <a:r>
              <a:rPr lang="en-US" altLang="zh-CN" sz="2400" b="1" kern="0" noProof="0" dirty="0" smtClean="0">
                <a:solidFill>
                  <a:srgbClr val="C00000"/>
                </a:solidFill>
              </a:rPr>
              <a:t>Working in China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	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Many staff-</a:t>
            </a:r>
            <a:r>
              <a:rPr kumimoji="0" lang="en-US" altLang="zh-CN" sz="18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faculty positions available in China- </a:t>
            </a:r>
            <a:r>
              <a:rPr kumimoji="0" lang="en-US" altLang="zh-CN" sz="18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IHEP, Universities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	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International</a:t>
            </a:r>
            <a:r>
              <a:rPr kumimoji="0" lang="en-US" altLang="zh-CN" sz="18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postdocs, short term </a:t>
            </a:r>
            <a:r>
              <a:rPr kumimoji="0" lang="en-US" altLang="zh-CN" sz="18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visitors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2"/>
          </a:solidFill>
        </p:spPr>
        <p:txBody>
          <a:bodyPr wrap="square" lIns="457200" tIns="182880" bIns="182880">
            <a:spAutoFit/>
          </a:bodyPr>
          <a:lstStyle/>
          <a:p>
            <a:pPr lvl="0" algn="ctr"/>
            <a:r>
              <a:rPr lang="en-US" altLang="zh-CN" sz="2800" b="1" dirty="0">
                <a:solidFill>
                  <a:srgbClr val="C00000"/>
                </a:solidFill>
              </a:rPr>
              <a:t>International Workshop  on CEPC</a:t>
            </a: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76BE-B8C4-4399-BEE9-C19C59FED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页脚占位符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November 8,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2672" y="994457"/>
            <a:ext cx="3810000" cy="55399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International Advisory Committee </a:t>
            </a:r>
          </a:p>
          <a:p>
            <a:r>
              <a:rPr lang="en-US" altLang="zh-CN" sz="1400" dirty="0">
                <a:solidFill>
                  <a:srgbClr val="2E9238"/>
                </a:solidFill>
              </a:rPr>
              <a:t>Young-</a:t>
            </a:r>
            <a:r>
              <a:rPr lang="en-US" altLang="zh-CN" sz="1400" dirty="0" err="1">
                <a:solidFill>
                  <a:srgbClr val="2E9238"/>
                </a:solidFill>
              </a:rPr>
              <a:t>Kee</a:t>
            </a:r>
            <a:r>
              <a:rPr lang="en-US" altLang="zh-CN" sz="1400" dirty="0">
                <a:solidFill>
                  <a:srgbClr val="2E9238"/>
                </a:solidFill>
              </a:rPr>
              <a:t> Kim, U. Chicago (Chair)</a:t>
            </a:r>
          </a:p>
          <a:p>
            <a:r>
              <a:rPr lang="en-US" altLang="zh-CN" sz="1400" dirty="0">
                <a:solidFill>
                  <a:srgbClr val="2E9238"/>
                </a:solidFill>
              </a:rPr>
              <a:t>Barry </a:t>
            </a:r>
            <a:r>
              <a:rPr lang="en-US" altLang="zh-CN" sz="1400" dirty="0" err="1">
                <a:solidFill>
                  <a:srgbClr val="2E9238"/>
                </a:solidFill>
              </a:rPr>
              <a:t>Barish</a:t>
            </a:r>
            <a:r>
              <a:rPr lang="en-US" altLang="zh-CN" sz="1400" dirty="0">
                <a:solidFill>
                  <a:srgbClr val="2E9238"/>
                </a:solidFill>
              </a:rPr>
              <a:t>, Caltech</a:t>
            </a:r>
          </a:p>
          <a:p>
            <a:r>
              <a:rPr lang="en-US" altLang="zh-CN" sz="1400" dirty="0" err="1">
                <a:solidFill>
                  <a:srgbClr val="2E9238"/>
                </a:solidFill>
              </a:rPr>
              <a:t>Hesheng</a:t>
            </a:r>
            <a:r>
              <a:rPr lang="en-US" altLang="zh-CN" sz="1400" dirty="0">
                <a:solidFill>
                  <a:srgbClr val="2E9238"/>
                </a:solidFill>
              </a:rPr>
              <a:t> Chen, IHEP</a:t>
            </a:r>
          </a:p>
          <a:p>
            <a:r>
              <a:rPr lang="en-US" altLang="zh-CN" sz="1400" dirty="0">
                <a:solidFill>
                  <a:srgbClr val="2E9238"/>
                </a:solidFill>
              </a:rPr>
              <a:t>Michael </a:t>
            </a:r>
            <a:r>
              <a:rPr lang="en-US" altLang="zh-CN" sz="1400" dirty="0" err="1">
                <a:solidFill>
                  <a:srgbClr val="2E9238"/>
                </a:solidFill>
              </a:rPr>
              <a:t>Davier</a:t>
            </a:r>
            <a:r>
              <a:rPr lang="en-US" altLang="zh-CN" sz="1400" dirty="0">
                <a:solidFill>
                  <a:srgbClr val="2E9238"/>
                </a:solidFill>
              </a:rPr>
              <a:t>, LAL</a:t>
            </a:r>
          </a:p>
          <a:p>
            <a:r>
              <a:rPr lang="en-US" altLang="zh-CN" sz="1400" dirty="0">
                <a:solidFill>
                  <a:srgbClr val="2E9238"/>
                </a:solidFill>
              </a:rPr>
              <a:t>Brian Foster, Oxford</a:t>
            </a:r>
          </a:p>
          <a:p>
            <a:r>
              <a:rPr lang="en-US" altLang="zh-CN" sz="1400" dirty="0" err="1">
                <a:solidFill>
                  <a:srgbClr val="2E9238"/>
                </a:solidFill>
              </a:rPr>
              <a:t>Rohini</a:t>
            </a:r>
            <a:r>
              <a:rPr lang="en-US" altLang="zh-CN" sz="1400" dirty="0">
                <a:solidFill>
                  <a:srgbClr val="2E9238"/>
                </a:solidFill>
              </a:rPr>
              <a:t> </a:t>
            </a:r>
            <a:r>
              <a:rPr lang="en-US" altLang="zh-CN" sz="1400" dirty="0" err="1">
                <a:solidFill>
                  <a:srgbClr val="2E9238"/>
                </a:solidFill>
              </a:rPr>
              <a:t>Godbole</a:t>
            </a:r>
            <a:r>
              <a:rPr lang="en-US" altLang="zh-CN" sz="1400" dirty="0">
                <a:solidFill>
                  <a:srgbClr val="2E9238"/>
                </a:solidFill>
              </a:rPr>
              <a:t>, CHEP, Indian Institute of Science</a:t>
            </a:r>
          </a:p>
          <a:p>
            <a:r>
              <a:rPr lang="en-US" altLang="zh-CN" sz="1400" dirty="0">
                <a:solidFill>
                  <a:srgbClr val="2E9238"/>
                </a:solidFill>
              </a:rPr>
              <a:t>David Gross, UC Santa Barbara                       </a:t>
            </a:r>
          </a:p>
          <a:p>
            <a:r>
              <a:rPr lang="en-US" altLang="zh-CN" sz="1400" dirty="0">
                <a:solidFill>
                  <a:srgbClr val="2E9238"/>
                </a:solidFill>
              </a:rPr>
              <a:t>George </a:t>
            </a:r>
            <a:r>
              <a:rPr lang="en-US" altLang="zh-CN" sz="1400" dirty="0" err="1">
                <a:solidFill>
                  <a:srgbClr val="2E9238"/>
                </a:solidFill>
              </a:rPr>
              <a:t>Hou</a:t>
            </a:r>
            <a:r>
              <a:rPr lang="en-US" altLang="zh-CN" sz="1400" dirty="0">
                <a:solidFill>
                  <a:srgbClr val="2E9238"/>
                </a:solidFill>
              </a:rPr>
              <a:t>, Taiwan U.</a:t>
            </a:r>
          </a:p>
          <a:p>
            <a:r>
              <a:rPr lang="en-US" altLang="zh-CN" sz="1400" dirty="0">
                <a:solidFill>
                  <a:srgbClr val="2E9238"/>
                </a:solidFill>
              </a:rPr>
              <a:t>Peter </a:t>
            </a:r>
            <a:r>
              <a:rPr lang="en-US" altLang="zh-CN" sz="1400" dirty="0" err="1">
                <a:solidFill>
                  <a:srgbClr val="2E9238"/>
                </a:solidFill>
              </a:rPr>
              <a:t>Jenni</a:t>
            </a:r>
            <a:r>
              <a:rPr lang="en-US" altLang="zh-CN" sz="1400" dirty="0">
                <a:solidFill>
                  <a:srgbClr val="2E9238"/>
                </a:solidFill>
              </a:rPr>
              <a:t>, CERN</a:t>
            </a:r>
          </a:p>
          <a:p>
            <a:r>
              <a:rPr lang="en-US" altLang="zh-CN" sz="1400" dirty="0">
                <a:solidFill>
                  <a:srgbClr val="2E9238"/>
                </a:solidFill>
              </a:rPr>
              <a:t>Eugene </a:t>
            </a:r>
            <a:r>
              <a:rPr lang="en-US" altLang="zh-CN" sz="1400" dirty="0" err="1">
                <a:solidFill>
                  <a:srgbClr val="2E9238"/>
                </a:solidFill>
              </a:rPr>
              <a:t>Levichev</a:t>
            </a:r>
            <a:r>
              <a:rPr lang="en-US" altLang="zh-CN" sz="1400" dirty="0">
                <a:solidFill>
                  <a:srgbClr val="2E9238"/>
                </a:solidFill>
              </a:rPr>
              <a:t>, BINP</a:t>
            </a:r>
          </a:p>
          <a:p>
            <a:r>
              <a:rPr lang="en-US" altLang="zh-CN" sz="1400" dirty="0">
                <a:solidFill>
                  <a:srgbClr val="2E9238"/>
                </a:solidFill>
              </a:rPr>
              <a:t>Lucie </a:t>
            </a:r>
            <a:r>
              <a:rPr lang="en-US" altLang="zh-CN" sz="1400" dirty="0" err="1">
                <a:solidFill>
                  <a:srgbClr val="2E9238"/>
                </a:solidFill>
              </a:rPr>
              <a:t>Linssen</a:t>
            </a:r>
            <a:r>
              <a:rPr lang="en-US" altLang="zh-CN" sz="1400" dirty="0">
                <a:solidFill>
                  <a:srgbClr val="2E9238"/>
                </a:solidFill>
              </a:rPr>
              <a:t>, CERN</a:t>
            </a:r>
          </a:p>
          <a:p>
            <a:r>
              <a:rPr lang="en-US" altLang="zh-CN" sz="1400" dirty="0">
                <a:solidFill>
                  <a:srgbClr val="2E9238"/>
                </a:solidFill>
              </a:rPr>
              <a:t>Joe </a:t>
            </a:r>
            <a:r>
              <a:rPr lang="en-US" altLang="zh-CN" sz="1400" dirty="0" err="1">
                <a:solidFill>
                  <a:srgbClr val="2E9238"/>
                </a:solidFill>
              </a:rPr>
              <a:t>Lykken</a:t>
            </a:r>
            <a:r>
              <a:rPr lang="en-US" altLang="zh-CN" sz="1400" dirty="0">
                <a:solidFill>
                  <a:srgbClr val="2E9238"/>
                </a:solidFill>
              </a:rPr>
              <a:t>, </a:t>
            </a:r>
            <a:r>
              <a:rPr lang="en-US" altLang="zh-CN" sz="1400" dirty="0" err="1">
                <a:solidFill>
                  <a:srgbClr val="2E9238"/>
                </a:solidFill>
              </a:rPr>
              <a:t>Fermilab</a:t>
            </a:r>
            <a:endParaRPr lang="en-US" altLang="zh-CN" sz="1400" dirty="0">
              <a:solidFill>
                <a:srgbClr val="2E9238"/>
              </a:solidFill>
            </a:endParaRPr>
          </a:p>
          <a:p>
            <a:r>
              <a:rPr lang="en-US" altLang="zh-CN" sz="1400" dirty="0">
                <a:solidFill>
                  <a:srgbClr val="2E9238"/>
                </a:solidFill>
              </a:rPr>
              <a:t>Luciano </a:t>
            </a:r>
            <a:r>
              <a:rPr lang="en-US" altLang="zh-CN" sz="1400" dirty="0" err="1">
                <a:solidFill>
                  <a:srgbClr val="2E9238"/>
                </a:solidFill>
              </a:rPr>
              <a:t>Maiani</a:t>
            </a:r>
            <a:r>
              <a:rPr lang="en-US" altLang="zh-CN" sz="1400" dirty="0">
                <a:solidFill>
                  <a:srgbClr val="2E9238"/>
                </a:solidFill>
              </a:rPr>
              <a:t>, </a:t>
            </a:r>
            <a:r>
              <a:rPr lang="en-US" altLang="zh-CN" sz="1400" dirty="0" err="1">
                <a:solidFill>
                  <a:srgbClr val="2E9238"/>
                </a:solidFill>
              </a:rPr>
              <a:t>Sapienza</a:t>
            </a:r>
            <a:r>
              <a:rPr lang="en-US" altLang="zh-CN" sz="1400" dirty="0">
                <a:solidFill>
                  <a:srgbClr val="2E9238"/>
                </a:solidFill>
              </a:rPr>
              <a:t> University of Rome                 </a:t>
            </a:r>
          </a:p>
          <a:p>
            <a:r>
              <a:rPr lang="en-US" altLang="zh-CN" sz="1400" dirty="0">
                <a:solidFill>
                  <a:srgbClr val="2E9238"/>
                </a:solidFill>
              </a:rPr>
              <a:t>Michelangelo </a:t>
            </a:r>
            <a:r>
              <a:rPr lang="en-US" altLang="zh-CN" sz="1400" dirty="0" err="1">
                <a:solidFill>
                  <a:srgbClr val="2E9238"/>
                </a:solidFill>
              </a:rPr>
              <a:t>Mangano</a:t>
            </a:r>
            <a:r>
              <a:rPr lang="en-US" altLang="zh-CN" sz="1400" dirty="0">
                <a:solidFill>
                  <a:srgbClr val="2E9238"/>
                </a:solidFill>
              </a:rPr>
              <a:t>, CERN</a:t>
            </a:r>
          </a:p>
          <a:p>
            <a:r>
              <a:rPr lang="en-US" altLang="zh-CN" sz="1400" dirty="0">
                <a:solidFill>
                  <a:srgbClr val="2E9238"/>
                </a:solidFill>
              </a:rPr>
              <a:t>Hitoshi Murayama, UC Berkeley/IPMU</a:t>
            </a:r>
          </a:p>
          <a:p>
            <a:r>
              <a:rPr lang="en-US" altLang="zh-CN" sz="1400" dirty="0" err="1">
                <a:solidFill>
                  <a:srgbClr val="2E9238"/>
                </a:solidFill>
              </a:rPr>
              <a:t>Katsunobu</a:t>
            </a:r>
            <a:r>
              <a:rPr lang="en-US" altLang="zh-CN" sz="1400" dirty="0">
                <a:solidFill>
                  <a:srgbClr val="2E9238"/>
                </a:solidFill>
              </a:rPr>
              <a:t> </a:t>
            </a:r>
            <a:r>
              <a:rPr lang="en-US" altLang="zh-CN" sz="1400" dirty="0" err="1">
                <a:solidFill>
                  <a:srgbClr val="2E9238"/>
                </a:solidFill>
              </a:rPr>
              <a:t>Oide</a:t>
            </a:r>
            <a:r>
              <a:rPr lang="en-US" altLang="zh-CN" sz="1400" dirty="0">
                <a:solidFill>
                  <a:srgbClr val="2E9238"/>
                </a:solidFill>
              </a:rPr>
              <a:t>, KEK</a:t>
            </a:r>
          </a:p>
          <a:p>
            <a:r>
              <a:rPr lang="en-US" altLang="zh-CN" sz="1400" dirty="0">
                <a:solidFill>
                  <a:srgbClr val="2E9238"/>
                </a:solidFill>
              </a:rPr>
              <a:t>Robert Palmer, BNL</a:t>
            </a:r>
          </a:p>
          <a:p>
            <a:r>
              <a:rPr lang="en-US" altLang="zh-CN" sz="1400" dirty="0">
                <a:solidFill>
                  <a:srgbClr val="2E9238"/>
                </a:solidFill>
              </a:rPr>
              <a:t>John </a:t>
            </a:r>
            <a:r>
              <a:rPr lang="en-US" altLang="zh-CN" sz="1400" dirty="0" err="1">
                <a:solidFill>
                  <a:srgbClr val="2E9238"/>
                </a:solidFill>
              </a:rPr>
              <a:t>Seeman</a:t>
            </a:r>
            <a:r>
              <a:rPr lang="en-US" altLang="zh-CN" sz="1400" dirty="0">
                <a:solidFill>
                  <a:srgbClr val="2E9238"/>
                </a:solidFill>
              </a:rPr>
              <a:t>, SLAC</a:t>
            </a:r>
          </a:p>
          <a:p>
            <a:r>
              <a:rPr lang="en-US" altLang="zh-CN" sz="1400" dirty="0">
                <a:solidFill>
                  <a:srgbClr val="2E9238"/>
                </a:solidFill>
              </a:rPr>
              <a:t>Ian </a:t>
            </a:r>
            <a:r>
              <a:rPr lang="en-US" altLang="zh-CN" sz="1400" dirty="0" err="1">
                <a:solidFill>
                  <a:srgbClr val="2E9238"/>
                </a:solidFill>
              </a:rPr>
              <a:t>Shipsey</a:t>
            </a:r>
            <a:r>
              <a:rPr lang="en-US" altLang="zh-CN" sz="1400" dirty="0">
                <a:solidFill>
                  <a:srgbClr val="2E9238"/>
                </a:solidFill>
              </a:rPr>
              <a:t>, Oxford</a:t>
            </a:r>
          </a:p>
          <a:p>
            <a:r>
              <a:rPr lang="en-US" altLang="zh-CN" sz="1400" dirty="0" err="1">
                <a:solidFill>
                  <a:srgbClr val="2E9238"/>
                </a:solidFill>
              </a:rPr>
              <a:t>Steinar</a:t>
            </a:r>
            <a:r>
              <a:rPr lang="en-US" altLang="zh-CN" sz="1400" dirty="0">
                <a:solidFill>
                  <a:srgbClr val="2E9238"/>
                </a:solidFill>
              </a:rPr>
              <a:t> </a:t>
            </a:r>
            <a:r>
              <a:rPr lang="en-US" altLang="zh-CN" sz="1400" dirty="0" err="1">
                <a:solidFill>
                  <a:srgbClr val="2E9238"/>
                </a:solidFill>
              </a:rPr>
              <a:t>Stapnes</a:t>
            </a:r>
            <a:r>
              <a:rPr lang="en-US" altLang="zh-CN" sz="1400" dirty="0">
                <a:solidFill>
                  <a:srgbClr val="2E9238"/>
                </a:solidFill>
              </a:rPr>
              <a:t>, CERN</a:t>
            </a:r>
          </a:p>
          <a:p>
            <a:r>
              <a:rPr lang="en-US" altLang="zh-CN" sz="1400" dirty="0">
                <a:solidFill>
                  <a:srgbClr val="2E9238"/>
                </a:solidFill>
              </a:rPr>
              <a:t>Geoffrey Taylor, U. Melbourne </a:t>
            </a:r>
          </a:p>
          <a:p>
            <a:r>
              <a:rPr lang="en-US" altLang="zh-CN" sz="1400" dirty="0">
                <a:solidFill>
                  <a:srgbClr val="2E9238"/>
                </a:solidFill>
              </a:rPr>
              <a:t>Henry </a:t>
            </a:r>
            <a:r>
              <a:rPr lang="en-US" altLang="zh-CN" sz="1400" dirty="0" err="1">
                <a:solidFill>
                  <a:srgbClr val="2E9238"/>
                </a:solidFill>
              </a:rPr>
              <a:t>Tye</a:t>
            </a:r>
            <a:r>
              <a:rPr lang="en-US" altLang="zh-CN" sz="1400" dirty="0">
                <a:solidFill>
                  <a:srgbClr val="2E9238"/>
                </a:solidFill>
              </a:rPr>
              <a:t>, IAS, HKUST</a:t>
            </a:r>
          </a:p>
          <a:p>
            <a:r>
              <a:rPr lang="en-US" altLang="zh-CN" sz="1400" dirty="0">
                <a:solidFill>
                  <a:srgbClr val="2E9238"/>
                </a:solidFill>
              </a:rPr>
              <a:t>Yifang Wang, IHEP</a:t>
            </a:r>
          </a:p>
          <a:p>
            <a:r>
              <a:rPr lang="en-US" altLang="zh-CN" sz="1400" dirty="0">
                <a:solidFill>
                  <a:srgbClr val="2E9238"/>
                </a:solidFill>
              </a:rPr>
              <a:t>Harry </a:t>
            </a:r>
            <a:r>
              <a:rPr lang="en-US" altLang="zh-CN" sz="1400" dirty="0" err="1">
                <a:solidFill>
                  <a:srgbClr val="2E9238"/>
                </a:solidFill>
              </a:rPr>
              <a:t>Weerts</a:t>
            </a:r>
            <a:r>
              <a:rPr lang="en-US" altLang="zh-CN" sz="1400" dirty="0">
                <a:solidFill>
                  <a:srgbClr val="2E9238"/>
                </a:solidFill>
              </a:rPr>
              <a:t>, ANL </a:t>
            </a:r>
            <a:endParaRPr lang="zh-CN" altLang="en-US" sz="1400" dirty="0">
              <a:solidFill>
                <a:srgbClr val="2E9238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48000" y="1333011"/>
            <a:ext cx="4572000" cy="48628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Scientific  Committee</a:t>
            </a:r>
          </a:p>
          <a:p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b="1" dirty="0">
                <a:solidFill>
                  <a:srgbClr val="0000CC"/>
                </a:solidFill>
              </a:rPr>
              <a:t>CEPC accelerator 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•</a:t>
            </a:r>
            <a:r>
              <a:rPr lang="en-US" altLang="zh-CN" sz="1600" dirty="0">
                <a:solidFill>
                  <a:prstClr val="black"/>
                </a:solidFill>
              </a:rPr>
              <a:t>Philip </a:t>
            </a:r>
            <a:r>
              <a:rPr lang="en-US" altLang="zh-CN" sz="1600" dirty="0" err="1">
                <a:solidFill>
                  <a:prstClr val="black"/>
                </a:solidFill>
              </a:rPr>
              <a:t>Bambade</a:t>
            </a:r>
            <a:r>
              <a:rPr lang="en-US" altLang="zh-CN" sz="1600" dirty="0">
                <a:solidFill>
                  <a:prstClr val="black"/>
                </a:solidFill>
              </a:rPr>
              <a:t> (LAL)</a:t>
            </a:r>
          </a:p>
          <a:p>
            <a:r>
              <a:rPr lang="en-US" altLang="zh-CN" sz="1600" dirty="0">
                <a:solidFill>
                  <a:prstClr val="black"/>
                </a:solidFill>
              </a:rPr>
              <a:t>•Anton </a:t>
            </a:r>
            <a:r>
              <a:rPr lang="en-US" altLang="zh-CN" sz="1600" dirty="0" err="1">
                <a:solidFill>
                  <a:prstClr val="black"/>
                </a:solidFill>
              </a:rPr>
              <a:t>Bogomyagkov</a:t>
            </a:r>
            <a:r>
              <a:rPr lang="en-US" altLang="zh-CN" sz="1600" dirty="0">
                <a:solidFill>
                  <a:prstClr val="black"/>
                </a:solidFill>
              </a:rPr>
              <a:t>  (BINP)</a:t>
            </a:r>
          </a:p>
          <a:p>
            <a:r>
              <a:rPr lang="en-US" altLang="zh-CN" sz="1600" dirty="0">
                <a:solidFill>
                  <a:prstClr val="black"/>
                </a:solidFill>
              </a:rPr>
              <a:t>•</a:t>
            </a:r>
            <a:r>
              <a:rPr lang="en-US" altLang="zh-CN" sz="1600" dirty="0" err="1">
                <a:solidFill>
                  <a:prstClr val="black"/>
                </a:solidFill>
              </a:rPr>
              <a:t>Yunlong</a:t>
            </a:r>
            <a:r>
              <a:rPr lang="en-US" altLang="zh-CN" sz="1600" dirty="0">
                <a:solidFill>
                  <a:prstClr val="black"/>
                </a:solidFill>
              </a:rPr>
              <a:t> CHI (IHEP)</a:t>
            </a:r>
          </a:p>
          <a:p>
            <a:r>
              <a:rPr lang="en-US" altLang="zh-CN" sz="1600" dirty="0">
                <a:solidFill>
                  <a:prstClr val="black"/>
                </a:solidFill>
              </a:rPr>
              <a:t>•</a:t>
            </a:r>
            <a:r>
              <a:rPr lang="en-US" altLang="zh-CN" sz="1600" dirty="0" err="1">
                <a:solidFill>
                  <a:prstClr val="black"/>
                </a:solidFill>
              </a:rPr>
              <a:t>Jie</a:t>
            </a:r>
            <a:r>
              <a:rPr lang="en-US" altLang="zh-CN" sz="1600" dirty="0">
                <a:solidFill>
                  <a:prstClr val="black"/>
                </a:solidFill>
              </a:rPr>
              <a:t> GAO (IHEP)</a:t>
            </a:r>
          </a:p>
          <a:p>
            <a:r>
              <a:rPr lang="en-US" altLang="zh-CN" sz="1600" dirty="0">
                <a:solidFill>
                  <a:prstClr val="black"/>
                </a:solidFill>
              </a:rPr>
              <a:t>•Sergei </a:t>
            </a:r>
            <a:r>
              <a:rPr lang="en-US" altLang="zh-CN" sz="1600" dirty="0" err="1">
                <a:solidFill>
                  <a:prstClr val="black"/>
                </a:solidFill>
              </a:rPr>
              <a:t>Nikitin</a:t>
            </a:r>
            <a:r>
              <a:rPr lang="en-US" altLang="zh-CN" sz="1600" dirty="0">
                <a:solidFill>
                  <a:prstClr val="black"/>
                </a:solidFill>
              </a:rPr>
              <a:t> (BINP)</a:t>
            </a:r>
          </a:p>
          <a:p>
            <a:r>
              <a:rPr lang="en-US" altLang="zh-CN" sz="1600" dirty="0">
                <a:solidFill>
                  <a:prstClr val="black"/>
                </a:solidFill>
              </a:rPr>
              <a:t>•Carlo </a:t>
            </a:r>
            <a:r>
              <a:rPr lang="en-US" altLang="zh-CN" sz="1600" dirty="0" err="1">
                <a:solidFill>
                  <a:prstClr val="black"/>
                </a:solidFill>
              </a:rPr>
              <a:t>Pagani</a:t>
            </a:r>
            <a:r>
              <a:rPr lang="en-US" altLang="zh-CN" sz="1600" dirty="0">
                <a:solidFill>
                  <a:prstClr val="black"/>
                </a:solidFill>
              </a:rPr>
              <a:t>  (Milano U. &amp; INFN-LASA)</a:t>
            </a:r>
          </a:p>
          <a:p>
            <a:r>
              <a:rPr lang="en-US" altLang="zh-CN" sz="1600" dirty="0">
                <a:solidFill>
                  <a:prstClr val="black"/>
                </a:solidFill>
              </a:rPr>
              <a:t>•</a:t>
            </a:r>
            <a:r>
              <a:rPr lang="en-US" altLang="zh-CN" sz="1600" dirty="0" err="1">
                <a:solidFill>
                  <a:prstClr val="black"/>
                </a:solidFill>
              </a:rPr>
              <a:t>Guoxi</a:t>
            </a:r>
            <a:r>
              <a:rPr lang="en-US" altLang="zh-CN" sz="1600" dirty="0">
                <a:solidFill>
                  <a:prstClr val="black"/>
                </a:solidFill>
              </a:rPr>
              <a:t> Pei (IHEP)</a:t>
            </a:r>
          </a:p>
          <a:p>
            <a:r>
              <a:rPr lang="en-US" altLang="zh-CN" sz="1600" dirty="0">
                <a:solidFill>
                  <a:prstClr val="black"/>
                </a:solidFill>
              </a:rPr>
              <a:t>•</a:t>
            </a:r>
            <a:r>
              <a:rPr lang="en-US" altLang="zh-CN" sz="1600" dirty="0" err="1">
                <a:solidFill>
                  <a:prstClr val="black"/>
                </a:solidFill>
              </a:rPr>
              <a:t>Chenhui</a:t>
            </a:r>
            <a:r>
              <a:rPr lang="en-US" altLang="zh-CN" sz="1600" dirty="0">
                <a:solidFill>
                  <a:prstClr val="black"/>
                </a:solidFill>
              </a:rPr>
              <a:t> YU (IHEP)</a:t>
            </a:r>
          </a:p>
          <a:p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b="1" dirty="0" err="1">
                <a:solidFill>
                  <a:srgbClr val="0000CC"/>
                </a:solidFill>
              </a:rPr>
              <a:t>SppC</a:t>
            </a:r>
            <a:r>
              <a:rPr lang="en-US" altLang="zh-CN" b="1" dirty="0">
                <a:solidFill>
                  <a:srgbClr val="0000CC"/>
                </a:solidFill>
              </a:rPr>
              <a:t> accelerator 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•</a:t>
            </a:r>
            <a:r>
              <a:rPr lang="en-US" altLang="zh-CN" sz="1600" dirty="0" err="1">
                <a:solidFill>
                  <a:prstClr val="black"/>
                </a:solidFill>
              </a:rPr>
              <a:t>Kazuhito</a:t>
            </a:r>
            <a:r>
              <a:rPr lang="en-US" altLang="zh-CN" sz="1600" dirty="0">
                <a:solidFill>
                  <a:prstClr val="black"/>
                </a:solidFill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</a:rPr>
              <a:t>Ohmi</a:t>
            </a:r>
            <a:r>
              <a:rPr lang="en-US" altLang="zh-CN" sz="1600" dirty="0">
                <a:solidFill>
                  <a:prstClr val="black"/>
                </a:solidFill>
              </a:rPr>
              <a:t> (KEK)</a:t>
            </a:r>
          </a:p>
          <a:p>
            <a:r>
              <a:rPr lang="en-US" altLang="zh-CN" sz="1600" dirty="0">
                <a:solidFill>
                  <a:prstClr val="black"/>
                </a:solidFill>
              </a:rPr>
              <a:t>•Robert Palmer (BNL)</a:t>
            </a:r>
          </a:p>
          <a:p>
            <a:r>
              <a:rPr lang="en-US" altLang="zh-CN" sz="1600" dirty="0">
                <a:solidFill>
                  <a:prstClr val="black"/>
                </a:solidFill>
              </a:rPr>
              <a:t>•</a:t>
            </a:r>
            <a:r>
              <a:rPr lang="en-US" altLang="zh-CN" sz="1600" dirty="0" err="1">
                <a:solidFill>
                  <a:prstClr val="black"/>
                </a:solidFill>
              </a:rPr>
              <a:t>Jingyu</a:t>
            </a:r>
            <a:r>
              <a:rPr lang="en-US" altLang="zh-CN" sz="1600" dirty="0">
                <a:solidFill>
                  <a:prstClr val="black"/>
                </a:solidFill>
              </a:rPr>
              <a:t> Tang (IHEP)</a:t>
            </a:r>
          </a:p>
          <a:p>
            <a:r>
              <a:rPr lang="en-US" altLang="zh-CN" sz="1600" dirty="0">
                <a:solidFill>
                  <a:prstClr val="black"/>
                </a:solidFill>
              </a:rPr>
              <a:t>•</a:t>
            </a:r>
            <a:r>
              <a:rPr lang="en-US" altLang="zh-CN" sz="1600" dirty="0" err="1">
                <a:solidFill>
                  <a:prstClr val="black"/>
                </a:solidFill>
              </a:rPr>
              <a:t>Davide</a:t>
            </a:r>
            <a:r>
              <a:rPr lang="en-US" altLang="zh-CN" sz="1600" dirty="0">
                <a:solidFill>
                  <a:prstClr val="black"/>
                </a:solidFill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</a:rPr>
              <a:t>Tommasini</a:t>
            </a:r>
            <a:r>
              <a:rPr lang="en-US" altLang="zh-CN" sz="1600" dirty="0">
                <a:solidFill>
                  <a:prstClr val="black"/>
                </a:solidFill>
              </a:rPr>
              <a:t> (CERN)</a:t>
            </a:r>
          </a:p>
          <a:p>
            <a:r>
              <a:rPr lang="en-US" altLang="zh-CN" sz="1600" dirty="0">
                <a:solidFill>
                  <a:prstClr val="black"/>
                </a:solidFill>
              </a:rPr>
              <a:t>•</a:t>
            </a:r>
            <a:r>
              <a:rPr lang="en-US" altLang="zh-CN" sz="1600" dirty="0" err="1">
                <a:solidFill>
                  <a:prstClr val="black"/>
                </a:solidFill>
              </a:rPr>
              <a:t>Qingjin</a:t>
            </a:r>
            <a:r>
              <a:rPr lang="en-US" altLang="zh-CN" sz="1600" dirty="0">
                <a:solidFill>
                  <a:prstClr val="black"/>
                </a:solidFill>
              </a:rPr>
              <a:t> Xu (IHEP)</a:t>
            </a:r>
          </a:p>
        </p:txBody>
      </p:sp>
      <p:sp>
        <p:nvSpPr>
          <p:cNvPr id="18" name="矩形 17"/>
          <p:cNvSpPr/>
          <p:nvPr/>
        </p:nvSpPr>
        <p:spPr>
          <a:xfrm>
            <a:off x="6168957" y="946013"/>
            <a:ext cx="2895600" cy="5773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00CC"/>
                </a:solidFill>
              </a:rPr>
              <a:t>Theory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•Qing-Hong Cao (PKU)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•Nathaniel Craig (UCSB)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</a:t>
            </a:r>
            <a:r>
              <a:rPr lang="en-US" altLang="zh-CN" sz="1400" dirty="0" err="1">
                <a:solidFill>
                  <a:prstClr val="black"/>
                </a:solidFill>
              </a:rPr>
              <a:t>Hongjian</a:t>
            </a:r>
            <a:r>
              <a:rPr lang="en-US" altLang="zh-CN" sz="1400" dirty="0">
                <a:solidFill>
                  <a:prstClr val="black"/>
                </a:solidFill>
              </a:rPr>
              <a:t> He (SJTU)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</a:t>
            </a:r>
            <a:r>
              <a:rPr lang="en-US" altLang="zh-CN" sz="1400" dirty="0" err="1">
                <a:solidFill>
                  <a:prstClr val="black"/>
                </a:solidFill>
              </a:rPr>
              <a:t>XiaoGang</a:t>
            </a:r>
            <a:r>
              <a:rPr lang="en-US" altLang="zh-CN" sz="1400" dirty="0">
                <a:solidFill>
                  <a:prstClr val="black"/>
                </a:solidFill>
              </a:rPr>
              <a:t> He (SJTU)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</a:t>
            </a:r>
            <a:r>
              <a:rPr lang="en-US" altLang="zh-CN" sz="1400" dirty="0" err="1">
                <a:solidFill>
                  <a:prstClr val="black"/>
                </a:solidFill>
              </a:rPr>
              <a:t>JianPing</a:t>
            </a:r>
            <a:r>
              <a:rPr lang="en-US" altLang="zh-CN" sz="1400" dirty="0">
                <a:solidFill>
                  <a:prstClr val="black"/>
                </a:solidFill>
              </a:rPr>
              <a:t> Ma (ITP)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•Maxim </a:t>
            </a:r>
            <a:r>
              <a:rPr lang="en-US" altLang="zh-CN" sz="1400" dirty="0" err="1">
                <a:solidFill>
                  <a:prstClr val="black"/>
                </a:solidFill>
              </a:rPr>
              <a:t>Perelstein</a:t>
            </a:r>
            <a:r>
              <a:rPr lang="en-US" altLang="zh-CN" sz="1400" dirty="0">
                <a:solidFill>
                  <a:prstClr val="black"/>
                </a:solidFill>
              </a:rPr>
              <a:t> (Cornell U.)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</a:t>
            </a:r>
            <a:r>
              <a:rPr lang="en-US" altLang="zh-CN" sz="1400" dirty="0" err="1">
                <a:solidFill>
                  <a:prstClr val="black"/>
                </a:solidFill>
              </a:rPr>
              <a:t>Tilman</a:t>
            </a:r>
            <a:r>
              <a:rPr lang="en-US" altLang="zh-CN" sz="1400" dirty="0">
                <a:solidFill>
                  <a:prstClr val="black"/>
                </a:solidFill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</a:rPr>
              <a:t>Plehn</a:t>
            </a:r>
            <a:r>
              <a:rPr lang="en-US" altLang="zh-CN" sz="1400" dirty="0">
                <a:solidFill>
                  <a:prstClr val="black"/>
                </a:solidFill>
              </a:rPr>
              <a:t> (Heidelberg U.)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•Matthew Reece (Harvard U.)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•German Valencia (</a:t>
            </a:r>
            <a:r>
              <a:rPr lang="en-US" altLang="zh-CN" sz="1400" dirty="0" err="1">
                <a:solidFill>
                  <a:prstClr val="black"/>
                </a:solidFill>
              </a:rPr>
              <a:t>Monash</a:t>
            </a:r>
            <a:r>
              <a:rPr lang="en-US" altLang="zh-CN" sz="1400" dirty="0">
                <a:solidFill>
                  <a:prstClr val="black"/>
                </a:solidFill>
              </a:rPr>
              <a:t> U,)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</a:t>
            </a:r>
            <a:r>
              <a:rPr lang="en-US" altLang="zh-CN" sz="1400" dirty="0" err="1">
                <a:solidFill>
                  <a:prstClr val="black"/>
                </a:solidFill>
              </a:rPr>
              <a:t>Liantao</a:t>
            </a:r>
            <a:r>
              <a:rPr lang="en-US" altLang="zh-CN" sz="1400" dirty="0">
                <a:solidFill>
                  <a:prstClr val="black"/>
                </a:solidFill>
              </a:rPr>
              <a:t> Wang (Chicago U</a:t>
            </a:r>
            <a:r>
              <a:rPr lang="en-US" altLang="zh-CN" sz="1400" dirty="0" smtClean="0">
                <a:solidFill>
                  <a:prstClr val="black"/>
                </a:solidFill>
              </a:rPr>
              <a:t>.)</a:t>
            </a:r>
            <a:endParaRPr lang="en-US" altLang="zh-CN" sz="1400" dirty="0">
              <a:solidFill>
                <a:prstClr val="black"/>
              </a:solidFill>
            </a:endParaRPr>
          </a:p>
          <a:p>
            <a:r>
              <a:rPr lang="en-US" altLang="zh-CN" sz="1600" b="1" dirty="0">
                <a:solidFill>
                  <a:srgbClr val="0000CC"/>
                </a:solidFill>
              </a:rPr>
              <a:t>Detector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</a:t>
            </a:r>
            <a:r>
              <a:rPr lang="en-US" altLang="zh-CN" sz="1400" dirty="0" err="1">
                <a:solidFill>
                  <a:prstClr val="black"/>
                </a:solidFill>
              </a:rPr>
              <a:t>Patrizia</a:t>
            </a:r>
            <a:r>
              <a:rPr lang="en-US" altLang="zh-CN" sz="1400" dirty="0">
                <a:solidFill>
                  <a:prstClr val="black"/>
                </a:solidFill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</a:rPr>
              <a:t>Azzi</a:t>
            </a:r>
            <a:r>
              <a:rPr lang="en-US" altLang="zh-CN" sz="1400" dirty="0">
                <a:solidFill>
                  <a:prstClr val="black"/>
                </a:solidFill>
              </a:rPr>
              <a:t>  (INFN </a:t>
            </a:r>
            <a:r>
              <a:rPr lang="en-US" altLang="zh-CN" sz="1400" dirty="0" err="1">
                <a:solidFill>
                  <a:prstClr val="black"/>
                </a:solidFill>
              </a:rPr>
              <a:t>Padova</a:t>
            </a:r>
            <a:r>
              <a:rPr lang="en-US" altLang="zh-CN" sz="1400" dirty="0">
                <a:solidFill>
                  <a:prstClr val="black"/>
                </a:solidFill>
              </a:rPr>
              <a:t>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•Daniela </a:t>
            </a:r>
            <a:r>
              <a:rPr lang="en-US" altLang="zh-CN" sz="1400" dirty="0" err="1">
                <a:solidFill>
                  <a:prstClr val="black"/>
                </a:solidFill>
              </a:rPr>
              <a:t>Bortoletto</a:t>
            </a:r>
            <a:r>
              <a:rPr lang="en-US" altLang="zh-CN" sz="1400" dirty="0">
                <a:solidFill>
                  <a:prstClr val="black"/>
                </a:solidFill>
              </a:rPr>
              <a:t> (Oxford)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•Massimo </a:t>
            </a:r>
            <a:r>
              <a:rPr lang="en-US" altLang="zh-CN" sz="1400" dirty="0" err="1">
                <a:solidFill>
                  <a:prstClr val="black"/>
                </a:solidFill>
              </a:rPr>
              <a:t>Caccia</a:t>
            </a:r>
            <a:r>
              <a:rPr lang="en-US" altLang="zh-CN" sz="1400" dirty="0">
                <a:solidFill>
                  <a:prstClr val="black"/>
                </a:solidFill>
              </a:rPr>
              <a:t> (INFN)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•Joao </a:t>
            </a:r>
            <a:r>
              <a:rPr lang="en-US" altLang="zh-CN" sz="1400" dirty="0" err="1">
                <a:solidFill>
                  <a:prstClr val="black"/>
                </a:solidFill>
              </a:rPr>
              <a:t>Guimaraes</a:t>
            </a:r>
            <a:r>
              <a:rPr lang="en-US" altLang="zh-CN" sz="1400" dirty="0">
                <a:solidFill>
                  <a:prstClr val="black"/>
                </a:solidFill>
              </a:rPr>
              <a:t> da Costa (IHEP)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</a:t>
            </a:r>
            <a:r>
              <a:rPr lang="en-US" altLang="zh-CN" sz="1400" dirty="0" err="1">
                <a:solidFill>
                  <a:prstClr val="black"/>
                </a:solidFill>
              </a:rPr>
              <a:t>Yaquan</a:t>
            </a:r>
            <a:r>
              <a:rPr lang="en-US" altLang="zh-CN" sz="1400" dirty="0">
                <a:solidFill>
                  <a:prstClr val="black"/>
                </a:solidFill>
              </a:rPr>
              <a:t> Fang  (IHEP)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•Roberto Ferrari (INFN)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</a:t>
            </a:r>
            <a:r>
              <a:rPr lang="en-US" altLang="zh-CN" sz="1400" dirty="0" err="1">
                <a:solidFill>
                  <a:prstClr val="black"/>
                </a:solidFill>
              </a:rPr>
              <a:t>Yuanning</a:t>
            </a:r>
            <a:r>
              <a:rPr lang="en-US" altLang="zh-CN" sz="1400" dirty="0">
                <a:solidFill>
                  <a:prstClr val="black"/>
                </a:solidFill>
              </a:rPr>
              <a:t> Gao (THU)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•Sasha </a:t>
            </a:r>
            <a:r>
              <a:rPr lang="en-US" altLang="zh-CN" sz="1400" dirty="0" err="1">
                <a:solidFill>
                  <a:prstClr val="black"/>
                </a:solidFill>
              </a:rPr>
              <a:t>Glazov</a:t>
            </a:r>
            <a:r>
              <a:rPr lang="en-US" altLang="zh-CN" sz="1400" dirty="0">
                <a:solidFill>
                  <a:prstClr val="black"/>
                </a:solidFill>
              </a:rPr>
              <a:t> (DESY)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</a:t>
            </a:r>
            <a:r>
              <a:rPr lang="en-US" altLang="zh-CN" sz="1400" dirty="0" err="1">
                <a:solidFill>
                  <a:prstClr val="black"/>
                </a:solidFill>
              </a:rPr>
              <a:t>Imad</a:t>
            </a:r>
            <a:r>
              <a:rPr lang="en-US" altLang="zh-CN" sz="1400" dirty="0">
                <a:solidFill>
                  <a:prstClr val="black"/>
                </a:solidFill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</a:rPr>
              <a:t>Laktineh</a:t>
            </a:r>
            <a:r>
              <a:rPr lang="en-US" altLang="zh-CN" sz="1400" dirty="0">
                <a:solidFill>
                  <a:prstClr val="black"/>
                </a:solidFill>
              </a:rPr>
              <a:t> (IPNL)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</a:t>
            </a:r>
            <a:r>
              <a:rPr lang="en-US" altLang="zh-CN" sz="1400" dirty="0" err="1">
                <a:solidFill>
                  <a:prstClr val="black"/>
                </a:solidFill>
              </a:rPr>
              <a:t>Jianbei</a:t>
            </a:r>
            <a:r>
              <a:rPr lang="en-US" altLang="zh-CN" sz="1400" dirty="0">
                <a:solidFill>
                  <a:prstClr val="black"/>
                </a:solidFill>
              </a:rPr>
              <a:t> Liu (USTC)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•Wang </a:t>
            </a:r>
            <a:r>
              <a:rPr lang="en-US" altLang="zh-CN" sz="1400" dirty="0" err="1">
                <a:solidFill>
                  <a:prstClr val="black"/>
                </a:solidFill>
              </a:rPr>
              <a:t>Meng</a:t>
            </a:r>
            <a:r>
              <a:rPr lang="en-US" altLang="zh-CN" sz="1400" dirty="0">
                <a:solidFill>
                  <a:prstClr val="black"/>
                </a:solidFill>
              </a:rPr>
              <a:t> (SDU)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</a:t>
            </a:r>
            <a:r>
              <a:rPr lang="en-US" altLang="zh-CN" sz="1400" dirty="0" err="1">
                <a:solidFill>
                  <a:prstClr val="black"/>
                </a:solidFill>
              </a:rPr>
              <a:t>Soeren</a:t>
            </a:r>
            <a:r>
              <a:rPr lang="en-US" altLang="zh-CN" sz="1400" dirty="0">
                <a:solidFill>
                  <a:prstClr val="black"/>
                </a:solidFill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</a:rPr>
              <a:t>Prell</a:t>
            </a:r>
            <a:r>
              <a:rPr lang="en-US" altLang="zh-CN" sz="1400" dirty="0">
                <a:solidFill>
                  <a:prstClr val="black"/>
                </a:solidFill>
              </a:rPr>
              <a:t> (Iowa State U.)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</a:t>
            </a:r>
            <a:r>
              <a:rPr lang="en-US" altLang="zh-CN" sz="1400" dirty="0" err="1">
                <a:solidFill>
                  <a:prstClr val="black"/>
                </a:solidFill>
              </a:rPr>
              <a:t>Manqi</a:t>
            </a:r>
            <a:r>
              <a:rPr lang="en-US" altLang="zh-CN" sz="1400" dirty="0">
                <a:solidFill>
                  <a:prstClr val="black"/>
                </a:solidFill>
              </a:rPr>
              <a:t> </a:t>
            </a:r>
            <a:r>
              <a:rPr lang="en-US" altLang="zh-CN" sz="1400" dirty="0" err="1">
                <a:solidFill>
                  <a:prstClr val="black"/>
                </a:solidFill>
              </a:rPr>
              <a:t>Ruan</a:t>
            </a:r>
            <a:r>
              <a:rPr lang="en-US" altLang="zh-CN" sz="1400" dirty="0">
                <a:solidFill>
                  <a:prstClr val="black"/>
                </a:solidFill>
              </a:rPr>
              <a:t> (IHEP)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•Charlie Young (SLAC)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23728" y="6219562"/>
            <a:ext cx="420072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Thank you for everything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8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November 8, 2017</a:t>
            </a:r>
            <a:endParaRPr lang="zh-CN" altLang="en-US"/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961802"/>
          </a:xfrm>
          <a:prstGeom prst="rect">
            <a:avLst/>
          </a:prstGeom>
          <a:solidFill>
            <a:schemeClr val="bg2"/>
          </a:solidFill>
        </p:spPr>
        <p:txBody>
          <a:bodyPr wrap="square" lIns="457200" tIns="182880" bIns="182880">
            <a:spAutoFit/>
          </a:bodyPr>
          <a:lstStyle/>
          <a:p>
            <a:endParaRPr lang="en-US" altLang="zh-CN" sz="1050" dirty="0" smtClean="0">
              <a:solidFill>
                <a:srgbClr val="C00000"/>
              </a:solidFill>
              <a:latin typeface="Times New Roman" pitchFamily="18" charset="0"/>
              <a:ea typeface="仿宋_GB2312"/>
              <a:cs typeface="Times New Roman" pitchFamily="18" charset="0"/>
            </a:endParaRPr>
          </a:p>
          <a:p>
            <a:pPr algn="ctr"/>
            <a:r>
              <a:rPr lang="en-US" altLang="zh-CN" sz="2800" b="1" dirty="0" smtClean="0">
                <a:solidFill>
                  <a:srgbClr val="C00000"/>
                </a:solidFill>
              </a:rPr>
              <a:t>International Workshop on CEPC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1090186"/>
            <a:ext cx="7056784" cy="4755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33CC"/>
                </a:solidFill>
              </a:rPr>
              <a:t>The Local Organization Committee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Xinchou Lou, IHEP (Chair)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 err="1">
                <a:solidFill>
                  <a:srgbClr val="0033CC"/>
                </a:solidFill>
              </a:rPr>
              <a:t>Qinghong</a:t>
            </a:r>
            <a:r>
              <a:rPr lang="en-US" altLang="zh-CN" sz="2400" b="1" dirty="0">
                <a:solidFill>
                  <a:srgbClr val="0033CC"/>
                </a:solidFill>
              </a:rPr>
              <a:t> Cao, </a:t>
            </a:r>
            <a:r>
              <a:rPr lang="en-US" altLang="zh-CN" sz="2400" b="1" dirty="0" smtClean="0">
                <a:solidFill>
                  <a:srgbClr val="0033CC"/>
                </a:solidFill>
              </a:rPr>
              <a:t>PKU,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Joao </a:t>
            </a:r>
            <a:r>
              <a:rPr lang="en-US" altLang="zh-CN" sz="2400" b="1" dirty="0" err="1">
                <a:solidFill>
                  <a:srgbClr val="C00000"/>
                </a:solidFill>
              </a:rPr>
              <a:t>Guimaraes</a:t>
            </a:r>
            <a:r>
              <a:rPr lang="en-US" altLang="zh-CN" sz="2400" b="1" dirty="0">
                <a:solidFill>
                  <a:srgbClr val="C00000"/>
                </a:solidFill>
              </a:rPr>
              <a:t> Costa</a:t>
            </a:r>
            <a:r>
              <a:rPr lang="en-US" altLang="zh-CN" sz="2400" b="1" dirty="0">
                <a:solidFill>
                  <a:srgbClr val="0033CC"/>
                </a:solidFill>
              </a:rPr>
              <a:t>, IHEP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 err="1">
                <a:solidFill>
                  <a:srgbClr val="C00000"/>
                </a:solidFill>
              </a:rPr>
              <a:t>Jie</a:t>
            </a:r>
            <a:r>
              <a:rPr lang="en-US" altLang="zh-CN" sz="2400" b="1" dirty="0">
                <a:solidFill>
                  <a:srgbClr val="C00000"/>
                </a:solidFill>
              </a:rPr>
              <a:t> Gao</a:t>
            </a:r>
            <a:r>
              <a:rPr lang="en-US" altLang="zh-CN" sz="2400" b="1" dirty="0">
                <a:solidFill>
                  <a:srgbClr val="0033CC"/>
                </a:solidFill>
              </a:rPr>
              <a:t>, </a:t>
            </a:r>
            <a:r>
              <a:rPr lang="en-US" altLang="zh-CN" sz="2400" b="1" dirty="0" smtClean="0">
                <a:solidFill>
                  <a:srgbClr val="0033CC"/>
                </a:solidFill>
              </a:rPr>
              <a:t>IHEP ,</a:t>
            </a:r>
            <a:r>
              <a:rPr lang="en-US" altLang="zh-CN" sz="2400" b="1" dirty="0" err="1" smtClean="0">
                <a:solidFill>
                  <a:srgbClr val="0033CC"/>
                </a:solidFill>
              </a:rPr>
              <a:t>Yuanning</a:t>
            </a:r>
            <a:r>
              <a:rPr lang="en-US" altLang="zh-CN" sz="2400" b="1" dirty="0" smtClean="0">
                <a:solidFill>
                  <a:srgbClr val="0033CC"/>
                </a:solidFill>
              </a:rPr>
              <a:t> </a:t>
            </a:r>
            <a:r>
              <a:rPr lang="en-US" altLang="zh-CN" sz="2400" b="1" dirty="0">
                <a:solidFill>
                  <a:srgbClr val="0033CC"/>
                </a:solidFill>
              </a:rPr>
              <a:t>Gao, THU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 err="1">
                <a:solidFill>
                  <a:srgbClr val="0033CC"/>
                </a:solidFill>
              </a:rPr>
              <a:t>Hongjian</a:t>
            </a:r>
            <a:r>
              <a:rPr lang="en-US" altLang="zh-CN" sz="2400" b="1" dirty="0">
                <a:solidFill>
                  <a:srgbClr val="0033CC"/>
                </a:solidFill>
              </a:rPr>
              <a:t> He, </a:t>
            </a:r>
            <a:r>
              <a:rPr lang="en-US" altLang="zh-CN" sz="2400" b="1" dirty="0" smtClean="0">
                <a:solidFill>
                  <a:srgbClr val="0033CC"/>
                </a:solidFill>
              </a:rPr>
              <a:t>SJTU, </a:t>
            </a:r>
            <a:r>
              <a:rPr lang="en-US" altLang="zh-CN" sz="2400" b="1" dirty="0" err="1" smtClean="0">
                <a:solidFill>
                  <a:srgbClr val="0033CC"/>
                </a:solidFill>
              </a:rPr>
              <a:t>Xiaogang</a:t>
            </a:r>
            <a:r>
              <a:rPr lang="en-US" altLang="zh-CN" sz="2400" b="1" dirty="0" smtClean="0">
                <a:solidFill>
                  <a:srgbClr val="0033CC"/>
                </a:solidFill>
              </a:rPr>
              <a:t> </a:t>
            </a:r>
            <a:r>
              <a:rPr lang="en-US" altLang="zh-CN" sz="2400" b="1" dirty="0">
                <a:solidFill>
                  <a:srgbClr val="0033CC"/>
                </a:solidFill>
              </a:rPr>
              <a:t>He, SJTU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rgbClr val="0033CC"/>
                </a:solidFill>
              </a:rPr>
              <a:t>Shan Jin, </a:t>
            </a:r>
            <a:r>
              <a:rPr lang="en-US" altLang="zh-CN" sz="2400" b="1" dirty="0" smtClean="0">
                <a:solidFill>
                  <a:srgbClr val="0033CC"/>
                </a:solidFill>
              </a:rPr>
              <a:t>NJU, </a:t>
            </a:r>
            <a:r>
              <a:rPr lang="en-US" altLang="zh-CN" sz="2400" b="1" dirty="0" err="1" smtClean="0">
                <a:solidFill>
                  <a:srgbClr val="0033CC"/>
                </a:solidFill>
              </a:rPr>
              <a:t>Jianbei</a:t>
            </a:r>
            <a:r>
              <a:rPr lang="en-US" altLang="zh-CN" sz="2400" b="1" dirty="0" smtClean="0">
                <a:solidFill>
                  <a:srgbClr val="0033CC"/>
                </a:solidFill>
              </a:rPr>
              <a:t> </a:t>
            </a:r>
            <a:r>
              <a:rPr lang="en-US" altLang="zh-CN" sz="2400" b="1" dirty="0">
                <a:solidFill>
                  <a:srgbClr val="0033CC"/>
                </a:solidFill>
              </a:rPr>
              <a:t>Liu, USTC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 err="1">
                <a:solidFill>
                  <a:srgbClr val="0033CC"/>
                </a:solidFill>
              </a:rPr>
              <a:t>Yajun</a:t>
            </a:r>
            <a:r>
              <a:rPr lang="en-US" altLang="zh-CN" sz="2400" b="1" dirty="0">
                <a:solidFill>
                  <a:srgbClr val="0033CC"/>
                </a:solidFill>
              </a:rPr>
              <a:t> Mao, </a:t>
            </a:r>
            <a:r>
              <a:rPr lang="en-US" altLang="zh-CN" sz="2400" b="1" dirty="0" smtClean="0">
                <a:solidFill>
                  <a:srgbClr val="0033CC"/>
                </a:solidFill>
              </a:rPr>
              <a:t>PKU, Qing </a:t>
            </a:r>
            <a:r>
              <a:rPr lang="en-US" altLang="zh-CN" sz="2400" b="1" dirty="0">
                <a:solidFill>
                  <a:srgbClr val="0033CC"/>
                </a:solidFill>
              </a:rPr>
              <a:t>Qin, IHEP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 err="1">
                <a:solidFill>
                  <a:srgbClr val="0033CC"/>
                </a:solidFill>
              </a:rPr>
              <a:t>Manqi</a:t>
            </a:r>
            <a:r>
              <a:rPr lang="en-US" altLang="zh-CN" sz="2400" b="1" dirty="0">
                <a:solidFill>
                  <a:srgbClr val="0033CC"/>
                </a:solidFill>
              </a:rPr>
              <a:t> </a:t>
            </a:r>
            <a:r>
              <a:rPr lang="en-US" altLang="zh-CN" sz="2400" b="1" dirty="0" err="1">
                <a:solidFill>
                  <a:srgbClr val="0033CC"/>
                </a:solidFill>
              </a:rPr>
              <a:t>Ruan</a:t>
            </a:r>
            <a:r>
              <a:rPr lang="en-US" altLang="zh-CN" sz="2400" b="1" dirty="0">
                <a:solidFill>
                  <a:srgbClr val="0033CC"/>
                </a:solidFill>
              </a:rPr>
              <a:t>, </a:t>
            </a:r>
            <a:r>
              <a:rPr lang="en-US" altLang="zh-CN" sz="2400" b="1" dirty="0" smtClean="0">
                <a:solidFill>
                  <a:srgbClr val="0033CC"/>
                </a:solidFill>
              </a:rPr>
              <a:t>IHEP,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Jingyu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Tang</a:t>
            </a:r>
            <a:r>
              <a:rPr lang="en-US" altLang="zh-CN" sz="2400" b="1" dirty="0">
                <a:solidFill>
                  <a:srgbClr val="0033CC"/>
                </a:solidFill>
              </a:rPr>
              <a:t>, IHEP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 err="1">
                <a:solidFill>
                  <a:srgbClr val="C00000"/>
                </a:solidFill>
              </a:rPr>
              <a:t>Liantao</a:t>
            </a:r>
            <a:r>
              <a:rPr lang="en-US" altLang="zh-CN" sz="2400" b="1" dirty="0">
                <a:solidFill>
                  <a:srgbClr val="C00000"/>
                </a:solidFill>
              </a:rPr>
              <a:t> Wang</a:t>
            </a:r>
            <a:r>
              <a:rPr lang="en-US" altLang="zh-CN" sz="2400" b="1" dirty="0">
                <a:solidFill>
                  <a:srgbClr val="0033CC"/>
                </a:solidFill>
              </a:rPr>
              <a:t>, </a:t>
            </a:r>
            <a:r>
              <a:rPr lang="en-US" altLang="zh-CN" sz="2400" b="1" dirty="0" smtClean="0">
                <a:solidFill>
                  <a:srgbClr val="0033CC"/>
                </a:solidFill>
              </a:rPr>
              <a:t>UCHICAGO, </a:t>
            </a:r>
            <a:r>
              <a:rPr lang="en-US" altLang="zh-CN" sz="2400" b="1" dirty="0" err="1" smtClean="0">
                <a:solidFill>
                  <a:srgbClr val="0033CC"/>
                </a:solidFill>
              </a:rPr>
              <a:t>Meng</a:t>
            </a:r>
            <a:r>
              <a:rPr lang="en-US" altLang="zh-CN" sz="2400" b="1" dirty="0" smtClean="0">
                <a:solidFill>
                  <a:srgbClr val="0033CC"/>
                </a:solidFill>
              </a:rPr>
              <a:t> </a:t>
            </a:r>
            <a:r>
              <a:rPr lang="en-US" altLang="zh-CN" sz="2400" b="1" dirty="0">
                <a:solidFill>
                  <a:srgbClr val="0033CC"/>
                </a:solidFill>
              </a:rPr>
              <a:t>Wang, SDU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rgbClr val="0033CC"/>
                </a:solidFill>
              </a:rPr>
              <a:t>Nu Xu, </a:t>
            </a:r>
            <a:r>
              <a:rPr lang="en-US" altLang="zh-CN" sz="2400" b="1" dirty="0" smtClean="0">
                <a:solidFill>
                  <a:srgbClr val="0033CC"/>
                </a:solidFill>
              </a:rPr>
              <a:t>CCNU, </a:t>
            </a:r>
            <a:r>
              <a:rPr lang="en-US" altLang="zh-CN" sz="2400" b="1" dirty="0" err="1" smtClean="0">
                <a:solidFill>
                  <a:srgbClr val="0033CC"/>
                </a:solidFill>
              </a:rPr>
              <a:t>Haijun</a:t>
            </a:r>
            <a:r>
              <a:rPr lang="en-US" altLang="zh-CN" sz="2400" b="1" dirty="0" smtClean="0">
                <a:solidFill>
                  <a:srgbClr val="0033CC"/>
                </a:solidFill>
              </a:rPr>
              <a:t> </a:t>
            </a:r>
            <a:r>
              <a:rPr lang="en-US" altLang="zh-CN" sz="2400" b="1" dirty="0">
                <a:solidFill>
                  <a:srgbClr val="0033CC"/>
                </a:solidFill>
              </a:rPr>
              <a:t>Yang, SJTU</a:t>
            </a:r>
          </a:p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rgbClr val="0033CC"/>
                </a:solidFill>
              </a:rPr>
              <a:t>Hongbo Zhu, IHEP</a:t>
            </a:r>
            <a:endParaRPr lang="en-US" altLang="zh-CN" sz="2400" b="1" dirty="0" smtClean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494" y="5971132"/>
            <a:ext cx="726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</a:rPr>
              <a:t>Thank you for the effort, the talks and organizations, ….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November 8, 2017</a:t>
            </a:r>
            <a:endParaRPr lang="zh-CN" altLang="en-US"/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961802"/>
          </a:xfrm>
          <a:prstGeom prst="rect">
            <a:avLst/>
          </a:prstGeom>
          <a:solidFill>
            <a:schemeClr val="bg2"/>
          </a:solidFill>
        </p:spPr>
        <p:txBody>
          <a:bodyPr wrap="square" lIns="457200" tIns="182880" bIns="182880">
            <a:spAutoFit/>
          </a:bodyPr>
          <a:lstStyle/>
          <a:p>
            <a:endParaRPr lang="en-US" altLang="zh-CN" sz="1050" dirty="0" smtClean="0">
              <a:solidFill>
                <a:srgbClr val="C00000"/>
              </a:solidFill>
              <a:latin typeface="Times New Roman" pitchFamily="18" charset="0"/>
              <a:ea typeface="仿宋_GB2312"/>
              <a:cs typeface="Times New Roman" pitchFamily="18" charset="0"/>
            </a:endParaRPr>
          </a:p>
          <a:p>
            <a:pPr algn="ctr"/>
            <a:r>
              <a:rPr lang="en-US" altLang="zh-CN" sz="2800" b="1" dirty="0" smtClean="0">
                <a:solidFill>
                  <a:srgbClr val="C00000"/>
                </a:solidFill>
              </a:rPr>
              <a:t>International Workshop on CEPC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1410" y="2708920"/>
            <a:ext cx="475861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33CC"/>
                </a:solidFill>
              </a:rPr>
              <a:t>The secretarial support</a:t>
            </a:r>
          </a:p>
          <a:p>
            <a:endParaRPr lang="en-US" altLang="zh-CN" b="1" dirty="0">
              <a:solidFill>
                <a:srgbClr val="0033CC"/>
              </a:solidFill>
            </a:endParaRPr>
          </a:p>
          <a:p>
            <a:r>
              <a:rPr lang="en-US" altLang="zh-CN" b="1" dirty="0" smtClean="0">
                <a:solidFill>
                  <a:srgbClr val="0033CC"/>
                </a:solidFill>
              </a:rPr>
              <a:t>Dr. Gang Li (scientific secretary) </a:t>
            </a:r>
          </a:p>
          <a:p>
            <a:endParaRPr lang="en-US" altLang="zh-CN" b="1" dirty="0">
              <a:solidFill>
                <a:srgbClr val="0033CC"/>
              </a:solidFill>
            </a:endParaRPr>
          </a:p>
          <a:p>
            <a:r>
              <a:rPr lang="en-US" altLang="zh-CN" b="1" dirty="0" smtClean="0">
                <a:solidFill>
                  <a:srgbClr val="0033CC"/>
                </a:solidFill>
              </a:rPr>
              <a:t>Miss </a:t>
            </a:r>
            <a:r>
              <a:rPr lang="en-US" altLang="zh-CN" b="1" dirty="0" err="1" smtClean="0">
                <a:solidFill>
                  <a:srgbClr val="0033CC"/>
                </a:solidFill>
              </a:rPr>
              <a:t>Yaru</a:t>
            </a:r>
            <a:r>
              <a:rPr lang="en-US" altLang="zh-CN" b="1" dirty="0" smtClean="0">
                <a:solidFill>
                  <a:srgbClr val="0033CC"/>
                </a:solidFill>
              </a:rPr>
              <a:t> Wu, Miss </a:t>
            </a:r>
            <a:r>
              <a:rPr lang="en-US" altLang="zh-CN" b="1" dirty="0" err="1" smtClean="0">
                <a:solidFill>
                  <a:srgbClr val="0033CC"/>
                </a:solidFill>
              </a:rPr>
              <a:t>Huan</a:t>
            </a:r>
            <a:r>
              <a:rPr lang="en-US" altLang="zh-CN" b="1" dirty="0" smtClean="0">
                <a:solidFill>
                  <a:srgbClr val="0033CC"/>
                </a:solidFill>
              </a:rPr>
              <a:t> Xing, </a:t>
            </a:r>
          </a:p>
          <a:p>
            <a:r>
              <a:rPr lang="en-US" altLang="zh-CN" b="1" dirty="0" smtClean="0">
                <a:solidFill>
                  <a:srgbClr val="0033CC"/>
                </a:solidFill>
              </a:rPr>
              <a:t>Ms. </a:t>
            </a:r>
            <a:r>
              <a:rPr lang="en-US" altLang="zh-CN" b="1" dirty="0" err="1" smtClean="0">
                <a:solidFill>
                  <a:srgbClr val="0033CC"/>
                </a:solidFill>
              </a:rPr>
              <a:t>Tianhong</a:t>
            </a:r>
            <a:r>
              <a:rPr lang="en-US" altLang="zh-CN" b="1" dirty="0" smtClean="0">
                <a:solidFill>
                  <a:srgbClr val="0033CC"/>
                </a:solidFill>
              </a:rPr>
              <a:t> Xing, </a:t>
            </a:r>
            <a:r>
              <a:rPr lang="en-US" altLang="zh-CN" b="1" dirty="0" err="1" smtClean="0">
                <a:solidFill>
                  <a:srgbClr val="0033CC"/>
                </a:solidFill>
              </a:rPr>
              <a:t>Mz</a:t>
            </a:r>
            <a:r>
              <a:rPr lang="en-US" altLang="zh-CN" b="1" dirty="0" smtClean="0">
                <a:solidFill>
                  <a:srgbClr val="0033CC"/>
                </a:solidFill>
              </a:rPr>
              <a:t>. </a:t>
            </a:r>
            <a:r>
              <a:rPr lang="en-US" altLang="zh-CN" b="1" dirty="0" err="1" smtClean="0">
                <a:solidFill>
                  <a:srgbClr val="0033CC"/>
                </a:solidFill>
              </a:rPr>
              <a:t>Yeliu</a:t>
            </a:r>
            <a:r>
              <a:rPr lang="en-US" altLang="zh-CN" b="1" dirty="0" smtClean="0">
                <a:solidFill>
                  <a:srgbClr val="0033CC"/>
                </a:solidFill>
              </a:rPr>
              <a:t> Mo, Miss Juan Ren</a:t>
            </a:r>
          </a:p>
          <a:p>
            <a:endParaRPr lang="en-US" altLang="zh-CN" b="1" dirty="0">
              <a:solidFill>
                <a:srgbClr val="0033CC"/>
              </a:solidFill>
            </a:endParaRPr>
          </a:p>
          <a:p>
            <a:endParaRPr lang="en-US" altLang="zh-CN" b="1" dirty="0" smtClean="0">
              <a:solidFill>
                <a:srgbClr val="0033CC"/>
              </a:solidFill>
            </a:endParaRPr>
          </a:p>
          <a:p>
            <a:r>
              <a:rPr lang="en-US" altLang="zh-CN" b="1" dirty="0" smtClean="0">
                <a:solidFill>
                  <a:srgbClr val="0033CC"/>
                </a:solidFill>
              </a:rPr>
              <a:t>Postdocs and students </a:t>
            </a:r>
          </a:p>
          <a:p>
            <a:r>
              <a:rPr lang="en-US" altLang="zh-CN" b="1" dirty="0">
                <a:solidFill>
                  <a:srgbClr val="0033CC"/>
                </a:solidFill>
              </a:rPr>
              <a:t> </a:t>
            </a:r>
            <a:r>
              <a:rPr lang="en-US" altLang="zh-CN" b="1" dirty="0" smtClean="0">
                <a:solidFill>
                  <a:srgbClr val="0033CC"/>
                </a:solidFill>
              </a:rPr>
              <a:t>Yu Zhang, Xin Mo, 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7208" y="5661248"/>
            <a:ext cx="1372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</a:rPr>
              <a:t>Thank you!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6000" y="14646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b="1" dirty="0" smtClean="0">
                <a:solidFill>
                  <a:srgbClr val="7030A0"/>
                </a:solidFill>
              </a:rPr>
              <a:t>Conveners </a:t>
            </a:r>
            <a:r>
              <a:rPr lang="en-US" altLang="zh-CN" b="1" dirty="0">
                <a:solidFill>
                  <a:srgbClr val="7030A0"/>
                </a:solidFill>
              </a:rPr>
              <a:t>and session </a:t>
            </a:r>
            <a:r>
              <a:rPr lang="en-US" altLang="zh-CN" b="1" dirty="0" smtClean="0">
                <a:solidFill>
                  <a:srgbClr val="7030A0"/>
                </a:solidFill>
              </a:rPr>
              <a:t>chairs, </a:t>
            </a:r>
          </a:p>
          <a:p>
            <a:pPr lvl="0"/>
            <a:r>
              <a:rPr lang="en-US" altLang="zh-CN" b="1" dirty="0" smtClean="0">
                <a:solidFill>
                  <a:srgbClr val="7030A0"/>
                </a:solidFill>
              </a:rPr>
              <a:t>speakers, participants,</a:t>
            </a:r>
          </a:p>
          <a:p>
            <a:pPr lvl="0"/>
            <a:r>
              <a:rPr lang="en-US" altLang="zh-CN" b="1" dirty="0" smtClean="0">
                <a:solidFill>
                  <a:srgbClr val="7030A0"/>
                </a:solidFill>
              </a:rPr>
              <a:t>helpers</a:t>
            </a:r>
            <a:r>
              <a:rPr lang="en-US" altLang="zh-CN" b="1" dirty="0">
                <a:solidFill>
                  <a:srgbClr val="7030A0"/>
                </a:solidFill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3463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November 8, 2017</a:t>
            </a:r>
            <a:endParaRPr lang="zh-CN" altLang="en-US"/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961802"/>
          </a:xfrm>
          <a:prstGeom prst="rect">
            <a:avLst/>
          </a:prstGeom>
          <a:solidFill>
            <a:schemeClr val="bg2"/>
          </a:solidFill>
        </p:spPr>
        <p:txBody>
          <a:bodyPr wrap="square" lIns="457200" tIns="182880" bIns="182880">
            <a:spAutoFit/>
          </a:bodyPr>
          <a:lstStyle/>
          <a:p>
            <a:endParaRPr lang="en-US" altLang="zh-CN" sz="1050" dirty="0" smtClean="0">
              <a:solidFill>
                <a:srgbClr val="C00000"/>
              </a:solidFill>
              <a:latin typeface="Times New Roman" pitchFamily="18" charset="0"/>
              <a:ea typeface="仿宋_GB2312"/>
              <a:cs typeface="Times New Roman" pitchFamily="18" charset="0"/>
            </a:endParaRPr>
          </a:p>
          <a:p>
            <a:pPr algn="ctr"/>
            <a:r>
              <a:rPr lang="en-US" altLang="zh-CN" sz="2800" b="1" dirty="0">
                <a:solidFill>
                  <a:srgbClr val="C00000"/>
                </a:solidFill>
              </a:rPr>
              <a:t>International Workshop on CEPC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2780928"/>
            <a:ext cx="35167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800" b="1" dirty="0" smtClean="0">
                <a:solidFill>
                  <a:srgbClr val="0033CC"/>
                </a:solidFill>
              </a:rPr>
              <a:t>Have a safe trip home </a:t>
            </a:r>
          </a:p>
          <a:p>
            <a:pPr>
              <a:spcBef>
                <a:spcPts val="1200"/>
              </a:spcBef>
            </a:pPr>
            <a:r>
              <a:rPr lang="en-US" altLang="zh-CN" sz="2800" b="1" dirty="0" smtClean="0">
                <a:solidFill>
                  <a:srgbClr val="0033CC"/>
                </a:solidFill>
              </a:rPr>
              <a:t>See you next year</a:t>
            </a:r>
            <a:endParaRPr lang="zh-CN" altLang="en-US" sz="2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601</Words>
  <Application>Microsoft Office PowerPoint</Application>
  <PresentationFormat>全屏显示(4:3)</PresentationFormat>
  <Paragraphs>137</Paragraphs>
  <Slides>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xinchou</dc:creator>
  <cp:lastModifiedBy>louxc</cp:lastModifiedBy>
  <cp:revision>59</cp:revision>
  <dcterms:created xsi:type="dcterms:W3CDTF">2016-04-09T06:11:35Z</dcterms:created>
  <dcterms:modified xsi:type="dcterms:W3CDTF">2017-11-08T06:11:48Z</dcterms:modified>
</cp:coreProperties>
</file>