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1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80" r:id="rId35"/>
    <p:sldId id="298" r:id="rId36"/>
    <p:sldId id="272" r:id="rId37"/>
    <p:sldId id="273" r:id="rId38"/>
    <p:sldId id="274" r:id="rId39"/>
    <p:sldId id="275" r:id="rId40"/>
    <p:sldId id="276" r:id="rId41"/>
    <p:sldId id="277" r:id="rId42"/>
    <p:sldId id="278" r:id="rId4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1C0F4-F64C-4E3F-A58D-6FE10C43CEF6}" type="datetimeFigureOut">
              <a:rPr lang="zh-CN" altLang="en-US" smtClean="0"/>
              <a:t>2017-11-5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5ED98-2FB6-4C5F-B605-C8B6C2F129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89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Pcmst-3-cont-slurm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B693-6D53-4B4B-9BFE-4749E840E99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870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25C1F-A2E9-47C8-ADD1-C1950D05FE9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789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Cmst-3-clip1-400t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BE9EF-2413-4BB9-B36F-E7548E4A5912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24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F28C-050E-4BA2-A4E3-355A5B5C2985}" type="datetimeFigureOut">
              <a:rPr lang="zh-CN" altLang="en-US" smtClean="0"/>
              <a:t>2017-11-5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9938-03A2-4C7F-8D1C-4A7D717E2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89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F28C-050E-4BA2-A4E3-355A5B5C2985}" type="datetimeFigureOut">
              <a:rPr lang="zh-CN" altLang="en-US" smtClean="0"/>
              <a:t>2017-11-5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9938-03A2-4C7F-8D1C-4A7D717E2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80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F28C-050E-4BA2-A4E3-355A5B5C2985}" type="datetimeFigureOut">
              <a:rPr lang="zh-CN" altLang="en-US" smtClean="0"/>
              <a:t>2017-11-5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9938-03A2-4C7F-8D1C-4A7D717E2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95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F28C-050E-4BA2-A4E3-355A5B5C2985}" type="datetimeFigureOut">
              <a:rPr lang="zh-CN" altLang="en-US" smtClean="0"/>
              <a:t>2017-11-5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9938-03A2-4C7F-8D1C-4A7D717E2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29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F28C-050E-4BA2-A4E3-355A5B5C2985}" type="datetimeFigureOut">
              <a:rPr lang="zh-CN" altLang="en-US" smtClean="0"/>
              <a:t>2017-11-5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9938-03A2-4C7F-8D1C-4A7D717E2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03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F28C-050E-4BA2-A4E3-355A5B5C2985}" type="datetimeFigureOut">
              <a:rPr lang="zh-CN" altLang="en-US" smtClean="0"/>
              <a:t>2017-11-5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9938-03A2-4C7F-8D1C-4A7D717E2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93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F28C-050E-4BA2-A4E3-355A5B5C2985}" type="datetimeFigureOut">
              <a:rPr lang="zh-CN" altLang="en-US" smtClean="0"/>
              <a:t>2017-11-5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9938-03A2-4C7F-8D1C-4A7D717E2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0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F28C-050E-4BA2-A4E3-355A5B5C2985}" type="datetimeFigureOut">
              <a:rPr lang="zh-CN" altLang="en-US" smtClean="0"/>
              <a:t>2017-11-5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9938-03A2-4C7F-8D1C-4A7D717E2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464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F28C-050E-4BA2-A4E3-355A5B5C2985}" type="datetimeFigureOut">
              <a:rPr lang="zh-CN" altLang="en-US" smtClean="0"/>
              <a:t>2017-11-5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9938-03A2-4C7F-8D1C-4A7D717E2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979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F28C-050E-4BA2-A4E3-355A5B5C2985}" type="datetimeFigureOut">
              <a:rPr lang="zh-CN" altLang="en-US" smtClean="0"/>
              <a:t>2017-11-5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9938-03A2-4C7F-8D1C-4A7D717E2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948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F28C-050E-4BA2-A4E3-355A5B5C2985}" type="datetimeFigureOut">
              <a:rPr lang="zh-CN" altLang="en-US" smtClean="0"/>
              <a:t>2017-11-5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9938-03A2-4C7F-8D1C-4A7D717E2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59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2F28C-050E-4BA2-A4E3-355A5B5C2985}" type="datetimeFigureOut">
              <a:rPr lang="zh-CN" altLang="en-US" smtClean="0"/>
              <a:t>2017-11-5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99938-03A2-4C7F-8D1C-4A7D717E2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98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37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Beam-Beam Effect &amp;</a:t>
            </a:r>
            <a:br>
              <a:rPr lang="en-US" altLang="zh-CN" dirty="0" smtClean="0"/>
            </a:br>
            <a:r>
              <a:rPr lang="en-US" altLang="zh-CN" dirty="0" smtClean="0"/>
              <a:t>Dynamic </a:t>
            </a:r>
            <a:r>
              <a:rPr lang="en-US" altLang="zh-CN" dirty="0" smtClean="0"/>
              <a:t>Aperture Optimization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at CEPC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Y. Zhang </a:t>
            </a:r>
            <a:r>
              <a:rPr lang="en-US" altLang="zh-CN" dirty="0"/>
              <a:t> </a:t>
            </a:r>
            <a:r>
              <a:rPr lang="en-US" altLang="zh-CN" dirty="0" smtClean="0"/>
              <a:t>Y. WANG  D. Wang  H. </a:t>
            </a:r>
            <a:r>
              <a:rPr lang="en-US" altLang="zh-CN" dirty="0" err="1" smtClean="0"/>
              <a:t>Geng</a:t>
            </a:r>
            <a:endParaRPr lang="en-US" altLang="zh-CN" dirty="0"/>
          </a:p>
          <a:p>
            <a:r>
              <a:rPr lang="en-US" altLang="zh-CN" dirty="0" smtClean="0"/>
              <a:t>CEPC Workshop</a:t>
            </a:r>
            <a:r>
              <a:rPr lang="en-US" altLang="zh-CN" dirty="0" smtClean="0"/>
              <a:t>, Nov. 6-8, 2017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937442" y="5349875"/>
            <a:ext cx="8537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Many Thanks: K. </a:t>
            </a:r>
            <a:r>
              <a:rPr lang="en-US" altLang="zh-CN" dirty="0" err="1"/>
              <a:t>Ohmi</a:t>
            </a:r>
            <a:r>
              <a:rPr lang="en-US" altLang="zh-CN" dirty="0"/>
              <a:t>(KEK), D. </a:t>
            </a:r>
            <a:r>
              <a:rPr lang="en-US" altLang="zh-CN" dirty="0" err="1"/>
              <a:t>Shatilov</a:t>
            </a:r>
            <a:r>
              <a:rPr lang="en-US" altLang="zh-CN" dirty="0"/>
              <a:t>(BINP</a:t>
            </a:r>
            <a:r>
              <a:rPr lang="en-US" altLang="zh-CN" dirty="0" smtClean="0"/>
              <a:t>), J</a:t>
            </a:r>
            <a:r>
              <a:rPr lang="en-US" altLang="zh-CN" dirty="0"/>
              <a:t>. </a:t>
            </a:r>
            <a:r>
              <a:rPr lang="en-US" altLang="zh-CN" dirty="0" err="1"/>
              <a:t>Qiang</a:t>
            </a:r>
            <a:r>
              <a:rPr lang="en-US" altLang="zh-CN" dirty="0"/>
              <a:t>(LBNL), K. </a:t>
            </a:r>
            <a:r>
              <a:rPr lang="en-US" altLang="zh-CN" dirty="0" err="1"/>
              <a:t>Oide</a:t>
            </a:r>
            <a:r>
              <a:rPr lang="en-US" altLang="zh-CN" dirty="0"/>
              <a:t>(KEK), D. Zhou(KEK)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7172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Higgs: different bunch </a:t>
            </a:r>
            <a:r>
              <a:rPr lang="en-US" altLang="zh-CN" dirty="0" smtClean="0"/>
              <a:t>current (symmetric)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320699"/>
            <a:ext cx="4027714" cy="2571750"/>
          </a:xfrm>
          <a:prstGeom prst="rect">
            <a:avLst/>
          </a:prstGeom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185289" y="1712460"/>
            <a:ext cx="4056888" cy="32575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734" y="2309813"/>
            <a:ext cx="4065270" cy="238048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628776"/>
            <a:ext cx="187642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28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Beamstrahlung </a:t>
            </a:r>
            <a:r>
              <a:rPr lang="en-US" altLang="zh-CN" dirty="0" smtClean="0"/>
              <a:t>Lifetime (symmetric)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5575" y="1991519"/>
            <a:ext cx="680085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9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Higgs: unequal </a:t>
            </a:r>
            <a:r>
              <a:rPr lang="en-US" altLang="zh-CN" dirty="0"/>
              <a:t>bunch </a:t>
            </a:r>
            <a:r>
              <a:rPr lang="en-US" altLang="zh-CN" dirty="0" smtClean="0"/>
              <a:t>current (1)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40" y="1369558"/>
            <a:ext cx="5057775" cy="30384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925" y="1407658"/>
            <a:ext cx="5095875" cy="30003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64" y="3848100"/>
            <a:ext cx="5038725" cy="3009900"/>
          </a:xfrm>
          <a:prstGeom prst="rect">
            <a:avLst/>
          </a:prstGeom>
        </p:spPr>
      </p:pic>
      <p:pic>
        <p:nvPicPr>
          <p:cNvPr id="11" name="内容占位符 10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53842" y="3869872"/>
            <a:ext cx="50673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3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Higgs: unequal bunch current (2)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2262981"/>
            <a:ext cx="7620000" cy="34766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610600" y="4419601"/>
            <a:ext cx="892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I</a:t>
            </a:r>
            <a:r>
              <a:rPr lang="en-US" altLang="zh-CN" sz="2400" baseline="-25000" dirty="0" smtClean="0"/>
              <a:t>-</a:t>
            </a:r>
            <a:r>
              <a:rPr lang="en-US" altLang="zh-CN" sz="2400" dirty="0" smtClean="0"/>
              <a:t> =I</a:t>
            </a:r>
            <a:r>
              <a:rPr lang="en-US" altLang="zh-CN" sz="2400" baseline="-25000" dirty="0" smtClean="0"/>
              <a:t>0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2732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Tune Scan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6562" y="2153444"/>
            <a:ext cx="6238875" cy="36957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423685" y="5942568"/>
            <a:ext cx="5656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</a:rPr>
              <a:t>The error bar shows the turn-by-turn luminosity difference.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5314950" y="2060020"/>
                <a:ext cx="2131224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 smtClean="0"/>
                  <a:t>0.61,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=0.035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950" y="2060020"/>
                <a:ext cx="2131224" cy="298928"/>
              </a:xfrm>
              <a:prstGeom prst="rect">
                <a:avLst/>
              </a:prstGeom>
              <a:blipFill rotWithShape="0">
                <a:blip r:embed="rId3"/>
                <a:stretch>
                  <a:fillRect l="-4871" t="-24490" r="-3152" b="-408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3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944" y="4111489"/>
            <a:ext cx="4676775" cy="26955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X-Z instability @(0.535,0.61)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393" y="4078152"/>
            <a:ext cx="4638675" cy="27622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056" y="1465717"/>
            <a:ext cx="4705350" cy="27241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3944" y="1494292"/>
            <a:ext cx="4619625" cy="26955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621404" y="230188"/>
            <a:ext cx="5470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K. </a:t>
            </a:r>
            <a:r>
              <a:rPr lang="en-US" altLang="zh-CN" dirty="0" err="1" smtClean="0"/>
              <a:t>Ohmi</a:t>
            </a:r>
            <a:r>
              <a:rPr lang="en-US" altLang="zh-CN" dirty="0" smtClean="0"/>
              <a:t> and </a:t>
            </a:r>
            <a:r>
              <a:rPr lang="en-US" altLang="zh-CN" dirty="0" err="1" smtClean="0"/>
              <a:t>etal</a:t>
            </a:r>
            <a:r>
              <a:rPr lang="en-US" altLang="zh-CN" dirty="0" smtClean="0"/>
              <a:t>., DOI:</a:t>
            </a:r>
            <a:r>
              <a:rPr lang="zh-CN" altLang="en-US" dirty="0" smtClean="0"/>
              <a:t>10</a:t>
            </a:r>
            <a:r>
              <a:rPr lang="zh-CN" altLang="en-US" dirty="0"/>
              <a:t>.1103/PhysRevLett.119.134801</a:t>
            </a:r>
          </a:p>
        </p:txBody>
      </p:sp>
    </p:spTree>
    <p:extLst>
      <p:ext uri="{BB962C8B-B14F-4D97-AF65-F5344CB8AC3E}">
        <p14:creationId xmlns:p14="http://schemas.microsoft.com/office/powerpoint/2010/main" val="48103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Crab Waist Strength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762" y="1527946"/>
            <a:ext cx="608647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8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Crab Waist Strength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1" y="1690686"/>
            <a:ext cx="4086225" cy="2428875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076" y="1690686"/>
            <a:ext cx="4086225" cy="24288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301" y="1671636"/>
            <a:ext cx="4086225" cy="24479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1" y="4138611"/>
            <a:ext cx="4086225" cy="24288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076" y="4138611"/>
            <a:ext cx="4086225" cy="24288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301" y="4138611"/>
            <a:ext cx="4086225" cy="24479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815737" y="2116183"/>
            <a:ext cx="94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CW=0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782499" y="2098764"/>
            <a:ext cx="94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CW=0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062771" y="2133597"/>
            <a:ext cx="94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CW=0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815737" y="4545056"/>
            <a:ext cx="94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CW=1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782499" y="4545056"/>
            <a:ext cx="94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CW=1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062771" y="4545056"/>
            <a:ext cx="94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CW=1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756263" y="1256631"/>
            <a:ext cx="744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Crab waist mainly helps to suppress the vertical blowup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7357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altLang="zh-CN" dirty="0" smtClean="0"/>
              <a:t>Dynamic Aperture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0176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MODE: 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b="1" dirty="0" smtClean="0">
                <a:solidFill>
                  <a:srgbClr val="FF0000"/>
                </a:solidFill>
              </a:rPr>
              <a:t>M</a:t>
            </a:r>
            <a:r>
              <a:rPr lang="en-US" altLang="zh-CN" sz="2800" dirty="0" smtClean="0"/>
              <a:t>ulti-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O</a:t>
            </a:r>
            <a:r>
              <a:rPr lang="en-US" altLang="zh-CN" sz="2800" dirty="0" smtClean="0"/>
              <a:t>bjective optimization by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D</a:t>
            </a:r>
            <a:r>
              <a:rPr lang="en-US" altLang="zh-CN" sz="2800" dirty="0" smtClean="0"/>
              <a:t>ifferential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E</a:t>
            </a:r>
            <a:r>
              <a:rPr lang="en-US" altLang="zh-CN" sz="2800" dirty="0" smtClean="0"/>
              <a:t>volution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The parallel algorithm is referencing to J. </a:t>
            </a:r>
            <a:r>
              <a:rPr lang="en-US" altLang="zh-CN" dirty="0" err="1" smtClean="0"/>
              <a:t>Qiang</a:t>
            </a:r>
            <a:r>
              <a:rPr lang="en-US" altLang="zh-CN" dirty="0" smtClean="0"/>
              <a:t>(</a:t>
            </a:r>
            <a:r>
              <a:rPr lang="en-US" altLang="zh-CN" dirty="0" smtClean="0">
                <a:latin typeface="+mn-lt"/>
              </a:rPr>
              <a:t>IPAC’13</a:t>
            </a:r>
            <a:r>
              <a:rPr lang="en-US" altLang="zh-CN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Initialize the population of parameter vectors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Generate the offspring population using the above differential evolution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Find the non-dominated population, which are treated as the best solutions in DE to generate offspring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Sorting all the population, select the best NP solution as the parents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Return to step 2, if stopping condition not met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940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zh-CN" sz="4000" dirty="0" smtClean="0"/>
              <a:t>Beam-Beam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828434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CEPC DA </a:t>
            </a:r>
            <a:r>
              <a:rPr lang="en-US" altLang="zh-CN" dirty="0"/>
              <a:t>Optimization </a:t>
            </a:r>
            <a:r>
              <a:rPr lang="en-US" altLang="zh-CN" dirty="0" smtClean="0"/>
              <a:t>Knobs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altLang="zh-CN" b="1" dirty="0"/>
              <a:t>50 </a:t>
            </a:r>
            <a:r>
              <a:rPr lang="en-US" altLang="zh-CN" b="1" dirty="0" smtClean="0"/>
              <a:t>knobs in total</a:t>
            </a:r>
          </a:p>
          <a:p>
            <a:pPr marL="0" indent="0">
              <a:buNone/>
            </a:pPr>
            <a:endParaRPr lang="en-US" altLang="zh-CN" b="1" dirty="0" smtClean="0"/>
          </a:p>
          <a:p>
            <a:r>
              <a:rPr lang="en-US" altLang="zh-CN" dirty="0" smtClean="0"/>
              <a:t>IR </a:t>
            </a:r>
            <a:r>
              <a:rPr lang="en-US" altLang="zh-CN" dirty="0" err="1" smtClean="0"/>
              <a:t>sextupoles</a:t>
            </a:r>
            <a:r>
              <a:rPr lang="en-US" altLang="zh-CN" dirty="0" smtClean="0"/>
              <a:t>: (10)</a:t>
            </a:r>
          </a:p>
          <a:p>
            <a:r>
              <a:rPr lang="en-US" altLang="zh-CN" dirty="0" smtClean="0"/>
              <a:t>Arc Sextupole (32)</a:t>
            </a:r>
          </a:p>
          <a:p>
            <a:r>
              <a:rPr lang="en-US" altLang="zh-CN" dirty="0" smtClean="0"/>
              <a:t>Phase advance (8)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5663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63510" y="365125"/>
            <a:ext cx="2590289" cy="1325563"/>
          </a:xfrm>
        </p:spPr>
        <p:txBody>
          <a:bodyPr/>
          <a:lstStyle/>
          <a:p>
            <a:r>
              <a:rPr lang="en-US" altLang="zh-CN" dirty="0" smtClean="0"/>
              <a:t>IR knobs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t="15449" r="8840" b="4470"/>
          <a:stretch/>
        </p:blipFill>
        <p:spPr>
          <a:xfrm>
            <a:off x="345687" y="365125"/>
            <a:ext cx="8047309" cy="6193740"/>
          </a:xfrm>
        </p:spPr>
      </p:pic>
      <p:sp>
        <p:nvSpPr>
          <p:cNvPr id="5" name="下箭头 4"/>
          <p:cNvSpPr/>
          <p:nvPr/>
        </p:nvSpPr>
        <p:spPr>
          <a:xfrm>
            <a:off x="4320129" y="457200"/>
            <a:ext cx="98424" cy="570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下箭头 5"/>
          <p:cNvSpPr/>
          <p:nvPr/>
        </p:nvSpPr>
        <p:spPr>
          <a:xfrm>
            <a:off x="3446617" y="457200"/>
            <a:ext cx="98424" cy="570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下箭头 6"/>
          <p:cNvSpPr/>
          <p:nvPr/>
        </p:nvSpPr>
        <p:spPr>
          <a:xfrm>
            <a:off x="4418553" y="778000"/>
            <a:ext cx="99695" cy="570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>
            <a:off x="3545041" y="778000"/>
            <a:ext cx="99695" cy="570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下箭头 8"/>
          <p:cNvSpPr/>
          <p:nvPr/>
        </p:nvSpPr>
        <p:spPr>
          <a:xfrm>
            <a:off x="2173441" y="1510263"/>
            <a:ext cx="99695" cy="570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下箭头 9"/>
          <p:cNvSpPr/>
          <p:nvPr/>
        </p:nvSpPr>
        <p:spPr>
          <a:xfrm>
            <a:off x="2732262" y="1510263"/>
            <a:ext cx="99695" cy="570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>
            <a:off x="2831957" y="1690688"/>
            <a:ext cx="99695" cy="570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>
            <a:off x="2262052" y="1690688"/>
            <a:ext cx="99695" cy="570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536915" y="1320764"/>
            <a:ext cx="34079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 smtClean="0"/>
              <a:t>Main Chromaticity </a:t>
            </a:r>
            <a:r>
              <a:rPr lang="en-US" altLang="zh-CN" dirty="0" err="1" smtClean="0"/>
              <a:t>Sextupoles</a:t>
            </a:r>
            <a:r>
              <a:rPr lang="en-US" altLang="zh-CN" dirty="0" smtClean="0"/>
              <a:t> (2)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 smtClean="0"/>
              <a:t>Neighbor weaker sextupole to correct finite length effect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(2)</a:t>
            </a:r>
          </a:p>
          <a:p>
            <a:r>
              <a:rPr lang="en-US" altLang="zh-CN" dirty="0" smtClean="0"/>
              <a:t>A. </a:t>
            </a:r>
            <a:r>
              <a:rPr lang="en-US" altLang="zh-CN" dirty="0" err="1" smtClean="0"/>
              <a:t>Bogomyagkov</a:t>
            </a:r>
            <a:r>
              <a:rPr lang="en-US" altLang="zh-CN" dirty="0"/>
              <a:t>, </a:t>
            </a:r>
            <a:r>
              <a:rPr lang="en-US" altLang="zh-CN" dirty="0" smtClean="0"/>
              <a:t>ArXiv:0909.4872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Sextupole to correct higher order   chromaticity in vertical direction (1)</a:t>
            </a:r>
          </a:p>
          <a:p>
            <a:r>
              <a:rPr lang="en-US" altLang="zh-CN" dirty="0" smtClean="0"/>
              <a:t>      Y. </a:t>
            </a:r>
            <a:r>
              <a:rPr lang="en-US" altLang="zh-CN" dirty="0" err="1" smtClean="0"/>
              <a:t>Cai</a:t>
            </a:r>
            <a:r>
              <a:rPr lang="en-US" altLang="zh-CN" dirty="0" smtClean="0"/>
              <a:t>,  PRAB.19.111006</a:t>
            </a:r>
          </a:p>
          <a:p>
            <a:r>
              <a:rPr lang="en-US" altLang="zh-CN" dirty="0" smtClean="0"/>
              <a:t> </a:t>
            </a:r>
            <a:endParaRPr lang="en-US" altLang="zh-CN" dirty="0"/>
          </a:p>
          <a:p>
            <a:r>
              <a:rPr lang="en-US" altLang="zh-CN" dirty="0" smtClean="0"/>
              <a:t>Different strength between Upstream and Downstream of IP.</a:t>
            </a:r>
          </a:p>
          <a:p>
            <a:r>
              <a:rPr lang="en-US" altLang="zh-CN" dirty="0" smtClean="0"/>
              <a:t>10 knobs in 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15" name="下箭头 14"/>
          <p:cNvSpPr/>
          <p:nvPr/>
        </p:nvSpPr>
        <p:spPr>
          <a:xfrm>
            <a:off x="4695139" y="1887821"/>
            <a:ext cx="99695" cy="570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下箭头 15"/>
          <p:cNvSpPr/>
          <p:nvPr/>
        </p:nvSpPr>
        <p:spPr>
          <a:xfrm>
            <a:off x="2952784" y="1887821"/>
            <a:ext cx="99695" cy="570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38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09462" y="365125"/>
            <a:ext cx="2544337" cy="132556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Arc sextupole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7" t="16148" r="8968" b="6716"/>
          <a:stretch/>
        </p:blipFill>
        <p:spPr>
          <a:xfrm>
            <a:off x="490654" y="365125"/>
            <a:ext cx="7939668" cy="5965903"/>
          </a:xfrm>
        </p:spPr>
      </p:pic>
      <p:grpSp>
        <p:nvGrpSpPr>
          <p:cNvPr id="30" name="组合 29"/>
          <p:cNvGrpSpPr/>
          <p:nvPr/>
        </p:nvGrpSpPr>
        <p:grpSpPr>
          <a:xfrm>
            <a:off x="1037064" y="4482790"/>
            <a:ext cx="646771" cy="209008"/>
            <a:chOff x="992459" y="5282813"/>
            <a:chExt cx="646771" cy="223024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992459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992459" y="5282813"/>
              <a:ext cx="6467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639230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1858536" y="4479076"/>
            <a:ext cx="646771" cy="209008"/>
            <a:chOff x="992459" y="5282813"/>
            <a:chExt cx="646771" cy="223024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992459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992459" y="5282813"/>
              <a:ext cx="6467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639230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2691159" y="4486513"/>
            <a:ext cx="646771" cy="209008"/>
            <a:chOff x="992459" y="5282813"/>
            <a:chExt cx="646771" cy="223024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992459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992459" y="5282813"/>
              <a:ext cx="6467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1639230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3501482" y="4482799"/>
            <a:ext cx="646771" cy="209008"/>
            <a:chOff x="992459" y="5282813"/>
            <a:chExt cx="646771" cy="223024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992459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992459" y="5282813"/>
              <a:ext cx="6467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1639230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4311805" y="4479085"/>
            <a:ext cx="646771" cy="209008"/>
            <a:chOff x="992459" y="5282813"/>
            <a:chExt cx="646771" cy="223024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992459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992459" y="5282813"/>
              <a:ext cx="6467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1639230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5133281" y="4486522"/>
            <a:ext cx="646771" cy="209008"/>
            <a:chOff x="992459" y="5282813"/>
            <a:chExt cx="646771" cy="223024"/>
          </a:xfrm>
        </p:grpSpPr>
        <p:cxnSp>
          <p:nvCxnSpPr>
            <p:cNvPr id="48" name="直接连接符 47"/>
            <p:cNvCxnSpPr/>
            <p:nvPr/>
          </p:nvCxnSpPr>
          <p:spPr>
            <a:xfrm>
              <a:off x="992459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992459" y="5282813"/>
              <a:ext cx="6467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1639230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0"/>
          <p:cNvGrpSpPr/>
          <p:nvPr/>
        </p:nvGrpSpPr>
        <p:grpSpPr>
          <a:xfrm>
            <a:off x="5943606" y="4482808"/>
            <a:ext cx="646771" cy="209008"/>
            <a:chOff x="992459" y="5282813"/>
            <a:chExt cx="646771" cy="223024"/>
          </a:xfrm>
        </p:grpSpPr>
        <p:cxnSp>
          <p:nvCxnSpPr>
            <p:cNvPr id="52" name="直接连接符 51"/>
            <p:cNvCxnSpPr/>
            <p:nvPr/>
          </p:nvCxnSpPr>
          <p:spPr>
            <a:xfrm>
              <a:off x="992459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992459" y="5282813"/>
              <a:ext cx="6467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1639230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组合 54"/>
          <p:cNvGrpSpPr/>
          <p:nvPr/>
        </p:nvGrpSpPr>
        <p:grpSpPr>
          <a:xfrm>
            <a:off x="6742777" y="4479094"/>
            <a:ext cx="646771" cy="209008"/>
            <a:chOff x="992459" y="5282813"/>
            <a:chExt cx="646771" cy="223024"/>
          </a:xfrm>
        </p:grpSpPr>
        <p:cxnSp>
          <p:nvCxnSpPr>
            <p:cNvPr id="56" name="直接连接符 55"/>
            <p:cNvCxnSpPr/>
            <p:nvPr/>
          </p:nvCxnSpPr>
          <p:spPr>
            <a:xfrm>
              <a:off x="992459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992459" y="5282813"/>
              <a:ext cx="6467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1639230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>
            <a:off x="7553099" y="4486531"/>
            <a:ext cx="646771" cy="209008"/>
            <a:chOff x="992459" y="5282813"/>
            <a:chExt cx="646771" cy="223024"/>
          </a:xfrm>
        </p:grpSpPr>
        <p:cxnSp>
          <p:nvCxnSpPr>
            <p:cNvPr id="60" name="直接连接符 59"/>
            <p:cNvCxnSpPr/>
            <p:nvPr/>
          </p:nvCxnSpPr>
          <p:spPr>
            <a:xfrm>
              <a:off x="992459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992459" y="5282813"/>
              <a:ext cx="6467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1639230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文本框 62"/>
          <p:cNvSpPr txBox="1"/>
          <p:nvPr/>
        </p:nvSpPr>
        <p:spPr>
          <a:xfrm>
            <a:off x="1176456" y="4030041"/>
            <a:ext cx="34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1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2003504" y="4028562"/>
            <a:ext cx="34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2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2839844" y="4027973"/>
            <a:ext cx="34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3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3652023" y="4019633"/>
            <a:ext cx="34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4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4483714" y="4030354"/>
            <a:ext cx="34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5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5304262" y="4030354"/>
            <a:ext cx="34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6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6101575" y="4031687"/>
            <a:ext cx="34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7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6900745" y="4039124"/>
            <a:ext cx="34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8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7739871" y="4035999"/>
            <a:ext cx="34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1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73" name="直接箭头连接符 72"/>
          <p:cNvCxnSpPr/>
          <p:nvPr/>
        </p:nvCxnSpPr>
        <p:spPr>
          <a:xfrm>
            <a:off x="1029633" y="3891780"/>
            <a:ext cx="6523466" cy="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本框 74"/>
              <p:cNvSpPr txBox="1"/>
              <p:nvPr/>
            </p:nvSpPr>
            <p:spPr>
              <a:xfrm>
                <a:off x="3595583" y="3095941"/>
                <a:ext cx="1432443" cy="772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altLang="zh-CN" sz="2400" b="1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5" name="文本框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583" y="3095941"/>
                <a:ext cx="1432443" cy="772519"/>
              </a:xfrm>
              <a:prstGeom prst="rect">
                <a:avLst/>
              </a:prstGeom>
              <a:blipFill rotWithShape="0">
                <a:blip r:embed="rId3"/>
                <a:stretch>
                  <a:fillRect l="-7234" r="-4255" b="-118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文本框 75"/>
          <p:cNvSpPr txBox="1"/>
          <p:nvPr/>
        </p:nvSpPr>
        <p:spPr>
          <a:xfrm>
            <a:off x="8523249" y="1690688"/>
            <a:ext cx="36687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90/90 FODO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Non-interleave sextupole scheme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4 SF + 4 SD sextupole configurations in one arc section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7 sub-period in </a:t>
            </a:r>
            <a:r>
              <a:rPr lang="en-US" altLang="zh-CN" dirty="0"/>
              <a:t> in one arc section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4 arc section in half ring</a:t>
            </a:r>
          </a:p>
          <a:p>
            <a:r>
              <a:rPr lang="en-US" altLang="zh-CN" dirty="0" smtClean="0"/>
              <a:t>Total knobs: 32</a:t>
            </a:r>
            <a:endParaRPr lang="zh-CN" altLang="en-US" dirty="0"/>
          </a:p>
        </p:txBody>
      </p:sp>
      <p:pic>
        <p:nvPicPr>
          <p:cNvPr id="72" name="图片 7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627" y="3688564"/>
            <a:ext cx="3030220" cy="29108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935847" y="3568614"/>
            <a:ext cx="4179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zh-CN" alt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10958156" y="5953073"/>
            <a:ext cx="4179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endParaRPr lang="zh-CN" alt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1521071" y="5278895"/>
            <a:ext cx="4179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zh-CN" alt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11521071" y="4266831"/>
            <a:ext cx="4179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zh-CN" alt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894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3654373" y="536842"/>
            <a:ext cx="8445816" cy="5821680"/>
            <a:chOff x="2962998" y="726413"/>
            <a:chExt cx="8445816" cy="5821680"/>
          </a:xfrm>
        </p:grpSpPr>
        <p:pic>
          <p:nvPicPr>
            <p:cNvPr id="27" name="图片 26"/>
            <p:cNvPicPr preferRelativeResize="0"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998" y="726413"/>
              <a:ext cx="6060440" cy="5821680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9003071" y="1005268"/>
              <a:ext cx="2405743" cy="369332"/>
            </a:xfrm>
            <a:prstGeom prst="rect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Phase tuning section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直接箭头连接符 11"/>
            <p:cNvCxnSpPr>
              <a:stCxn id="2" idx="1"/>
            </p:cNvCxnSpPr>
            <p:nvPr/>
          </p:nvCxnSpPr>
          <p:spPr>
            <a:xfrm flipH="1" flipV="1">
              <a:off x="6683188" y="883818"/>
              <a:ext cx="2319883" cy="3061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7989493" y="726413"/>
              <a:ext cx="326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cxnSp>
          <p:nvCxnSpPr>
            <p:cNvPr id="14" name="直接箭头连接符 13"/>
            <p:cNvCxnSpPr>
              <a:stCxn id="2" idx="1"/>
            </p:cNvCxnSpPr>
            <p:nvPr/>
          </p:nvCxnSpPr>
          <p:spPr>
            <a:xfrm flipH="1">
              <a:off x="8152779" y="1189934"/>
              <a:ext cx="850292" cy="49759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8329756" y="1489687"/>
              <a:ext cx="326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2</a:t>
              </a:r>
              <a:endParaRPr lang="zh-CN" altLang="en-US" dirty="0"/>
            </a:p>
          </p:txBody>
        </p:sp>
        <p:cxnSp>
          <p:nvCxnSpPr>
            <p:cNvPr id="18" name="直接箭头连接符 17"/>
            <p:cNvCxnSpPr>
              <a:stCxn id="2" idx="1"/>
            </p:cNvCxnSpPr>
            <p:nvPr/>
          </p:nvCxnSpPr>
          <p:spPr>
            <a:xfrm flipH="1">
              <a:off x="8385197" y="1189934"/>
              <a:ext cx="617874" cy="84057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 flipH="1">
              <a:off x="8946816" y="1387957"/>
              <a:ext cx="1259127" cy="18884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/>
          </p:nvSpPr>
          <p:spPr>
            <a:xfrm>
              <a:off x="9187182" y="2724559"/>
              <a:ext cx="326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3</a:t>
              </a:r>
              <a:endParaRPr lang="zh-CN" altLang="en-US" dirty="0"/>
            </a:p>
          </p:txBody>
        </p:sp>
        <p:cxnSp>
          <p:nvCxnSpPr>
            <p:cNvPr id="26" name="直接箭头连接符 25"/>
            <p:cNvCxnSpPr/>
            <p:nvPr/>
          </p:nvCxnSpPr>
          <p:spPr>
            <a:xfrm flipH="1">
              <a:off x="8946816" y="1387957"/>
              <a:ext cx="1259127" cy="26626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>
              <a:stCxn id="33" idx="1"/>
            </p:cNvCxnSpPr>
            <p:nvPr/>
          </p:nvCxnSpPr>
          <p:spPr>
            <a:xfrm flipH="1" flipV="1">
              <a:off x="8348410" y="5141104"/>
              <a:ext cx="380999" cy="8134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8729409" y="5769868"/>
              <a:ext cx="2405743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Phase tuning section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35" name="直接箭头连接符 34"/>
            <p:cNvCxnSpPr>
              <a:stCxn id="33" idx="1"/>
            </p:cNvCxnSpPr>
            <p:nvPr/>
          </p:nvCxnSpPr>
          <p:spPr>
            <a:xfrm flipH="1" flipV="1">
              <a:off x="7989493" y="5554673"/>
              <a:ext cx="739916" cy="3998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8185124" y="5373908"/>
              <a:ext cx="326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4</a:t>
              </a:r>
              <a:endParaRPr lang="zh-CN" altLang="en-US" dirty="0"/>
            </a:p>
          </p:txBody>
        </p:sp>
        <p:cxnSp>
          <p:nvCxnSpPr>
            <p:cNvPr id="40" name="直接箭头连接符 39"/>
            <p:cNvCxnSpPr/>
            <p:nvPr/>
          </p:nvCxnSpPr>
          <p:spPr>
            <a:xfrm flipH="1">
              <a:off x="6344033" y="5954534"/>
              <a:ext cx="2300916" cy="3941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41"/>
            <p:cNvSpPr txBox="1"/>
            <p:nvPr/>
          </p:nvSpPr>
          <p:spPr>
            <a:xfrm>
              <a:off x="7822040" y="6012769"/>
              <a:ext cx="326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5</a:t>
              </a:r>
              <a:endParaRPr lang="zh-CN" altLang="en-US" dirty="0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281205" y="152121"/>
            <a:ext cx="5394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/>
              <a:t>Phase Advance Tuning</a:t>
            </a:r>
          </a:p>
        </p:txBody>
      </p:sp>
      <p:sp>
        <p:nvSpPr>
          <p:cNvPr id="8" name="矩形 7"/>
          <p:cNvSpPr/>
          <p:nvPr/>
        </p:nvSpPr>
        <p:spPr>
          <a:xfrm>
            <a:off x="281205" y="2529696"/>
            <a:ext cx="4065472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10 knobs in x/y 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Keep tune fixed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Only 8 free knobs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9066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Contribution from phase advance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25624"/>
            <a:ext cx="5181600" cy="4397893"/>
          </a:xfrm>
          <a:prstGeom prst="rect">
            <a:avLst/>
          </a:prstGeom>
        </p:spPr>
      </p:pic>
      <p:pic>
        <p:nvPicPr>
          <p:cNvPr id="9" name="内容占位符 8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38200" y="1825625"/>
            <a:ext cx="5181600" cy="42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4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Different Chromaticity Constraint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9093" y="1690688"/>
            <a:ext cx="7743670" cy="452453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7319" y="1690688"/>
            <a:ext cx="2653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Half ring tune control:</a:t>
            </a:r>
          </a:p>
          <a:p>
            <a:r>
              <a:rPr lang="en-US" altLang="zh-CN" dirty="0" err="1" smtClean="0"/>
              <a:t>Qx</a:t>
            </a:r>
            <a:r>
              <a:rPr lang="en-US" altLang="zh-CN" dirty="0" smtClean="0"/>
              <a:t> in (0.52, 0.58)</a:t>
            </a:r>
          </a:p>
          <a:p>
            <a:r>
              <a:rPr lang="en-US" altLang="zh-CN" dirty="0" err="1" smtClean="0"/>
              <a:t>Qy</a:t>
            </a:r>
            <a:r>
              <a:rPr lang="en-US" altLang="zh-CN" dirty="0" smtClean="0"/>
              <a:t> in (0.58, 0.64)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9790771" y="1690688"/>
            <a:ext cx="2141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 our normal optimization, we prefer to control the tune in the maximum momentum offset (0.006~0.008)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9795495" y="4148254"/>
            <a:ext cx="1969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final optimum momentum acceptance is about 0.016.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417319" y="5014893"/>
                <a:ext cx="231473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K. </a:t>
                </a:r>
                <a:r>
                  <a:rPr lang="en-US" altLang="zh-CN" dirty="0" err="1" smtClean="0"/>
                  <a:t>Oide</a:t>
                </a:r>
                <a:r>
                  <a:rPr lang="en-US" altLang="zh-CN" dirty="0"/>
                  <a:t> </a:t>
                </a:r>
                <a:r>
                  <a:rPr lang="en-US" altLang="zh-CN" dirty="0" smtClean="0"/>
                  <a:t>(2016):</a:t>
                </a:r>
              </a:p>
              <a:p>
                <a:r>
                  <a:rPr lang="en-US" altLang="zh-CN" dirty="0" smtClean="0"/>
                  <a:t>Less chromaticity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Better dynamic aperture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19" y="5014893"/>
                <a:ext cx="2314730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2105" t="-3046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49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Contribution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(1)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58282" y="1650534"/>
            <a:ext cx="7688081" cy="454180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8154" y="1155683"/>
            <a:ext cx="3876675" cy="22002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8154" y="4305691"/>
            <a:ext cx="3819525" cy="2143125"/>
          </a:xfrm>
          <a:prstGeom prst="rect">
            <a:avLst/>
          </a:prstGeom>
        </p:spPr>
      </p:pic>
      <p:sp>
        <p:nvSpPr>
          <p:cNvPr id="11" name="下箭头 10"/>
          <p:cNvSpPr/>
          <p:nvPr/>
        </p:nvSpPr>
        <p:spPr>
          <a:xfrm>
            <a:off x="10156436" y="3355958"/>
            <a:ext cx="535259" cy="6932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902282" y="971017"/>
            <a:ext cx="1304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Bx</a:t>
            </a:r>
            <a:r>
              <a:rPr lang="en-US" altLang="zh-CN" dirty="0" smtClean="0"/>
              <a:t>=0.17m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902281" y="4049213"/>
            <a:ext cx="1304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Bx</a:t>
            </a:r>
            <a:r>
              <a:rPr lang="en-US" altLang="zh-CN" dirty="0" smtClean="0"/>
              <a:t>=0.37m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1204" y="80778"/>
            <a:ext cx="22764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5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Contribution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(2)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80022" y="1921388"/>
            <a:ext cx="8031956" cy="468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5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Effect of Synchrotron Radiation in Quadrupoles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FODO Arc - Horizontal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altLang="zh-CN" dirty="0" smtClean="0"/>
                  <a:t>K. </a:t>
                </a:r>
                <a:r>
                  <a:rPr lang="en-US" altLang="zh-CN" dirty="0" err="1" smtClean="0"/>
                  <a:t>Oide</a:t>
                </a:r>
                <a:r>
                  <a:rPr lang="en-US" altLang="zh-CN" dirty="0"/>
                  <a:t>, PRAB </a:t>
                </a:r>
                <a:r>
                  <a:rPr lang="en-US" altLang="zh-CN" dirty="0" smtClean="0"/>
                  <a:t>19.111005</a:t>
                </a:r>
              </a:p>
              <a:p>
                <a:r>
                  <a:rPr lang="en-US" altLang="zh-CN" dirty="0" smtClean="0"/>
                  <a:t>Maximum momentum deviation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Δp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(−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 smtClean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QF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Q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altLang="zh-CN" dirty="0" smtClean="0"/>
              </a:p>
              <a:p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zh-CN" altLang="en-US" dirty="0" smtClean="0">
                    <a:latin typeface="+mn-lt"/>
                  </a:rPr>
                  <a:t> </a:t>
                </a:r>
                <a:r>
                  <a:rPr lang="en-US" altLang="zh-CN" dirty="0" smtClean="0">
                    <a:latin typeface="+mn-lt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en-US" altLang="zh-CN" dirty="0" smtClean="0">
                    <a:latin typeface="+mn-lt"/>
                  </a:rPr>
                  <a:t>,</a:t>
                </a:r>
                <a:r>
                  <a:rPr lang="zh-CN" altLang="en-US" dirty="0" smtClean="0">
                    <a:latin typeface="+mn-lt"/>
                  </a:rPr>
                  <a:t> </a:t>
                </a:r>
                <a:r>
                  <a:rPr lang="en-US" altLang="zh-CN" dirty="0" smtClean="0">
                    <a:latin typeface="+mn-lt"/>
                  </a:rPr>
                  <a:t>the synchrotron damping rate and longitudinal damping partition number.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QF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QD</m:t>
                        </m:r>
                      </m:sub>
                    </m:sSub>
                  </m:oMath>
                </a14:m>
                <a:r>
                  <a:rPr lang="zh-CN" altLang="en-US" dirty="0" smtClean="0">
                    <a:latin typeface="+mn-lt"/>
                  </a:rPr>
                  <a:t> </a:t>
                </a:r>
                <a:r>
                  <a:rPr lang="en-US" altLang="zh-CN" dirty="0" smtClean="0">
                    <a:latin typeface="+mn-lt"/>
                  </a:rPr>
                  <a:t>the lengths of the quadrupoles.</a:t>
                </a:r>
                <a:endParaRPr lang="zh-CN" alt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内容占位符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1418" t="-3642" r="-15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占位符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CN" dirty="0" smtClean="0"/>
              <a:t>IR QD0 – Vertical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zh-CN" dirty="0"/>
              <a:t>A. </a:t>
            </a:r>
            <a:r>
              <a:rPr lang="en-US" altLang="zh-CN" dirty="0" err="1"/>
              <a:t>Bogomyagkov</a:t>
            </a:r>
            <a:r>
              <a:rPr lang="en-US" altLang="zh-CN" dirty="0"/>
              <a:t> (BINP), FCC-</a:t>
            </a:r>
            <a:r>
              <a:rPr lang="en-US" altLang="zh-CN" dirty="0" err="1"/>
              <a:t>ee</a:t>
            </a:r>
            <a:r>
              <a:rPr lang="en-US" altLang="zh-CN" dirty="0"/>
              <a:t>, </a:t>
            </a:r>
            <a:r>
              <a:rPr lang="en-US" altLang="zh-CN" dirty="0" smtClean="0"/>
              <a:t>Z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422" y="3450643"/>
            <a:ext cx="4674744" cy="130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1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323" y="1996730"/>
            <a:ext cx="5029200" cy="286035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Momentum deviation versus amplitude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816443"/>
                <a:ext cx="10515600" cy="136051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 smtClean="0"/>
                  <a:t>This could explain why the DA with (FLUC) is flat versus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For example, if we want to achieve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@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 smtClean="0"/>
                  <a:t>, the DA should be also about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@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=0.01</m:t>
                    </m:r>
                  </m:oMath>
                </a14:m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816443"/>
                <a:ext cx="10515600" cy="1360519"/>
              </a:xfrm>
              <a:blipFill rotWithShape="0">
                <a:blip r:embed="rId4"/>
                <a:stretch>
                  <a:fillRect l="-1043" t="-10762" b="-40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996731"/>
            <a:ext cx="4523809" cy="27142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7557804" y="2963014"/>
                <a:ext cx="2245551" cy="397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𝑟𝑓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804" y="2963014"/>
                <a:ext cx="2245551" cy="397096"/>
              </a:xfrm>
              <a:prstGeom prst="rect">
                <a:avLst/>
              </a:prstGeom>
              <a:blipFill rotWithShape="0">
                <a:blip r:embed="rId7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7878146" y="2661590"/>
            <a:ext cx="1604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DA Objective: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655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31" y="796706"/>
            <a:ext cx="8429776" cy="55432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850026" y="6251723"/>
            <a:ext cx="4502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the </a:t>
            </a:r>
            <a:r>
              <a:rPr lang="en-US" altLang="zh-CN" dirty="0"/>
              <a:t>damping rate per beam-beam interaction</a:t>
            </a:r>
            <a:endParaRPr lang="zh-CN" altLang="en-US" dirty="0"/>
          </a:p>
        </p:txBody>
      </p:sp>
      <p:sp>
        <p:nvSpPr>
          <p:cNvPr id="6" name="十字星 5"/>
          <p:cNvSpPr>
            <a:spLocks/>
          </p:cNvSpPr>
          <p:nvPr/>
        </p:nvSpPr>
        <p:spPr>
          <a:xfrm>
            <a:off x="6727373" y="2558132"/>
            <a:ext cx="380246" cy="382746"/>
          </a:xfrm>
          <a:prstGeom prst="star4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2884714" y="2747952"/>
            <a:ext cx="65858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6960732" y="2349970"/>
            <a:ext cx="949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CEPC-</a:t>
            </a:r>
            <a:r>
              <a:rPr lang="en-US" altLang="zh-CN" b="1" i="1" dirty="0" smtClean="0">
                <a:solidFill>
                  <a:srgbClr val="C00000"/>
                </a:solidFill>
              </a:rPr>
              <a:t>H</a:t>
            </a:r>
            <a:endParaRPr lang="zh-CN" altLang="en-US" b="1" i="1" dirty="0">
              <a:solidFill>
                <a:srgbClr val="C00000"/>
              </a:solidFill>
            </a:endParaRPr>
          </a:p>
        </p:txBody>
      </p:sp>
      <p:sp>
        <p:nvSpPr>
          <p:cNvPr id="15" name="十字星 14"/>
          <p:cNvSpPr>
            <a:spLocks/>
          </p:cNvSpPr>
          <p:nvPr/>
        </p:nvSpPr>
        <p:spPr>
          <a:xfrm>
            <a:off x="5910936" y="3729865"/>
            <a:ext cx="380246" cy="382746"/>
          </a:xfrm>
          <a:prstGeom prst="star4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十字星 16"/>
          <p:cNvSpPr>
            <a:spLocks/>
          </p:cNvSpPr>
          <p:nvPr/>
        </p:nvSpPr>
        <p:spPr>
          <a:xfrm>
            <a:off x="3951509" y="4927296"/>
            <a:ext cx="380246" cy="382746"/>
          </a:xfrm>
          <a:prstGeom prst="star4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>
            <a:off x="4141632" y="1004215"/>
            <a:ext cx="0" cy="4612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111940" y="1004213"/>
            <a:ext cx="0" cy="4612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6912746" y="1004209"/>
            <a:ext cx="0" cy="4612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2884713" y="3925436"/>
            <a:ext cx="65858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2884712" y="5131910"/>
            <a:ext cx="65858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5197246" y="3514746"/>
            <a:ext cx="949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CEPC-</a:t>
            </a:r>
            <a:r>
              <a:rPr lang="en-US" altLang="zh-CN" b="1" i="1" dirty="0" smtClean="0">
                <a:solidFill>
                  <a:srgbClr val="C00000"/>
                </a:solidFill>
              </a:rPr>
              <a:t>W</a:t>
            </a:r>
            <a:endParaRPr lang="zh-CN" altLang="en-US" b="1" i="1" dirty="0">
              <a:solidFill>
                <a:srgbClr val="C0000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205159" y="4690408"/>
            <a:ext cx="949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CEPC-</a:t>
            </a:r>
            <a:r>
              <a:rPr lang="en-US" altLang="zh-CN" b="1" i="1" dirty="0" smtClean="0">
                <a:solidFill>
                  <a:srgbClr val="C00000"/>
                </a:solidFill>
              </a:rPr>
              <a:t>Z</a:t>
            </a:r>
            <a:endParaRPr lang="zh-CN" alt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84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Suppress noise of DA result with radiation fluctuation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809961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 smtClean="0"/>
                  <a:t>DA </a:t>
                </a:r>
                <a:r>
                  <a:rPr lang="en-US" altLang="zh-CN" sz="2400" dirty="0"/>
                  <a:t>is tracked with </a:t>
                </a:r>
                <a:r>
                  <a:rPr lang="en-US" altLang="zh-CN" sz="2400" dirty="0" smtClean="0"/>
                  <a:t>different initial phase: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0,</m:t>
                        </m:r>
                        <m:f>
                          <m:f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400" dirty="0" smtClean="0"/>
                  <a:t> for different energy</a:t>
                </a:r>
              </a:p>
              <a:p>
                <a:r>
                  <a:rPr lang="en-US" altLang="zh-CN" sz="2400" dirty="0" smtClean="0"/>
                  <a:t>10 </a:t>
                </a:r>
                <a:r>
                  <a:rPr lang="en-US" altLang="zh-CN" sz="2400" dirty="0"/>
                  <a:t>more times </a:t>
                </a:r>
                <a:r>
                  <a:rPr lang="en-US" altLang="zh-CN" sz="2400" dirty="0" smtClean="0"/>
                  <a:t>survey </a:t>
                </a:r>
                <a:r>
                  <a:rPr lang="en-US" altLang="zh-CN" sz="2400" dirty="0"/>
                  <a:t>for on-momentum particle is tracked, and the minimum value is treated as the on-momentum </a:t>
                </a:r>
                <a:r>
                  <a:rPr lang="en-US" altLang="zh-CN" sz="2400" dirty="0" smtClean="0"/>
                  <a:t>DA</a:t>
                </a:r>
              </a:p>
              <a:p>
                <a:r>
                  <a:rPr lang="en-US" altLang="zh-CN" sz="2400" dirty="0" smtClean="0"/>
                  <a:t>Tracked DA result </a:t>
                </a:r>
                <a:r>
                  <a:rPr lang="en-US" altLang="zh-CN" sz="2400" dirty="0"/>
                  <a:t>will be clipped to ensure DA at large momentum deviation will be less than that at small </a:t>
                </a:r>
                <a:r>
                  <a:rPr lang="en-US" altLang="zh-CN" sz="2400" dirty="0" smtClean="0"/>
                  <a:t>deviation</a:t>
                </a:r>
              </a:p>
              <a:p>
                <a:r>
                  <a:rPr lang="en-US" altLang="zh-CN" sz="2400" dirty="0" smtClean="0"/>
                  <a:t>Only two objective: min-DA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altLang="zh-CN" sz="2400" dirty="0" smtClean="0"/>
                  <a:t>  and min-DA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altLang="zh-CN" sz="2400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809961" cy="4351338"/>
              </a:xfrm>
              <a:blipFill rotWithShape="0">
                <a:blip r:embed="rId2"/>
                <a:stretch>
                  <a:fillRect l="-1093" t="-1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675" y="3083536"/>
            <a:ext cx="4251325" cy="259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On Momentum Dynamic Aperture (CEPC-Higgs)</a:t>
            </a:r>
            <a:endParaRPr lang="zh-CN" altLang="en-US" dirty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0312" y="2115344"/>
            <a:ext cx="4905375" cy="37719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32177" y="6330950"/>
            <a:ext cx="109562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Synchrotron motion, </a:t>
            </a: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synchtron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radiation in dipoles, quads and </a:t>
            </a: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sextupoles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 tapering, </a:t>
            </a: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Maxwellian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fringes, kinematical terms, crab waist are included.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内容占位符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33450" y="2096294"/>
            <a:ext cx="4991100" cy="381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9412" y="1258094"/>
            <a:ext cx="1352550" cy="8572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918527" y="1746012"/>
            <a:ext cx="1771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Initial 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Phase: 0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68526" y="1747529"/>
            <a:ext cx="2073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Initial 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Phase: Pi/2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01304" y="5942568"/>
            <a:ext cx="5446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 samples are tracked. 200 turns are tracked. </a:t>
            </a:r>
          </a:p>
        </p:txBody>
      </p:sp>
    </p:spTree>
    <p:extLst>
      <p:ext uri="{BB962C8B-B14F-4D97-AF65-F5344CB8AC3E}">
        <p14:creationId xmlns:p14="http://schemas.microsoft.com/office/powerpoint/2010/main" val="348303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5507" y="1264912"/>
            <a:ext cx="2562225" cy="1438275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Off momentum Dynamic Aperture</a:t>
            </a:r>
            <a:endParaRPr lang="zh-CN" altLang="en-US" dirty="0"/>
          </a:p>
        </p:txBody>
      </p:sp>
      <p:pic>
        <p:nvPicPr>
          <p:cNvPr id="13" name="内容占位符 1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559521"/>
            <a:ext cx="5181600" cy="2883545"/>
          </a:xfrm>
          <a:prstGeom prst="rect">
            <a:avLst/>
          </a:prstGeom>
        </p:spPr>
      </p:pic>
      <p:pic>
        <p:nvPicPr>
          <p:cNvPr id="14" name="内容占位符 13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2561560"/>
            <a:ext cx="5181600" cy="287946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034606" y="5742137"/>
            <a:ext cx="9005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</a:rPr>
              <a:t>100 </a:t>
            </a:r>
            <a:r>
              <a:rPr lang="en-US" altLang="zh-CN" dirty="0">
                <a:latin typeface="Times New Roman" panose="02020603050405020304" pitchFamily="18" charset="0"/>
              </a:rPr>
              <a:t>samples. Radiation fluctuation is included. 0.3% emittance coupling. 200 turns are tracked.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4740635" y="1521786"/>
            <a:ext cx="313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Momentum Acceptance: 0.017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2202025" y="2141888"/>
            <a:ext cx="3480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Error bar  means min and max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8182946" y="2147066"/>
            <a:ext cx="338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90% survival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251339" y="743773"/>
            <a:ext cx="1576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W/O Optimization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841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Crab Waist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90% survival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537" y="803501"/>
            <a:ext cx="3590925" cy="8096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795656" y="685800"/>
            <a:ext cx="3091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IP Downstream: K2 = 0.69 m</a:t>
            </a:r>
            <a:r>
              <a:rPr lang="en-US" altLang="zh-CN" baseline="30000" dirty="0" smtClean="0"/>
              <a:t>-2</a:t>
            </a:r>
          </a:p>
          <a:p>
            <a:endParaRPr lang="en-US" altLang="zh-CN" baseline="-25000" dirty="0"/>
          </a:p>
          <a:p>
            <a:r>
              <a:rPr lang="en-US" altLang="zh-CN" dirty="0" smtClean="0"/>
              <a:t>IP Upstream:      K2 =-0.69 m</a:t>
            </a:r>
            <a:r>
              <a:rPr lang="en-US" altLang="zh-CN" baseline="30000" dirty="0"/>
              <a:t>-2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3132962" y="5616147"/>
            <a:ext cx="936171" cy="37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CW=0</a:t>
            </a:r>
            <a:endParaRPr lang="zh-CN" altLang="en-US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8327570" y="5616147"/>
            <a:ext cx="936171" cy="37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CW=1.0</a:t>
            </a:r>
            <a:endParaRPr lang="zh-CN" altLang="en-US" b="1" dirty="0"/>
          </a:p>
        </p:txBody>
      </p:sp>
      <p:pic>
        <p:nvPicPr>
          <p:cNvPr id="14" name="内容占位符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561560"/>
            <a:ext cx="5181600" cy="287946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2582069"/>
            <a:ext cx="51054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altLang="zh-CN" dirty="0" smtClean="0"/>
              <a:t>Crosstalk between Beam-Beam &amp; Lattice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89579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 with </a:t>
            </a:r>
            <a:r>
              <a:rPr lang="en-US" altLang="zh-CN" dirty="0" smtClean="0"/>
              <a:t>Beam-Beam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90% survival plot</a:t>
            </a:r>
            <a:endParaRPr lang="zh-CN" altLang="en-US" dirty="0"/>
          </a:p>
        </p:txBody>
      </p:sp>
      <p:pic>
        <p:nvPicPr>
          <p:cNvPr id="4" name="内容占位符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72" y="2654866"/>
            <a:ext cx="5181600" cy="28794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348" y="2654866"/>
            <a:ext cx="5095875" cy="28384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959010" y="2297179"/>
            <a:ext cx="193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Beam-Beam On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335761" y="2297179"/>
            <a:ext cx="193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Beam-Beam Off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07439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Lattice, if crab-waist scheme work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9" y="1690688"/>
            <a:ext cx="4086225" cy="2428875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265" y="1690688"/>
            <a:ext cx="4086225" cy="24288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112" y="1671638"/>
            <a:ext cx="4086225" cy="24479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0" y="4138613"/>
            <a:ext cx="4086225" cy="24288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264" y="4138613"/>
            <a:ext cx="4086225" cy="24288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112" y="4129087"/>
            <a:ext cx="4086225" cy="24479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182224" y="394003"/>
            <a:ext cx="192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1000 particles</a:t>
            </a:r>
          </a:p>
          <a:p>
            <a:r>
              <a:rPr lang="en-US" altLang="zh-CN" dirty="0" smtClean="0"/>
              <a:t>5000 half-turn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718435" y="2207622"/>
            <a:ext cx="154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 sext off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710588" y="2207622"/>
            <a:ext cx="154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 sext off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62533" y="2207622"/>
            <a:ext cx="154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 sext off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710588" y="4706201"/>
            <a:ext cx="154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 sext on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5796813" y="4706201"/>
            <a:ext cx="154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 sext on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9659166" y="4706201"/>
            <a:ext cx="154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 sext 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04963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Lattice + </a:t>
            </a:r>
            <a:r>
              <a:rPr lang="en-US" altLang="zh-CN" dirty="0" smtClean="0">
                <a:solidFill>
                  <a:srgbClr val="FF0000"/>
                </a:solidFill>
              </a:rPr>
              <a:t>Beamstrahlung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1" name="内容占位符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77" y="4158456"/>
            <a:ext cx="4086225" cy="2428875"/>
          </a:xfr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77" y="1552168"/>
            <a:ext cx="4086225" cy="24288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81" y="1552168"/>
            <a:ext cx="4086225" cy="24288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29" y="1542642"/>
            <a:ext cx="4086225" cy="24479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99063" y="2286000"/>
            <a:ext cx="574766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OFF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6290106" y="2285999"/>
            <a:ext cx="574766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OFF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9219922" y="2285999"/>
            <a:ext cx="574766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OFF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80" y="4158455"/>
            <a:ext cx="4086225" cy="24288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783" y="4158455"/>
            <a:ext cx="4086225" cy="24479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945289" y="1665178"/>
            <a:ext cx="192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1000 particles</a:t>
            </a:r>
          </a:p>
          <a:p>
            <a:r>
              <a:rPr lang="en-US" altLang="zh-CN" dirty="0" smtClean="0"/>
              <a:t>5000 half-turn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0026492" y="4262712"/>
            <a:ext cx="192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1e3 particles</a:t>
            </a:r>
          </a:p>
          <a:p>
            <a:r>
              <a:rPr lang="en-US" altLang="zh-CN" dirty="0" smtClean="0"/>
              <a:t>1e5 half-turn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2312126" y="4396465"/>
            <a:ext cx="574766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On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6290106" y="4396464"/>
            <a:ext cx="574766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On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9219922" y="4396463"/>
            <a:ext cx="574766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14905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Lattice + </a:t>
            </a:r>
            <a:r>
              <a:rPr lang="en-US" altLang="zh-CN" dirty="0" smtClean="0"/>
              <a:t>Beamstrahlung + </a:t>
            </a:r>
            <a:r>
              <a:rPr lang="en-US" altLang="zh-CN" dirty="0" err="1" smtClean="0">
                <a:solidFill>
                  <a:srgbClr val="FF0000"/>
                </a:solidFill>
              </a:rPr>
              <a:t>Qrad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77" y="4158456"/>
            <a:ext cx="4086225" cy="2428875"/>
          </a:xfrm>
        </p:spPr>
      </p:pic>
      <p:pic>
        <p:nvPicPr>
          <p:cNvPr id="4" name="内容占位符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77" y="1558943"/>
            <a:ext cx="4086225" cy="24288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80" y="1558942"/>
            <a:ext cx="4086225" cy="24288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783" y="1558942"/>
            <a:ext cx="4086225" cy="24479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99063" y="1724297"/>
            <a:ext cx="574766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OFF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6290106" y="1724296"/>
            <a:ext cx="574766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OFF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9219922" y="1724296"/>
            <a:ext cx="574766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OFF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61" y="4158455"/>
            <a:ext cx="4086225" cy="24288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783" y="4148929"/>
            <a:ext cx="4086225" cy="244792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393680" y="381575"/>
            <a:ext cx="192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1e3 particles</a:t>
            </a:r>
          </a:p>
          <a:p>
            <a:r>
              <a:rPr lang="en-US" altLang="zh-CN" dirty="0" smtClean="0"/>
              <a:t>1e5 half-turn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2312126" y="4396465"/>
            <a:ext cx="574766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On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6290106" y="4396464"/>
            <a:ext cx="574766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On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9219922" y="4396463"/>
            <a:ext cx="574766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23462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Strong-Strong .vs. </a:t>
            </a:r>
            <a:br>
              <a:rPr lang="en-US" altLang="zh-CN" dirty="0" smtClean="0"/>
            </a:br>
            <a:r>
              <a:rPr lang="en-US" altLang="zh-CN" dirty="0" smtClean="0"/>
              <a:t>Lattice </a:t>
            </a:r>
            <a:r>
              <a:rPr lang="en-US" altLang="zh-CN" dirty="0"/>
              <a:t>+ </a:t>
            </a:r>
            <a:r>
              <a:rPr lang="en-US" altLang="zh-CN" dirty="0" smtClean="0"/>
              <a:t>Beamstrahlung + </a:t>
            </a:r>
            <a:r>
              <a:rPr lang="en-US" altLang="zh-CN" dirty="0" err="1" smtClean="0"/>
              <a:t>Qrad</a:t>
            </a:r>
            <a:endParaRPr lang="zh-CN" altLang="en-US" dirty="0"/>
          </a:p>
        </p:txBody>
      </p:sp>
      <p:pic>
        <p:nvPicPr>
          <p:cNvPr id="5" name="内容占位符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77" y="4158456"/>
            <a:ext cx="4086225" cy="24288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61" y="4158455"/>
            <a:ext cx="4086225" cy="24288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783" y="4148929"/>
            <a:ext cx="4086225" cy="2447925"/>
          </a:xfrm>
          <a:prstGeom prst="rect">
            <a:avLst/>
          </a:prstGeom>
        </p:spPr>
      </p:pic>
      <p:pic>
        <p:nvPicPr>
          <p:cNvPr id="8" name="内容占位符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58" y="1680708"/>
            <a:ext cx="4086225" cy="24288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433" y="1680708"/>
            <a:ext cx="4086225" cy="24288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228" y="1690688"/>
            <a:ext cx="4086225" cy="24479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776549" y="2194560"/>
            <a:ext cx="147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Strong-Strong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5749494" y="2194560"/>
            <a:ext cx="147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Strong-Strong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8839530" y="1783620"/>
            <a:ext cx="147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Strong-Strong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2343489" y="4611189"/>
            <a:ext cx="90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Lattice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6096000" y="4611189"/>
            <a:ext cx="90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Lattice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8971454" y="4380360"/>
            <a:ext cx="90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Lattice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10050238" y="4426527"/>
            <a:ext cx="192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1e3 particles</a:t>
            </a:r>
          </a:p>
          <a:p>
            <a:r>
              <a:rPr lang="en-US" altLang="zh-CN" dirty="0" smtClean="0"/>
              <a:t>1e5 half-turn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10013702" y="2007510"/>
            <a:ext cx="192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1e6 particles</a:t>
            </a:r>
          </a:p>
          <a:p>
            <a:r>
              <a:rPr lang="en-US" altLang="zh-CN" dirty="0" smtClean="0"/>
              <a:t>1e3 half-turn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9835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429" t="6928" r="7861" b="10216"/>
          <a:stretch/>
        </p:blipFill>
        <p:spPr>
          <a:xfrm>
            <a:off x="8029575" y="365124"/>
            <a:ext cx="4057461" cy="30184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38109" y="6488668"/>
            <a:ext cx="150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C. </a:t>
            </a:r>
            <a:r>
              <a:rPr lang="en-US" altLang="zh-CN" dirty="0" err="1" smtClean="0"/>
              <a:t>Milardi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808"/>
            <a:ext cx="8029575" cy="60436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8592" y="4010025"/>
            <a:ext cx="3019425" cy="28479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3714" y="3424588"/>
            <a:ext cx="271462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041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Lifetime: (1)</a:t>
            </a:r>
            <a:br>
              <a:rPr lang="en-US" altLang="zh-CN" dirty="0" smtClean="0"/>
            </a:br>
            <a:r>
              <a:rPr lang="en-US" altLang="zh-CN" dirty="0" smtClean="0"/>
              <a:t>Lattice </a:t>
            </a:r>
            <a:r>
              <a:rPr lang="en-US" altLang="zh-CN" dirty="0"/>
              <a:t>+ Beamstrahlung + </a:t>
            </a:r>
            <a:r>
              <a:rPr lang="en-US" altLang="zh-CN" dirty="0" err="1"/>
              <a:t>Qrad</a:t>
            </a:r>
            <a:r>
              <a:rPr lang="en-US" altLang="zh-CN" dirty="0" smtClean="0"/>
              <a:t> 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387" y="2105819"/>
            <a:ext cx="675322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532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Lifetime: (2)</a:t>
            </a:r>
            <a:br>
              <a:rPr lang="en-US" altLang="zh-CN" dirty="0" smtClean="0"/>
            </a:br>
            <a:r>
              <a:rPr lang="en-US" altLang="zh-CN" dirty="0" smtClean="0"/>
              <a:t>Lattice </a:t>
            </a:r>
            <a:r>
              <a:rPr lang="en-US" altLang="zh-CN" dirty="0"/>
              <a:t>+ Beamstrahlung + </a:t>
            </a:r>
            <a:r>
              <a:rPr lang="en-US" altLang="zh-CN" dirty="0" err="1"/>
              <a:t>Qrad</a:t>
            </a:r>
            <a:r>
              <a:rPr lang="en-US" altLang="zh-CN" dirty="0" smtClean="0"/>
              <a:t>  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996281"/>
            <a:ext cx="5379720" cy="4010025"/>
          </a:xfrm>
          <a:prstGeom prst="rect">
            <a:avLst/>
          </a:prstGeom>
        </p:spPr>
      </p:pic>
      <p:pic>
        <p:nvPicPr>
          <p:cNvPr id="4" name="图片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00185" y="2096294"/>
            <a:ext cx="5372100" cy="381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2259875" y="6049283"/>
                <a:ext cx="3004457" cy="490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/>
                  <a:t>40min: 16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875" y="6049283"/>
                <a:ext cx="3004457" cy="490840"/>
              </a:xfrm>
              <a:prstGeom prst="rect">
                <a:avLst/>
              </a:prstGeom>
              <a:blipFill rotWithShape="0">
                <a:blip r:embed="rId4"/>
                <a:stretch>
                  <a:fillRect l="-3245" t="-8642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6557555" y="6081066"/>
            <a:ext cx="5488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Momentum Acceptance: 1.2% -&gt; 1.5%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647064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altLang="zh-CN" dirty="0" smtClean="0">
                    <a:latin typeface="+mn-lt"/>
                  </a:rPr>
                  <a:t>The beam-beam effect is evaluated by comparing with built machines and is considered reasonable</a:t>
                </a:r>
              </a:p>
              <a:p>
                <a:r>
                  <a:rPr lang="en-US" altLang="zh-CN" dirty="0" smtClean="0">
                    <a:latin typeface="+mn-lt"/>
                  </a:rPr>
                  <a:t>Beam-beam code has been developed and cross checked for large </a:t>
                </a:r>
                <a:r>
                  <a:rPr lang="en-US" altLang="zh-CN" dirty="0" err="1" smtClean="0">
                    <a:latin typeface="+mn-lt"/>
                  </a:rPr>
                  <a:t>Piwinski</a:t>
                </a:r>
                <a:r>
                  <a:rPr lang="en-US" altLang="zh-CN" dirty="0" smtClean="0">
                    <a:latin typeface="+mn-lt"/>
                  </a:rPr>
                  <a:t> angle collision and beamstrahlung effect</a:t>
                </a:r>
              </a:p>
              <a:p>
                <a:r>
                  <a:rPr lang="en-US" altLang="zh-CN" dirty="0" smtClean="0">
                    <a:latin typeface="+mn-lt"/>
                  </a:rPr>
                  <a:t>Different bunch population and asymmetric bunch current collision shows that the machine design has enough margin</a:t>
                </a:r>
              </a:p>
              <a:p>
                <a:r>
                  <a:rPr lang="en-US" altLang="zh-CN" dirty="0" smtClean="0">
                    <a:latin typeface="+mn-lt"/>
                  </a:rPr>
                  <a:t>The beam-beam effect has been studied by strong-strong simulation, which shows &gt;200min with momentum acceptance 1.2%</a:t>
                </a:r>
              </a:p>
              <a:p>
                <a:r>
                  <a:rPr lang="en-US" altLang="zh-CN" dirty="0" smtClean="0">
                    <a:latin typeface="+mn-lt"/>
                  </a:rPr>
                  <a:t>The new x-z instability could be suppressed by proper working </a:t>
                </a:r>
                <a:r>
                  <a:rPr lang="en-US" altLang="zh-CN" dirty="0" smtClean="0">
                    <a:latin typeface="+mn-lt"/>
                  </a:rPr>
                  <a:t>point</a:t>
                </a:r>
              </a:p>
              <a:p>
                <a:r>
                  <a:rPr lang="en-US" altLang="zh-CN" dirty="0"/>
                  <a:t>All effects (exception: error, solenoid) is included in the dynamic aperture survey</a:t>
                </a:r>
              </a:p>
              <a:p>
                <a:r>
                  <a:rPr lang="en-US" altLang="zh-CN" dirty="0"/>
                  <a:t>DA achieved: 20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CN" dirty="0"/>
                  <a:t>*20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dirty="0"/>
                  <a:t>, 1.7% momentum acceptance for </a:t>
                </a:r>
                <a:r>
                  <a:rPr lang="en-US" altLang="zh-CN" dirty="0" smtClean="0"/>
                  <a:t>Higgs</a:t>
                </a:r>
                <a:endParaRPr lang="en-US" altLang="zh-CN" dirty="0" smtClean="0">
                  <a:latin typeface="+mn-lt"/>
                </a:endParaRPr>
              </a:p>
              <a:p>
                <a:r>
                  <a:rPr lang="en-US" altLang="zh-CN" dirty="0" smtClean="0">
                    <a:latin typeface="+mn-lt"/>
                  </a:rPr>
                  <a:t>Weak strong simulation(beamstrahlung) + lattice + SR Fluctuation shows tail growth in vertical and longitudinal direction.</a:t>
                </a:r>
              </a:p>
              <a:p>
                <a:r>
                  <a:rPr lang="en-US" altLang="zh-CN" dirty="0" smtClean="0">
                    <a:latin typeface="+mn-lt"/>
                  </a:rPr>
                  <a:t>The study shows that dynamic aperture should &gt;16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dirty="0" smtClean="0">
                    <a:latin typeface="+mn-lt"/>
                  </a:rPr>
                  <a:t>(40min), Momentum acceptance &gt;1.5%(200min</a:t>
                </a:r>
                <a:r>
                  <a:rPr lang="en-US" altLang="zh-CN" dirty="0" smtClean="0">
                    <a:latin typeface="+mn-lt"/>
                  </a:rPr>
                  <a:t>)</a:t>
                </a:r>
                <a:endParaRPr lang="en-US" altLang="zh-CN" dirty="0">
                  <a:latin typeface="+mn-lt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2521" b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471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Beam-Beam Code Check - CEPC </a:t>
            </a:r>
            <a:r>
              <a:rPr lang="en-US" altLang="zh-CN" dirty="0" smtClean="0"/>
              <a:t>(1)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91544"/>
            <a:ext cx="5181600" cy="3619500"/>
          </a:xfrm>
          <a:prstGeom prst="rect">
            <a:avLst/>
          </a:prstGeom>
        </p:spPr>
      </p:pic>
      <p:pic>
        <p:nvPicPr>
          <p:cNvPr id="6" name="内容占位符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452360"/>
            <a:ext cx="5181600" cy="309786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751118" y="4520045"/>
            <a:ext cx="1111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K. </a:t>
            </a:r>
            <a:r>
              <a:rPr lang="en-US" altLang="zh-CN" dirty="0" err="1" smtClean="0"/>
              <a:t>Ohmi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3564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Beam-Beam Code Check - CEPC </a:t>
            </a:r>
            <a:r>
              <a:rPr lang="en-US" altLang="zh-CN" dirty="0" smtClean="0"/>
              <a:t>(2)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10594"/>
            <a:ext cx="5181600" cy="3581400"/>
          </a:xfrm>
          <a:prstGeom prst="rect">
            <a:avLst/>
          </a:prstGeom>
        </p:spPr>
      </p:pic>
      <p:pic>
        <p:nvPicPr>
          <p:cNvPr id="6" name="内容占位符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509025"/>
            <a:ext cx="5181600" cy="298453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751118" y="4520045"/>
            <a:ext cx="1111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K. </a:t>
            </a:r>
            <a:r>
              <a:rPr lang="en-US" altLang="zh-CN" dirty="0" err="1" smtClean="0"/>
              <a:t>Ohmi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1085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Beamstrahlung lifetime</a:t>
            </a:r>
            <a:br>
              <a:rPr lang="en-US" altLang="zh-CN" dirty="0" smtClean="0"/>
            </a:br>
            <a:r>
              <a:rPr lang="en-US" altLang="zh-CN" sz="3200" dirty="0" smtClean="0"/>
              <a:t>estimated by the loss particle number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Lifetime is shorter if loss particle number is counted from very beginning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498" y="3599149"/>
            <a:ext cx="3735261" cy="22481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755438" y="2454743"/>
                <a:ext cx="6959899" cy="910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𝐵𝑆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𝐼𝑃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𝑟𝑒𝑣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𝑎𝑐𝑐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m:rPr>
                          <m:nor/>
                        </m:rPr>
                        <a:rPr lang="en-US" altLang="zh-CN"/>
                        <m:t>exp</m:t>
                      </m:r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𝑎𝑐𝑐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sSup>
                            <m:s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  <m:sSub>
                                    <m:sSub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3/2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38" y="2454743"/>
                <a:ext cx="6959899" cy="9106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483" y="3365442"/>
            <a:ext cx="4638675" cy="2724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572" y="5833627"/>
            <a:ext cx="3124200" cy="6667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347170" y="6262980"/>
            <a:ext cx="5497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D. </a:t>
            </a:r>
            <a:r>
              <a:rPr lang="en-US" altLang="zh-CN" dirty="0" err="1" smtClean="0"/>
              <a:t>Shatilov</a:t>
            </a:r>
            <a:r>
              <a:rPr lang="en-US" altLang="zh-CN" dirty="0"/>
              <a:t> </a:t>
            </a:r>
            <a:r>
              <a:rPr lang="en-US" altLang="zh-CN" dirty="0" smtClean="0"/>
              <a:t>and M. </a:t>
            </a:r>
            <a:r>
              <a:rPr lang="en-US" altLang="zh-CN" dirty="0" err="1" smtClean="0"/>
              <a:t>Zobov</a:t>
            </a:r>
            <a:r>
              <a:rPr lang="en-US" altLang="zh-CN" dirty="0" smtClean="0"/>
              <a:t>, ICFA BD newsletter no. 37, p99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424757" y="2725426"/>
            <a:ext cx="4657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[</a:t>
            </a:r>
            <a:r>
              <a:rPr lang="en-US" altLang="zh-CN" i="1" dirty="0"/>
              <a:t>V. </a:t>
            </a:r>
            <a:r>
              <a:rPr lang="en-US" altLang="zh-CN" i="1" dirty="0" err="1"/>
              <a:t>Telnov</a:t>
            </a:r>
            <a:r>
              <a:rPr lang="en-US" altLang="zh-CN" i="1" dirty="0"/>
              <a:t>, Phys. Rev. Letters 110 (2013) 114801</a:t>
            </a:r>
            <a:r>
              <a:rPr lang="en-US" altLang="zh-CN" dirty="0"/>
              <a:t>]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595990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Beamstrahlung lifetime</a:t>
            </a:r>
            <a:br>
              <a:rPr lang="en-US" altLang="zh-CN" dirty="0"/>
            </a:br>
            <a:r>
              <a:rPr lang="en-US" altLang="zh-CN" sz="3200" dirty="0" smtClean="0"/>
              <a:t>estimated by beam tail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7478446" y="365125"/>
                <a:ext cx="4857740" cy="1737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𝑏𝑠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𝐴𝑓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80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dirty="0" smtClean="0"/>
                  <a:t> the boundary of momentum acceptance in action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zh-CN" dirty="0" smtClean="0"/>
                  <a:t> the distribution of action with beam-beam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zh-CN" dirty="0" smtClean="0"/>
                  <a:t> the longitudinal damping time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446" y="365125"/>
                <a:ext cx="4857740" cy="1737399"/>
              </a:xfrm>
              <a:prstGeom prst="rect">
                <a:avLst/>
              </a:prstGeom>
              <a:blipFill rotWithShape="0">
                <a:blip r:embed="rId2"/>
                <a:stretch>
                  <a:fillRect l="-2258" r="-21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10018987" y="591118"/>
            <a:ext cx="1334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K. </a:t>
            </a:r>
            <a:r>
              <a:rPr lang="en-US" altLang="zh-CN" dirty="0" err="1" smtClean="0"/>
              <a:t>Ohmi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41" y="2329355"/>
            <a:ext cx="5153025" cy="35433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09596" y="4424170"/>
            <a:ext cx="1534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K. </a:t>
            </a:r>
            <a:r>
              <a:rPr lang="en-US" altLang="zh-CN" dirty="0" err="1" smtClean="0"/>
              <a:t>Ohmi</a:t>
            </a:r>
            <a:r>
              <a:rPr lang="en-US" altLang="zh-CN" dirty="0" smtClean="0"/>
              <a:t>, Weak-Strong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3680" y="2329355"/>
            <a:ext cx="6134100" cy="36099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907316" y="4562669"/>
            <a:ext cx="184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Strong-Strong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8640602" y="1775979"/>
                <a:ext cx="1703479" cy="691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𝑑𝐽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602" y="1775979"/>
                <a:ext cx="1703479" cy="6916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715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Beamstrahlung lifetime</a:t>
            </a:r>
            <a:br>
              <a:rPr lang="en-US" altLang="zh-CN" dirty="0" smtClean="0"/>
            </a:br>
            <a:r>
              <a:rPr lang="en-US" altLang="zh-CN" sz="3200" dirty="0" smtClean="0"/>
              <a:t>Comparison of two methods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18" y="1532299"/>
            <a:ext cx="4629150" cy="2743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238" y="1560874"/>
            <a:ext cx="4591050" cy="27146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613" y="4001294"/>
            <a:ext cx="4638675" cy="27908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46144" y="4764566"/>
            <a:ext cx="3704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Two methods coincides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1e6*1200 turn is accurate enough to estimate 100min lifetime by tail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782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988</Words>
  <Application>Microsoft Office PowerPoint</Application>
  <PresentationFormat>宽屏</PresentationFormat>
  <Paragraphs>222</Paragraphs>
  <Slides>42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0" baseType="lpstr">
      <vt:lpstr>宋体</vt:lpstr>
      <vt:lpstr>微软雅黑</vt:lpstr>
      <vt:lpstr>Arial</vt:lpstr>
      <vt:lpstr>Calibri</vt:lpstr>
      <vt:lpstr>Calibri Light</vt:lpstr>
      <vt:lpstr>Cambria Math</vt:lpstr>
      <vt:lpstr>Times New Roman</vt:lpstr>
      <vt:lpstr>Office 主题</vt:lpstr>
      <vt:lpstr>Beam-Beam Effect &amp; Dynamic Aperture Optimization at CEPC</vt:lpstr>
      <vt:lpstr>PowerPoint 演示文稿</vt:lpstr>
      <vt:lpstr>PowerPoint 演示文稿</vt:lpstr>
      <vt:lpstr>PowerPoint 演示文稿</vt:lpstr>
      <vt:lpstr>Beam-Beam Code Check - CEPC (1)</vt:lpstr>
      <vt:lpstr>Beam-Beam Code Check - CEPC (2)</vt:lpstr>
      <vt:lpstr>Beamstrahlung lifetime estimated by the loss particle number</vt:lpstr>
      <vt:lpstr>Beamstrahlung lifetime estimated by beam tail</vt:lpstr>
      <vt:lpstr>Beamstrahlung lifetime Comparison of two methods</vt:lpstr>
      <vt:lpstr>Higgs: different bunch current (symmetric)</vt:lpstr>
      <vt:lpstr>Beamstrahlung Lifetime (symmetric)</vt:lpstr>
      <vt:lpstr>Higgs: unequal bunch current (1)</vt:lpstr>
      <vt:lpstr>Higgs: unequal bunch current (2)</vt:lpstr>
      <vt:lpstr>Tune Scan</vt:lpstr>
      <vt:lpstr>X-Z instability @(0.535,0.61)</vt:lpstr>
      <vt:lpstr>Crab Waist Strength</vt:lpstr>
      <vt:lpstr>Crab Waist Strength</vt:lpstr>
      <vt:lpstr>PowerPoint 演示文稿</vt:lpstr>
      <vt:lpstr>MODE:  Multi-Objective optimization by Differential Evolution</vt:lpstr>
      <vt:lpstr>CEPC DA Optimization Knobs</vt:lpstr>
      <vt:lpstr>IR knobs</vt:lpstr>
      <vt:lpstr>Arc sextupole</vt:lpstr>
      <vt:lpstr>PowerPoint 演示文稿</vt:lpstr>
      <vt:lpstr>Contribution from phase advance</vt:lpstr>
      <vt:lpstr>Different Chromaticity Constraint</vt:lpstr>
      <vt:lpstr>Contribution of β_x^∗ (1)</vt:lpstr>
      <vt:lpstr>Contribution of β_x^∗ (2)</vt:lpstr>
      <vt:lpstr>Effect of Synchrotron Radiation in Quadrupoles</vt:lpstr>
      <vt:lpstr>Momentum deviation versus amplitude</vt:lpstr>
      <vt:lpstr>Suppress noise of DA result with radiation fluctuation</vt:lpstr>
      <vt:lpstr>On Momentum Dynamic Aperture (CEPC-Higgs)</vt:lpstr>
      <vt:lpstr>Off momentum Dynamic Aperture</vt:lpstr>
      <vt:lpstr>Crab Waist</vt:lpstr>
      <vt:lpstr>PowerPoint 演示文稿</vt:lpstr>
      <vt:lpstr>DA with Beam-Beam</vt:lpstr>
      <vt:lpstr>Lattice, if crab-waist scheme work</vt:lpstr>
      <vt:lpstr>Lattice + Beamstrahlung</vt:lpstr>
      <vt:lpstr>Lattice + Beamstrahlung + Qrad</vt:lpstr>
      <vt:lpstr>Strong-Strong .vs.  Lattice + Beamstrahlung + Qrad</vt:lpstr>
      <vt:lpstr>Lifetime: (1) Lattice + Beamstrahlung + Qrad  </vt:lpstr>
      <vt:lpstr>Lifetime: (2) Lattice + Beamstrahlung + Qrad  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Beam-Beam Effect &amp; Dynamic Optimization at CEPC</dc:title>
  <dc:creator>Yuan Zhang</dc:creator>
  <cp:lastModifiedBy>Yuan Zhang</cp:lastModifiedBy>
  <cp:revision>23</cp:revision>
  <dcterms:created xsi:type="dcterms:W3CDTF">2017-11-05T06:37:32Z</dcterms:created>
  <dcterms:modified xsi:type="dcterms:W3CDTF">2017-11-05T08:27:04Z</dcterms:modified>
</cp:coreProperties>
</file>