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23" r:id="rId2"/>
    <p:sldId id="377" r:id="rId3"/>
    <p:sldId id="366" r:id="rId4"/>
    <p:sldId id="381" r:id="rId5"/>
    <p:sldId id="379" r:id="rId6"/>
    <p:sldId id="380" r:id="rId7"/>
    <p:sldId id="301" r:id="rId8"/>
    <p:sldId id="383" r:id="rId9"/>
    <p:sldId id="369" r:id="rId10"/>
    <p:sldId id="360" r:id="rId11"/>
    <p:sldId id="362" r:id="rId12"/>
    <p:sldId id="378" r:id="rId13"/>
    <p:sldId id="357" r:id="rId14"/>
    <p:sldId id="358" r:id="rId15"/>
    <p:sldId id="370" r:id="rId16"/>
    <p:sldId id="371" r:id="rId17"/>
    <p:sldId id="368" r:id="rId18"/>
    <p:sldId id="373" r:id="rId19"/>
    <p:sldId id="364" r:id="rId20"/>
    <p:sldId id="365" r:id="rId21"/>
    <p:sldId id="382" r:id="rId22"/>
    <p:sldId id="372" r:id="rId23"/>
    <p:sldId id="268" r:id="rId2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黑体" pitchFamily="49" charset="-122"/>
        <a:ea typeface="黑体" pitchFamily="49" charset="-122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黑体" pitchFamily="49" charset="-122"/>
        <a:ea typeface="黑体" pitchFamily="49" charset="-122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黑体" pitchFamily="49" charset="-122"/>
        <a:ea typeface="黑体" pitchFamily="49" charset="-122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黑体" pitchFamily="49" charset="-122"/>
        <a:ea typeface="黑体" pitchFamily="49" charset="-122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黑体" pitchFamily="49" charset="-122"/>
        <a:ea typeface="黑体" pitchFamily="49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黑体" pitchFamily="49" charset="-122"/>
        <a:ea typeface="黑体" pitchFamily="49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黑体" pitchFamily="49" charset="-122"/>
        <a:ea typeface="黑体" pitchFamily="49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黑体" pitchFamily="49" charset="-122"/>
        <a:ea typeface="黑体" pitchFamily="49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黑体" pitchFamily="49" charset="-122"/>
        <a:ea typeface="黑体" pitchFamily="49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FBF3764-6697-4328-A9FA-F1AAF05A17E7}">
          <p14:sldIdLst>
            <p14:sldId id="323"/>
            <p14:sldId id="377"/>
            <p14:sldId id="366"/>
            <p14:sldId id="381"/>
            <p14:sldId id="379"/>
            <p14:sldId id="380"/>
            <p14:sldId id="301"/>
            <p14:sldId id="383"/>
            <p14:sldId id="369"/>
            <p14:sldId id="360"/>
            <p14:sldId id="362"/>
            <p14:sldId id="378"/>
            <p14:sldId id="357"/>
            <p14:sldId id="358"/>
            <p14:sldId id="370"/>
            <p14:sldId id="371"/>
            <p14:sldId id="368"/>
            <p14:sldId id="373"/>
            <p14:sldId id="364"/>
            <p14:sldId id="365"/>
            <p14:sldId id="382"/>
            <p14:sldId id="372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020E8"/>
    <a:srgbClr val="C10F86"/>
    <a:srgbClr val="CCFFFF"/>
    <a:srgbClr val="66FFFF"/>
    <a:srgbClr val="45A9EE"/>
    <a:srgbClr val="FF99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1" autoAdjust="0"/>
    <p:restoredTop sz="90988" autoAdjust="0"/>
  </p:normalViewPr>
  <p:slideViewPr>
    <p:cSldViewPr snapToGrid="0">
      <p:cViewPr varScale="1">
        <p:scale>
          <a:sx n="92" d="100"/>
          <a:sy n="92" d="100"/>
        </p:scale>
        <p:origin x="153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2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0161CA5-D59A-4A4A-83AF-124A4C9D1674}" type="datetimeFigureOut">
              <a:rPr lang="zh-CN" altLang="en-US"/>
              <a:pPr>
                <a:defRPr/>
              </a:pPr>
              <a:t>2017/11/6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79F18DD-7E9A-4B94-BCD7-0CE3797A46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164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797869-0556-4E96-ACE2-194C0D60399C}" type="datetimeFigureOut">
              <a:rPr lang="zh-CN" altLang="en-US"/>
              <a:pPr>
                <a:defRPr/>
              </a:pPr>
              <a:t>2017/11/6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61EA0B3-7DC6-4502-AB83-3D20D06B4D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952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EA0B3-7DC6-4502-AB83-3D20D06B4DDF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26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EA0B3-7DC6-4502-AB83-3D20D06B4DDF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53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0" b="13622"/>
          <a:stretch>
            <a:fillRect/>
          </a:stretch>
        </p:blipFill>
        <p:spPr bwMode="auto">
          <a:xfrm>
            <a:off x="0" y="61912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42084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5513"/>
            <a:ext cx="7772400" cy="2387600"/>
          </a:xfrm>
        </p:spPr>
        <p:txBody>
          <a:bodyPr anchor="b"/>
          <a:lstStyle>
            <a:lvl1pPr algn="ctr">
              <a:defRPr sz="60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35424"/>
            <a:ext cx="6858000" cy="1241741"/>
          </a:xfrm>
        </p:spPr>
        <p:txBody>
          <a:bodyPr/>
          <a:lstStyle>
            <a:lvl1pPr marL="0" indent="0" algn="ctr">
              <a:buNone/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42084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0" b="13622"/>
          <a:stretch>
            <a:fillRect/>
          </a:stretch>
        </p:blipFill>
        <p:spPr bwMode="auto">
          <a:xfrm>
            <a:off x="0" y="61912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647" y="825777"/>
            <a:ext cx="7886700" cy="59337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06" y="1521562"/>
            <a:ext cx="8127644" cy="4655401"/>
          </a:xfrm>
        </p:spPr>
        <p:txBody>
          <a:bodyPr/>
          <a:lstStyle>
            <a:lvl1pPr>
              <a:defRPr>
                <a:solidFill>
                  <a:srgbClr val="2020E8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solidFill>
                  <a:srgbClr val="2020E8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solidFill>
                  <a:srgbClr val="2020E8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solidFill>
                  <a:srgbClr val="2020E8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solidFill>
                  <a:srgbClr val="2020E8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3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矩形 4"/>
          <p:cNvSpPr>
            <a:spLocks noChangeArrowheads="1"/>
          </p:cNvSpPr>
          <p:nvPr/>
        </p:nvSpPr>
        <p:spPr bwMode="auto">
          <a:xfrm>
            <a:off x="1" y="4029940"/>
            <a:ext cx="91439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Chen </a:t>
            </a:r>
            <a:r>
              <a:rPr lang="en-US" altLang="zh-CN" sz="2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Yukai</a:t>
            </a:r>
            <a:endParaRPr lang="en-US" altLang="zh-CN" sz="24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International </a:t>
            </a:r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workshop on High Energy Circular Electron Positron </a:t>
            </a:r>
            <a:r>
              <a:rPr lang="en-US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Collider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Nov</a:t>
            </a:r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r>
              <a:rPr lang="en-US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6-8, 2017, IHEP</a:t>
            </a: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317500" y="1544157"/>
            <a:ext cx="8547099" cy="187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9pPr>
          </a:lstStyle>
          <a:p>
            <a:r>
              <a:rPr lang="en-US" altLang="zh-CN" sz="4000" b="0" dirty="0">
                <a:solidFill>
                  <a:srgbClr val="FF0000"/>
                </a:solidFill>
                <a:latin typeface="+mj-lt"/>
                <a:ea typeface="黑体" pitchFamily="49" charset="-122"/>
                <a:cs typeface="Times New Roman" pitchFamily="18" charset="0"/>
              </a:rPr>
              <a:t>Progress of SPPC </a:t>
            </a:r>
            <a:r>
              <a:rPr lang="en-US" altLang="zh-CN" sz="4000" b="0" dirty="0" smtClean="0">
                <a:solidFill>
                  <a:srgbClr val="FF0000"/>
                </a:solidFill>
                <a:latin typeface="+mj-lt"/>
                <a:ea typeface="黑体" pitchFamily="49" charset="-122"/>
                <a:cs typeface="Times New Roman" pitchFamily="18" charset="0"/>
              </a:rPr>
              <a:t>lattice design </a:t>
            </a:r>
          </a:p>
          <a:p>
            <a:r>
              <a:rPr lang="en-US" altLang="zh-CN" sz="3200" b="0" dirty="0" smtClean="0">
                <a:solidFill>
                  <a:srgbClr val="FF0000"/>
                </a:solidFill>
                <a:latin typeface="+mj-lt"/>
                <a:ea typeface="黑体" pitchFamily="49" charset="-122"/>
                <a:cs typeface="Times New Roman" pitchFamily="18" charset="0"/>
              </a:rPr>
              <a:t>(100 Km - 12 T – 75 </a:t>
            </a:r>
            <a:r>
              <a:rPr lang="en-US" altLang="zh-CN" sz="3200" b="0" dirty="0" err="1" smtClean="0">
                <a:solidFill>
                  <a:srgbClr val="FF0000"/>
                </a:solidFill>
                <a:latin typeface="+mj-lt"/>
                <a:ea typeface="黑体" pitchFamily="49" charset="-122"/>
                <a:cs typeface="Times New Roman" pitchFamily="18" charset="0"/>
              </a:rPr>
              <a:t>TeV</a:t>
            </a:r>
            <a:r>
              <a:rPr lang="en-US" altLang="zh-CN" sz="3200" b="0" dirty="0" smtClean="0">
                <a:solidFill>
                  <a:srgbClr val="FF0000"/>
                </a:solidFill>
                <a:latin typeface="+mj-lt"/>
                <a:ea typeface="黑体" pitchFamily="49" charset="-122"/>
                <a:cs typeface="Times New Roman" pitchFamily="18" charset="0"/>
              </a:rPr>
              <a:t>)</a:t>
            </a:r>
            <a:endParaRPr lang="en-US" altLang="zh-CN" sz="3200" b="0" dirty="0">
              <a:solidFill>
                <a:srgbClr val="FF0000"/>
              </a:solidFill>
              <a:latin typeface="+mj-lt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7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34" y="1702473"/>
            <a:ext cx="4327402" cy="34920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5" y="1648112"/>
            <a:ext cx="4063613" cy="355924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50865" y="819436"/>
            <a:ext cx="241284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1pPr>
            <a:lvl2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2pPr>
            <a:lvl3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4pPr>
            <a:lvl5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9pPr>
          </a:lstStyle>
          <a:p>
            <a:r>
              <a:rPr lang="en-US" altLang="zh-CN" sz="2400" b="0" dirty="0" smtClean="0">
                <a:latin typeface="+mn-lt"/>
              </a:rPr>
              <a:t>DS </a:t>
            </a:r>
            <a:r>
              <a:rPr lang="en-US" altLang="zh-CN" sz="2400" b="0" smtClean="0">
                <a:latin typeface="+mn-lt"/>
              </a:rPr>
              <a:t>design of </a:t>
            </a:r>
            <a:r>
              <a:rPr lang="en-US" altLang="zh-CN" sz="2400" b="0" dirty="0" smtClean="0">
                <a:latin typeface="+mn-lt"/>
              </a:rPr>
              <a:t>SPPC</a:t>
            </a:r>
            <a:endParaRPr lang="zh-CN" altLang="en-US" sz="2400" b="0" dirty="0">
              <a:latin typeface="+mn-lt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2464654" y="1460198"/>
            <a:ext cx="99098" cy="340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69358" y="1201010"/>
            <a:ext cx="366561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Length can be changed help to adopt the layout</a:t>
            </a:r>
          </a:p>
        </p:txBody>
      </p:sp>
      <p:sp>
        <p:nvSpPr>
          <p:cNvPr id="8" name="文本框 7"/>
          <p:cNvSpPr txBox="1"/>
          <p:nvPr/>
        </p:nvSpPr>
        <p:spPr>
          <a:xfrm rot="10800000">
            <a:off x="4546380" y="2033107"/>
            <a:ext cx="350865" cy="4770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l-GR" altLang="zh-CN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β</a:t>
            </a:r>
            <a:r>
              <a:rPr lang="en-US" altLang="zh-CN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(m)</a:t>
            </a:r>
            <a:endParaRPr lang="zh-CN" altLang="en-US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 rot="10800000">
            <a:off x="296136" y="2113828"/>
            <a:ext cx="350865" cy="4770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l-GR" altLang="zh-CN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β</a:t>
            </a:r>
            <a:r>
              <a:rPr lang="en-US" altLang="zh-CN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(m)</a:t>
            </a:r>
            <a:endParaRPr lang="zh-CN" altLang="en-US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73745" y="5194559"/>
            <a:ext cx="165731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 smtClean="0">
                <a:latin typeface="+mn-lt"/>
              </a:rPr>
              <a:t>Right part of DS</a:t>
            </a:r>
            <a:endParaRPr lang="zh-CN" altLang="en-US" sz="1800" b="0" dirty="0">
              <a:latin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35997" y="5181762"/>
            <a:ext cx="153234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 smtClean="0">
                <a:latin typeface="+mn-lt"/>
              </a:rPr>
              <a:t>Left part of DS</a:t>
            </a:r>
            <a:endParaRPr lang="zh-CN" altLang="en-US" sz="1800" b="0" dirty="0">
              <a:latin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1945" y="5477608"/>
            <a:ext cx="57018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latin typeface="+mj-lt"/>
              </a:rPr>
              <a:t>Like full bend DS, but flexible in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latin typeface="+mj-lt"/>
              </a:rPr>
              <a:t>Irregular structure FODO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latin typeface="+mj-lt"/>
              </a:rPr>
              <a:t>Length: 548.454 m ( can be adjusted slightly)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latin typeface="+mj-lt"/>
              </a:rPr>
              <a:t>7 quadruples can be use to match optics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latin typeface="+mj-lt"/>
              </a:rPr>
              <a:t>Maximum beta function bigger than that of ARC slightly</a:t>
            </a:r>
          </a:p>
        </p:txBody>
      </p:sp>
    </p:spTree>
    <p:extLst>
      <p:ext uri="{BB962C8B-B14F-4D97-AF65-F5344CB8AC3E}">
        <p14:creationId xmlns:p14="http://schemas.microsoft.com/office/powerpoint/2010/main" val="35058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7" y="2309170"/>
            <a:ext cx="266700" cy="990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9163" y="5686400"/>
            <a:ext cx="23911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>
                <a:latin typeface="+mn-lt"/>
              </a:rPr>
              <a:t>LSS_PP( beta*=0.75 m </a:t>
            </a:r>
            <a:r>
              <a:rPr lang="en-US" altLang="zh-CN" sz="1800" b="0" dirty="0" smtClean="0">
                <a:latin typeface="+mn-lt"/>
              </a:rPr>
              <a:t>)</a:t>
            </a:r>
            <a:endParaRPr lang="zh-CN" altLang="en-US" sz="1800" b="0" dirty="0">
              <a:latin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78" y="1953491"/>
            <a:ext cx="3839564" cy="3732909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4643474" y="3299770"/>
            <a:ext cx="1309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656173" y="3930152"/>
            <a:ext cx="1309255" cy="0"/>
          </a:xfrm>
          <a:prstGeom prst="line">
            <a:avLst/>
          </a:prstGeom>
          <a:ln>
            <a:solidFill>
              <a:srgbClr val="2020E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551739" y="3299770"/>
            <a:ext cx="1309255" cy="0"/>
          </a:xfrm>
          <a:prstGeom prst="line">
            <a:avLst/>
          </a:prstGeom>
          <a:ln>
            <a:solidFill>
              <a:srgbClr val="2020E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582911" y="3930152"/>
            <a:ext cx="1309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408739" y="3604570"/>
            <a:ext cx="72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952728" y="3302158"/>
            <a:ext cx="456011" cy="3024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120894" y="3604570"/>
            <a:ext cx="463856" cy="3208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5967553" y="3622965"/>
            <a:ext cx="439347" cy="302412"/>
          </a:xfrm>
          <a:prstGeom prst="line">
            <a:avLst/>
          </a:prstGeom>
          <a:ln>
            <a:solidFill>
              <a:srgbClr val="2020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-120000" flipV="1">
            <a:off x="7123275" y="3309798"/>
            <a:ext cx="434687" cy="271739"/>
          </a:xfrm>
          <a:prstGeom prst="line">
            <a:avLst/>
          </a:prstGeom>
          <a:ln>
            <a:solidFill>
              <a:srgbClr val="2020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60000" flipV="1">
            <a:off x="6408739" y="3585368"/>
            <a:ext cx="712155" cy="44740"/>
          </a:xfrm>
          <a:prstGeom prst="line">
            <a:avLst/>
          </a:prstGeom>
          <a:ln>
            <a:solidFill>
              <a:srgbClr val="2020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249486" y="3297383"/>
            <a:ext cx="0" cy="62799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5267361" y="3500624"/>
            <a:ext cx="537327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0" dirty="0" smtClean="0"/>
              <a:t>30 cm</a:t>
            </a:r>
            <a:endParaRPr lang="zh-CN" altLang="en-US" sz="1100" b="0" dirty="0"/>
          </a:p>
        </p:txBody>
      </p:sp>
      <p:cxnSp>
        <p:nvCxnSpPr>
          <p:cNvPr id="32" name="直接连接符 31"/>
          <p:cNvCxnSpPr/>
          <p:nvPr/>
        </p:nvCxnSpPr>
        <p:spPr>
          <a:xfrm>
            <a:off x="1934095" y="1701425"/>
            <a:ext cx="0" cy="2700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071255" y="1701425"/>
            <a:ext cx="0" cy="2700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360815" y="1701425"/>
            <a:ext cx="0" cy="2700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502020" y="1701425"/>
            <a:ext cx="0" cy="2700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1938001" y="1701425"/>
            <a:ext cx="564019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1483612" y="1427169"/>
            <a:ext cx="157043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 smtClean="0">
                <a:latin typeface="+mn-lt"/>
              </a:rPr>
              <a:t>Separation dipoles</a:t>
            </a:r>
            <a:endParaRPr lang="zh-CN" altLang="en-US" sz="1400" b="0" dirty="0">
              <a:latin typeface="+mn-lt"/>
            </a:endParaRPr>
          </a:p>
        </p:txBody>
      </p:sp>
      <p:sp>
        <p:nvSpPr>
          <p:cNvPr id="25" name="标题 1"/>
          <p:cNvSpPr>
            <a:spLocks noGrp="1"/>
          </p:cNvSpPr>
          <p:nvPr>
            <p:ph type="title"/>
          </p:nvPr>
        </p:nvSpPr>
        <p:spPr>
          <a:xfrm>
            <a:off x="4437042" y="4368780"/>
            <a:ext cx="4597978" cy="373956"/>
          </a:xfrm>
        </p:spPr>
        <p:txBody>
          <a:bodyPr>
            <a:noAutofit/>
          </a:bodyPr>
          <a:lstStyle/>
          <a:p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dobe 黑体 Std R" panose="020B0400000000000000" pitchFamily="34" charset="-122"/>
              </a:rPr>
              <a:t>Beam separation and combination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Adobe 黑体 Std R" panose="020B04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73224" y="3047926"/>
            <a:ext cx="607859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Beam 1</a:t>
            </a:r>
            <a:endParaRPr lang="zh-CN" altLang="en-US" sz="11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771688" y="3913817"/>
            <a:ext cx="607859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Beam 2</a:t>
            </a:r>
            <a:endParaRPr lang="zh-CN" altLang="en-US" sz="11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 rot="10800000">
            <a:off x="247446" y="3269273"/>
            <a:ext cx="378565" cy="5411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l-GR" altLang="zh-CN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β</a:t>
            </a:r>
            <a:r>
              <a:rPr lang="en-US" altLang="zh-CN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(m)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标题 1"/>
          <p:cNvSpPr txBox="1">
            <a:spLocks/>
          </p:cNvSpPr>
          <p:nvPr/>
        </p:nvSpPr>
        <p:spPr bwMode="auto">
          <a:xfrm>
            <a:off x="830730" y="932790"/>
            <a:ext cx="7886700" cy="59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9pPr>
          </a:lstStyle>
          <a:p>
            <a:r>
              <a:rPr lang="en-US" altLang="zh-CN" sz="4000" smtClean="0">
                <a:latin typeface="+mn-lt"/>
                <a:ea typeface="Adobe 黑体 Std R" panose="020B0400000000000000" pitchFamily="34" charset="-122"/>
              </a:rPr>
              <a:t>LSS of IP-pp</a:t>
            </a:r>
            <a:endParaRPr lang="zh-CN" altLang="en-US" sz="4000" dirty="0">
              <a:latin typeface="+mn-lt"/>
              <a:ea typeface="Adobe 黑体 Std R" panose="020B0400000000000000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035868" y="1949213"/>
            <a:ext cx="200217" cy="386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2569235" y="1943186"/>
            <a:ext cx="200217" cy="386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 flipH="1" flipV="1">
            <a:off x="1113172" y="1711731"/>
            <a:ext cx="925943" cy="33867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-36770" y="1442814"/>
            <a:ext cx="144789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 smtClean="0">
                <a:latin typeface="+mn-lt"/>
              </a:rPr>
              <a:t>Final focus triplet</a:t>
            </a:r>
            <a:endParaRPr lang="zh-CN" altLang="en-US" sz="1400" b="0" dirty="0">
              <a:latin typeface="+mn-lt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2689349" y="1726280"/>
            <a:ext cx="604743" cy="23883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3275351" y="1495185"/>
            <a:ext cx="110030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 smtClean="0">
                <a:latin typeface="+mn-lt"/>
              </a:rPr>
              <a:t>Outer triplet</a:t>
            </a:r>
            <a:endParaRPr lang="zh-CN" altLang="en-US" sz="1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47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7137" y="4724708"/>
            <a:ext cx="349800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 smtClean="0">
                <a:latin typeface="+mn-lt"/>
              </a:rPr>
              <a:t>LSS_PP at collision ( </a:t>
            </a:r>
            <a:r>
              <a:rPr lang="en-US" altLang="zh-CN" sz="1800" b="0" dirty="0">
                <a:latin typeface="+mn-lt"/>
              </a:rPr>
              <a:t>beta*=0.75 m </a:t>
            </a:r>
            <a:r>
              <a:rPr lang="en-US" altLang="zh-CN" sz="1800" b="0" dirty="0" smtClean="0">
                <a:latin typeface="+mn-lt"/>
              </a:rPr>
              <a:t>)</a:t>
            </a:r>
            <a:endParaRPr lang="zh-CN" altLang="en-US" sz="1800" b="0" dirty="0">
              <a:latin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39" y="1350440"/>
            <a:ext cx="3449297" cy="33534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163" y="1320875"/>
            <a:ext cx="3739163" cy="340383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95905" y="5117572"/>
            <a:ext cx="1460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000" b="0" dirty="0" smtClean="0">
                <a:latin typeface="+mn-lt"/>
              </a:rPr>
              <a:t>ε</a:t>
            </a:r>
            <a:r>
              <a:rPr lang="en-US" altLang="zh-CN" sz="2000" b="0" baseline="-25000" dirty="0" smtClean="0">
                <a:latin typeface="+mn-lt"/>
              </a:rPr>
              <a:t>n</a:t>
            </a:r>
            <a:r>
              <a:rPr lang="en-US" altLang="zh-CN" sz="2000" b="0" dirty="0" smtClean="0">
                <a:latin typeface="+mn-lt"/>
              </a:rPr>
              <a:t>=2.4 </a:t>
            </a:r>
            <a:r>
              <a:rPr lang="el-GR" altLang="zh-CN" sz="2000" b="0" dirty="0" smtClean="0">
                <a:latin typeface="+mn-lt"/>
              </a:rPr>
              <a:t>μ</a:t>
            </a:r>
            <a:r>
              <a:rPr lang="en-US" altLang="zh-CN" sz="2000" b="0" dirty="0" smtClean="0">
                <a:latin typeface="+mn-lt"/>
              </a:rPr>
              <a:t>m</a:t>
            </a:r>
          </a:p>
          <a:p>
            <a:r>
              <a:rPr lang="el-GR" altLang="zh-CN" sz="2000" b="0" dirty="0" smtClean="0">
                <a:latin typeface="+mn-lt"/>
              </a:rPr>
              <a:t>β</a:t>
            </a:r>
            <a:r>
              <a:rPr lang="en-US" altLang="zh-CN" sz="2000" b="0" baseline="-25000" dirty="0" smtClean="0">
                <a:latin typeface="+mn-lt"/>
              </a:rPr>
              <a:t>max</a:t>
            </a:r>
            <a:r>
              <a:rPr lang="en-US" altLang="zh-CN" sz="2000" b="0" dirty="0" smtClean="0">
                <a:latin typeface="+mn-lt"/>
              </a:rPr>
              <a:t>=18 km</a:t>
            </a:r>
          </a:p>
          <a:p>
            <a:r>
              <a:rPr lang="en-US" altLang="zh-CN" sz="2000" b="0" dirty="0" err="1" smtClean="0">
                <a:latin typeface="+mn-lt"/>
              </a:rPr>
              <a:t>Ep</a:t>
            </a:r>
            <a:r>
              <a:rPr lang="en-US" altLang="zh-CN" sz="2000" b="0" dirty="0" smtClean="0">
                <a:latin typeface="+mn-lt"/>
              </a:rPr>
              <a:t>=37.5 </a:t>
            </a:r>
            <a:r>
              <a:rPr lang="en-US" altLang="zh-CN" sz="2000" b="0" dirty="0" err="1" smtClean="0">
                <a:latin typeface="+mn-lt"/>
              </a:rPr>
              <a:t>TeV</a:t>
            </a:r>
            <a:endParaRPr lang="en-US" altLang="zh-CN" sz="2000" b="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1269327" y="6040902"/>
                <a:ext cx="3140860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000" b="0" dirty="0" smtClean="0"/>
                  <a:t>=1.04 mm</a:t>
                </a:r>
                <a:endParaRPr lang="zh-CN" altLang="en-US" sz="2000" b="0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327" y="6040902"/>
                <a:ext cx="3140860" cy="563680"/>
              </a:xfrm>
              <a:prstGeom prst="rect">
                <a:avLst/>
              </a:prstGeom>
              <a:blipFill rotWithShape="0">
                <a:blip r:embed="rId4"/>
                <a:stretch>
                  <a:fillRect r="-1553" b="-32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5233150" y="5163308"/>
            <a:ext cx="1443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000" b="0" dirty="0" smtClean="0">
                <a:latin typeface="+mn-lt"/>
              </a:rPr>
              <a:t>ε</a:t>
            </a:r>
            <a:r>
              <a:rPr lang="en-US" altLang="zh-CN" sz="2000" b="0" baseline="-25000" dirty="0" smtClean="0">
                <a:latin typeface="+mn-lt"/>
              </a:rPr>
              <a:t>n</a:t>
            </a:r>
            <a:r>
              <a:rPr lang="en-US" altLang="zh-CN" sz="2000" b="0" dirty="0" smtClean="0">
                <a:latin typeface="+mn-lt"/>
              </a:rPr>
              <a:t>=2.4 </a:t>
            </a:r>
            <a:r>
              <a:rPr lang="el-GR" altLang="zh-CN" sz="2000" b="0" dirty="0" smtClean="0">
                <a:latin typeface="+mn-lt"/>
              </a:rPr>
              <a:t>μ</a:t>
            </a:r>
            <a:r>
              <a:rPr lang="en-US" altLang="zh-CN" sz="2000" b="0" dirty="0" smtClean="0">
                <a:latin typeface="+mn-lt"/>
              </a:rPr>
              <a:t>m</a:t>
            </a:r>
          </a:p>
          <a:p>
            <a:r>
              <a:rPr lang="el-GR" altLang="zh-CN" sz="2000" b="0" dirty="0" smtClean="0">
                <a:latin typeface="+mn-lt"/>
              </a:rPr>
              <a:t>β</a:t>
            </a:r>
            <a:r>
              <a:rPr lang="en-US" altLang="zh-CN" sz="2000" b="0" baseline="-25000" dirty="0" smtClean="0">
                <a:latin typeface="+mn-lt"/>
              </a:rPr>
              <a:t>max</a:t>
            </a:r>
            <a:r>
              <a:rPr lang="en-US" altLang="zh-CN" sz="2000" b="0" dirty="0" smtClean="0">
                <a:latin typeface="+mn-lt"/>
              </a:rPr>
              <a:t>=1.3 km</a:t>
            </a:r>
          </a:p>
          <a:p>
            <a:r>
              <a:rPr lang="en-US" altLang="zh-CN" sz="2000" b="0" dirty="0" err="1" smtClean="0">
                <a:latin typeface="+mn-lt"/>
              </a:rPr>
              <a:t>Ep</a:t>
            </a:r>
            <a:r>
              <a:rPr lang="en-US" altLang="zh-CN" sz="2000" b="0" dirty="0" smtClean="0">
                <a:latin typeface="+mn-lt"/>
              </a:rPr>
              <a:t>=2.1 </a:t>
            </a:r>
            <a:r>
              <a:rPr lang="en-US" altLang="zh-CN" sz="2000" b="0" dirty="0" err="1" smtClean="0">
                <a:latin typeface="+mn-lt"/>
              </a:rPr>
              <a:t>TeV</a:t>
            </a:r>
            <a:endParaRPr lang="en-US" altLang="zh-CN" sz="2000" b="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5290813" y="6044686"/>
                <a:ext cx="3059107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000" b="0" dirty="0" smtClean="0"/>
                  <a:t>=1.18 mm</a:t>
                </a:r>
                <a:endParaRPr lang="zh-CN" altLang="en-US" sz="2000" b="0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813" y="6044686"/>
                <a:ext cx="3059107" cy="563680"/>
              </a:xfrm>
              <a:prstGeom prst="rect">
                <a:avLst/>
              </a:prstGeom>
              <a:blipFill rotWithShape="0">
                <a:blip r:embed="rId5"/>
                <a:stretch>
                  <a:fillRect r="-3984" b="-32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4907717" y="4738864"/>
            <a:ext cx="337650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 smtClean="0">
                <a:latin typeface="+mn-lt"/>
              </a:rPr>
              <a:t>LSS_PP at injection ( </a:t>
            </a:r>
            <a:r>
              <a:rPr lang="en-US" altLang="zh-CN" sz="1800" b="0" dirty="0">
                <a:latin typeface="+mn-lt"/>
              </a:rPr>
              <a:t>beta*=10 m </a:t>
            </a:r>
            <a:r>
              <a:rPr lang="en-US" altLang="zh-CN" sz="1800" b="0" dirty="0" smtClean="0">
                <a:latin typeface="+mn-lt"/>
              </a:rPr>
              <a:t>)</a:t>
            </a:r>
            <a:endParaRPr lang="zh-CN" altLang="en-US" sz="1800" b="0" dirty="0">
              <a:latin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839" y="1713210"/>
            <a:ext cx="266700" cy="9906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 rot="10800000">
            <a:off x="507854" y="2671750"/>
            <a:ext cx="378565" cy="5411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l-GR" altLang="zh-CN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β</a:t>
            </a:r>
            <a:r>
              <a:rPr lang="en-US" altLang="zh-CN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(m)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 rot="10800000">
            <a:off x="4621680" y="1675723"/>
            <a:ext cx="350865" cy="4770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l-GR" altLang="zh-CN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β</a:t>
            </a:r>
            <a:r>
              <a:rPr lang="en-US" altLang="zh-CN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(m)</a:t>
            </a:r>
            <a:endParaRPr lang="zh-CN" altLang="en-US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03020" y="1390547"/>
            <a:ext cx="7886700" cy="593375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+mn-lt"/>
                <a:ea typeface="Adobe 黑体 Std R" panose="020B0400000000000000" pitchFamily="34" charset="-122"/>
              </a:rPr>
              <a:t>Temporary Lattice of other LSSs</a:t>
            </a:r>
            <a:endParaRPr lang="zh-CN" altLang="en-US" sz="4000" dirty="0">
              <a:latin typeface="+mn-lt"/>
              <a:ea typeface="Adobe 黑体 Std R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0" y="2559552"/>
            <a:ext cx="3855027" cy="32424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040" y="2559552"/>
            <a:ext cx="3850234" cy="32835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00200" y="5802000"/>
            <a:ext cx="189962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 smtClean="0">
                <a:latin typeface="+mn-lt"/>
              </a:rPr>
              <a:t>1250 m length LSS</a:t>
            </a:r>
            <a:endParaRPr lang="zh-CN" altLang="en-US" sz="1800" b="0" dirty="0">
              <a:latin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51794" y="5802000"/>
            <a:ext cx="189962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 smtClean="0">
                <a:latin typeface="+mn-lt"/>
              </a:rPr>
              <a:t>4300 m length LSS</a:t>
            </a:r>
            <a:endParaRPr lang="zh-CN" altLang="en-US" sz="1800" b="0" dirty="0">
              <a:latin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 rot="10800000">
            <a:off x="4674679" y="2881701"/>
            <a:ext cx="350865" cy="4770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l-GR" altLang="zh-CN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β</a:t>
            </a:r>
            <a:r>
              <a:rPr lang="en-US" altLang="zh-CN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(m)</a:t>
            </a:r>
            <a:endParaRPr lang="zh-CN" altLang="en-US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 rot="10800000">
            <a:off x="521704" y="2703810"/>
            <a:ext cx="350865" cy="4770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l-GR" altLang="zh-CN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β</a:t>
            </a:r>
            <a:r>
              <a:rPr lang="en-US" altLang="zh-CN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(m)</a:t>
            </a:r>
            <a:endParaRPr lang="zh-CN" altLang="en-US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58782" y="934529"/>
            <a:ext cx="7886700" cy="593375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+mn-lt"/>
                <a:ea typeface="Adobe 黑体 Std R" panose="020B0400000000000000" pitchFamily="34" charset="-122"/>
              </a:rPr>
              <a:t>Integrated lattice</a:t>
            </a:r>
            <a:endParaRPr lang="zh-CN" altLang="en-US" sz="4000" dirty="0">
              <a:latin typeface="+mn-lt"/>
              <a:ea typeface="Adobe 黑体 Std R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3591" y="5697221"/>
            <a:ext cx="301512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 smtClean="0">
                <a:latin typeface="+mn-lt"/>
              </a:rPr>
              <a:t>Integrated Lattice at collision</a:t>
            </a:r>
          </a:p>
          <a:p>
            <a:pPr lvl="0" algn="ctr"/>
            <a:r>
              <a:rPr lang="en-US" altLang="zh-CN" sz="1400" b="0" dirty="0">
                <a:solidFill>
                  <a:prstClr val="black"/>
                </a:solidFill>
                <a:latin typeface="Calibri"/>
              </a:rPr>
              <a:t>(beta</a:t>
            </a:r>
            <a:r>
              <a:rPr lang="en-US" altLang="zh-CN" sz="1400" b="0" dirty="0" smtClean="0">
                <a:solidFill>
                  <a:prstClr val="black"/>
                </a:solidFill>
                <a:latin typeface="Calibri"/>
              </a:rPr>
              <a:t>*=0.75m </a:t>
            </a:r>
            <a:r>
              <a:rPr lang="en-US" altLang="zh-CN" sz="1400" b="0" dirty="0" err="1">
                <a:solidFill>
                  <a:prstClr val="black"/>
                </a:solidFill>
                <a:latin typeface="Calibri"/>
              </a:rPr>
              <a:t>Qx</a:t>
            </a:r>
            <a:r>
              <a:rPr lang="en-US" altLang="zh-CN" sz="1400" b="0" dirty="0">
                <a:solidFill>
                  <a:prstClr val="black"/>
                </a:solidFill>
                <a:latin typeface="Calibri"/>
              </a:rPr>
              <a:t> =</a:t>
            </a:r>
            <a:r>
              <a:rPr lang="en-US" altLang="zh-CN" sz="1400" b="0" dirty="0" smtClean="0">
                <a:solidFill>
                  <a:prstClr val="black"/>
                </a:solidFill>
                <a:latin typeface="Calibri"/>
              </a:rPr>
              <a:t>121.28</a:t>
            </a:r>
            <a:r>
              <a:rPr lang="en-US" altLang="zh-CN" sz="1400" b="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altLang="zh-CN" sz="1400" b="0" dirty="0" err="1">
                <a:solidFill>
                  <a:prstClr val="black"/>
                </a:solidFill>
                <a:latin typeface="Calibri"/>
              </a:rPr>
              <a:t>Qy</a:t>
            </a:r>
            <a:r>
              <a:rPr lang="en-US" altLang="zh-CN" sz="1400" b="0" dirty="0">
                <a:solidFill>
                  <a:prstClr val="black"/>
                </a:solidFill>
                <a:latin typeface="Calibri"/>
              </a:rPr>
              <a:t>=118.31</a:t>
            </a:r>
            <a:r>
              <a:rPr lang="en-US" altLang="zh-CN" sz="1400" b="0" dirty="0" smtClean="0">
                <a:solidFill>
                  <a:prstClr val="black"/>
                </a:solidFill>
                <a:latin typeface="Calibri"/>
              </a:rPr>
              <a:t>)</a:t>
            </a:r>
            <a:endParaRPr lang="zh-CN" altLang="en-US" sz="14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52" y="1891318"/>
            <a:ext cx="3781468" cy="3805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52" y="2398070"/>
            <a:ext cx="266700" cy="990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01" y="1875657"/>
            <a:ext cx="4128765" cy="378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132" y="2242206"/>
            <a:ext cx="266700" cy="9906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873336" y="5655657"/>
            <a:ext cx="39635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0" dirty="0">
                <a:latin typeface="+mn-lt"/>
              </a:rPr>
              <a:t>Integrated Lattice </a:t>
            </a:r>
            <a:r>
              <a:rPr lang="en-US" altLang="zh-CN" sz="1800" b="0" dirty="0" smtClean="0">
                <a:latin typeface="+mn-lt"/>
              </a:rPr>
              <a:t>at injection</a:t>
            </a:r>
          </a:p>
          <a:p>
            <a:pPr algn="ctr"/>
            <a:r>
              <a:rPr lang="en-US" altLang="zh-CN" sz="1400" b="0" dirty="0" smtClean="0">
                <a:latin typeface="+mn-lt"/>
              </a:rPr>
              <a:t>(beta</a:t>
            </a:r>
            <a:r>
              <a:rPr lang="en-US" altLang="zh-CN" sz="1400" b="0" dirty="0">
                <a:latin typeface="+mn-lt"/>
              </a:rPr>
              <a:t>*=10 m </a:t>
            </a:r>
            <a:r>
              <a:rPr lang="en-US" altLang="zh-CN" sz="1400" b="0" dirty="0" err="1">
                <a:latin typeface="+mn-lt"/>
              </a:rPr>
              <a:t>Qx</a:t>
            </a:r>
            <a:r>
              <a:rPr lang="en-US" altLang="zh-CN" sz="1400" b="0" dirty="0">
                <a:latin typeface="+mn-lt"/>
              </a:rPr>
              <a:t> =119.28, </a:t>
            </a:r>
            <a:r>
              <a:rPr lang="en-US" altLang="zh-CN" sz="1400" b="0" dirty="0" err="1" smtClean="0">
                <a:latin typeface="+mn-lt"/>
              </a:rPr>
              <a:t>Qy</a:t>
            </a:r>
            <a:r>
              <a:rPr lang="en-US" altLang="zh-CN" sz="1400" b="0" smtClean="0">
                <a:latin typeface="+mn-lt"/>
              </a:rPr>
              <a:t>=118.31)</a:t>
            </a:r>
            <a:endParaRPr lang="en-US" altLang="zh-CN" sz="1400" b="0" dirty="0" smtClean="0">
              <a:latin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 rot="10800000">
            <a:off x="154420" y="3356610"/>
            <a:ext cx="378565" cy="5411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l-GR" altLang="zh-CN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β</a:t>
            </a:r>
            <a:r>
              <a:rPr lang="en-US" altLang="zh-CN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(m)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 rot="10800000">
            <a:off x="4646199" y="3243591"/>
            <a:ext cx="378565" cy="5411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l-GR" altLang="zh-CN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β</a:t>
            </a:r>
            <a:r>
              <a:rPr lang="en-US" altLang="zh-CN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(m)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99110" y="2689411"/>
            <a:ext cx="7886700" cy="593375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+mn-lt"/>
                <a:ea typeface="Adobe 黑体 Std R" panose="020B0400000000000000" pitchFamily="34" charset="-122"/>
              </a:rPr>
              <a:t>Dynamics Aperture consideration</a:t>
            </a:r>
            <a:endParaRPr lang="zh-CN" altLang="en-US" sz="4000" dirty="0">
              <a:latin typeface="+mn-lt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15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5800" y="651282"/>
            <a:ext cx="817764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+mj-lt"/>
              </a:rPr>
              <a:t>Source of nonlinear </a:t>
            </a:r>
            <a:r>
              <a:rPr lang="en-US" altLang="zh-CN" sz="3200" dirty="0" smtClean="0">
                <a:latin typeface="+mj-lt"/>
              </a:rPr>
              <a:t>force:</a:t>
            </a:r>
            <a:endParaRPr lang="zh-CN" altLang="en-US" sz="3200" dirty="0"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  <a:latin typeface="+mj-lt"/>
              </a:rPr>
              <a:t>Sextuple magnets</a:t>
            </a:r>
            <a:r>
              <a:rPr lang="en-US" altLang="zh-CN" sz="2400" b="0" dirty="0" smtClean="0">
                <a:solidFill>
                  <a:srgbClr val="000000"/>
                </a:solidFill>
                <a:latin typeface="+mj-lt"/>
              </a:rPr>
              <a:t>( </a:t>
            </a:r>
            <a:r>
              <a:rPr lang="en-US" altLang="zh-CN" sz="2000" b="0" dirty="0" smtClean="0">
                <a:solidFill>
                  <a:srgbClr val="000000"/>
                </a:solidFill>
                <a:latin typeface="+mj-lt"/>
              </a:rPr>
              <a:t>for chromaticity correction</a:t>
            </a:r>
            <a:r>
              <a:rPr lang="en-US" altLang="zh-CN" sz="2400" b="0" dirty="0" smtClean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0" dirty="0">
                <a:solidFill>
                  <a:prstClr val="black"/>
                </a:solidFill>
                <a:latin typeface="Calibri Light"/>
              </a:rPr>
              <a:t>Magnet </a:t>
            </a:r>
            <a:r>
              <a:rPr lang="en-US" altLang="zh-CN" sz="2400" b="0" dirty="0" smtClean="0">
                <a:solidFill>
                  <a:prstClr val="black"/>
                </a:solidFill>
                <a:latin typeface="Calibri Light"/>
              </a:rPr>
              <a:t>multiple error</a:t>
            </a:r>
          </a:p>
          <a:p>
            <a:pPr lvl="0">
              <a:lnSpc>
                <a:spcPct val="150000"/>
              </a:lnSpc>
            </a:pPr>
            <a:r>
              <a:rPr lang="en-US" altLang="zh-CN" sz="2400" b="0" dirty="0" smtClean="0">
                <a:solidFill>
                  <a:prstClr val="black"/>
                </a:solidFill>
                <a:latin typeface="Calibri Light"/>
              </a:rPr>
              <a:t>       </a:t>
            </a:r>
            <a:r>
              <a:rPr lang="en-US" altLang="zh-CN" sz="2400" dirty="0" smtClean="0">
                <a:solidFill>
                  <a:prstClr val="black"/>
                </a:solidFill>
                <a:latin typeface="Calibri Light"/>
              </a:rPr>
              <a:t>- ARC bending magnets error </a:t>
            </a:r>
            <a:r>
              <a:rPr lang="en-US" altLang="zh-CN" sz="2400" b="0" dirty="0" smtClean="0">
                <a:solidFill>
                  <a:prstClr val="black"/>
                </a:solidFill>
                <a:latin typeface="Calibri Light"/>
              </a:rPr>
              <a:t>(</a:t>
            </a:r>
            <a:r>
              <a:rPr lang="en-US" altLang="zh-CN" sz="2000" b="0" dirty="0" smtClean="0">
                <a:solidFill>
                  <a:prstClr val="black"/>
                </a:solidFill>
                <a:latin typeface="Calibri Light"/>
              </a:rPr>
              <a:t>more than 4400 ARC dipoles in total</a:t>
            </a:r>
            <a:r>
              <a:rPr lang="en-US" altLang="zh-CN" sz="2400" b="0" dirty="0" smtClean="0">
                <a:solidFill>
                  <a:prstClr val="black"/>
                </a:solidFill>
                <a:latin typeface="Calibri Ligh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altLang="zh-CN" sz="2400" b="0" dirty="0" smtClean="0">
                <a:solidFill>
                  <a:prstClr val="black"/>
                </a:solidFill>
                <a:latin typeface="Calibri Light"/>
              </a:rPr>
              <a:t>      - Separation dipoles error </a:t>
            </a:r>
            <a:r>
              <a:rPr lang="en-US" altLang="zh-CN" sz="2400" b="0" dirty="0">
                <a:solidFill>
                  <a:prstClr val="black"/>
                </a:solidFill>
                <a:latin typeface="Calibri Light"/>
              </a:rPr>
              <a:t>( </a:t>
            </a:r>
            <a:r>
              <a:rPr lang="en-US" altLang="zh-CN" sz="2000" b="0" dirty="0">
                <a:solidFill>
                  <a:prstClr val="black"/>
                </a:solidFill>
                <a:latin typeface="Calibri Light"/>
              </a:rPr>
              <a:t>large aperture</a:t>
            </a:r>
            <a:r>
              <a:rPr lang="en-US" altLang="zh-CN" sz="2400" b="0" dirty="0" smtClean="0">
                <a:solidFill>
                  <a:prstClr val="black"/>
                </a:solidFill>
                <a:latin typeface="Calibri Light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en-US" altLang="zh-CN" sz="2400" b="0" dirty="0" smtClean="0">
                <a:solidFill>
                  <a:prstClr val="black"/>
                </a:solidFill>
                <a:latin typeface="Calibri Light"/>
              </a:rPr>
              <a:t>       </a:t>
            </a:r>
            <a:r>
              <a:rPr lang="en-US" altLang="zh-CN" sz="2400" b="0" dirty="0">
                <a:solidFill>
                  <a:prstClr val="black"/>
                </a:solidFill>
                <a:latin typeface="Calibri Light"/>
              </a:rPr>
              <a:t>- Final focus </a:t>
            </a:r>
            <a:r>
              <a:rPr lang="en-US" altLang="zh-CN" sz="2400" b="0" dirty="0" err="1">
                <a:solidFill>
                  <a:prstClr val="black"/>
                </a:solidFill>
                <a:latin typeface="Calibri Light"/>
              </a:rPr>
              <a:t>quadrupoles</a:t>
            </a:r>
            <a:r>
              <a:rPr lang="en-US" altLang="zh-CN" sz="2400" b="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altLang="zh-CN" sz="2400" b="0" dirty="0" smtClean="0">
                <a:solidFill>
                  <a:prstClr val="black"/>
                </a:solidFill>
                <a:latin typeface="Calibri Light"/>
              </a:rPr>
              <a:t>error( </a:t>
            </a:r>
            <a:r>
              <a:rPr lang="en-US" altLang="zh-CN" sz="2000" b="0" dirty="0">
                <a:solidFill>
                  <a:prstClr val="black"/>
                </a:solidFill>
                <a:latin typeface="Calibri Light"/>
              </a:rPr>
              <a:t>large aperture</a:t>
            </a:r>
            <a:r>
              <a:rPr lang="en-US" altLang="zh-CN" sz="2400" b="0" dirty="0" smtClean="0">
                <a:solidFill>
                  <a:prstClr val="black"/>
                </a:solidFill>
                <a:latin typeface="Calibri Light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en-US" altLang="zh-CN" sz="2400" b="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altLang="zh-CN" sz="2400" b="0" dirty="0" smtClean="0">
                <a:solidFill>
                  <a:prstClr val="black"/>
                </a:solidFill>
                <a:latin typeface="Calibri Light"/>
              </a:rPr>
              <a:t>      - ARC </a:t>
            </a:r>
            <a:r>
              <a:rPr lang="en-US" altLang="zh-CN" sz="2400" b="0" dirty="0" err="1" smtClean="0">
                <a:solidFill>
                  <a:prstClr val="black"/>
                </a:solidFill>
                <a:latin typeface="Calibri Light"/>
              </a:rPr>
              <a:t>Quadrupoles</a:t>
            </a:r>
            <a:r>
              <a:rPr lang="en-US" altLang="zh-CN" sz="2400" b="0" dirty="0" smtClean="0">
                <a:solidFill>
                  <a:prstClr val="black"/>
                </a:solidFill>
                <a:latin typeface="Calibri Light"/>
              </a:rPr>
              <a:t> error</a:t>
            </a:r>
            <a:endParaRPr lang="en-US" altLang="zh-CN" sz="2400" b="0" dirty="0">
              <a:solidFill>
                <a:prstClr val="black"/>
              </a:solidFill>
              <a:latin typeface="Calibri Ligh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0" dirty="0" smtClean="0">
                <a:solidFill>
                  <a:srgbClr val="000000"/>
                </a:solidFill>
                <a:latin typeface="+mj-lt"/>
              </a:rPr>
              <a:t>Misalignment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0" dirty="0" smtClean="0">
                <a:solidFill>
                  <a:srgbClr val="000000"/>
                </a:solidFill>
                <a:latin typeface="+mj-lt"/>
              </a:rPr>
              <a:t>Beam-beam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0" dirty="0" smtClean="0">
                <a:solidFill>
                  <a:srgbClr val="000000"/>
                </a:solidFill>
                <a:latin typeface="+mj-lt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91335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059098" y="953847"/>
            <a:ext cx="3794239" cy="4699865"/>
            <a:chOff x="5148064" y="1495036"/>
            <a:chExt cx="3312368" cy="467026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47" t="2991"/>
            <a:stretch>
              <a:fillRect/>
            </a:stretch>
          </p:blipFill>
          <p:spPr bwMode="auto">
            <a:xfrm>
              <a:off x="5652120" y="1495036"/>
              <a:ext cx="2808312" cy="467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7" t="5119" r="89740"/>
            <a:stretch>
              <a:fillRect/>
            </a:stretch>
          </p:blipFill>
          <p:spPr bwMode="auto">
            <a:xfrm>
              <a:off x="5148064" y="1597482"/>
              <a:ext cx="504056" cy="456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5796069" y="946568"/>
            <a:ext cx="85465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 b="0" dirty="0"/>
              <a:t>Systematic</a:t>
            </a: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326528" y="990415"/>
            <a:ext cx="4069806" cy="344390"/>
          </a:xfrm>
        </p:spPr>
        <p:txBody>
          <a:bodyPr>
            <a:noAutofit/>
          </a:bodyPr>
          <a:lstStyle/>
          <a:p>
            <a:pPr algn="l"/>
            <a:r>
              <a:rPr lang="en-US" altLang="zh-CN" sz="4000" dirty="0" smtClean="0">
                <a:latin typeface="+mn-lt"/>
                <a:ea typeface="Adobe 黑体 Std R" panose="020B0400000000000000" pitchFamily="34" charset="-122"/>
              </a:rPr>
              <a:t>Dipole error table</a:t>
            </a:r>
            <a:endParaRPr lang="zh-CN" altLang="en-US" sz="4000" dirty="0">
              <a:latin typeface="+mn-lt"/>
              <a:ea typeface="Adobe 黑体 Std R" panose="020B04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47934" y="5639850"/>
            <a:ext cx="100540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0" dirty="0" smtClean="0"/>
              <a:t>From FCC</a:t>
            </a:r>
            <a:endParaRPr lang="zh-CN" altLang="en-US" sz="1600" b="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28" y="1349247"/>
            <a:ext cx="4296874" cy="4304466"/>
          </a:xfrm>
          <a:prstGeom prst="rect">
            <a:avLst/>
          </a:prstGeom>
        </p:spPr>
      </p:pic>
      <p:sp>
        <p:nvSpPr>
          <p:cNvPr id="15" name="文本框 11"/>
          <p:cNvSpPr txBox="1"/>
          <p:nvPr/>
        </p:nvSpPr>
        <p:spPr>
          <a:xfrm>
            <a:off x="3645945" y="5443292"/>
            <a:ext cx="100540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1pPr>
            <a:lvl2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2pPr>
            <a:lvl3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4pPr>
            <a:lvl5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9pPr>
          </a:lstStyle>
          <a:p>
            <a:r>
              <a:rPr lang="en-US" altLang="zh-CN" sz="1600" b="0" dirty="0" smtClean="0"/>
              <a:t>From LHC</a:t>
            </a:r>
            <a:endParaRPr lang="zh-CN" altLang="en-US" sz="1600" b="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96" y="5709734"/>
            <a:ext cx="2924175" cy="47625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18486" y="6242005"/>
            <a:ext cx="826572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1pPr>
            <a:lvl2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2pPr>
            <a:lvl3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4pPr>
            <a:lvl5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9pPr>
          </a:lstStyle>
          <a:p>
            <a:r>
              <a:rPr lang="en-US" altLang="zh-CN" sz="1600" b="0" dirty="0" smtClean="0">
                <a:latin typeface="+mn-lt"/>
              </a:rPr>
              <a:t>There isn’t a dipole error table for SPPC, we cite the data of FCC to give the first estimation of DA.</a:t>
            </a:r>
            <a:endParaRPr lang="zh-CN" altLang="en-US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01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676" y="1502297"/>
            <a:ext cx="4262500" cy="23707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3913739"/>
            <a:ext cx="4006850" cy="22479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652" y="3873013"/>
            <a:ext cx="4073524" cy="2329417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758782" y="934529"/>
            <a:ext cx="7886700" cy="593375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+mn-lt"/>
                <a:ea typeface="Adobe 黑体 Std R" panose="020B0400000000000000" pitchFamily="34" charset="-122"/>
              </a:rPr>
              <a:t>DA study with </a:t>
            </a:r>
            <a:r>
              <a:rPr lang="en-US" altLang="zh-CN" sz="4000" dirty="0" err="1" smtClean="0">
                <a:latin typeface="+mn-lt"/>
                <a:ea typeface="Adobe 黑体 Std R" panose="020B0400000000000000" pitchFamily="34" charset="-122"/>
              </a:rPr>
              <a:t>SixTrack</a:t>
            </a:r>
            <a:endParaRPr lang="zh-CN" altLang="en-US" sz="4000" dirty="0">
              <a:latin typeface="+mn-lt"/>
              <a:ea typeface="Adobe 黑体 Std R" panose="020B04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72" y="1527904"/>
            <a:ext cx="4047206" cy="20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758782" y="757882"/>
            <a:ext cx="7886700" cy="593375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+mn-lt"/>
                <a:ea typeface="Adobe 黑体 Std R" panose="020B0400000000000000" pitchFamily="34" charset="-122"/>
              </a:rPr>
              <a:t>DA at injection</a:t>
            </a:r>
            <a:endParaRPr lang="zh-CN" altLang="en-US" sz="4000" dirty="0">
              <a:latin typeface="+mn-lt"/>
              <a:ea typeface="Adobe 黑体 Std R" panose="020B04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5904" y="5467236"/>
            <a:ext cx="579221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Qx</a:t>
            </a:r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=119.28, </a:t>
            </a:r>
            <a:r>
              <a:rPr lang="en-US" altLang="zh-CN" sz="18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Qy</a:t>
            </a:r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=118.31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Normalized </a:t>
            </a:r>
            <a:r>
              <a:rPr lang="en-US" altLang="zh-CN" sz="18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rms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transverse </a:t>
            </a:r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emittance: 2.4 </a:t>
            </a:r>
            <a:r>
              <a:rPr lang="el-GR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μ</a:t>
            </a:r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m</a:t>
            </a:r>
          </a:p>
          <a:p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Proton energy: 2.1 </a:t>
            </a:r>
            <a:r>
              <a:rPr lang="en-US" altLang="zh-CN" sz="18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TeV</a:t>
            </a:r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</a:p>
          <a:p>
            <a:r>
              <a:rPr lang="el-GR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</a:t>
            </a:r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x=0.627 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mm, </a:t>
            </a:r>
            <a:r>
              <a:rPr lang="el-GR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</a:t>
            </a:r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y=0.250 mm</a:t>
            </a:r>
          </a:p>
          <a:p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Track 1000 turns</a:t>
            </a:r>
            <a:endParaRPr lang="en-US" altLang="zh-CN" sz="18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8361336" y="4501684"/>
            <a:ext cx="78266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1pPr>
            <a:lvl2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2pPr>
            <a:lvl3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4pPr>
            <a:lvl5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9pPr>
          </a:lstStyle>
          <a:p>
            <a:r>
              <a:rPr lang="el-GR" altLang="zh-CN" sz="1800" b="0" dirty="0" smtClean="0"/>
              <a:t>σ</a:t>
            </a:r>
            <a:r>
              <a:rPr lang="en-US" altLang="zh-CN" sz="1800" b="0" dirty="0" smtClean="0"/>
              <a:t>x</a:t>
            </a:r>
            <a:endParaRPr lang="zh-CN" altLang="en-US" sz="1800" b="0" dirty="0"/>
          </a:p>
        </p:txBody>
      </p:sp>
      <p:sp>
        <p:nvSpPr>
          <p:cNvPr id="23" name="文本框 22"/>
          <p:cNvSpPr txBox="1"/>
          <p:nvPr/>
        </p:nvSpPr>
        <p:spPr>
          <a:xfrm>
            <a:off x="37672" y="1066785"/>
            <a:ext cx="53091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1800" b="0" dirty="0" smtClean="0"/>
              <a:t>σ</a:t>
            </a:r>
            <a:r>
              <a:rPr lang="en-US" altLang="zh-CN" sz="1800" b="0" dirty="0" smtClean="0"/>
              <a:t>y</a:t>
            </a:r>
            <a:endParaRPr lang="zh-CN" altLang="en-US" sz="1800" b="0" dirty="0"/>
          </a:p>
        </p:txBody>
      </p:sp>
      <p:sp>
        <p:nvSpPr>
          <p:cNvPr id="24" name="文本框 9"/>
          <p:cNvSpPr txBox="1"/>
          <p:nvPr/>
        </p:nvSpPr>
        <p:spPr>
          <a:xfrm>
            <a:off x="3753830" y="4535940"/>
            <a:ext cx="78266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1pPr>
            <a:lvl2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2pPr>
            <a:lvl3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4pPr>
            <a:lvl5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9pPr>
          </a:lstStyle>
          <a:p>
            <a:r>
              <a:rPr lang="el-GR" altLang="zh-CN" sz="1800" b="0" dirty="0" smtClean="0"/>
              <a:t>σ</a:t>
            </a:r>
            <a:r>
              <a:rPr lang="en-US" altLang="zh-CN" sz="1800" b="0" dirty="0" smtClean="0"/>
              <a:t>x</a:t>
            </a:r>
            <a:endParaRPr lang="zh-CN" altLang="en-US" sz="1800" b="0" dirty="0"/>
          </a:p>
        </p:txBody>
      </p:sp>
      <p:sp>
        <p:nvSpPr>
          <p:cNvPr id="25" name="文本框 24"/>
          <p:cNvSpPr txBox="1"/>
          <p:nvPr/>
        </p:nvSpPr>
        <p:spPr>
          <a:xfrm>
            <a:off x="463441" y="4877572"/>
            <a:ext cx="364548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Adding </a:t>
            </a:r>
            <a:r>
              <a:rPr lang="en-US" altLang="zh-CN" sz="1800" dirty="0" smtClean="0">
                <a:latin typeface="+mn-lt"/>
              </a:rPr>
              <a:t>sextuple</a:t>
            </a:r>
            <a:r>
              <a:rPr lang="en-US" altLang="zh-CN" sz="1800" b="0" dirty="0" smtClean="0">
                <a:latin typeface="+mn-lt"/>
              </a:rPr>
              <a:t> </a:t>
            </a:r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without dipole error</a:t>
            </a:r>
          </a:p>
          <a:p>
            <a:pPr algn="ctr"/>
            <a:r>
              <a:rPr lang="en-US" altLang="zh-CN" sz="1800" b="0" dirty="0" smtClean="0">
                <a:latin typeface="+mn-lt"/>
              </a:rPr>
              <a:t>(</a:t>
            </a:r>
            <a:r>
              <a:rPr lang="en-US" altLang="zh-CN" sz="1800" dirty="0" smtClean="0">
                <a:latin typeface="+mn-lt"/>
              </a:rPr>
              <a:t>chromaticity corrected</a:t>
            </a:r>
            <a:r>
              <a:rPr lang="en-US" altLang="zh-CN" sz="1800" b="0" dirty="0" smtClean="0">
                <a:latin typeface="+mn-lt"/>
              </a:rPr>
              <a:t>)</a:t>
            </a:r>
            <a:endParaRPr lang="zh-CN" altLang="en-US" sz="1800" b="0" dirty="0">
              <a:latin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383114" y="4925802"/>
            <a:ext cx="329769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Adding </a:t>
            </a:r>
            <a:r>
              <a:rPr lang="en-US" altLang="zh-CN" sz="1800" dirty="0" smtClean="0">
                <a:latin typeface="+mn-lt"/>
              </a:rPr>
              <a:t>sextuple</a:t>
            </a:r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and </a:t>
            </a:r>
            <a:r>
              <a:rPr lang="en-US" altLang="zh-CN" sz="1800" dirty="0" smtClean="0">
                <a:latin typeface="+mn-lt"/>
              </a:rPr>
              <a:t>dipole error</a:t>
            </a:r>
          </a:p>
          <a:p>
            <a:pPr algn="ctr"/>
            <a:r>
              <a:rPr lang="en-US" altLang="zh-CN" sz="1800" b="0" dirty="0" smtClean="0">
                <a:latin typeface="+mn-lt"/>
              </a:rPr>
              <a:t>(</a:t>
            </a:r>
            <a:r>
              <a:rPr lang="en-US" altLang="zh-CN" sz="1800" dirty="0" smtClean="0">
                <a:latin typeface="+mn-lt"/>
              </a:rPr>
              <a:t>chromaticity corrected</a:t>
            </a:r>
            <a:r>
              <a:rPr lang="en-US" altLang="zh-CN" sz="1800" b="0" dirty="0" smtClean="0">
                <a:latin typeface="+mn-lt"/>
              </a:rPr>
              <a:t>)</a:t>
            </a:r>
            <a:endParaRPr lang="zh-CN" altLang="en-US" sz="1800" b="0" dirty="0">
              <a:latin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388" y="1373062"/>
            <a:ext cx="3095625" cy="3533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04" y="1381719"/>
            <a:ext cx="3752850" cy="34480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117656" y="1210903"/>
            <a:ext cx="53091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1800" b="0" dirty="0" smtClean="0"/>
              <a:t>σ</a:t>
            </a:r>
            <a:r>
              <a:rPr lang="en-US" altLang="zh-CN" sz="1800" b="0" dirty="0" smtClean="0"/>
              <a:t>y</a:t>
            </a:r>
            <a:endParaRPr lang="zh-CN" alt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0178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7556" y="1345322"/>
            <a:ext cx="7886700" cy="593375"/>
          </a:xfrm>
        </p:spPr>
        <p:txBody>
          <a:bodyPr/>
          <a:lstStyle/>
          <a:p>
            <a:r>
              <a:rPr lang="en-US" altLang="zh-CN" dirty="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Outline</a:t>
            </a:r>
            <a:endParaRPr lang="zh-CN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4827" y="2230768"/>
            <a:ext cx="5268128" cy="34011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Lattice design(ARC, DS, LSS)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dobe 黑体 Std R" panose="020B0400000000000000" pitchFamily="34" charset="-122"/>
              </a:rPr>
              <a:t>DA consideration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dobe 黑体 Std R" panose="020B0400000000000000" pitchFamily="34" charset="-122"/>
              </a:rPr>
              <a:t>Summary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34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758782" y="726709"/>
            <a:ext cx="7886700" cy="593375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+mn-lt"/>
                <a:ea typeface="Adobe 黑体 Std R" panose="020B0400000000000000" pitchFamily="34" charset="-122"/>
              </a:rPr>
              <a:t>DA at collision</a:t>
            </a:r>
            <a:endParaRPr lang="zh-CN" altLang="en-US" sz="4000" dirty="0">
              <a:latin typeface="+mn-lt"/>
              <a:ea typeface="Adobe 黑体 Std R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2645" y="5519172"/>
            <a:ext cx="579221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Qx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=</a:t>
            </a:r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121.28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lang="en-US" altLang="zh-CN" sz="18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Qy</a:t>
            </a:r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=118.31</a:t>
            </a:r>
            <a:endParaRPr lang="zh-CN" altLang="en-US" sz="18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Normalized </a:t>
            </a:r>
            <a:r>
              <a:rPr lang="en-US" altLang="zh-CN" sz="18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rms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transverse </a:t>
            </a:r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emittance: 2.4 </a:t>
            </a:r>
            <a:r>
              <a:rPr lang="el-GR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μ</a:t>
            </a:r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m</a:t>
            </a:r>
          </a:p>
          <a:p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Proton energy: 37.5 </a:t>
            </a:r>
            <a:r>
              <a:rPr lang="en-US" altLang="zh-CN" sz="18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TeV</a:t>
            </a:r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</a:p>
          <a:p>
            <a:r>
              <a:rPr lang="el-GR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σ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x=0.15 mm, </a:t>
            </a:r>
            <a:r>
              <a:rPr lang="el-GR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σ</a:t>
            </a:r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y=0.065 </a:t>
            </a:r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mm</a:t>
            </a:r>
          </a:p>
          <a:p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Track 1000 turns</a:t>
            </a:r>
            <a:endParaRPr lang="en-US" altLang="zh-CN" sz="18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3441" y="4929527"/>
            <a:ext cx="364548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Adding </a:t>
            </a:r>
            <a:r>
              <a:rPr lang="en-US" altLang="zh-CN" sz="1800" dirty="0" smtClean="0">
                <a:latin typeface="+mn-lt"/>
              </a:rPr>
              <a:t>sextuple</a:t>
            </a:r>
            <a:r>
              <a:rPr lang="en-US" altLang="zh-CN" sz="1800" b="0" dirty="0" smtClean="0">
                <a:latin typeface="+mn-lt"/>
              </a:rPr>
              <a:t> </a:t>
            </a:r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without dipole error</a:t>
            </a:r>
          </a:p>
          <a:p>
            <a:pPr algn="ctr"/>
            <a:r>
              <a:rPr lang="en-US" altLang="zh-CN" sz="1800" b="0" dirty="0" smtClean="0">
                <a:latin typeface="+mn-lt"/>
              </a:rPr>
              <a:t>(chromaticity corrected)</a:t>
            </a:r>
            <a:endParaRPr lang="zh-CN" altLang="en-US" sz="1800" b="0" dirty="0">
              <a:latin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83114" y="4998539"/>
            <a:ext cx="329769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Adding </a:t>
            </a:r>
            <a:r>
              <a:rPr lang="en-US" altLang="zh-CN" sz="1800" dirty="0" smtClean="0">
                <a:latin typeface="+mn-lt"/>
              </a:rPr>
              <a:t>sextuple</a:t>
            </a:r>
            <a:r>
              <a:rPr lang="en-US" altLang="zh-CN" sz="1800" b="0" dirty="0" smtClean="0">
                <a:latin typeface="+mn-lt"/>
              </a:rPr>
              <a:t> </a:t>
            </a:r>
            <a:r>
              <a:rPr lang="en-US" altLang="zh-CN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 </a:t>
            </a:r>
            <a:r>
              <a:rPr lang="en-US" altLang="zh-CN" sz="1800" dirty="0" smtClean="0">
                <a:latin typeface="+mn-lt"/>
              </a:rPr>
              <a:t>dipole error</a:t>
            </a:r>
          </a:p>
          <a:p>
            <a:pPr algn="ctr"/>
            <a:r>
              <a:rPr lang="en-US" altLang="zh-CN" sz="1800" b="0" dirty="0" smtClean="0">
                <a:latin typeface="+mn-lt"/>
              </a:rPr>
              <a:t>(chromaticity corrected)</a:t>
            </a:r>
            <a:endParaRPr lang="zh-CN" altLang="en-US" sz="1800" b="0" dirty="0">
              <a:latin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45" y="1205938"/>
            <a:ext cx="3267075" cy="36290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97234" y="963388"/>
            <a:ext cx="53091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1800" b="0" dirty="0" smtClean="0"/>
              <a:t>σ</a:t>
            </a:r>
            <a:r>
              <a:rPr lang="en-US" altLang="zh-CN" sz="1800" b="0" dirty="0" smtClean="0"/>
              <a:t>y</a:t>
            </a:r>
            <a:endParaRPr lang="zh-CN" altLang="en-US" sz="1800" b="0" dirty="0"/>
          </a:p>
        </p:txBody>
      </p:sp>
      <p:sp>
        <p:nvSpPr>
          <p:cNvPr id="18" name="文本框 9"/>
          <p:cNvSpPr txBox="1"/>
          <p:nvPr/>
        </p:nvSpPr>
        <p:spPr>
          <a:xfrm>
            <a:off x="3839798" y="4533381"/>
            <a:ext cx="78266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1pPr>
            <a:lvl2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2pPr>
            <a:lvl3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4pPr>
            <a:lvl5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9pPr>
          </a:lstStyle>
          <a:p>
            <a:r>
              <a:rPr lang="el-GR" altLang="zh-CN" sz="1800" b="0" dirty="0" smtClean="0"/>
              <a:t>σ</a:t>
            </a:r>
            <a:r>
              <a:rPr lang="en-US" altLang="zh-CN" sz="1800" b="0" dirty="0" smtClean="0"/>
              <a:t>x</a:t>
            </a:r>
            <a:endParaRPr lang="zh-CN" altLang="en-US" sz="1800" b="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957" y="1443411"/>
            <a:ext cx="3438525" cy="345757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117656" y="1184475"/>
            <a:ext cx="53091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1800" b="0" dirty="0" smtClean="0"/>
              <a:t>σ</a:t>
            </a:r>
            <a:r>
              <a:rPr lang="en-US" altLang="zh-CN" sz="1800" b="0" dirty="0" smtClean="0"/>
              <a:t>y</a:t>
            </a:r>
            <a:endParaRPr lang="zh-CN" altLang="en-US" sz="1800" b="0" dirty="0"/>
          </a:p>
        </p:txBody>
      </p:sp>
      <p:sp>
        <p:nvSpPr>
          <p:cNvPr id="20" name="文本框 9"/>
          <p:cNvSpPr txBox="1"/>
          <p:nvPr/>
        </p:nvSpPr>
        <p:spPr>
          <a:xfrm>
            <a:off x="8550549" y="4585782"/>
            <a:ext cx="78266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1pPr>
            <a:lvl2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2pPr>
            <a:lvl3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4pPr>
            <a:lvl5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9pPr>
          </a:lstStyle>
          <a:p>
            <a:r>
              <a:rPr lang="el-GR" altLang="zh-CN" sz="1800" b="0" dirty="0" smtClean="0"/>
              <a:t>σ</a:t>
            </a:r>
            <a:r>
              <a:rPr lang="en-US" altLang="zh-CN" sz="1800" b="0" dirty="0" smtClean="0"/>
              <a:t>x</a:t>
            </a:r>
            <a:endParaRPr lang="zh-CN" alt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583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1518" y="1318992"/>
            <a:ext cx="7886700" cy="593375"/>
          </a:xfrm>
        </p:spPr>
        <p:txBody>
          <a:bodyPr>
            <a:noAutofit/>
          </a:bodyPr>
          <a:lstStyle/>
          <a:p>
            <a:r>
              <a:rPr lang="en-US" altLang="zh-CN" sz="4000" dirty="0">
                <a:latin typeface="+mn-lt"/>
                <a:ea typeface="Adobe 黑体 Std R" panose="020B0400000000000000" pitchFamily="34" charset="-122"/>
              </a:rPr>
              <a:t>L</a:t>
            </a:r>
            <a:r>
              <a:rPr lang="en-US" altLang="zh-CN" sz="4000" dirty="0" smtClean="0">
                <a:latin typeface="+mn-lt"/>
                <a:ea typeface="Adobe 黑体 Std R" panose="020B0400000000000000" pitchFamily="34" charset="-122"/>
              </a:rPr>
              <a:t>ots of work need to be done</a:t>
            </a:r>
            <a:endParaRPr lang="zh-CN" altLang="en-US" sz="4000" dirty="0">
              <a:latin typeface="+mn-lt"/>
              <a:ea typeface="Adobe 黑体 Std R" panose="020B0400000000000000" pitchFamily="34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1568926" y="2180429"/>
            <a:ext cx="5039693" cy="304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rgbClr val="2020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2020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2020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2020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2020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altLang="zh-CN" sz="3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Tune scan</a:t>
            </a:r>
          </a:p>
          <a:p>
            <a:pPr>
              <a:spcBef>
                <a:spcPts val="500"/>
              </a:spcBef>
            </a:pPr>
            <a:r>
              <a:rPr lang="en-US" altLang="zh-CN" sz="3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Frequency map</a:t>
            </a:r>
          </a:p>
          <a:p>
            <a:pPr>
              <a:spcBef>
                <a:spcPts val="500"/>
              </a:spcBef>
            </a:pPr>
            <a:r>
              <a:rPr lang="en-US" altLang="zh-CN" sz="3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Resonance analysis</a:t>
            </a:r>
          </a:p>
          <a:p>
            <a:pPr>
              <a:spcBef>
                <a:spcPts val="500"/>
              </a:spcBef>
            </a:pPr>
            <a:r>
              <a:rPr lang="en-US" altLang="zh-CN" sz="3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Errors and correction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altLang="zh-CN" sz="3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…… 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568926" y="5083903"/>
            <a:ext cx="6671065" cy="821571"/>
          </a:xfrm>
        </p:spPr>
        <p:txBody>
          <a:bodyPr/>
          <a:lstStyle/>
          <a:p>
            <a:pPr marL="0" indent="0">
              <a:spcBef>
                <a:spcPts val="500"/>
              </a:spcBef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</a:t>
            </a: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ools are under construction: </a:t>
            </a:r>
            <a:r>
              <a:rPr lang="en-US" altLang="zh-CN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Sixdesk</a:t>
            </a: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running environment for </a:t>
            </a:r>
            <a:r>
              <a:rPr lang="en-US" altLang="zh-CN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SixTrack</a:t>
            </a: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; powerful clusters, and so on.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56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367" y="642892"/>
            <a:ext cx="7886700" cy="593375"/>
          </a:xfrm>
        </p:spPr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36417" y="4277903"/>
            <a:ext cx="7024356" cy="1974962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Optimize the Lattice design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- Detail collision section design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- Matching section design</a:t>
            </a:r>
          </a:p>
          <a:p>
            <a:pPr>
              <a:spcBef>
                <a:spcPts val="500"/>
              </a:spcBef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Make further study of DA.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-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Massive simulation jobs are needed to do under the </a:t>
            </a:r>
            <a:r>
              <a:rPr lang="en-US" altLang="zh-CN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Sixdesk</a:t>
            </a: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platform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- Tune scan and resonance analysis.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1257199" y="1130948"/>
            <a:ext cx="6812561" cy="254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rgbClr val="2020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2020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2020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2020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2020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altLang="zh-CN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Preliminary lattice design of the new design scope 100km - 12 T - 75 </a:t>
            </a:r>
            <a:r>
              <a:rPr lang="en-US" altLang="zh-CN" sz="2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TeV</a:t>
            </a:r>
            <a:r>
              <a:rPr lang="en-US" altLang="zh-CN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collider has been done.</a:t>
            </a:r>
          </a:p>
          <a:p>
            <a:pPr>
              <a:spcBef>
                <a:spcPts val="500"/>
              </a:spcBef>
            </a:pPr>
            <a:r>
              <a:rPr lang="en-US" altLang="zh-CN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Integrated Lattice is available for collimation effect study and DA study.</a:t>
            </a:r>
          </a:p>
          <a:p>
            <a:pPr>
              <a:spcBef>
                <a:spcPts val="500"/>
              </a:spcBef>
            </a:pPr>
            <a:r>
              <a:rPr lang="en-US" altLang="zh-CN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 study has been started. Preliminary DA result is about 8-10 </a:t>
            </a:r>
            <a:r>
              <a:rPr lang="el-GR" altLang="zh-CN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</a:t>
            </a:r>
            <a:r>
              <a:rPr lang="en-US" altLang="zh-CN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(considering ARC dipole error and sextuple).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699347" y="3726092"/>
            <a:ext cx="7886700" cy="59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9pPr>
          </a:lstStyle>
          <a:p>
            <a:r>
              <a:rPr lang="en-US" altLang="zh-CN" dirty="0" smtClean="0"/>
              <a:t>Next to do</a:t>
            </a:r>
            <a:endParaRPr lang="zh-CN" altLang="en-US" dirty="0"/>
          </a:p>
        </p:txBody>
      </p:sp>
      <p:sp>
        <p:nvSpPr>
          <p:cNvPr id="6" name="左弧形箭头 5"/>
          <p:cNvSpPr/>
          <p:nvPr/>
        </p:nvSpPr>
        <p:spPr>
          <a:xfrm>
            <a:off x="952500" y="4521200"/>
            <a:ext cx="283917" cy="1054726"/>
          </a:xfrm>
          <a:prstGeom prst="curv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右弧形箭头 7"/>
          <p:cNvSpPr/>
          <p:nvPr/>
        </p:nvSpPr>
        <p:spPr>
          <a:xfrm flipV="1">
            <a:off x="5194300" y="4460323"/>
            <a:ext cx="330200" cy="1115603"/>
          </a:xfrm>
          <a:prstGeom prst="curvedLef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756310" y="2464572"/>
            <a:ext cx="7886700" cy="160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9pPr>
          </a:lstStyle>
          <a:p>
            <a:r>
              <a:rPr lang="en-US" altLang="zh-CN" sz="6000" dirty="0" smtClean="0">
                <a:latin typeface="+mn-lt"/>
              </a:rPr>
              <a:t>Thank you for your attention</a:t>
            </a:r>
            <a:r>
              <a:rPr lang="zh-CN" altLang="en-US" sz="6000" dirty="0" smtClean="0">
                <a:latin typeface="+mn-lt"/>
              </a:rPr>
              <a:t>！</a:t>
            </a:r>
            <a:endParaRPr lang="zh-CN" altLang="en-US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38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912812"/>
            <a:ext cx="8188325" cy="576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5654177" y="1314780"/>
            <a:ext cx="3232575" cy="412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800" b="0" dirty="0">
                <a:latin typeface="+mj-lt"/>
              </a:rPr>
              <a:t>Use the same CEPC tunnel to build </a:t>
            </a:r>
            <a:r>
              <a:rPr lang="en-US" altLang="zh-CN" sz="1800" b="0" dirty="0" smtClean="0">
                <a:latin typeface="+mj-lt"/>
              </a:rPr>
              <a:t>SPPC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800" b="0" dirty="0">
                <a:latin typeface="+mj-lt"/>
              </a:rPr>
              <a:t>Maximize the beam energy to </a:t>
            </a:r>
            <a:r>
              <a:rPr lang="en-US" altLang="zh-CN" sz="1800" b="0" dirty="0" smtClean="0">
                <a:latin typeface="+mj-lt"/>
              </a:rPr>
              <a:t>37.5 </a:t>
            </a:r>
            <a:r>
              <a:rPr lang="en-US" altLang="zh-CN" sz="1800" b="0" dirty="0" err="1">
                <a:latin typeface="+mj-lt"/>
              </a:rPr>
              <a:t>TeV</a:t>
            </a:r>
            <a:r>
              <a:rPr lang="en-US" altLang="zh-CN" sz="1800" b="0" dirty="0">
                <a:latin typeface="+mj-lt"/>
              </a:rPr>
              <a:t> by using </a:t>
            </a:r>
            <a:r>
              <a:rPr lang="en-US" altLang="zh-CN" sz="1800" b="0" dirty="0" smtClean="0">
                <a:latin typeface="+mj-lt"/>
              </a:rPr>
              <a:t>~12T Iron-based SC magnets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latin typeface="+mj-lt"/>
              </a:rPr>
              <a:t>8 arcs, total length </a:t>
            </a:r>
            <a:r>
              <a:rPr lang="en-US" altLang="zh-CN" sz="1800" dirty="0" smtClean="0">
                <a:latin typeface="+mj-lt"/>
              </a:rPr>
              <a:t>83900 m</a:t>
            </a:r>
            <a:r>
              <a:rPr lang="en-US" altLang="zh-CN" sz="1800" b="0" dirty="0" smtClean="0">
                <a:latin typeface="+mj-lt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latin typeface="+mj-lt"/>
              </a:rPr>
              <a:t>2 IPs for pp, </a:t>
            </a:r>
            <a:r>
              <a:rPr lang="en-US" altLang="zh-CN" sz="1800" dirty="0" smtClean="0">
                <a:latin typeface="+mj-lt"/>
              </a:rPr>
              <a:t>1250 m</a:t>
            </a:r>
            <a:r>
              <a:rPr lang="en-US" altLang="zh-CN" sz="1800" b="0" dirty="0" smtClean="0">
                <a:latin typeface="+mj-lt"/>
              </a:rPr>
              <a:t> each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latin typeface="+mj-lt"/>
              </a:rPr>
              <a:t>2 IRs for injection or RF, </a:t>
            </a:r>
            <a:r>
              <a:rPr lang="en-US" altLang="zh-CN" sz="1800" dirty="0" smtClean="0">
                <a:latin typeface="+mj-lt"/>
              </a:rPr>
              <a:t>1250 </a:t>
            </a:r>
            <a:r>
              <a:rPr lang="en-US" altLang="zh-CN" sz="1800" dirty="0">
                <a:latin typeface="+mj-lt"/>
              </a:rPr>
              <a:t>m</a:t>
            </a:r>
            <a:r>
              <a:rPr lang="en-US" altLang="zh-CN" sz="1800" b="0" dirty="0">
                <a:latin typeface="+mj-lt"/>
              </a:rPr>
              <a:t> each</a:t>
            </a:r>
            <a:endParaRPr lang="en-US" altLang="zh-CN" sz="1800" b="0" dirty="0" smtClean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latin typeface="+mj-lt"/>
              </a:rPr>
              <a:t>2 IRs for ep or AA, </a:t>
            </a:r>
            <a:r>
              <a:rPr lang="en-US" altLang="zh-CN" sz="1800" dirty="0" smtClean="0">
                <a:latin typeface="+mj-lt"/>
              </a:rPr>
              <a:t>1250 m</a:t>
            </a:r>
            <a:r>
              <a:rPr lang="en-US" altLang="zh-CN" sz="1800" b="0" dirty="0" smtClean="0">
                <a:latin typeface="+mj-lt"/>
              </a:rPr>
              <a:t> each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800" b="0" dirty="0">
                <a:latin typeface="+mj-lt"/>
              </a:rPr>
              <a:t>2 IRs for collimation( </a:t>
            </a:r>
            <a:r>
              <a:rPr lang="en-US" altLang="zh-CN" sz="1800" b="0" dirty="0" err="1">
                <a:latin typeface="+mj-lt"/>
              </a:rPr>
              <a:t>ee</a:t>
            </a:r>
            <a:r>
              <a:rPr lang="en-US" altLang="zh-CN" sz="1800" b="0" dirty="0">
                <a:latin typeface="+mj-lt"/>
              </a:rPr>
              <a:t> for CEPC </a:t>
            </a:r>
            <a:r>
              <a:rPr lang="zh-CN" altLang="en-US" sz="1800" b="0" dirty="0" smtClean="0">
                <a:latin typeface="+mj-lt"/>
              </a:rPr>
              <a:t>）</a:t>
            </a:r>
            <a:r>
              <a:rPr lang="en-US" altLang="zh-CN" sz="1800" b="0" dirty="0" smtClean="0">
                <a:latin typeface="+mj-lt"/>
              </a:rPr>
              <a:t>, </a:t>
            </a:r>
            <a:r>
              <a:rPr lang="en-US" altLang="zh-CN" sz="1800" dirty="0" smtClean="0">
                <a:latin typeface="+mj-lt"/>
              </a:rPr>
              <a:t>4300 m</a:t>
            </a:r>
            <a:r>
              <a:rPr lang="en-US" altLang="zh-CN" sz="1800" b="0" dirty="0" smtClean="0">
                <a:latin typeface="+mj-lt"/>
              </a:rPr>
              <a:t> each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</a:rPr>
              <a:t>C = </a:t>
            </a:r>
            <a:r>
              <a:rPr lang="en-US" altLang="zh-CN" sz="1800" dirty="0" smtClean="0">
                <a:latin typeface="+mn-lt"/>
              </a:rPr>
              <a:t>100 km</a:t>
            </a:r>
            <a:endParaRPr lang="zh-CN" altLang="en-US" sz="1800" dirty="0">
              <a:latin typeface="+mn-lt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33647" y="742652"/>
            <a:ext cx="7886700" cy="593375"/>
          </a:xfrm>
        </p:spPr>
        <p:txBody>
          <a:bodyPr/>
          <a:lstStyle/>
          <a:p>
            <a:r>
              <a:rPr lang="en-US" altLang="zh-CN" dirty="0" smtClean="0">
                <a:latin typeface="+mn-lt"/>
              </a:rPr>
              <a:t>General layout of SPPC</a:t>
            </a:r>
            <a:endParaRPr lang="zh-CN" altLang="en-US" dirty="0">
              <a:latin typeface="+mn-lt"/>
            </a:endParaRPr>
          </a:p>
        </p:txBody>
      </p:sp>
      <p:pic>
        <p:nvPicPr>
          <p:cNvPr id="6" name="内容占位符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7" y="1314780"/>
            <a:ext cx="4330871" cy="4330871"/>
          </a:xfrm>
        </p:spPr>
      </p:pic>
      <p:sp>
        <p:nvSpPr>
          <p:cNvPr id="7" name="文本框 2"/>
          <p:cNvSpPr txBox="1"/>
          <p:nvPr/>
        </p:nvSpPr>
        <p:spPr>
          <a:xfrm>
            <a:off x="370694" y="5455238"/>
            <a:ext cx="8618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1pPr>
            <a:lvl2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2pPr>
            <a:lvl3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4pPr>
            <a:lvl5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500" b="0" dirty="0" smtClean="0">
                <a:latin typeface="+mn-lt"/>
              </a:rPr>
              <a:t>Dipole length needed: 65.45 Km (12 T Dipole, Ep=37.5 </a:t>
            </a:r>
            <a:r>
              <a:rPr lang="en-US" altLang="zh-CN" sz="1500" b="0" dirty="0" err="1" smtClean="0">
                <a:latin typeface="+mn-lt"/>
              </a:rPr>
              <a:t>TeV</a:t>
            </a:r>
            <a:r>
              <a:rPr lang="en-US" altLang="zh-CN" sz="1500" b="0" dirty="0" smtClean="0">
                <a:latin typeface="+mn-lt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500" b="0" dirty="0" smtClean="0">
                <a:latin typeface="+mn-lt"/>
              </a:rPr>
              <a:t>Dipole filling factor: 0.79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500" b="0" dirty="0" smtClean="0">
                <a:latin typeface="+mn-lt"/>
              </a:rPr>
              <a:t>ARC length( including DS ): 65.45 Km/0.79=82.9 Km</a:t>
            </a:r>
          </a:p>
          <a:p>
            <a:pPr>
              <a:lnSpc>
                <a:spcPct val="120000"/>
              </a:lnSpc>
            </a:pPr>
            <a:r>
              <a:rPr lang="en-US" altLang="zh-CN" sz="1500" b="0" dirty="0" smtClean="0">
                <a:latin typeface="+mn-lt"/>
              </a:rPr>
              <a:t>       Considering some reserved length, ARC length is chosen as 83.9 Km, left 16.1 Km for long straight section</a:t>
            </a:r>
            <a:endParaRPr lang="zh-CN" altLang="en-US" sz="15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78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82264" y="1326815"/>
            <a:ext cx="25603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1pPr>
            <a:lvl2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2pPr>
            <a:lvl3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4pPr>
            <a:lvl5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+mn-cs"/>
              </a:defRPr>
            </a:lvl9pPr>
          </a:lstStyle>
          <a:p>
            <a:r>
              <a:rPr lang="en-US" altLang="zh-CN" sz="1600" b="0" dirty="0" smtClean="0">
                <a:latin typeface="+mn-lt"/>
              </a:rPr>
              <a:t>Calculation base on:</a:t>
            </a:r>
            <a:endParaRPr lang="zh-CN" altLang="en-US" sz="1600" b="0" dirty="0">
              <a:latin typeface="+mn-lt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214345"/>
              </p:ext>
            </p:extLst>
          </p:nvPr>
        </p:nvGraphicFramePr>
        <p:xfrm>
          <a:off x="1255441" y="1656433"/>
          <a:ext cx="6615792" cy="78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974"/>
                <a:gridCol w="826974"/>
                <a:gridCol w="826974"/>
                <a:gridCol w="826974"/>
                <a:gridCol w="826974"/>
                <a:gridCol w="826974"/>
                <a:gridCol w="826974"/>
                <a:gridCol w="826974"/>
              </a:tblGrid>
              <a:tr h="440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dirty="0" smtClean="0">
                          <a:solidFill>
                            <a:schemeClr val="bg1"/>
                          </a:solidFill>
                        </a:rPr>
                        <a:t>Parameters</a:t>
                      </a:r>
                      <a:endParaRPr lang="zh-CN" altLang="en-US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Beam energy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Strength of Dipole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Length of </a:t>
                      </a:r>
                      <a:r>
                        <a:rPr lang="en-US" sz="11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quadrupole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Space between Q and </a:t>
                      </a: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Space between B and </a:t>
                      </a: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ARC numbers of the 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Number of DS each ARC</a:t>
                      </a:r>
                    </a:p>
                  </a:txBody>
                  <a:tcPr marL="9525" marR="9525" marT="9525" marB="0" anchor="ctr"/>
                </a:tc>
              </a:tr>
              <a:tr h="2380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value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37.5 </a:t>
                      </a:r>
                      <a:r>
                        <a:rPr lang="en-US" altLang="zh-CN" sz="1200" dirty="0" err="1" smtClean="0"/>
                        <a:t>TeV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~12 T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6 m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3.5 m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1.4 m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8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</a:t>
                      </a:r>
                      <a:endParaRPr lang="zh-CN" alt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938782"/>
              </p:ext>
            </p:extLst>
          </p:nvPr>
        </p:nvGraphicFramePr>
        <p:xfrm>
          <a:off x="1223543" y="2887788"/>
          <a:ext cx="659453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749"/>
                <a:gridCol w="1095402"/>
                <a:gridCol w="1078832"/>
                <a:gridCol w="805319"/>
                <a:gridCol w="942076"/>
                <a:gridCol w="942076"/>
                <a:gridCol w="942076"/>
              </a:tblGrid>
              <a:tr h="409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dirty="0" smtClean="0">
                          <a:solidFill>
                            <a:schemeClr val="bg1"/>
                          </a:solidFill>
                        </a:rPr>
                        <a:t>Parameters</a:t>
                      </a:r>
                      <a:endParaRPr lang="zh-CN" altLang="en-US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Number of Dipoles</a:t>
                      </a:r>
                      <a:r>
                        <a:rPr lang="en-US" altLang="zh-CN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 each FODO cell ( </a:t>
                      </a:r>
                      <a:r>
                        <a:rPr lang="en-US" altLang="zh-CN" sz="1100" b="1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N_dipole</a:t>
                      </a:r>
                      <a:r>
                        <a:rPr lang="en-US" altLang="zh-CN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 )</a:t>
                      </a:r>
                      <a:endParaRPr lang="en-US" altLang="zh-CN" sz="11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dirty="0" smtClean="0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n-US" altLang="zh-CN" sz="1100" b="1" baseline="0" dirty="0" smtClean="0">
                          <a:solidFill>
                            <a:schemeClr val="bg1"/>
                          </a:solidFill>
                        </a:rPr>
                        <a:t> of FODO cell each ARC </a:t>
                      </a:r>
                      <a:r>
                        <a:rPr lang="en-US" altLang="zh-CN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( </a:t>
                      </a:r>
                      <a:r>
                        <a:rPr lang="en-US" altLang="zh-CN" sz="1100" b="1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N_fodo</a:t>
                      </a:r>
                      <a:r>
                        <a:rPr lang="en-US" altLang="zh-CN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+mn-ea"/>
                        </a:rPr>
                        <a:t> )</a:t>
                      </a:r>
                      <a:endParaRPr lang="en-US" altLang="zh-CN" sz="1100" b="1" i="0" u="none" strike="noStrike" dirty="0" smtClean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dirty="0" smtClean="0">
                          <a:solidFill>
                            <a:schemeClr val="bg1"/>
                          </a:solidFill>
                        </a:rPr>
                        <a:t>Length of dipole</a:t>
                      </a:r>
                      <a:endParaRPr lang="zh-CN" altLang="en-US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Length of FODO cell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Total length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of ARC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Filling factor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496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/>
                        <a:t>value</a:t>
                      </a:r>
                      <a:endParaRPr lang="zh-CN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10 or 12 or 14 ?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?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14 -15 m ?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?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?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?</a:t>
                      </a:r>
                      <a:endParaRPr lang="zh-CN" alt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150365" y="2601558"/>
            <a:ext cx="372112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 smtClean="0">
                <a:latin typeface="+mn-lt"/>
              </a:rPr>
              <a:t>Parameter should be determined:</a:t>
            </a:r>
            <a:endParaRPr lang="zh-CN" altLang="en-US" sz="1600" b="0" dirty="0">
              <a:latin typeface="+mn-lt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707817" y="718011"/>
            <a:ext cx="7886700" cy="593375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latin typeface="+mn-lt"/>
              </a:rPr>
              <a:t>Consideration of geometry</a:t>
            </a:r>
            <a:endParaRPr lang="zh-CN" altLang="en-US" sz="2800" dirty="0">
              <a:latin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69964" y="4873334"/>
            <a:ext cx="2339591" cy="1246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709555" y="4873334"/>
            <a:ext cx="180000" cy="1246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189964" y="4873334"/>
            <a:ext cx="180000" cy="1246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889555" y="4873333"/>
            <a:ext cx="540000" cy="1246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609555" y="4873332"/>
            <a:ext cx="2339591" cy="1246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949146" y="4873332"/>
            <a:ext cx="180000" cy="1246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429555" y="4873332"/>
            <a:ext cx="180000" cy="1246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129146" y="4873331"/>
            <a:ext cx="540000" cy="1246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大括号 19"/>
          <p:cNvSpPr/>
          <p:nvPr/>
        </p:nvSpPr>
        <p:spPr>
          <a:xfrm rot="16200000">
            <a:off x="2389621" y="3469455"/>
            <a:ext cx="300276" cy="23204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776031" y="4200011"/>
            <a:ext cx="154824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0" dirty="0" err="1" smtClean="0">
                <a:latin typeface="+mn-lt"/>
              </a:rPr>
              <a:t>N_fodo</a:t>
            </a:r>
            <a:r>
              <a:rPr lang="en-US" altLang="zh-CN" sz="1200" b="0" dirty="0" smtClean="0">
                <a:latin typeface="+mn-lt"/>
              </a:rPr>
              <a:t> each ARC</a:t>
            </a:r>
            <a:endParaRPr lang="zh-CN" altLang="en-US" sz="1200" b="0" dirty="0">
              <a:latin typeface="+mn-lt"/>
            </a:endParaRPr>
          </a:p>
        </p:txBody>
      </p:sp>
      <p:sp>
        <p:nvSpPr>
          <p:cNvPr id="22" name="右大括号 21"/>
          <p:cNvSpPr/>
          <p:nvPr/>
        </p:nvSpPr>
        <p:spPr>
          <a:xfrm rot="16200000">
            <a:off x="5619640" y="3475181"/>
            <a:ext cx="300276" cy="23204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006050" y="4205737"/>
            <a:ext cx="154824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0" dirty="0" err="1" smtClean="0">
                <a:latin typeface="+mn-lt"/>
              </a:rPr>
              <a:t>N_fodo</a:t>
            </a:r>
            <a:r>
              <a:rPr lang="en-US" altLang="zh-CN" sz="1200" b="0" dirty="0" smtClean="0">
                <a:latin typeface="+mn-lt"/>
              </a:rPr>
              <a:t> each ARC</a:t>
            </a:r>
            <a:endParaRPr lang="zh-CN" altLang="en-US" sz="1200" b="0" dirty="0">
              <a:latin typeface="+mn-lt"/>
            </a:endParaRPr>
          </a:p>
        </p:txBody>
      </p:sp>
      <p:sp>
        <p:nvSpPr>
          <p:cNvPr id="24" name="右大括号 23"/>
          <p:cNvSpPr/>
          <p:nvPr/>
        </p:nvSpPr>
        <p:spPr>
          <a:xfrm rot="16200000">
            <a:off x="4009417" y="4359678"/>
            <a:ext cx="300276" cy="540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395827" y="4200011"/>
            <a:ext cx="154824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0" dirty="0" smtClean="0">
                <a:latin typeface="+mn-lt"/>
              </a:rPr>
              <a:t>LSS</a:t>
            </a:r>
            <a:endParaRPr lang="zh-CN" altLang="en-US" sz="1200" b="0" dirty="0">
              <a:latin typeface="+mn-lt"/>
            </a:endParaRPr>
          </a:p>
        </p:txBody>
      </p:sp>
      <p:sp>
        <p:nvSpPr>
          <p:cNvPr id="26" name="右大括号 25"/>
          <p:cNvSpPr/>
          <p:nvPr/>
        </p:nvSpPr>
        <p:spPr>
          <a:xfrm rot="16200000">
            <a:off x="7274086" y="4355029"/>
            <a:ext cx="300276" cy="540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6660496" y="4195362"/>
            <a:ext cx="154824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0" dirty="0" smtClean="0">
                <a:latin typeface="+mn-lt"/>
              </a:rPr>
              <a:t>LSS</a:t>
            </a:r>
            <a:endParaRPr lang="zh-CN" altLang="en-US" sz="1200" b="0" dirty="0">
              <a:latin typeface="+mn-lt"/>
            </a:endParaRPr>
          </a:p>
        </p:txBody>
      </p:sp>
      <p:sp>
        <p:nvSpPr>
          <p:cNvPr id="28" name="右大括号 27"/>
          <p:cNvSpPr/>
          <p:nvPr/>
        </p:nvSpPr>
        <p:spPr>
          <a:xfrm rot="5400000" flipV="1">
            <a:off x="1212000" y="5001543"/>
            <a:ext cx="135929" cy="1799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664667" y="5182958"/>
            <a:ext cx="123059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0" dirty="0" smtClean="0">
                <a:latin typeface="+mn-lt"/>
              </a:rPr>
              <a:t>DS</a:t>
            </a:r>
            <a:endParaRPr lang="zh-CN" altLang="en-US" sz="1200" b="0" dirty="0">
              <a:latin typeface="+mn-lt"/>
            </a:endParaRPr>
          </a:p>
        </p:txBody>
      </p:sp>
      <p:sp>
        <p:nvSpPr>
          <p:cNvPr id="30" name="右大括号 29"/>
          <p:cNvSpPr/>
          <p:nvPr/>
        </p:nvSpPr>
        <p:spPr>
          <a:xfrm rot="5400000" flipV="1">
            <a:off x="3723136" y="5001543"/>
            <a:ext cx="135929" cy="1799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右大括号 30"/>
          <p:cNvSpPr/>
          <p:nvPr/>
        </p:nvSpPr>
        <p:spPr>
          <a:xfrm rot="5400000" flipV="1">
            <a:off x="4450500" y="5006189"/>
            <a:ext cx="135929" cy="1799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大括号 31"/>
          <p:cNvSpPr/>
          <p:nvPr/>
        </p:nvSpPr>
        <p:spPr>
          <a:xfrm rot="5400000" flipV="1">
            <a:off x="6961636" y="5006189"/>
            <a:ext cx="135929" cy="1799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7694224" y="4695610"/>
            <a:ext cx="105987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lt"/>
              </a:rPr>
              <a:t>……</a:t>
            </a:r>
            <a:endParaRPr lang="zh-CN" altLang="en-US" dirty="0">
              <a:latin typeface="+mn-lt"/>
            </a:endParaRPr>
          </a:p>
        </p:txBody>
      </p:sp>
      <p:sp>
        <p:nvSpPr>
          <p:cNvPr id="34" name="右大括号 33"/>
          <p:cNvSpPr/>
          <p:nvPr/>
        </p:nvSpPr>
        <p:spPr>
          <a:xfrm rot="5400000" flipV="1">
            <a:off x="4705117" y="2109121"/>
            <a:ext cx="300276" cy="73305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3727842" y="5954984"/>
            <a:ext cx="154824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0" dirty="0" smtClean="0">
                <a:latin typeface="+mn-lt"/>
              </a:rPr>
              <a:t>8 ARCs</a:t>
            </a:r>
            <a:endParaRPr lang="zh-CN" altLang="en-US" sz="1200" b="0" dirty="0">
              <a:latin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175803" y="5170590"/>
            <a:ext cx="123059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0" dirty="0" smtClean="0">
                <a:latin typeface="+mn-lt"/>
              </a:rPr>
              <a:t>DS</a:t>
            </a:r>
            <a:endParaRPr lang="zh-CN" altLang="en-US" sz="1200" b="0" dirty="0">
              <a:latin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941602" y="5182958"/>
            <a:ext cx="123059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0" dirty="0" smtClean="0">
                <a:latin typeface="+mn-lt"/>
              </a:rPr>
              <a:t>DS </a:t>
            </a:r>
            <a:endParaRPr lang="zh-CN" altLang="en-US" sz="1200" b="0" dirty="0">
              <a:latin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435195" y="5182958"/>
            <a:ext cx="123059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0" dirty="0" smtClean="0">
                <a:latin typeface="+mn-lt"/>
              </a:rPr>
              <a:t>DS </a:t>
            </a:r>
            <a:endParaRPr lang="zh-CN" altLang="en-US" sz="1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16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5565" y="1856739"/>
            <a:ext cx="108234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 smtClean="0"/>
              <a:t>B = 11.8 T</a:t>
            </a:r>
            <a:endParaRPr lang="zh-CN" altLang="en-US" sz="1400" b="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3" y="2296816"/>
            <a:ext cx="8946572" cy="247045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95340" y="3553350"/>
            <a:ext cx="8603187" cy="2497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9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70027" y="985302"/>
            <a:ext cx="7886700" cy="593375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+mn-lt"/>
                <a:ea typeface="Adobe 黑体 Std R" panose="020B0400000000000000" pitchFamily="34" charset="-122"/>
              </a:rPr>
              <a:t>ARC FODO cell of SPPC</a:t>
            </a:r>
            <a:endParaRPr lang="zh-CN" altLang="en-US" sz="4000" dirty="0">
              <a:latin typeface="+mn-lt"/>
              <a:ea typeface="Adobe 黑体 Std R" panose="020B04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58" y="1713759"/>
            <a:ext cx="5448424" cy="472093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13775" y="6398961"/>
            <a:ext cx="281902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0" dirty="0" smtClean="0">
                <a:latin typeface="+mn-lt"/>
                <a:ea typeface="+mj-ea"/>
              </a:rPr>
              <a:t>FODO cell structure</a:t>
            </a:r>
            <a:endParaRPr lang="zh-CN" altLang="en-US" sz="1800" b="0" dirty="0">
              <a:latin typeface="+mn-lt"/>
              <a:ea typeface="+mj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359774"/>
              </p:ext>
            </p:extLst>
          </p:nvPr>
        </p:nvGraphicFramePr>
        <p:xfrm>
          <a:off x="5597235" y="1884575"/>
          <a:ext cx="252845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525"/>
                <a:gridCol w="942931"/>
              </a:tblGrid>
              <a:tr h="1475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Parameters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Value</a:t>
                      </a:r>
                    </a:p>
                  </a:txBody>
                  <a:tcPr anchor="ctr"/>
                </a:tc>
              </a:tr>
              <a:tr h="1475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Dipole</a:t>
                      </a:r>
                      <a:r>
                        <a:rPr lang="en-US" altLang="zh-CN" sz="1200" baseline="0" dirty="0" smtClean="0">
                          <a:latin typeface="+mn-lt"/>
                        </a:rPr>
                        <a:t> length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14.452 m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2212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Quadruple length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6 m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2212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Sextuple length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0.5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3097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Space between dipoles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1.4 m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3981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</a:rPr>
                        <a:t>Space between dipole</a:t>
                      </a:r>
                      <a:r>
                        <a:rPr lang="en-US" altLang="zh-CN" sz="1200" baseline="0" dirty="0" smtClean="0">
                          <a:latin typeface="+mn-lt"/>
                        </a:rPr>
                        <a:t> and quadruple</a:t>
                      </a:r>
                      <a:endParaRPr lang="en-US" altLang="zh-CN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3.5 m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1475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Cell</a:t>
                      </a:r>
                      <a:r>
                        <a:rPr lang="en-US" altLang="zh-CN" sz="1200" baseline="0" dirty="0" smtClean="0">
                          <a:latin typeface="+mn-lt"/>
                        </a:rPr>
                        <a:t> length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213.42 m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1475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Phase advance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90 degree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147518">
                <a:tc>
                  <a:txBody>
                    <a:bodyPr/>
                    <a:lstStyle/>
                    <a:p>
                      <a:pPr algn="ctr"/>
                      <a:r>
                        <a:rPr lang="el-GR" altLang="zh-CN" sz="1200" dirty="0" smtClean="0">
                          <a:latin typeface="+mn-lt"/>
                        </a:rPr>
                        <a:t>β+</a:t>
                      </a:r>
                      <a:endParaRPr lang="en-US" altLang="zh-CN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400" dirty="0" smtClean="0">
                          <a:latin typeface="+mn-lt"/>
                        </a:rPr>
                        <a:t>363 </a:t>
                      </a:r>
                      <a:r>
                        <a:rPr lang="en-US" altLang="zh-CN" sz="1400" dirty="0" smtClean="0">
                          <a:latin typeface="+mn-lt"/>
                        </a:rPr>
                        <a:t>m</a:t>
                      </a:r>
                    </a:p>
                  </a:txBody>
                  <a:tcPr anchor="ctr"/>
                </a:tc>
              </a:tr>
              <a:tr h="147518">
                <a:tc>
                  <a:txBody>
                    <a:bodyPr/>
                    <a:lstStyle/>
                    <a:p>
                      <a:pPr algn="ctr"/>
                      <a:r>
                        <a:rPr lang="el-GR" altLang="zh-CN" sz="1200" dirty="0" smtClean="0">
                          <a:latin typeface="+mn-lt"/>
                        </a:rPr>
                        <a:t>Β</a:t>
                      </a:r>
                      <a:r>
                        <a:rPr lang="en-US" altLang="zh-CN" sz="1200" dirty="0" smtClean="0">
                          <a:latin typeface="+mn-lt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+mn-lt"/>
                        </a:rPr>
                        <a:t>62</a:t>
                      </a:r>
                      <a:r>
                        <a:rPr lang="el-GR" altLang="zh-CN" sz="1400" dirty="0" smtClean="0">
                          <a:latin typeface="+mn-lt"/>
                        </a:rPr>
                        <a:t> </a:t>
                      </a:r>
                      <a:r>
                        <a:rPr lang="en-US" altLang="zh-CN" sz="1400" dirty="0" smtClean="0">
                          <a:latin typeface="+mn-lt"/>
                        </a:rPr>
                        <a:t>m</a:t>
                      </a:r>
                    </a:p>
                  </a:txBody>
                  <a:tcPr anchor="ctr"/>
                </a:tc>
              </a:tr>
              <a:tr h="1475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latin typeface="+mn-lt"/>
                        </a:rPr>
                        <a:t>Dx_max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2.4 m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1475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Beam stay clear at FOCO cell( When aperture is 1.75 cm)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28</a:t>
                      </a:r>
                      <a:r>
                        <a:rPr lang="en-US" altLang="zh-CN" sz="1400" baseline="0" dirty="0" smtClean="0">
                          <a:latin typeface="+mn-lt"/>
                        </a:rPr>
                        <a:t> </a:t>
                      </a:r>
                      <a:r>
                        <a:rPr lang="el-GR" altLang="zh-CN" sz="1400" baseline="0" dirty="0" smtClean="0">
                          <a:latin typeface="+mn-lt"/>
                        </a:rPr>
                        <a:t>σ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 rot="10800000">
            <a:off x="65725" y="2388047"/>
            <a:ext cx="406265" cy="6052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l-GR" altLang="zh-CN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β</a:t>
            </a:r>
            <a:r>
              <a:rPr lang="en-US" altLang="zh-CN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(m)</a:t>
            </a:r>
            <a:endParaRPr lang="zh-CN" alt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96205" y="5482139"/>
            <a:ext cx="455531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>
                <a:latin typeface="+mj-lt"/>
              </a:rPr>
              <a:t>44 FODO </a:t>
            </a:r>
            <a:r>
              <a:rPr lang="en-US" altLang="zh-CN" sz="1800" b="0" dirty="0" smtClean="0">
                <a:latin typeface="+mj-lt"/>
              </a:rPr>
              <a:t>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latin typeface="+mj-lt"/>
              </a:rPr>
              <a:t>ARC length:9390.6 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latin typeface="+mj-lt"/>
              </a:rPr>
              <a:t>ARC length with two Dispersion Suppressor: (548.454 </a:t>
            </a:r>
            <a:r>
              <a:rPr lang="en-US" altLang="zh-CN" sz="1800" b="0" dirty="0">
                <a:latin typeface="+mj-lt"/>
              </a:rPr>
              <a:t>m each): </a:t>
            </a:r>
            <a:r>
              <a:rPr lang="en-US" altLang="zh-CN" sz="1800" b="0" dirty="0" smtClean="0">
                <a:latin typeface="+mj-lt"/>
              </a:rPr>
              <a:t>10487.5 m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080" y="871338"/>
            <a:ext cx="5155920" cy="44919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20485" y="5206272"/>
            <a:ext cx="281902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+mn-lt"/>
                <a:ea typeface="+mj-ea"/>
              </a:rPr>
              <a:t>Optics of one ARC section</a:t>
            </a:r>
            <a:endParaRPr lang="zh-CN" altLang="en-US" sz="1600" dirty="0">
              <a:latin typeface="+mn-lt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 rot="10800000">
            <a:off x="1676815" y="1307393"/>
            <a:ext cx="406265" cy="6052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l-GR" altLang="zh-CN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β</a:t>
            </a:r>
            <a:r>
              <a:rPr lang="en-US" altLang="zh-CN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(m)</a:t>
            </a:r>
            <a:endParaRPr lang="zh-CN" alt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03020" y="767089"/>
            <a:ext cx="7886700" cy="593375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+mn-lt"/>
                <a:ea typeface="Adobe 黑体 Std R" panose="020B0400000000000000" pitchFamily="34" charset="-122"/>
              </a:rPr>
              <a:t>Dispersion Suppressor</a:t>
            </a:r>
            <a:endParaRPr lang="zh-CN" altLang="en-US" sz="4000" dirty="0">
              <a:latin typeface="+mn-lt"/>
              <a:ea typeface="Adobe 黑体 Std R" panose="020B04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18" y="1469881"/>
            <a:ext cx="4047427" cy="3480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4975" y="4950381"/>
            <a:ext cx="281902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0" dirty="0" smtClean="0">
                <a:latin typeface="+mn-lt"/>
                <a:ea typeface="+mj-ea"/>
              </a:rPr>
              <a:t>Half bend DS</a:t>
            </a:r>
            <a:endParaRPr lang="zh-CN" altLang="en-US" sz="1400" b="0" dirty="0">
              <a:latin typeface="+mn-lt"/>
              <a:ea typeface="+mj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571" y="1513484"/>
            <a:ext cx="4021596" cy="343689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620905" y="4950381"/>
            <a:ext cx="282692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0" dirty="0" smtClean="0">
                <a:latin typeface="+mn-lt"/>
              </a:rPr>
              <a:t>Full bend DS</a:t>
            </a:r>
            <a:endParaRPr lang="zh-CN" altLang="en-US" sz="1400" b="0" dirty="0">
              <a:latin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 rot="10800000">
            <a:off x="254053" y="1839100"/>
            <a:ext cx="350865" cy="4770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l-GR" altLang="zh-CN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β</a:t>
            </a:r>
            <a:r>
              <a:rPr lang="en-US" altLang="zh-CN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(m)</a:t>
            </a:r>
            <a:endParaRPr lang="zh-CN" altLang="en-US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 rot="10800000">
            <a:off x="4798325" y="1879648"/>
            <a:ext cx="350865" cy="4770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l-GR" altLang="zh-CN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β</a:t>
            </a:r>
            <a:r>
              <a:rPr lang="en-US" altLang="zh-CN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(m)</a:t>
            </a:r>
            <a:endParaRPr lang="zh-CN" altLang="en-US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4918" y="5236613"/>
            <a:ext cx="40053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latin typeface="+mj-lt"/>
              </a:rPr>
              <a:t>Half dipole strength (compare to that of ARC)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latin typeface="+mj-lt"/>
              </a:rPr>
              <a:t>Quadruple is the same as that of ARC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latin typeface="+mj-lt"/>
              </a:rPr>
              <a:t>Simple, but not flexible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latin typeface="+mj-lt"/>
              </a:rPr>
              <a:t>May reduce dipole filling factor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73757" y="5236613"/>
            <a:ext cx="370679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latin typeface="+mj-lt"/>
              </a:rPr>
              <a:t>Full dipole strength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latin typeface="+mj-lt"/>
              </a:rPr>
              <a:t>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latin typeface="+mj-lt"/>
              </a:rPr>
              <a:t>Optics functions bump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latin typeface="+mj-lt"/>
              </a:rPr>
              <a:t>Layout is fixed</a:t>
            </a:r>
          </a:p>
        </p:txBody>
      </p:sp>
    </p:spTree>
    <p:extLst>
      <p:ext uri="{BB962C8B-B14F-4D97-AF65-F5344CB8AC3E}">
        <p14:creationId xmlns:p14="http://schemas.microsoft.com/office/powerpoint/2010/main" val="13717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11002</TotalTime>
  <Words>991</Words>
  <Application>Microsoft Office PowerPoint</Application>
  <PresentationFormat>全屏显示(4:3)</PresentationFormat>
  <Paragraphs>223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Adobe 黑体 Std R</vt:lpstr>
      <vt:lpstr>黑体</vt:lpstr>
      <vt:lpstr>华文中宋</vt:lpstr>
      <vt:lpstr>宋体</vt:lpstr>
      <vt:lpstr>Arial</vt:lpstr>
      <vt:lpstr>Calibri</vt:lpstr>
      <vt:lpstr>Calibri Light</vt:lpstr>
      <vt:lpstr>Cambria Math</vt:lpstr>
      <vt:lpstr>Times New Roman</vt:lpstr>
      <vt:lpstr>Office 主题</vt:lpstr>
      <vt:lpstr>PowerPoint 演示文稿</vt:lpstr>
      <vt:lpstr>Outline</vt:lpstr>
      <vt:lpstr>PowerPoint 演示文稿</vt:lpstr>
      <vt:lpstr>General layout of SPPC</vt:lpstr>
      <vt:lpstr>Consideration of geometry</vt:lpstr>
      <vt:lpstr>PowerPoint 演示文稿</vt:lpstr>
      <vt:lpstr>ARC FODO cell of SPPC</vt:lpstr>
      <vt:lpstr>PowerPoint 演示文稿</vt:lpstr>
      <vt:lpstr>Dispersion Suppressor</vt:lpstr>
      <vt:lpstr>PowerPoint 演示文稿</vt:lpstr>
      <vt:lpstr>Beam separation and combination</vt:lpstr>
      <vt:lpstr>PowerPoint 演示文稿</vt:lpstr>
      <vt:lpstr>Temporary Lattice of other LSSs</vt:lpstr>
      <vt:lpstr>Integrated lattice</vt:lpstr>
      <vt:lpstr>Dynamics Aperture consideration</vt:lpstr>
      <vt:lpstr>PowerPoint 演示文稿</vt:lpstr>
      <vt:lpstr>Dipole error table</vt:lpstr>
      <vt:lpstr>DA study with SixTrack</vt:lpstr>
      <vt:lpstr>DA at injection</vt:lpstr>
      <vt:lpstr>DA at collision</vt:lpstr>
      <vt:lpstr>Lots of work need to be done</vt:lpstr>
      <vt:lpstr>Summary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陈裕凯</cp:lastModifiedBy>
  <cp:revision>2047</cp:revision>
  <dcterms:created xsi:type="dcterms:W3CDTF">2014-04-26T12:00:34Z</dcterms:created>
  <dcterms:modified xsi:type="dcterms:W3CDTF">2017-11-06T07:14:15Z</dcterms:modified>
</cp:coreProperties>
</file>