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8" r:id="rId4"/>
    <p:sldId id="260" r:id="rId5"/>
    <p:sldId id="259" r:id="rId6"/>
    <p:sldId id="282" r:id="rId7"/>
    <p:sldId id="283" r:id="rId8"/>
    <p:sldId id="269" r:id="rId9"/>
    <p:sldId id="287" r:id="rId10"/>
    <p:sldId id="288" r:id="rId11"/>
    <p:sldId id="261" r:id="rId12"/>
    <p:sldId id="262" r:id="rId13"/>
    <p:sldId id="264" r:id="rId14"/>
    <p:sldId id="265" r:id="rId15"/>
    <p:sldId id="285" r:id="rId16"/>
    <p:sldId id="267" r:id="rId17"/>
    <p:sldId id="270" r:id="rId18"/>
    <p:sldId id="271" r:id="rId19"/>
    <p:sldId id="272" r:id="rId20"/>
    <p:sldId id="273" r:id="rId21"/>
    <p:sldId id="274" r:id="rId22"/>
    <p:sldId id="275" r:id="rId23"/>
    <p:sldId id="278" r:id="rId24"/>
    <p:sldId id="279" r:id="rId25"/>
    <p:sldId id="280" r:id="rId26"/>
    <p:sldId id="281" r:id="rId27"/>
    <p:sldId id="284" r:id="rId28"/>
    <p:sldId id="258" r:id="rId29"/>
    <p:sldId id="28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DA7"/>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Lost particles due</a:t>
            </a:r>
            <a:r>
              <a:rPr lang="en-US" altLang="zh-CN" baseline="0"/>
              <a:t> to RBB in turns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spPr>
              <a:solidFill>
                <a:schemeClr val="accent1"/>
              </a:solidFill>
              <a:ln>
                <a:noFill/>
              </a:ln>
              <a:effectLst/>
            </c:spPr>
          </c:dPt>
          <c:val>
            <c:numRef>
              <c:f>'loss without collimators'!$A$1:$A$40</c:f>
              <c:numCache>
                <c:formatCode>General</c:formatCode>
                <c:ptCount val="40"/>
                <c:pt idx="0">
                  <c:v>6506</c:v>
                </c:pt>
                <c:pt idx="1">
                  <c:v>352</c:v>
                </c:pt>
                <c:pt idx="2">
                  <c:v>3</c:v>
                </c:pt>
                <c:pt idx="3">
                  <c:v>31</c:v>
                </c:pt>
                <c:pt idx="4">
                  <c:v>1</c:v>
                </c:pt>
                <c:pt idx="5">
                  <c:v>0</c:v>
                </c:pt>
                <c:pt idx="6">
                  <c:v>1</c:v>
                </c:pt>
                <c:pt idx="7">
                  <c:v>0</c:v>
                </c:pt>
                <c:pt idx="8">
                  <c:v>3</c:v>
                </c:pt>
                <c:pt idx="9">
                  <c:v>4</c:v>
                </c:pt>
                <c:pt idx="10">
                  <c:v>5</c:v>
                </c:pt>
                <c:pt idx="11">
                  <c:v>19</c:v>
                </c:pt>
                <c:pt idx="12">
                  <c:v>12</c:v>
                </c:pt>
                <c:pt idx="13">
                  <c:v>22</c:v>
                </c:pt>
                <c:pt idx="14">
                  <c:v>5</c:v>
                </c:pt>
                <c:pt idx="15">
                  <c:v>3</c:v>
                </c:pt>
                <c:pt idx="16">
                  <c:v>5</c:v>
                </c:pt>
                <c:pt idx="17">
                  <c:v>5</c:v>
                </c:pt>
                <c:pt idx="18">
                  <c:v>23</c:v>
                </c:pt>
                <c:pt idx="19">
                  <c:v>22</c:v>
                </c:pt>
                <c:pt idx="20">
                  <c:v>6</c:v>
                </c:pt>
                <c:pt idx="21">
                  <c:v>0</c:v>
                </c:pt>
                <c:pt idx="22">
                  <c:v>1</c:v>
                </c:pt>
                <c:pt idx="23">
                  <c:v>0</c:v>
                </c:pt>
                <c:pt idx="24">
                  <c:v>0</c:v>
                </c:pt>
                <c:pt idx="25">
                  <c:v>0</c:v>
                </c:pt>
                <c:pt idx="26">
                  <c:v>0</c:v>
                </c:pt>
                <c:pt idx="27">
                  <c:v>0</c:v>
                </c:pt>
                <c:pt idx="28">
                  <c:v>0</c:v>
                </c:pt>
                <c:pt idx="29">
                  <c:v>1</c:v>
                </c:pt>
                <c:pt idx="30">
                  <c:v>0</c:v>
                </c:pt>
                <c:pt idx="31">
                  <c:v>0</c:v>
                </c:pt>
                <c:pt idx="32">
                  <c:v>0</c:v>
                </c:pt>
                <c:pt idx="33">
                  <c:v>0</c:v>
                </c:pt>
                <c:pt idx="34">
                  <c:v>1</c:v>
                </c:pt>
                <c:pt idx="35">
                  <c:v>28</c:v>
                </c:pt>
                <c:pt idx="36">
                  <c:v>13</c:v>
                </c:pt>
                <c:pt idx="37">
                  <c:v>1</c:v>
                </c:pt>
                <c:pt idx="38">
                  <c:v>0</c:v>
                </c:pt>
                <c:pt idx="39">
                  <c:v>0</c:v>
                </c:pt>
              </c:numCache>
            </c:numRef>
          </c:val>
        </c:ser>
        <c:ser>
          <c:idx val="1"/>
          <c:order val="1"/>
          <c:tx>
            <c:v>upstream</c:v>
          </c:tx>
          <c:spPr>
            <a:solidFill>
              <a:schemeClr val="accent2"/>
            </a:solidFill>
            <a:ln>
              <a:noFill/>
            </a:ln>
            <a:effectLst/>
          </c:spPr>
          <c:invertIfNegative val="0"/>
          <c:val>
            <c:numRef>
              <c:f>'loss without collimators'!$B$1:$B$40</c:f>
              <c:numCache>
                <c:formatCode>General</c:formatCode>
                <c:ptCount val="40"/>
                <c:pt idx="0">
                  <c:v>185</c:v>
                </c:pt>
                <c:pt idx="1">
                  <c:v>2</c:v>
                </c:pt>
                <c:pt idx="2">
                  <c:v>94</c:v>
                </c:pt>
                <c:pt idx="3">
                  <c:v>44</c:v>
                </c:pt>
                <c:pt idx="4">
                  <c:v>79</c:v>
                </c:pt>
                <c:pt idx="5">
                  <c:v>326</c:v>
                </c:pt>
                <c:pt idx="6">
                  <c:v>55</c:v>
                </c:pt>
                <c:pt idx="7">
                  <c:v>93</c:v>
                </c:pt>
                <c:pt idx="8">
                  <c:v>16</c:v>
                </c:pt>
                <c:pt idx="9">
                  <c:v>28</c:v>
                </c:pt>
                <c:pt idx="10">
                  <c:v>13</c:v>
                </c:pt>
                <c:pt idx="11">
                  <c:v>810</c:v>
                </c:pt>
                <c:pt idx="12">
                  <c:v>465</c:v>
                </c:pt>
                <c:pt idx="13">
                  <c:v>178</c:v>
                </c:pt>
                <c:pt idx="14">
                  <c:v>107</c:v>
                </c:pt>
                <c:pt idx="15">
                  <c:v>24</c:v>
                </c:pt>
                <c:pt idx="16">
                  <c:v>22</c:v>
                </c:pt>
                <c:pt idx="17">
                  <c:v>34</c:v>
                </c:pt>
                <c:pt idx="18">
                  <c:v>66</c:v>
                </c:pt>
                <c:pt idx="19">
                  <c:v>23</c:v>
                </c:pt>
                <c:pt idx="20">
                  <c:v>23</c:v>
                </c:pt>
                <c:pt idx="21">
                  <c:v>55</c:v>
                </c:pt>
                <c:pt idx="22">
                  <c:v>36</c:v>
                </c:pt>
                <c:pt idx="23">
                  <c:v>11</c:v>
                </c:pt>
                <c:pt idx="24">
                  <c:v>3</c:v>
                </c:pt>
                <c:pt idx="25">
                  <c:v>0</c:v>
                </c:pt>
                <c:pt idx="26">
                  <c:v>1</c:v>
                </c:pt>
                <c:pt idx="27">
                  <c:v>13</c:v>
                </c:pt>
                <c:pt idx="28">
                  <c:v>75</c:v>
                </c:pt>
                <c:pt idx="29">
                  <c:v>209</c:v>
                </c:pt>
                <c:pt idx="30">
                  <c:v>18</c:v>
                </c:pt>
                <c:pt idx="31">
                  <c:v>94</c:v>
                </c:pt>
                <c:pt idx="32">
                  <c:v>1</c:v>
                </c:pt>
                <c:pt idx="33">
                  <c:v>4</c:v>
                </c:pt>
                <c:pt idx="34">
                  <c:v>116</c:v>
                </c:pt>
                <c:pt idx="35">
                  <c:v>102</c:v>
                </c:pt>
                <c:pt idx="36">
                  <c:v>1</c:v>
                </c:pt>
                <c:pt idx="37">
                  <c:v>6</c:v>
                </c:pt>
                <c:pt idx="38">
                  <c:v>34</c:v>
                </c:pt>
                <c:pt idx="39">
                  <c:v>22</c:v>
                </c:pt>
              </c:numCache>
            </c:numRef>
          </c:val>
        </c:ser>
        <c:dLbls>
          <c:showLegendKey val="0"/>
          <c:showVal val="0"/>
          <c:showCatName val="0"/>
          <c:showSerName val="0"/>
          <c:showPercent val="0"/>
          <c:showBubbleSize val="0"/>
        </c:dLbls>
        <c:gapWidth val="219"/>
        <c:axId val="318158728"/>
        <c:axId val="318153240"/>
      </c:barChart>
      <c:catAx>
        <c:axId val="318158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8153240"/>
        <c:crosses val="autoZero"/>
        <c:auto val="1"/>
        <c:lblAlgn val="ctr"/>
        <c:lblOffset val="100"/>
        <c:noMultiLvlLbl val="0"/>
      </c:catAx>
      <c:valAx>
        <c:axId val="318153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8158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Lost particles due</a:t>
            </a:r>
            <a:r>
              <a:rPr lang="en-US" altLang="zh-CN" baseline="0"/>
              <a:t> to BS in turns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spPr>
              <a:solidFill>
                <a:schemeClr val="accent1"/>
              </a:solidFill>
              <a:ln>
                <a:noFill/>
              </a:ln>
              <a:effectLst/>
            </c:spPr>
          </c:dPt>
          <c:val>
            <c:numRef>
              <c:f>'loss without collimators'!$A$1:$A$40</c:f>
              <c:numCache>
                <c:formatCode>General</c:formatCode>
                <c:ptCount val="40"/>
                <c:pt idx="0">
                  <c:v>0</c:v>
                </c:pt>
                <c:pt idx="1">
                  <c:v>320</c:v>
                </c:pt>
                <c:pt idx="2">
                  <c:v>3</c:v>
                </c:pt>
                <c:pt idx="3">
                  <c:v>105</c:v>
                </c:pt>
                <c:pt idx="4">
                  <c:v>0</c:v>
                </c:pt>
                <c:pt idx="5">
                  <c:v>1</c:v>
                </c:pt>
                <c:pt idx="6">
                  <c:v>1</c:v>
                </c:pt>
                <c:pt idx="7">
                  <c:v>1</c:v>
                </c:pt>
                <c:pt idx="8">
                  <c:v>14</c:v>
                </c:pt>
                <c:pt idx="9">
                  <c:v>7</c:v>
                </c:pt>
                <c:pt idx="10">
                  <c:v>9</c:v>
                </c:pt>
                <c:pt idx="11">
                  <c:v>35</c:v>
                </c:pt>
                <c:pt idx="12">
                  <c:v>62</c:v>
                </c:pt>
                <c:pt idx="13">
                  <c:v>104</c:v>
                </c:pt>
                <c:pt idx="14">
                  <c:v>34</c:v>
                </c:pt>
                <c:pt idx="15">
                  <c:v>13</c:v>
                </c:pt>
                <c:pt idx="16">
                  <c:v>11</c:v>
                </c:pt>
                <c:pt idx="17">
                  <c:v>39</c:v>
                </c:pt>
                <c:pt idx="18">
                  <c:v>279</c:v>
                </c:pt>
                <c:pt idx="19">
                  <c:v>261</c:v>
                </c:pt>
                <c:pt idx="20">
                  <c:v>59</c:v>
                </c:pt>
                <c:pt idx="21">
                  <c:v>13</c:v>
                </c:pt>
                <c:pt idx="22">
                  <c:v>4</c:v>
                </c:pt>
                <c:pt idx="23">
                  <c:v>1</c:v>
                </c:pt>
                <c:pt idx="24">
                  <c:v>0</c:v>
                </c:pt>
                <c:pt idx="25">
                  <c:v>0</c:v>
                </c:pt>
                <c:pt idx="26">
                  <c:v>1</c:v>
                </c:pt>
                <c:pt idx="27">
                  <c:v>0</c:v>
                </c:pt>
                <c:pt idx="28">
                  <c:v>1</c:v>
                </c:pt>
                <c:pt idx="29">
                  <c:v>0</c:v>
                </c:pt>
                <c:pt idx="30">
                  <c:v>3</c:v>
                </c:pt>
                <c:pt idx="31">
                  <c:v>1</c:v>
                </c:pt>
                <c:pt idx="32">
                  <c:v>1</c:v>
                </c:pt>
                <c:pt idx="33">
                  <c:v>0</c:v>
                </c:pt>
                <c:pt idx="34">
                  <c:v>23</c:v>
                </c:pt>
                <c:pt idx="35">
                  <c:v>262</c:v>
                </c:pt>
                <c:pt idx="36">
                  <c:v>190</c:v>
                </c:pt>
                <c:pt idx="37">
                  <c:v>10</c:v>
                </c:pt>
                <c:pt idx="38">
                  <c:v>1</c:v>
                </c:pt>
                <c:pt idx="39">
                  <c:v>0</c:v>
                </c:pt>
              </c:numCache>
            </c:numRef>
          </c:val>
        </c:ser>
        <c:ser>
          <c:idx val="1"/>
          <c:order val="1"/>
          <c:tx>
            <c:v>upstream</c:v>
          </c:tx>
          <c:spPr>
            <a:solidFill>
              <a:schemeClr val="accent2"/>
            </a:solidFill>
            <a:ln>
              <a:noFill/>
            </a:ln>
            <a:effectLst/>
          </c:spPr>
          <c:invertIfNegative val="0"/>
          <c:val>
            <c:numRef>
              <c:f>'loss without collimators'!$B$1:$B$40</c:f>
              <c:numCache>
                <c:formatCode>General</c:formatCode>
                <c:ptCount val="40"/>
                <c:pt idx="0">
                  <c:v>69</c:v>
                </c:pt>
                <c:pt idx="1">
                  <c:v>4</c:v>
                </c:pt>
                <c:pt idx="2">
                  <c:v>349</c:v>
                </c:pt>
                <c:pt idx="3">
                  <c:v>96</c:v>
                </c:pt>
                <c:pt idx="4">
                  <c:v>245</c:v>
                </c:pt>
                <c:pt idx="5">
                  <c:v>1220</c:v>
                </c:pt>
                <c:pt idx="6">
                  <c:v>294</c:v>
                </c:pt>
                <c:pt idx="7">
                  <c:v>520</c:v>
                </c:pt>
                <c:pt idx="8">
                  <c:v>84</c:v>
                </c:pt>
                <c:pt idx="9">
                  <c:v>72</c:v>
                </c:pt>
                <c:pt idx="10">
                  <c:v>78</c:v>
                </c:pt>
                <c:pt idx="11">
                  <c:v>10490</c:v>
                </c:pt>
                <c:pt idx="12">
                  <c:v>5887</c:v>
                </c:pt>
                <c:pt idx="13">
                  <c:v>1861</c:v>
                </c:pt>
                <c:pt idx="14">
                  <c:v>1115</c:v>
                </c:pt>
                <c:pt idx="15">
                  <c:v>92</c:v>
                </c:pt>
                <c:pt idx="16">
                  <c:v>253</c:v>
                </c:pt>
                <c:pt idx="17">
                  <c:v>355</c:v>
                </c:pt>
                <c:pt idx="18">
                  <c:v>963</c:v>
                </c:pt>
                <c:pt idx="19">
                  <c:v>401</c:v>
                </c:pt>
                <c:pt idx="20">
                  <c:v>207</c:v>
                </c:pt>
                <c:pt idx="21">
                  <c:v>905</c:v>
                </c:pt>
                <c:pt idx="22">
                  <c:v>554</c:v>
                </c:pt>
                <c:pt idx="23">
                  <c:v>277</c:v>
                </c:pt>
                <c:pt idx="24">
                  <c:v>24</c:v>
                </c:pt>
                <c:pt idx="25">
                  <c:v>3</c:v>
                </c:pt>
                <c:pt idx="26">
                  <c:v>3</c:v>
                </c:pt>
                <c:pt idx="27">
                  <c:v>226</c:v>
                </c:pt>
                <c:pt idx="28">
                  <c:v>1134</c:v>
                </c:pt>
                <c:pt idx="29">
                  <c:v>2708</c:v>
                </c:pt>
                <c:pt idx="30">
                  <c:v>350</c:v>
                </c:pt>
                <c:pt idx="31">
                  <c:v>1323</c:v>
                </c:pt>
                <c:pt idx="32">
                  <c:v>6</c:v>
                </c:pt>
                <c:pt idx="33">
                  <c:v>56</c:v>
                </c:pt>
                <c:pt idx="34">
                  <c:v>1786</c:v>
                </c:pt>
                <c:pt idx="35">
                  <c:v>1251</c:v>
                </c:pt>
                <c:pt idx="36">
                  <c:v>48</c:v>
                </c:pt>
                <c:pt idx="37">
                  <c:v>73</c:v>
                </c:pt>
                <c:pt idx="38">
                  <c:v>448</c:v>
                </c:pt>
                <c:pt idx="39">
                  <c:v>344</c:v>
                </c:pt>
              </c:numCache>
            </c:numRef>
          </c:val>
        </c:ser>
        <c:dLbls>
          <c:showLegendKey val="0"/>
          <c:showVal val="0"/>
          <c:showCatName val="0"/>
          <c:showSerName val="0"/>
          <c:showPercent val="0"/>
          <c:showBubbleSize val="0"/>
        </c:dLbls>
        <c:gapWidth val="219"/>
        <c:axId val="318153632"/>
        <c:axId val="318155984"/>
      </c:barChart>
      <c:catAx>
        <c:axId val="318153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8155984"/>
        <c:crosses val="autoZero"/>
        <c:auto val="1"/>
        <c:lblAlgn val="ctr"/>
        <c:lblOffset val="100"/>
        <c:noMultiLvlLbl val="0"/>
      </c:catAx>
      <c:valAx>
        <c:axId val="318155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8153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BS loss upstream vs horizontal</a:t>
            </a:r>
            <a:r>
              <a:rPr lang="en-US" altLang="zh-CN" baseline="0"/>
              <a:t> collimator half width</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v>y=3mm</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'lossrate(y=3mm)'!$A$48:$A$53</c:f>
              <c:numCache>
                <c:formatCode>General</c:formatCode>
                <c:ptCount val="6"/>
                <c:pt idx="0">
                  <c:v>10</c:v>
                </c:pt>
                <c:pt idx="1">
                  <c:v>9</c:v>
                </c:pt>
                <c:pt idx="2">
                  <c:v>8</c:v>
                </c:pt>
                <c:pt idx="3">
                  <c:v>7</c:v>
                </c:pt>
                <c:pt idx="4">
                  <c:v>6</c:v>
                </c:pt>
                <c:pt idx="5">
                  <c:v>5</c:v>
                </c:pt>
              </c:numCache>
            </c:numRef>
          </c:cat>
          <c:val>
            <c:numRef>
              <c:f>'lossrate(y=3mm)'!$B$48:$B$53</c:f>
              <c:numCache>
                <c:formatCode>General</c:formatCode>
                <c:ptCount val="6"/>
                <c:pt idx="0">
                  <c:v>2409</c:v>
                </c:pt>
                <c:pt idx="1">
                  <c:v>2277</c:v>
                </c:pt>
                <c:pt idx="2">
                  <c:v>2052</c:v>
                </c:pt>
                <c:pt idx="3">
                  <c:v>1504</c:v>
                </c:pt>
                <c:pt idx="4">
                  <c:v>949</c:v>
                </c:pt>
              </c:numCache>
            </c:numRef>
          </c:val>
          <c:smooth val="0"/>
        </c:ser>
        <c:ser>
          <c:idx val="1"/>
          <c:order val="1"/>
          <c:tx>
            <c:v>y=2mm</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'lossrate(y=3mm)'!$A$48:$A$53</c:f>
              <c:numCache>
                <c:formatCode>General</c:formatCode>
                <c:ptCount val="6"/>
                <c:pt idx="0">
                  <c:v>10</c:v>
                </c:pt>
                <c:pt idx="1">
                  <c:v>9</c:v>
                </c:pt>
                <c:pt idx="2">
                  <c:v>8</c:v>
                </c:pt>
                <c:pt idx="3">
                  <c:v>7</c:v>
                </c:pt>
                <c:pt idx="4">
                  <c:v>6</c:v>
                </c:pt>
                <c:pt idx="5">
                  <c:v>5</c:v>
                </c:pt>
              </c:numCache>
            </c:numRef>
          </c:cat>
          <c:val>
            <c:numRef>
              <c:f>'lossrate(y=3mm)'!$C$48:$C$53</c:f>
              <c:numCache>
                <c:formatCode>General</c:formatCode>
                <c:ptCount val="6"/>
                <c:pt idx="1">
                  <c:v>64</c:v>
                </c:pt>
                <c:pt idx="2">
                  <c:v>49</c:v>
                </c:pt>
                <c:pt idx="3">
                  <c:v>40</c:v>
                </c:pt>
                <c:pt idx="4">
                  <c:v>10</c:v>
                </c:pt>
                <c:pt idx="5">
                  <c:v>1</c:v>
                </c:pt>
              </c:numCache>
            </c:numRef>
          </c:val>
          <c:smooth val="0"/>
        </c:ser>
        <c:dLbls>
          <c:showLegendKey val="0"/>
          <c:showVal val="0"/>
          <c:showCatName val="0"/>
          <c:showSerName val="0"/>
          <c:showPercent val="0"/>
          <c:showBubbleSize val="0"/>
        </c:dLbls>
        <c:marker val="1"/>
        <c:smooth val="0"/>
        <c:axId val="318156768"/>
        <c:axId val="321863672"/>
      </c:lineChart>
      <c:catAx>
        <c:axId val="318156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x(mm)</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1863672"/>
        <c:crosses val="autoZero"/>
        <c:auto val="1"/>
        <c:lblAlgn val="ctr"/>
        <c:lblOffset val="100"/>
        <c:noMultiLvlLbl val="0"/>
      </c:catAx>
      <c:valAx>
        <c:axId val="321863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BS loss</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81567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RBB</a:t>
            </a:r>
            <a:r>
              <a:rPr lang="en-US" altLang="zh-CN" baseline="0"/>
              <a:t> loss upstream vs horizontal collimator half width</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v>y=3mm</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'lossrate(y3mm)'!$A$53:$A$58</c:f>
              <c:numCache>
                <c:formatCode>General</c:formatCode>
                <c:ptCount val="6"/>
                <c:pt idx="0">
                  <c:v>10</c:v>
                </c:pt>
                <c:pt idx="1">
                  <c:v>9</c:v>
                </c:pt>
                <c:pt idx="2">
                  <c:v>8</c:v>
                </c:pt>
                <c:pt idx="3">
                  <c:v>7</c:v>
                </c:pt>
                <c:pt idx="4">
                  <c:v>6</c:v>
                </c:pt>
                <c:pt idx="5">
                  <c:v>5</c:v>
                </c:pt>
              </c:numCache>
            </c:numRef>
          </c:cat>
          <c:val>
            <c:numRef>
              <c:f>'lossrate(y3mm)'!$B$53:$B$58</c:f>
              <c:numCache>
                <c:formatCode>General</c:formatCode>
                <c:ptCount val="6"/>
                <c:pt idx="0">
                  <c:v>292</c:v>
                </c:pt>
                <c:pt idx="1">
                  <c:v>273</c:v>
                </c:pt>
                <c:pt idx="2">
                  <c:v>240</c:v>
                </c:pt>
                <c:pt idx="3">
                  <c:v>181</c:v>
                </c:pt>
                <c:pt idx="4">
                  <c:v>117</c:v>
                </c:pt>
              </c:numCache>
            </c:numRef>
          </c:val>
          <c:smooth val="0"/>
        </c:ser>
        <c:ser>
          <c:idx val="1"/>
          <c:order val="1"/>
          <c:tx>
            <c:v>y=2mm</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'lossrate(y3mm)'!$A$53:$A$58</c:f>
              <c:numCache>
                <c:formatCode>General</c:formatCode>
                <c:ptCount val="6"/>
                <c:pt idx="0">
                  <c:v>10</c:v>
                </c:pt>
                <c:pt idx="1">
                  <c:v>9</c:v>
                </c:pt>
                <c:pt idx="2">
                  <c:v>8</c:v>
                </c:pt>
                <c:pt idx="3">
                  <c:v>7</c:v>
                </c:pt>
                <c:pt idx="4">
                  <c:v>6</c:v>
                </c:pt>
                <c:pt idx="5">
                  <c:v>5</c:v>
                </c:pt>
              </c:numCache>
            </c:numRef>
          </c:cat>
          <c:val>
            <c:numRef>
              <c:f>'lossrate(y3mm)'!$C$53:$C$58</c:f>
              <c:numCache>
                <c:formatCode>General</c:formatCode>
                <c:ptCount val="6"/>
                <c:pt idx="1">
                  <c:v>31</c:v>
                </c:pt>
                <c:pt idx="2">
                  <c:v>23</c:v>
                </c:pt>
                <c:pt idx="3">
                  <c:v>17</c:v>
                </c:pt>
                <c:pt idx="4">
                  <c:v>9</c:v>
                </c:pt>
                <c:pt idx="5">
                  <c:v>8</c:v>
                </c:pt>
              </c:numCache>
            </c:numRef>
          </c:val>
          <c:smooth val="0"/>
        </c:ser>
        <c:dLbls>
          <c:showLegendKey val="0"/>
          <c:showVal val="0"/>
          <c:showCatName val="0"/>
          <c:showSerName val="0"/>
          <c:showPercent val="0"/>
          <c:showBubbleSize val="0"/>
        </c:dLbls>
        <c:marker val="1"/>
        <c:smooth val="0"/>
        <c:axId val="321864848"/>
        <c:axId val="321865240"/>
      </c:lineChart>
      <c:catAx>
        <c:axId val="3218648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x(mm)</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1865240"/>
        <c:crosses val="autoZero"/>
        <c:auto val="1"/>
        <c:lblAlgn val="ctr"/>
        <c:lblOffset val="100"/>
        <c:noMultiLvlLbl val="0"/>
      </c:catAx>
      <c:valAx>
        <c:axId val="321865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RBB</a:t>
                </a:r>
                <a:r>
                  <a:rPr lang="en-US" altLang="zh-CN" baseline="0"/>
                  <a:t> loss </a:t>
                </a:r>
                <a:endParaRPr lang="en-US" altLang="zh-C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18648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Lost particles due</a:t>
            </a:r>
            <a:r>
              <a:rPr lang="en-US" altLang="zh-CN" baseline="0"/>
              <a:t> to RBB in turns with collimators x5mmy2mm for Higgs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spPr>
              <a:solidFill>
                <a:schemeClr val="accent1"/>
              </a:solidFill>
              <a:ln>
                <a:noFill/>
              </a:ln>
              <a:effectLst/>
            </c:spPr>
          </c:dPt>
          <c:val>
            <c:numRef>
              <c:f>x6mmy2mm!$A$1:$A$40</c:f>
              <c:numCache>
                <c:formatCode>General</c:formatCode>
                <c:ptCount val="40"/>
                <c:pt idx="0">
                  <c:v>6506</c:v>
                </c:pt>
                <c:pt idx="1">
                  <c:v>18</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ser>
        <c:ser>
          <c:idx val="1"/>
          <c:order val="1"/>
          <c:tx>
            <c:v>upstream</c:v>
          </c:tx>
          <c:spPr>
            <a:solidFill>
              <a:schemeClr val="accent2"/>
            </a:solidFill>
            <a:ln>
              <a:noFill/>
            </a:ln>
            <a:effectLst/>
          </c:spPr>
          <c:invertIfNegative val="0"/>
          <c:val>
            <c:numRef>
              <c:f>x5mmy2mm!$B$1:$B$40</c:f>
              <c:numCache>
                <c:formatCode>General</c:formatCode>
                <c:ptCount val="40"/>
                <c:pt idx="0">
                  <c:v>8</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ser>
        <c:dLbls>
          <c:showLegendKey val="0"/>
          <c:showVal val="0"/>
          <c:showCatName val="0"/>
          <c:showSerName val="0"/>
          <c:showPercent val="0"/>
          <c:showBubbleSize val="0"/>
        </c:dLbls>
        <c:gapWidth val="219"/>
        <c:axId val="321866024"/>
        <c:axId val="321866416"/>
      </c:barChart>
      <c:catAx>
        <c:axId val="3218660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1866416"/>
        <c:crosses val="autoZero"/>
        <c:auto val="1"/>
        <c:lblAlgn val="ctr"/>
        <c:lblOffset val="100"/>
        <c:noMultiLvlLbl val="0"/>
      </c:catAx>
      <c:valAx>
        <c:axId val="32186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1866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Lost particles due to BS in turns with collimator x5mmy2mm for Higgs</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dPt>
          <c:val>
            <c:numRef>
              <c:f>x5mmy2mm!$A$1:$A$40</c:f>
              <c:numCache>
                <c:formatCode>General</c:formatCode>
                <c:ptCount val="40"/>
                <c:pt idx="0">
                  <c:v>0</c:v>
                </c:pt>
                <c:pt idx="1">
                  <c:v>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ser>
        <c:ser>
          <c:idx val="1"/>
          <c:order val="1"/>
          <c:tx>
            <c:v>upstream</c:v>
          </c:tx>
          <c:spPr>
            <a:solidFill>
              <a:schemeClr val="accent2"/>
            </a:solidFill>
            <a:ln>
              <a:noFill/>
            </a:ln>
            <a:effectLst/>
          </c:spPr>
          <c:invertIfNegative val="0"/>
          <c:val>
            <c:numRef>
              <c:f>x5mmy2mm!$B$1:$B$40</c:f>
              <c:numCache>
                <c:formatCode>General</c:formatCode>
                <c:ptCount val="40"/>
                <c:pt idx="0">
                  <c:v>1</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ser>
        <c:dLbls>
          <c:showLegendKey val="0"/>
          <c:showVal val="0"/>
          <c:showCatName val="0"/>
          <c:showSerName val="0"/>
          <c:showPercent val="0"/>
          <c:showBubbleSize val="0"/>
        </c:dLbls>
        <c:gapWidth val="219"/>
        <c:axId val="321867200"/>
        <c:axId val="410048320"/>
      </c:barChart>
      <c:catAx>
        <c:axId val="321867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turns</a:t>
                </a:r>
                <a:endParaRPr lang="zh-CN"/>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0048320"/>
        <c:crosses val="autoZero"/>
        <c:auto val="1"/>
        <c:lblAlgn val="ctr"/>
        <c:lblOffset val="100"/>
        <c:noMultiLvlLbl val="0"/>
      </c:catAx>
      <c:valAx>
        <c:axId val="410048320"/>
        <c:scaling>
          <c:orientation val="minMax"/>
          <c:max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Counts</a:t>
                </a:r>
                <a:endParaRPr lang="zh-C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18672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Lost particles due</a:t>
            </a:r>
            <a:r>
              <a:rPr lang="en-US" altLang="zh-CN" baseline="0"/>
              <a:t> to RBB in turns with collimators x5mmy2mm for Z</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spPr>
              <a:solidFill>
                <a:schemeClr val="accent1"/>
              </a:solidFill>
              <a:ln>
                <a:noFill/>
              </a:ln>
              <a:effectLst/>
            </c:spPr>
          </c:dPt>
          <c:val>
            <c:numRef>
              <c:f>Zloss!$A$1:$A$40</c:f>
              <c:numCache>
                <c:formatCode>General</c:formatCode>
                <c:ptCount val="40"/>
                <c:pt idx="0">
                  <c:v>5739</c:v>
                </c:pt>
                <c:pt idx="1">
                  <c:v>42</c:v>
                </c:pt>
                <c:pt idx="2">
                  <c:v>0</c:v>
                </c:pt>
                <c:pt idx="3">
                  <c:v>1</c:v>
                </c:pt>
                <c:pt idx="4">
                  <c:v>0</c:v>
                </c:pt>
                <c:pt idx="5">
                  <c:v>3</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1</c:v>
                </c:pt>
                <c:pt idx="30">
                  <c:v>1</c:v>
                </c:pt>
                <c:pt idx="31">
                  <c:v>0</c:v>
                </c:pt>
                <c:pt idx="32">
                  <c:v>0</c:v>
                </c:pt>
                <c:pt idx="33">
                  <c:v>0</c:v>
                </c:pt>
                <c:pt idx="34">
                  <c:v>0</c:v>
                </c:pt>
                <c:pt idx="35">
                  <c:v>0</c:v>
                </c:pt>
                <c:pt idx="36">
                  <c:v>0</c:v>
                </c:pt>
                <c:pt idx="37">
                  <c:v>0</c:v>
                </c:pt>
                <c:pt idx="38">
                  <c:v>0</c:v>
                </c:pt>
                <c:pt idx="39">
                  <c:v>0</c:v>
                </c:pt>
              </c:numCache>
            </c:numRef>
          </c:val>
        </c:ser>
        <c:ser>
          <c:idx val="1"/>
          <c:order val="1"/>
          <c:tx>
            <c:v>upstream</c:v>
          </c:tx>
          <c:spPr>
            <a:solidFill>
              <a:schemeClr val="accent2"/>
            </a:solidFill>
            <a:ln>
              <a:noFill/>
            </a:ln>
            <a:effectLst/>
          </c:spPr>
          <c:invertIfNegative val="0"/>
          <c:val>
            <c:numRef>
              <c:f>Zloss!$B$1:$B$40</c:f>
              <c:numCache>
                <c:formatCode>General</c:formatCode>
                <c:ptCount val="40"/>
                <c:pt idx="0">
                  <c:v>19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ser>
        <c:dLbls>
          <c:showLegendKey val="0"/>
          <c:showVal val="0"/>
          <c:showCatName val="0"/>
          <c:showSerName val="0"/>
          <c:showPercent val="0"/>
          <c:showBubbleSize val="0"/>
        </c:dLbls>
        <c:gapWidth val="219"/>
        <c:axId val="410049104"/>
        <c:axId val="410049496"/>
      </c:barChart>
      <c:catAx>
        <c:axId val="410049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0049496"/>
        <c:crosses val="autoZero"/>
        <c:auto val="1"/>
        <c:lblAlgn val="ctr"/>
        <c:lblOffset val="100"/>
        <c:noMultiLvlLbl val="0"/>
      </c:catAx>
      <c:valAx>
        <c:axId val="410049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00491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Lost particles due to BS in turns with collimator x5mmy2mm for Z</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dPt>
          <c:val>
            <c:numRef>
              <c:f>Zx5mmy2mm!$A$1:$A$40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1</c:v>
                </c:pt>
                <c:pt idx="29">
                  <c:v>0</c:v>
                </c:pt>
                <c:pt idx="30">
                  <c:v>0</c:v>
                </c:pt>
                <c:pt idx="31">
                  <c:v>0</c:v>
                </c:pt>
                <c:pt idx="32">
                  <c:v>0</c:v>
                </c:pt>
                <c:pt idx="33">
                  <c:v>0</c:v>
                </c:pt>
                <c:pt idx="34">
                  <c:v>1</c:v>
                </c:pt>
                <c:pt idx="35">
                  <c:v>1</c:v>
                </c:pt>
                <c:pt idx="36">
                  <c:v>2</c:v>
                </c:pt>
                <c:pt idx="37">
                  <c:v>1</c:v>
                </c:pt>
                <c:pt idx="38">
                  <c:v>1</c:v>
                </c:pt>
                <c:pt idx="39">
                  <c:v>3</c:v>
                </c:pt>
              </c:numCache>
            </c:numRef>
          </c:val>
        </c:ser>
        <c:ser>
          <c:idx val="1"/>
          <c:order val="1"/>
          <c:tx>
            <c:v>upstream</c:v>
          </c:tx>
          <c:spPr>
            <a:solidFill>
              <a:schemeClr val="accent2"/>
            </a:solidFill>
            <a:ln>
              <a:noFill/>
            </a:ln>
            <a:effectLst/>
          </c:spPr>
          <c:invertIfNegative val="0"/>
          <c:val>
            <c:numRef>
              <c:f>Zx5mmy2mm!$B$1:$B$40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0</c:v>
                </c:pt>
                <c:pt idx="26">
                  <c:v>0</c:v>
                </c:pt>
                <c:pt idx="27">
                  <c:v>0</c:v>
                </c:pt>
                <c:pt idx="28">
                  <c:v>0</c:v>
                </c:pt>
                <c:pt idx="29">
                  <c:v>0</c:v>
                </c:pt>
                <c:pt idx="30">
                  <c:v>2</c:v>
                </c:pt>
                <c:pt idx="31">
                  <c:v>1</c:v>
                </c:pt>
                <c:pt idx="32">
                  <c:v>0</c:v>
                </c:pt>
                <c:pt idx="33">
                  <c:v>0</c:v>
                </c:pt>
                <c:pt idx="34">
                  <c:v>0</c:v>
                </c:pt>
                <c:pt idx="35">
                  <c:v>0</c:v>
                </c:pt>
                <c:pt idx="36">
                  <c:v>1</c:v>
                </c:pt>
                <c:pt idx="37">
                  <c:v>0</c:v>
                </c:pt>
                <c:pt idx="38">
                  <c:v>0</c:v>
                </c:pt>
                <c:pt idx="39">
                  <c:v>0</c:v>
                </c:pt>
              </c:numCache>
            </c:numRef>
          </c:val>
        </c:ser>
        <c:dLbls>
          <c:showLegendKey val="0"/>
          <c:showVal val="0"/>
          <c:showCatName val="0"/>
          <c:showSerName val="0"/>
          <c:showPercent val="0"/>
          <c:showBubbleSize val="0"/>
        </c:dLbls>
        <c:gapWidth val="219"/>
        <c:axId val="410050280"/>
        <c:axId val="410050672"/>
      </c:barChart>
      <c:catAx>
        <c:axId val="410050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turns</a:t>
                </a:r>
                <a:endParaRPr lang="zh-CN"/>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0050672"/>
        <c:crosses val="autoZero"/>
        <c:auto val="1"/>
        <c:lblAlgn val="ctr"/>
        <c:lblOffset val="100"/>
        <c:noMultiLvlLbl val="0"/>
      </c:catAx>
      <c:valAx>
        <c:axId val="410050672"/>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Counts</a:t>
                </a:r>
                <a:endParaRPr lang="zh-C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0050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17637-105E-40B7-AB88-76C266EAD6CE}" type="datetimeFigureOut">
              <a:rPr lang="zh-CN" altLang="en-US" smtClean="0"/>
              <a:t>2017/11/6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2AC8F-ED89-4880-BE1F-13D79F34DFC5}" type="slidenum">
              <a:rPr lang="zh-CN" altLang="en-US" smtClean="0"/>
              <a:t>‹#›</a:t>
            </a:fld>
            <a:endParaRPr lang="zh-CN" altLang="en-US"/>
          </a:p>
        </p:txBody>
      </p:sp>
    </p:spTree>
    <p:extLst>
      <p:ext uri="{BB962C8B-B14F-4D97-AF65-F5344CB8AC3E}">
        <p14:creationId xmlns:p14="http://schemas.microsoft.com/office/powerpoint/2010/main" val="346112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72AC8F-ED89-4880-BE1F-13D79F34DFC5}" type="slidenum">
              <a:rPr lang="zh-CN" altLang="en-US" smtClean="0"/>
              <a:t>20</a:t>
            </a:fld>
            <a:endParaRPr lang="zh-CN" altLang="en-US"/>
          </a:p>
        </p:txBody>
      </p:sp>
    </p:spTree>
    <p:extLst>
      <p:ext uri="{BB962C8B-B14F-4D97-AF65-F5344CB8AC3E}">
        <p14:creationId xmlns:p14="http://schemas.microsoft.com/office/powerpoint/2010/main" val="406614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205702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311665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406265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398449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12329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324403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223834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379891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18297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304785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758359B-2260-4419-8BAC-EBD3586C0C52}" type="datetimeFigureOut">
              <a:rPr lang="zh-CN" altLang="en-US" smtClean="0"/>
              <a:t>2017/11/6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341612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8359B-2260-4419-8BAC-EBD3586C0C52}" type="datetimeFigureOut">
              <a:rPr lang="zh-CN" altLang="en-US" smtClean="0"/>
              <a:t>2017/11/6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E2E4C-722F-4644-A3F2-169073EB9548}" type="slidenum">
              <a:rPr lang="zh-CN" altLang="en-US" smtClean="0"/>
              <a:t>‹#›</a:t>
            </a:fld>
            <a:endParaRPr lang="zh-CN" altLang="en-US"/>
          </a:p>
        </p:txBody>
      </p:sp>
    </p:spTree>
    <p:extLst>
      <p:ext uri="{BB962C8B-B14F-4D97-AF65-F5344CB8AC3E}">
        <p14:creationId xmlns:p14="http://schemas.microsoft.com/office/powerpoint/2010/main" val="9165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843689"/>
            <a:ext cx="9144000" cy="2387600"/>
          </a:xfrm>
        </p:spPr>
        <p:txBody>
          <a:bodyPr/>
          <a:lstStyle/>
          <a:p>
            <a:r>
              <a:rPr lang="en-US" altLang="zh-CN" dirty="0" smtClean="0">
                <a:solidFill>
                  <a:srgbClr val="0070C0"/>
                </a:solidFill>
              </a:rPr>
              <a:t>Machine-</a:t>
            </a:r>
            <a:r>
              <a:rPr lang="en-US" altLang="zh-CN" dirty="0" err="1">
                <a:solidFill>
                  <a:srgbClr val="0070C0"/>
                </a:solidFill>
              </a:rPr>
              <a:t>D</a:t>
            </a:r>
            <a:r>
              <a:rPr lang="en-US" altLang="zh-CN" dirty="0" err="1" smtClean="0">
                <a:solidFill>
                  <a:srgbClr val="0070C0"/>
                </a:solidFill>
              </a:rPr>
              <a:t>etecter</a:t>
            </a:r>
            <a:r>
              <a:rPr lang="en-US" altLang="zh-CN" dirty="0" smtClean="0">
                <a:solidFill>
                  <a:srgbClr val="0070C0"/>
                </a:solidFill>
              </a:rPr>
              <a:t> Interface of CEPC double ring</a:t>
            </a:r>
            <a:endParaRPr lang="zh-CN" altLang="en-US" dirty="0">
              <a:solidFill>
                <a:srgbClr val="0070C0"/>
              </a:solidFill>
            </a:endParaRPr>
          </a:p>
        </p:txBody>
      </p:sp>
      <p:sp>
        <p:nvSpPr>
          <p:cNvPr id="3" name="副标题 2"/>
          <p:cNvSpPr>
            <a:spLocks noGrp="1"/>
          </p:cNvSpPr>
          <p:nvPr>
            <p:ph type="subTitle" idx="1"/>
          </p:nvPr>
        </p:nvSpPr>
        <p:spPr>
          <a:xfrm>
            <a:off x="1266825" y="3602038"/>
            <a:ext cx="9715500" cy="2417762"/>
          </a:xfrm>
        </p:spPr>
        <p:txBody>
          <a:bodyPr>
            <a:normAutofit/>
          </a:bodyPr>
          <a:lstStyle/>
          <a:p>
            <a:r>
              <a:rPr lang="en-US" altLang="zh-CN" dirty="0" err="1" smtClean="0"/>
              <a:t>Sha</a:t>
            </a:r>
            <a:r>
              <a:rPr lang="en-US" altLang="zh-CN" dirty="0" smtClean="0"/>
              <a:t> Bai</a:t>
            </a:r>
          </a:p>
          <a:p>
            <a:r>
              <a:rPr lang="en-US" altLang="zh-CN" dirty="0" smtClean="0"/>
              <a:t>On behalf of the MDI group and Accelerator Physics group</a:t>
            </a:r>
          </a:p>
          <a:p>
            <a:endParaRPr lang="en-US" altLang="zh-CN" dirty="0"/>
          </a:p>
          <a:p>
            <a:r>
              <a:rPr lang="en-US" altLang="zh-CN" i="1" dirty="0"/>
              <a:t>International Workshop on High Energy Circular Electron Positron Collider</a:t>
            </a:r>
          </a:p>
          <a:p>
            <a:r>
              <a:rPr lang="en-US" altLang="zh-CN" i="1" dirty="0" smtClean="0"/>
              <a:t>2017-11-07</a:t>
            </a:r>
            <a:endParaRPr lang="zh-CN" altLang="en-US" i="1"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5969000" cy="1346200"/>
          </a:xfrm>
          <a:prstGeom prst="rect">
            <a:avLst/>
          </a:prstGeom>
        </p:spPr>
      </p:pic>
    </p:spTree>
    <p:extLst>
      <p:ext uri="{BB962C8B-B14F-4D97-AF65-F5344CB8AC3E}">
        <p14:creationId xmlns:p14="http://schemas.microsoft.com/office/powerpoint/2010/main" val="8842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5237431" y="5924324"/>
            <a:ext cx="1607748" cy="523220"/>
          </a:xfrm>
          <a:prstGeom prst="rect">
            <a:avLst/>
          </a:prstGeom>
        </p:spPr>
        <p:txBody>
          <a:bodyPr wrap="none">
            <a:spAutoFit/>
          </a:bodyPr>
          <a:lstStyle/>
          <a:p>
            <a:r>
              <a:rPr lang="en-US" altLang="zh-CN" sz="2800" kern="100" dirty="0" err="1">
                <a:solidFill>
                  <a:srgbClr val="000000"/>
                </a:solidFill>
              </a:rPr>
              <a:t>Helicoflex</a:t>
            </a:r>
            <a:endParaRPr lang="zh-CN" altLang="en-US" sz="2800" dirty="0"/>
          </a:p>
        </p:txBody>
      </p:sp>
      <p:pic>
        <p:nvPicPr>
          <p:cNvPr id="7" name="图片 6"/>
          <p:cNvPicPr>
            <a:picLocks noChangeAspect="1"/>
          </p:cNvPicPr>
          <p:nvPr/>
        </p:nvPicPr>
        <p:blipFill>
          <a:blip r:embed="rId2"/>
          <a:stretch>
            <a:fillRect/>
          </a:stretch>
        </p:blipFill>
        <p:spPr>
          <a:xfrm>
            <a:off x="177884" y="1745097"/>
            <a:ext cx="6047274" cy="3644460"/>
          </a:xfrm>
          <a:prstGeom prst="rect">
            <a:avLst/>
          </a:prstGeom>
        </p:spPr>
      </p:pic>
      <p:pic>
        <p:nvPicPr>
          <p:cNvPr id="8" name="图片 7"/>
          <p:cNvPicPr>
            <a:picLocks noChangeAspect="1"/>
          </p:cNvPicPr>
          <p:nvPr/>
        </p:nvPicPr>
        <p:blipFill>
          <a:blip r:embed="rId3"/>
          <a:stretch>
            <a:fillRect/>
          </a:stretch>
        </p:blipFill>
        <p:spPr>
          <a:xfrm>
            <a:off x="6709991" y="1745097"/>
            <a:ext cx="5204399" cy="3644460"/>
          </a:xfrm>
          <a:prstGeom prst="rect">
            <a:avLst/>
          </a:prstGeom>
        </p:spPr>
      </p:pic>
      <p:sp>
        <p:nvSpPr>
          <p:cNvPr id="11" name="标题 1"/>
          <p:cNvSpPr>
            <a:spLocks noGrp="1"/>
          </p:cNvSpPr>
          <p:nvPr>
            <p:ph type="title"/>
          </p:nvPr>
        </p:nvSpPr>
        <p:spPr>
          <a:xfrm>
            <a:off x="838200" y="69034"/>
            <a:ext cx="10515600" cy="1325563"/>
          </a:xfrm>
        </p:spPr>
        <p:txBody>
          <a:bodyPr/>
          <a:lstStyle/>
          <a:p>
            <a:r>
              <a:rPr lang="en-US" altLang="zh-CN" dirty="0" smtClean="0">
                <a:solidFill>
                  <a:srgbClr val="7030A0"/>
                </a:solidFill>
              </a:rPr>
              <a:t>Crotch region design (Preliminary)</a:t>
            </a:r>
            <a:endParaRPr lang="zh-CN" altLang="en-US" dirty="0">
              <a:solidFill>
                <a:srgbClr val="7030A0"/>
              </a:solidFill>
            </a:endParaRPr>
          </a:p>
        </p:txBody>
      </p:sp>
    </p:spTree>
    <p:extLst>
      <p:ext uri="{BB962C8B-B14F-4D97-AF65-F5344CB8AC3E}">
        <p14:creationId xmlns:p14="http://schemas.microsoft.com/office/powerpoint/2010/main" val="1683967329"/>
      </p:ext>
    </p:extLst>
  </p:cSld>
  <p:clrMapOvr>
    <a:masterClrMapping/>
  </p:clrMapOvr>
  <mc:AlternateContent xmlns:mc="http://schemas.openxmlformats.org/markup-compatibility/2006" xmlns:p14="http://schemas.microsoft.com/office/powerpoint/2010/main">
    <mc:Choice Requires="p14">
      <p:transition spd="slow" p14:dur="2000" advTm="27093"/>
    </mc:Choice>
    <mc:Fallback xmlns="">
      <p:transition spd="slow" advTm="2709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SR from last B magnet upstream</a:t>
            </a:r>
            <a:endParaRPr lang="zh-CN" altLang="en-US" dirty="0">
              <a:solidFill>
                <a:srgbClr val="7030A0"/>
              </a:solidFill>
            </a:endParaRPr>
          </a:p>
        </p:txBody>
      </p:sp>
      <p:sp>
        <p:nvSpPr>
          <p:cNvPr id="4" name="矩形 3"/>
          <p:cNvSpPr/>
          <p:nvPr/>
        </p:nvSpPr>
        <p:spPr>
          <a:xfrm>
            <a:off x="8977312" y="1528247"/>
            <a:ext cx="2943225" cy="4801314"/>
          </a:xfrm>
          <a:prstGeom prst="rect">
            <a:avLst/>
          </a:prstGeom>
        </p:spPr>
        <p:txBody>
          <a:bodyPr wrap="square">
            <a:spAutoFit/>
          </a:bodyPr>
          <a:lstStyle/>
          <a:p>
            <a:pPr marL="285750" indent="-285750" algn="just">
              <a:buFont typeface="Arial" panose="020B0604020202020204" pitchFamily="34" charset="0"/>
              <a:buChar char="•"/>
            </a:pPr>
            <a:r>
              <a:rPr lang="en-GB" altLang="zh-CN" dirty="0" smtClean="0"/>
              <a:t>Asymmetric lattice adopted to allow softer bends in the upstream of IP. </a:t>
            </a:r>
          </a:p>
          <a:p>
            <a:pPr marL="285750" indent="-285750" algn="just">
              <a:buFont typeface="Arial" panose="020B0604020202020204" pitchFamily="34" charset="0"/>
              <a:buChar char="•"/>
            </a:pPr>
            <a:r>
              <a:rPr lang="en-GB" altLang="zh-CN" dirty="0" smtClean="0">
                <a:solidFill>
                  <a:srgbClr val="00B050"/>
                </a:solidFill>
              </a:rPr>
              <a:t>Reverse </a:t>
            </a:r>
            <a:r>
              <a:rPr lang="en-GB" altLang="zh-CN" dirty="0">
                <a:solidFill>
                  <a:srgbClr val="00B050"/>
                </a:solidFill>
              </a:rPr>
              <a:t>bending direction of last bends is applied to </a:t>
            </a:r>
            <a:r>
              <a:rPr lang="en-GB" altLang="zh-CN" dirty="0" smtClean="0">
                <a:solidFill>
                  <a:srgbClr val="00B050"/>
                </a:solidFill>
              </a:rPr>
              <a:t>avoid synchrotron </a:t>
            </a:r>
            <a:r>
              <a:rPr lang="en-GB" altLang="zh-CN" dirty="0">
                <a:solidFill>
                  <a:srgbClr val="00B050"/>
                </a:solidFill>
              </a:rPr>
              <a:t>radiation hitting IP vacuum chamber</a:t>
            </a:r>
            <a:r>
              <a:rPr lang="en-GB" altLang="zh-CN" dirty="0" smtClean="0">
                <a:solidFill>
                  <a:srgbClr val="00B050"/>
                </a:solidFill>
              </a:rPr>
              <a:t>.</a:t>
            </a:r>
          </a:p>
          <a:p>
            <a:pPr marL="285750" indent="-285750" algn="just">
              <a:buFont typeface="Arial" panose="020B0604020202020204" pitchFamily="34" charset="0"/>
              <a:buChar char="•"/>
            </a:pPr>
            <a:r>
              <a:rPr lang="en-GB" altLang="zh-CN" dirty="0" smtClean="0">
                <a:solidFill>
                  <a:srgbClr val="FF0000"/>
                </a:solidFill>
              </a:rPr>
              <a:t>Upstream of IP, critical </a:t>
            </a:r>
            <a:r>
              <a:rPr lang="en-GB" altLang="zh-CN" dirty="0">
                <a:solidFill>
                  <a:srgbClr val="FF0000"/>
                </a:solidFill>
              </a:rPr>
              <a:t>energy of </a:t>
            </a:r>
            <a:r>
              <a:rPr lang="en-GB" altLang="zh-CN" dirty="0" smtClean="0">
                <a:solidFill>
                  <a:srgbClr val="FF0000"/>
                </a:solidFill>
              </a:rPr>
              <a:t>SR &lt;47keV </a:t>
            </a:r>
            <a:r>
              <a:rPr lang="en-GB" altLang="zh-CN" dirty="0">
                <a:solidFill>
                  <a:srgbClr val="FF0000"/>
                </a:solidFill>
              </a:rPr>
              <a:t>within 66m and 100keV within 400 m. </a:t>
            </a:r>
            <a:endParaRPr lang="en-GB" altLang="zh-CN" dirty="0" smtClean="0">
              <a:solidFill>
                <a:srgbClr val="FF0000"/>
              </a:solidFill>
            </a:endParaRPr>
          </a:p>
          <a:p>
            <a:pPr marL="285750" indent="-285750" algn="just">
              <a:buFont typeface="Arial" panose="020B0604020202020204" pitchFamily="34" charset="0"/>
              <a:buChar char="•"/>
            </a:pPr>
            <a:r>
              <a:rPr lang="en-GB" altLang="zh-CN" dirty="0" smtClean="0">
                <a:solidFill>
                  <a:srgbClr val="0000FF"/>
                </a:solidFill>
              </a:rPr>
              <a:t>Downstream </a:t>
            </a:r>
            <a:r>
              <a:rPr lang="en-GB" altLang="zh-CN" dirty="0">
                <a:solidFill>
                  <a:srgbClr val="0000FF"/>
                </a:solidFill>
              </a:rPr>
              <a:t>of IP, </a:t>
            </a:r>
            <a:r>
              <a:rPr lang="en-GB" altLang="zh-CN" dirty="0" smtClean="0">
                <a:solidFill>
                  <a:srgbClr val="0000FF"/>
                </a:solidFill>
              </a:rPr>
              <a:t>critical </a:t>
            </a:r>
            <a:r>
              <a:rPr lang="en-GB" altLang="zh-CN" dirty="0">
                <a:solidFill>
                  <a:srgbClr val="0000FF"/>
                </a:solidFill>
              </a:rPr>
              <a:t>energy </a:t>
            </a:r>
            <a:r>
              <a:rPr lang="en-GB" altLang="zh-CN" dirty="0" smtClean="0">
                <a:solidFill>
                  <a:srgbClr val="0000FF"/>
                </a:solidFill>
              </a:rPr>
              <a:t>&lt; </a:t>
            </a:r>
            <a:r>
              <a:rPr lang="en-GB" altLang="zh-CN" dirty="0">
                <a:solidFill>
                  <a:srgbClr val="0000FF"/>
                </a:solidFill>
              </a:rPr>
              <a:t>95keV within 120 m and 300keV within 250 m.</a:t>
            </a:r>
            <a:endParaRPr lang="zh-CN" altLang="en-US" dirty="0">
              <a:solidFill>
                <a:srgbClr val="0000FF"/>
              </a:solidFill>
              <a:cs typeface="Times New Roman" panose="02020603050405020304" pitchFamily="18" charset="0"/>
            </a:endParaRPr>
          </a:p>
        </p:txBody>
      </p:sp>
      <p:sp>
        <p:nvSpPr>
          <p:cNvPr id="9" name="圆角矩形 8"/>
          <p:cNvSpPr/>
          <p:nvPr/>
        </p:nvSpPr>
        <p:spPr>
          <a:xfrm>
            <a:off x="8848725" y="1295400"/>
            <a:ext cx="3200400" cy="5147103"/>
          </a:xfrm>
          <a:prstGeom prst="roundRect">
            <a:avLst/>
          </a:prstGeom>
          <a:noFill/>
          <a:ln>
            <a:solidFill>
              <a:srgbClr val="F12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288" y="1573639"/>
            <a:ext cx="8686437" cy="4868865"/>
          </a:xfrm>
          <a:prstGeom prst="rect">
            <a:avLst/>
          </a:prstGeom>
          <a:noFill/>
          <a:ln>
            <a:noFill/>
          </a:ln>
        </p:spPr>
      </p:pic>
    </p:spTree>
    <p:extLst>
      <p:ext uri="{BB962C8B-B14F-4D97-AF65-F5344CB8AC3E}">
        <p14:creationId xmlns:p14="http://schemas.microsoft.com/office/powerpoint/2010/main" val="302987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0747" y="20524"/>
            <a:ext cx="10515600" cy="1325563"/>
          </a:xfrm>
        </p:spPr>
        <p:txBody>
          <a:bodyPr/>
          <a:lstStyle/>
          <a:p>
            <a:r>
              <a:rPr lang="en-US" altLang="zh-CN" dirty="0" smtClean="0">
                <a:solidFill>
                  <a:srgbClr val="7030A0"/>
                </a:solidFill>
              </a:rPr>
              <a:t>SR from QD0 in horizontal and vertical plane</a:t>
            </a:r>
            <a:endParaRPr lang="zh-CN" altLang="en-US" dirty="0">
              <a:solidFill>
                <a:srgbClr val="7030A0"/>
              </a:solidFill>
            </a:endParaRPr>
          </a:p>
        </p:txBody>
      </p:sp>
      <p:sp>
        <p:nvSpPr>
          <p:cNvPr id="9" name="矩形 8"/>
          <p:cNvSpPr/>
          <p:nvPr/>
        </p:nvSpPr>
        <p:spPr>
          <a:xfrm>
            <a:off x="1561560" y="5697918"/>
            <a:ext cx="11022326" cy="830997"/>
          </a:xfrm>
          <a:prstGeom prst="rect">
            <a:avLst/>
          </a:prstGeom>
        </p:spPr>
        <p:txBody>
          <a:bodyPr wrap="square">
            <a:spAutoFit/>
          </a:bodyPr>
          <a:lstStyle/>
          <a:p>
            <a:pPr marL="285750" indent="-285750">
              <a:buClr>
                <a:srgbClr val="D10DA7"/>
              </a:buClr>
              <a:buFont typeface="Wingdings" panose="05000000000000000000" pitchFamily="2" charset="2"/>
              <a:buChar char="Ø"/>
            </a:pPr>
            <a:r>
              <a:rPr lang="en-GB" altLang="zh-CN" sz="1600" dirty="0" smtClean="0">
                <a:solidFill>
                  <a:srgbClr val="D10DA7"/>
                </a:solidFill>
              </a:rPr>
              <a:t>SR fans generated by QD0 of particles in 3</a:t>
            </a:r>
            <a:r>
              <a:rPr lang="el-GR" altLang="zh-CN" sz="1600" dirty="0" smtClean="0">
                <a:solidFill>
                  <a:srgbClr val="D10DA7"/>
                </a:solidFill>
              </a:rPr>
              <a:t>σ</a:t>
            </a:r>
            <a:r>
              <a:rPr lang="en-US" altLang="zh-CN" sz="1600" dirty="0" smtClean="0">
                <a:solidFill>
                  <a:srgbClr val="D10DA7"/>
                </a:solidFill>
              </a:rPr>
              <a:t>.</a:t>
            </a:r>
            <a:endParaRPr lang="en-GB" altLang="zh-CN" sz="1600" dirty="0" smtClean="0">
              <a:solidFill>
                <a:srgbClr val="D10DA7"/>
              </a:solidFill>
            </a:endParaRPr>
          </a:p>
          <a:p>
            <a:pPr marL="285750" indent="-285750">
              <a:buClr>
                <a:srgbClr val="D10DA7"/>
              </a:buClr>
              <a:buFont typeface="Wingdings" panose="05000000000000000000" pitchFamily="2" charset="2"/>
              <a:buChar char="Ø"/>
            </a:pPr>
            <a:r>
              <a:rPr lang="en-GB" altLang="zh-CN" sz="1600" dirty="0" smtClean="0">
                <a:solidFill>
                  <a:srgbClr val="002060"/>
                </a:solidFill>
              </a:rPr>
              <a:t>The </a:t>
            </a:r>
            <a:r>
              <a:rPr lang="en-GB" altLang="zh-CN" sz="1600" dirty="0">
                <a:solidFill>
                  <a:srgbClr val="002060"/>
                </a:solidFill>
              </a:rPr>
              <a:t>total SR power generated by the QD0 </a:t>
            </a:r>
            <a:r>
              <a:rPr lang="en-GB" altLang="zh-CN" sz="1600" dirty="0" smtClean="0">
                <a:solidFill>
                  <a:srgbClr val="002060"/>
                </a:solidFill>
              </a:rPr>
              <a:t>is 603W in horizontal and 157W in vertical. </a:t>
            </a:r>
          </a:p>
          <a:p>
            <a:pPr marL="285750" indent="-285750">
              <a:buClr>
                <a:srgbClr val="D10DA7"/>
              </a:buClr>
              <a:buFont typeface="Wingdings" panose="05000000000000000000" pitchFamily="2" charset="2"/>
              <a:buChar char="Ø"/>
            </a:pPr>
            <a:r>
              <a:rPr lang="en-GB" altLang="zh-CN" sz="1600" dirty="0" smtClean="0">
                <a:solidFill>
                  <a:srgbClr val="002060"/>
                </a:solidFill>
              </a:rPr>
              <a:t>The </a:t>
            </a:r>
            <a:r>
              <a:rPr lang="en-GB" altLang="zh-CN" sz="1600" dirty="0">
                <a:solidFill>
                  <a:srgbClr val="002060"/>
                </a:solidFill>
              </a:rPr>
              <a:t>critical energy of photons is about </a:t>
            </a:r>
            <a:r>
              <a:rPr lang="en-GB" altLang="zh-CN" sz="1600" dirty="0" smtClean="0">
                <a:solidFill>
                  <a:srgbClr val="002060"/>
                </a:solidFill>
              </a:rPr>
              <a:t>1.3MeV in horizontal and 423keV in vertical. </a:t>
            </a:r>
          </a:p>
        </p:txBody>
      </p:sp>
      <p:sp>
        <p:nvSpPr>
          <p:cNvPr id="10" name="圆角矩形 9"/>
          <p:cNvSpPr/>
          <p:nvPr/>
        </p:nvSpPr>
        <p:spPr>
          <a:xfrm>
            <a:off x="9527177" y="1290097"/>
            <a:ext cx="2664823" cy="386904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35" y="1257700"/>
            <a:ext cx="6415490" cy="3901441"/>
          </a:xfrm>
          <a:prstGeom prst="rect">
            <a:avLst/>
          </a:prstGeom>
          <a:noFill/>
          <a:ln>
            <a:noFill/>
          </a:ln>
        </p:spPr>
      </p:pic>
      <p:sp>
        <p:nvSpPr>
          <p:cNvPr id="3" name="圆角矩形 2"/>
          <p:cNvSpPr/>
          <p:nvPr/>
        </p:nvSpPr>
        <p:spPr>
          <a:xfrm>
            <a:off x="1297577" y="5599611"/>
            <a:ext cx="8926286" cy="10276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427" y="1576252"/>
            <a:ext cx="5451567" cy="3230879"/>
          </a:xfrm>
          <a:prstGeom prst="rect">
            <a:avLst/>
          </a:prstGeom>
          <a:noFill/>
          <a:ln>
            <a:noFill/>
          </a:ln>
        </p:spPr>
      </p:pic>
    </p:spTree>
    <p:extLst>
      <p:ext uri="{BB962C8B-B14F-4D97-AF65-F5344CB8AC3E}">
        <p14:creationId xmlns:p14="http://schemas.microsoft.com/office/powerpoint/2010/main" val="256891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0747" y="106577"/>
            <a:ext cx="10515600" cy="1325563"/>
          </a:xfrm>
        </p:spPr>
        <p:txBody>
          <a:bodyPr/>
          <a:lstStyle/>
          <a:p>
            <a:r>
              <a:rPr lang="en-US" altLang="zh-CN" dirty="0" smtClean="0">
                <a:solidFill>
                  <a:srgbClr val="7030A0"/>
                </a:solidFill>
              </a:rPr>
              <a:t>SR from QF1 in horizontal plane</a:t>
            </a:r>
            <a:endParaRPr lang="zh-CN" altLang="en-US" dirty="0">
              <a:solidFill>
                <a:srgbClr val="7030A0"/>
              </a:solidFill>
            </a:endParaRPr>
          </a:p>
        </p:txBody>
      </p:sp>
      <p:sp>
        <p:nvSpPr>
          <p:cNvPr id="10" name="圆角矩形 9"/>
          <p:cNvSpPr/>
          <p:nvPr/>
        </p:nvSpPr>
        <p:spPr>
          <a:xfrm>
            <a:off x="9527178" y="1290097"/>
            <a:ext cx="2525486" cy="5215206"/>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00" y="1290097"/>
            <a:ext cx="8470040" cy="4361766"/>
          </a:xfrm>
          <a:prstGeom prst="rect">
            <a:avLst/>
          </a:prstGeom>
          <a:noFill/>
          <a:ln>
            <a:noFill/>
          </a:ln>
        </p:spPr>
      </p:pic>
      <mc:AlternateContent xmlns:mc="http://schemas.openxmlformats.org/markup-compatibility/2006" xmlns:a14="http://schemas.microsoft.com/office/drawing/2010/main">
        <mc:Choice Requires="a14">
          <p:sp>
            <p:nvSpPr>
              <p:cNvPr id="3" name="矩形 2"/>
              <p:cNvSpPr/>
              <p:nvPr/>
            </p:nvSpPr>
            <p:spPr>
              <a:xfrm>
                <a:off x="917800" y="5808758"/>
                <a:ext cx="10371909" cy="830997"/>
              </a:xfrm>
              <a:prstGeom prst="rect">
                <a:avLst/>
              </a:prstGeom>
            </p:spPr>
            <p:txBody>
              <a:bodyPr wrap="square">
                <a:spAutoFit/>
              </a:bodyPr>
              <a:lstStyle/>
              <a:p>
                <a:pPr marL="285750" indent="-285750" algn="just">
                  <a:buClr>
                    <a:srgbClr val="D10DA7"/>
                  </a:buClr>
                  <a:buFont typeface="Wingdings" panose="05000000000000000000" pitchFamily="2" charset="2"/>
                  <a:buChar char="Ø"/>
                </a:pPr>
                <a:r>
                  <a:rPr lang="en-GB" altLang="zh-CN" sz="1600" dirty="0" smtClean="0">
                    <a:solidFill>
                      <a:srgbClr val="002060"/>
                    </a:solidFill>
                  </a:rPr>
                  <a:t>The total SR power generated by the QF1 magnet is 1387W </a:t>
                </a:r>
                <a:r>
                  <a:rPr lang="en-GB" altLang="zh-CN" sz="1600" dirty="0">
                    <a:solidFill>
                      <a:srgbClr val="002060"/>
                    </a:solidFill>
                  </a:rPr>
                  <a:t>in </a:t>
                </a:r>
                <a:r>
                  <a:rPr lang="en-GB" altLang="zh-CN" sz="1600" dirty="0" smtClean="0">
                    <a:solidFill>
                      <a:srgbClr val="002060"/>
                    </a:solidFill>
                  </a:rPr>
                  <a:t>horizontal and 30W in vertical.</a:t>
                </a:r>
                <a:endParaRPr lang="en-GB" altLang="zh-CN" sz="1600" dirty="0">
                  <a:solidFill>
                    <a:srgbClr val="002060"/>
                  </a:solidFill>
                </a:endParaRPr>
              </a:p>
              <a:p>
                <a:pPr marL="285750" indent="-285750" algn="just">
                  <a:buClr>
                    <a:srgbClr val="D10DA7"/>
                  </a:buClr>
                  <a:buFont typeface="Wingdings" panose="05000000000000000000" pitchFamily="2" charset="2"/>
                  <a:buChar char="Ø"/>
                </a:pPr>
                <a:r>
                  <a:rPr lang="en-GB" altLang="zh-CN" sz="1600" dirty="0">
                    <a:solidFill>
                      <a:srgbClr val="002060"/>
                    </a:solidFill>
                  </a:rPr>
                  <a:t>The </a:t>
                </a:r>
                <a:r>
                  <a:rPr lang="en-GB" altLang="zh-CN" sz="1600" dirty="0" smtClean="0">
                    <a:solidFill>
                      <a:srgbClr val="002060"/>
                    </a:solidFill>
                  </a:rPr>
                  <a:t>critical energy of photons is about 1546keV </a:t>
                </a:r>
                <a:r>
                  <a:rPr lang="en-GB" altLang="zh-CN" sz="1600" dirty="0">
                    <a:solidFill>
                      <a:srgbClr val="002060"/>
                    </a:solidFill>
                  </a:rPr>
                  <a:t>in </a:t>
                </a:r>
                <a:r>
                  <a:rPr lang="en-GB" altLang="zh-CN" sz="1600" dirty="0" smtClean="0">
                    <a:solidFill>
                      <a:srgbClr val="002060"/>
                    </a:solidFill>
                  </a:rPr>
                  <a:t>Horizontal and 189keV in vertical.</a:t>
                </a:r>
              </a:p>
              <a:p>
                <a:pPr marL="285750" indent="-285750" algn="just">
                  <a:buClr>
                    <a:srgbClr val="D10DA7"/>
                  </a:buClr>
                  <a:buFont typeface="Wingdings" panose="05000000000000000000" pitchFamily="2" charset="2"/>
                  <a:buChar char="Ø"/>
                </a:pPr>
                <a:r>
                  <a:rPr lang="en-GB" altLang="zh-CN" sz="1600" dirty="0" smtClean="0">
                    <a:solidFill>
                      <a:srgbClr val="D10DA7"/>
                    </a:solidFill>
                  </a:rPr>
                  <a:t>There is no SR photons within 6</a:t>
                </a:r>
                <a14:m>
                  <m:oMath xmlns:m="http://schemas.openxmlformats.org/officeDocument/2006/math">
                    <m:sSub>
                      <m:sSubPr>
                        <m:ctrlPr>
                          <a:rPr lang="zh-CN" altLang="zh-CN" sz="1600" i="1">
                            <a:solidFill>
                              <a:srgbClr val="D10DA7"/>
                            </a:solidFill>
                            <a:latin typeface="Cambria Math" panose="02040503050406030204" pitchFamily="18" charset="0"/>
                          </a:rPr>
                        </m:ctrlPr>
                      </m:sSubPr>
                      <m:e>
                        <m:r>
                          <m:rPr>
                            <m:sty m:val="p"/>
                          </m:rPr>
                          <a:rPr lang="en-GB" altLang="zh-CN" sz="1600">
                            <a:solidFill>
                              <a:srgbClr val="D10DA7"/>
                            </a:solidFill>
                            <a:latin typeface="Cambria Math" panose="02040503050406030204" pitchFamily="18" charset="0"/>
                          </a:rPr>
                          <m:t>σ</m:t>
                        </m:r>
                      </m:e>
                      <m:sub>
                        <m:r>
                          <a:rPr lang="en-GB" altLang="zh-CN" sz="1600" i="1">
                            <a:solidFill>
                              <a:srgbClr val="D10DA7"/>
                            </a:solidFill>
                            <a:latin typeface="Cambria Math" panose="02040503050406030204" pitchFamily="18" charset="0"/>
                          </a:rPr>
                          <m:t>𝑥</m:t>
                        </m:r>
                      </m:sub>
                    </m:sSub>
                  </m:oMath>
                </a14:m>
                <a:r>
                  <a:rPr lang="en-GB" altLang="zh-CN" sz="1600" dirty="0">
                    <a:solidFill>
                      <a:srgbClr val="D10DA7"/>
                    </a:solidFill>
                  </a:rPr>
                  <a:t> directly hitting or once-scattering to the detector beam pipe</a:t>
                </a:r>
                <a:r>
                  <a:rPr lang="en-GB" altLang="zh-CN" sz="1600" dirty="0" smtClean="0">
                    <a:solidFill>
                      <a:srgbClr val="D10DA7"/>
                    </a:solidFill>
                  </a:rPr>
                  <a:t>.</a:t>
                </a:r>
                <a:endParaRPr lang="zh-CN" altLang="zh-CN" sz="1600" dirty="0">
                  <a:solidFill>
                    <a:srgbClr val="D10DA7"/>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917800" y="5808758"/>
                <a:ext cx="10371909" cy="830997"/>
              </a:xfrm>
              <a:prstGeom prst="rect">
                <a:avLst/>
              </a:prstGeom>
              <a:blipFill rotWithShape="0">
                <a:blip r:embed="rId3"/>
                <a:stretch>
                  <a:fillRect l="-235" t="-2206" b="-8824"/>
                </a:stretch>
              </a:blipFill>
            </p:spPr>
            <p:txBody>
              <a:bodyPr/>
              <a:lstStyle/>
              <a:p>
                <a:r>
                  <a:rPr lang="zh-CN" altLang="en-US">
                    <a:noFill/>
                  </a:rPr>
                  <a:t> </a:t>
                </a:r>
              </a:p>
            </p:txBody>
          </p:sp>
        </mc:Fallback>
      </mc:AlternateContent>
      <p:sp>
        <p:nvSpPr>
          <p:cNvPr id="4" name="圆角矩形 3"/>
          <p:cNvSpPr/>
          <p:nvPr/>
        </p:nvSpPr>
        <p:spPr>
          <a:xfrm>
            <a:off x="653143" y="5731694"/>
            <a:ext cx="10955383" cy="939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455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823" y="129994"/>
            <a:ext cx="10515600" cy="1325563"/>
          </a:xfrm>
        </p:spPr>
        <p:txBody>
          <a:bodyPr>
            <a:normAutofit/>
          </a:bodyPr>
          <a:lstStyle/>
          <a:p>
            <a:r>
              <a:rPr lang="en-US" altLang="zh-CN" dirty="0" smtClean="0">
                <a:solidFill>
                  <a:srgbClr val="7030A0"/>
                </a:solidFill>
              </a:rPr>
              <a:t>SR from B, FD in horizontal plane</a:t>
            </a:r>
            <a:br>
              <a:rPr lang="en-US" altLang="zh-CN" dirty="0" smtClean="0">
                <a:solidFill>
                  <a:srgbClr val="7030A0"/>
                </a:solidFill>
              </a:rPr>
            </a:br>
            <a:r>
              <a:rPr lang="en-US" altLang="zh-CN" sz="1800" i="1" dirty="0" smtClean="0">
                <a:solidFill>
                  <a:srgbClr val="7030A0"/>
                </a:solidFill>
              </a:rPr>
              <a:t>~ last bending magnet upstream of IP and final doublet</a:t>
            </a:r>
            <a:endParaRPr lang="zh-CN" altLang="en-US" sz="1800" i="1" dirty="0">
              <a:solidFill>
                <a:srgbClr val="7030A0"/>
              </a:solidFill>
            </a:endParaRPr>
          </a:p>
        </p:txBody>
      </p:sp>
      <p:sp>
        <p:nvSpPr>
          <p:cNvPr id="3" name="矩形 2"/>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smtClean="0">
                <a:latin typeface="Courier"/>
              </a:rPr>
              <a:t> </a:t>
            </a:r>
            <a:endParaRPr lang="zh-CN" altLang="en-US" dirty="0"/>
          </a:p>
        </p:txBody>
      </p:sp>
      <p:pic>
        <p:nvPicPr>
          <p:cNvPr id="7" name="图片 6"/>
          <p:cNvPicPr>
            <a:picLocks noChangeAspect="1"/>
          </p:cNvPicPr>
          <p:nvPr/>
        </p:nvPicPr>
        <p:blipFill>
          <a:blip r:embed="rId2"/>
          <a:stretch>
            <a:fillRect/>
          </a:stretch>
        </p:blipFill>
        <p:spPr>
          <a:xfrm>
            <a:off x="1271452" y="1529280"/>
            <a:ext cx="9097908" cy="5119714"/>
          </a:xfrm>
          <a:prstGeom prst="rect">
            <a:avLst/>
          </a:prstGeom>
        </p:spPr>
      </p:pic>
    </p:spTree>
    <p:extLst>
      <p:ext uri="{BB962C8B-B14F-4D97-AF65-F5344CB8AC3E}">
        <p14:creationId xmlns:p14="http://schemas.microsoft.com/office/powerpoint/2010/main" val="96037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625" y="0"/>
            <a:ext cx="10515600" cy="1019175"/>
          </a:xfrm>
        </p:spPr>
        <p:txBody>
          <a:bodyPr/>
          <a:lstStyle/>
          <a:p>
            <a:r>
              <a:rPr lang="en-US" altLang="zh-CN" dirty="0" smtClean="0">
                <a:solidFill>
                  <a:srgbClr val="7030A0"/>
                </a:solidFill>
              </a:rPr>
              <a:t>SR from QD0/QF1 with beam tails</a:t>
            </a:r>
            <a:endParaRPr lang="zh-CN" altLang="en-US" dirty="0">
              <a:solidFill>
                <a:srgbClr val="7030A0"/>
              </a:solidFill>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3" y="861420"/>
            <a:ext cx="4418331" cy="2770822"/>
          </a:xfrm>
          <a:prstGeom prst="rect">
            <a:avLst/>
          </a:prstGeom>
          <a:noFill/>
          <a:ln>
            <a:noFill/>
          </a:ln>
        </p:spPr>
      </p:pic>
      <p:pic>
        <p:nvPicPr>
          <p:cNvPr id="5" name="图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3" y="3514727"/>
            <a:ext cx="4418331" cy="2847974"/>
          </a:xfrm>
          <a:prstGeom prst="rect">
            <a:avLst/>
          </a:prstGeom>
          <a:noFill/>
          <a:ln>
            <a:noFill/>
          </a:ln>
        </p:spPr>
      </p:pic>
      <p:sp>
        <p:nvSpPr>
          <p:cNvPr id="6" name="文本框 5"/>
          <p:cNvSpPr txBox="1"/>
          <p:nvPr/>
        </p:nvSpPr>
        <p:spPr>
          <a:xfrm>
            <a:off x="2352675" y="6362701"/>
            <a:ext cx="2352675" cy="369332"/>
          </a:xfrm>
          <a:prstGeom prst="rect">
            <a:avLst/>
          </a:prstGeom>
          <a:noFill/>
        </p:spPr>
        <p:txBody>
          <a:bodyPr wrap="square" rtlCol="0">
            <a:spAutoFit/>
          </a:bodyPr>
          <a:lstStyle/>
          <a:p>
            <a:r>
              <a:rPr lang="en-US" altLang="zh-CN" dirty="0" smtClean="0"/>
              <a:t>10</a:t>
            </a:r>
            <a:r>
              <a:rPr lang="el-GR" altLang="zh-CN" dirty="0" smtClean="0"/>
              <a:t>σ</a:t>
            </a:r>
            <a:endParaRPr lang="zh-CN" altLang="en-US" dirty="0"/>
          </a:p>
        </p:txBody>
      </p:sp>
      <p:pic>
        <p:nvPicPr>
          <p:cNvPr id="7" name="图片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5556" y="861420"/>
            <a:ext cx="4830444" cy="2770822"/>
          </a:xfrm>
          <a:prstGeom prst="rect">
            <a:avLst/>
          </a:prstGeom>
          <a:noFill/>
          <a:ln>
            <a:noFill/>
          </a:ln>
        </p:spPr>
      </p:pic>
      <p:pic>
        <p:nvPicPr>
          <p:cNvPr id="8" name="图片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556" y="3514727"/>
            <a:ext cx="4830444" cy="2847974"/>
          </a:xfrm>
          <a:prstGeom prst="rect">
            <a:avLst/>
          </a:prstGeom>
          <a:noFill/>
          <a:ln>
            <a:noFill/>
          </a:ln>
        </p:spPr>
      </p:pic>
      <p:sp>
        <p:nvSpPr>
          <p:cNvPr id="9" name="文本框 8"/>
          <p:cNvSpPr txBox="1"/>
          <p:nvPr/>
        </p:nvSpPr>
        <p:spPr>
          <a:xfrm>
            <a:off x="7191375" y="6362701"/>
            <a:ext cx="2352675" cy="369332"/>
          </a:xfrm>
          <a:prstGeom prst="rect">
            <a:avLst/>
          </a:prstGeom>
          <a:noFill/>
        </p:spPr>
        <p:txBody>
          <a:bodyPr wrap="square" rtlCol="0">
            <a:spAutoFit/>
          </a:bodyPr>
          <a:lstStyle/>
          <a:p>
            <a:r>
              <a:rPr lang="en-US" altLang="zh-CN" dirty="0" smtClean="0"/>
              <a:t>20</a:t>
            </a:r>
            <a:r>
              <a:rPr lang="el-GR" altLang="zh-CN" dirty="0" smtClean="0"/>
              <a:t>σ</a:t>
            </a:r>
            <a:endParaRPr lang="zh-CN" altLang="en-US" dirty="0"/>
          </a:p>
        </p:txBody>
      </p:sp>
      <mc:AlternateContent xmlns:mc="http://schemas.openxmlformats.org/markup-compatibility/2006" xmlns:a14="http://schemas.microsoft.com/office/drawing/2010/main">
        <mc:Choice Requires="a14">
          <p:sp>
            <p:nvSpPr>
              <p:cNvPr id="10" name="矩形 9"/>
              <p:cNvSpPr/>
              <p:nvPr/>
            </p:nvSpPr>
            <p:spPr>
              <a:xfrm>
                <a:off x="10106025" y="1433809"/>
                <a:ext cx="1752600" cy="3139321"/>
              </a:xfrm>
              <a:prstGeom prst="rect">
                <a:avLst/>
              </a:prstGeom>
            </p:spPr>
            <p:txBody>
              <a:bodyPr wrap="square">
                <a:spAutoFit/>
              </a:bodyPr>
              <a:lstStyle/>
              <a:p>
                <a:pPr marL="285750" indent="-285750">
                  <a:buFont typeface="Wingdings" panose="05000000000000000000" pitchFamily="2" charset="2"/>
                  <a:buChar char="Ø"/>
                </a:pPr>
                <a:r>
                  <a:rPr lang="en-GB" altLang="zh-CN" dirty="0" smtClean="0">
                    <a:solidFill>
                      <a:srgbClr val="002060"/>
                    </a:solidFill>
                  </a:rPr>
                  <a:t>Beyond </a:t>
                </a:r>
                <a:r>
                  <a:rPr lang="en-GB" altLang="zh-CN" dirty="0">
                    <a:solidFill>
                      <a:srgbClr val="002060"/>
                    </a:solidFill>
                  </a:rPr>
                  <a:t>10</a:t>
                </a:r>
                <a14:m>
                  <m:oMath xmlns:m="http://schemas.openxmlformats.org/officeDocument/2006/math">
                    <m:sSub>
                      <m:sSubPr>
                        <m:ctrlPr>
                          <a:rPr lang="zh-CN" altLang="zh-CN" i="1">
                            <a:solidFill>
                              <a:srgbClr val="002060"/>
                            </a:solidFill>
                            <a:latin typeface="Cambria Math" panose="02040503050406030204" pitchFamily="18" charset="0"/>
                          </a:rPr>
                        </m:ctrlPr>
                      </m:sSubPr>
                      <m:e>
                        <m:r>
                          <m:rPr>
                            <m:sty m:val="p"/>
                          </m:rPr>
                          <a:rPr lang="en-GB" altLang="zh-CN">
                            <a:solidFill>
                              <a:srgbClr val="002060"/>
                            </a:solidFill>
                            <a:latin typeface="Cambria Math" panose="02040503050406030204" pitchFamily="18" charset="0"/>
                          </a:rPr>
                          <m:t>σ</m:t>
                        </m:r>
                      </m:e>
                      <m:sub>
                        <m:r>
                          <a:rPr lang="en-GB" altLang="zh-CN" i="1">
                            <a:solidFill>
                              <a:srgbClr val="002060"/>
                            </a:solidFill>
                            <a:latin typeface="Cambria Math" panose="02040503050406030204" pitchFamily="18" charset="0"/>
                          </a:rPr>
                          <m:t>𝑥</m:t>
                        </m:r>
                      </m:sub>
                    </m:sSub>
                    <m:r>
                      <a:rPr lang="en-GB" altLang="zh-CN" i="1">
                        <a:solidFill>
                          <a:srgbClr val="002060"/>
                        </a:solidFill>
                        <a:latin typeface="Cambria Math" panose="02040503050406030204" pitchFamily="18" charset="0"/>
                      </a:rPr>
                      <m:t> </m:t>
                    </m:r>
                  </m:oMath>
                </a14:m>
                <a:r>
                  <a:rPr lang="en-GB" altLang="zh-CN" dirty="0">
                    <a:solidFill>
                      <a:srgbClr val="002060"/>
                    </a:solidFill>
                  </a:rPr>
                  <a:t>the SR photons will hit on the IP beam </a:t>
                </a:r>
                <a:r>
                  <a:rPr lang="en-GB" altLang="zh-CN" dirty="0" smtClean="0">
                    <a:solidFill>
                      <a:srgbClr val="002060"/>
                    </a:solidFill>
                  </a:rPr>
                  <a:t>pipe.</a:t>
                </a:r>
              </a:p>
              <a:p>
                <a:pPr marL="285750" indent="-285750">
                  <a:buFont typeface="Wingdings" panose="05000000000000000000" pitchFamily="2" charset="2"/>
                  <a:buChar char="Ø"/>
                </a:pPr>
                <a:r>
                  <a:rPr lang="en-GB" altLang="zh-CN" dirty="0" smtClean="0">
                    <a:solidFill>
                      <a:srgbClr val="002060"/>
                    </a:solidFill>
                  </a:rPr>
                  <a:t>Beyond </a:t>
                </a:r>
                <a:r>
                  <a:rPr lang="en-GB" altLang="zh-CN" dirty="0">
                    <a:solidFill>
                      <a:srgbClr val="002060"/>
                    </a:solidFill>
                  </a:rPr>
                  <a:t>20</a:t>
                </a:r>
                <a14:m>
                  <m:oMath xmlns:m="http://schemas.openxmlformats.org/officeDocument/2006/math">
                    <m:sSub>
                      <m:sSubPr>
                        <m:ctrlPr>
                          <a:rPr lang="zh-CN" altLang="zh-CN" i="1">
                            <a:solidFill>
                              <a:srgbClr val="002060"/>
                            </a:solidFill>
                            <a:latin typeface="Cambria Math" panose="02040503050406030204" pitchFamily="18" charset="0"/>
                          </a:rPr>
                        </m:ctrlPr>
                      </m:sSubPr>
                      <m:e>
                        <m:r>
                          <m:rPr>
                            <m:sty m:val="p"/>
                          </m:rPr>
                          <a:rPr lang="en-GB" altLang="zh-CN">
                            <a:solidFill>
                              <a:srgbClr val="002060"/>
                            </a:solidFill>
                            <a:latin typeface="Cambria Math" panose="02040503050406030204" pitchFamily="18" charset="0"/>
                          </a:rPr>
                          <m:t>σ</m:t>
                        </m:r>
                      </m:e>
                      <m:sub>
                        <m:r>
                          <a:rPr lang="en-GB" altLang="zh-CN" i="1">
                            <a:solidFill>
                              <a:srgbClr val="002060"/>
                            </a:solidFill>
                            <a:latin typeface="Cambria Math" panose="02040503050406030204" pitchFamily="18" charset="0"/>
                          </a:rPr>
                          <m:t>𝑥</m:t>
                        </m:r>
                      </m:sub>
                    </m:sSub>
                  </m:oMath>
                </a14:m>
                <a:r>
                  <a:rPr lang="en-GB" altLang="zh-CN" dirty="0">
                    <a:solidFill>
                      <a:srgbClr val="002060"/>
                    </a:solidFill>
                  </a:rPr>
                  <a:t> the SR photons will hit on the beryllium pipe directly.</a:t>
                </a:r>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10106025" y="1433809"/>
                <a:ext cx="1752600" cy="3139321"/>
              </a:xfrm>
              <a:prstGeom prst="rect">
                <a:avLst/>
              </a:prstGeom>
              <a:blipFill rotWithShape="0">
                <a:blip r:embed="rId6"/>
                <a:stretch>
                  <a:fillRect l="-2439" t="-971" b="-2136"/>
                </a:stretch>
              </a:blipFill>
            </p:spPr>
            <p:txBody>
              <a:bodyPr/>
              <a:lstStyle/>
              <a:p>
                <a:r>
                  <a:rPr lang="zh-CN" altLang="en-US">
                    <a:noFill/>
                  </a:rPr>
                  <a:t> </a:t>
                </a:r>
              </a:p>
            </p:txBody>
          </p:sp>
        </mc:Fallback>
      </mc:AlternateContent>
      <p:sp>
        <p:nvSpPr>
          <p:cNvPr id="11" name="文本框 10"/>
          <p:cNvSpPr txBox="1"/>
          <p:nvPr/>
        </p:nvSpPr>
        <p:spPr>
          <a:xfrm>
            <a:off x="3371850" y="1279921"/>
            <a:ext cx="838200" cy="307777"/>
          </a:xfrm>
          <a:prstGeom prst="rect">
            <a:avLst/>
          </a:prstGeom>
          <a:noFill/>
        </p:spPr>
        <p:txBody>
          <a:bodyPr wrap="square" rtlCol="0">
            <a:spAutoFit/>
          </a:bodyPr>
          <a:lstStyle/>
          <a:p>
            <a:r>
              <a:rPr lang="en-US" altLang="zh-CN" sz="1400" dirty="0" smtClean="0">
                <a:solidFill>
                  <a:srgbClr val="00B050"/>
                </a:solidFill>
              </a:rPr>
              <a:t>QD0</a:t>
            </a:r>
            <a:endParaRPr lang="zh-CN" altLang="en-US" sz="1400" dirty="0">
              <a:solidFill>
                <a:srgbClr val="00B050"/>
              </a:solidFill>
            </a:endParaRPr>
          </a:p>
        </p:txBody>
      </p:sp>
      <p:sp>
        <p:nvSpPr>
          <p:cNvPr id="12" name="文本框 11"/>
          <p:cNvSpPr txBox="1"/>
          <p:nvPr/>
        </p:nvSpPr>
        <p:spPr>
          <a:xfrm>
            <a:off x="4150364" y="910589"/>
            <a:ext cx="887092" cy="307777"/>
          </a:xfrm>
          <a:prstGeom prst="rect">
            <a:avLst/>
          </a:prstGeom>
          <a:noFill/>
        </p:spPr>
        <p:txBody>
          <a:bodyPr wrap="square" rtlCol="0">
            <a:spAutoFit/>
          </a:bodyPr>
          <a:lstStyle/>
          <a:p>
            <a:r>
              <a:rPr lang="en-US" altLang="zh-CN" sz="1400" dirty="0" smtClean="0">
                <a:solidFill>
                  <a:schemeClr val="accent4"/>
                </a:solidFill>
              </a:rPr>
              <a:t>QF1</a:t>
            </a:r>
            <a:endParaRPr lang="zh-CN" altLang="en-US" sz="1400" dirty="0">
              <a:solidFill>
                <a:schemeClr val="accent4"/>
              </a:solidFill>
            </a:endParaRPr>
          </a:p>
        </p:txBody>
      </p:sp>
      <p:sp>
        <p:nvSpPr>
          <p:cNvPr id="13" name="圆角矩形 12"/>
          <p:cNvSpPr/>
          <p:nvPr/>
        </p:nvSpPr>
        <p:spPr>
          <a:xfrm>
            <a:off x="9991725" y="1279922"/>
            <a:ext cx="2028825" cy="3492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229600" y="1279920"/>
            <a:ext cx="838200" cy="307777"/>
          </a:xfrm>
          <a:prstGeom prst="rect">
            <a:avLst/>
          </a:prstGeom>
          <a:noFill/>
        </p:spPr>
        <p:txBody>
          <a:bodyPr wrap="square" rtlCol="0">
            <a:spAutoFit/>
          </a:bodyPr>
          <a:lstStyle/>
          <a:p>
            <a:r>
              <a:rPr lang="en-US" altLang="zh-CN" sz="1400" dirty="0" smtClean="0">
                <a:solidFill>
                  <a:srgbClr val="00B050"/>
                </a:solidFill>
              </a:rPr>
              <a:t>QD0</a:t>
            </a:r>
            <a:endParaRPr lang="zh-CN" altLang="en-US" sz="1400" dirty="0">
              <a:solidFill>
                <a:srgbClr val="00B050"/>
              </a:solidFill>
            </a:endParaRPr>
          </a:p>
        </p:txBody>
      </p:sp>
      <p:sp>
        <p:nvSpPr>
          <p:cNvPr id="15" name="文本框 14"/>
          <p:cNvSpPr txBox="1"/>
          <p:nvPr/>
        </p:nvSpPr>
        <p:spPr>
          <a:xfrm>
            <a:off x="3376612" y="3948825"/>
            <a:ext cx="838200" cy="307777"/>
          </a:xfrm>
          <a:prstGeom prst="rect">
            <a:avLst/>
          </a:prstGeom>
          <a:noFill/>
        </p:spPr>
        <p:txBody>
          <a:bodyPr wrap="square" rtlCol="0">
            <a:spAutoFit/>
          </a:bodyPr>
          <a:lstStyle/>
          <a:p>
            <a:r>
              <a:rPr lang="en-US" altLang="zh-CN" sz="1400" dirty="0" smtClean="0">
                <a:solidFill>
                  <a:srgbClr val="00B050"/>
                </a:solidFill>
              </a:rPr>
              <a:t>QD0</a:t>
            </a:r>
            <a:endParaRPr lang="zh-CN" altLang="en-US" sz="1400" dirty="0">
              <a:solidFill>
                <a:srgbClr val="00B050"/>
              </a:solidFill>
            </a:endParaRPr>
          </a:p>
        </p:txBody>
      </p:sp>
      <p:sp>
        <p:nvSpPr>
          <p:cNvPr id="16" name="文本框 15"/>
          <p:cNvSpPr txBox="1"/>
          <p:nvPr/>
        </p:nvSpPr>
        <p:spPr>
          <a:xfrm>
            <a:off x="8229600" y="3944358"/>
            <a:ext cx="838200" cy="307777"/>
          </a:xfrm>
          <a:prstGeom prst="rect">
            <a:avLst/>
          </a:prstGeom>
          <a:noFill/>
        </p:spPr>
        <p:txBody>
          <a:bodyPr wrap="square" rtlCol="0">
            <a:spAutoFit/>
          </a:bodyPr>
          <a:lstStyle/>
          <a:p>
            <a:r>
              <a:rPr lang="en-US" altLang="zh-CN" sz="1400" dirty="0" smtClean="0">
                <a:solidFill>
                  <a:srgbClr val="00B050"/>
                </a:solidFill>
              </a:rPr>
              <a:t>QD0</a:t>
            </a:r>
            <a:endParaRPr lang="zh-CN" altLang="en-US" sz="1400" dirty="0">
              <a:solidFill>
                <a:srgbClr val="00B050"/>
              </a:solidFill>
            </a:endParaRPr>
          </a:p>
        </p:txBody>
      </p:sp>
      <p:sp>
        <p:nvSpPr>
          <p:cNvPr id="17" name="文本框 16"/>
          <p:cNvSpPr txBox="1"/>
          <p:nvPr/>
        </p:nvSpPr>
        <p:spPr>
          <a:xfrm>
            <a:off x="9018908" y="910589"/>
            <a:ext cx="887092" cy="307777"/>
          </a:xfrm>
          <a:prstGeom prst="rect">
            <a:avLst/>
          </a:prstGeom>
          <a:noFill/>
        </p:spPr>
        <p:txBody>
          <a:bodyPr wrap="square" rtlCol="0">
            <a:spAutoFit/>
          </a:bodyPr>
          <a:lstStyle/>
          <a:p>
            <a:r>
              <a:rPr lang="en-US" altLang="zh-CN" sz="1400" dirty="0" smtClean="0">
                <a:solidFill>
                  <a:schemeClr val="accent4"/>
                </a:solidFill>
              </a:rPr>
              <a:t>QF1</a:t>
            </a:r>
            <a:endParaRPr lang="zh-CN" altLang="en-US" sz="1400" dirty="0">
              <a:solidFill>
                <a:schemeClr val="accent4"/>
              </a:solidFill>
            </a:endParaRPr>
          </a:p>
        </p:txBody>
      </p:sp>
      <p:sp>
        <p:nvSpPr>
          <p:cNvPr id="18" name="文本框 17"/>
          <p:cNvSpPr txBox="1"/>
          <p:nvPr/>
        </p:nvSpPr>
        <p:spPr>
          <a:xfrm>
            <a:off x="4161157" y="3578484"/>
            <a:ext cx="887092" cy="307777"/>
          </a:xfrm>
          <a:prstGeom prst="rect">
            <a:avLst/>
          </a:prstGeom>
          <a:noFill/>
        </p:spPr>
        <p:txBody>
          <a:bodyPr wrap="square" rtlCol="0">
            <a:spAutoFit/>
          </a:bodyPr>
          <a:lstStyle/>
          <a:p>
            <a:r>
              <a:rPr lang="en-US" altLang="zh-CN" sz="1400" dirty="0" smtClean="0">
                <a:solidFill>
                  <a:schemeClr val="accent4"/>
                </a:solidFill>
              </a:rPr>
              <a:t>QF1</a:t>
            </a:r>
            <a:endParaRPr lang="zh-CN" altLang="en-US" sz="1400" dirty="0">
              <a:solidFill>
                <a:schemeClr val="accent4"/>
              </a:solidFill>
            </a:endParaRPr>
          </a:p>
        </p:txBody>
      </p:sp>
      <p:sp>
        <p:nvSpPr>
          <p:cNvPr id="19" name="文本框 18"/>
          <p:cNvSpPr txBox="1"/>
          <p:nvPr/>
        </p:nvSpPr>
        <p:spPr>
          <a:xfrm>
            <a:off x="9018908" y="3572703"/>
            <a:ext cx="887092" cy="307777"/>
          </a:xfrm>
          <a:prstGeom prst="rect">
            <a:avLst/>
          </a:prstGeom>
          <a:noFill/>
        </p:spPr>
        <p:txBody>
          <a:bodyPr wrap="square" rtlCol="0">
            <a:spAutoFit/>
          </a:bodyPr>
          <a:lstStyle/>
          <a:p>
            <a:r>
              <a:rPr lang="en-US" altLang="zh-CN" sz="1400" dirty="0" smtClean="0">
                <a:solidFill>
                  <a:schemeClr val="accent4"/>
                </a:solidFill>
              </a:rPr>
              <a:t>QF1</a:t>
            </a:r>
            <a:endParaRPr lang="zh-CN" altLang="en-US" sz="1400" dirty="0">
              <a:solidFill>
                <a:schemeClr val="accent4"/>
              </a:solidFill>
            </a:endParaRPr>
          </a:p>
        </p:txBody>
      </p:sp>
    </p:spTree>
    <p:extLst>
      <p:ext uri="{BB962C8B-B14F-4D97-AF65-F5344CB8AC3E}">
        <p14:creationId xmlns:p14="http://schemas.microsoft.com/office/powerpoint/2010/main" val="339054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787400" y="31386"/>
            <a:ext cx="8229600" cy="1143000"/>
          </a:xfrm>
        </p:spPr>
        <p:txBody>
          <a:bodyPr>
            <a:normAutofit/>
          </a:bodyPr>
          <a:lstStyle/>
          <a:p>
            <a:r>
              <a:rPr lang="en-US" altLang="zh-CN" sz="4000" dirty="0" smtClean="0">
                <a:solidFill>
                  <a:srgbClr val="7030A0"/>
                </a:solidFill>
                <a:cs typeface="Times New Roman" panose="02020603050405020304" pitchFamily="18" charset="0"/>
              </a:rPr>
              <a:t>Synchrotron </a:t>
            </a:r>
            <a:r>
              <a:rPr lang="en-US" altLang="zh-CN" sz="4000" dirty="0">
                <a:solidFill>
                  <a:srgbClr val="7030A0"/>
                </a:solidFill>
                <a:cs typeface="Times New Roman" panose="02020603050405020304" pitchFamily="18" charset="0"/>
              </a:rPr>
              <a:t>radiation in the </a:t>
            </a:r>
            <a:r>
              <a:rPr lang="en-US" altLang="zh-CN" sz="4000" dirty="0" smtClean="0">
                <a:solidFill>
                  <a:srgbClr val="7030A0"/>
                </a:solidFill>
                <a:cs typeface="Times New Roman" panose="02020603050405020304" pitchFamily="18" charset="0"/>
              </a:rPr>
              <a:t>IR</a:t>
            </a:r>
            <a:endParaRPr lang="en-US" altLang="zh-CN" sz="2000" dirty="0">
              <a:solidFill>
                <a:srgbClr val="7030A0"/>
              </a:solidFill>
              <a:cs typeface="Times New Roman" panose="02020603050405020304" pitchFamily="18" charset="0"/>
            </a:endParaRPr>
          </a:p>
        </p:txBody>
      </p:sp>
      <p:sp>
        <p:nvSpPr>
          <p:cNvPr id="326662" name="Rectangle 6"/>
          <p:cNvSpPr>
            <a:spLocks noChangeArrowheads="1"/>
          </p:cNvSpPr>
          <p:nvPr/>
        </p:nvSpPr>
        <p:spPr bwMode="auto">
          <a:xfrm>
            <a:off x="787399" y="950586"/>
            <a:ext cx="10899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zh-CN" sz="2400" dirty="0" smtClean="0"/>
              <a:t>“Room temperature” beam pipe and conduction cooled superconducting magnet </a:t>
            </a:r>
            <a:r>
              <a:rPr lang="en-US" altLang="zh-CN" sz="2400" dirty="0"/>
              <a:t>has to be </a:t>
            </a:r>
            <a:r>
              <a:rPr lang="en-US" altLang="zh-CN" sz="2400" dirty="0" smtClean="0"/>
              <a:t>adopted. </a:t>
            </a:r>
            <a:endParaRPr lang="en-US" altLang="zh-CN" sz="2400" dirty="0"/>
          </a:p>
        </p:txBody>
      </p:sp>
      <p:sp>
        <p:nvSpPr>
          <p:cNvPr id="3" name="矩形 2"/>
          <p:cNvSpPr/>
          <p:nvPr/>
        </p:nvSpPr>
        <p:spPr>
          <a:xfrm>
            <a:off x="904876" y="5421712"/>
            <a:ext cx="10429874" cy="830997"/>
          </a:xfrm>
          <a:prstGeom prst="rect">
            <a:avLst/>
          </a:prstGeom>
        </p:spPr>
        <p:txBody>
          <a:bodyPr wrap="square">
            <a:spAutoFit/>
          </a:bodyPr>
          <a:lstStyle/>
          <a:p>
            <a:pPr marL="342900" indent="-342900" algn="just">
              <a:buFont typeface="Arial" panose="020B0604020202020204" pitchFamily="34" charset="0"/>
              <a:buChar char="•"/>
            </a:pPr>
            <a:r>
              <a:rPr lang="en-US" altLang="zh-CN" sz="2400" dirty="0" smtClean="0">
                <a:cs typeface="Times New Roman" panose="02020603050405020304" pitchFamily="18" charset="0"/>
              </a:rPr>
              <a:t>The </a:t>
            </a:r>
            <a:r>
              <a:rPr lang="en-US" altLang="zh-CN" sz="2400" dirty="0">
                <a:cs typeface="Times New Roman" panose="02020603050405020304" pitchFamily="18" charset="0"/>
              </a:rPr>
              <a:t>synchrotron radiation power within QD0 is </a:t>
            </a:r>
            <a:r>
              <a:rPr lang="en-US" altLang="zh-CN" sz="2400" dirty="0" smtClean="0">
                <a:solidFill>
                  <a:srgbClr val="FF0000"/>
                </a:solidFill>
                <a:cs typeface="Times New Roman" panose="02020603050405020304" pitchFamily="18" charset="0"/>
              </a:rPr>
              <a:t>2.7W along 1.73m</a:t>
            </a:r>
            <a:r>
              <a:rPr lang="en-US" altLang="zh-CN" sz="2400" dirty="0">
                <a:cs typeface="Times New Roman" panose="02020603050405020304" pitchFamily="18" charset="0"/>
              </a:rPr>
              <a:t>, on QF1 is </a:t>
            </a:r>
            <a:r>
              <a:rPr lang="en-US" altLang="zh-CN" sz="2400" dirty="0" smtClean="0">
                <a:solidFill>
                  <a:srgbClr val="FF0000"/>
                </a:solidFill>
                <a:cs typeface="Times New Roman" panose="02020603050405020304" pitchFamily="18" charset="0"/>
              </a:rPr>
              <a:t>3.7W </a:t>
            </a:r>
            <a:r>
              <a:rPr lang="en-US" altLang="zh-CN" sz="2400" dirty="0">
                <a:solidFill>
                  <a:srgbClr val="FF0000"/>
                </a:solidFill>
                <a:cs typeface="Times New Roman" panose="02020603050405020304" pitchFamily="18" charset="0"/>
              </a:rPr>
              <a:t>along 1.48m</a:t>
            </a:r>
            <a:r>
              <a:rPr lang="en-US" altLang="zh-CN" sz="2400" dirty="0">
                <a:cs typeface="Times New Roman" panose="02020603050405020304" pitchFamily="18" charset="0"/>
              </a:rPr>
              <a:t>. The region between QD0 and QF1 is </a:t>
            </a:r>
            <a:r>
              <a:rPr lang="en-US" altLang="zh-CN" sz="2400" dirty="0" smtClean="0">
                <a:solidFill>
                  <a:srgbClr val="FF0000"/>
                </a:solidFill>
                <a:cs typeface="Times New Roman" panose="02020603050405020304" pitchFamily="18" charset="0"/>
              </a:rPr>
              <a:t>51.7 </a:t>
            </a:r>
            <a:r>
              <a:rPr lang="en-US" altLang="zh-CN" sz="2400" dirty="0">
                <a:solidFill>
                  <a:srgbClr val="FF0000"/>
                </a:solidFill>
                <a:cs typeface="Times New Roman" panose="02020603050405020304" pitchFamily="18" charset="0"/>
              </a:rPr>
              <a:t>W (0.5m</a:t>
            </a:r>
            <a:r>
              <a:rPr lang="en-US" altLang="zh-CN" sz="2400" dirty="0" smtClean="0">
                <a:solidFill>
                  <a:srgbClr val="FF0000"/>
                </a:solidFill>
                <a:cs typeface="Times New Roman" panose="02020603050405020304" pitchFamily="18" charset="0"/>
              </a:rPr>
              <a:t>).</a:t>
            </a:r>
            <a:endParaRPr lang="en-US" altLang="zh-CN" sz="2400" dirty="0">
              <a:cs typeface="Times New Roman" panose="02020603050405020304" pitchFamily="18" charset="0"/>
            </a:endParaRPr>
          </a:p>
        </p:txBody>
      </p:sp>
      <p:pic>
        <p:nvPicPr>
          <p:cNvPr id="14" name="图片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9692" y="1867326"/>
            <a:ext cx="6252754" cy="3468642"/>
          </a:xfrm>
          <a:prstGeom prst="rect">
            <a:avLst/>
          </a:prstGeom>
          <a:noFill/>
          <a:ln>
            <a:noFill/>
          </a:ln>
        </p:spPr>
      </p:pic>
    </p:spTree>
    <p:extLst>
      <p:ext uri="{BB962C8B-B14F-4D97-AF65-F5344CB8AC3E}">
        <p14:creationId xmlns:p14="http://schemas.microsoft.com/office/powerpoint/2010/main" val="198759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945" y="0"/>
            <a:ext cx="10515600" cy="1325563"/>
          </a:xfrm>
        </p:spPr>
        <p:txBody>
          <a:bodyPr/>
          <a:lstStyle/>
          <a:p>
            <a:r>
              <a:rPr lang="en-US" altLang="zh-CN" dirty="0" smtClean="0">
                <a:solidFill>
                  <a:srgbClr val="7030A0"/>
                </a:solidFill>
              </a:rPr>
              <a:t>Radiative </a:t>
            </a:r>
            <a:r>
              <a:rPr lang="en-US" altLang="zh-CN" dirty="0" err="1" smtClean="0">
                <a:solidFill>
                  <a:srgbClr val="7030A0"/>
                </a:solidFill>
              </a:rPr>
              <a:t>Bhabha</a:t>
            </a:r>
            <a:r>
              <a:rPr lang="en-US" altLang="zh-CN" dirty="0" smtClean="0">
                <a:solidFill>
                  <a:srgbClr val="7030A0"/>
                </a:solidFill>
              </a:rPr>
              <a:t> scattering events</a:t>
            </a:r>
            <a:endParaRPr lang="zh-CN" altLang="en-US" dirty="0">
              <a:solidFill>
                <a:srgbClr val="7030A0"/>
              </a:solidFill>
            </a:endParaRPr>
          </a:p>
        </p:txBody>
      </p:sp>
      <p:sp>
        <p:nvSpPr>
          <p:cNvPr id="4" name="矩形 3"/>
          <p:cNvSpPr/>
          <p:nvPr/>
        </p:nvSpPr>
        <p:spPr>
          <a:xfrm>
            <a:off x="914401" y="5534025"/>
            <a:ext cx="10677377" cy="1477328"/>
          </a:xfrm>
          <a:prstGeom prst="rect">
            <a:avLst/>
          </a:prstGeom>
        </p:spPr>
        <p:txBody>
          <a:bodyPr wrap="square">
            <a:spAutoFit/>
          </a:bodyPr>
          <a:lstStyle/>
          <a:p>
            <a:pPr marL="285750" indent="-285750">
              <a:buClr>
                <a:srgbClr val="D10DA7"/>
              </a:buClr>
              <a:buFont typeface="Wingdings" panose="05000000000000000000" pitchFamily="2" charset="2"/>
              <a:buChar char="Ø"/>
            </a:pPr>
            <a:r>
              <a:rPr lang="en-GB" altLang="zh-CN" dirty="0">
                <a:solidFill>
                  <a:srgbClr val="002060"/>
                </a:solidFill>
              </a:rPr>
              <a:t>According to the off-momentum dynamic aperture after optimizing the CEPC lattice, and considering the beam-beam effect and errors, the </a:t>
            </a:r>
            <a:r>
              <a:rPr lang="en-GB" altLang="zh-CN" dirty="0">
                <a:solidFill>
                  <a:srgbClr val="D10DA7"/>
                </a:solidFill>
              </a:rPr>
              <a:t>energy acceptance of CEPC is about 1.5%. </a:t>
            </a:r>
            <a:endParaRPr lang="en-GB" altLang="zh-CN" dirty="0" smtClean="0">
              <a:solidFill>
                <a:srgbClr val="D10DA7"/>
              </a:solidFill>
            </a:endParaRPr>
          </a:p>
          <a:p>
            <a:pPr marL="285750" indent="-285750">
              <a:buClr>
                <a:srgbClr val="D10DA7"/>
              </a:buClr>
              <a:buFont typeface="Wingdings" panose="05000000000000000000" pitchFamily="2" charset="2"/>
              <a:buChar char="Ø"/>
            </a:pPr>
            <a:r>
              <a:rPr lang="en-GB" altLang="zh-CN" dirty="0">
                <a:solidFill>
                  <a:srgbClr val="002060"/>
                </a:solidFill>
              </a:rPr>
              <a:t>Radiative </a:t>
            </a:r>
            <a:r>
              <a:rPr lang="en-GB" altLang="zh-CN" dirty="0" err="1">
                <a:solidFill>
                  <a:srgbClr val="002060"/>
                </a:solidFill>
              </a:rPr>
              <a:t>Bhabha</a:t>
            </a:r>
            <a:r>
              <a:rPr lang="en-GB" altLang="zh-CN" dirty="0">
                <a:solidFill>
                  <a:srgbClr val="002060"/>
                </a:solidFill>
              </a:rPr>
              <a:t> scattering is simulated by </a:t>
            </a:r>
            <a:r>
              <a:rPr lang="en-GB" altLang="zh-CN" dirty="0" err="1" smtClean="0">
                <a:solidFill>
                  <a:srgbClr val="002060"/>
                </a:solidFill>
              </a:rPr>
              <a:t>BBBrem</a:t>
            </a:r>
            <a:r>
              <a:rPr lang="en-GB" altLang="zh-CN" dirty="0" smtClean="0">
                <a:solidFill>
                  <a:srgbClr val="002060"/>
                </a:solidFill>
              </a:rPr>
              <a:t> or </a:t>
            </a:r>
            <a:r>
              <a:rPr lang="en-GB" altLang="zh-CN" dirty="0" err="1" smtClean="0">
                <a:solidFill>
                  <a:srgbClr val="002060"/>
                </a:solidFill>
              </a:rPr>
              <a:t>Py_RBB</a:t>
            </a:r>
            <a:r>
              <a:rPr lang="en-GB" altLang="zh-CN" dirty="0">
                <a:solidFill>
                  <a:srgbClr val="002060"/>
                </a:solidFill>
              </a:rPr>
              <a:t>.</a:t>
            </a:r>
            <a:endParaRPr lang="en-GB" altLang="zh-CN" dirty="0" smtClean="0">
              <a:solidFill>
                <a:srgbClr val="002060"/>
              </a:solidFill>
            </a:endParaRPr>
          </a:p>
          <a:p>
            <a:pPr marL="285750" indent="-285750">
              <a:buClr>
                <a:srgbClr val="D10DA7"/>
              </a:buClr>
              <a:buFont typeface="Wingdings" panose="05000000000000000000" pitchFamily="2" charset="2"/>
              <a:buChar char="Ø"/>
            </a:pPr>
            <a:r>
              <a:rPr lang="en-US" altLang="zh-CN" dirty="0" smtClean="0">
                <a:solidFill>
                  <a:srgbClr val="002060"/>
                </a:solidFill>
              </a:rPr>
              <a:t>Generate 2e+5 particles.</a:t>
            </a:r>
            <a:endParaRPr lang="en-US" altLang="zh-CN" dirty="0">
              <a:solidFill>
                <a:srgbClr val="002060"/>
              </a:solidFill>
            </a:endParaRPr>
          </a:p>
          <a:p>
            <a:pPr marL="285750" indent="-285750">
              <a:buFont typeface="Arial" panose="020B0604020202020204" pitchFamily="34" charset="0"/>
              <a:buChar char="•"/>
            </a:pPr>
            <a:endParaRPr lang="en-US" altLang="zh-CN" dirty="0">
              <a:solidFill>
                <a:srgbClr val="C00000"/>
              </a:solidFill>
              <a:latin typeface="Calibri" panose="020F0502020204030204" pitchFamily="34" charset="0"/>
              <a:cs typeface="Times New Roman" panose="02020603050405020304" pitchFamily="18" charset="0"/>
            </a:endParaRPr>
          </a:p>
        </p:txBody>
      </p:sp>
      <p:sp>
        <p:nvSpPr>
          <p:cNvPr id="8" name="圆角矩形 7"/>
          <p:cNvSpPr/>
          <p:nvPr/>
        </p:nvSpPr>
        <p:spPr>
          <a:xfrm>
            <a:off x="671945" y="5534025"/>
            <a:ext cx="10919833" cy="12573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pic>
        <p:nvPicPr>
          <p:cNvPr id="6" name="图片 5" descr="E:\work\CEPC\CEPC_work\MDI\background\2ring_background\Radiative Bhabha scattering\20170922\RBB101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268" y="1097280"/>
            <a:ext cx="5817325" cy="4302034"/>
          </a:xfrm>
          <a:prstGeom prst="rect">
            <a:avLst/>
          </a:prstGeom>
          <a:noFill/>
          <a:ln>
            <a:noFill/>
          </a:ln>
        </p:spPr>
      </p:pic>
    </p:spTree>
    <p:extLst>
      <p:ext uri="{BB962C8B-B14F-4D97-AF65-F5344CB8AC3E}">
        <p14:creationId xmlns:p14="http://schemas.microsoft.com/office/powerpoint/2010/main" val="346443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8506" y="68146"/>
            <a:ext cx="10515600" cy="1325563"/>
          </a:xfrm>
        </p:spPr>
        <p:txBody>
          <a:bodyPr>
            <a:normAutofit/>
          </a:bodyPr>
          <a:lstStyle/>
          <a:p>
            <a:r>
              <a:rPr lang="en-US" altLang="zh-CN" sz="4800" dirty="0" smtClean="0">
                <a:solidFill>
                  <a:srgbClr val="7030A0"/>
                </a:solidFill>
              </a:rPr>
              <a:t>RBB lost particles statistic</a:t>
            </a:r>
            <a:br>
              <a:rPr lang="en-US" altLang="zh-CN" sz="4800" dirty="0" smtClean="0">
                <a:solidFill>
                  <a:srgbClr val="7030A0"/>
                </a:solidFill>
              </a:rPr>
            </a:br>
            <a:r>
              <a:rPr lang="en-US" altLang="zh-CN" sz="2200" dirty="0" smtClean="0">
                <a:solidFill>
                  <a:srgbClr val="7030A0"/>
                </a:solidFill>
              </a:rPr>
              <a:t>~first two turns </a:t>
            </a:r>
            <a:endParaRPr lang="zh-CN" altLang="en-US" sz="2200" i="1" dirty="0">
              <a:solidFill>
                <a:srgbClr val="7030A0"/>
              </a:solidFill>
            </a:endParaRPr>
          </a:p>
        </p:txBody>
      </p:sp>
      <p:sp>
        <p:nvSpPr>
          <p:cNvPr id="7" name="文本框 6"/>
          <p:cNvSpPr txBox="1"/>
          <p:nvPr/>
        </p:nvSpPr>
        <p:spPr>
          <a:xfrm>
            <a:off x="748506" y="5042263"/>
            <a:ext cx="10145917" cy="646331"/>
          </a:xfrm>
          <a:prstGeom prst="rect">
            <a:avLst/>
          </a:prstGeom>
          <a:noFill/>
        </p:spPr>
        <p:txBody>
          <a:bodyPr wrap="square" rtlCol="0">
            <a:spAutoFit/>
          </a:bodyPr>
          <a:lstStyle/>
          <a:p>
            <a:pPr marL="285750" indent="-285750">
              <a:buClr>
                <a:srgbClr val="FFC000"/>
              </a:buClr>
              <a:buFont typeface="Wingdings" panose="05000000000000000000" pitchFamily="2" charset="2"/>
              <a:buChar char="p"/>
            </a:pPr>
            <a:endParaRPr lang="en-US" altLang="zh-CN" dirty="0">
              <a:solidFill>
                <a:srgbClr val="FF0000"/>
              </a:solidFill>
            </a:endParaRPr>
          </a:p>
          <a:p>
            <a:endParaRPr lang="zh-CN" altLang="en-US" dirty="0"/>
          </a:p>
        </p:txBody>
      </p:sp>
      <p:sp>
        <p:nvSpPr>
          <p:cNvPr id="6" name="内容占位符 5"/>
          <p:cNvSpPr>
            <a:spLocks noGrp="1"/>
          </p:cNvSpPr>
          <p:nvPr>
            <p:ph idx="1"/>
          </p:nvPr>
        </p:nvSpPr>
        <p:spPr>
          <a:xfrm>
            <a:off x="474179" y="1888939"/>
            <a:ext cx="4258937" cy="4619625"/>
          </a:xfrm>
        </p:spPr>
        <p:txBody>
          <a:bodyPr>
            <a:noAutofit/>
          </a:bodyPr>
          <a:lstStyle/>
          <a:p>
            <a:pPr marL="285750" indent="-285750" algn="just">
              <a:buClr>
                <a:srgbClr val="FFC000"/>
              </a:buClr>
              <a:buFont typeface="Wingdings" panose="05000000000000000000" pitchFamily="2" charset="2"/>
              <a:buChar char="p"/>
            </a:pPr>
            <a:r>
              <a:rPr lang="en-US" altLang="zh-CN" sz="2000" dirty="0" smtClean="0">
                <a:solidFill>
                  <a:srgbClr val="002060"/>
                </a:solidFill>
              </a:rPr>
              <a:t>Set aperture according to beam pipe</a:t>
            </a:r>
          </a:p>
          <a:p>
            <a:pPr marL="285750" indent="-285750" algn="just">
              <a:buClr>
                <a:srgbClr val="FFC000"/>
              </a:buClr>
              <a:buFont typeface="Wingdings" panose="05000000000000000000" pitchFamily="2" charset="2"/>
              <a:buChar char="p"/>
            </a:pPr>
            <a:r>
              <a:rPr lang="en-US" altLang="zh-CN" sz="2000" dirty="0">
                <a:solidFill>
                  <a:srgbClr val="002060"/>
                </a:solidFill>
              </a:rPr>
              <a:t>RBB generated at IP1, tracking in </a:t>
            </a:r>
            <a:r>
              <a:rPr lang="en-US" altLang="zh-CN" sz="2000" dirty="0" smtClean="0">
                <a:solidFill>
                  <a:srgbClr val="002060"/>
                </a:solidFill>
              </a:rPr>
              <a:t>SAD</a:t>
            </a:r>
          </a:p>
          <a:p>
            <a:pPr marL="285750" indent="-285750" algn="just">
              <a:buClr>
                <a:srgbClr val="FFC000"/>
              </a:buClr>
              <a:buFont typeface="Wingdings" panose="05000000000000000000" pitchFamily="2" charset="2"/>
              <a:buChar char="p"/>
            </a:pPr>
            <a:r>
              <a:rPr lang="en-GB" altLang="zh-CN" sz="2000" dirty="0" smtClean="0">
                <a:solidFill>
                  <a:srgbClr val="002060"/>
                </a:solidFill>
              </a:rPr>
              <a:t>The </a:t>
            </a:r>
            <a:r>
              <a:rPr lang="en-GB" altLang="zh-CN" sz="2000" dirty="0">
                <a:solidFill>
                  <a:srgbClr val="002060"/>
                </a:solidFill>
              </a:rPr>
              <a:t>position and coordinate in phase space of lost particles </a:t>
            </a:r>
            <a:r>
              <a:rPr lang="en-GB" altLang="zh-CN" sz="2000" dirty="0" smtClean="0">
                <a:solidFill>
                  <a:srgbClr val="002060"/>
                </a:solidFill>
              </a:rPr>
              <a:t>near the IP are recorded.</a:t>
            </a:r>
            <a:endParaRPr lang="en-US" altLang="zh-CN" sz="2000" dirty="0">
              <a:solidFill>
                <a:srgbClr val="002060"/>
              </a:solidFill>
            </a:endParaRPr>
          </a:p>
          <a:p>
            <a:pPr marL="342900" indent="-342900" algn="just">
              <a:buClr>
                <a:srgbClr val="FFC000"/>
              </a:buClr>
              <a:buFont typeface="Wingdings" panose="05000000000000000000" pitchFamily="2" charset="2"/>
              <a:buChar char="p"/>
            </a:pPr>
            <a:r>
              <a:rPr lang="en-GB" altLang="zh-CN" sz="2000" dirty="0" smtClean="0">
                <a:solidFill>
                  <a:srgbClr val="002060"/>
                </a:solidFill>
              </a:rPr>
              <a:t>Most </a:t>
            </a:r>
            <a:r>
              <a:rPr lang="en-GB" altLang="zh-CN" sz="2000" dirty="0">
                <a:solidFill>
                  <a:srgbClr val="002060"/>
                </a:solidFill>
              </a:rPr>
              <a:t>the events </a:t>
            </a:r>
            <a:r>
              <a:rPr lang="en-GB" altLang="zh-CN" sz="2000" dirty="0" smtClean="0">
                <a:solidFill>
                  <a:srgbClr val="002060"/>
                </a:solidFill>
              </a:rPr>
              <a:t>lost </a:t>
            </a:r>
            <a:r>
              <a:rPr lang="en-GB" altLang="zh-CN" sz="2000" dirty="0">
                <a:solidFill>
                  <a:srgbClr val="002060"/>
                </a:solidFill>
              </a:rPr>
              <a:t>in the detector </a:t>
            </a:r>
            <a:r>
              <a:rPr lang="en-GB" altLang="zh-CN" sz="2000" dirty="0" smtClean="0">
                <a:solidFill>
                  <a:srgbClr val="002060"/>
                </a:solidFill>
              </a:rPr>
              <a:t>immediately. </a:t>
            </a:r>
            <a:r>
              <a:rPr lang="en-GB" altLang="zh-CN" sz="2000" dirty="0">
                <a:solidFill>
                  <a:srgbClr val="002060"/>
                </a:solidFill>
              </a:rPr>
              <a:t>A few particles with high energy will lost near the IP after one revolution for a small energy loss. </a:t>
            </a:r>
            <a:endParaRPr lang="en-GB" altLang="zh-CN" sz="2000" dirty="0" smtClean="0">
              <a:solidFill>
                <a:srgbClr val="002060"/>
              </a:solidFill>
            </a:endParaRPr>
          </a:p>
          <a:p>
            <a:pPr marL="342900" indent="-342900" algn="just">
              <a:buClr>
                <a:srgbClr val="FFC000"/>
              </a:buClr>
              <a:buFont typeface="Wingdings" panose="05000000000000000000" pitchFamily="2" charset="2"/>
              <a:buChar char="p"/>
            </a:pPr>
            <a:r>
              <a:rPr lang="en-GB" altLang="zh-CN" sz="2000" dirty="0" smtClean="0">
                <a:solidFill>
                  <a:srgbClr val="002060"/>
                </a:solidFill>
              </a:rPr>
              <a:t>Although pretty </a:t>
            </a:r>
            <a:r>
              <a:rPr lang="en-GB" altLang="zh-CN" sz="2000" dirty="0">
                <a:solidFill>
                  <a:srgbClr val="002060"/>
                </a:solidFill>
              </a:rPr>
              <a:t>large fraction of events lost in the downstream region, the radiation damage for detector component </a:t>
            </a:r>
            <a:r>
              <a:rPr lang="en-GB" altLang="zh-CN" sz="2000" dirty="0" smtClean="0">
                <a:solidFill>
                  <a:srgbClr val="002060"/>
                </a:solidFill>
              </a:rPr>
              <a:t>is </a:t>
            </a:r>
            <a:r>
              <a:rPr lang="en-GB" altLang="zh-CN" sz="2000" dirty="0">
                <a:solidFill>
                  <a:srgbClr val="002060"/>
                </a:solidFill>
              </a:rPr>
              <a:t>tolerable</a:t>
            </a:r>
            <a:r>
              <a:rPr lang="en-GB" altLang="zh-CN" sz="2000" dirty="0" smtClean="0">
                <a:solidFill>
                  <a:srgbClr val="002060"/>
                </a:solidFill>
              </a:rPr>
              <a:t>.</a:t>
            </a:r>
            <a:endParaRPr lang="zh-CN" altLang="en-US" sz="2000" dirty="0">
              <a:solidFill>
                <a:srgbClr val="002060"/>
              </a:solidFill>
            </a:endParaRPr>
          </a:p>
        </p:txBody>
      </p:sp>
      <p:pic>
        <p:nvPicPr>
          <p:cNvPr id="8" name="图片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789" y="1663329"/>
            <a:ext cx="8180886" cy="4249791"/>
          </a:xfrm>
          <a:prstGeom prst="rect">
            <a:avLst/>
          </a:prstGeom>
          <a:noFill/>
          <a:ln>
            <a:noFill/>
          </a:ln>
        </p:spPr>
      </p:pic>
      <p:sp>
        <p:nvSpPr>
          <p:cNvPr id="3" name="圆角矩形 2"/>
          <p:cNvSpPr/>
          <p:nvPr/>
        </p:nvSpPr>
        <p:spPr>
          <a:xfrm>
            <a:off x="266700" y="1663329"/>
            <a:ext cx="4610100" cy="5070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452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Loss particles due to RBB in turns</a:t>
            </a:r>
            <a:endParaRPr lang="zh-CN" altLang="en-US" dirty="0">
              <a:solidFill>
                <a:srgbClr val="7030A0"/>
              </a:solidFill>
            </a:endParaRPr>
          </a:p>
        </p:txBody>
      </p:sp>
      <p:graphicFrame>
        <p:nvGraphicFramePr>
          <p:cNvPr id="6" name="图表 5"/>
          <p:cNvGraphicFramePr>
            <a:graphicFrameLocks/>
          </p:cNvGraphicFramePr>
          <p:nvPr>
            <p:extLst>
              <p:ext uri="{D42A27DB-BD31-4B8C-83A1-F6EECF244321}">
                <p14:modId xmlns:p14="http://schemas.microsoft.com/office/powerpoint/2010/main" val="2027408071"/>
              </p:ext>
            </p:extLst>
          </p:nvPr>
        </p:nvGraphicFramePr>
        <p:xfrm>
          <a:off x="983420" y="1481138"/>
          <a:ext cx="9656006" cy="3709987"/>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983420" y="5329146"/>
            <a:ext cx="10370380" cy="1200329"/>
          </a:xfrm>
          <a:prstGeom prst="rect">
            <a:avLst/>
          </a:prstGeom>
        </p:spPr>
        <p:txBody>
          <a:bodyPr wrap="square">
            <a:spAutoFit/>
          </a:bodyPr>
          <a:lstStyle/>
          <a:p>
            <a:pPr marL="285750" indent="-285750" algn="just">
              <a:spcAft>
                <a:spcPts val="0"/>
              </a:spcAft>
              <a:buClr>
                <a:srgbClr val="D10DA7"/>
              </a:buClr>
              <a:buFont typeface="Wingdings" panose="05000000000000000000" pitchFamily="2" charset="2"/>
              <a:buChar char="Ø"/>
            </a:pPr>
            <a:r>
              <a:rPr lang="en-GB" altLang="zh-CN" dirty="0">
                <a:solidFill>
                  <a:srgbClr val="002060"/>
                </a:solidFill>
                <a:cs typeface="Times New Roman" panose="02020603050405020304" pitchFamily="18" charset="0"/>
              </a:rPr>
              <a:t>Compared to the one turn’s tracking, more particles get lost in the upstream region of the IR. </a:t>
            </a:r>
            <a:endParaRPr lang="en-GB" altLang="zh-CN" dirty="0" smtClean="0">
              <a:solidFill>
                <a:srgbClr val="002060"/>
              </a:solidFill>
              <a:cs typeface="Times New Roman" panose="02020603050405020304" pitchFamily="18" charset="0"/>
            </a:endParaRPr>
          </a:p>
          <a:p>
            <a:pPr marL="285750" indent="-285750" algn="just">
              <a:spcAft>
                <a:spcPts val="0"/>
              </a:spcAft>
              <a:buClr>
                <a:srgbClr val="D10DA7"/>
              </a:buClr>
              <a:buFont typeface="Wingdings" panose="05000000000000000000" pitchFamily="2" charset="2"/>
              <a:buChar char="Ø"/>
            </a:pPr>
            <a:r>
              <a:rPr lang="en-GB" altLang="zh-CN" dirty="0" smtClean="0">
                <a:solidFill>
                  <a:srgbClr val="002060"/>
                </a:solidFill>
                <a:cs typeface="Times New Roman" panose="02020603050405020304" pitchFamily="18" charset="0"/>
              </a:rPr>
              <a:t>The </a:t>
            </a:r>
            <a:r>
              <a:rPr lang="en-GB" altLang="zh-CN" dirty="0">
                <a:solidFill>
                  <a:srgbClr val="002060"/>
                </a:solidFill>
                <a:cs typeface="Times New Roman" panose="02020603050405020304" pitchFamily="18" charset="0"/>
              </a:rPr>
              <a:t>events lost in the upstream region are more dangerous for they are likely permeate into the detector components, even with the small flying angle respect to the longitudinal direction considered</a:t>
            </a:r>
            <a:r>
              <a:rPr lang="en-GB" altLang="zh-CN" dirty="0" smtClean="0">
                <a:solidFill>
                  <a:srgbClr val="002060"/>
                </a:solidFill>
                <a:cs typeface="Times New Roman" panose="02020603050405020304" pitchFamily="18" charset="0"/>
              </a:rPr>
              <a:t>.</a:t>
            </a:r>
          </a:p>
          <a:p>
            <a:pPr marL="285750" indent="-285750" algn="just">
              <a:spcAft>
                <a:spcPts val="0"/>
              </a:spcAft>
              <a:buClr>
                <a:srgbClr val="D10DA7"/>
              </a:buClr>
              <a:buFont typeface="Wingdings" panose="05000000000000000000" pitchFamily="2" charset="2"/>
              <a:buChar char="Ø"/>
            </a:pPr>
            <a:r>
              <a:rPr lang="en-GB" altLang="zh-CN" dirty="0" smtClean="0">
                <a:solidFill>
                  <a:srgbClr val="D10DA7"/>
                </a:solidFill>
                <a:cs typeface="Times New Roman" panose="02020603050405020304" pitchFamily="18" charset="0"/>
              </a:rPr>
              <a:t>Collimators are needed.</a:t>
            </a:r>
            <a:endParaRPr lang="zh-CN" altLang="zh-CN" sz="1600" dirty="0">
              <a:solidFill>
                <a:srgbClr val="D10DA7"/>
              </a:solidFill>
              <a:cs typeface="Times New Roman" panose="02020603050405020304" pitchFamily="18" charset="0"/>
            </a:endParaRPr>
          </a:p>
        </p:txBody>
      </p:sp>
      <p:sp>
        <p:nvSpPr>
          <p:cNvPr id="4" name="圆角矩形 3"/>
          <p:cNvSpPr/>
          <p:nvPr/>
        </p:nvSpPr>
        <p:spPr>
          <a:xfrm>
            <a:off x="628650" y="5191124"/>
            <a:ext cx="10944225" cy="1476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840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Outline</a:t>
            </a:r>
            <a:endParaRPr lang="zh-CN" altLang="en-US" dirty="0">
              <a:solidFill>
                <a:srgbClr val="7030A0"/>
              </a:solidFill>
            </a:endParaRPr>
          </a:p>
        </p:txBody>
      </p:sp>
      <p:sp>
        <p:nvSpPr>
          <p:cNvPr id="7" name="内容占位符 6"/>
          <p:cNvSpPr>
            <a:spLocks noGrp="1"/>
          </p:cNvSpPr>
          <p:nvPr>
            <p:ph idx="1"/>
          </p:nvPr>
        </p:nvSpPr>
        <p:spPr>
          <a:xfrm>
            <a:off x="996660" y="1620423"/>
            <a:ext cx="9823740" cy="4811026"/>
          </a:xfrm>
        </p:spPr>
        <p:txBody>
          <a:bodyPr>
            <a:normAutofit/>
          </a:bodyPr>
          <a:lstStyle/>
          <a:p>
            <a:r>
              <a:rPr lang="en-US" altLang="zh-CN" dirty="0" smtClean="0">
                <a:solidFill>
                  <a:srgbClr val="0070C0"/>
                </a:solidFill>
              </a:rPr>
              <a:t>MDI layout</a:t>
            </a:r>
          </a:p>
          <a:p>
            <a:r>
              <a:rPr lang="en-US" altLang="zh-CN" dirty="0" smtClean="0">
                <a:solidFill>
                  <a:srgbClr val="0070C0"/>
                </a:solidFill>
              </a:rPr>
              <a:t>IR superconducting magnets</a:t>
            </a:r>
          </a:p>
          <a:p>
            <a:r>
              <a:rPr lang="en-US" altLang="zh-CN" dirty="0" smtClean="0">
                <a:solidFill>
                  <a:srgbClr val="0070C0"/>
                </a:solidFill>
              </a:rPr>
              <a:t>Solenoid compensation</a:t>
            </a:r>
          </a:p>
          <a:p>
            <a:r>
              <a:rPr lang="en-US" altLang="zh-CN" dirty="0" smtClean="0">
                <a:solidFill>
                  <a:srgbClr val="0070C0"/>
                </a:solidFill>
              </a:rPr>
              <a:t>Beam </a:t>
            </a:r>
            <a:r>
              <a:rPr lang="en-US" altLang="zh-CN" dirty="0" smtClean="0">
                <a:solidFill>
                  <a:srgbClr val="0070C0"/>
                </a:solidFill>
              </a:rPr>
              <a:t>pipe</a:t>
            </a:r>
          </a:p>
          <a:p>
            <a:r>
              <a:rPr lang="en-US" altLang="zh-CN" dirty="0" smtClean="0">
                <a:solidFill>
                  <a:srgbClr val="0070C0"/>
                </a:solidFill>
              </a:rPr>
              <a:t>Mechanical and Assembly</a:t>
            </a:r>
            <a:endParaRPr lang="en-US" altLang="zh-CN" dirty="0" smtClean="0">
              <a:solidFill>
                <a:srgbClr val="0070C0"/>
              </a:solidFill>
            </a:endParaRPr>
          </a:p>
          <a:p>
            <a:r>
              <a:rPr lang="en-US" altLang="zh-CN" dirty="0" smtClean="0">
                <a:solidFill>
                  <a:srgbClr val="0070C0"/>
                </a:solidFill>
              </a:rPr>
              <a:t>Synchrotron radiation</a:t>
            </a:r>
          </a:p>
          <a:p>
            <a:r>
              <a:rPr lang="en-US" altLang="zh-CN" dirty="0">
                <a:solidFill>
                  <a:srgbClr val="0070C0"/>
                </a:solidFill>
              </a:rPr>
              <a:t>Beam </a:t>
            </a:r>
            <a:r>
              <a:rPr lang="en-US" altLang="zh-CN" dirty="0" smtClean="0">
                <a:solidFill>
                  <a:srgbClr val="0070C0"/>
                </a:solidFill>
              </a:rPr>
              <a:t>loss backgrounds</a:t>
            </a:r>
          </a:p>
          <a:p>
            <a:r>
              <a:rPr lang="en-US" altLang="zh-CN" dirty="0" smtClean="0">
                <a:solidFill>
                  <a:srgbClr val="0070C0"/>
                </a:solidFill>
              </a:rPr>
              <a:t>Collimator</a:t>
            </a:r>
          </a:p>
          <a:p>
            <a:r>
              <a:rPr lang="en-US" altLang="zh-CN" dirty="0" smtClean="0">
                <a:solidFill>
                  <a:srgbClr val="0070C0"/>
                </a:solidFill>
              </a:rPr>
              <a:t>Summary</a:t>
            </a:r>
            <a:endParaRPr lang="zh-CN" altLang="en-US" dirty="0">
              <a:solidFill>
                <a:srgbClr val="0070C0"/>
              </a:solidFill>
            </a:endParaRPr>
          </a:p>
        </p:txBody>
      </p:sp>
    </p:spTree>
    <p:extLst>
      <p:ext uri="{BB962C8B-B14F-4D97-AF65-F5344CB8AC3E}">
        <p14:creationId xmlns:p14="http://schemas.microsoft.com/office/powerpoint/2010/main" val="2913325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1525" y="0"/>
            <a:ext cx="10515600" cy="1325563"/>
          </a:xfrm>
        </p:spPr>
        <p:txBody>
          <a:bodyPr/>
          <a:lstStyle/>
          <a:p>
            <a:r>
              <a:rPr lang="en-US" altLang="zh-CN" dirty="0" err="1" smtClean="0">
                <a:solidFill>
                  <a:srgbClr val="7030A0"/>
                </a:solidFill>
              </a:rPr>
              <a:t>Beamstrahlung</a:t>
            </a:r>
            <a:r>
              <a:rPr lang="en-US" altLang="zh-CN" dirty="0" smtClean="0">
                <a:solidFill>
                  <a:srgbClr val="7030A0"/>
                </a:solidFill>
              </a:rPr>
              <a:t> events</a:t>
            </a:r>
            <a:endParaRPr lang="zh-CN" altLang="en-US" dirty="0">
              <a:solidFill>
                <a:srgbClr val="7030A0"/>
              </a:solidFill>
            </a:endParaRPr>
          </a:p>
        </p:txBody>
      </p:sp>
      <p:sp>
        <p:nvSpPr>
          <p:cNvPr id="5" name="矩形 4"/>
          <p:cNvSpPr/>
          <p:nvPr/>
        </p:nvSpPr>
        <p:spPr>
          <a:xfrm>
            <a:off x="1192320" y="5366049"/>
            <a:ext cx="9866205" cy="1477328"/>
          </a:xfrm>
          <a:prstGeom prst="rect">
            <a:avLst/>
          </a:prstGeom>
        </p:spPr>
        <p:txBody>
          <a:bodyPr wrap="square">
            <a:spAutoFit/>
          </a:bodyPr>
          <a:lstStyle/>
          <a:p>
            <a:pPr marL="285750" indent="-285750">
              <a:buClr>
                <a:srgbClr val="D10DA7"/>
              </a:buClr>
              <a:buFont typeface="Wingdings" panose="05000000000000000000" pitchFamily="2" charset="2"/>
              <a:buChar char="Ø"/>
            </a:pPr>
            <a:r>
              <a:rPr lang="en-GB" altLang="zh-CN" dirty="0">
                <a:solidFill>
                  <a:srgbClr val="002060"/>
                </a:solidFill>
              </a:rPr>
              <a:t>Compared with the energy spread of RBB, </a:t>
            </a:r>
            <a:r>
              <a:rPr lang="en-GB" altLang="zh-CN" dirty="0" err="1">
                <a:solidFill>
                  <a:srgbClr val="002060"/>
                </a:solidFill>
              </a:rPr>
              <a:t>beamstrahlung</a:t>
            </a:r>
            <a:r>
              <a:rPr lang="en-GB" altLang="zh-CN" dirty="0">
                <a:solidFill>
                  <a:srgbClr val="002060"/>
                </a:solidFill>
              </a:rPr>
              <a:t> effect is increased in exponential growth with energy spread, so most of particles energy spread are distributed in a region close to 1.5</a:t>
            </a:r>
            <a:r>
              <a:rPr lang="en-GB" altLang="zh-CN" dirty="0" smtClean="0">
                <a:solidFill>
                  <a:srgbClr val="002060"/>
                </a:solidFill>
              </a:rPr>
              <a:t>%.</a:t>
            </a:r>
          </a:p>
          <a:p>
            <a:pPr marL="285750" indent="-285750">
              <a:buClr>
                <a:srgbClr val="D10DA7"/>
              </a:buClr>
              <a:buFont typeface="Wingdings" panose="05000000000000000000" pitchFamily="2" charset="2"/>
              <a:buChar char="Ø"/>
            </a:pPr>
            <a:r>
              <a:rPr lang="en-GB" altLang="zh-CN" dirty="0" err="1">
                <a:solidFill>
                  <a:srgbClr val="002060"/>
                </a:solidFill>
              </a:rPr>
              <a:t>Beamstrahlung</a:t>
            </a:r>
            <a:r>
              <a:rPr lang="en-GB" altLang="zh-CN" dirty="0">
                <a:solidFill>
                  <a:srgbClr val="002060"/>
                </a:solidFill>
              </a:rPr>
              <a:t> events have been generated with Guinea-Pig++ </a:t>
            </a:r>
            <a:r>
              <a:rPr lang="en-GB" altLang="zh-CN" dirty="0" smtClean="0">
                <a:solidFill>
                  <a:srgbClr val="002060"/>
                </a:solidFill>
              </a:rPr>
              <a:t>or </a:t>
            </a:r>
            <a:r>
              <a:rPr lang="en-GB" altLang="zh-CN" dirty="0" err="1" smtClean="0">
                <a:solidFill>
                  <a:srgbClr val="002060"/>
                </a:solidFill>
              </a:rPr>
              <a:t>Py_BS</a:t>
            </a:r>
            <a:r>
              <a:rPr lang="en-GB" altLang="zh-CN" dirty="0">
                <a:solidFill>
                  <a:srgbClr val="002060"/>
                </a:solidFill>
              </a:rPr>
              <a:t>.</a:t>
            </a:r>
            <a:endParaRPr lang="en-US" altLang="zh-CN" dirty="0" smtClean="0">
              <a:solidFill>
                <a:srgbClr val="002060"/>
              </a:solidFill>
            </a:endParaRPr>
          </a:p>
          <a:p>
            <a:pPr marL="285750" indent="-285750">
              <a:buClr>
                <a:srgbClr val="D10DA7"/>
              </a:buClr>
              <a:buFont typeface="Wingdings" panose="05000000000000000000" pitchFamily="2" charset="2"/>
              <a:buChar char="Ø"/>
            </a:pPr>
            <a:r>
              <a:rPr lang="en-US" altLang="zh-CN" dirty="0" smtClean="0">
                <a:solidFill>
                  <a:srgbClr val="002060"/>
                </a:solidFill>
              </a:rPr>
              <a:t>Generate 200000 particles.</a:t>
            </a:r>
            <a:endParaRPr lang="en-US" altLang="zh-CN" dirty="0">
              <a:solidFill>
                <a:srgbClr val="002060"/>
              </a:solidFill>
            </a:endParaRPr>
          </a:p>
          <a:p>
            <a:pPr marL="285750" indent="-285750">
              <a:buFont typeface="Arial" panose="020B0604020202020204" pitchFamily="34" charset="0"/>
              <a:buChar char="•"/>
            </a:pPr>
            <a:endParaRPr lang="zh-CN" altLang="en-US" dirty="0">
              <a:solidFill>
                <a:srgbClr val="FF0000"/>
              </a:solidFill>
            </a:endParaRPr>
          </a:p>
        </p:txBody>
      </p:sp>
      <p:sp>
        <p:nvSpPr>
          <p:cNvPr id="6" name="圆角矩形 5"/>
          <p:cNvSpPr/>
          <p:nvPr/>
        </p:nvSpPr>
        <p:spPr>
          <a:xfrm>
            <a:off x="965149" y="5248276"/>
            <a:ext cx="10321976" cy="1466850"/>
          </a:xfrm>
          <a:prstGeom prst="round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7" name="图片 6" descr="E:\work\CEPC\CEPC_work\MDI\background\2ring_background\Beamstrahlung\20170922\BS101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73" y="1124715"/>
            <a:ext cx="5531284" cy="4044243"/>
          </a:xfrm>
          <a:prstGeom prst="rect">
            <a:avLst/>
          </a:prstGeom>
          <a:noFill/>
          <a:ln>
            <a:noFill/>
          </a:ln>
        </p:spPr>
      </p:pic>
    </p:spTree>
    <p:extLst>
      <p:ext uri="{BB962C8B-B14F-4D97-AF65-F5344CB8AC3E}">
        <p14:creationId xmlns:p14="http://schemas.microsoft.com/office/powerpoint/2010/main" val="262000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7225" y="0"/>
            <a:ext cx="10515600" cy="1325563"/>
          </a:xfrm>
        </p:spPr>
        <p:txBody>
          <a:bodyPr>
            <a:normAutofit/>
          </a:bodyPr>
          <a:lstStyle/>
          <a:p>
            <a:r>
              <a:rPr lang="en-US" altLang="zh-CN" dirty="0" smtClean="0">
                <a:solidFill>
                  <a:srgbClr val="7030A0"/>
                </a:solidFill>
              </a:rPr>
              <a:t>BS lost </a:t>
            </a:r>
            <a:r>
              <a:rPr lang="en-US" altLang="zh-CN" dirty="0">
                <a:solidFill>
                  <a:srgbClr val="7030A0"/>
                </a:solidFill>
              </a:rPr>
              <a:t>particles statistic</a:t>
            </a:r>
            <a:r>
              <a:rPr lang="en-US" altLang="zh-CN" sz="4900" dirty="0">
                <a:solidFill>
                  <a:srgbClr val="7030A0"/>
                </a:solidFill>
              </a:rPr>
              <a:t/>
            </a:r>
            <a:br>
              <a:rPr lang="en-US" altLang="zh-CN" sz="4900" dirty="0">
                <a:solidFill>
                  <a:srgbClr val="7030A0"/>
                </a:solidFill>
              </a:rPr>
            </a:br>
            <a:r>
              <a:rPr lang="en-US" altLang="zh-CN" sz="2200" dirty="0">
                <a:solidFill>
                  <a:srgbClr val="7030A0"/>
                </a:solidFill>
              </a:rPr>
              <a:t>~first two turns </a:t>
            </a:r>
            <a:endParaRPr lang="zh-CN" altLang="en-US" sz="2200" dirty="0">
              <a:solidFill>
                <a:srgbClr val="7030A0"/>
              </a:solidFill>
            </a:endParaRPr>
          </a:p>
        </p:txBody>
      </p:sp>
      <p:sp>
        <p:nvSpPr>
          <p:cNvPr id="3" name="文本框 2"/>
          <p:cNvSpPr txBox="1"/>
          <p:nvPr/>
        </p:nvSpPr>
        <p:spPr>
          <a:xfrm>
            <a:off x="7505089" y="1951870"/>
            <a:ext cx="4277946" cy="5078313"/>
          </a:xfrm>
          <a:prstGeom prst="rect">
            <a:avLst/>
          </a:prstGeom>
          <a:noFill/>
        </p:spPr>
        <p:txBody>
          <a:bodyPr wrap="square" rtlCol="0">
            <a:spAutoFit/>
          </a:bodyPr>
          <a:lstStyle/>
          <a:p>
            <a:pPr marL="285750" indent="-285750" algn="just">
              <a:buClr>
                <a:srgbClr val="FFC000"/>
              </a:buClr>
              <a:buFont typeface="Wingdings" panose="05000000000000000000" pitchFamily="2" charset="2"/>
              <a:buChar char="p"/>
            </a:pPr>
            <a:r>
              <a:rPr lang="en-US" altLang="zh-CN" sz="2400" dirty="0" smtClean="0">
                <a:solidFill>
                  <a:srgbClr val="002060"/>
                </a:solidFill>
              </a:rPr>
              <a:t> Set aperture according to </a:t>
            </a:r>
            <a:r>
              <a:rPr lang="en-US" altLang="zh-CN" sz="2400" dirty="0" err="1" smtClean="0">
                <a:solidFill>
                  <a:srgbClr val="002060"/>
                </a:solidFill>
              </a:rPr>
              <a:t>beampipe</a:t>
            </a:r>
            <a:endParaRPr lang="en-US" altLang="zh-CN" sz="2400" dirty="0" smtClean="0">
              <a:solidFill>
                <a:srgbClr val="002060"/>
              </a:solidFill>
            </a:endParaRPr>
          </a:p>
          <a:p>
            <a:pPr marL="285750" indent="-285750" algn="just">
              <a:buClr>
                <a:srgbClr val="FFC000"/>
              </a:buClr>
              <a:buFont typeface="Wingdings" panose="05000000000000000000" pitchFamily="2" charset="2"/>
              <a:buChar char="p"/>
            </a:pPr>
            <a:r>
              <a:rPr lang="en-US" altLang="zh-CN" sz="2400" dirty="0" smtClean="0">
                <a:solidFill>
                  <a:srgbClr val="002060"/>
                </a:solidFill>
              </a:rPr>
              <a:t> BS </a:t>
            </a:r>
            <a:r>
              <a:rPr lang="en-US" altLang="zh-CN" sz="2400" dirty="0">
                <a:solidFill>
                  <a:srgbClr val="002060"/>
                </a:solidFill>
              </a:rPr>
              <a:t>generated at IP1, tracking in </a:t>
            </a:r>
            <a:r>
              <a:rPr lang="en-US" altLang="zh-CN" sz="2400" dirty="0" smtClean="0">
                <a:solidFill>
                  <a:srgbClr val="002060"/>
                </a:solidFill>
              </a:rPr>
              <a:t>SAD</a:t>
            </a:r>
          </a:p>
          <a:p>
            <a:pPr marL="285750" indent="-285750" algn="just">
              <a:buClr>
                <a:srgbClr val="FFC000"/>
              </a:buClr>
              <a:buFont typeface="Wingdings" panose="05000000000000000000" pitchFamily="2" charset="2"/>
              <a:buChar char="p"/>
            </a:pPr>
            <a:r>
              <a:rPr lang="en-GB" altLang="zh-CN" sz="2400" dirty="0" smtClean="0">
                <a:solidFill>
                  <a:srgbClr val="002060"/>
                </a:solidFill>
              </a:rPr>
              <a:t> The </a:t>
            </a:r>
            <a:r>
              <a:rPr lang="en-GB" altLang="zh-CN" sz="2400" dirty="0">
                <a:solidFill>
                  <a:srgbClr val="002060"/>
                </a:solidFill>
              </a:rPr>
              <a:t>position and coordinate in phase space of lost </a:t>
            </a:r>
            <a:r>
              <a:rPr lang="en-GB" altLang="zh-CN" sz="2400" dirty="0" smtClean="0">
                <a:solidFill>
                  <a:srgbClr val="002060"/>
                </a:solidFill>
              </a:rPr>
              <a:t>particles near the IP </a:t>
            </a:r>
            <a:r>
              <a:rPr lang="en-GB" altLang="zh-CN" sz="2400" dirty="0">
                <a:solidFill>
                  <a:srgbClr val="002060"/>
                </a:solidFill>
              </a:rPr>
              <a:t>are recorded</a:t>
            </a:r>
            <a:r>
              <a:rPr lang="en-GB" altLang="zh-CN" sz="2400" dirty="0" smtClean="0">
                <a:solidFill>
                  <a:srgbClr val="002060"/>
                </a:solidFill>
              </a:rPr>
              <a:t>.</a:t>
            </a:r>
            <a:endParaRPr lang="en-US" altLang="zh-CN" sz="2400" dirty="0" smtClean="0">
              <a:solidFill>
                <a:srgbClr val="002060"/>
              </a:solidFill>
            </a:endParaRPr>
          </a:p>
          <a:p>
            <a:pPr marL="342900" indent="-342900" algn="just">
              <a:buClr>
                <a:srgbClr val="FFC000"/>
              </a:buClr>
              <a:buFont typeface="Wingdings" panose="05000000000000000000" pitchFamily="2" charset="2"/>
              <a:buChar char="p"/>
            </a:pPr>
            <a:r>
              <a:rPr lang="en-GB" altLang="zh-CN" sz="2400" dirty="0" smtClean="0">
                <a:solidFill>
                  <a:srgbClr val="002060"/>
                </a:solidFill>
              </a:rPr>
              <a:t>Energy </a:t>
            </a:r>
            <a:r>
              <a:rPr lang="en-GB" altLang="zh-CN" sz="2400" dirty="0">
                <a:solidFill>
                  <a:srgbClr val="002060"/>
                </a:solidFill>
              </a:rPr>
              <a:t>spread distribution close to the energy </a:t>
            </a:r>
            <a:r>
              <a:rPr lang="en-GB" altLang="zh-CN" sz="2400" dirty="0" smtClean="0">
                <a:solidFill>
                  <a:srgbClr val="002060"/>
                </a:solidFill>
              </a:rPr>
              <a:t>acceptance, the </a:t>
            </a:r>
            <a:r>
              <a:rPr lang="en-GB" altLang="zh-CN" sz="2400" dirty="0">
                <a:solidFill>
                  <a:srgbClr val="002060"/>
                </a:solidFill>
              </a:rPr>
              <a:t>beam loss particles </a:t>
            </a:r>
            <a:r>
              <a:rPr lang="en-GB" altLang="zh-CN" sz="2400" dirty="0" smtClean="0">
                <a:solidFill>
                  <a:srgbClr val="002060"/>
                </a:solidFill>
              </a:rPr>
              <a:t>not </a:t>
            </a:r>
            <a:r>
              <a:rPr lang="en-GB" altLang="zh-CN" sz="2400" dirty="0">
                <a:solidFill>
                  <a:srgbClr val="002060"/>
                </a:solidFill>
              </a:rPr>
              <a:t>appeared in the downstream of first </a:t>
            </a:r>
            <a:r>
              <a:rPr lang="en-GB" altLang="zh-CN" sz="2400" dirty="0" smtClean="0">
                <a:solidFill>
                  <a:srgbClr val="002060"/>
                </a:solidFill>
              </a:rPr>
              <a:t>turn.</a:t>
            </a:r>
            <a:endParaRPr lang="en-US" altLang="zh-CN" sz="2400" dirty="0">
              <a:solidFill>
                <a:srgbClr val="002060"/>
              </a:solidFill>
            </a:endParaRPr>
          </a:p>
          <a:p>
            <a:pPr marL="285750" indent="-285750">
              <a:buClr>
                <a:srgbClr val="FFC000"/>
              </a:buClr>
              <a:buFont typeface="Wingdings" panose="05000000000000000000" pitchFamily="2" charset="2"/>
              <a:buChar char="p"/>
            </a:pPr>
            <a:endParaRPr lang="en-US" altLang="zh-CN" dirty="0" smtClean="0">
              <a:solidFill>
                <a:srgbClr val="FF0000"/>
              </a:solidFill>
            </a:endParaRPr>
          </a:p>
          <a:p>
            <a:pPr marL="285750" indent="-285750">
              <a:buFont typeface="Wingdings" panose="05000000000000000000" pitchFamily="2" charset="2"/>
              <a:buChar char="p"/>
            </a:pPr>
            <a:endParaRPr lang="zh-CN" altLang="en-US"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571" y="1802499"/>
            <a:ext cx="7820297" cy="4083951"/>
          </a:xfrm>
          <a:prstGeom prst="rect">
            <a:avLst/>
          </a:prstGeom>
          <a:noFill/>
          <a:ln>
            <a:noFill/>
          </a:ln>
        </p:spPr>
      </p:pic>
      <p:sp>
        <p:nvSpPr>
          <p:cNvPr id="4" name="圆角矩形 3"/>
          <p:cNvSpPr/>
          <p:nvPr/>
        </p:nvSpPr>
        <p:spPr>
          <a:xfrm>
            <a:off x="7210425" y="1638300"/>
            <a:ext cx="4867275" cy="4991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870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Loss particles due to BS in turns</a:t>
            </a:r>
            <a:endParaRPr lang="zh-CN" altLang="en-US" dirty="0">
              <a:solidFill>
                <a:srgbClr val="7030A0"/>
              </a:solidFill>
            </a:endParaRPr>
          </a:p>
        </p:txBody>
      </p:sp>
      <p:graphicFrame>
        <p:nvGraphicFramePr>
          <p:cNvPr id="4" name="图表 3"/>
          <p:cNvGraphicFramePr>
            <a:graphicFrameLocks/>
          </p:cNvGraphicFramePr>
          <p:nvPr>
            <p:extLst>
              <p:ext uri="{D42A27DB-BD31-4B8C-83A1-F6EECF244321}">
                <p14:modId xmlns:p14="http://schemas.microsoft.com/office/powerpoint/2010/main" val="1934320542"/>
              </p:ext>
            </p:extLst>
          </p:nvPr>
        </p:nvGraphicFramePr>
        <p:xfrm>
          <a:off x="696958" y="1562646"/>
          <a:ext cx="10552067" cy="3346950"/>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1115241" y="5002259"/>
            <a:ext cx="9906000" cy="1477328"/>
          </a:xfrm>
          <a:prstGeom prst="rect">
            <a:avLst/>
          </a:prstGeom>
        </p:spPr>
        <p:txBody>
          <a:bodyPr wrap="square">
            <a:spAutoFit/>
          </a:bodyPr>
          <a:lstStyle/>
          <a:p>
            <a:pPr marL="285750" indent="-285750" algn="just">
              <a:spcAft>
                <a:spcPts val="0"/>
              </a:spcAft>
              <a:buClr>
                <a:srgbClr val="D10DA7"/>
              </a:buClr>
              <a:buFont typeface="Wingdings" panose="05000000000000000000" pitchFamily="2" charset="2"/>
              <a:buChar char="Ø"/>
            </a:pPr>
            <a:r>
              <a:rPr lang="en-GB" altLang="zh-CN" dirty="0">
                <a:solidFill>
                  <a:srgbClr val="002060"/>
                </a:solidFill>
                <a:cs typeface="Times New Roman" panose="02020603050405020304" pitchFamily="18" charset="0"/>
              </a:rPr>
              <a:t>Compared to the one turn’s tracking, more particles get lost in the upstream region of the IR. </a:t>
            </a:r>
          </a:p>
          <a:p>
            <a:pPr marL="285750" indent="-285750" algn="just">
              <a:spcAft>
                <a:spcPts val="0"/>
              </a:spcAft>
              <a:buClr>
                <a:srgbClr val="D10DA7"/>
              </a:buClr>
              <a:buFont typeface="Wingdings" panose="05000000000000000000" pitchFamily="2" charset="2"/>
              <a:buChar char="Ø"/>
            </a:pPr>
            <a:r>
              <a:rPr lang="en-GB" altLang="zh-CN" dirty="0">
                <a:solidFill>
                  <a:srgbClr val="002060"/>
                </a:solidFill>
                <a:cs typeface="Times New Roman" panose="02020603050405020304" pitchFamily="18" charset="0"/>
              </a:rPr>
              <a:t>The events lost in the upstream region are more dangerous for they are likely permeate into the detector components, even with the small flying angle respect to the longitudinal direction considered.</a:t>
            </a:r>
          </a:p>
          <a:p>
            <a:pPr marL="285750" indent="-285750" algn="just">
              <a:spcAft>
                <a:spcPts val="0"/>
              </a:spcAft>
              <a:buClr>
                <a:srgbClr val="D10DA7"/>
              </a:buClr>
              <a:buFont typeface="Wingdings" panose="05000000000000000000" pitchFamily="2" charset="2"/>
              <a:buChar char="Ø"/>
            </a:pPr>
            <a:r>
              <a:rPr lang="en-GB" altLang="zh-CN" dirty="0">
                <a:solidFill>
                  <a:srgbClr val="002060"/>
                </a:solidFill>
                <a:cs typeface="Times New Roman" panose="02020603050405020304" pitchFamily="18" charset="0"/>
              </a:rPr>
              <a:t>Collimators are needed.</a:t>
            </a:r>
            <a:endParaRPr lang="zh-CN" altLang="zh-CN" sz="1600" dirty="0">
              <a:solidFill>
                <a:srgbClr val="002060"/>
              </a:solidFill>
              <a:cs typeface="Times New Roman" panose="02020603050405020304" pitchFamily="18" charset="0"/>
            </a:endParaRPr>
          </a:p>
        </p:txBody>
      </p:sp>
      <p:sp>
        <p:nvSpPr>
          <p:cNvPr id="5" name="圆角矩形 4"/>
          <p:cNvSpPr/>
          <p:nvPr/>
        </p:nvSpPr>
        <p:spPr>
          <a:xfrm>
            <a:off x="838200" y="4909596"/>
            <a:ext cx="10601325" cy="16626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4260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3" y="0"/>
            <a:ext cx="10515600" cy="1325563"/>
          </a:xfrm>
        </p:spPr>
        <p:txBody>
          <a:bodyPr/>
          <a:lstStyle/>
          <a:p>
            <a:r>
              <a:rPr lang="en-US" altLang="zh-CN" dirty="0" smtClean="0">
                <a:solidFill>
                  <a:srgbClr val="7030A0"/>
                </a:solidFill>
              </a:rPr>
              <a:t>Collimator design in ARC</a:t>
            </a:r>
            <a:endParaRPr lang="zh-CN" altLang="en-US" dirty="0">
              <a:solidFill>
                <a:srgbClr val="7030A0"/>
              </a:solidFill>
            </a:endParaRPr>
          </a:p>
        </p:txBody>
      </p:sp>
      <p:graphicFrame>
        <p:nvGraphicFramePr>
          <p:cNvPr id="4" name="内容占位符 3"/>
          <p:cNvGraphicFramePr>
            <a:graphicFrameLocks noGrp="1"/>
          </p:cNvGraphicFramePr>
          <p:nvPr>
            <p:ph idx="1"/>
            <p:extLst/>
          </p:nvPr>
        </p:nvGraphicFramePr>
        <p:xfrm>
          <a:off x="838203" y="2859855"/>
          <a:ext cx="10515600" cy="3159532"/>
        </p:xfrm>
        <a:graphic>
          <a:graphicData uri="http://schemas.openxmlformats.org/drawingml/2006/table">
            <a:tbl>
              <a:tblPr firstRow="1" bandRow="1">
                <a:tableStyleId>{5C22544A-7EE6-4342-B048-85BDC9FD1C3A}</a:tableStyleId>
              </a:tblPr>
              <a:tblGrid>
                <a:gridCol w="1314450"/>
                <a:gridCol w="1314450"/>
                <a:gridCol w="1314450"/>
                <a:gridCol w="1314450"/>
                <a:gridCol w="1314450"/>
                <a:gridCol w="1314450"/>
                <a:gridCol w="1314450"/>
                <a:gridCol w="1314450"/>
              </a:tblGrid>
              <a:tr h="1155817">
                <a:tc>
                  <a:txBody>
                    <a:bodyPr/>
                    <a:lstStyle/>
                    <a:p>
                      <a:r>
                        <a:rPr lang="en-US" altLang="zh-CN" dirty="0" smtClean="0"/>
                        <a:t>name</a:t>
                      </a:r>
                      <a:endParaRPr lang="zh-CN" altLang="en-US" dirty="0"/>
                    </a:p>
                  </a:txBody>
                  <a:tcPr anchor="ctr" anchorCtr="1"/>
                </a:tc>
                <a:tc>
                  <a:txBody>
                    <a:bodyPr/>
                    <a:lstStyle/>
                    <a:p>
                      <a:r>
                        <a:rPr lang="en-US" altLang="zh-CN" dirty="0" smtClean="0"/>
                        <a:t>Position</a:t>
                      </a:r>
                      <a:endParaRPr lang="zh-CN" altLang="en-US" dirty="0"/>
                    </a:p>
                  </a:txBody>
                  <a:tcPr anchor="ctr" anchorCtr="1"/>
                </a:tc>
                <a:tc>
                  <a:txBody>
                    <a:bodyPr/>
                    <a:lstStyle/>
                    <a:p>
                      <a:r>
                        <a:rPr lang="en-US" altLang="zh-CN" dirty="0" smtClean="0"/>
                        <a:t>Distance</a:t>
                      </a:r>
                      <a:r>
                        <a:rPr lang="en-US" altLang="zh-CN" baseline="0" dirty="0" smtClean="0"/>
                        <a:t> to IP/m</a:t>
                      </a:r>
                      <a:endParaRPr lang="zh-CN" altLang="en-US" dirty="0"/>
                    </a:p>
                  </a:txBody>
                  <a:tcPr anchor="ctr" anchorCtr="1"/>
                </a:tc>
                <a:tc>
                  <a:txBody>
                    <a:bodyPr/>
                    <a:lstStyle/>
                    <a:p>
                      <a:r>
                        <a:rPr lang="en-US" altLang="zh-CN" dirty="0" smtClean="0"/>
                        <a:t>Beta function/m</a:t>
                      </a:r>
                      <a:endParaRPr lang="zh-CN" altLang="en-US" dirty="0"/>
                    </a:p>
                  </a:txBody>
                  <a:tcPr anchor="ctr" anchorCtr="1"/>
                </a:tc>
                <a:tc>
                  <a:txBody>
                    <a:bodyPr/>
                    <a:lstStyle/>
                    <a:p>
                      <a:r>
                        <a:rPr lang="en-US" altLang="zh-CN" dirty="0" smtClean="0"/>
                        <a:t>Horizontal Dispersion/m</a:t>
                      </a:r>
                      <a:endParaRPr lang="zh-CN" altLang="en-US" dirty="0"/>
                    </a:p>
                  </a:txBody>
                  <a:tcPr anchor="ctr" anchorCtr="1"/>
                </a:tc>
                <a:tc>
                  <a:txBody>
                    <a:bodyPr/>
                    <a:lstStyle/>
                    <a:p>
                      <a:r>
                        <a:rPr lang="en-US" altLang="zh-CN" dirty="0" smtClean="0"/>
                        <a:t>Phase</a:t>
                      </a:r>
                      <a:endParaRPr lang="zh-CN" altLang="en-US" dirty="0"/>
                    </a:p>
                  </a:txBody>
                  <a:tcPr anchor="ctr" anchorCtr="1"/>
                </a:tc>
                <a:tc>
                  <a:txBody>
                    <a:bodyPr/>
                    <a:lstStyle/>
                    <a:p>
                      <a:r>
                        <a:rPr lang="en-US" altLang="zh-CN" dirty="0" smtClean="0"/>
                        <a:t>BSC/2/m</a:t>
                      </a:r>
                      <a:endParaRPr lang="zh-CN" altLang="en-US" dirty="0"/>
                    </a:p>
                  </a:txBody>
                  <a:tcPr anchor="ctr" anchorCtr="1"/>
                </a:tc>
                <a:tc>
                  <a:txBody>
                    <a:bodyPr/>
                    <a:lstStyle/>
                    <a:p>
                      <a:r>
                        <a:rPr lang="en-US" altLang="zh-CN" dirty="0" smtClean="0"/>
                        <a:t>Range of half width allowed/mm</a:t>
                      </a:r>
                      <a:endParaRPr lang="zh-CN" altLang="en-US" dirty="0"/>
                    </a:p>
                  </a:txBody>
                  <a:tcPr anchor="ctr" anchorCtr="1"/>
                </a:tc>
              </a:tr>
              <a:tr h="492703">
                <a:tc>
                  <a:txBody>
                    <a:bodyPr/>
                    <a:lstStyle/>
                    <a:p>
                      <a:r>
                        <a:rPr lang="en-US" altLang="zh-CN" dirty="0" smtClean="0"/>
                        <a:t>APTX1</a:t>
                      </a:r>
                      <a:endParaRPr lang="zh-CN" altLang="en-US" dirty="0"/>
                    </a:p>
                  </a:txBody>
                  <a:tcPr anchor="ctr" anchorCtr="1"/>
                </a:tc>
                <a:tc>
                  <a:txBody>
                    <a:bodyPr/>
                    <a:lstStyle/>
                    <a:p>
                      <a:r>
                        <a:rPr lang="en-US" altLang="zh-CN" dirty="0" smtClean="0"/>
                        <a:t>D1I.1884</a:t>
                      </a:r>
                      <a:endParaRPr lang="zh-CN" altLang="en-US" dirty="0"/>
                    </a:p>
                  </a:txBody>
                  <a:tcPr anchor="ctr" anchorCtr="1"/>
                </a:tc>
                <a:tc>
                  <a:txBody>
                    <a:bodyPr/>
                    <a:lstStyle/>
                    <a:p>
                      <a:r>
                        <a:rPr lang="en-US" altLang="zh-CN" dirty="0" smtClean="0"/>
                        <a:t>2206.08</a:t>
                      </a:r>
                      <a:endParaRPr lang="zh-CN" altLang="en-US" dirty="0"/>
                    </a:p>
                  </a:txBody>
                  <a:tcPr anchor="ctr" anchorCtr="1"/>
                </a:tc>
                <a:tc>
                  <a:txBody>
                    <a:bodyPr/>
                    <a:lstStyle/>
                    <a:p>
                      <a:r>
                        <a:rPr lang="en-US" altLang="zh-CN" dirty="0" smtClean="0"/>
                        <a:t>108.35</a:t>
                      </a:r>
                      <a:endParaRPr lang="zh-CN" altLang="en-US" dirty="0"/>
                    </a:p>
                  </a:txBody>
                  <a:tcPr anchor="ctr" anchorCtr="1"/>
                </a:tc>
                <a:tc>
                  <a:txBody>
                    <a:bodyPr/>
                    <a:lstStyle/>
                    <a:p>
                      <a:r>
                        <a:rPr lang="en-US" altLang="zh-CN" dirty="0" smtClean="0"/>
                        <a:t>0.24</a:t>
                      </a:r>
                      <a:endParaRPr lang="zh-CN" altLang="en-US" dirty="0"/>
                    </a:p>
                  </a:txBody>
                  <a:tcPr anchor="ctr" anchorCtr="1"/>
                </a:tc>
                <a:tc>
                  <a:txBody>
                    <a:bodyPr/>
                    <a:lstStyle/>
                    <a:p>
                      <a:r>
                        <a:rPr lang="en-US" altLang="zh-CN" dirty="0" smtClean="0"/>
                        <a:t>348.62</a:t>
                      </a:r>
                      <a:endParaRPr lang="zh-CN" altLang="en-US" dirty="0"/>
                    </a:p>
                  </a:txBody>
                  <a:tcPr anchor="ctr" anchorCtr="1"/>
                </a:tc>
                <a:tc>
                  <a:txBody>
                    <a:bodyPr/>
                    <a:lstStyle/>
                    <a:p>
                      <a:r>
                        <a:rPr lang="en-US" altLang="zh-CN" dirty="0" smtClean="0"/>
                        <a:t>0.010242</a:t>
                      </a:r>
                      <a:endParaRPr lang="zh-CN" altLang="en-US" dirty="0"/>
                    </a:p>
                  </a:txBody>
                  <a:tcPr anchor="ctr" anchorCtr="1"/>
                </a:tc>
                <a:tc>
                  <a:txBody>
                    <a:bodyPr/>
                    <a:lstStyle/>
                    <a:p>
                      <a:r>
                        <a:rPr lang="en-US" altLang="zh-CN" dirty="0" smtClean="0"/>
                        <a:t>1~10</a:t>
                      </a:r>
                      <a:endParaRPr lang="zh-CN" altLang="en-US" dirty="0"/>
                    </a:p>
                  </a:txBody>
                  <a:tcPr anchor="ctr" anchorCtr="1"/>
                </a:tc>
              </a:tr>
              <a:tr h="492703">
                <a:tc>
                  <a:txBody>
                    <a:bodyPr/>
                    <a:lstStyle/>
                    <a:p>
                      <a:r>
                        <a:rPr lang="en-US" altLang="zh-CN" dirty="0" smtClean="0"/>
                        <a:t>APTX2</a:t>
                      </a:r>
                      <a:endParaRPr lang="zh-CN" altLang="en-US" dirty="0"/>
                    </a:p>
                  </a:txBody>
                  <a:tcPr anchor="ctr" anchorCtr="1"/>
                </a:tc>
                <a:tc>
                  <a:txBody>
                    <a:bodyPr/>
                    <a:lstStyle/>
                    <a:p>
                      <a:r>
                        <a:rPr lang="en-US" altLang="zh-CN" dirty="0" smtClean="0"/>
                        <a:t>D1I.1909</a:t>
                      </a:r>
                      <a:endParaRPr lang="zh-CN" altLang="en-US" dirty="0"/>
                    </a:p>
                  </a:txBody>
                  <a:tcPr anchor="ctr" anchorCtr="1"/>
                </a:tc>
                <a:tc>
                  <a:txBody>
                    <a:bodyPr/>
                    <a:lstStyle/>
                    <a:p>
                      <a:r>
                        <a:rPr lang="en-US" altLang="zh-CN" dirty="0" smtClean="0"/>
                        <a:t>1713.85</a:t>
                      </a:r>
                      <a:endParaRPr lang="zh-CN" altLang="en-US" dirty="0"/>
                    </a:p>
                  </a:txBody>
                  <a:tcPr anchor="ctr" anchorCtr="1"/>
                </a:tc>
                <a:tc>
                  <a:txBody>
                    <a:bodyPr/>
                    <a:lstStyle/>
                    <a:p>
                      <a:r>
                        <a:rPr lang="en-US" altLang="zh-CN" dirty="0" smtClean="0"/>
                        <a:t>104.60</a:t>
                      </a:r>
                      <a:endParaRPr lang="zh-CN" altLang="en-US" dirty="0"/>
                    </a:p>
                  </a:txBody>
                  <a:tcPr anchor="ctr" anchorCtr="1"/>
                </a:tc>
                <a:tc>
                  <a:txBody>
                    <a:bodyPr/>
                    <a:lstStyle/>
                    <a:p>
                      <a:r>
                        <a:rPr lang="en-US" altLang="zh-CN" dirty="0" smtClean="0"/>
                        <a:t>0.24</a:t>
                      </a:r>
                      <a:endParaRPr lang="zh-CN" altLang="en-US" dirty="0"/>
                    </a:p>
                  </a:txBody>
                  <a:tcPr anchor="ctr" anchorCtr="1"/>
                </a:tc>
                <a:tc>
                  <a:txBody>
                    <a:bodyPr/>
                    <a:lstStyle/>
                    <a:p>
                      <a:r>
                        <a:rPr lang="en-US" altLang="zh-CN" dirty="0" smtClean="0"/>
                        <a:t>350.37</a:t>
                      </a:r>
                      <a:endParaRPr lang="zh-CN" altLang="en-US" dirty="0"/>
                    </a:p>
                  </a:txBody>
                  <a:tcPr anchor="ctr" anchorCtr="1"/>
                </a:tc>
                <a:tc>
                  <a:txBody>
                    <a:bodyPr/>
                    <a:lstStyle/>
                    <a:p>
                      <a:r>
                        <a:rPr lang="en-US" altLang="zh-CN" dirty="0" smtClean="0"/>
                        <a:t>0.010115</a:t>
                      </a:r>
                      <a:endParaRPr lang="zh-CN" altLang="en-US" dirty="0"/>
                    </a:p>
                  </a:txBody>
                  <a:tcPr anchor="ctr" anchorCtr="1"/>
                </a:tc>
                <a:tc>
                  <a:txBody>
                    <a:bodyPr/>
                    <a:lstStyle/>
                    <a:p>
                      <a:r>
                        <a:rPr lang="en-US" altLang="zh-CN" dirty="0" smtClean="0"/>
                        <a:t>1~10</a:t>
                      </a:r>
                      <a:endParaRPr lang="zh-CN" altLang="en-US" dirty="0"/>
                    </a:p>
                  </a:txBody>
                  <a:tcPr anchor="ctr" anchorCtr="1"/>
                </a:tc>
              </a:tr>
              <a:tr h="492703">
                <a:tc>
                  <a:txBody>
                    <a:bodyPr/>
                    <a:lstStyle/>
                    <a:p>
                      <a:r>
                        <a:rPr lang="en-US" altLang="zh-CN" dirty="0" smtClean="0">
                          <a:solidFill>
                            <a:schemeClr val="tx1"/>
                          </a:solidFill>
                        </a:rPr>
                        <a:t>APTY1</a:t>
                      </a:r>
                      <a:endParaRPr lang="zh-CN" altLang="en-US" dirty="0">
                        <a:solidFill>
                          <a:schemeClr val="tx1"/>
                        </a:solidFill>
                      </a:endParaRPr>
                    </a:p>
                  </a:txBody>
                  <a:tcPr anchor="ctr" anchorCtr="1"/>
                </a:tc>
                <a:tc>
                  <a:txBody>
                    <a:bodyPr/>
                    <a:lstStyle/>
                    <a:p>
                      <a:r>
                        <a:rPr lang="en-US" altLang="zh-CN" dirty="0" smtClean="0">
                          <a:solidFill>
                            <a:schemeClr val="tx1"/>
                          </a:solidFill>
                        </a:rPr>
                        <a:t>D1I.1897</a:t>
                      </a:r>
                      <a:endParaRPr lang="zh-CN" altLang="en-US" dirty="0">
                        <a:solidFill>
                          <a:schemeClr val="tx1"/>
                        </a:solidFill>
                      </a:endParaRPr>
                    </a:p>
                  </a:txBody>
                  <a:tcPr anchor="ctr" anchorCtr="1"/>
                </a:tc>
                <a:tc>
                  <a:txBody>
                    <a:bodyPr/>
                    <a:lstStyle/>
                    <a:p>
                      <a:r>
                        <a:rPr lang="en-US" altLang="zh-CN" dirty="0" smtClean="0">
                          <a:solidFill>
                            <a:schemeClr val="tx1"/>
                          </a:solidFill>
                        </a:rPr>
                        <a:t>1956.16</a:t>
                      </a:r>
                      <a:endParaRPr lang="zh-CN" altLang="en-US" dirty="0">
                        <a:solidFill>
                          <a:schemeClr val="tx1"/>
                        </a:solidFill>
                      </a:endParaRPr>
                    </a:p>
                  </a:txBody>
                  <a:tcPr anchor="ctr" anchorCtr="1"/>
                </a:tc>
                <a:tc>
                  <a:txBody>
                    <a:bodyPr/>
                    <a:lstStyle/>
                    <a:p>
                      <a:r>
                        <a:rPr lang="en-US" altLang="zh-CN" dirty="0" smtClean="0">
                          <a:solidFill>
                            <a:schemeClr val="tx1"/>
                          </a:solidFill>
                        </a:rPr>
                        <a:t>116.81</a:t>
                      </a:r>
                      <a:endParaRPr lang="zh-CN" altLang="en-US" dirty="0">
                        <a:solidFill>
                          <a:schemeClr val="tx1"/>
                        </a:solidFill>
                      </a:endParaRPr>
                    </a:p>
                  </a:txBody>
                  <a:tcPr anchor="ctr" anchorCtr="1"/>
                </a:tc>
                <a:tc>
                  <a:txBody>
                    <a:bodyPr/>
                    <a:lstStyle/>
                    <a:p>
                      <a:r>
                        <a:rPr lang="en-US" altLang="zh-CN" dirty="0" smtClean="0">
                          <a:solidFill>
                            <a:schemeClr val="tx1"/>
                          </a:solidFill>
                        </a:rPr>
                        <a:t>0.12</a:t>
                      </a:r>
                      <a:endParaRPr lang="zh-CN" altLang="en-US" dirty="0">
                        <a:solidFill>
                          <a:schemeClr val="tx1"/>
                        </a:solidFill>
                      </a:endParaRPr>
                    </a:p>
                  </a:txBody>
                  <a:tcPr anchor="ctr" anchorCtr="1"/>
                </a:tc>
                <a:tc>
                  <a:txBody>
                    <a:bodyPr/>
                    <a:lstStyle/>
                    <a:p>
                      <a:r>
                        <a:rPr lang="en-US" altLang="zh-CN" dirty="0" smtClean="0">
                          <a:solidFill>
                            <a:schemeClr val="tx1"/>
                          </a:solidFill>
                        </a:rPr>
                        <a:t>349.32</a:t>
                      </a:r>
                      <a:endParaRPr lang="zh-CN" altLang="en-US" dirty="0">
                        <a:solidFill>
                          <a:schemeClr val="tx1"/>
                        </a:solidFill>
                      </a:endParaRPr>
                    </a:p>
                  </a:txBody>
                  <a:tcPr anchor="ctr" anchorCtr="1"/>
                </a:tc>
                <a:tc>
                  <a:txBody>
                    <a:bodyPr/>
                    <a:lstStyle/>
                    <a:p>
                      <a:r>
                        <a:rPr lang="en-US" altLang="zh-CN" dirty="0" smtClean="0">
                          <a:solidFill>
                            <a:schemeClr val="tx1"/>
                          </a:solidFill>
                        </a:rPr>
                        <a:t>0.004128</a:t>
                      </a:r>
                      <a:endParaRPr lang="zh-CN" altLang="en-US" dirty="0">
                        <a:solidFill>
                          <a:schemeClr val="tx1"/>
                        </a:solidFill>
                      </a:endParaRPr>
                    </a:p>
                  </a:txBody>
                  <a:tcPr anchor="ctr" anchorCtr="1"/>
                </a:tc>
                <a:tc>
                  <a:txBody>
                    <a:bodyPr/>
                    <a:lstStyle/>
                    <a:p>
                      <a:r>
                        <a:rPr lang="en-US" altLang="zh-CN" dirty="0" smtClean="0">
                          <a:solidFill>
                            <a:schemeClr val="tx1"/>
                          </a:solidFill>
                        </a:rPr>
                        <a:t>1~4.1</a:t>
                      </a:r>
                      <a:endParaRPr lang="zh-CN" altLang="en-US" dirty="0">
                        <a:solidFill>
                          <a:schemeClr val="tx1"/>
                        </a:solidFill>
                      </a:endParaRPr>
                    </a:p>
                  </a:txBody>
                  <a:tcPr anchor="ctr" anchorCtr="1"/>
                </a:tc>
              </a:tr>
              <a:tr h="492703">
                <a:tc>
                  <a:txBody>
                    <a:bodyPr/>
                    <a:lstStyle/>
                    <a:p>
                      <a:r>
                        <a:rPr lang="en-US" altLang="zh-CN" dirty="0" smtClean="0">
                          <a:solidFill>
                            <a:schemeClr val="tx1"/>
                          </a:solidFill>
                        </a:rPr>
                        <a:t>APTY2</a:t>
                      </a:r>
                      <a:endParaRPr lang="zh-CN" altLang="en-US" dirty="0">
                        <a:solidFill>
                          <a:schemeClr val="tx1"/>
                        </a:solidFill>
                      </a:endParaRPr>
                    </a:p>
                  </a:txBody>
                  <a:tcPr anchor="ctr" anchorCtr="1"/>
                </a:tc>
                <a:tc>
                  <a:txBody>
                    <a:bodyPr/>
                    <a:lstStyle/>
                    <a:p>
                      <a:r>
                        <a:rPr lang="en-US" altLang="zh-CN" dirty="0" smtClean="0">
                          <a:solidFill>
                            <a:schemeClr val="tx1"/>
                          </a:solidFill>
                        </a:rPr>
                        <a:t>D1I.1908</a:t>
                      </a:r>
                      <a:endParaRPr lang="zh-CN" altLang="en-US" dirty="0">
                        <a:solidFill>
                          <a:schemeClr val="tx1"/>
                        </a:solidFill>
                      </a:endParaRPr>
                    </a:p>
                  </a:txBody>
                  <a:tcPr anchor="ctr" anchorCtr="1"/>
                </a:tc>
                <a:tc>
                  <a:txBody>
                    <a:bodyPr/>
                    <a:lstStyle/>
                    <a:p>
                      <a:r>
                        <a:rPr lang="en-US" altLang="zh-CN" dirty="0" smtClean="0">
                          <a:solidFill>
                            <a:schemeClr val="tx1"/>
                          </a:solidFill>
                        </a:rPr>
                        <a:t>1745.21</a:t>
                      </a:r>
                      <a:endParaRPr lang="zh-CN" altLang="en-US" dirty="0">
                        <a:solidFill>
                          <a:schemeClr val="tx1"/>
                        </a:solidFill>
                      </a:endParaRPr>
                    </a:p>
                  </a:txBody>
                  <a:tcPr anchor="ctr" anchorCtr="1"/>
                </a:tc>
                <a:tc>
                  <a:txBody>
                    <a:bodyPr/>
                    <a:lstStyle/>
                    <a:p>
                      <a:r>
                        <a:rPr lang="en-US" altLang="zh-CN" dirty="0" smtClean="0">
                          <a:solidFill>
                            <a:schemeClr val="tx1"/>
                          </a:solidFill>
                        </a:rPr>
                        <a:t>125.22</a:t>
                      </a:r>
                      <a:endParaRPr lang="zh-CN" altLang="en-US" dirty="0">
                        <a:solidFill>
                          <a:schemeClr val="tx1"/>
                        </a:solidFill>
                      </a:endParaRPr>
                    </a:p>
                  </a:txBody>
                  <a:tcPr anchor="ctr" anchorCtr="1"/>
                </a:tc>
                <a:tc>
                  <a:txBody>
                    <a:bodyPr/>
                    <a:lstStyle/>
                    <a:p>
                      <a:r>
                        <a:rPr lang="en-US" altLang="zh-CN" dirty="0" smtClean="0">
                          <a:solidFill>
                            <a:schemeClr val="tx1"/>
                          </a:solidFill>
                        </a:rPr>
                        <a:t>0.16</a:t>
                      </a:r>
                      <a:endParaRPr lang="zh-CN" altLang="en-US" dirty="0">
                        <a:solidFill>
                          <a:schemeClr val="tx1"/>
                        </a:solidFill>
                      </a:endParaRPr>
                    </a:p>
                  </a:txBody>
                  <a:tcPr anchor="ctr" anchorCtr="1"/>
                </a:tc>
                <a:tc>
                  <a:txBody>
                    <a:bodyPr/>
                    <a:lstStyle/>
                    <a:p>
                      <a:r>
                        <a:rPr lang="en-US" altLang="zh-CN" dirty="0" smtClean="0">
                          <a:solidFill>
                            <a:schemeClr val="tx1"/>
                          </a:solidFill>
                        </a:rPr>
                        <a:t>350.07</a:t>
                      </a:r>
                      <a:endParaRPr lang="zh-CN" altLang="en-US" dirty="0">
                        <a:solidFill>
                          <a:schemeClr val="tx1"/>
                        </a:solidFill>
                      </a:endParaRPr>
                    </a:p>
                  </a:txBody>
                  <a:tcPr anchor="ctr" anchorCtr="1"/>
                </a:tc>
                <a:tc>
                  <a:txBody>
                    <a:bodyPr/>
                    <a:lstStyle/>
                    <a:p>
                      <a:r>
                        <a:rPr lang="en-US" altLang="zh-CN" dirty="0" smtClean="0">
                          <a:solidFill>
                            <a:schemeClr val="tx1"/>
                          </a:solidFill>
                        </a:rPr>
                        <a:t>0.004168</a:t>
                      </a:r>
                      <a:endParaRPr lang="zh-CN" altLang="en-US" dirty="0">
                        <a:solidFill>
                          <a:schemeClr val="tx1"/>
                        </a:solidFill>
                      </a:endParaRPr>
                    </a:p>
                  </a:txBody>
                  <a:tcPr anchor="ctr" anchorCtr="1"/>
                </a:tc>
                <a:tc>
                  <a:txBody>
                    <a:bodyPr/>
                    <a:lstStyle/>
                    <a:p>
                      <a:r>
                        <a:rPr lang="en-US" altLang="zh-CN" dirty="0" smtClean="0">
                          <a:solidFill>
                            <a:schemeClr val="tx1"/>
                          </a:solidFill>
                        </a:rPr>
                        <a:t>1~4.1</a:t>
                      </a:r>
                      <a:endParaRPr lang="zh-CN" altLang="en-US" dirty="0">
                        <a:solidFill>
                          <a:schemeClr val="tx1"/>
                        </a:solidFill>
                      </a:endParaRPr>
                    </a:p>
                  </a:txBody>
                  <a:tcPr anchor="ctr" anchorCtr="1"/>
                </a:tc>
              </a:tr>
            </a:tbl>
          </a:graphicData>
        </a:graphic>
      </p:graphicFrame>
      <mc:AlternateContent xmlns:mc="http://schemas.openxmlformats.org/markup-compatibility/2006" xmlns:a14="http://schemas.microsoft.com/office/drawing/2010/main">
        <mc:Choice Requires="a14">
          <p:sp>
            <p:nvSpPr>
              <p:cNvPr id="5" name="文本框 4"/>
              <p:cNvSpPr txBox="1"/>
              <p:nvPr/>
            </p:nvSpPr>
            <p:spPr>
              <a:xfrm>
                <a:off x="923636" y="1246909"/>
                <a:ext cx="10430167" cy="169617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solidFill>
                      <a:schemeClr val="accent2"/>
                    </a:solidFill>
                  </a:rPr>
                  <a:t> Aperture of collimator smaller than beam stay clear region: </a:t>
                </a:r>
                <a:r>
                  <a:rPr lang="en-US" altLang="zh-CN" sz="2000" dirty="0" smtClean="0">
                    <a:solidFill>
                      <a:schemeClr val="accent2"/>
                    </a:solidFill>
                    <a:sym typeface="Symbol" panose="05050102010706020507" pitchFamily="18" charset="2"/>
                  </a:rPr>
                  <a:t>(20 </a:t>
                </a:r>
                <a:r>
                  <a:rPr lang="en-US" altLang="zh-CN" sz="2000" baseline="-25000" dirty="0" smtClean="0">
                    <a:solidFill>
                      <a:schemeClr val="accent2"/>
                    </a:solidFill>
                    <a:sym typeface="Symbol" panose="05050102010706020507" pitchFamily="18" charset="2"/>
                  </a:rPr>
                  <a:t>x</a:t>
                </a:r>
                <a:r>
                  <a:rPr lang="en-US" altLang="zh-CN" sz="2000" dirty="0" smtClean="0">
                    <a:solidFill>
                      <a:schemeClr val="accent2"/>
                    </a:solidFill>
                    <a:sym typeface="Symbol" panose="05050102010706020507" pitchFamily="18" charset="2"/>
                  </a:rPr>
                  <a:t>+3mm), ( 30 </a:t>
                </a:r>
                <a:r>
                  <a:rPr lang="en-US" altLang="zh-CN" sz="2000" baseline="-25000" dirty="0" smtClean="0">
                    <a:solidFill>
                      <a:schemeClr val="accent2"/>
                    </a:solidFill>
                    <a:sym typeface="Symbol" panose="05050102010706020507" pitchFamily="18" charset="2"/>
                  </a:rPr>
                  <a:t>y</a:t>
                </a:r>
                <a:r>
                  <a:rPr lang="en-US" altLang="zh-CN" sz="2000" dirty="0" smtClean="0">
                    <a:solidFill>
                      <a:schemeClr val="accent2"/>
                    </a:solidFill>
                    <a:sym typeface="Symbol" panose="05050102010706020507" pitchFamily="18" charset="2"/>
                  </a:rPr>
                  <a:t>+3mm)</a:t>
                </a:r>
              </a:p>
              <a:p>
                <a:pPr marL="285750" indent="-285750">
                  <a:buFont typeface="Wingdings" panose="05000000000000000000" pitchFamily="2" charset="2"/>
                  <a:buChar char="Ø"/>
                </a:pPr>
                <a:r>
                  <a:rPr lang="en-US" altLang="zh-CN" sz="2000" dirty="0" smtClean="0">
                    <a:solidFill>
                      <a:srgbClr val="00B050"/>
                    </a:solidFill>
                    <a:sym typeface="Symbol" panose="05050102010706020507" pitchFamily="18" charset="2"/>
                  </a:rPr>
                  <a:t>Impedance requirement: slope angle of collimator &lt; 0.1 rad</a:t>
                </a:r>
              </a:p>
              <a:p>
                <a:pPr marL="285750" indent="-285750">
                  <a:buFont typeface="Wingdings" panose="05000000000000000000" pitchFamily="2" charset="2"/>
                  <a:buChar char="Ø"/>
                </a:pPr>
                <a:r>
                  <a:rPr lang="en-US" altLang="zh-CN" sz="2000" dirty="0" smtClean="0">
                    <a:solidFill>
                      <a:srgbClr val="D10DA7"/>
                    </a:solidFill>
                    <a:sym typeface="Symbol" panose="05050102010706020507" pitchFamily="18" charset="2"/>
                  </a:rPr>
                  <a:t>To shield big energy spread particles, phase between pair collimators: /2+n*</a:t>
                </a:r>
              </a:p>
              <a:p>
                <a:pPr marL="285750" indent="-285750">
                  <a:buFont typeface="Wingdings" panose="05000000000000000000" pitchFamily="2" charset="2"/>
                  <a:buChar char="Ø"/>
                </a:pPr>
                <a:r>
                  <a:rPr lang="en-US" altLang="zh-CN" sz="2000" dirty="0" smtClean="0">
                    <a:solidFill>
                      <a:srgbClr val="0070C0"/>
                    </a:solidFill>
                    <a:sym typeface="Symbol" panose="05050102010706020507" pitchFamily="18" charset="2"/>
                  </a:rPr>
                  <a:t>Collimator design in large dispersion region: =</a:t>
                </a:r>
                <a14:m>
                  <m:oMath xmlns:m="http://schemas.openxmlformats.org/officeDocument/2006/math">
                    <m:rad>
                      <m:radPr>
                        <m:degHide m:val="on"/>
                        <m:ctrlPr>
                          <a:rPr lang="el-GR" altLang="zh-CN" sz="2000" i="1" dirty="0" smtClean="0">
                            <a:solidFill>
                              <a:srgbClr val="0070C0"/>
                            </a:solidFill>
                            <a:latin typeface="Cambria Math" panose="02040503050406030204" pitchFamily="18" charset="0"/>
                            <a:ea typeface="Cambria Math" panose="02040503050406030204" pitchFamily="18" charset="0"/>
                            <a:sym typeface="Symbol" panose="05050102010706020507" pitchFamily="18" charset="2"/>
                          </a:rPr>
                        </m:ctrlPr>
                      </m:radPr>
                      <m:deg/>
                      <m:e>
                        <m:r>
                          <m:rPr>
                            <m:sty m:val="p"/>
                          </m:rPr>
                          <a:rPr lang="el-GR" altLang="zh-CN" sz="2000" i="1" dirty="0">
                            <a:solidFill>
                              <a:srgbClr val="0070C0"/>
                            </a:solidFill>
                            <a:latin typeface="Cambria Math" panose="02040503050406030204" pitchFamily="18" charset="0"/>
                            <a:ea typeface="Cambria Math" panose="02040503050406030204" pitchFamily="18" charset="0"/>
                            <a:sym typeface="Symbol" panose="05050102010706020507" pitchFamily="18" charset="2"/>
                          </a:rPr>
                          <m:t>εβ</m:t>
                        </m:r>
                        <m:r>
                          <a:rPr lang="en-US" altLang="zh-CN" sz="2000" i="1" dirty="0">
                            <a:solidFill>
                              <a:srgbClr val="0070C0"/>
                            </a:solidFill>
                            <a:latin typeface="Cambria Math" panose="02040503050406030204" pitchFamily="18" charset="0"/>
                            <a:ea typeface="Cambria Math" panose="02040503050406030204" pitchFamily="18" charset="0"/>
                            <a:sym typeface="Symbol" panose="05050102010706020507" pitchFamily="18" charset="2"/>
                          </a:rPr>
                          <m:t>+</m:t>
                        </m:r>
                        <m:d>
                          <m:dPr>
                            <m:ctrlPr>
                              <a:rPr lang="en-US" altLang="zh-CN" sz="2000" i="1" dirty="0">
                                <a:solidFill>
                                  <a:srgbClr val="0070C0"/>
                                </a:solidFill>
                                <a:latin typeface="Cambria Math" panose="02040503050406030204" pitchFamily="18" charset="0"/>
                                <a:ea typeface="Cambria Math" panose="02040503050406030204" pitchFamily="18" charset="0"/>
                                <a:sym typeface="Symbol" panose="05050102010706020507" pitchFamily="18" charset="2"/>
                              </a:rPr>
                            </m:ctrlPr>
                          </m:dPr>
                          <m:e>
                            <m:r>
                              <a:rPr lang="en-US" altLang="zh-CN" sz="2000" i="1" dirty="0">
                                <a:solidFill>
                                  <a:srgbClr val="0070C0"/>
                                </a:solidFill>
                                <a:latin typeface="Cambria Math" panose="02040503050406030204" pitchFamily="18" charset="0"/>
                                <a:ea typeface="Cambria Math" panose="02040503050406030204" pitchFamily="18" charset="0"/>
                                <a:sym typeface="Symbol" panose="05050102010706020507" pitchFamily="18" charset="2"/>
                              </a:rPr>
                              <m:t>𝐷</m:t>
                            </m:r>
                            <m:r>
                              <a:rPr lang="en-US" altLang="zh-CN" sz="2000" i="1" baseline="-25000" dirty="0">
                                <a:solidFill>
                                  <a:srgbClr val="0070C0"/>
                                </a:solidFill>
                                <a:latin typeface="Cambria Math" panose="02040503050406030204" pitchFamily="18" charset="0"/>
                                <a:ea typeface="Cambria Math" panose="02040503050406030204" pitchFamily="18" charset="0"/>
                                <a:sym typeface="Symbol" panose="05050102010706020507" pitchFamily="18" charset="2"/>
                              </a:rPr>
                              <m:t>𝑥</m:t>
                            </m:r>
                            <m:r>
                              <a:rPr lang="en-US" altLang="zh-CN" sz="2000" i="1" dirty="0">
                                <a:solidFill>
                                  <a:srgbClr val="0070C0"/>
                                </a:solidFill>
                                <a:latin typeface="Cambria Math" panose="02040503050406030204" pitchFamily="18" charset="0"/>
                                <a:ea typeface="Cambria Math" panose="02040503050406030204" pitchFamily="18" charset="0"/>
                                <a:sym typeface="Symbol" panose="05050102010706020507" pitchFamily="18" charset="2"/>
                              </a:rPr>
                              <m:t></m:t>
                            </m:r>
                            <m:r>
                              <a:rPr lang="en-US" altLang="zh-CN" sz="2000" i="1" baseline="-25000" dirty="0">
                                <a:solidFill>
                                  <a:srgbClr val="0070C0"/>
                                </a:solidFill>
                                <a:latin typeface="Cambria Math" panose="02040503050406030204" pitchFamily="18" charset="0"/>
                                <a:ea typeface="Cambria Math" panose="02040503050406030204" pitchFamily="18" charset="0"/>
                                <a:sym typeface="Symbol" panose="05050102010706020507" pitchFamily="18" charset="2"/>
                              </a:rPr>
                              <m:t>𝑒</m:t>
                            </m:r>
                          </m:e>
                        </m:d>
                        <m:r>
                          <a:rPr lang="en-US" altLang="zh-CN" sz="2000" i="1" baseline="30000" dirty="0">
                            <a:solidFill>
                              <a:srgbClr val="0070C0"/>
                            </a:solidFill>
                            <a:latin typeface="Cambria Math" panose="02040503050406030204" pitchFamily="18" charset="0"/>
                            <a:ea typeface="Cambria Math" panose="02040503050406030204" pitchFamily="18" charset="0"/>
                            <a:sym typeface="Symbol" panose="05050102010706020507" pitchFamily="18" charset="2"/>
                          </a:rPr>
                          <m:t>2</m:t>
                        </m:r>
                      </m:e>
                    </m:rad>
                  </m:oMath>
                </a14:m>
                <a:endParaRPr lang="en-US" altLang="zh-CN" sz="2000" b="0" baseline="30000" dirty="0" smtClean="0">
                  <a:solidFill>
                    <a:srgbClr val="FF0000"/>
                  </a:solidFill>
                  <a:ea typeface="Cambria Math" panose="02040503050406030204" pitchFamily="18" charset="0"/>
                  <a:sym typeface="Symbol" panose="05050102010706020507" pitchFamily="18" charset="2"/>
                </a:endParaRPr>
              </a:p>
              <a:p>
                <a:pPr marL="285750" indent="-285750">
                  <a:buFont typeface="Wingdings" panose="05000000000000000000" pitchFamily="2" charset="2"/>
                  <a:buChar char="Ø"/>
                </a:pPr>
                <a:endParaRPr lang="zh-CN" altLang="en-US" sz="2000" dirty="0">
                  <a:solidFill>
                    <a:srgbClr val="FF0000"/>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923636" y="1246909"/>
                <a:ext cx="10430167" cy="1696170"/>
              </a:xfrm>
              <a:prstGeom prst="rect">
                <a:avLst/>
              </a:prstGeom>
              <a:blipFill rotWithShape="0">
                <a:blip r:embed="rId2"/>
                <a:stretch>
                  <a:fillRect l="-526" t="-28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94127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Beam loss with collimators</a:t>
            </a:r>
            <a:endParaRPr lang="zh-CN" altLang="en-US" dirty="0">
              <a:solidFill>
                <a:srgbClr val="7030A0"/>
              </a:solidFill>
            </a:endParaRPr>
          </a:p>
        </p:txBody>
      </p:sp>
      <p:graphicFrame>
        <p:nvGraphicFramePr>
          <p:cNvPr id="5" name="图表 4"/>
          <p:cNvGraphicFramePr/>
          <p:nvPr>
            <p:extLst/>
          </p:nvPr>
        </p:nvGraphicFramePr>
        <p:xfrm>
          <a:off x="6326460" y="1599906"/>
          <a:ext cx="5274310" cy="3152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nvPr>
        </p:nvGraphicFramePr>
        <p:xfrm>
          <a:off x="399642" y="1599906"/>
          <a:ext cx="5772240" cy="3152776"/>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984068" y="5064132"/>
            <a:ext cx="10223863" cy="923330"/>
          </a:xfrm>
          <a:prstGeom prst="rect">
            <a:avLst/>
          </a:prstGeom>
        </p:spPr>
        <p:txBody>
          <a:bodyPr wrap="square">
            <a:spAutoFit/>
          </a:bodyPr>
          <a:lstStyle/>
          <a:p>
            <a:pPr marL="285750" indent="-285750" algn="just">
              <a:spcAft>
                <a:spcPts val="0"/>
              </a:spcAft>
              <a:buClr>
                <a:srgbClr val="D10DA7"/>
              </a:buClr>
              <a:buFont typeface="Wingdings" panose="05000000000000000000" pitchFamily="2" charset="2"/>
              <a:buChar char="Ø"/>
            </a:pPr>
            <a:r>
              <a:rPr lang="en-GB" altLang="zh-CN" dirty="0">
                <a:solidFill>
                  <a:srgbClr val="002060"/>
                </a:solidFill>
                <a:cs typeface="Times New Roman" panose="02020603050405020304" pitchFamily="18" charset="0"/>
              </a:rPr>
              <a:t>Different apertures of the collimators are used to study the stop efficiency of the collimator. </a:t>
            </a:r>
            <a:endParaRPr lang="en-GB" altLang="zh-CN" dirty="0" smtClean="0">
              <a:solidFill>
                <a:srgbClr val="002060"/>
              </a:solidFill>
              <a:cs typeface="Times New Roman" panose="02020603050405020304" pitchFamily="18" charset="0"/>
            </a:endParaRPr>
          </a:p>
          <a:p>
            <a:pPr marL="285750" indent="-285750" algn="just">
              <a:spcAft>
                <a:spcPts val="0"/>
              </a:spcAft>
              <a:buClr>
                <a:srgbClr val="D10DA7"/>
              </a:buClr>
              <a:buFont typeface="Wingdings" panose="05000000000000000000" pitchFamily="2" charset="2"/>
              <a:buChar char="Ø"/>
            </a:pPr>
            <a:r>
              <a:rPr lang="en-GB" altLang="zh-CN" dirty="0" smtClean="0">
                <a:solidFill>
                  <a:srgbClr val="002060"/>
                </a:solidFill>
                <a:cs typeface="Times New Roman" panose="02020603050405020304" pitchFamily="18" charset="0"/>
              </a:rPr>
              <a:t>The </a:t>
            </a:r>
            <a:r>
              <a:rPr lang="en-GB" altLang="zh-CN" dirty="0">
                <a:solidFill>
                  <a:srgbClr val="002060"/>
                </a:solidFill>
                <a:cs typeface="Times New Roman" panose="02020603050405020304" pitchFamily="18" charset="0"/>
              </a:rPr>
              <a:t>results show that the number of particles lost in IR will be significantly suppressed when the aperture of the collimator are reduced. </a:t>
            </a:r>
            <a:endParaRPr lang="zh-CN" altLang="zh-CN" sz="1600" dirty="0">
              <a:solidFill>
                <a:srgbClr val="002060"/>
              </a:solidFill>
              <a:cs typeface="Times New Roman" panose="02020603050405020304" pitchFamily="18" charset="0"/>
            </a:endParaRPr>
          </a:p>
        </p:txBody>
      </p:sp>
      <p:sp>
        <p:nvSpPr>
          <p:cNvPr id="4" name="圆角矩形 3"/>
          <p:cNvSpPr/>
          <p:nvPr/>
        </p:nvSpPr>
        <p:spPr>
          <a:xfrm>
            <a:off x="644434" y="4937760"/>
            <a:ext cx="11077303" cy="13324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189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03868"/>
            <a:ext cx="10515600" cy="1325563"/>
          </a:xfrm>
        </p:spPr>
        <p:txBody>
          <a:bodyPr/>
          <a:lstStyle/>
          <a:p>
            <a:r>
              <a:rPr lang="en-US" altLang="zh-CN" dirty="0" smtClean="0">
                <a:solidFill>
                  <a:srgbClr val="7030A0"/>
                </a:solidFill>
              </a:rPr>
              <a:t>RBB and BS loss with collimators for Higgs</a:t>
            </a:r>
            <a:endParaRPr lang="zh-CN" altLang="en-US" dirty="0">
              <a:solidFill>
                <a:srgbClr val="7030A0"/>
              </a:solidFill>
            </a:endParaRPr>
          </a:p>
        </p:txBody>
      </p:sp>
      <p:sp>
        <p:nvSpPr>
          <p:cNvPr id="5" name="矩形 4"/>
          <p:cNvSpPr/>
          <p:nvPr/>
        </p:nvSpPr>
        <p:spPr>
          <a:xfrm>
            <a:off x="1362618" y="4518362"/>
            <a:ext cx="9705432" cy="2031325"/>
          </a:xfrm>
          <a:prstGeom prst="rect">
            <a:avLst/>
          </a:prstGeom>
        </p:spPr>
        <p:txBody>
          <a:bodyPr wrap="square">
            <a:spAutoFit/>
          </a:bodyPr>
          <a:lstStyle/>
          <a:p>
            <a:pPr marL="285750" indent="-285750">
              <a:buClr>
                <a:srgbClr val="D10DA7"/>
              </a:buClr>
              <a:buFont typeface="Wingdings" panose="05000000000000000000" pitchFamily="2" charset="2"/>
              <a:buChar char="Ø"/>
            </a:pPr>
            <a:r>
              <a:rPr lang="en-US" altLang="zh-CN" dirty="0">
                <a:solidFill>
                  <a:srgbClr val="002060"/>
                </a:solidFill>
              </a:rPr>
              <a:t>horizontal collimator half width </a:t>
            </a:r>
            <a:r>
              <a:rPr lang="en-US" altLang="zh-CN" dirty="0" smtClean="0">
                <a:solidFill>
                  <a:srgbClr val="FF0000"/>
                </a:solidFill>
              </a:rPr>
              <a:t>5mm(13</a:t>
            </a:r>
            <a:r>
              <a:rPr lang="en-US" altLang="zh-CN" dirty="0" smtClean="0">
                <a:solidFill>
                  <a:srgbClr val="FF0000"/>
                </a:solidFill>
                <a:sym typeface="Symbol" panose="05050102010706020507" pitchFamily="18" charset="2"/>
              </a:rPr>
              <a:t></a:t>
            </a:r>
            <a:r>
              <a:rPr lang="en-US" altLang="zh-CN" baseline="-25000" dirty="0" smtClean="0">
                <a:solidFill>
                  <a:srgbClr val="FF0000"/>
                </a:solidFill>
                <a:sym typeface="Symbol" panose="05050102010706020507" pitchFamily="18" charset="2"/>
              </a:rPr>
              <a:t>x</a:t>
            </a:r>
            <a:r>
              <a:rPr lang="en-US" altLang="zh-CN" dirty="0" smtClean="0">
                <a:solidFill>
                  <a:srgbClr val="FF0000"/>
                </a:solidFill>
                <a:sym typeface="Symbol" panose="05050102010706020507" pitchFamily="18" charset="2"/>
              </a:rPr>
              <a:t>)</a:t>
            </a:r>
            <a:r>
              <a:rPr lang="en-US" altLang="zh-CN" dirty="0" smtClean="0">
                <a:solidFill>
                  <a:srgbClr val="002060"/>
                </a:solidFill>
              </a:rPr>
              <a:t>, </a:t>
            </a:r>
            <a:r>
              <a:rPr lang="en-US" altLang="zh-CN" dirty="0">
                <a:solidFill>
                  <a:srgbClr val="002060"/>
                </a:solidFill>
              </a:rPr>
              <a:t>vertical collimator half width </a:t>
            </a:r>
            <a:r>
              <a:rPr lang="en-US" altLang="zh-CN" dirty="0" smtClean="0">
                <a:solidFill>
                  <a:srgbClr val="0000FF"/>
                </a:solidFill>
              </a:rPr>
              <a:t>2mm(51</a:t>
            </a:r>
            <a:r>
              <a:rPr lang="en-US" altLang="zh-CN" dirty="0" smtClean="0">
                <a:solidFill>
                  <a:srgbClr val="0000FF"/>
                </a:solidFill>
                <a:sym typeface="Symbol" panose="05050102010706020507" pitchFamily="18" charset="2"/>
              </a:rPr>
              <a:t></a:t>
            </a:r>
            <a:r>
              <a:rPr lang="en-US" altLang="zh-CN" baseline="-25000" dirty="0" smtClean="0">
                <a:solidFill>
                  <a:srgbClr val="0000FF"/>
                </a:solidFill>
                <a:sym typeface="Symbol" panose="05050102010706020507" pitchFamily="18" charset="2"/>
              </a:rPr>
              <a:t>y</a:t>
            </a:r>
            <a:r>
              <a:rPr lang="en-US" altLang="zh-CN" dirty="0" smtClean="0">
                <a:solidFill>
                  <a:srgbClr val="0000FF"/>
                </a:solidFill>
                <a:sym typeface="Symbol" panose="05050102010706020507" pitchFamily="18" charset="2"/>
              </a:rPr>
              <a:t>)</a:t>
            </a:r>
            <a:r>
              <a:rPr lang="en-US" altLang="zh-CN" dirty="0" smtClean="0">
                <a:solidFill>
                  <a:srgbClr val="002060"/>
                </a:solidFill>
                <a:sym typeface="Symbol" panose="05050102010706020507" pitchFamily="18" charset="2"/>
              </a:rPr>
              <a:t>.</a:t>
            </a:r>
          </a:p>
          <a:p>
            <a:pPr marL="285750" indent="-285750">
              <a:buClr>
                <a:srgbClr val="D10DA7"/>
              </a:buClr>
              <a:buFont typeface="Wingdings" panose="05000000000000000000" pitchFamily="2" charset="2"/>
              <a:buChar char="Ø"/>
            </a:pPr>
            <a:r>
              <a:rPr lang="en-GB" altLang="zh-CN" dirty="0">
                <a:solidFill>
                  <a:srgbClr val="D10DA7"/>
                </a:solidFill>
              </a:rPr>
              <a:t>The collimators will not have effect on the beam quantum lifetime</a:t>
            </a:r>
            <a:r>
              <a:rPr lang="en-GB" altLang="zh-CN" dirty="0" smtClean="0">
                <a:solidFill>
                  <a:srgbClr val="D10DA7"/>
                </a:solidFill>
              </a:rPr>
              <a:t>.</a:t>
            </a:r>
          </a:p>
          <a:p>
            <a:pPr marL="285750" indent="-285750">
              <a:buClr>
                <a:srgbClr val="D10DA7"/>
              </a:buClr>
              <a:buFont typeface="Wingdings" panose="05000000000000000000" pitchFamily="2" charset="2"/>
              <a:buChar char="Ø"/>
            </a:pPr>
            <a:r>
              <a:rPr lang="en-GB" altLang="zh-CN" dirty="0" smtClean="0">
                <a:solidFill>
                  <a:srgbClr val="002060"/>
                </a:solidFill>
              </a:rPr>
              <a:t>The lost </a:t>
            </a:r>
            <a:r>
              <a:rPr lang="en-GB" altLang="zh-CN" dirty="0">
                <a:solidFill>
                  <a:srgbClr val="002060"/>
                </a:solidFill>
              </a:rPr>
              <a:t>particles has been reduced to a very low level with the system of collimators, especially in the upstream of the IP. </a:t>
            </a:r>
            <a:endParaRPr lang="en-GB" altLang="zh-CN" dirty="0" smtClean="0">
              <a:solidFill>
                <a:srgbClr val="002060"/>
              </a:solidFill>
            </a:endParaRPr>
          </a:p>
          <a:p>
            <a:pPr marL="285750" indent="-285750">
              <a:buClr>
                <a:srgbClr val="D10DA7"/>
              </a:buClr>
              <a:buFont typeface="Wingdings" panose="05000000000000000000" pitchFamily="2" charset="2"/>
              <a:buChar char="Ø"/>
            </a:pPr>
            <a:r>
              <a:rPr lang="en-GB" altLang="zh-CN" dirty="0" smtClean="0">
                <a:solidFill>
                  <a:srgbClr val="002060"/>
                </a:solidFill>
              </a:rPr>
              <a:t>Although </a:t>
            </a:r>
            <a:r>
              <a:rPr lang="en-GB" altLang="zh-CN" dirty="0">
                <a:solidFill>
                  <a:srgbClr val="002060"/>
                </a:solidFill>
              </a:rPr>
              <a:t>the beam loss in the downstream of the IP is still pretty large in the first turn tracking, the radiation damage and the detector background are not as serious as the loss rate for the relative small flying angle to the ideal orbit.</a:t>
            </a:r>
            <a:endParaRPr lang="zh-CN" altLang="en-US" dirty="0">
              <a:solidFill>
                <a:srgbClr val="002060"/>
              </a:solidFill>
            </a:endParaRPr>
          </a:p>
        </p:txBody>
      </p:sp>
      <p:graphicFrame>
        <p:nvGraphicFramePr>
          <p:cNvPr id="8" name="图表 7"/>
          <p:cNvGraphicFramePr/>
          <p:nvPr>
            <p:extLst>
              <p:ext uri="{D42A27DB-BD31-4B8C-83A1-F6EECF244321}">
                <p14:modId xmlns:p14="http://schemas.microsoft.com/office/powerpoint/2010/main" val="3180383542"/>
              </p:ext>
            </p:extLst>
          </p:nvPr>
        </p:nvGraphicFramePr>
        <p:xfrm>
          <a:off x="405219" y="1429431"/>
          <a:ext cx="5423898" cy="2911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extLst>
              <p:ext uri="{D42A27DB-BD31-4B8C-83A1-F6EECF244321}">
                <p14:modId xmlns:p14="http://schemas.microsoft.com/office/powerpoint/2010/main" val="4281765860"/>
              </p:ext>
            </p:extLst>
          </p:nvPr>
        </p:nvGraphicFramePr>
        <p:xfrm>
          <a:off x="5829117" y="1432062"/>
          <a:ext cx="5862412" cy="2908725"/>
        </p:xfrm>
        <a:graphic>
          <a:graphicData uri="http://schemas.openxmlformats.org/drawingml/2006/chart">
            <c:chart xmlns:c="http://schemas.openxmlformats.org/drawingml/2006/chart" xmlns:r="http://schemas.openxmlformats.org/officeDocument/2006/relationships" r:id="rId3"/>
          </a:graphicData>
        </a:graphic>
      </p:graphicFrame>
      <p:sp>
        <p:nvSpPr>
          <p:cNvPr id="3" name="圆角矩形 2"/>
          <p:cNvSpPr/>
          <p:nvPr/>
        </p:nvSpPr>
        <p:spPr>
          <a:xfrm>
            <a:off x="966651" y="4410075"/>
            <a:ext cx="10387149" cy="2247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9409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03868"/>
            <a:ext cx="10515600" cy="1325563"/>
          </a:xfrm>
        </p:spPr>
        <p:txBody>
          <a:bodyPr/>
          <a:lstStyle/>
          <a:p>
            <a:r>
              <a:rPr lang="en-US" altLang="zh-CN" dirty="0" smtClean="0">
                <a:solidFill>
                  <a:srgbClr val="7030A0"/>
                </a:solidFill>
              </a:rPr>
              <a:t>RBB and BS loss with collimators for Z</a:t>
            </a:r>
            <a:endParaRPr lang="zh-CN" altLang="en-US" dirty="0">
              <a:solidFill>
                <a:srgbClr val="7030A0"/>
              </a:solidFill>
            </a:endParaRPr>
          </a:p>
        </p:txBody>
      </p:sp>
      <p:sp>
        <p:nvSpPr>
          <p:cNvPr id="5" name="矩形 4"/>
          <p:cNvSpPr/>
          <p:nvPr/>
        </p:nvSpPr>
        <p:spPr>
          <a:xfrm>
            <a:off x="1196340" y="5077768"/>
            <a:ext cx="9694546" cy="1477328"/>
          </a:xfrm>
          <a:prstGeom prst="rect">
            <a:avLst/>
          </a:prstGeom>
        </p:spPr>
        <p:txBody>
          <a:bodyPr wrap="square">
            <a:spAutoFit/>
          </a:bodyPr>
          <a:lstStyle/>
          <a:p>
            <a:pPr marL="285750" indent="-285750">
              <a:buClr>
                <a:srgbClr val="D10DA7"/>
              </a:buClr>
              <a:buFont typeface="Wingdings" panose="05000000000000000000" pitchFamily="2" charset="2"/>
              <a:buChar char="Ø"/>
            </a:pPr>
            <a:r>
              <a:rPr lang="en-US" altLang="zh-CN" dirty="0">
                <a:solidFill>
                  <a:srgbClr val="002060"/>
                </a:solidFill>
              </a:rPr>
              <a:t>horizontal collimator half width </a:t>
            </a:r>
            <a:r>
              <a:rPr lang="en-US" altLang="zh-CN" dirty="0" smtClean="0">
                <a:solidFill>
                  <a:srgbClr val="FF0000"/>
                </a:solidFill>
              </a:rPr>
              <a:t>5mm(37</a:t>
            </a:r>
            <a:r>
              <a:rPr lang="en-US" altLang="zh-CN" dirty="0" smtClean="0">
                <a:solidFill>
                  <a:srgbClr val="FF0000"/>
                </a:solidFill>
                <a:sym typeface="Symbol" panose="05050102010706020507" pitchFamily="18" charset="2"/>
              </a:rPr>
              <a:t></a:t>
            </a:r>
            <a:r>
              <a:rPr lang="en-US" altLang="zh-CN" baseline="-25000" dirty="0" smtClean="0">
                <a:solidFill>
                  <a:srgbClr val="FF0000"/>
                </a:solidFill>
                <a:sym typeface="Symbol" panose="05050102010706020507" pitchFamily="18" charset="2"/>
              </a:rPr>
              <a:t>x</a:t>
            </a:r>
            <a:r>
              <a:rPr lang="en-US" altLang="zh-CN" dirty="0" smtClean="0">
                <a:solidFill>
                  <a:srgbClr val="FF0000"/>
                </a:solidFill>
                <a:sym typeface="Symbol" panose="05050102010706020507" pitchFamily="18" charset="2"/>
              </a:rPr>
              <a:t>)</a:t>
            </a:r>
            <a:r>
              <a:rPr lang="en-US" altLang="zh-CN" dirty="0" smtClean="0">
                <a:solidFill>
                  <a:srgbClr val="002060"/>
                </a:solidFill>
              </a:rPr>
              <a:t>, </a:t>
            </a:r>
            <a:r>
              <a:rPr lang="en-US" altLang="zh-CN" dirty="0">
                <a:solidFill>
                  <a:srgbClr val="002060"/>
                </a:solidFill>
              </a:rPr>
              <a:t>vertical collimator half width </a:t>
            </a:r>
            <a:r>
              <a:rPr lang="en-US" altLang="zh-CN" dirty="0" smtClean="0">
                <a:solidFill>
                  <a:srgbClr val="0000FF"/>
                </a:solidFill>
              </a:rPr>
              <a:t>2mm(137</a:t>
            </a:r>
            <a:r>
              <a:rPr lang="en-US" altLang="zh-CN" dirty="0" smtClean="0">
                <a:solidFill>
                  <a:srgbClr val="0000FF"/>
                </a:solidFill>
                <a:sym typeface="Symbol" panose="05050102010706020507" pitchFamily="18" charset="2"/>
              </a:rPr>
              <a:t></a:t>
            </a:r>
            <a:r>
              <a:rPr lang="en-US" altLang="zh-CN" baseline="-25000" dirty="0" smtClean="0">
                <a:solidFill>
                  <a:srgbClr val="0000FF"/>
                </a:solidFill>
                <a:sym typeface="Symbol" panose="05050102010706020507" pitchFamily="18" charset="2"/>
              </a:rPr>
              <a:t>y</a:t>
            </a:r>
            <a:r>
              <a:rPr lang="en-US" altLang="zh-CN" dirty="0" smtClean="0">
                <a:solidFill>
                  <a:srgbClr val="0000FF"/>
                </a:solidFill>
                <a:sym typeface="Symbol" panose="05050102010706020507" pitchFamily="18" charset="2"/>
              </a:rPr>
              <a:t>)</a:t>
            </a:r>
            <a:r>
              <a:rPr lang="en-US" altLang="zh-CN" dirty="0" smtClean="0">
                <a:solidFill>
                  <a:srgbClr val="002060"/>
                </a:solidFill>
                <a:sym typeface="Symbol" panose="05050102010706020507" pitchFamily="18" charset="2"/>
              </a:rPr>
              <a:t>. </a:t>
            </a:r>
            <a:r>
              <a:rPr lang="en-US" altLang="zh-CN" dirty="0" err="1" smtClean="0">
                <a:solidFill>
                  <a:srgbClr val="002060"/>
                </a:solidFill>
                <a:sym typeface="Symbol" panose="05050102010706020507" pitchFamily="18" charset="2"/>
              </a:rPr>
              <a:t>Emittance</a:t>
            </a:r>
            <a:r>
              <a:rPr lang="en-US" altLang="zh-CN" dirty="0" smtClean="0">
                <a:solidFill>
                  <a:srgbClr val="002060"/>
                </a:solidFill>
                <a:sym typeface="Symbol" panose="05050102010706020507" pitchFamily="18" charset="2"/>
              </a:rPr>
              <a:t> of Z is much smaller than Higgs.</a:t>
            </a:r>
          </a:p>
          <a:p>
            <a:pPr marL="285750" indent="-285750">
              <a:buClr>
                <a:srgbClr val="D10DA7"/>
              </a:buClr>
              <a:buFont typeface="Wingdings" panose="05000000000000000000" pitchFamily="2" charset="2"/>
              <a:buChar char="Ø"/>
            </a:pPr>
            <a:r>
              <a:rPr lang="en-GB" altLang="zh-CN" dirty="0">
                <a:solidFill>
                  <a:srgbClr val="002060"/>
                </a:solidFill>
              </a:rPr>
              <a:t>The collimators will not have effect on the beam quantum lifetime.</a:t>
            </a:r>
            <a:endParaRPr lang="zh-CN" altLang="en-US" dirty="0">
              <a:solidFill>
                <a:srgbClr val="002060"/>
              </a:solidFill>
            </a:endParaRPr>
          </a:p>
          <a:p>
            <a:pPr marL="285750" indent="-285750">
              <a:buClr>
                <a:srgbClr val="D10DA7"/>
              </a:buClr>
              <a:buFont typeface="Wingdings" panose="05000000000000000000" pitchFamily="2" charset="2"/>
              <a:buChar char="Ø"/>
            </a:pPr>
            <a:r>
              <a:rPr lang="en-GB" altLang="zh-CN" dirty="0">
                <a:solidFill>
                  <a:srgbClr val="002060"/>
                </a:solidFill>
              </a:rPr>
              <a:t>A</a:t>
            </a:r>
            <a:r>
              <a:rPr lang="en-GB" altLang="zh-CN" dirty="0" smtClean="0">
                <a:solidFill>
                  <a:srgbClr val="002060"/>
                </a:solidFill>
              </a:rPr>
              <a:t>lthough </a:t>
            </a:r>
            <a:r>
              <a:rPr lang="en-GB" altLang="zh-CN" dirty="0">
                <a:solidFill>
                  <a:srgbClr val="002060"/>
                </a:solidFill>
              </a:rPr>
              <a:t>the energy acceptance ~0.75% is fifty percent lower than in </a:t>
            </a:r>
            <a:r>
              <a:rPr lang="en-GB" altLang="zh-CN" dirty="0" err="1">
                <a:solidFill>
                  <a:srgbClr val="002060"/>
                </a:solidFill>
              </a:rPr>
              <a:t>higgs</a:t>
            </a:r>
            <a:r>
              <a:rPr lang="en-GB" altLang="zh-CN" dirty="0">
                <a:solidFill>
                  <a:srgbClr val="002060"/>
                </a:solidFill>
              </a:rPr>
              <a:t> factory (1.5%), </a:t>
            </a:r>
            <a:r>
              <a:rPr lang="en-GB" altLang="zh-CN" dirty="0" smtClean="0">
                <a:solidFill>
                  <a:srgbClr val="002060"/>
                </a:solidFill>
              </a:rPr>
              <a:t>c</a:t>
            </a:r>
            <a:r>
              <a:rPr lang="en-US" altLang="zh-CN" dirty="0" err="1" smtClean="0">
                <a:solidFill>
                  <a:srgbClr val="002060"/>
                </a:solidFill>
              </a:rPr>
              <a:t>ollimators</a:t>
            </a:r>
            <a:r>
              <a:rPr lang="en-US" altLang="zh-CN" dirty="0" smtClean="0">
                <a:solidFill>
                  <a:srgbClr val="002060"/>
                </a:solidFill>
              </a:rPr>
              <a:t> still work well in Z.</a:t>
            </a:r>
            <a:endParaRPr lang="zh-CN" altLang="en-US" dirty="0">
              <a:solidFill>
                <a:srgbClr val="002060"/>
              </a:solidFill>
            </a:endParaRPr>
          </a:p>
        </p:txBody>
      </p:sp>
      <p:graphicFrame>
        <p:nvGraphicFramePr>
          <p:cNvPr id="6" name="图表 5"/>
          <p:cNvGraphicFramePr/>
          <p:nvPr>
            <p:extLst>
              <p:ext uri="{D42A27DB-BD31-4B8C-83A1-F6EECF244321}">
                <p14:modId xmlns:p14="http://schemas.microsoft.com/office/powerpoint/2010/main" val="264919726"/>
              </p:ext>
            </p:extLst>
          </p:nvPr>
        </p:nvGraphicFramePr>
        <p:xfrm>
          <a:off x="466725" y="1429431"/>
          <a:ext cx="5213443" cy="3285444"/>
        </p:xfrm>
        <a:graphic>
          <a:graphicData uri="http://schemas.openxmlformats.org/drawingml/2006/chart">
            <c:chart xmlns:c="http://schemas.openxmlformats.org/drawingml/2006/chart" xmlns:r="http://schemas.openxmlformats.org/officeDocument/2006/relationships" r:id="rId2"/>
          </a:graphicData>
        </a:graphic>
      </p:graphicFrame>
      <p:sp>
        <p:nvSpPr>
          <p:cNvPr id="3" name="圆角矩形 2"/>
          <p:cNvSpPr/>
          <p:nvPr/>
        </p:nvSpPr>
        <p:spPr>
          <a:xfrm>
            <a:off x="838201" y="4998720"/>
            <a:ext cx="10410824" cy="1635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a:graphicFrameLocks/>
          </p:cNvGraphicFramePr>
          <p:nvPr>
            <p:extLst>
              <p:ext uri="{D42A27DB-BD31-4B8C-83A1-F6EECF244321}">
                <p14:modId xmlns:p14="http://schemas.microsoft.com/office/powerpoint/2010/main" val="2757376148"/>
              </p:ext>
            </p:extLst>
          </p:nvPr>
        </p:nvGraphicFramePr>
        <p:xfrm>
          <a:off x="5886993" y="1429431"/>
          <a:ext cx="5685882" cy="3285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90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6902" y="144790"/>
            <a:ext cx="8229600" cy="706090"/>
          </a:xfrm>
        </p:spPr>
        <p:txBody>
          <a:bodyPr>
            <a:normAutofit/>
          </a:bodyPr>
          <a:lstStyle/>
          <a:p>
            <a:r>
              <a:rPr lang="en-US" altLang="zh-CN" dirty="0" smtClean="0">
                <a:solidFill>
                  <a:srgbClr val="7030A0"/>
                </a:solidFill>
              </a:rPr>
              <a:t>Hit Density at VTX </a:t>
            </a:r>
            <a:endParaRPr lang="zh-CN" altLang="en-US" dirty="0">
              <a:solidFill>
                <a:srgbClr val="7030A0"/>
              </a:solidFill>
            </a:endParaRPr>
          </a:p>
        </p:txBody>
      </p:sp>
      <p:sp>
        <p:nvSpPr>
          <p:cNvPr id="3" name="内容占位符 2"/>
          <p:cNvSpPr>
            <a:spLocks noGrp="1"/>
          </p:cNvSpPr>
          <p:nvPr>
            <p:ph idx="1"/>
          </p:nvPr>
        </p:nvSpPr>
        <p:spPr>
          <a:xfrm>
            <a:off x="981075" y="5242945"/>
            <a:ext cx="10163175" cy="1367028"/>
          </a:xfrm>
        </p:spPr>
        <p:txBody>
          <a:bodyPr>
            <a:normAutofit lnSpcReduction="10000"/>
          </a:bodyPr>
          <a:lstStyle/>
          <a:p>
            <a:pPr>
              <a:buClr>
                <a:srgbClr val="D10DA7"/>
              </a:buClr>
              <a:buFont typeface="Wingdings" panose="05000000000000000000" pitchFamily="2" charset="2"/>
              <a:buChar char="Ø"/>
            </a:pPr>
            <a:r>
              <a:rPr lang="en-US" altLang="zh-CN" sz="2000" dirty="0">
                <a:solidFill>
                  <a:srgbClr val="002060"/>
                </a:solidFill>
              </a:rPr>
              <a:t>The level of the beam induced backgrounds are evaluated by the hit density at the vertex </a:t>
            </a:r>
            <a:r>
              <a:rPr lang="en-US" altLang="zh-CN" sz="2000" dirty="0" smtClean="0">
                <a:solidFill>
                  <a:srgbClr val="002060"/>
                </a:solidFill>
              </a:rPr>
              <a:t>detector. ~ 1e+7 events input.</a:t>
            </a:r>
            <a:endParaRPr lang="en-US" altLang="zh-CN" sz="2000" dirty="0">
              <a:solidFill>
                <a:srgbClr val="002060"/>
              </a:solidFill>
            </a:endParaRPr>
          </a:p>
          <a:p>
            <a:pPr>
              <a:buClr>
                <a:srgbClr val="D10DA7"/>
              </a:buClr>
              <a:buFont typeface="Wingdings" panose="05000000000000000000" pitchFamily="2" charset="2"/>
              <a:buChar char="Ø"/>
            </a:pPr>
            <a:r>
              <a:rPr lang="en-US" altLang="zh-CN" sz="2000" dirty="0">
                <a:solidFill>
                  <a:srgbClr val="D10DA7"/>
                </a:solidFill>
              </a:rPr>
              <a:t>The event rate </a:t>
            </a:r>
            <a:r>
              <a:rPr lang="en-US" altLang="zh-CN" sz="2000" dirty="0" smtClean="0">
                <a:solidFill>
                  <a:srgbClr val="D10DA7"/>
                </a:solidFill>
              </a:rPr>
              <a:t>with collimators is </a:t>
            </a:r>
            <a:r>
              <a:rPr lang="en-US" altLang="zh-CN" sz="2000" dirty="0">
                <a:solidFill>
                  <a:srgbClr val="D10DA7"/>
                </a:solidFill>
              </a:rPr>
              <a:t>acceptable for the CEPC detector </a:t>
            </a:r>
            <a:r>
              <a:rPr lang="en-US" altLang="zh-CN" sz="2000" dirty="0" smtClean="0">
                <a:solidFill>
                  <a:srgbClr val="D10DA7"/>
                </a:solidFill>
              </a:rPr>
              <a:t>for beam loss particles.</a:t>
            </a:r>
          </a:p>
          <a:p>
            <a:pPr>
              <a:buClr>
                <a:srgbClr val="D10DA7"/>
              </a:buClr>
              <a:buFont typeface="Wingdings" panose="05000000000000000000" pitchFamily="2" charset="2"/>
              <a:buChar char="Ø"/>
            </a:pPr>
            <a:r>
              <a:rPr lang="en-US" altLang="zh-CN" sz="2000" dirty="0" smtClean="0">
                <a:solidFill>
                  <a:srgbClr val="002060"/>
                </a:solidFill>
              </a:rPr>
              <a:t>Requirement from detector: hit density should be smaller than a few hits/cm</a:t>
            </a:r>
            <a:r>
              <a:rPr lang="en-US" altLang="zh-CN" sz="2000" baseline="30000" dirty="0" smtClean="0">
                <a:solidFill>
                  <a:srgbClr val="002060"/>
                </a:solidFill>
              </a:rPr>
              <a:t>2</a:t>
            </a:r>
            <a:r>
              <a:rPr lang="en-US" altLang="zh-CN" sz="2000" dirty="0" smtClean="0">
                <a:solidFill>
                  <a:srgbClr val="002060"/>
                </a:solidFill>
              </a:rPr>
              <a:t>/BX.</a:t>
            </a:r>
            <a:endParaRPr lang="en-US" altLang="zh-CN" sz="2000" dirty="0">
              <a:solidFill>
                <a:srgbClr val="002060"/>
              </a:solidFill>
            </a:endParaRPr>
          </a:p>
        </p:txBody>
      </p:sp>
      <p:sp>
        <p:nvSpPr>
          <p:cNvPr id="12" name="圆角矩形 11"/>
          <p:cNvSpPr/>
          <p:nvPr/>
        </p:nvSpPr>
        <p:spPr>
          <a:xfrm>
            <a:off x="685800" y="5090170"/>
            <a:ext cx="10458450" cy="16725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52" y="850880"/>
            <a:ext cx="4734565" cy="4239289"/>
          </a:xfrm>
          <a:prstGeom prst="rect">
            <a:avLst/>
          </a:prstGeom>
        </p:spPr>
      </p:pic>
    </p:spTree>
    <p:extLst>
      <p:ext uri="{BB962C8B-B14F-4D97-AF65-F5344CB8AC3E}">
        <p14:creationId xmlns:p14="http://schemas.microsoft.com/office/powerpoint/2010/main" val="3409356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1446" y="0"/>
            <a:ext cx="10515600" cy="1325563"/>
          </a:xfrm>
        </p:spPr>
        <p:txBody>
          <a:bodyPr/>
          <a:lstStyle/>
          <a:p>
            <a:r>
              <a:rPr lang="en-US" altLang="zh-CN" dirty="0" smtClean="0">
                <a:solidFill>
                  <a:srgbClr val="7030A0"/>
                </a:solidFill>
              </a:rPr>
              <a:t>Summary</a:t>
            </a:r>
            <a:endParaRPr lang="zh-CN" altLang="en-US" dirty="0">
              <a:solidFill>
                <a:srgbClr val="7030A0"/>
              </a:solidFill>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325563"/>
                <a:ext cx="10515600" cy="5164182"/>
              </a:xfrm>
            </p:spPr>
            <p:txBody>
              <a:bodyPr>
                <a:normAutofit fontScale="70000" lnSpcReduction="20000"/>
              </a:bodyPr>
              <a:lstStyle/>
              <a:p>
                <a:pPr algn="just"/>
                <a:r>
                  <a:rPr lang="en-US" altLang="zh-CN" sz="3600" kern="0" dirty="0" smtClean="0">
                    <a:solidFill>
                      <a:srgbClr val="002060"/>
                    </a:solidFill>
                    <a:cs typeface="Times New Roman" panose="02020603050405020304" pitchFamily="18" charset="0"/>
                  </a:rPr>
                  <a:t>Although the space of MDI is quite tight, each element can be installed .</a:t>
                </a:r>
              </a:p>
              <a:p>
                <a:pPr algn="just"/>
                <a:r>
                  <a:rPr lang="en-US" altLang="zh-CN" sz="3600" kern="0" dirty="0" smtClean="0">
                    <a:solidFill>
                      <a:srgbClr val="002060"/>
                    </a:solidFill>
                    <a:cs typeface="Times New Roman" panose="02020603050405020304" pitchFamily="18" charset="0"/>
                  </a:rPr>
                  <a:t>The detector solenoid </a:t>
                </a:r>
                <a:r>
                  <a:rPr lang="en-US" altLang="zh-CN" sz="3600" kern="0" dirty="0">
                    <a:solidFill>
                      <a:srgbClr val="002060"/>
                    </a:solidFill>
                    <a:cs typeface="Times New Roman" panose="02020603050405020304" pitchFamily="18" charset="0"/>
                  </a:rPr>
                  <a:t>field effect to the </a:t>
                </a:r>
                <a:r>
                  <a:rPr lang="en-US" altLang="zh-CN" sz="3600" kern="0" dirty="0" smtClean="0">
                    <a:solidFill>
                      <a:srgbClr val="002060"/>
                    </a:solidFill>
                    <a:cs typeface="Times New Roman" panose="02020603050405020304" pitchFamily="18" charset="0"/>
                  </a:rPr>
                  <a:t>beam can be compensated. </a:t>
                </a:r>
              </a:p>
              <a:p>
                <a:pPr algn="just"/>
                <a:r>
                  <a:rPr lang="en-US" altLang="zh-CN" sz="3600" kern="0" dirty="0" smtClean="0">
                    <a:solidFill>
                      <a:srgbClr val="002060"/>
                    </a:solidFill>
                    <a:cs typeface="Times New Roman" panose="02020603050405020304" pitchFamily="18" charset="0"/>
                  </a:rPr>
                  <a:t>HOM of IR beam pipe has been simulated and water cooling was considered.</a:t>
                </a:r>
                <a:endParaRPr lang="en-GB" altLang="zh-CN" sz="3600" dirty="0" smtClean="0">
                  <a:solidFill>
                    <a:srgbClr val="002060"/>
                  </a:solidFill>
                  <a:cs typeface="Times New Roman" panose="02020603050405020304" pitchFamily="18" charset="0"/>
                </a:endParaRPr>
              </a:p>
              <a:p>
                <a:pPr algn="just"/>
                <a:r>
                  <a:rPr lang="en-GB" altLang="zh-CN" sz="3600" dirty="0">
                    <a:solidFill>
                      <a:srgbClr val="002060"/>
                    </a:solidFill>
                  </a:rPr>
                  <a:t>For </a:t>
                </a:r>
                <a:r>
                  <a:rPr lang="en-GB" altLang="zh-CN" sz="3600" dirty="0" smtClean="0">
                    <a:solidFill>
                      <a:srgbClr val="002060"/>
                    </a:solidFill>
                  </a:rPr>
                  <a:t>both upstream and downstream of </a:t>
                </a:r>
                <a:r>
                  <a:rPr lang="en-GB" altLang="zh-CN" sz="3600" dirty="0">
                    <a:solidFill>
                      <a:srgbClr val="002060"/>
                    </a:solidFill>
                  </a:rPr>
                  <a:t>IP, the critical energy of synchrotron radiation from the bending magnets is controlled </a:t>
                </a:r>
                <a:r>
                  <a:rPr lang="en-GB" altLang="zh-CN" sz="3600" dirty="0" smtClean="0">
                    <a:solidFill>
                      <a:srgbClr val="002060"/>
                    </a:solidFill>
                  </a:rPr>
                  <a:t>to low level. </a:t>
                </a:r>
              </a:p>
              <a:p>
                <a:pPr algn="just"/>
                <a:r>
                  <a:rPr lang="en-GB" altLang="zh-CN" sz="3600" dirty="0" smtClean="0">
                    <a:solidFill>
                      <a:srgbClr val="002060"/>
                    </a:solidFill>
                  </a:rPr>
                  <a:t>There is no SR photons within 6</a:t>
                </a:r>
                <a14:m>
                  <m:oMath xmlns:m="http://schemas.openxmlformats.org/officeDocument/2006/math">
                    <m:sSub>
                      <m:sSubPr>
                        <m:ctrlPr>
                          <a:rPr lang="zh-CN" altLang="zh-CN" sz="3600" i="1">
                            <a:solidFill>
                              <a:srgbClr val="002060"/>
                            </a:solidFill>
                            <a:latin typeface="Cambria Math" panose="02040503050406030204" pitchFamily="18" charset="0"/>
                          </a:rPr>
                        </m:ctrlPr>
                      </m:sSubPr>
                      <m:e>
                        <m:r>
                          <m:rPr>
                            <m:sty m:val="p"/>
                          </m:rPr>
                          <a:rPr lang="en-GB" altLang="zh-CN" sz="3600">
                            <a:solidFill>
                              <a:srgbClr val="002060"/>
                            </a:solidFill>
                            <a:latin typeface="Cambria Math" panose="02040503050406030204" pitchFamily="18" charset="0"/>
                          </a:rPr>
                          <m:t>σ</m:t>
                        </m:r>
                      </m:e>
                      <m:sub>
                        <m:r>
                          <a:rPr lang="en-GB" altLang="zh-CN" sz="3600" i="1">
                            <a:solidFill>
                              <a:srgbClr val="002060"/>
                            </a:solidFill>
                            <a:latin typeface="Cambria Math" panose="02040503050406030204" pitchFamily="18" charset="0"/>
                          </a:rPr>
                          <m:t>𝑥</m:t>
                        </m:r>
                      </m:sub>
                    </m:sSub>
                  </m:oMath>
                </a14:m>
                <a:r>
                  <a:rPr lang="en-GB" altLang="zh-CN" sz="3600" dirty="0">
                    <a:solidFill>
                      <a:srgbClr val="002060"/>
                    </a:solidFill>
                  </a:rPr>
                  <a:t> directly hitting or once-scattering to the detector beam pipe, but beyond 10</a:t>
                </a:r>
                <a14:m>
                  <m:oMath xmlns:m="http://schemas.openxmlformats.org/officeDocument/2006/math">
                    <m:sSub>
                      <m:sSubPr>
                        <m:ctrlPr>
                          <a:rPr lang="zh-CN" altLang="zh-CN" sz="3600" i="1">
                            <a:solidFill>
                              <a:srgbClr val="002060"/>
                            </a:solidFill>
                            <a:latin typeface="Cambria Math" panose="02040503050406030204" pitchFamily="18" charset="0"/>
                          </a:rPr>
                        </m:ctrlPr>
                      </m:sSubPr>
                      <m:e>
                        <m:r>
                          <m:rPr>
                            <m:sty m:val="p"/>
                          </m:rPr>
                          <a:rPr lang="en-GB" altLang="zh-CN" sz="3600">
                            <a:solidFill>
                              <a:srgbClr val="002060"/>
                            </a:solidFill>
                            <a:latin typeface="Cambria Math" panose="02040503050406030204" pitchFamily="18" charset="0"/>
                          </a:rPr>
                          <m:t>σ</m:t>
                        </m:r>
                      </m:e>
                      <m:sub>
                        <m:r>
                          <a:rPr lang="en-GB" altLang="zh-CN" sz="3600" i="1">
                            <a:solidFill>
                              <a:srgbClr val="002060"/>
                            </a:solidFill>
                            <a:latin typeface="Cambria Math" panose="02040503050406030204" pitchFamily="18" charset="0"/>
                          </a:rPr>
                          <m:t>𝑥</m:t>
                        </m:r>
                      </m:sub>
                    </m:sSub>
                    <m:r>
                      <a:rPr lang="en-GB" altLang="zh-CN" sz="3600" i="1">
                        <a:solidFill>
                          <a:srgbClr val="002060"/>
                        </a:solidFill>
                        <a:latin typeface="Cambria Math" panose="02040503050406030204" pitchFamily="18" charset="0"/>
                      </a:rPr>
                      <m:t> </m:t>
                    </m:r>
                  </m:oMath>
                </a14:m>
                <a:r>
                  <a:rPr lang="en-GB" altLang="zh-CN" sz="3600" dirty="0">
                    <a:solidFill>
                      <a:srgbClr val="002060"/>
                    </a:solidFill>
                  </a:rPr>
                  <a:t>the SR photons will hit on the IP beam pipe, while beyond 20</a:t>
                </a:r>
                <a14:m>
                  <m:oMath xmlns:m="http://schemas.openxmlformats.org/officeDocument/2006/math">
                    <m:sSub>
                      <m:sSubPr>
                        <m:ctrlPr>
                          <a:rPr lang="zh-CN" altLang="zh-CN" sz="3600" i="1">
                            <a:solidFill>
                              <a:srgbClr val="002060"/>
                            </a:solidFill>
                            <a:latin typeface="Cambria Math" panose="02040503050406030204" pitchFamily="18" charset="0"/>
                          </a:rPr>
                        </m:ctrlPr>
                      </m:sSubPr>
                      <m:e>
                        <m:r>
                          <m:rPr>
                            <m:sty m:val="p"/>
                          </m:rPr>
                          <a:rPr lang="en-GB" altLang="zh-CN" sz="3600">
                            <a:solidFill>
                              <a:srgbClr val="002060"/>
                            </a:solidFill>
                            <a:latin typeface="Cambria Math" panose="02040503050406030204" pitchFamily="18" charset="0"/>
                          </a:rPr>
                          <m:t>σ</m:t>
                        </m:r>
                      </m:e>
                      <m:sub>
                        <m:r>
                          <a:rPr lang="en-GB" altLang="zh-CN" sz="3600" i="1">
                            <a:solidFill>
                              <a:srgbClr val="002060"/>
                            </a:solidFill>
                            <a:latin typeface="Cambria Math" panose="02040503050406030204" pitchFamily="18" charset="0"/>
                          </a:rPr>
                          <m:t>𝑥</m:t>
                        </m:r>
                      </m:sub>
                    </m:sSub>
                  </m:oMath>
                </a14:m>
                <a:r>
                  <a:rPr lang="en-GB" altLang="zh-CN" sz="3600" dirty="0">
                    <a:solidFill>
                      <a:srgbClr val="002060"/>
                    </a:solidFill>
                  </a:rPr>
                  <a:t> the SR photons will hit on the beryllium pipe directly</a:t>
                </a:r>
                <a:r>
                  <a:rPr lang="en-GB" altLang="zh-CN" sz="3600" dirty="0" smtClean="0">
                    <a:solidFill>
                      <a:srgbClr val="002060"/>
                    </a:solidFill>
                  </a:rPr>
                  <a:t>.</a:t>
                </a:r>
                <a:endParaRPr lang="zh-CN" altLang="en-US" sz="3600" dirty="0" smtClean="0">
                  <a:solidFill>
                    <a:srgbClr val="002060"/>
                  </a:solidFill>
                  <a:cs typeface="Times New Roman" panose="02020603050405020304" pitchFamily="18" charset="0"/>
                </a:endParaRPr>
              </a:p>
              <a:p>
                <a:pPr algn="just"/>
                <a:r>
                  <a:rPr lang="en-US" altLang="zh-CN" sz="3600" dirty="0" smtClean="0">
                    <a:solidFill>
                      <a:srgbClr val="002060"/>
                    </a:solidFill>
                  </a:rPr>
                  <a:t>Beam loss background in the upstream of multi-turn tracking seems serious, but with two pairs of horizontal and vertical collimators in ARC(half width 5mm and 2mm), beam loss reduced significantly for both Higgs and Z factory.</a:t>
                </a:r>
              </a:p>
              <a:p>
                <a:pPr algn="just"/>
                <a:r>
                  <a:rPr lang="en-US" altLang="zh-CN" sz="3600" dirty="0">
                    <a:solidFill>
                      <a:srgbClr val="002060"/>
                    </a:solidFill>
                  </a:rPr>
                  <a:t>The event rate with collimators is acceptable for the CEPC detector for beam loss particles</a:t>
                </a:r>
                <a:r>
                  <a:rPr lang="en-US" altLang="zh-CN" sz="3600" dirty="0" smtClean="0">
                    <a:solidFill>
                      <a:srgbClr val="002060"/>
                    </a:solidFill>
                  </a:rPr>
                  <a:t>.</a:t>
                </a:r>
              </a:p>
              <a:p>
                <a:endParaRPr lang="zh-CN" altLang="en-US" dirty="0">
                  <a:solidFill>
                    <a:srgbClr val="0000FF"/>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325563"/>
                <a:ext cx="10515600" cy="5164182"/>
              </a:xfrm>
              <a:blipFill rotWithShape="0">
                <a:blip r:embed="rId2"/>
                <a:stretch>
                  <a:fillRect l="-870" t="-2712" r="-9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727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30801" y="2209689"/>
            <a:ext cx="3808478" cy="1569660"/>
          </a:xfrm>
          <a:prstGeom prst="rect">
            <a:avLst/>
          </a:prstGeom>
          <a:noFill/>
        </p:spPr>
        <p:txBody>
          <a:bodyPr wrap="none" lIns="91440" tIns="45720" rIns="91440" bIns="45720">
            <a:spAutoFit/>
          </a:bodyPr>
          <a:lstStyle/>
          <a:p>
            <a:pPr algn="ctr"/>
            <a:r>
              <a:rPr lang="en-US" altLang="zh-CN" sz="96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Thanks</a:t>
            </a:r>
            <a:endParaRPr lang="zh-CN" alt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9178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948" y="69033"/>
            <a:ext cx="10515600" cy="1325563"/>
          </a:xfrm>
        </p:spPr>
        <p:txBody>
          <a:bodyPr/>
          <a:lstStyle/>
          <a:p>
            <a:r>
              <a:rPr lang="en-US" altLang="zh-CN" dirty="0" smtClean="0">
                <a:solidFill>
                  <a:srgbClr val="7030A0"/>
                </a:solidFill>
              </a:rPr>
              <a:t>MDI layout</a:t>
            </a:r>
            <a:endParaRPr lang="zh-CN" altLang="en-US" dirty="0">
              <a:solidFill>
                <a:srgbClr val="7030A0"/>
              </a:solidFill>
            </a:endParaRPr>
          </a:p>
        </p:txBody>
      </p:sp>
      <p:sp>
        <p:nvSpPr>
          <p:cNvPr id="5" name="文本框 4"/>
          <p:cNvSpPr txBox="1"/>
          <p:nvPr/>
        </p:nvSpPr>
        <p:spPr>
          <a:xfrm>
            <a:off x="679268" y="4979352"/>
            <a:ext cx="11347268" cy="1754326"/>
          </a:xfrm>
          <a:prstGeom prst="rect">
            <a:avLst/>
          </a:prstGeom>
          <a:noFill/>
        </p:spPr>
        <p:txBody>
          <a:bodyPr wrap="square" rtlCol="0">
            <a:spAutoFit/>
          </a:bodyPr>
          <a:lstStyle/>
          <a:p>
            <a:pPr marL="285750" indent="-285750">
              <a:buFont typeface="Arial" panose="020B0604020202020204" pitchFamily="34" charset="0"/>
              <a:buChar char="•"/>
            </a:pPr>
            <a:r>
              <a:rPr lang="en-GB" altLang="zh-CN" dirty="0">
                <a:solidFill>
                  <a:srgbClr val="FF0000"/>
                </a:solidFill>
              </a:rPr>
              <a:t>The Machine Detector Interface of CEPC double ring scheme is about </a:t>
            </a:r>
            <a:r>
              <a:rPr lang="en-GB" altLang="zh-CN" dirty="0">
                <a:solidFill>
                  <a:srgbClr val="FF0000"/>
                </a:solidFill>
                <a:sym typeface="Symbol" panose="05050102010706020507" pitchFamily="18" charset="2"/>
              </a:rPr>
              <a:t></a:t>
            </a:r>
            <a:r>
              <a:rPr lang="en-GB" altLang="zh-CN" dirty="0">
                <a:solidFill>
                  <a:srgbClr val="FF0000"/>
                </a:solidFill>
              </a:rPr>
              <a:t>7m long from the </a:t>
            </a:r>
            <a:r>
              <a:rPr lang="en-GB" altLang="zh-CN" dirty="0" smtClean="0">
                <a:solidFill>
                  <a:srgbClr val="FF0000"/>
                </a:solidFill>
              </a:rPr>
              <a:t>IP.</a:t>
            </a:r>
          </a:p>
          <a:p>
            <a:pPr marL="285750" indent="-285750">
              <a:buFont typeface="Arial" panose="020B0604020202020204" pitchFamily="34" charset="0"/>
              <a:buChar char="•"/>
            </a:pPr>
            <a:r>
              <a:rPr lang="en-GB" altLang="zh-CN" dirty="0">
                <a:solidFill>
                  <a:srgbClr val="0000FF"/>
                </a:solidFill>
              </a:rPr>
              <a:t>The CEPC detector </a:t>
            </a:r>
            <a:r>
              <a:rPr lang="en-GB" altLang="zh-CN" dirty="0" smtClean="0">
                <a:solidFill>
                  <a:srgbClr val="0000FF"/>
                </a:solidFill>
              </a:rPr>
              <a:t>superconducting </a:t>
            </a:r>
            <a:r>
              <a:rPr lang="en-GB" altLang="zh-CN" dirty="0">
                <a:solidFill>
                  <a:srgbClr val="0000FF"/>
                </a:solidFill>
              </a:rPr>
              <a:t>solenoid with 3 T magnetic field and the length of 7.6m</a:t>
            </a:r>
            <a:r>
              <a:rPr lang="en-GB" altLang="zh-CN" dirty="0" smtClean="0">
                <a:solidFill>
                  <a:srgbClr val="0000FF"/>
                </a:solidFill>
              </a:rPr>
              <a:t>.</a:t>
            </a:r>
          </a:p>
          <a:p>
            <a:pPr marL="285750" indent="-285750">
              <a:buFont typeface="Arial" panose="020B0604020202020204" pitchFamily="34" charset="0"/>
              <a:buChar char="•"/>
            </a:pPr>
            <a:r>
              <a:rPr lang="en-GB" altLang="zh-CN" dirty="0" smtClean="0"/>
              <a:t>The </a:t>
            </a:r>
            <a:r>
              <a:rPr lang="en-GB" altLang="zh-CN" dirty="0"/>
              <a:t>accelerator components inside the detector without shielding are within a conical space with an opening angle of </a:t>
            </a:r>
            <a:r>
              <a:rPr lang="en-GB" altLang="zh-CN" dirty="0" err="1"/>
              <a:t>cosθ</a:t>
            </a:r>
            <a:r>
              <a:rPr lang="en-GB" altLang="zh-CN" dirty="0"/>
              <a:t>=0.993</a:t>
            </a:r>
            <a:r>
              <a:rPr lang="en-GB" altLang="zh-CN" dirty="0" smtClean="0"/>
              <a:t>.</a:t>
            </a:r>
          </a:p>
          <a:p>
            <a:pPr marL="285750" indent="-285750">
              <a:buFont typeface="Arial" panose="020B0604020202020204" pitchFamily="34" charset="0"/>
              <a:buChar char="•"/>
            </a:pPr>
            <a:r>
              <a:rPr lang="en-GB" altLang="zh-CN" dirty="0" smtClean="0">
                <a:solidFill>
                  <a:srgbClr val="00B050"/>
                </a:solidFill>
              </a:rPr>
              <a:t>The </a:t>
            </a:r>
            <a:r>
              <a:rPr lang="en-GB" altLang="zh-CN" dirty="0" err="1" smtClean="0">
                <a:solidFill>
                  <a:srgbClr val="00B050"/>
                </a:solidFill>
              </a:rPr>
              <a:t>e+e</a:t>
            </a:r>
            <a:r>
              <a:rPr lang="en-GB" altLang="zh-CN" dirty="0" smtClean="0">
                <a:solidFill>
                  <a:srgbClr val="00B050"/>
                </a:solidFill>
              </a:rPr>
              <a:t>- beams </a:t>
            </a:r>
            <a:r>
              <a:rPr lang="en-GB" altLang="zh-CN" dirty="0">
                <a:solidFill>
                  <a:srgbClr val="00B050"/>
                </a:solidFill>
              </a:rPr>
              <a:t>collide at the IP with a horizontal angle of 33mrad and </a:t>
            </a:r>
            <a:r>
              <a:rPr lang="en-GB" altLang="zh-CN" dirty="0" smtClean="0">
                <a:solidFill>
                  <a:srgbClr val="00B050"/>
                </a:solidFill>
              </a:rPr>
              <a:t>the final focusing length is 2.2m</a:t>
            </a:r>
          </a:p>
          <a:p>
            <a:pPr marL="285750" indent="-285750">
              <a:buFont typeface="Arial" panose="020B0604020202020204" pitchFamily="34" charset="0"/>
              <a:buChar char="•"/>
            </a:pPr>
            <a:r>
              <a:rPr lang="en-GB" altLang="zh-CN" dirty="0" err="1" smtClean="0">
                <a:solidFill>
                  <a:schemeClr val="accent2"/>
                </a:solidFill>
              </a:rPr>
              <a:t>Lumical</a:t>
            </a:r>
            <a:r>
              <a:rPr lang="en-GB" altLang="zh-CN" dirty="0" smtClean="0">
                <a:solidFill>
                  <a:schemeClr val="accent2"/>
                </a:solidFill>
              </a:rPr>
              <a:t> will </a:t>
            </a:r>
            <a:r>
              <a:rPr lang="en-GB" altLang="zh-CN" dirty="0">
                <a:solidFill>
                  <a:schemeClr val="accent2"/>
                </a:solidFill>
              </a:rPr>
              <a:t>be installed in longitudinal 0.95~1.11m, with inner radius 28.5mm and outer radius 100mm.</a:t>
            </a:r>
            <a:endParaRPr lang="zh-CN" altLang="en-US" dirty="0">
              <a:solidFill>
                <a:schemeClr val="accent2"/>
              </a:solidFill>
            </a:endParaRPr>
          </a:p>
        </p:txBody>
      </p:sp>
      <p:sp>
        <p:nvSpPr>
          <p:cNvPr id="6" name="圆角矩形 5"/>
          <p:cNvSpPr/>
          <p:nvPr/>
        </p:nvSpPr>
        <p:spPr>
          <a:xfrm>
            <a:off x="505097" y="4929052"/>
            <a:ext cx="11399520" cy="1854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p:nvPr/>
        </p:nvPicPr>
        <p:blipFill>
          <a:blip r:embed="rId2"/>
          <a:stretch>
            <a:fillRect/>
          </a:stretch>
        </p:blipFill>
        <p:spPr>
          <a:xfrm>
            <a:off x="2142310" y="1236617"/>
            <a:ext cx="6479176" cy="3631474"/>
          </a:xfrm>
          <a:prstGeom prst="rect">
            <a:avLst/>
          </a:prstGeom>
        </p:spPr>
      </p:pic>
    </p:spTree>
    <p:extLst>
      <p:ext uri="{BB962C8B-B14F-4D97-AF65-F5344CB8AC3E}">
        <p14:creationId xmlns:p14="http://schemas.microsoft.com/office/powerpoint/2010/main" val="21379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Beam stay clear region</a:t>
            </a:r>
            <a:endParaRPr lang="zh-CN" altLang="en-US" dirty="0">
              <a:solidFill>
                <a:srgbClr val="7030A0"/>
              </a:solidFill>
            </a:endParaRPr>
          </a:p>
        </p:txBody>
      </p:sp>
      <p:sp>
        <p:nvSpPr>
          <p:cNvPr id="8" name="矩形 7"/>
          <p:cNvSpPr/>
          <p:nvPr/>
        </p:nvSpPr>
        <p:spPr>
          <a:xfrm>
            <a:off x="5934738" y="3244334"/>
            <a:ext cx="322524" cy="369332"/>
          </a:xfrm>
          <a:prstGeom prst="rect">
            <a:avLst/>
          </a:prstGeom>
        </p:spPr>
        <p:txBody>
          <a:bodyPr wrap="none">
            <a:spAutoFit/>
          </a:bodyPr>
          <a:lstStyle/>
          <a:p>
            <a:r>
              <a:rPr lang="zh-CN" altLang="en-US" b="0" i="0" u="none" strike="noStrike" dirty="0" smtClean="0">
                <a:latin typeface="Courier"/>
              </a:rPr>
              <a:t> </a:t>
            </a:r>
            <a:endParaRPr lang="zh-CN" altLang="en-US" dirty="0"/>
          </a:p>
        </p:txBody>
      </p:sp>
      <p:sp>
        <p:nvSpPr>
          <p:cNvPr id="3" name="矩形 2"/>
          <p:cNvSpPr/>
          <p:nvPr/>
        </p:nvSpPr>
        <p:spPr>
          <a:xfrm>
            <a:off x="5953974" y="3282806"/>
            <a:ext cx="284052" cy="292388"/>
          </a:xfrm>
          <a:prstGeom prst="rect">
            <a:avLst/>
          </a:prstGeom>
        </p:spPr>
        <p:txBody>
          <a:bodyPr wrap="none">
            <a:spAutoFit/>
          </a:bodyPr>
          <a:lstStyle/>
          <a:p>
            <a:r>
              <a:rPr lang="zh-CN" altLang="en-US" sz="1300"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smtClean="0">
                <a:latin typeface="Courier" pitchFamily="49" charset="0"/>
              </a:rPr>
              <a:t> </a:t>
            </a:r>
            <a:endParaRPr lang="zh-CN" altLang="en-US" dirty="0"/>
          </a:p>
        </p:txBody>
      </p:sp>
      <p:pic>
        <p:nvPicPr>
          <p:cNvPr id="7" name="图片 6"/>
          <p:cNvPicPr>
            <a:picLocks noChangeAspect="1"/>
          </p:cNvPicPr>
          <p:nvPr/>
        </p:nvPicPr>
        <p:blipFill>
          <a:blip r:embed="rId2"/>
          <a:stretch>
            <a:fillRect/>
          </a:stretch>
        </p:blipFill>
        <p:spPr>
          <a:xfrm>
            <a:off x="838200" y="1623199"/>
            <a:ext cx="6861097" cy="4242024"/>
          </a:xfrm>
          <a:prstGeom prst="rect">
            <a:avLst/>
          </a:prstGeom>
        </p:spPr>
      </p:pic>
      <p:sp>
        <p:nvSpPr>
          <p:cNvPr id="14" name="文本框 13"/>
          <p:cNvSpPr txBox="1"/>
          <p:nvPr/>
        </p:nvSpPr>
        <p:spPr>
          <a:xfrm>
            <a:off x="4395768" y="1926657"/>
            <a:ext cx="997527" cy="369332"/>
          </a:xfrm>
          <a:prstGeom prst="rect">
            <a:avLst/>
          </a:prstGeom>
          <a:noFill/>
        </p:spPr>
        <p:txBody>
          <a:bodyPr wrap="square" rtlCol="0">
            <a:spAutoFit/>
          </a:bodyPr>
          <a:lstStyle/>
          <a:p>
            <a:r>
              <a:rPr lang="en-US" altLang="zh-CN" dirty="0" err="1" smtClean="0">
                <a:solidFill>
                  <a:srgbClr val="7030A0"/>
                </a:solidFill>
              </a:rPr>
              <a:t>Lumical</a:t>
            </a:r>
            <a:endParaRPr lang="zh-CN" altLang="en-US" dirty="0">
              <a:solidFill>
                <a:srgbClr val="7030A0"/>
              </a:solidFill>
            </a:endParaRPr>
          </a:p>
        </p:txBody>
      </p:sp>
      <p:sp>
        <p:nvSpPr>
          <p:cNvPr id="15" name="文本框 14"/>
          <p:cNvSpPr txBox="1"/>
          <p:nvPr/>
        </p:nvSpPr>
        <p:spPr>
          <a:xfrm>
            <a:off x="5545298" y="2262468"/>
            <a:ext cx="692728" cy="369332"/>
          </a:xfrm>
          <a:prstGeom prst="rect">
            <a:avLst/>
          </a:prstGeom>
          <a:noFill/>
        </p:spPr>
        <p:txBody>
          <a:bodyPr wrap="square" rtlCol="0">
            <a:spAutoFit/>
          </a:bodyPr>
          <a:lstStyle/>
          <a:p>
            <a:r>
              <a:rPr lang="en-US" altLang="zh-CN" dirty="0" smtClean="0">
                <a:solidFill>
                  <a:srgbClr val="00B050"/>
                </a:solidFill>
              </a:rPr>
              <a:t>QD0</a:t>
            </a:r>
            <a:endParaRPr lang="zh-CN" altLang="en-US" dirty="0">
              <a:solidFill>
                <a:srgbClr val="00B050"/>
              </a:solidFill>
            </a:endParaRPr>
          </a:p>
        </p:txBody>
      </p:sp>
      <p:sp>
        <p:nvSpPr>
          <p:cNvPr id="16" name="文本框 15"/>
          <p:cNvSpPr txBox="1"/>
          <p:nvPr/>
        </p:nvSpPr>
        <p:spPr>
          <a:xfrm>
            <a:off x="6784026" y="1655219"/>
            <a:ext cx="572655" cy="369332"/>
          </a:xfrm>
          <a:prstGeom prst="rect">
            <a:avLst/>
          </a:prstGeom>
          <a:noFill/>
        </p:spPr>
        <p:txBody>
          <a:bodyPr wrap="square" rtlCol="0">
            <a:spAutoFit/>
          </a:bodyPr>
          <a:lstStyle/>
          <a:p>
            <a:r>
              <a:rPr lang="en-US" altLang="zh-CN" dirty="0" smtClean="0">
                <a:solidFill>
                  <a:srgbClr val="FFC000"/>
                </a:solidFill>
              </a:rPr>
              <a:t>QF1</a:t>
            </a:r>
            <a:endParaRPr lang="zh-CN" altLang="en-US" dirty="0">
              <a:solidFill>
                <a:srgbClr val="FFC000"/>
              </a:solidFill>
            </a:endParaRPr>
          </a:p>
        </p:txBody>
      </p:sp>
      <p:sp>
        <p:nvSpPr>
          <p:cNvPr id="10" name="矩形 9"/>
          <p:cNvSpPr/>
          <p:nvPr/>
        </p:nvSpPr>
        <p:spPr>
          <a:xfrm>
            <a:off x="8428589" y="1859339"/>
            <a:ext cx="3049307" cy="2369880"/>
          </a:xfrm>
          <a:prstGeom prst="rect">
            <a:avLst/>
          </a:prstGeom>
        </p:spPr>
        <p:txBody>
          <a:bodyPr wrap="square">
            <a:spAutoFit/>
          </a:bodyPr>
          <a:lstStyle/>
          <a:p>
            <a:pPr algn="just">
              <a:spcAft>
                <a:spcPts val="0"/>
              </a:spcAft>
            </a:pPr>
            <a:r>
              <a:rPr lang="en-GB" altLang="zh-CN" sz="2000" dirty="0" smtClean="0">
                <a:solidFill>
                  <a:srgbClr val="0070C0"/>
                </a:solidFill>
              </a:rPr>
              <a:t>According </a:t>
            </a:r>
            <a:r>
              <a:rPr lang="en-GB" altLang="zh-CN" sz="2000" dirty="0">
                <a:solidFill>
                  <a:srgbClr val="0070C0"/>
                </a:solidFill>
              </a:rPr>
              <a:t>to the considerations of injection and beam tail effect after collision</a:t>
            </a:r>
            <a:r>
              <a:rPr lang="en-GB" altLang="zh-CN" sz="2000" dirty="0" smtClean="0">
                <a:solidFill>
                  <a:srgbClr val="0070C0"/>
                </a:solidFill>
                <a:cs typeface="Times New Roman" panose="02020603050405020304" pitchFamily="18" charset="0"/>
              </a:rPr>
              <a:t>, </a:t>
            </a:r>
            <a:r>
              <a:rPr lang="en-GB" altLang="zh-CN" sz="2000" dirty="0">
                <a:solidFill>
                  <a:srgbClr val="0070C0"/>
                </a:solidFill>
                <a:cs typeface="Times New Roman" panose="02020603050405020304" pitchFamily="18" charset="0"/>
              </a:rPr>
              <a:t>CEPC IR beam stay clear region are defined as:</a:t>
            </a:r>
            <a:endParaRPr lang="zh-CN" altLang="zh-CN" sz="2000" dirty="0">
              <a:solidFill>
                <a:srgbClr val="0070C0"/>
              </a:solidFill>
              <a:cs typeface="Times New Roman" panose="02020603050405020304" pitchFamily="18" charset="0"/>
            </a:endParaRPr>
          </a:p>
          <a:p>
            <a:r>
              <a:rPr lang="en-GB" altLang="zh-CN" sz="2400" kern="0" dirty="0" smtClean="0">
                <a:solidFill>
                  <a:srgbClr val="C00000"/>
                </a:solidFill>
              </a:rPr>
              <a:t> </a:t>
            </a:r>
            <a:r>
              <a:rPr lang="en-GB" altLang="zh-CN" sz="2400" kern="0" dirty="0" err="1" smtClean="0">
                <a:solidFill>
                  <a:srgbClr val="C00000"/>
                </a:solidFill>
              </a:rPr>
              <a:t>BSC_x</a:t>
            </a:r>
            <a:r>
              <a:rPr lang="en-GB" altLang="zh-CN" sz="2400" kern="0" dirty="0" smtClean="0">
                <a:solidFill>
                  <a:srgbClr val="C00000"/>
                </a:solidFill>
              </a:rPr>
              <a:t> = </a:t>
            </a:r>
            <a:r>
              <a:rPr lang="en-GB" altLang="zh-CN" sz="2400" kern="0" dirty="0" smtClean="0">
                <a:solidFill>
                  <a:srgbClr val="C00000"/>
                </a:solidFill>
                <a:cs typeface="Times New Roman" panose="02020603050405020304" pitchFamily="18" charset="0"/>
                <a:sym typeface="Symbol" panose="05050102010706020507" pitchFamily="18" charset="2"/>
              </a:rPr>
              <a:t></a:t>
            </a:r>
            <a:r>
              <a:rPr lang="en-GB" altLang="zh-CN" sz="2400" kern="0" dirty="0">
                <a:solidFill>
                  <a:srgbClr val="C00000"/>
                </a:solidFill>
              </a:rPr>
              <a:t>(20</a:t>
            </a:r>
            <a:r>
              <a:rPr lang="en-GB" altLang="zh-CN" sz="2400" kern="0" dirty="0">
                <a:solidFill>
                  <a:srgbClr val="C00000"/>
                </a:solidFill>
                <a:cs typeface="Times New Roman" panose="02020603050405020304" pitchFamily="18" charset="0"/>
                <a:sym typeface="Symbol" panose="05050102010706020507" pitchFamily="18" charset="2"/>
              </a:rPr>
              <a:t></a:t>
            </a:r>
            <a:r>
              <a:rPr lang="en-GB" altLang="zh-CN" sz="2400" kern="0" baseline="-25000" dirty="0" smtClean="0">
                <a:solidFill>
                  <a:srgbClr val="C00000"/>
                </a:solidFill>
              </a:rPr>
              <a:t>x</a:t>
            </a:r>
            <a:r>
              <a:rPr lang="en-GB" altLang="zh-CN" sz="2400" kern="0" dirty="0" smtClean="0">
                <a:solidFill>
                  <a:srgbClr val="C00000"/>
                </a:solidFill>
              </a:rPr>
              <a:t>+3mm)            </a:t>
            </a:r>
          </a:p>
          <a:p>
            <a:r>
              <a:rPr lang="en-GB" altLang="zh-CN" sz="2400" kern="0" dirty="0">
                <a:solidFill>
                  <a:srgbClr val="C00000"/>
                </a:solidFill>
              </a:rPr>
              <a:t> </a:t>
            </a:r>
            <a:r>
              <a:rPr lang="en-GB" altLang="zh-CN" sz="2400" kern="0" dirty="0" err="1" smtClean="0">
                <a:solidFill>
                  <a:srgbClr val="0000FF"/>
                </a:solidFill>
              </a:rPr>
              <a:t>BSC_y</a:t>
            </a:r>
            <a:r>
              <a:rPr lang="en-GB" altLang="zh-CN" sz="2400" kern="0" dirty="0" smtClean="0">
                <a:solidFill>
                  <a:srgbClr val="0000FF"/>
                </a:solidFill>
              </a:rPr>
              <a:t> = </a:t>
            </a:r>
            <a:r>
              <a:rPr lang="en-GB" altLang="zh-CN" sz="2400" kern="0" dirty="0" smtClean="0">
                <a:solidFill>
                  <a:srgbClr val="0000FF"/>
                </a:solidFill>
                <a:cs typeface="Times New Roman" panose="02020603050405020304" pitchFamily="18" charset="0"/>
                <a:sym typeface="Symbol" panose="05050102010706020507" pitchFamily="18" charset="2"/>
              </a:rPr>
              <a:t></a:t>
            </a:r>
            <a:r>
              <a:rPr lang="en-GB" altLang="zh-CN" sz="2400" kern="0" dirty="0">
                <a:solidFill>
                  <a:srgbClr val="0000FF"/>
                </a:solidFill>
              </a:rPr>
              <a:t>(30</a:t>
            </a:r>
            <a:r>
              <a:rPr lang="en-GB" altLang="zh-CN" sz="2400" kern="0" dirty="0">
                <a:solidFill>
                  <a:srgbClr val="0000FF"/>
                </a:solidFill>
                <a:cs typeface="Times New Roman" panose="02020603050405020304" pitchFamily="18" charset="0"/>
                <a:sym typeface="Symbol" panose="05050102010706020507" pitchFamily="18" charset="2"/>
              </a:rPr>
              <a:t></a:t>
            </a:r>
            <a:r>
              <a:rPr lang="en-GB" altLang="zh-CN" sz="2400" kern="0" baseline="-25000" dirty="0" smtClean="0">
                <a:solidFill>
                  <a:srgbClr val="0000FF"/>
                </a:solidFill>
              </a:rPr>
              <a:t>y</a:t>
            </a:r>
            <a:r>
              <a:rPr lang="en-GB" altLang="zh-CN" sz="2400" kern="0" dirty="0" smtClean="0">
                <a:solidFill>
                  <a:srgbClr val="0000FF"/>
                </a:solidFill>
              </a:rPr>
              <a:t>+3mm</a:t>
            </a:r>
            <a:r>
              <a:rPr lang="en-GB" altLang="zh-CN" sz="2400" kern="0" dirty="0">
                <a:solidFill>
                  <a:srgbClr val="0000FF"/>
                </a:solidFill>
              </a:rPr>
              <a:t>)</a:t>
            </a:r>
            <a:endParaRPr lang="zh-CN" altLang="en-US" sz="2400" dirty="0">
              <a:solidFill>
                <a:srgbClr val="0000FF"/>
              </a:solidFill>
            </a:endParaRPr>
          </a:p>
        </p:txBody>
      </p:sp>
      <p:sp>
        <p:nvSpPr>
          <p:cNvPr id="17" name="圆角矩形 16"/>
          <p:cNvSpPr/>
          <p:nvPr/>
        </p:nvSpPr>
        <p:spPr>
          <a:xfrm>
            <a:off x="8194766" y="1623200"/>
            <a:ext cx="3553097" cy="2958326"/>
          </a:xfrm>
          <a:prstGeom prst="roundRect">
            <a:avLst/>
          </a:prstGeom>
          <a:noFill/>
          <a:ln>
            <a:solidFill>
              <a:srgbClr val="D10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10DA7"/>
              </a:solidFill>
            </a:endParaRPr>
          </a:p>
        </p:txBody>
      </p:sp>
    </p:spTree>
    <p:extLst>
      <p:ext uri="{BB962C8B-B14F-4D97-AF65-F5344CB8AC3E}">
        <p14:creationId xmlns:p14="http://schemas.microsoft.com/office/powerpoint/2010/main" val="262627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QD0/QF1 physics design parameters</a:t>
            </a:r>
            <a:endParaRPr lang="zh-CN" altLang="en-US" sz="2000" dirty="0">
              <a:solidFill>
                <a:srgbClr val="7030A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912686040"/>
              </p:ext>
            </p:extLst>
          </p:nvPr>
        </p:nvGraphicFramePr>
        <p:xfrm>
          <a:off x="705394" y="1709984"/>
          <a:ext cx="5390606" cy="4235788"/>
        </p:xfrm>
        <a:graphic>
          <a:graphicData uri="http://schemas.openxmlformats.org/drawingml/2006/table">
            <a:tbl>
              <a:tblPr firstRow="1" firstCol="1" bandRow="1">
                <a:tableStyleId>{5C22544A-7EE6-4342-B048-85BDC9FD1C3A}</a:tableStyleId>
              </a:tblPr>
              <a:tblGrid>
                <a:gridCol w="1441221"/>
                <a:gridCol w="1408731"/>
                <a:gridCol w="1408731"/>
                <a:gridCol w="1131923"/>
              </a:tblGrid>
              <a:tr h="1546713">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QD0</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Horizontal BSC</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lang="en-US" sz="1400" b="1" kern="100"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Vertical BSC</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lang="en-US" sz="1400" b="1" kern="100"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b="1" kern="10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e+e</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beam center distance</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374286">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Entrance</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11.17mm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16.27mm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72.61mm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374286">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Middle</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14.02mm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18.70mm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101.32mm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374286">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Exit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19.15mm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17.63mm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129.70mm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443359">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Good field region</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Horizontal 19.15 mm</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Vertical 18.77 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r h="374286">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Effective length</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1.73 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r h="374286">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Distance from IP</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2.2 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r h="374286">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Gradient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151 T/m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928092356"/>
              </p:ext>
            </p:extLst>
          </p:nvPr>
        </p:nvGraphicFramePr>
        <p:xfrm>
          <a:off x="6254931" y="1709988"/>
          <a:ext cx="5183415" cy="4235785"/>
        </p:xfrm>
        <a:graphic>
          <a:graphicData uri="http://schemas.openxmlformats.org/drawingml/2006/table">
            <a:tbl>
              <a:tblPr firstRow="1" firstCol="1" bandRow="1">
                <a:tableStyleId>{5C22544A-7EE6-4342-B048-85BDC9FD1C3A}</a:tableStyleId>
              </a:tblPr>
              <a:tblGrid>
                <a:gridCol w="1385826"/>
                <a:gridCol w="1354586"/>
                <a:gridCol w="1354586"/>
                <a:gridCol w="1088417"/>
              </a:tblGrid>
              <a:tr h="1521895">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QF1</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Horizontal BSC</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lang="en-US" sz="1400" b="1" kern="100"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Vertical BSC</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lang="en-US" sz="1400" b="1" kern="100" baseline="-25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b="1" kern="10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e+e</a:t>
                      </a: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beam center distance</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368280">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Entrance</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23.04 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16.01 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146.20 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368280">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Middle</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27.49 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14.26 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170.63 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368280">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Exit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28.96 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13.68 mm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195.05 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r>
              <a:tr h="368280">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Good field region</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Horizontal 28.96 mm</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Vertical 16.01 mm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r h="368280">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Effective length</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1.48 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r h="368280">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Distance from IP</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a:effectLst/>
                          <a:latin typeface="Times New Roman" panose="02020603050405020304" pitchFamily="18" charset="0"/>
                          <a:ea typeface="宋体" panose="02010600030101010101" pitchFamily="2" charset="-122"/>
                          <a:cs typeface="Times New Roman" panose="02020603050405020304" pitchFamily="18" charset="0"/>
                        </a:rPr>
                        <a:t>4.43 m</a:t>
                      </a:r>
                      <a:endParaRPr lang="zh-CN" sz="1400" kern="10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r h="368280">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Gradient</a:t>
                      </a:r>
                      <a:endParaRPr lang="zh-CN" sz="1400" kern="100" dirty="0">
                        <a:solidFill>
                          <a:schemeClr val="tx1"/>
                        </a:solidFill>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gridSpan="3">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102 T/m</a:t>
                      </a:r>
                      <a:endParaRPr lang="zh-CN" sz="1400" kern="100" dirty="0">
                        <a:effectLst/>
                        <a:latin typeface="Times" panose="02020603060405020304" pitchFamily="18" charset="0"/>
                        <a:ea typeface="宋体" panose="02010600030101010101" pitchFamily="2" charset="-122"/>
                        <a:cs typeface="Times New Roman" panose="02020603050405020304" pitchFamily="18" charset="0"/>
                      </a:endParaRPr>
                    </a:p>
                  </a:txBody>
                  <a:tcPr marL="51435" marR="51435" marT="9525" marB="0" anchor="ct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237048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9034"/>
            <a:ext cx="10515600" cy="1325563"/>
          </a:xfrm>
        </p:spPr>
        <p:txBody>
          <a:bodyPr/>
          <a:lstStyle/>
          <a:p>
            <a:r>
              <a:rPr lang="en-US" altLang="zh-CN" dirty="0" smtClean="0">
                <a:solidFill>
                  <a:srgbClr val="7030A0"/>
                </a:solidFill>
              </a:rPr>
              <a:t>IR superconducting magnets</a:t>
            </a:r>
            <a:endParaRPr lang="zh-CN" altLang="en-US" dirty="0">
              <a:solidFill>
                <a:srgbClr val="7030A0"/>
              </a:solidFill>
            </a:endParaRPr>
          </a:p>
        </p:txBody>
      </p:sp>
      <p:pic>
        <p:nvPicPr>
          <p:cNvPr id="4" name="内容占位符 3" descr="E:\work\CEPC\CDR\CDR-2ring\yszhu\Magnet Cross section Z-R plane.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152533"/>
            <a:ext cx="7239001" cy="2410035"/>
          </a:xfrm>
          <a:prstGeom prst="rect">
            <a:avLst/>
          </a:prstGeom>
          <a:noFill/>
          <a:ln>
            <a:noFill/>
          </a:ln>
        </p:spPr>
      </p:pic>
      <p:sp>
        <p:nvSpPr>
          <p:cNvPr id="5" name="文本框 4"/>
          <p:cNvSpPr txBox="1"/>
          <p:nvPr/>
        </p:nvSpPr>
        <p:spPr>
          <a:xfrm>
            <a:off x="7981951" y="1204936"/>
            <a:ext cx="4076699" cy="2308324"/>
          </a:xfrm>
          <a:prstGeom prst="rect">
            <a:avLst/>
          </a:prstGeom>
          <a:noFill/>
        </p:spPr>
        <p:txBody>
          <a:bodyPr wrap="square" rtlCol="0">
            <a:spAutoFit/>
          </a:bodyPr>
          <a:lstStyle/>
          <a:p>
            <a:pPr marL="285750" indent="-285750">
              <a:buFont typeface="Arial" panose="020B0604020202020204" pitchFamily="34" charset="0"/>
              <a:buChar char="•"/>
            </a:pPr>
            <a:r>
              <a:rPr lang="en-GB" altLang="zh-CN" dirty="0" smtClean="0">
                <a:solidFill>
                  <a:srgbClr val="C00000"/>
                </a:solidFill>
              </a:rPr>
              <a:t>Both </a:t>
            </a:r>
            <a:r>
              <a:rPr lang="en-GB" altLang="zh-CN" dirty="0">
                <a:solidFill>
                  <a:srgbClr val="C00000"/>
                </a:solidFill>
              </a:rPr>
              <a:t>of QD0 and QF1 are double aperture superconducting magnets</a:t>
            </a:r>
            <a:r>
              <a:rPr lang="en-GB" altLang="zh-CN" dirty="0" smtClean="0">
                <a:solidFill>
                  <a:srgbClr val="C00000"/>
                </a:solidFill>
              </a:rPr>
              <a:t>.</a:t>
            </a:r>
          </a:p>
          <a:p>
            <a:pPr marL="285750" indent="-285750">
              <a:buFont typeface="Arial" panose="020B0604020202020204" pitchFamily="34" charset="0"/>
              <a:buChar char="•"/>
            </a:pPr>
            <a:r>
              <a:rPr lang="en-US" altLang="zh-CN" dirty="0" smtClean="0">
                <a:solidFill>
                  <a:srgbClr val="0033CC"/>
                </a:solidFill>
                <a:cs typeface="Times New Roman" panose="02020603050405020304" pitchFamily="18" charset="0"/>
              </a:rPr>
              <a:t>QD0/QF1</a:t>
            </a:r>
            <a:r>
              <a:rPr lang="zh-CN" altLang="en-US" dirty="0" smtClean="0">
                <a:solidFill>
                  <a:srgbClr val="0033CC"/>
                </a:solidFill>
                <a:cs typeface="Times New Roman" panose="02020603050405020304" pitchFamily="18" charset="0"/>
              </a:rPr>
              <a:t> </a:t>
            </a:r>
            <a:r>
              <a:rPr lang="en-US" altLang="zh-CN" dirty="0" smtClean="0">
                <a:solidFill>
                  <a:srgbClr val="0033CC"/>
                </a:solidFill>
                <a:cs typeface="Times New Roman" panose="02020603050405020304" pitchFamily="18" charset="0"/>
              </a:rPr>
              <a:t>and anti-solenoid are all in a cryogenics system.</a:t>
            </a:r>
          </a:p>
          <a:p>
            <a:pPr marL="285750" indent="-285750">
              <a:buFont typeface="Arial" panose="020B0604020202020204" pitchFamily="34" charset="0"/>
              <a:buChar char="•"/>
            </a:pPr>
            <a:r>
              <a:rPr lang="en-US" altLang="zh-CN" dirty="0" smtClean="0">
                <a:solidFill>
                  <a:srgbClr val="00B050"/>
                </a:solidFill>
                <a:cs typeface="Times New Roman" panose="02020603050405020304" pitchFamily="18" charset="0"/>
              </a:rPr>
              <a:t>QD0/QF1 peak field in coil 3.5T/3.7T.</a:t>
            </a:r>
          </a:p>
          <a:p>
            <a:pPr marL="285750" indent="-285750">
              <a:buFont typeface="Arial" panose="020B0604020202020204" pitchFamily="34" charset="0"/>
              <a:buChar char="•"/>
            </a:pPr>
            <a:r>
              <a:rPr lang="en-US" altLang="zh-CN" dirty="0" smtClean="0">
                <a:solidFill>
                  <a:srgbClr val="00B050"/>
                </a:solidFill>
                <a:cs typeface="Times New Roman" panose="02020603050405020304" pitchFamily="18" charset="0"/>
              </a:rPr>
              <a:t>Peak field in coil of Anti-solenoid is 7.4T before QD0, 2.9T within QD0 and 1.9T after QD0.</a:t>
            </a:r>
            <a:endParaRPr lang="zh-CN" altLang="en-US" dirty="0">
              <a:solidFill>
                <a:srgbClr val="00B050"/>
              </a:solidFill>
            </a:endParaRPr>
          </a:p>
        </p:txBody>
      </p:sp>
      <p:sp>
        <p:nvSpPr>
          <p:cNvPr id="6" name="圆角矩形 5"/>
          <p:cNvSpPr/>
          <p:nvPr/>
        </p:nvSpPr>
        <p:spPr>
          <a:xfrm>
            <a:off x="7981951" y="1050042"/>
            <a:ext cx="4076699" cy="2512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675660" y="3717920"/>
            <a:ext cx="5153640" cy="2591889"/>
          </a:xfrm>
          <a:prstGeom prst="rect">
            <a:avLst/>
          </a:prstGeom>
        </p:spPr>
      </p:pic>
      <p:pic>
        <p:nvPicPr>
          <p:cNvPr id="7" name="图片 6"/>
          <p:cNvPicPr>
            <a:picLocks noChangeAspect="1"/>
          </p:cNvPicPr>
          <p:nvPr/>
        </p:nvPicPr>
        <p:blipFill>
          <a:blip r:embed="rId4"/>
          <a:stretch>
            <a:fillRect/>
          </a:stretch>
        </p:blipFill>
        <p:spPr>
          <a:xfrm>
            <a:off x="6543675" y="3717919"/>
            <a:ext cx="4810125" cy="2593181"/>
          </a:xfrm>
          <a:prstGeom prst="rect">
            <a:avLst/>
          </a:prstGeom>
        </p:spPr>
      </p:pic>
    </p:spTree>
    <p:extLst>
      <p:ext uri="{BB962C8B-B14F-4D97-AF65-F5344CB8AC3E}">
        <p14:creationId xmlns:p14="http://schemas.microsoft.com/office/powerpoint/2010/main" val="426458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156120"/>
            <a:ext cx="10515600" cy="1325563"/>
          </a:xfrm>
        </p:spPr>
        <p:txBody>
          <a:bodyPr/>
          <a:lstStyle/>
          <a:p>
            <a:r>
              <a:rPr lang="en-US" altLang="zh-CN" dirty="0" smtClean="0">
                <a:solidFill>
                  <a:srgbClr val="7030A0"/>
                </a:solidFill>
              </a:rPr>
              <a:t>Solenoid compensation</a:t>
            </a:r>
            <a:endParaRPr lang="zh-CN" altLang="en-US" dirty="0">
              <a:solidFill>
                <a:srgbClr val="7030A0"/>
              </a:solidFill>
            </a:endParaRPr>
          </a:p>
        </p:txBody>
      </p:sp>
      <p:sp>
        <p:nvSpPr>
          <p:cNvPr id="5" name="矩形 4"/>
          <p:cNvSpPr/>
          <p:nvPr/>
        </p:nvSpPr>
        <p:spPr>
          <a:xfrm>
            <a:off x="8189322" y="2008812"/>
            <a:ext cx="3236324" cy="3693319"/>
          </a:xfrm>
          <a:prstGeom prst="rect">
            <a:avLst/>
          </a:prstGeom>
        </p:spPr>
        <p:txBody>
          <a:bodyPr wrap="square">
            <a:spAutoFit/>
          </a:bodyPr>
          <a:lstStyle/>
          <a:p>
            <a:pPr marL="285750" indent="-285750" algn="just">
              <a:buFont typeface="Arial" panose="020B0604020202020204" pitchFamily="34" charset="0"/>
              <a:buChar char="•"/>
            </a:pPr>
            <a:r>
              <a:rPr lang="en-US" altLang="zh-CN" dirty="0" smtClean="0">
                <a:solidFill>
                  <a:srgbClr val="002060"/>
                </a:solidFill>
              </a:rPr>
              <a:t>Anti-solenoids are </a:t>
            </a:r>
            <a:r>
              <a:rPr lang="en-US" altLang="zh-CN" dirty="0">
                <a:solidFill>
                  <a:srgbClr val="002060"/>
                </a:solidFill>
              </a:rPr>
              <a:t>designed to compensate the solenoid field from the detector.</a:t>
            </a:r>
            <a:r>
              <a:rPr lang="en-GB" altLang="zh-CN" dirty="0">
                <a:solidFill>
                  <a:srgbClr val="002060"/>
                </a:solidFill>
              </a:rPr>
              <a:t> </a:t>
            </a:r>
            <a:endParaRPr lang="en-GB" altLang="zh-CN" dirty="0" smtClean="0">
              <a:solidFill>
                <a:srgbClr val="002060"/>
              </a:solidFill>
            </a:endParaRPr>
          </a:p>
          <a:p>
            <a:pPr marL="285750" indent="-285750" algn="just">
              <a:buFont typeface="Arial" panose="020B0604020202020204" pitchFamily="34" charset="0"/>
              <a:buChar char="•"/>
            </a:pPr>
            <a:r>
              <a:rPr lang="en-GB" altLang="zh-CN" dirty="0" smtClean="0">
                <a:solidFill>
                  <a:srgbClr val="0000FF"/>
                </a:solidFill>
              </a:rPr>
              <a:t>The </a:t>
            </a:r>
            <a:r>
              <a:rPr lang="en-GB" altLang="zh-CN" dirty="0">
                <a:solidFill>
                  <a:srgbClr val="0000FF"/>
                </a:solidFill>
              </a:rPr>
              <a:t>integral longitudinal field </a:t>
            </a:r>
            <a:r>
              <a:rPr lang="en-GB" altLang="zh-CN" dirty="0">
                <a:solidFill>
                  <a:srgbClr val="0000FF"/>
                </a:solidFill>
                <a:sym typeface="Symbol" panose="05050102010706020507" pitchFamily="18" charset="2"/>
              </a:rPr>
              <a:t></a:t>
            </a:r>
            <a:r>
              <a:rPr lang="en-GB" altLang="zh-CN" dirty="0" err="1">
                <a:solidFill>
                  <a:srgbClr val="0000FF"/>
                </a:solidFill>
              </a:rPr>
              <a:t>B</a:t>
            </a:r>
            <a:r>
              <a:rPr lang="en-GB" altLang="zh-CN" baseline="-25000" dirty="0" err="1">
                <a:solidFill>
                  <a:srgbClr val="0000FF"/>
                </a:solidFill>
              </a:rPr>
              <a:t>z</a:t>
            </a:r>
            <a:r>
              <a:rPr lang="en-GB" altLang="zh-CN" dirty="0" err="1">
                <a:solidFill>
                  <a:srgbClr val="0000FF"/>
                </a:solidFill>
              </a:rPr>
              <a:t>ds</a:t>
            </a:r>
            <a:r>
              <a:rPr lang="en-GB" altLang="zh-CN" dirty="0">
                <a:solidFill>
                  <a:srgbClr val="0000FF"/>
                </a:solidFill>
              </a:rPr>
              <a:t> within 0~2.12m is 0 and </a:t>
            </a:r>
            <a:r>
              <a:rPr lang="en-GB" altLang="zh-CN" dirty="0" err="1">
                <a:solidFill>
                  <a:srgbClr val="0000FF"/>
                </a:solidFill>
              </a:rPr>
              <a:t>Bz</a:t>
            </a:r>
            <a:r>
              <a:rPr lang="en-GB" altLang="zh-CN" dirty="0">
                <a:solidFill>
                  <a:srgbClr val="0000FF"/>
                </a:solidFill>
              </a:rPr>
              <a:t> is less than 460Gauss after 2.12m away from the </a:t>
            </a:r>
            <a:r>
              <a:rPr lang="en-GB" altLang="zh-CN" dirty="0" smtClean="0">
                <a:solidFill>
                  <a:srgbClr val="0000FF"/>
                </a:solidFill>
              </a:rPr>
              <a:t>IP. </a:t>
            </a:r>
          </a:p>
          <a:p>
            <a:pPr marL="285750" indent="-285750" algn="just">
              <a:buFont typeface="Arial" panose="020B0604020202020204" pitchFamily="34" charset="0"/>
              <a:buChar char="•"/>
            </a:pPr>
            <a:r>
              <a:rPr lang="en-GB" altLang="zh-CN" dirty="0" smtClean="0"/>
              <a:t>The </a:t>
            </a:r>
            <a:r>
              <a:rPr lang="en-GB" altLang="zh-CN" dirty="0"/>
              <a:t>skew </a:t>
            </a:r>
            <a:r>
              <a:rPr lang="en-GB" altLang="zh-CN" dirty="0" err="1"/>
              <a:t>quadrupole</a:t>
            </a:r>
            <a:r>
              <a:rPr lang="en-GB" altLang="zh-CN" dirty="0"/>
              <a:t> coils are designed to make fine tuning of </a:t>
            </a:r>
            <a:r>
              <a:rPr lang="en-GB" altLang="zh-CN" dirty="0" err="1"/>
              <a:t>Bz</a:t>
            </a:r>
            <a:r>
              <a:rPr lang="en-GB" altLang="zh-CN" dirty="0"/>
              <a:t> over the QF1 and QD0 region instead of the mechanical rotation.</a:t>
            </a:r>
            <a:endParaRPr lang="zh-CN" altLang="zh-CN" dirty="0"/>
          </a:p>
          <a:p>
            <a:pPr marL="285750" indent="-285750" algn="just">
              <a:buFont typeface="Arial" panose="020B0604020202020204" pitchFamily="34" charset="0"/>
              <a:buChar char="•"/>
            </a:pPr>
            <a:endParaRPr lang="zh-CN" altLang="en-US" dirty="0">
              <a:solidFill>
                <a:srgbClr val="00B050"/>
              </a:solidFill>
            </a:endParaRPr>
          </a:p>
        </p:txBody>
      </p:sp>
      <p:sp>
        <p:nvSpPr>
          <p:cNvPr id="6" name="圆角矩形 5"/>
          <p:cNvSpPr/>
          <p:nvPr/>
        </p:nvSpPr>
        <p:spPr>
          <a:xfrm>
            <a:off x="8029303" y="1660162"/>
            <a:ext cx="3324496" cy="4113621"/>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7855132" y="1785258"/>
            <a:ext cx="3770812" cy="377081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p:nvPr/>
        </p:nvPicPr>
        <p:blipFill>
          <a:blip r:embed="rId2"/>
          <a:stretch>
            <a:fillRect/>
          </a:stretch>
        </p:blipFill>
        <p:spPr>
          <a:xfrm>
            <a:off x="528228" y="1660162"/>
            <a:ext cx="7054759" cy="3895908"/>
          </a:xfrm>
          <a:prstGeom prst="rect">
            <a:avLst/>
          </a:prstGeom>
        </p:spPr>
      </p:pic>
    </p:spTree>
    <p:extLst>
      <p:ext uri="{BB962C8B-B14F-4D97-AF65-F5344CB8AC3E}">
        <p14:creationId xmlns:p14="http://schemas.microsoft.com/office/powerpoint/2010/main" val="14902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823" y="0"/>
            <a:ext cx="10515600" cy="1325563"/>
          </a:xfrm>
        </p:spPr>
        <p:txBody>
          <a:bodyPr/>
          <a:lstStyle/>
          <a:p>
            <a:r>
              <a:rPr lang="en-US" altLang="zh-CN" dirty="0" smtClean="0">
                <a:solidFill>
                  <a:srgbClr val="7030A0"/>
                </a:solidFill>
              </a:rPr>
              <a:t>IR beam pipe</a:t>
            </a:r>
            <a:endParaRPr lang="zh-CN" altLang="en-US" dirty="0">
              <a:solidFill>
                <a:srgbClr val="7030A0"/>
              </a:solidFill>
            </a:endParaRPr>
          </a:p>
        </p:txBody>
      </p:sp>
      <p:pic>
        <p:nvPicPr>
          <p:cNvPr id="4" name="内容占位符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418" y="1386523"/>
            <a:ext cx="8056085" cy="4387260"/>
          </a:xfrm>
          <a:prstGeom prst="rect">
            <a:avLst/>
          </a:prstGeom>
          <a:noFill/>
          <a:ln>
            <a:noFill/>
          </a:ln>
        </p:spPr>
      </p:pic>
      <p:sp>
        <p:nvSpPr>
          <p:cNvPr id="5" name="矩形 4"/>
          <p:cNvSpPr/>
          <p:nvPr/>
        </p:nvSpPr>
        <p:spPr>
          <a:xfrm>
            <a:off x="8002088" y="1201373"/>
            <a:ext cx="3964577" cy="4524315"/>
          </a:xfrm>
          <a:prstGeom prst="rect">
            <a:avLst/>
          </a:prstGeom>
        </p:spPr>
        <p:txBody>
          <a:bodyPr wrap="square">
            <a:spAutoFit/>
          </a:bodyPr>
          <a:lstStyle/>
          <a:p>
            <a:pPr marL="285750" indent="-285750" algn="just">
              <a:buFont typeface="Arial" panose="020B0604020202020204" pitchFamily="34" charset="0"/>
              <a:buChar char="•"/>
            </a:pPr>
            <a:r>
              <a:rPr lang="en-GB" altLang="zh-CN" dirty="0">
                <a:solidFill>
                  <a:srgbClr val="D10DA7"/>
                </a:solidFill>
              </a:rPr>
              <a:t>T</a:t>
            </a:r>
            <a:r>
              <a:rPr lang="en-GB" altLang="zh-CN" dirty="0" smtClean="0">
                <a:solidFill>
                  <a:srgbClr val="D10DA7"/>
                </a:solidFill>
              </a:rPr>
              <a:t>he </a:t>
            </a:r>
            <a:r>
              <a:rPr lang="en-GB" altLang="zh-CN" dirty="0">
                <a:solidFill>
                  <a:srgbClr val="D10DA7"/>
                </a:solidFill>
              </a:rPr>
              <a:t>inner diameter of the beryllium pipe </a:t>
            </a:r>
            <a:r>
              <a:rPr lang="en-GB" altLang="zh-CN" dirty="0" smtClean="0">
                <a:solidFill>
                  <a:srgbClr val="D10DA7"/>
                </a:solidFill>
              </a:rPr>
              <a:t>~ 28mm. Length ~14cm in longitudinal.</a:t>
            </a:r>
          </a:p>
          <a:p>
            <a:pPr marL="285750" indent="-285750" algn="just">
              <a:buFont typeface="Arial" panose="020B0604020202020204" pitchFamily="34" charset="0"/>
              <a:buChar char="•"/>
            </a:pPr>
            <a:r>
              <a:rPr lang="en-US" altLang="zh-CN" dirty="0"/>
              <a:t>Due to bremsstrahlung incoherent pairs, the shape of beam pipe between 0.2~0.5m is selected as cone. </a:t>
            </a:r>
            <a:endParaRPr lang="en-US" altLang="zh-CN" dirty="0" smtClean="0"/>
          </a:p>
          <a:p>
            <a:pPr marL="285750" indent="-285750" algn="just">
              <a:buFont typeface="Arial" panose="020B0604020202020204" pitchFamily="34" charset="0"/>
              <a:buChar char="•"/>
            </a:pPr>
            <a:r>
              <a:rPr lang="en-GB" altLang="zh-CN" dirty="0" smtClean="0">
                <a:solidFill>
                  <a:schemeClr val="accent2"/>
                </a:solidFill>
              </a:rPr>
              <a:t>Bellows </a:t>
            </a:r>
            <a:r>
              <a:rPr lang="en-GB" altLang="zh-CN" dirty="0">
                <a:solidFill>
                  <a:schemeClr val="accent2"/>
                </a:solidFill>
              </a:rPr>
              <a:t>for the requirements of installation in the crotch region where is located about 0.7m away from the IP</a:t>
            </a:r>
            <a:r>
              <a:rPr lang="en-GB" altLang="zh-CN" kern="0" dirty="0" smtClean="0">
                <a:solidFill>
                  <a:schemeClr val="accent2"/>
                </a:solidFill>
              </a:rPr>
              <a:t>. </a:t>
            </a:r>
          </a:p>
          <a:p>
            <a:pPr marL="285750" indent="-285750" algn="just">
              <a:buFont typeface="Arial" panose="020B0604020202020204" pitchFamily="34" charset="0"/>
              <a:buChar char="•"/>
            </a:pPr>
            <a:r>
              <a:rPr lang="en-GB" altLang="zh-CN" dirty="0" smtClean="0">
                <a:solidFill>
                  <a:srgbClr val="00B050"/>
                </a:solidFill>
              </a:rPr>
              <a:t>Water </a:t>
            </a:r>
            <a:r>
              <a:rPr lang="en-GB" altLang="zh-CN" dirty="0">
                <a:solidFill>
                  <a:srgbClr val="00B050"/>
                </a:solidFill>
              </a:rPr>
              <a:t>cooling structure is considered due to heating problem of </a:t>
            </a:r>
            <a:r>
              <a:rPr lang="en-GB" altLang="zh-CN" dirty="0" smtClean="0">
                <a:solidFill>
                  <a:srgbClr val="00B050"/>
                </a:solidFill>
              </a:rPr>
              <a:t>HOM.</a:t>
            </a:r>
            <a:endParaRPr lang="en-GB" altLang="zh-CN" kern="0" dirty="0" smtClean="0">
              <a:solidFill>
                <a:srgbClr val="00B050"/>
              </a:solidFill>
            </a:endParaRPr>
          </a:p>
          <a:p>
            <a:pPr marL="285750" indent="-285750" algn="just">
              <a:buFont typeface="Arial" panose="020B0604020202020204" pitchFamily="34" charset="0"/>
              <a:buChar char="•"/>
            </a:pPr>
            <a:r>
              <a:rPr lang="en-GB" altLang="zh-CN" kern="0" dirty="0" smtClean="0">
                <a:solidFill>
                  <a:srgbClr val="C00000"/>
                </a:solidFill>
              </a:rPr>
              <a:t>Room temperature </a:t>
            </a:r>
            <a:r>
              <a:rPr lang="en-GB" altLang="zh-CN" kern="0" dirty="0">
                <a:solidFill>
                  <a:srgbClr val="C00000"/>
                </a:solidFill>
              </a:rPr>
              <a:t>beam pipe has </a:t>
            </a:r>
            <a:r>
              <a:rPr lang="en-GB" altLang="zh-CN" kern="0" dirty="0" smtClean="0">
                <a:solidFill>
                  <a:srgbClr val="C00000"/>
                </a:solidFill>
              </a:rPr>
              <a:t>been adopted within final doublet quadrupoles.</a:t>
            </a:r>
            <a:endParaRPr lang="zh-CN" altLang="en-US" dirty="0">
              <a:solidFill>
                <a:srgbClr val="C00000"/>
              </a:solidFill>
            </a:endParaRPr>
          </a:p>
        </p:txBody>
      </p:sp>
      <p:sp>
        <p:nvSpPr>
          <p:cNvPr id="6" name="圆角矩形 5"/>
          <p:cNvSpPr/>
          <p:nvPr/>
        </p:nvSpPr>
        <p:spPr>
          <a:xfrm>
            <a:off x="7837714" y="923925"/>
            <a:ext cx="4293326" cy="5076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920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p:cNvPicPr>
            <a:picLocks noChangeAspect="1"/>
          </p:cNvPicPr>
          <p:nvPr/>
        </p:nvPicPr>
        <p:blipFill>
          <a:blip r:embed="rId2"/>
          <a:stretch>
            <a:fillRect/>
          </a:stretch>
        </p:blipFill>
        <p:spPr>
          <a:xfrm>
            <a:off x="6217021" y="1636498"/>
            <a:ext cx="5806630" cy="3364818"/>
          </a:xfrm>
          <a:prstGeom prst="rect">
            <a:avLst/>
          </a:prstGeom>
        </p:spPr>
      </p:pic>
      <p:pic>
        <p:nvPicPr>
          <p:cNvPr id="5" name="图片 4"/>
          <p:cNvPicPr>
            <a:picLocks noChangeAspect="1"/>
          </p:cNvPicPr>
          <p:nvPr/>
        </p:nvPicPr>
        <p:blipFill>
          <a:blip r:embed="rId3"/>
          <a:stretch>
            <a:fillRect/>
          </a:stretch>
        </p:blipFill>
        <p:spPr>
          <a:xfrm>
            <a:off x="756232" y="1506916"/>
            <a:ext cx="952500" cy="695325"/>
          </a:xfrm>
          <a:prstGeom prst="rect">
            <a:avLst/>
          </a:prstGeom>
        </p:spPr>
      </p:pic>
      <p:sp>
        <p:nvSpPr>
          <p:cNvPr id="6" name="文本框 5"/>
          <p:cNvSpPr txBox="1"/>
          <p:nvPr/>
        </p:nvSpPr>
        <p:spPr>
          <a:xfrm>
            <a:off x="336144" y="2376429"/>
            <a:ext cx="2160240" cy="461665"/>
          </a:xfrm>
          <a:prstGeom prst="rect">
            <a:avLst/>
          </a:prstGeom>
          <a:noFill/>
        </p:spPr>
        <p:txBody>
          <a:bodyPr wrap="square" rtlCol="0">
            <a:spAutoFit/>
          </a:bodyPr>
          <a:lstStyle/>
          <a:p>
            <a:pPr algn="ctr"/>
            <a:r>
              <a:rPr lang="en-US" altLang="zh-CN" sz="2400" dirty="0" smtClean="0">
                <a:cs typeface="Times New Roman" panose="02020603050405020304" pitchFamily="18" charset="0"/>
              </a:rPr>
              <a:t>1, IP Chamber</a:t>
            </a:r>
            <a:endParaRPr lang="zh-CN" altLang="en-US" sz="2400" dirty="0">
              <a:cs typeface="Times New Roman" panose="02020603050405020304" pitchFamily="18" charset="0"/>
            </a:endParaRPr>
          </a:p>
        </p:txBody>
      </p:sp>
      <p:pic>
        <p:nvPicPr>
          <p:cNvPr id="7" name="图片 6"/>
          <p:cNvPicPr>
            <a:picLocks noChangeAspect="1"/>
          </p:cNvPicPr>
          <p:nvPr/>
        </p:nvPicPr>
        <p:blipFill>
          <a:blip r:embed="rId4"/>
          <a:stretch>
            <a:fillRect/>
          </a:stretch>
        </p:blipFill>
        <p:spPr>
          <a:xfrm>
            <a:off x="451929" y="3134344"/>
            <a:ext cx="1714500" cy="2695575"/>
          </a:xfrm>
          <a:prstGeom prst="rect">
            <a:avLst/>
          </a:prstGeom>
        </p:spPr>
      </p:pic>
      <p:pic>
        <p:nvPicPr>
          <p:cNvPr id="8" name="图片 7"/>
          <p:cNvPicPr>
            <a:picLocks noChangeAspect="1"/>
          </p:cNvPicPr>
          <p:nvPr/>
        </p:nvPicPr>
        <p:blipFill>
          <a:blip r:embed="rId5"/>
          <a:stretch>
            <a:fillRect/>
          </a:stretch>
        </p:blipFill>
        <p:spPr>
          <a:xfrm>
            <a:off x="2950589" y="1690150"/>
            <a:ext cx="2763213" cy="3000375"/>
          </a:xfrm>
          <a:prstGeom prst="rect">
            <a:avLst/>
          </a:prstGeom>
        </p:spPr>
      </p:pic>
      <p:sp>
        <p:nvSpPr>
          <p:cNvPr id="17" name="文本框 16"/>
          <p:cNvSpPr txBox="1"/>
          <p:nvPr/>
        </p:nvSpPr>
        <p:spPr>
          <a:xfrm>
            <a:off x="51382" y="6094524"/>
            <a:ext cx="5367518" cy="461665"/>
          </a:xfrm>
          <a:prstGeom prst="rect">
            <a:avLst/>
          </a:prstGeom>
          <a:noFill/>
        </p:spPr>
        <p:txBody>
          <a:bodyPr wrap="square" rtlCol="0">
            <a:spAutoFit/>
          </a:bodyPr>
          <a:lstStyle/>
          <a:p>
            <a:r>
              <a:rPr lang="en-US" altLang="zh-CN" sz="2400" dirty="0" smtClean="0">
                <a:cs typeface="Times New Roman" panose="02020603050405020304" pitchFamily="18" charset="0"/>
              </a:rPr>
              <a:t>2, Bellows and </a:t>
            </a:r>
            <a:r>
              <a:rPr lang="en-US" altLang="zh-CN" sz="2400" dirty="0" err="1" smtClean="0">
                <a:cs typeface="Times New Roman" panose="02020603050405020304" pitchFamily="18" charset="0"/>
              </a:rPr>
              <a:t>Lumical</a:t>
            </a:r>
            <a:r>
              <a:rPr lang="en-US" altLang="zh-CN" sz="2400" dirty="0" smtClean="0">
                <a:cs typeface="Times New Roman" panose="02020603050405020304" pitchFamily="18" charset="0"/>
              </a:rPr>
              <a:t> (remotely)</a:t>
            </a:r>
            <a:endParaRPr lang="zh-CN" altLang="en-US" sz="2400" dirty="0">
              <a:cs typeface="Times New Roman" panose="02020603050405020304" pitchFamily="18" charset="0"/>
            </a:endParaRPr>
          </a:p>
        </p:txBody>
      </p:sp>
      <p:sp>
        <p:nvSpPr>
          <p:cNvPr id="18" name="文本框 17"/>
          <p:cNvSpPr txBox="1"/>
          <p:nvPr/>
        </p:nvSpPr>
        <p:spPr>
          <a:xfrm>
            <a:off x="2496384" y="4826674"/>
            <a:ext cx="3671624" cy="830997"/>
          </a:xfrm>
          <a:prstGeom prst="rect">
            <a:avLst/>
          </a:prstGeom>
          <a:noFill/>
        </p:spPr>
        <p:txBody>
          <a:bodyPr wrap="square" rtlCol="0">
            <a:spAutoFit/>
          </a:bodyPr>
          <a:lstStyle/>
          <a:p>
            <a:pPr algn="ctr"/>
            <a:r>
              <a:rPr lang="en-US" altLang="zh-CN" sz="2400" dirty="0" smtClean="0">
                <a:cs typeface="Times New Roman" panose="02020603050405020304" pitchFamily="18" charset="0"/>
              </a:rPr>
              <a:t>3, SC Magnet and Vacuum chamber (remotely)</a:t>
            </a:r>
            <a:endParaRPr lang="zh-CN" altLang="en-US" sz="2400" dirty="0">
              <a:cs typeface="Times New Roman" panose="02020603050405020304" pitchFamily="18" charset="0"/>
            </a:endParaRPr>
          </a:p>
        </p:txBody>
      </p:sp>
      <p:sp>
        <p:nvSpPr>
          <p:cNvPr id="19" name="文本框 18"/>
          <p:cNvSpPr txBox="1"/>
          <p:nvPr/>
        </p:nvSpPr>
        <p:spPr>
          <a:xfrm>
            <a:off x="6217021" y="5209017"/>
            <a:ext cx="5904656" cy="830997"/>
          </a:xfrm>
          <a:prstGeom prst="rect">
            <a:avLst/>
          </a:prstGeom>
          <a:noFill/>
        </p:spPr>
        <p:txBody>
          <a:bodyPr wrap="square" rtlCol="0">
            <a:spAutoFit/>
          </a:bodyPr>
          <a:lstStyle/>
          <a:p>
            <a:pPr algn="ctr"/>
            <a:r>
              <a:rPr lang="en-US" altLang="zh-CN" sz="2400" dirty="0" smtClean="0">
                <a:cs typeface="Times New Roman" panose="02020603050405020304" pitchFamily="18" charset="0"/>
              </a:rPr>
              <a:t>4, Move </a:t>
            </a:r>
            <a:r>
              <a:rPr lang="en-US" altLang="zh-CN" sz="2400" dirty="0" err="1" smtClean="0">
                <a:cs typeface="Times New Roman" panose="02020603050405020304" pitchFamily="18" charset="0"/>
              </a:rPr>
              <a:t>Lumical</a:t>
            </a:r>
            <a:r>
              <a:rPr lang="en-US" altLang="zh-CN" sz="2400" dirty="0" smtClean="0">
                <a:cs typeface="Times New Roman" panose="02020603050405020304" pitchFamily="18" charset="0"/>
              </a:rPr>
              <a:t> back and attach to the cover of cryostat  with alignment holes (remotely)</a:t>
            </a:r>
            <a:endParaRPr lang="zh-CN" altLang="en-US" sz="2400" dirty="0">
              <a:cs typeface="Times New Roman" panose="02020603050405020304" pitchFamily="18" charset="0"/>
            </a:endParaRPr>
          </a:p>
        </p:txBody>
      </p:sp>
      <p:sp>
        <p:nvSpPr>
          <p:cNvPr id="3" name="右箭头 2"/>
          <p:cNvSpPr/>
          <p:nvPr/>
        </p:nvSpPr>
        <p:spPr>
          <a:xfrm>
            <a:off x="9321332" y="3661353"/>
            <a:ext cx="216024" cy="72008"/>
          </a:xfrm>
          <a:prstGeom prst="rightArrow">
            <a:avLst/>
          </a:prstGeom>
          <a:solidFill>
            <a:srgbClr val="D919C2"/>
          </a:solidFill>
          <a:ln>
            <a:solidFill>
              <a:srgbClr val="D91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9321332" y="4541227"/>
            <a:ext cx="216024" cy="72008"/>
          </a:xfrm>
          <a:prstGeom prst="rightArrow">
            <a:avLst/>
          </a:prstGeom>
          <a:solidFill>
            <a:srgbClr val="D919C2"/>
          </a:solidFill>
          <a:ln>
            <a:solidFill>
              <a:srgbClr val="D91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左箭头 3"/>
          <p:cNvSpPr/>
          <p:nvPr/>
        </p:nvSpPr>
        <p:spPr>
          <a:xfrm>
            <a:off x="8762940" y="3661353"/>
            <a:ext cx="228437" cy="69108"/>
          </a:xfrm>
          <a:prstGeom prst="leftArrow">
            <a:avLst/>
          </a:prstGeom>
          <a:solidFill>
            <a:srgbClr val="D919C2"/>
          </a:solidFill>
          <a:ln>
            <a:solidFill>
              <a:srgbClr val="D91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左箭头 21"/>
          <p:cNvSpPr/>
          <p:nvPr/>
        </p:nvSpPr>
        <p:spPr>
          <a:xfrm>
            <a:off x="8762940" y="4544127"/>
            <a:ext cx="228437" cy="69108"/>
          </a:xfrm>
          <a:prstGeom prst="leftArrow">
            <a:avLst/>
          </a:prstGeom>
          <a:solidFill>
            <a:srgbClr val="D919C2"/>
          </a:solidFill>
          <a:ln>
            <a:solidFill>
              <a:srgbClr val="D91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题 1"/>
          <p:cNvSpPr>
            <a:spLocks noGrp="1"/>
          </p:cNvSpPr>
          <p:nvPr>
            <p:ph type="title"/>
          </p:nvPr>
        </p:nvSpPr>
        <p:spPr>
          <a:xfrm>
            <a:off x="838200" y="69034"/>
            <a:ext cx="10515600" cy="1325563"/>
          </a:xfrm>
        </p:spPr>
        <p:txBody>
          <a:bodyPr/>
          <a:lstStyle/>
          <a:p>
            <a:r>
              <a:rPr lang="en-US" altLang="zh-CN" dirty="0" smtClean="0">
                <a:solidFill>
                  <a:srgbClr val="7030A0"/>
                </a:solidFill>
              </a:rPr>
              <a:t>Mechanical and Assembly (Preliminary)</a:t>
            </a:r>
            <a:endParaRPr lang="zh-CN" altLang="en-US" dirty="0">
              <a:solidFill>
                <a:srgbClr val="7030A0"/>
              </a:solidFill>
            </a:endParaRPr>
          </a:p>
        </p:txBody>
      </p:sp>
    </p:spTree>
    <p:extLst>
      <p:ext uri="{BB962C8B-B14F-4D97-AF65-F5344CB8AC3E}">
        <p14:creationId xmlns:p14="http://schemas.microsoft.com/office/powerpoint/2010/main" val="1585899553"/>
      </p:ext>
    </p:extLst>
  </p:cSld>
  <p:clrMapOvr>
    <a:masterClrMapping/>
  </p:clrMapOvr>
  <mc:AlternateContent xmlns:mc="http://schemas.openxmlformats.org/markup-compatibility/2006" xmlns:p14="http://schemas.microsoft.com/office/powerpoint/2010/main">
    <mc:Choice Requires="p14">
      <p:transition spd="slow" p14:dur="2000" advTm="27093"/>
    </mc:Choice>
    <mc:Fallback xmlns="">
      <p:transition spd="slow" advTm="27093"/>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1736</Words>
  <Application>Microsoft Office PowerPoint</Application>
  <PresentationFormat>宽屏</PresentationFormat>
  <Paragraphs>261</Paragraphs>
  <Slides>29</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Courier</vt:lpstr>
      <vt:lpstr>宋体</vt:lpstr>
      <vt:lpstr>Arial</vt:lpstr>
      <vt:lpstr>Calibri</vt:lpstr>
      <vt:lpstr>Calibri Light</vt:lpstr>
      <vt:lpstr>Cambria Math</vt:lpstr>
      <vt:lpstr>Symbol</vt:lpstr>
      <vt:lpstr>Times</vt:lpstr>
      <vt:lpstr>Times New Roman</vt:lpstr>
      <vt:lpstr>Wingdings</vt:lpstr>
      <vt:lpstr>Office 主题</vt:lpstr>
      <vt:lpstr>Machine-Detecter Interface of CEPC double ring</vt:lpstr>
      <vt:lpstr>Outline</vt:lpstr>
      <vt:lpstr>MDI layout</vt:lpstr>
      <vt:lpstr>Beam stay clear region</vt:lpstr>
      <vt:lpstr>QD0/QF1 physics design parameters</vt:lpstr>
      <vt:lpstr>IR superconducting magnets</vt:lpstr>
      <vt:lpstr>Solenoid compensation</vt:lpstr>
      <vt:lpstr>IR beam pipe</vt:lpstr>
      <vt:lpstr>Mechanical and Assembly (Preliminary)</vt:lpstr>
      <vt:lpstr>Crotch region design (Preliminary)</vt:lpstr>
      <vt:lpstr>SR from last B magnet upstream</vt:lpstr>
      <vt:lpstr>SR from QD0 in horizontal and vertical plane</vt:lpstr>
      <vt:lpstr>SR from QF1 in horizontal plane</vt:lpstr>
      <vt:lpstr>SR from B, FD in horizontal plane ~ last bending magnet upstream of IP and final doublet</vt:lpstr>
      <vt:lpstr>SR from QD0/QF1 with beam tails</vt:lpstr>
      <vt:lpstr>Synchrotron radiation in the IR</vt:lpstr>
      <vt:lpstr>Radiative Bhabha scattering events</vt:lpstr>
      <vt:lpstr>RBB lost particles statistic ~first two turns </vt:lpstr>
      <vt:lpstr>Loss particles due to RBB in turns</vt:lpstr>
      <vt:lpstr>Beamstrahlung events</vt:lpstr>
      <vt:lpstr>BS lost particles statistic ~first two turns </vt:lpstr>
      <vt:lpstr>Loss particles due to BS in turns</vt:lpstr>
      <vt:lpstr>Collimator design in ARC</vt:lpstr>
      <vt:lpstr>Beam loss with collimators</vt:lpstr>
      <vt:lpstr>RBB and BS loss with collimators for Higgs</vt:lpstr>
      <vt:lpstr>RBB and BS loss with collimators for Z</vt:lpstr>
      <vt:lpstr>Hit Density at VTX </vt:lpstr>
      <vt:lpstr>Summary</vt:lpstr>
      <vt:lpstr>PowerPoint 演示文稿</vt:lpstr>
    </vt:vector>
  </TitlesOfParts>
  <Company>ihep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Machine-detecter Interface of CEPC double ring</dc:title>
  <dc:creator>unknown</dc:creator>
  <cp:lastModifiedBy>HP</cp:lastModifiedBy>
  <cp:revision>216</cp:revision>
  <dcterms:created xsi:type="dcterms:W3CDTF">2017-10-26T07:15:36Z</dcterms:created>
  <dcterms:modified xsi:type="dcterms:W3CDTF">2017-11-06T10:39:28Z</dcterms:modified>
</cp:coreProperties>
</file>