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257" r:id="rId3"/>
    <p:sldId id="322" r:id="rId4"/>
    <p:sldId id="336" r:id="rId5"/>
    <p:sldId id="324" r:id="rId6"/>
    <p:sldId id="332" r:id="rId7"/>
    <p:sldId id="333" r:id="rId8"/>
    <p:sldId id="337" r:id="rId9"/>
    <p:sldId id="329" r:id="rId10"/>
    <p:sldId id="338" r:id="rId11"/>
    <p:sldId id="287" r:id="rId12"/>
    <p:sldId id="315" r:id="rId13"/>
    <p:sldId id="30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FF00"/>
    <a:srgbClr val="FFCC00"/>
    <a:srgbClr val="CCFF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3" autoAdjust="0"/>
  </p:normalViewPr>
  <p:slideViewPr>
    <p:cSldViewPr>
      <p:cViewPr varScale="1">
        <p:scale>
          <a:sx n="66" d="100"/>
          <a:sy n="66" d="100"/>
        </p:scale>
        <p:origin x="63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DE1D6F-A785-4EBC-B733-651E1792311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837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40543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9729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11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408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5380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255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7077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9473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3027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5160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6757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816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1D6F-A785-4EBC-B733-651E1792311B}" type="slidenum">
              <a:rPr lang="en-US" altLang="fr-FR" smtClean="0"/>
              <a:pPr/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2555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5216-23C0-4C43-AF5E-76919793FD96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62161-E164-48DF-AD5D-0C6D143CB2B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1631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994D-EA71-48EA-89D0-869626E3BEEC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40F4E-049A-4233-B27F-5E12F0194D7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940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2E6DB-4DC4-4807-A2E2-FC674094D15E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47F86-4FAE-45A7-9C5A-856F0A71B32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4875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5E53-9795-4FA7-A2D1-340C81CAB3BC}" type="datetime5">
              <a:rPr lang="en-US" smtClean="0"/>
              <a:t>26-Mar-17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DA9AD-7FA7-4C77-AAE2-06A20ADEDC6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769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EC48A-5022-4BF9-9205-16DE4B63F560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559AB-96CD-46B1-9CDA-B1E0FF01713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7587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B65F5-6B2B-45A0-AA2A-5BCBD3C20B05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C3510-BD56-4790-A737-F0C50E3E1A9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3609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B153-1E11-48CE-B02B-5CD7336D0463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DCCB1-892B-480A-838D-B96E14EC7DA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3570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77B4-A387-4D00-8BBB-4C055A13458A}" type="datetime5">
              <a:rPr lang="en-US" smtClean="0"/>
              <a:t>26-Mar-17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89CC7-8EDA-4A83-B13E-282C4B42788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5921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6705-E71D-46BA-8C0E-719152AECAD6}" type="datetime5">
              <a:rPr lang="en-US" smtClean="0"/>
              <a:t>26-Mar-17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4504F-5324-4D67-B524-F49D142CD23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299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C9A2-E991-4FB0-B025-687D124D4E3B}" type="datetime5">
              <a:rPr lang="en-US" smtClean="0"/>
              <a:t>26-Mar-17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8B05E-4DB9-4B50-A817-2D823A5027E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2428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3A3C-7B8F-4F2A-A9E2-85C89E9686F2}" type="datetime5">
              <a:rPr lang="en-US" smtClean="0"/>
              <a:t>26-Mar-17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8DE6A-586B-4CCC-983A-688B52B762F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397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6E06-C9EF-4264-9269-E569C6DEA811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FADE4-0A71-4ACE-AC4D-7E74B95F022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8087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C5EB4-24C6-42C5-A2C8-41F992E58109}" type="datetime5">
              <a:rPr lang="en-US" smtClean="0"/>
              <a:t>26-Mar-17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56211-D533-48DF-BDAF-7676695586D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54968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2DEE-E898-40A3-BFF6-EB444BCCD067}" type="datetime5">
              <a:rPr lang="en-US" smtClean="0"/>
              <a:t>26-Mar-17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27241-7C26-4B5F-975B-9E356B5BB55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2668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3484-42EE-4DC7-819A-A9DA86E88A8D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699BC-5833-4148-922E-1EE0514EB1B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77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C8C5-C22A-42E5-89E9-81A9F4574CB1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5C5B5-AB97-4DC9-8C5B-F728EECD0DA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9352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F3AA-7224-4632-8DED-83328542D2F5}" type="datetime5">
              <a:rPr lang="en-US" smtClean="0"/>
              <a:t>26-Mar-17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EEFF3-697C-4564-B125-46EA04BC35D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7529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C3A8-A991-4126-BF36-79D84DC08985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67141-3DD9-47AE-B133-660224D06C6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9205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6649-3FF8-44C5-8D12-041E3B7C2E44}" type="datetime5">
              <a:rPr lang="en-US" smtClean="0"/>
              <a:t>26-Mar-17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68BF6-B258-48F6-9B94-C510CD7A7A7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7890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1741-00D1-4A3F-A35E-186F3A9C9F41}" type="datetime5">
              <a:rPr lang="en-US" smtClean="0"/>
              <a:t>26-Mar-17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DE7DA-623F-43A1-9EAC-BB73FF7F93B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216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C32D-51B9-4AD6-9185-373ED8E6F3DD}" type="datetime5">
              <a:rPr lang="en-US" smtClean="0"/>
              <a:t>26-Mar-17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ECB76-1E40-4C14-8763-B59FF6A4AA5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0551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56DA-AFFD-4659-B3C9-AEDC5B4E3CCB}" type="datetime5">
              <a:rPr lang="en-US" smtClean="0"/>
              <a:t>26-Mar-17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E4620-CE32-44EE-9AA0-AD82284DA3C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8213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CC7D-E0CA-4F19-BB8C-9BF327A1E666}" type="datetime5">
              <a:rPr lang="en-US" smtClean="0"/>
              <a:t>26-Mar-17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27B8F-4993-4709-8D48-AFEC455EFFD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3749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C7ED-82E2-4D9D-B801-9A63217FDC97}" type="datetime5">
              <a:rPr lang="en-US" smtClean="0"/>
              <a:t>26-Mar-17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59C10-F799-4E88-AA8A-B5CF415648C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0022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89A9F78B-D857-45F6-9923-A757497A3D75}" type="datetime5">
              <a:rPr lang="en-US" smtClean="0"/>
              <a:t>26-Mar-17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D6C41C-73A0-4CD0-8B9F-F85AB7B1D7CF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434F9D5-8F44-443F-8EE1-930B7A83E1C3}" type="datetime5">
              <a:rPr lang="en-US" smtClean="0"/>
              <a:t>26-Mar-17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07095AF-71E8-4F39-87BD-4DD884456C24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HC-AT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6400" r="2438" b="6400"/>
          <a:stretch>
            <a:fillRect/>
          </a:stretch>
        </p:blipFill>
        <p:spPr bwMode="auto">
          <a:xfrm>
            <a:off x="0" y="0"/>
            <a:ext cx="9150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8450" y="304800"/>
            <a:ext cx="6288088" cy="13843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fr-FR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ATLAS FCPPL Projects session</a:t>
            </a:r>
            <a:br>
              <a:rPr lang="en-US" altLang="fr-FR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fr-FR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Introduction</a:t>
            </a:r>
            <a:r>
              <a:rPr lang="en-US" altLang="fr-FR" sz="1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altLang="fr-FR" sz="1800" b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fr-FR" sz="1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Shan JIN (IHEP) / Emmanuel MONNIER</a:t>
            </a:r>
            <a:r>
              <a:rPr lang="en-US" altLang="fr-FR" sz="2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(CPPM)</a:t>
            </a:r>
            <a:endParaRPr lang="en-US" altLang="fr-FR" sz="14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760898" y="4266913"/>
            <a:ext cx="24577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>
                <a:solidFill>
                  <a:schemeClr val="bg1"/>
                </a:solidFill>
              </a:rPr>
              <a:t>FCPPL </a:t>
            </a:r>
            <a:r>
              <a:rPr lang="en-US" altLang="fr-FR" sz="1600" b="1" dirty="0" smtClean="0">
                <a:solidFill>
                  <a:schemeClr val="bg1"/>
                </a:solidFill>
              </a:rPr>
              <a:t>10</a:t>
            </a:r>
            <a:r>
              <a:rPr lang="en-US" altLang="fr-FR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fr-FR" sz="1600" b="1" dirty="0" smtClean="0">
                <a:solidFill>
                  <a:schemeClr val="bg1"/>
                </a:solidFill>
              </a:rPr>
              <a:t> </a:t>
            </a:r>
            <a:r>
              <a:rPr lang="en-US" altLang="fr-FR" sz="1600" b="1" dirty="0">
                <a:solidFill>
                  <a:schemeClr val="bg1"/>
                </a:solidFill>
              </a:rPr>
              <a:t>workshop</a:t>
            </a:r>
            <a:br>
              <a:rPr lang="en-US" altLang="fr-FR" sz="1600" b="1" dirty="0">
                <a:solidFill>
                  <a:schemeClr val="bg1"/>
                </a:solidFill>
              </a:rPr>
            </a:br>
            <a:r>
              <a:rPr lang="en-US" altLang="fr-FR" sz="1600" b="1" dirty="0" smtClean="0">
                <a:solidFill>
                  <a:schemeClr val="bg1"/>
                </a:solidFill>
              </a:rPr>
              <a:t>Beijing 27</a:t>
            </a:r>
            <a:r>
              <a:rPr lang="en-US" altLang="fr-FR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fr-FR" sz="1600" b="1" dirty="0" smtClean="0">
                <a:solidFill>
                  <a:schemeClr val="bg1"/>
                </a:solidFill>
              </a:rPr>
              <a:t> March 2017</a:t>
            </a:r>
            <a:endParaRPr lang="en-US" altLang="fr-FR" sz="1600" b="1" dirty="0">
              <a:solidFill>
                <a:schemeClr val="bg1"/>
              </a:solidFill>
            </a:endParaRPr>
          </a:p>
        </p:txBody>
      </p:sp>
      <p:pic>
        <p:nvPicPr>
          <p:cNvPr id="3077" name="Picture 11" descr="ATLAS_Dark_Transp_Small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0"/>
            <a:ext cx="1138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Monnier - FCPPL2017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8C739-4308-4658-A9D7-C60CBFEE8F03}" type="datetime5">
              <a:rPr lang="en-US" smtClean="0"/>
              <a:t>26-Mar-17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8BF6-B258-48F6-9B94-C510CD7A7A71}" type="slidenum">
              <a:rPr lang="en-US" altLang="fr-FR" smtClean="0"/>
              <a:pPr/>
              <a:t>1</a:t>
            </a:fld>
            <a:endParaRPr lang="en-US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15" y="5181601"/>
            <a:ext cx="2746085" cy="16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645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endParaRPr lang="en-US" altLang="fr-FR" sz="2000" b="1" dirty="0"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</a:t>
            </a: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Very strong cooperation program between the Atlas Chinese Cluster and CPPM, LAL, 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LPNHE since </a:t>
            </a: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several years:</a:t>
            </a: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endParaRPr lang="en-US" altLang="fr-FR" sz="800" b="1" dirty="0"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Higgs, Susy studies (through γ </a:t>
            </a:r>
            <a:r>
              <a:rPr lang="en-US" altLang="fr-FR" sz="2000" b="1" dirty="0" err="1" smtClean="0">
                <a:latin typeface="Comic Sans MS" panose="030F0702030302020204" pitchFamily="66" charset="0"/>
              </a:rPr>
              <a:t>γ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fr-FR" sz="2000" b="1" dirty="0">
                <a:latin typeface="Comic Sans MS" panose="030F0702030302020204" pitchFamily="66" charset="0"/>
              </a:rPr>
              <a:t>WW final states and also lepton/jet/</a:t>
            </a:r>
            <a:r>
              <a:rPr lang="en-US" altLang="fr-FR" sz="2000" b="1" dirty="0" err="1">
                <a:latin typeface="Comic Sans MS" panose="030F0702030302020204" pitchFamily="66" charset="0"/>
              </a:rPr>
              <a:t>bjet</a:t>
            </a:r>
            <a:r>
              <a:rPr lang="en-US" altLang="fr-FR" sz="2000" b="1" dirty="0">
                <a:latin typeface="Comic Sans MS" panose="030F0702030302020204" pitchFamily="66" charset="0"/>
              </a:rPr>
              <a:t>/top final 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states such as in </a:t>
            </a:r>
            <a:r>
              <a:rPr lang="en-US" altLang="fr-FR" sz="2000" b="1" dirty="0" err="1" smtClean="0">
                <a:latin typeface="Comic Sans MS" panose="030F0702030302020204" pitchFamily="66" charset="0"/>
              </a:rPr>
              <a:t>ttH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)</a:t>
            </a:r>
            <a:endParaRPr lang="en-US" altLang="fr-FR" sz="2000" b="1" dirty="0">
              <a:latin typeface="Comic Sans MS" panose="030F0702030302020204" pitchFamily="66" charset="0"/>
            </a:endParaRPr>
          </a:p>
          <a:p>
            <a:pPr lvl="2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fr-FR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C. </a:t>
            </a:r>
            <a:r>
              <a:rPr lang="en-US" altLang="fr-FR" sz="2000" b="1" dirty="0" err="1" smtClean="0">
                <a:solidFill>
                  <a:srgbClr val="0066FF"/>
                </a:solidFill>
                <a:latin typeface="Comic Sans MS" panose="030F0702030302020204" pitchFamily="66" charset="0"/>
              </a:rPr>
              <a:t>Diaconu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, Y. Liu,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H. Ren, C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. Wang, W.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Song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talks</a:t>
            </a:r>
            <a:r>
              <a:rPr lang="en-US" altLang="fr-FR" sz="2000" b="1" dirty="0"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Multi-boson studies</a:t>
            </a:r>
            <a:endParaRPr lang="en-US" altLang="fr-FR" sz="2000" b="1" dirty="0"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Top 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properties</a:t>
            </a:r>
            <a:endParaRPr lang="en-US" altLang="fr-FR" sz="2000" b="1" dirty="0"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</a:t>
            </a: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Performance studies (E/gamma, B tag, Trigger, Calorimeter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alt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Silicon detector R&amp;D 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J. Liu, P. </a:t>
            </a:r>
            <a:r>
              <a:rPr lang="en-US" altLang="fr-FR" sz="2000" b="1" dirty="0" err="1" smtClean="0">
                <a:solidFill>
                  <a:srgbClr val="0066FF"/>
                </a:solidFill>
                <a:latin typeface="Comic Sans MS" panose="030F0702030302020204" pitchFamily="66" charset="0"/>
              </a:rPr>
              <a:t>Pangaud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, </a:t>
            </a:r>
            <a:r>
              <a:rPr lang="en-US" altLang="fr-FR" sz="2000" b="1" dirty="0">
                <a:solidFill>
                  <a:srgbClr val="0066FF"/>
                </a:solidFill>
                <a:latin typeface="Comic Sans MS" panose="030F0702030302020204" pitchFamily="66" charset="0"/>
              </a:rPr>
              <a:t>T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hursday R&amp;D session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)</a:t>
            </a:r>
            <a:endParaRPr lang="en-US" altLang="fr-FR" sz="800" b="1" dirty="0"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Numerous presentation in Atlas meetings, conferences as well as in internal, public/</a:t>
            </a:r>
            <a:r>
              <a:rPr lang="en-US" altLang="fr-FR" sz="2000" b="1" dirty="0" err="1">
                <a:latin typeface="Comic Sans MS" panose="030F0702030302020204" pitchFamily="66" charset="0"/>
              </a:rPr>
              <a:t>conf</a:t>
            </a:r>
            <a:r>
              <a:rPr lang="en-US" altLang="fr-FR" sz="2000" b="1" dirty="0">
                <a:latin typeface="Comic Sans MS" panose="030F0702030302020204" pitchFamily="66" charset="0"/>
              </a:rPr>
              <a:t> notes and publications.</a:t>
            </a: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Many senior physicists visits (France and China) with continuous cooperation work between ACC physicist and IN2P3 physicists </a:t>
            </a: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latin typeface="Comic Sans MS" panose="030F0702030302020204" pitchFamily="66" charset="0"/>
              </a:rPr>
              <a:t> Several co-PhD thesis defended 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in 2016, J. Liu, and </a:t>
            </a:r>
            <a:r>
              <a:rPr lang="en-US" altLang="fr-FR" sz="2000" b="1" dirty="0">
                <a:latin typeface="Comic Sans MS" panose="030F0702030302020204" pitchFamily="66" charset="0"/>
              </a:rPr>
              <a:t>more to come in 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2017: H. Ren…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(Co-PhDs are an important </a:t>
            </a:r>
            <a:r>
              <a:rPr lang="en-US" altLang="fr-FR" sz="2000" b="1" dirty="0" err="1" smtClean="0">
                <a:solidFill>
                  <a:srgbClr val="0066FF"/>
                </a:solidFill>
                <a:latin typeface="Comic Sans MS" panose="030F0702030302020204" pitchFamily="66" charset="0"/>
              </a:rPr>
              <a:t>strengthing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 force </a:t>
            </a:r>
            <a:r>
              <a:rPr lang="en-US" altLang="fr-FR" sz="2000" b="1" dirty="0" err="1" smtClean="0">
                <a:solidFill>
                  <a:srgbClr val="0066FF"/>
                </a:solidFill>
                <a:latin typeface="Comic Sans MS" panose="030F0702030302020204" pitchFamily="66" charset="0"/>
              </a:rPr>
              <a:t>fo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 the LIA)</a:t>
            </a:r>
            <a:endParaRPr lang="en-US" altLang="fr-FR" sz="2000" b="1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 cooperation on WLCG, IHEP/IN2P3/CEA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(C. Gang talk)</a:t>
            </a:r>
            <a:endParaRPr lang="en-US" altLang="fr-FR" sz="2000" b="1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57724" y="133320"/>
            <a:ext cx="8392041" cy="400110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latin typeface="Comic Sans MS" panose="030F0702030302020204" pitchFamily="66" charset="0"/>
              </a:rPr>
              <a:t>ACC(IHEP/NJU/SDU/USTC…)-IN2P3(CPPM/LAL/LPNHE/CC)-CEA</a:t>
            </a:r>
            <a:endParaRPr lang="en-US" altLang="fr-FR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22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smtClean="0"/>
              <a:t>E. Monnier - FCPPL2017</a:t>
            </a:r>
            <a:endParaRPr lang="en-US" altLang="fr-FR" sz="140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64A29-669A-4853-A807-A248AA9EC482}" type="datetime5">
              <a:rPr lang="en-US" smtClean="0"/>
              <a:t>26-Mar-17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8BF6-B258-48F6-9B94-C510CD7A7A71}" type="slidenum">
              <a:rPr lang="en-US" altLang="fr-FR" smtClean="0"/>
              <a:pPr/>
              <a:t>10</a:t>
            </a:fld>
            <a:endParaRPr lang="en-US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63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ATLAS ACC-IN2P3 heavily involved in 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Run2 data </a:t>
            </a: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analyses 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&amp; performance studies in 2016-2017 aiming at 2015+2016</a:t>
            </a: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publications.</a:t>
            </a:r>
            <a:endParaRPr lang="en-US" altLang="fr-FR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Co-PhD :</a:t>
            </a:r>
            <a:endParaRPr lang="en-US" altLang="fr-FR" sz="1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Y. Zhao (LAL/SDU) SDU/LAL/Eiffel funded (started 09/14)</a:t>
            </a: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H. Zhang (LAL/Nanjing) CSC funded (started 09/15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Y. Ma (LAL/SDU) SDU/CSC funded (started 09/15)</a:t>
            </a:r>
            <a:endParaRPr lang="en-US" altLang="fr-FR" sz="16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C. Li (LPNHE/USTC) USTC funded (started 09/15)</a:t>
            </a: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R. Zhang (CPPM/USTC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 CSC/USTC/FCPPL </a:t>
            </a: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funded 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(09/14)</a:t>
            </a:r>
            <a:endParaRPr lang="en-US" altLang="fr-FR" sz="1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C. Wang </a:t>
            </a: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(CPPM/SDU) CSC </a:t>
            </a:r>
            <a:r>
              <a:rPr lang="en-US" altLang="fr-FR" sz="16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Cai</a:t>
            </a: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6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Yuanpei</a:t>
            </a:r>
            <a:r>
              <a:rPr lang="en-US" altLang="fr-FR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funded (09/14</a:t>
            </a: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H. Ren (CPPM/IHEP) CAS/IHEP/FCPPL funded (09/14) </a:t>
            </a:r>
            <a:endParaRPr lang="en-US" altLang="fr-FR" sz="16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start of Co-</a:t>
            </a:r>
            <a:r>
              <a:rPr lang="en-US" altLang="fr-FR" sz="1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Phd</a:t>
            </a:r>
            <a:r>
              <a:rPr lang="en-US" alt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fall 2016, stat </a:t>
            </a:r>
            <a:r>
              <a:rPr lang="en-US" altLang="fr-FR" sz="1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fluct</a:t>
            </a:r>
            <a:r>
              <a:rPr lang="en-US" altLang="fr-FR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But need to act !</a:t>
            </a: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</a:t>
            </a:r>
            <a:r>
              <a:rPr lang="en-US" altLang="fr-F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Liu </a:t>
            </a:r>
            <a:r>
              <a:rPr lang="en-US" altLang="fr-F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former PhD (USTC/LPNHE)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Postdoc </a:t>
            </a:r>
            <a:r>
              <a:rPr lang="en-US" altLang="fr-FR" sz="2000" b="1" dirty="0">
                <a:solidFill>
                  <a:srgbClr val="0066FF"/>
                </a:solidFill>
                <a:latin typeface="Comic Sans MS" panose="030F0702030302020204" pitchFamily="66" charset="0"/>
              </a:rPr>
              <a:t>at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CPPM</a:t>
            </a:r>
            <a:endParaRPr lang="en-US" alt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Many former Co-PhD students now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 postdoc or permanent positions</a:t>
            </a: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endParaRPr lang="en-US" altLang="fr-FR" sz="1200" b="1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Strong SLHC Silicon detector R&amp;D cooperation program ongoing, </a:t>
            </a:r>
            <a:endParaRPr lang="en-US" altLang="fr-F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None/>
            </a:pPr>
            <a:r>
              <a:rPr lang="en-US" altLang="fr-FR" sz="2000" b="1" dirty="0" smtClean="0">
                <a:latin typeface="Comic Sans MS" panose="030F0702030302020204" pitchFamily="66" charset="0"/>
              </a:rPr>
              <a:t>J</a:t>
            </a:r>
            <a:r>
              <a:rPr lang="en-US" altLang="fr-FR" sz="2000" b="1" dirty="0">
                <a:latin typeface="Comic Sans MS" panose="030F0702030302020204" pitchFamily="66" charset="0"/>
              </a:rPr>
              <a:t>. Liu </a:t>
            </a:r>
            <a:r>
              <a:rPr lang="en-US" altLang="fr-FR" sz="2000" b="1" dirty="0" smtClean="0">
                <a:latin typeface="Comic Sans MS" panose="030F0702030302020204" pitchFamily="66" charset="0"/>
              </a:rPr>
              <a:t>(SDU/CPPM), </a:t>
            </a:r>
            <a:r>
              <a:rPr lang="en-US" altLang="fr-F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SDU/FCPPL/Eiffel funded, defended May 2016,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But need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new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PhD students &amp; short stay scientists to </a:t>
            </a:r>
            <a:r>
              <a:rPr lang="en-US" altLang="fr-FR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strengthen it ! </a:t>
            </a:r>
            <a:endParaRPr lang="en-US" altLang="fr-FR" sz="2000" b="1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endParaRPr lang="en-US" altLang="fr-FR" sz="1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Clr>
                <a:srgbClr val="33CC33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Need to strengthen 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manpower/funds for </a:t>
            </a:r>
            <a:r>
              <a:rPr lang="en-US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strong </a:t>
            </a:r>
            <a:r>
              <a:rPr lang="en-US" alt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ATLAS Run 2 analysis and R&amp;D for ATLAS upgrade and future detectors.</a:t>
            </a:r>
            <a:endParaRPr lang="en-US" alt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5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smtClean="0">
                <a:solidFill>
                  <a:srgbClr val="000000"/>
                </a:solidFill>
              </a:rPr>
              <a:t>E. Monnier - FCPPL2017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8AF83-2CF1-438E-857C-D66DD22BB7B6}" type="datetime5">
              <a:rPr lang="en-US" smtClean="0"/>
              <a:t>26-Mar-17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9CC7-8EDA-4A83-B13E-282C4B427882}" type="slidenum">
              <a:rPr lang="en-US" altLang="fr-FR" smtClean="0"/>
              <a:pPr/>
              <a:t>11</a:t>
            </a:fld>
            <a:endParaRPr lang="en-US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dia1024_cal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7162800" y="0"/>
            <a:ext cx="1828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3600">
                <a:solidFill>
                  <a:srgbClr val="FF0000"/>
                </a:solidFill>
                <a:latin typeface="Comic Sans MS" panose="030F0702030302020204" pitchFamily="66" charset="0"/>
              </a:rPr>
              <a:t>谢谢！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3600" b="1">
                <a:solidFill>
                  <a:srgbClr val="FF0000"/>
                </a:solidFill>
                <a:latin typeface="Comic Sans MS" panose="030F0702030302020204" pitchFamily="66" charset="0"/>
              </a:rPr>
              <a:t>Merci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3600" b="1">
                <a:solidFill>
                  <a:srgbClr val="FF0000"/>
                </a:solidFill>
                <a:latin typeface="Comic Sans MS" panose="030F0702030302020204" pitchFamily="66" charset="0"/>
              </a:rPr>
              <a:t>Thank You !</a:t>
            </a:r>
          </a:p>
        </p:txBody>
      </p:sp>
      <p:sp>
        <p:nvSpPr>
          <p:cNvPr id="11274" name="Espace réservé du numéro de diapositive 3"/>
          <p:cNvSpPr txBox="1">
            <a:spLocks/>
          </p:cNvSpPr>
          <p:nvPr/>
        </p:nvSpPr>
        <p:spPr bwMode="auto">
          <a:xfrm>
            <a:off x="5791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F5E768-9C1B-4592-9918-4B7059642BE4}" type="slidenum">
              <a:rPr lang="en-US" altLang="fr-FR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4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F08D-2620-4992-A500-3AC8C2C4D423}" type="datetime5">
              <a:rPr lang="en-US" smtClean="0"/>
              <a:t>26-Mar-17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620-CE32-44EE-9AA0-AD82284DA3CC}" type="slidenum">
              <a:rPr lang="en-US" altLang="fr-FR" smtClean="0"/>
              <a:pPr/>
              <a:t>12</a:t>
            </a:fld>
            <a:endParaRPr lang="en-US" alt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4825"/>
            <a:ext cx="5943600" cy="5972175"/>
          </a:xfrm>
          <a:prstGeom prst="rect">
            <a:avLst/>
          </a:prstGeom>
        </p:spPr>
      </p:pic>
      <p:sp>
        <p:nvSpPr>
          <p:cNvPr id="11279" name="ZoneTexte 17"/>
          <p:cNvSpPr txBox="1">
            <a:spLocks noChangeArrowheads="1"/>
          </p:cNvSpPr>
          <p:nvPr/>
        </p:nvSpPr>
        <p:spPr bwMode="auto">
          <a:xfrm rot="16200000">
            <a:off x="774699" y="598981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LCG</a:t>
            </a:r>
          </a:p>
        </p:txBody>
      </p:sp>
      <p:sp>
        <p:nvSpPr>
          <p:cNvPr id="11276" name="ZoneTexte 14"/>
          <p:cNvSpPr txBox="1">
            <a:spLocks noChangeArrowheads="1"/>
          </p:cNvSpPr>
          <p:nvPr/>
        </p:nvSpPr>
        <p:spPr bwMode="auto">
          <a:xfrm rot="16200000">
            <a:off x="761999" y="4684077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CMS</a:t>
            </a:r>
          </a:p>
        </p:txBody>
      </p:sp>
      <p:sp>
        <p:nvSpPr>
          <p:cNvPr id="11275" name="ZoneTexte 13"/>
          <p:cNvSpPr txBox="1">
            <a:spLocks noChangeArrowheads="1"/>
          </p:cNvSpPr>
          <p:nvPr/>
        </p:nvSpPr>
        <p:spPr bwMode="auto">
          <a:xfrm rot="16200000">
            <a:off x="642143" y="2757647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ATLAS</a:t>
            </a:r>
          </a:p>
        </p:txBody>
      </p:sp>
      <p:sp>
        <p:nvSpPr>
          <p:cNvPr id="18" name="ZoneTexte 13"/>
          <p:cNvSpPr txBox="1">
            <a:spLocks noChangeArrowheads="1"/>
          </p:cNvSpPr>
          <p:nvPr/>
        </p:nvSpPr>
        <p:spPr bwMode="auto">
          <a:xfrm rot="16200000">
            <a:off x="453866" y="776725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 err="1" smtClean="0">
                <a:solidFill>
                  <a:srgbClr val="FF0000"/>
                </a:solidFill>
              </a:rPr>
              <a:t>Highlights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517321"/>
          </a:xfrm>
          <a:prstGeom prst="rect">
            <a:avLst/>
          </a:prstGeom>
        </p:spPr>
      </p:pic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6934200" cy="533400"/>
          </a:xfrm>
        </p:spPr>
        <p:txBody>
          <a:bodyPr/>
          <a:lstStyle/>
          <a:p>
            <a:pPr eaLnBrk="1" hangingPunct="1"/>
            <a:r>
              <a:rPr lang="it-IT" altLang="fr-FR" sz="2400" b="1" dirty="0" smtClean="0">
                <a:solidFill>
                  <a:srgbClr val="0066FF"/>
                </a:solidFill>
              </a:rPr>
              <a:t>First LHC Run2 2016 beam splashes in ATLAS</a:t>
            </a:r>
            <a:endParaRPr lang="fr-FR" altLang="fr-FR" sz="2400" b="1" dirty="0" smtClean="0">
              <a:solidFill>
                <a:srgbClr val="0066FF"/>
              </a:solidFill>
            </a:endParaRPr>
          </a:p>
        </p:txBody>
      </p:sp>
      <p:sp>
        <p:nvSpPr>
          <p:cNvPr id="6149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smtClean="0"/>
              <a:t>E. Monnier - FCPPL2017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" y="3254514"/>
            <a:ext cx="9220199" cy="707886"/>
          </a:xfrm>
          <a:prstGeom prst="rect">
            <a:avLst/>
          </a:prstGeom>
          <a:solidFill>
            <a:srgbClr val="00B050">
              <a:alpha val="93000"/>
            </a:srgbClr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ATLAS ready to go for 2016 Run2 !</a:t>
            </a:r>
            <a:endParaRPr lang="fr-FR" altLang="fr-F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A6F70-E971-481F-BC77-D2308DC7D81E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2</a:t>
            </a:fld>
            <a:endParaRPr lang="en-US" alt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 rot="19691436">
            <a:off x="-221330" y="1309789"/>
            <a:ext cx="3962400" cy="523220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FCPPL 2016 message</a:t>
            </a:r>
            <a:endParaRPr lang="en-CA" altLang="fr-FR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517321"/>
          </a:xfrm>
          <a:prstGeom prst="rect">
            <a:avLst/>
          </a:prstGeom>
        </p:spPr>
      </p:pic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6934200" cy="533400"/>
          </a:xfrm>
        </p:spPr>
        <p:txBody>
          <a:bodyPr/>
          <a:lstStyle/>
          <a:p>
            <a:pPr eaLnBrk="1" hangingPunct="1"/>
            <a:r>
              <a:rPr lang="it-IT" altLang="fr-FR" sz="2400" b="1" dirty="0" smtClean="0">
                <a:solidFill>
                  <a:srgbClr val="0066FF"/>
                </a:solidFill>
              </a:rPr>
              <a:t>First LHC Run2 2016 beam splashes in ATLAS</a:t>
            </a:r>
            <a:endParaRPr lang="fr-FR" altLang="fr-FR" sz="2400" b="1" dirty="0" smtClean="0">
              <a:solidFill>
                <a:srgbClr val="0066FF"/>
              </a:solidFill>
            </a:endParaRPr>
          </a:p>
        </p:txBody>
      </p:sp>
      <p:sp>
        <p:nvSpPr>
          <p:cNvPr id="6149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smtClean="0"/>
              <a:t>E. Monnier - FCPPL2017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" y="3254514"/>
            <a:ext cx="9220199" cy="707886"/>
          </a:xfrm>
          <a:prstGeom prst="rect">
            <a:avLst/>
          </a:prstGeom>
          <a:solidFill>
            <a:srgbClr val="00B050">
              <a:alpha val="93000"/>
            </a:srgbClr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ATLAS ready to go for 2016 Run2 !</a:t>
            </a:r>
            <a:endParaRPr lang="fr-FR" altLang="fr-F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A6F70-E971-481F-BC77-D2308DC7D81E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3</a:t>
            </a:fld>
            <a:endParaRPr lang="en-US" alt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 rot="19691436">
            <a:off x="-221330" y="1309789"/>
            <a:ext cx="3962400" cy="523220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FCPPL 2016 message</a:t>
            </a:r>
            <a:endParaRPr lang="en-CA" altLang="fr-FR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 rot="19691436">
            <a:off x="4822743" y="4999439"/>
            <a:ext cx="4585415" cy="954107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Lot of Higgs candidates !</a:t>
            </a:r>
          </a:p>
          <a:p>
            <a:pPr algn="ctr" eaLnBrk="1" hangingPunct="1"/>
            <a:r>
              <a:rPr lang="en-CA" alt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others…</a:t>
            </a:r>
            <a:endParaRPr lang="en-CA" altLang="fr-FR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smtClean="0"/>
              <a:t>E. Monnier - FCPPL2017</a:t>
            </a:r>
            <a:endParaRPr lang="en-US" altLang="fr-FR" sz="1400" dirty="0" smtClean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A9A26-CCD6-430F-89B3-0FEADA2BAD02}" type="datetime5">
              <a:rPr lang="en-US" smtClean="0"/>
              <a:t>26-Mar-17</a:t>
            </a:fld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4</a:t>
            </a:fld>
            <a:endParaRPr lang="en-US" alt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3923502" cy="28194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84" y="3810000"/>
            <a:ext cx="5216315" cy="21840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"/>
            <a:ext cx="4839239" cy="38099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7891" cy="3174666"/>
          </a:xfrm>
          <a:prstGeom prst="rect">
            <a:avLst/>
          </a:prstGeom>
        </p:spPr>
      </p:pic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152400" y="3151516"/>
            <a:ext cx="3962400" cy="523220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Excellent Year 2016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2000" y="1295400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66FF"/>
                </a:solidFill>
              </a:rPr>
              <a:t>(And 3.2 fb-1 for 2015)</a:t>
            </a:r>
            <a:endParaRPr lang="fr-FR" sz="9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9C9F3-5021-4EC4-B788-082D8247FFDE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5</a:t>
            </a:fld>
            <a:endParaRPr lang="en-US" altLang="fr-FR"/>
          </a:p>
        </p:txBody>
      </p:sp>
      <p:grpSp>
        <p:nvGrpSpPr>
          <p:cNvPr id="7" name="Groupe 6"/>
          <p:cNvGrpSpPr/>
          <p:nvPr/>
        </p:nvGrpSpPr>
        <p:grpSpPr>
          <a:xfrm>
            <a:off x="400651" y="533400"/>
            <a:ext cx="8342698" cy="5077407"/>
            <a:chOff x="457200" y="685800"/>
            <a:chExt cx="8342698" cy="5077407"/>
          </a:xfrm>
        </p:grpSpPr>
        <p:grpSp>
          <p:nvGrpSpPr>
            <p:cNvPr id="8" name="Groupe 7"/>
            <p:cNvGrpSpPr/>
            <p:nvPr/>
          </p:nvGrpSpPr>
          <p:grpSpPr>
            <a:xfrm>
              <a:off x="457200" y="685800"/>
              <a:ext cx="8342698" cy="5077407"/>
              <a:chOff x="990600" y="381192"/>
              <a:chExt cx="8342698" cy="5077407"/>
            </a:xfrm>
          </p:grpSpPr>
          <p:pic>
            <p:nvPicPr>
              <p:cNvPr id="10" name="Image 9" descr="Screen Shot 2014-03-31 at 5.18.41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985" y="381192"/>
                <a:ext cx="8342313" cy="5075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5400" y="1546074"/>
                <a:ext cx="7557908" cy="3707962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990600" y="1524000"/>
                <a:ext cx="9220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30 fb</a:t>
                </a:r>
                <a:r>
                  <a:rPr lang="en-US" baseline="30000" dirty="0" smtClean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-1</a:t>
                </a:r>
                <a:endParaRPr lang="fr-FR" baseline="30000" dirty="0">
                  <a:solidFill>
                    <a:srgbClr val="0066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8077200" y="5181600"/>
                <a:ext cx="120417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3000 fb</a:t>
                </a:r>
                <a:r>
                  <a:rPr lang="en-US" baseline="30000" dirty="0" smtClean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-1</a:t>
                </a:r>
                <a:endParaRPr lang="fr-FR" baseline="30000" dirty="0">
                  <a:solidFill>
                    <a:srgbClr val="0066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276600" y="3581400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300 fb</a:t>
                </a:r>
                <a:r>
                  <a:rPr lang="en-US" baseline="30000" dirty="0" smtClean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-1</a:t>
                </a:r>
                <a:endParaRPr lang="fr-FR" baseline="30000" dirty="0">
                  <a:solidFill>
                    <a:srgbClr val="0066FF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133600" y="789801"/>
              <a:ext cx="10655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2019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3657600" y="637401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24B4A-D6C6-49DB-974B-D25BEE0F38C1}" type="datetime5">
              <a:rPr lang="en-US" smtClean="0"/>
              <a:t>26-Mar-17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6</a:t>
            </a:fld>
            <a:endParaRPr lang="en-US" alt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9" y="228600"/>
            <a:ext cx="8380341" cy="6324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01000" y="762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24B4A-D6C6-49DB-974B-D25BEE0F38C1}" type="datetime5">
              <a:rPr lang="en-US" smtClean="0"/>
              <a:t>27-Mar-17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Monnier - FCPPL2017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7</a:t>
            </a:fld>
            <a:endParaRPr lang="en-US" alt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9" y="228600"/>
            <a:ext cx="8380341" cy="6324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01000" y="762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 rot="20307880">
            <a:off x="62170" y="2141868"/>
            <a:ext cx="8968561" cy="1077218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FCPPL ATLAS should think </a:t>
            </a:r>
            <a:r>
              <a:rPr lang="en-CA" alt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 </a:t>
            </a:r>
            <a:r>
              <a:rPr lang="en-CA" alt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common interest for </a:t>
            </a:r>
            <a:r>
              <a:rPr lang="en-CA" alt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Upgrade Phase </a:t>
            </a:r>
            <a:r>
              <a:rPr lang="en-CA" alt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8811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smtClean="0"/>
              <a:t>E. Monnier - FCPPL2017</a:t>
            </a:r>
            <a:endParaRPr lang="en-US" altLang="fr-FR" sz="1400" dirty="0" smtClean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BD05A-3367-445B-8074-3701610C2F2C}" type="datetime5">
              <a:rPr lang="en-US" smtClean="0"/>
              <a:t>26-Mar-17</a:t>
            </a:fld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8</a:t>
            </a:fld>
            <a:endParaRPr lang="en-US" alt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-10379"/>
            <a:ext cx="5943600" cy="6872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0"/>
            <a:ext cx="5943600" cy="3733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2474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LHC schedule 2017 (draft)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ATLAS start of run schedule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Expect </a:t>
            </a:r>
            <a:r>
              <a:rPr lang="en-US" b="1" dirty="0" err="1" smtClean="0">
                <a:latin typeface="Comic Sans MS" panose="030F0702030302020204" pitchFamily="66" charset="0"/>
              </a:rPr>
              <a:t>Lumi</a:t>
            </a:r>
            <a:r>
              <a:rPr lang="en-US" b="1" dirty="0" smtClean="0">
                <a:latin typeface="Comic Sans MS" panose="030F0702030302020204" pitchFamily="66" charset="0"/>
              </a:rPr>
              <a:t> up to 2x10</a:t>
            </a:r>
            <a:r>
              <a:rPr lang="en-US" b="1" baseline="30000" dirty="0" smtClean="0">
                <a:latin typeface="Comic Sans MS" panose="030F0702030302020204" pitchFamily="66" charset="0"/>
              </a:rPr>
              <a:t>34 </a:t>
            </a:r>
            <a:r>
              <a:rPr lang="en-US" b="1" dirty="0" smtClean="0">
                <a:latin typeface="Comic Sans MS" panose="030F0702030302020204" pitchFamily="66" charset="0"/>
              </a:rPr>
              <a:t>! </a:t>
            </a: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smtClean="0"/>
              <a:t>E. Monnier - FCPPL2017</a:t>
            </a:r>
            <a:endParaRPr lang="en-US" altLang="fr-FR" sz="1400" dirty="0" smtClean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BD05A-3367-445B-8074-3701610C2F2C}" type="datetime5">
              <a:rPr lang="en-US" smtClean="0"/>
              <a:t>27-Mar-17</a:t>
            </a:fld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ADE4-0A71-4ACE-AC4D-7E74B95F0226}" type="slidenum">
              <a:rPr lang="en-US" altLang="fr-FR" smtClean="0"/>
              <a:pPr/>
              <a:t>9</a:t>
            </a:fld>
            <a:endParaRPr lang="en-US" alt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-10379"/>
            <a:ext cx="5943600" cy="6872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0"/>
            <a:ext cx="5943600" cy="3733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2474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LHC schedule 2017 (draft)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ATLAS start of run schedule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Expect </a:t>
            </a:r>
            <a:r>
              <a:rPr lang="en-US" b="1" dirty="0" err="1" smtClean="0">
                <a:latin typeface="Comic Sans MS" panose="030F0702030302020204" pitchFamily="66" charset="0"/>
              </a:rPr>
              <a:t>Lumi</a:t>
            </a:r>
            <a:r>
              <a:rPr lang="en-US" b="1" dirty="0" smtClean="0">
                <a:latin typeface="Comic Sans MS" panose="030F0702030302020204" pitchFamily="66" charset="0"/>
              </a:rPr>
              <a:t> up to 2x10</a:t>
            </a:r>
            <a:r>
              <a:rPr lang="en-US" b="1" baseline="30000" dirty="0" smtClean="0">
                <a:latin typeface="Comic Sans MS" panose="030F0702030302020204" pitchFamily="66" charset="0"/>
              </a:rPr>
              <a:t>34 </a:t>
            </a:r>
            <a:r>
              <a:rPr lang="en-US" b="1" dirty="0" smtClean="0">
                <a:latin typeface="Comic Sans MS" panose="030F0702030302020204" pitchFamily="66" charset="0"/>
              </a:rPr>
              <a:t>! 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4549676"/>
            <a:ext cx="9144001" cy="2308324"/>
          </a:xfrm>
          <a:prstGeom prst="rect">
            <a:avLst/>
          </a:prstGeom>
          <a:solidFill>
            <a:srgbClr val="FFFF00">
              <a:alpha val="9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Many “Run 2” data (Higgs, Susy, SM analysis…) in which FCPPL cooperation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strongly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contributing. </a:t>
            </a:r>
            <a:endParaRPr lang="en-US" altLang="fr-FR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See today’s talks as well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 conference slides and related </a:t>
            </a:r>
            <a:r>
              <a:rPr lang="en-US" alt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conf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notes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details of ATLAS new results.</a:t>
            </a:r>
          </a:p>
          <a:p>
            <a:pPr algn="ctr" eaLnBrk="1" hangingPunct="1"/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ATLAS Upgrade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ramp up now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full swing. </a:t>
            </a:r>
            <a:r>
              <a:rPr lang="en-US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ATLAS FCPPL need to think on opportunities to further cooperate </a:t>
            </a:r>
            <a:endParaRPr lang="en-US" altLang="fr-FR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 rot="20307880">
            <a:off x="-240338" y="1870728"/>
            <a:ext cx="9719522" cy="1323439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fr-F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FCPPL in 2016-2017: 2015+2016 data analysis</a:t>
            </a:r>
          </a:p>
          <a:p>
            <a:pPr algn="ctr" eaLnBrk="1" hangingPunct="1"/>
            <a:r>
              <a:rPr lang="en-CA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CA" alt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cf</a:t>
            </a:r>
            <a:r>
              <a:rPr lang="en-CA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CA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CA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Chen Atlas highlight talk and </a:t>
            </a:r>
            <a:r>
              <a:rPr lang="en-CA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see following ones…)</a:t>
            </a:r>
          </a:p>
          <a:p>
            <a:pPr algn="ctr" eaLnBrk="1" hangingPunct="1"/>
            <a:r>
              <a:rPr lang="en-CA" alt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CA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nd a bit of upgrade (see talks in R&amp;D session </a:t>
            </a:r>
            <a:r>
              <a:rPr lang="en-CA" alt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thursday</a:t>
            </a:r>
            <a:r>
              <a:rPr lang="en-CA" alt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fr-FR" alt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717</Words>
  <Application>Microsoft Office PowerPoint</Application>
  <PresentationFormat>Affichage à l'écran (4:3)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Wingdings</vt:lpstr>
      <vt:lpstr>Default Design</vt:lpstr>
      <vt:lpstr>1_Default Design</vt:lpstr>
      <vt:lpstr>ATLAS FCPPL Projects session Introduction Shan JIN (IHEP) / Emmanuel MONNIER (CPPM)</vt:lpstr>
      <vt:lpstr>First LHC Run2 2016 beam splashes in ATLAS</vt:lpstr>
      <vt:lpstr>First LHC Run2 2016 beam splashes in ATLAS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LHC program Emmanuel MONNIER CPPM/CERN</dc:title>
  <dc:creator>monnier</dc:creator>
  <cp:lastModifiedBy>emmanuel monnier</cp:lastModifiedBy>
  <cp:revision>224</cp:revision>
  <dcterms:created xsi:type="dcterms:W3CDTF">2010-03-04T21:10:10Z</dcterms:created>
  <dcterms:modified xsi:type="dcterms:W3CDTF">2017-03-27T06:06:22Z</dcterms:modified>
</cp:coreProperties>
</file>