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8" r:id="rId3"/>
    <p:sldId id="393" r:id="rId4"/>
    <p:sldId id="391" r:id="rId5"/>
    <p:sldId id="394" r:id="rId6"/>
    <p:sldId id="395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2826" autoAdjust="0"/>
  </p:normalViewPr>
  <p:slideViewPr>
    <p:cSldViewPr snapToGrid="0">
      <p:cViewPr varScale="1">
        <p:scale>
          <a:sx n="64" d="100"/>
          <a:sy n="64" d="100"/>
        </p:scale>
        <p:origin x="-77" y="-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27/03/2017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Universite</a:t>
            </a:r>
            <a:r>
              <a:rPr lang="en-GB" dirty="0" smtClean="0"/>
              <a:t>,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67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Vignettes</a:t>
            </a:r>
            <a:r>
              <a:rPr lang="fr-FR" baseline="0" dirty="0" smtClean="0"/>
              <a:t> + pubs, correct animation and </a:t>
            </a:r>
            <a:r>
              <a:rPr lang="fr-FR" baseline="0" dirty="0" err="1" smtClean="0"/>
              <a:t>add</a:t>
            </a:r>
            <a:r>
              <a:rPr lang="fr-FR" baseline="0" dirty="0" smtClean="0"/>
              <a:t> pubs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See</a:t>
            </a:r>
            <a:r>
              <a:rPr lang="fr-FR" dirty="0" smtClean="0"/>
              <a:t> talk by Linda FINCO, L FINCO </a:t>
            </a:r>
            <a:r>
              <a:rPr lang="fr-FR" dirty="0" err="1" smtClean="0"/>
              <a:t>Hgg</a:t>
            </a:r>
            <a:r>
              <a:rPr lang="fr-FR" dirty="0" smtClean="0"/>
              <a:t> trigger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responsibilities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continued</a:t>
            </a:r>
            <a:r>
              <a:rPr lang="fr-FR" dirty="0" smtClean="0"/>
              <a:t> support!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4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27/03/2017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27/03/2017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27/03/2017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75862" y="3892472"/>
            <a:ext cx="1064028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Guoming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CHEN (1), Suzanne GASCON-SHOTKIN (2)</a:t>
            </a:r>
          </a:p>
          <a:p>
            <a:pPr algn="ctr"/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(1)IHEP/CAS Beijing , (2) IPN </a:t>
            </a:r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Lyon (IN2P3-CNRS)/Université Claude Bernard Lyon 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</a:p>
          <a:p>
            <a:pPr algn="ctr"/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Qiang 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LI(3), Nicolas CHANON (4),</a:t>
            </a:r>
          </a:p>
          <a:p>
            <a:pPr algn="ctr"/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IPHC Strasbourg, (4) </a:t>
            </a:r>
            <a:r>
              <a:rPr lang="fr-FR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Peking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Beijing</a:t>
            </a: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15315" y="5547256"/>
            <a:ext cx="609600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FCPPL 2017</a:t>
            </a:r>
          </a:p>
          <a:p>
            <a:pPr algn="ctr"/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Tsinghua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Beijing, China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27 , 2017 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" y="68211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CMS in FCPPL: 10 years! </a:t>
            </a:r>
            <a:endParaRPr lang="fr-F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8" y="2092028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7005923" y="2069833"/>
            <a:ext cx="1309689" cy="962750"/>
            <a:chOff x="7036801" y="2731259"/>
            <a:chExt cx="1309689" cy="96275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8" r="14650"/>
            <a:stretch>
              <a:fillRect/>
            </a:stretch>
          </p:blipFill>
          <p:spPr bwMode="auto">
            <a:xfrm>
              <a:off x="7863890" y="2731259"/>
              <a:ext cx="482600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102" y="2750309"/>
              <a:ext cx="804863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801" y="3260621"/>
              <a:ext cx="13096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1" y="2043684"/>
            <a:ext cx="15176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12" y="2129408"/>
            <a:ext cx="1241425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01" y="211818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027" y="194088"/>
            <a:ext cx="19145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5315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10 years of exchanging </a:t>
            </a:r>
            <a:r>
              <a:rPr lang="sv-S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v-S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endParaRPr lang="en-GB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42853" y="1191927"/>
            <a:ext cx="10991901" cy="16295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IHEP-IPNL:  </a:t>
            </a:r>
            <a:r>
              <a:rPr lang="en-US" sz="2200" dirty="0" smtClean="0">
                <a:sym typeface="Wingdings" panose="05000000000000000000" pitchFamily="2" charset="2"/>
              </a:rPr>
              <a:t>Collaboration started in 2007 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6 IHEP doctoral students </a:t>
            </a:r>
            <a:r>
              <a:rPr lang="en-US" sz="2200" dirty="0" smtClean="0">
                <a:sym typeface="Wingdings" panose="05000000000000000000" pitchFamily="2" charset="2"/>
              </a:rPr>
              <a:t>have visited IPNL for stays of between 2-6 months:  TAO </a:t>
            </a:r>
            <a:r>
              <a:rPr lang="en-US" sz="2200" dirty="0" err="1" smtClean="0">
                <a:sym typeface="Wingdings" panose="05000000000000000000" pitchFamily="2" charset="2"/>
              </a:rPr>
              <a:t>Junquan</a:t>
            </a:r>
            <a:r>
              <a:rPr lang="en-US" sz="2200" dirty="0" smtClean="0">
                <a:sym typeface="Wingdings" panose="05000000000000000000" pitchFamily="2" charset="2"/>
              </a:rPr>
              <a:t> (2007), ZHANG Zhen (2007-2008), XIAO Hong (2010,2011), FAN Jiawei (2011, 2012, 2014), SHEN </a:t>
            </a:r>
            <a:r>
              <a:rPr lang="en-US" sz="2200" dirty="0" err="1" smtClean="0">
                <a:sym typeface="Wingdings" panose="05000000000000000000" pitchFamily="2" charset="2"/>
              </a:rPr>
              <a:t>Yuqiao</a:t>
            </a:r>
            <a:r>
              <a:rPr lang="en-US" sz="2200" dirty="0" smtClean="0">
                <a:sym typeface="Wingdings" panose="05000000000000000000" pitchFamily="2" charset="2"/>
              </a:rPr>
              <a:t> (2013), ZHANG </a:t>
            </a:r>
            <a:r>
              <a:rPr lang="en-US" sz="2200" dirty="0" err="1" smtClean="0">
                <a:sym typeface="Wingdings" panose="05000000000000000000" pitchFamily="2" charset="2"/>
              </a:rPr>
              <a:t>Sijing</a:t>
            </a:r>
            <a:r>
              <a:rPr lang="en-US" sz="2200" dirty="0" smtClean="0">
                <a:sym typeface="Wingdings" panose="05000000000000000000" pitchFamily="2" charset="2"/>
              </a:rPr>
              <a:t> (2015, 2016)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1 IHEP postdoc </a:t>
            </a:r>
            <a:r>
              <a:rPr lang="en-US" sz="2200" dirty="0" smtClean="0">
                <a:sym typeface="Wingdings" panose="05000000000000000000" pitchFamily="2" charset="2"/>
              </a:rPr>
              <a:t>,TAO </a:t>
            </a:r>
            <a:r>
              <a:rPr lang="en-US" sz="2200" dirty="0" err="1" smtClean="0">
                <a:sym typeface="Wingdings" panose="05000000000000000000" pitchFamily="2" charset="2"/>
              </a:rPr>
              <a:t>Junquan</a:t>
            </a:r>
            <a:r>
              <a:rPr lang="en-US" sz="2200" dirty="0" smtClean="0">
                <a:sym typeface="Wingdings" panose="05000000000000000000" pitchFamily="2" charset="2"/>
              </a:rPr>
              <a:t>, has visited IPNL for 4 months (2009)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4 IPNL doctoral students </a:t>
            </a:r>
            <a:r>
              <a:rPr lang="en-US" sz="2200" dirty="0" smtClean="0">
                <a:sym typeface="Wingdings" panose="05000000000000000000" pitchFamily="2" charset="2"/>
              </a:rPr>
              <a:t>have visited IHEP for stays of 2 months : Nicolas CHANON (2009), </a:t>
            </a:r>
            <a:r>
              <a:rPr lang="en-US" sz="2200" dirty="0" err="1" smtClean="0">
                <a:sym typeface="Wingdings" panose="05000000000000000000" pitchFamily="2" charset="2"/>
              </a:rPr>
              <a:t>Hugues</a:t>
            </a:r>
            <a:r>
              <a:rPr lang="en-US" sz="2200" dirty="0" smtClean="0">
                <a:sym typeface="Wingdings" panose="05000000000000000000" pitchFamily="2" charset="2"/>
              </a:rPr>
              <a:t>  BRUN (2010), Olivier BONDU (2011), Louis SGANDURRA (2012)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 IPNL postdocs </a:t>
            </a:r>
            <a:r>
              <a:rPr lang="en-US" sz="2200" dirty="0" smtClean="0">
                <a:sym typeface="Wingdings" panose="05000000000000000000" pitchFamily="2" charset="2"/>
              </a:rPr>
              <a:t>(will) have visited IHEP for stays of 1 month:  Camillo CARRILLO (2014), Linda FINCO (2017, starting now)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 IHEP/UCAS doctoral students  have been (are) co-PhD students </a:t>
            </a:r>
            <a:r>
              <a:rPr lang="en-US" sz="2200" dirty="0" smtClean="0">
                <a:sym typeface="Wingdings" panose="05000000000000000000" pitchFamily="2" charset="2"/>
              </a:rPr>
              <a:t>with IPNL/</a:t>
            </a:r>
            <a:r>
              <a:rPr lang="en-US" sz="2200" dirty="0" err="1" smtClean="0">
                <a:sym typeface="Wingdings" panose="05000000000000000000" pitchFamily="2" charset="2"/>
              </a:rPr>
              <a:t>Universite</a:t>
            </a:r>
            <a:r>
              <a:rPr lang="en-US" sz="2200" dirty="0" smtClean="0">
                <a:sym typeface="Wingdings" panose="05000000000000000000" pitchFamily="2" charset="2"/>
              </a:rPr>
              <a:t> Claude Bernard Lyon 1 under prestigious scholarships:  Fan Jiawei (CAS, defended 2015) and </a:t>
            </a:r>
            <a:r>
              <a:rPr lang="en-US" sz="2200" dirty="0" err="1" smtClean="0">
                <a:sym typeface="Wingdings" panose="05000000000000000000" pitchFamily="2" charset="2"/>
              </a:rPr>
              <a:t>Sijing</a:t>
            </a:r>
            <a:r>
              <a:rPr lang="en-US" sz="2200" dirty="0" smtClean="0">
                <a:sym typeface="Wingdings" panose="05000000000000000000" pitchFamily="2" charset="2"/>
              </a:rPr>
              <a:t> ZHANG  (Eiffel, defense </a:t>
            </a:r>
            <a:r>
              <a:rPr lang="en-US" sz="2200" dirty="0" err="1" smtClean="0">
                <a:sym typeface="Wingdings" panose="05000000000000000000" pitchFamily="2" charset="2"/>
              </a:rPr>
              <a:t>forseen</a:t>
            </a:r>
            <a:r>
              <a:rPr lang="en-US" sz="2200" dirty="0" smtClean="0">
                <a:sym typeface="Wingdings" panose="05000000000000000000" pitchFamily="2" charset="2"/>
              </a:rPr>
              <a:t> for June 2018)   </a:t>
            </a:r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PKU-IPHC: </a:t>
            </a:r>
            <a:r>
              <a:rPr lang="en-US" sz="2200" dirty="0" smtClean="0">
                <a:sym typeface="Wingdings" panose="05000000000000000000" pitchFamily="2" charset="2"/>
              </a:rPr>
              <a:t>Collaboration started  in 2015,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1 PKU student </a:t>
            </a:r>
            <a:r>
              <a:rPr lang="en-US" sz="2200" dirty="0" smtClean="0">
                <a:sym typeface="Wingdings" panose="05000000000000000000" pitchFamily="2" charset="2"/>
              </a:rPr>
              <a:t>(Jing LI) has visited/is visiting IPHC for 2 stays of 3 months each (2016, 2017)</a:t>
            </a:r>
          </a:p>
          <a:p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IHEP, IPNL and IPHC </a:t>
            </a:r>
            <a:r>
              <a:rPr lang="en-US" sz="2200" dirty="0" smtClean="0">
                <a:sym typeface="Wingdings" panose="05000000000000000000" pitchFamily="2" charset="2"/>
              </a:rPr>
              <a:t>have all hosted the FCPPL workshop once and contribute </a:t>
            </a:r>
            <a:r>
              <a:rPr lang="en-US" sz="2200" dirty="0" smtClean="0">
                <a:sym typeface="Wingdings" panose="05000000000000000000" pitchFamily="2" charset="2"/>
              </a:rPr>
              <a:t>members </a:t>
            </a:r>
            <a:r>
              <a:rPr lang="en-US" sz="2200" dirty="0" smtClean="0">
                <a:sym typeface="Wingdings" panose="05000000000000000000" pitchFamily="2" charset="2"/>
              </a:rPr>
              <a:t>of the scientific </a:t>
            </a:r>
            <a:r>
              <a:rPr lang="en-US" sz="2200" dirty="0" smtClean="0">
                <a:sym typeface="Wingdings" panose="05000000000000000000" pitchFamily="2" charset="2"/>
              </a:rPr>
              <a:t>committee on a regular basis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64063" y="65843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S.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</a:rPr>
              <a:t>Gascon-Shotkin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  FCPPL2017, Tsinghua Univ.  Mar. 27  2017</a:t>
            </a:r>
            <a:endParaRPr lang="en-GB" sz="1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5315" y="-398855"/>
            <a:ext cx="12481560" cy="1325563"/>
          </a:xfrm>
        </p:spPr>
        <p:txBody>
          <a:bodyPr>
            <a:norm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10 years of important results on photons and Higgs bosons  (up to 2015)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02475" y="6356361"/>
            <a:ext cx="2743200" cy="365125"/>
          </a:xfrm>
        </p:spPr>
        <p:txBody>
          <a:bodyPr/>
          <a:lstStyle/>
          <a:p>
            <a:fld id="{4D9BCC52-54C2-4A43-AB59-DB8B18261A9B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012" y="1112435"/>
            <a:ext cx="2771768" cy="411236"/>
          </a:xfrm>
        </p:spPr>
        <p:txBody>
          <a:bodyPr>
            <a:noAutofit/>
          </a:bodyPr>
          <a:lstStyle/>
          <a:p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Cluster/Photon commissioning, Runs 1&amp;2 (2008-…)</a:t>
            </a:r>
          </a:p>
          <a:p>
            <a:endParaRPr lang="en-US" sz="1600" b="1" dirty="0" smtClean="0">
              <a:sym typeface="Wingdings" panose="05000000000000000000" pitchFamily="2" charset="2"/>
            </a:endParaRPr>
          </a:p>
          <a:p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64063" y="65843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S.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</a:rPr>
              <a:t>Gascon-Shotkin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  FCPPL2017, Tsinghua Univ.  Mar. 27  2017</a:t>
            </a:r>
            <a:endParaRPr lang="en-GB" sz="1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-2349779" y="1824657"/>
            <a:ext cx="5270659" cy="2386965"/>
            <a:chOff x="2658645" y="5375392"/>
            <a:chExt cx="5019675" cy="2273300"/>
          </a:xfrm>
        </p:grpSpPr>
        <p:pic>
          <p:nvPicPr>
            <p:cNvPr id="13" name="Picture 4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842" t="-2462" r="46842" b="2462"/>
            <a:stretch/>
          </p:blipFill>
          <p:spPr bwMode="auto">
            <a:xfrm>
              <a:off x="2658645" y="5375392"/>
              <a:ext cx="5019675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52"/>
            <p:cNvSpPr>
              <a:spLocks noChangeArrowheads="1"/>
            </p:cNvSpPr>
            <p:nvPr/>
          </p:nvSpPr>
          <p:spPr bwMode="auto">
            <a:xfrm>
              <a:off x="6418093" y="6012085"/>
              <a:ext cx="7136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cs typeface="Arial" pitchFamily="34" charset="0"/>
                  <a:sym typeface="Symbol" pitchFamily="18" charset="2"/>
                </a:rPr>
                <a:t>s</a:t>
              </a:r>
              <a:r>
                <a:rPr lang="en-US" sz="1800" b="1" baseline="-25000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cs typeface="Arial" pitchFamily="34" charset="0"/>
                  <a:sym typeface="Symbol" pitchFamily="18" charset="2"/>
                </a:rPr>
                <a:t>j</a:t>
              </a:r>
              <a:r>
                <a:rPr lang="en-US" sz="18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  <a:sym typeface="Symbol" pitchFamily="18" charset="2"/>
                </a:rPr>
                <a:t>/</a:t>
              </a:r>
              <a:r>
                <a:rPr lang="en-US" sz="1800" b="1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cs typeface="Arial" pitchFamily="34" charset="0"/>
                  <a:sym typeface="Symbol" pitchFamily="18" charset="2"/>
                </a:rPr>
                <a:t>s</a:t>
              </a:r>
              <a:r>
                <a:rPr lang="en-US" sz="1800" b="1" baseline="-25000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cs typeface="Arial" pitchFamily="34" charset="0"/>
                  <a:sym typeface="Symbol" pitchFamily="18" charset="2"/>
                </a:rPr>
                <a:t>h</a:t>
              </a:r>
              <a:endParaRPr lang="fr-FR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2920110" y="1401178"/>
            <a:ext cx="2485875" cy="2449373"/>
            <a:chOff x="6120432" y="2977028"/>
            <a:chExt cx="3884180" cy="382714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6"/>
            <a:stretch/>
          </p:blipFill>
          <p:spPr>
            <a:xfrm>
              <a:off x="6120432" y="2977028"/>
              <a:ext cx="3884180" cy="382714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560" y="5075981"/>
              <a:ext cx="2499488" cy="739178"/>
            </a:xfrm>
            <a:prstGeom prst="rect">
              <a:avLst/>
            </a:prstGeom>
          </p:spPr>
        </p:pic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5581405" y="1458773"/>
            <a:ext cx="2760079" cy="2157527"/>
            <a:chOff x="6460176" y="1820319"/>
            <a:chExt cx="3450099" cy="299656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5" b="50000"/>
            <a:stretch/>
          </p:blipFill>
          <p:spPr bwMode="auto">
            <a:xfrm>
              <a:off x="6460176" y="1820319"/>
              <a:ext cx="3450099" cy="299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9" t="91829" r="3268" b="-495"/>
            <a:stretch/>
          </p:blipFill>
          <p:spPr bwMode="auto">
            <a:xfrm>
              <a:off x="6855190" y="4235124"/>
              <a:ext cx="2841332" cy="51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847" y="1116198"/>
            <a:ext cx="3081528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51" y="3670457"/>
            <a:ext cx="2670048" cy="25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80" y="3795928"/>
            <a:ext cx="27725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80" y="3731801"/>
            <a:ext cx="3059646" cy="25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2758037" y="611710"/>
            <a:ext cx="2771768" cy="411236"/>
          </a:xfrm>
        </p:spPr>
        <p:txBody>
          <a:bodyPr>
            <a:noAutofit/>
          </a:bodyPr>
          <a:lstStyle/>
          <a:p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Photon energy scale extraction with  </a:t>
            </a:r>
            <a:r>
              <a:rPr lang="en-US" sz="1600" b="1" dirty="0" err="1" smtClean="0">
                <a:sym typeface="Wingdings" panose="05000000000000000000" pitchFamily="2" charset="2"/>
              </a:rPr>
              <a:t>Z</a:t>
            </a:r>
            <a:r>
              <a:rPr lang="en-US" sz="1600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1600" b="1" dirty="0" smtClean="0">
                <a:sym typeface="Wingdings" panose="05000000000000000000" pitchFamily="2" charset="2"/>
              </a:rPr>
              <a:t> (2007-…) . 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5501054" y="538712"/>
            <a:ext cx="2771768" cy="411236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en-US" sz="1600" b="1" dirty="0" smtClean="0">
                <a:sym typeface="Wingdings" panose="05000000000000000000" pitchFamily="2" charset="2"/>
              </a:rPr>
              <a:t>+ X differential cross section measurement (2010-…)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9097204" y="572362"/>
            <a:ext cx="2771768" cy="411236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Symbol" pitchFamily="18" charset="2"/>
              </a:rPr>
              <a:t>g/p</a:t>
            </a:r>
            <a:r>
              <a:rPr lang="en-US" sz="1600" b="1" baseline="30000" dirty="0">
                <a:latin typeface="Symbol" pitchFamily="18" charset="2"/>
              </a:rPr>
              <a:t>0 </a:t>
            </a:r>
            <a:r>
              <a:rPr lang="en-US" sz="16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discrimination for photon ID (2008-…)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2746162" y="6145460"/>
            <a:ext cx="2771768" cy="411236"/>
          </a:xfrm>
        </p:spPr>
        <p:txBody>
          <a:bodyPr>
            <a:noAutofit/>
          </a:bodyPr>
          <a:lstStyle/>
          <a:p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Discovery and measurement of a Higgs boson (2012-…)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>
          <a:xfrm>
            <a:off x="5897415" y="6184228"/>
            <a:ext cx="2987431" cy="411236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ym typeface="Wingdings" panose="05000000000000000000" pitchFamily="2" charset="2"/>
              </a:rPr>
              <a:t>Feasibility study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 (2013-…)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8650441" y="6336628"/>
            <a:ext cx="3169858" cy="411236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ym typeface="Wingdings" panose="05000000000000000000" pitchFamily="2" charset="2"/>
              </a:rPr>
              <a:t>Search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 in 8 </a:t>
            </a:r>
            <a:r>
              <a:rPr lang="en-US" sz="1600" b="1" dirty="0" err="1" smtClean="0">
                <a:sym typeface="Wingdings" panose="05000000000000000000" pitchFamily="2" charset="2"/>
              </a:rPr>
              <a:t>TeV</a:t>
            </a:r>
            <a:r>
              <a:rPr lang="en-US" sz="1600" b="1" dirty="0" smtClean="0">
                <a:sym typeface="Wingdings" panose="05000000000000000000" pitchFamily="2" charset="2"/>
              </a:rPr>
              <a:t> data (2013-...…) 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68658" y="3253603"/>
            <a:ext cx="1377300" cy="261610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CMS-DP-2012/024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25436" y="1068119"/>
            <a:ext cx="1891865" cy="287771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fr-FR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Eur.Phys.J</a:t>
            </a:r>
            <a:r>
              <a:rPr lang="fr-F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C74 (2014) 11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10417" y="1225085"/>
            <a:ext cx="1619354" cy="261610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CMS-PAS-HIG-13-001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3744" y="1693852"/>
            <a:ext cx="1494320" cy="261610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CMS-PAS-EGM-10-005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00266" y="4717836"/>
            <a:ext cx="1824344" cy="430887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J. Fan et al, </a:t>
            </a:r>
          </a:p>
          <a:p>
            <a:r>
              <a:rPr lang="fr-FR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Chinese</a:t>
            </a:r>
            <a:r>
              <a:rPr lang="fr-F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Phys. C 38 073101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55477" y="6116549"/>
            <a:ext cx="1428596" cy="261610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CMS-PAS-HIG-14-037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0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5" grpId="0" build="p"/>
      <p:bldP spid="26" grpId="0" uiExpand="1" build="p"/>
      <p:bldP spid="27" grpId="0" build="p"/>
      <p:bldP spid="28" grpId="0" build="p"/>
      <p:bldP spid="29" grpId="0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781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IHEP-IPNL 2016-2017: Run2 H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42852" y="1156302"/>
            <a:ext cx="5018613" cy="1629564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IPN Lyon : </a:t>
            </a:r>
            <a:r>
              <a:rPr lang="en-US" sz="2200" dirty="0" smtClean="0">
                <a:sym typeface="Wingdings" panose="05000000000000000000" pitchFamily="2" charset="2"/>
              </a:rPr>
              <a:t>Camilo  CARRILLO, Benoit  COURBON, Linda FINCO,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Suzanne  GASCON-SHOTKIN</a:t>
            </a:r>
            <a:r>
              <a:rPr lang="en-US" sz="2200" dirty="0" smtClean="0">
                <a:sym typeface="Wingdings" panose="05000000000000000000" pitchFamily="2" charset="2"/>
              </a:rPr>
              <a:t>, Morgan LETHUILLIER, Bernardo MARQUES                                                                     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IHEP-Beijing :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Guoming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 CHEN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Mingshui</a:t>
            </a:r>
            <a:r>
              <a:rPr lang="en-US" sz="2200" dirty="0" smtClean="0">
                <a:sym typeface="Wingdings" panose="05000000000000000000" pitchFamily="2" charset="2"/>
              </a:rPr>
              <a:t> CHEN, </a:t>
            </a:r>
            <a:r>
              <a:rPr lang="en-US" sz="2200" dirty="0" err="1" smtClean="0">
                <a:sym typeface="Wingdings" panose="05000000000000000000" pitchFamily="2" charset="2"/>
              </a:rPr>
              <a:t>Yuqiao</a:t>
            </a:r>
            <a:r>
              <a:rPr lang="en-US" sz="2200" dirty="0" smtClean="0">
                <a:sym typeface="Wingdings" panose="05000000000000000000" pitchFamily="2" charset="2"/>
              </a:rPr>
              <a:t> SHEN, </a:t>
            </a:r>
            <a:r>
              <a:rPr lang="en-US" sz="2200" dirty="0" err="1" smtClean="0">
                <a:sym typeface="Wingdings" panose="05000000000000000000" pitchFamily="2" charset="2"/>
              </a:rPr>
              <a:t>Junquan</a:t>
            </a:r>
            <a:r>
              <a:rPr lang="en-US" sz="2200" dirty="0" smtClean="0">
                <a:sym typeface="Wingdings" panose="05000000000000000000" pitchFamily="2" charset="2"/>
              </a:rPr>
              <a:t> TAO, </a:t>
            </a:r>
            <a:r>
              <a:rPr lang="en-US" sz="2200" dirty="0" err="1" smtClean="0">
                <a:sym typeface="Wingdings" panose="05000000000000000000" pitchFamily="2" charset="2"/>
              </a:rPr>
              <a:t>Sijing</a:t>
            </a:r>
            <a:r>
              <a:rPr lang="en-US" sz="2200" dirty="0" smtClean="0">
                <a:sym typeface="Wingdings" panose="05000000000000000000" pitchFamily="2" charset="2"/>
              </a:rPr>
              <a:t>  ZHANG 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Major contributions since discovery analysis: photon ID MVA development, photon energy corrections, electron veto efficiency, </a:t>
            </a:r>
            <a:r>
              <a:rPr lang="en-US" sz="2200" dirty="0" err="1" smtClean="0">
                <a:sym typeface="Wingdings" panose="05000000000000000000" pitchFamily="2" charset="2"/>
              </a:rPr>
              <a:t>Z</a:t>
            </a:r>
            <a:r>
              <a:rPr lang="en-US" sz="2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22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validation (see dedicated talk by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Linda FINCO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Contribution to public results:  HIG-15-005 (Moriond16) , HIG-16-020 (ICHEP16), HIG-17-015 (Moriond17)</a:t>
            </a:r>
            <a:endParaRPr lang="en-US" sz="2200" dirty="0"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33529" y="1962116"/>
            <a:ext cx="3280578" cy="33855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PAS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HIG-17-015 (Moriond2017)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108" y="25302"/>
            <a:ext cx="1514378" cy="102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9396977" y="137811"/>
            <a:ext cx="1309689" cy="962750"/>
            <a:chOff x="7036801" y="2731259"/>
            <a:chExt cx="1309689" cy="962750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8" r="14650"/>
            <a:stretch>
              <a:fillRect/>
            </a:stretch>
          </p:blipFill>
          <p:spPr bwMode="auto">
            <a:xfrm>
              <a:off x="7863890" y="2731259"/>
              <a:ext cx="482600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102" y="2750309"/>
              <a:ext cx="804863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801" y="3260621"/>
              <a:ext cx="13096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5399570" y="972636"/>
            <a:ext cx="2875018" cy="33855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PAS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HIG-16-020 (ICHEP16 )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542" y="2568402"/>
            <a:ext cx="4250055" cy="39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cms-results.web.cern.ch/cms-results/public-results/preliminary-results/HIG-16-020/CMS-PAS-HIG-16-020_Figure_0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83" y="1410046"/>
            <a:ext cx="3601593" cy="243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64063" y="65843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S.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</a:rPr>
              <a:t>Gascon-Shotkin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  FCPPL2017, Tsinghua Univ.  Mar. 27  2017</a:t>
            </a:r>
            <a:endParaRPr lang="en-GB" sz="1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854573"/>
            <a:ext cx="4097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Future plans: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Take over development </a:t>
            </a:r>
            <a:r>
              <a:rPr lang="en-US" sz="2200" dirty="0" smtClean="0">
                <a:sym typeface="Wingdings" panose="05000000000000000000" pitchFamily="2" charset="2"/>
              </a:rPr>
              <a:t>and maintenance </a:t>
            </a:r>
            <a:r>
              <a:rPr lang="en-US" sz="2200" dirty="0">
                <a:sym typeface="Wingdings" panose="05000000000000000000" pitchFamily="2" charset="2"/>
              </a:rPr>
              <a:t>responsibility for high-level trigger (</a:t>
            </a:r>
            <a:r>
              <a:rPr 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Linda FINCO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Re-investigate </a:t>
            </a:r>
            <a:r>
              <a:rPr lang="en-US" sz="2200" dirty="0" err="1">
                <a:sym typeface="Wingdings" panose="05000000000000000000" pitchFamily="2" charset="2"/>
              </a:rPr>
              <a:t>gg</a:t>
            </a:r>
            <a:r>
              <a:rPr lang="en-US" sz="2200" dirty="0" err="1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>
                <a:sym typeface="Wingdings" panose="05000000000000000000" pitchFamily="2" charset="2"/>
              </a:rPr>
              <a:t>/</a:t>
            </a:r>
            <a:r>
              <a:rPr lang="en-US" sz="2200" dirty="0" err="1">
                <a:sym typeface="Wingdings" panose="05000000000000000000" pitchFamily="2" charset="2"/>
              </a:rPr>
              <a:t>ggH</a:t>
            </a:r>
            <a:r>
              <a:rPr lang="en-US" sz="2200" dirty="0" err="1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>
                <a:sym typeface="Wingdings" panose="05000000000000000000" pitchFamily="2" charset="2"/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38767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56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IHEP-IPNL 2016-2017: Run 1 low-mass H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search </a:t>
            </a:r>
            <a:b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interpretation and Run 2 low-mass </a:t>
            </a:r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search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863680" y="1100561"/>
            <a:ext cx="1943674" cy="33855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PAS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HIG-14-037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903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108" y="25302"/>
            <a:ext cx="1514378" cy="102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9396977" y="137811"/>
            <a:ext cx="1309689" cy="962750"/>
            <a:chOff x="7036801" y="2731259"/>
            <a:chExt cx="1309689" cy="962750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8" r="14650"/>
            <a:stretch>
              <a:fillRect/>
            </a:stretch>
          </p:blipFill>
          <p:spPr bwMode="auto">
            <a:xfrm>
              <a:off x="7863890" y="2731259"/>
              <a:ext cx="482600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102" y="2750309"/>
              <a:ext cx="804863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801" y="3260621"/>
              <a:ext cx="13096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64063" y="65843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S.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</a:rPr>
              <a:t>Gascon-Shotkin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  FCPPL2017, Tsinghua Univ.  Mar. 27  2017</a:t>
            </a:r>
            <a:endParaRPr lang="en-GB" sz="1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-42852" y="966302"/>
            <a:ext cx="5018613" cy="1629564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IPN Lyon : </a:t>
            </a:r>
            <a:r>
              <a:rPr lang="en-US" sz="2200" dirty="0" smtClean="0">
                <a:sym typeface="Wingdings" panose="05000000000000000000" pitchFamily="2" charset="2"/>
              </a:rPr>
              <a:t>Camilo  CARRILLO, Benoit  COURBON, Linda FINCO,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Suzanne  GASCON-SHOTKIN</a:t>
            </a:r>
            <a:r>
              <a:rPr lang="en-US" sz="2200" dirty="0" smtClean="0">
                <a:sym typeface="Wingdings" panose="05000000000000000000" pitchFamily="2" charset="2"/>
              </a:rPr>
              <a:t>, Morgan LETHUILLIER, Bernardo MARQUES                                                                     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IHEP-Beijing :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Guoming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 CHEN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Mingshui</a:t>
            </a:r>
            <a:r>
              <a:rPr lang="en-US" sz="2200" dirty="0" smtClean="0">
                <a:sym typeface="Wingdings" panose="05000000000000000000" pitchFamily="2" charset="2"/>
              </a:rPr>
              <a:t> CHEN, </a:t>
            </a:r>
            <a:r>
              <a:rPr lang="en-US" sz="2200" dirty="0" err="1" smtClean="0">
                <a:sym typeface="Wingdings" panose="05000000000000000000" pitchFamily="2" charset="2"/>
              </a:rPr>
              <a:t>Yuqiao</a:t>
            </a:r>
            <a:r>
              <a:rPr lang="en-US" sz="2200" dirty="0" smtClean="0">
                <a:sym typeface="Wingdings" panose="05000000000000000000" pitchFamily="2" charset="2"/>
              </a:rPr>
              <a:t> SHEN, </a:t>
            </a:r>
            <a:r>
              <a:rPr lang="en-US" sz="2200" dirty="0" err="1" smtClean="0">
                <a:sym typeface="Wingdings" panose="05000000000000000000" pitchFamily="2" charset="2"/>
              </a:rPr>
              <a:t>Junquan</a:t>
            </a:r>
            <a:r>
              <a:rPr lang="en-US" sz="2200" dirty="0" smtClean="0">
                <a:sym typeface="Wingdings" panose="05000000000000000000" pitchFamily="2" charset="2"/>
              </a:rPr>
              <a:t> TAO, </a:t>
            </a:r>
            <a:r>
              <a:rPr lang="en-US" sz="2200" dirty="0" err="1" smtClean="0">
                <a:sym typeface="Wingdings" panose="05000000000000000000" pitchFamily="2" charset="2"/>
              </a:rPr>
              <a:t>Sijing</a:t>
            </a:r>
            <a:r>
              <a:rPr lang="en-US" sz="2200" dirty="0" smtClean="0">
                <a:sym typeface="Wingdings" panose="05000000000000000000" pitchFamily="2" charset="2"/>
              </a:rPr>
              <a:t>  ZHANG 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Hold responsibility for this search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Interpretation of Run 1 public result (HIG-14-037) within 2HDM in paper with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IPNL theorists A.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Deandrea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, G.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Cacciapaglia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, S. Le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Corre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>
                <a:sym typeface="Wingdings" panose="05000000000000000000" pitchFamily="2" charset="2"/>
              </a:rPr>
              <a:t>(JHEP12 (2016) </a:t>
            </a:r>
            <a:r>
              <a:rPr lang="en-US" sz="2200" dirty="0" smtClean="0">
                <a:sym typeface="Wingdings" panose="05000000000000000000" pitchFamily="2" charset="2"/>
              </a:rPr>
              <a:t>068)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(see dedicated talk by </a:t>
            </a:r>
            <a:r>
              <a:rPr lang="en-US" sz="2200" dirty="0" err="1">
                <a:solidFill>
                  <a:srgbClr val="00B050"/>
                </a:solidFill>
                <a:sym typeface="Wingdings" panose="05000000000000000000" pitchFamily="2" charset="2"/>
              </a:rPr>
              <a:t>Sijing</a:t>
            </a:r>
            <a:r>
              <a:rPr 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 ZHANG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) First such collaboration.</a:t>
            </a:r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Future plans: 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Run 2/2016 results coming soon, plan for more interpretations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Prepare analysis of 2017 data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60" y="1553692"/>
            <a:ext cx="3560064" cy="346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234293" y="1181712"/>
            <a:ext cx="1749197" cy="33855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JHEP12 (2016) 068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28" y="1529942"/>
            <a:ext cx="3950208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5351031" y="5295479"/>
            <a:ext cx="6496594" cy="630288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Requesting financing for airfare for Linda FINCO for a 1-month stay at IHEP starting now, and  for 1 month of a 2-month stay at IPNL in Autumn  2017 for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Sijing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ZHANG </a:t>
            </a:r>
            <a:r>
              <a:rPr lang="en-US" sz="2200" dirty="0" smtClean="0">
                <a:sym typeface="Wingdings" panose="05000000000000000000" pitchFamily="2" charset="2"/>
              </a:rPr>
              <a:t>who are  key contributors to these topics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62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435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PKU-IPHC 2016-2017: ttbarH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multilepton measurements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6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42852" y="1120677"/>
            <a:ext cx="6123018" cy="1629564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IPHC Strasbourg:   </a:t>
            </a:r>
            <a:r>
              <a:rPr lang="en-US" sz="2200" dirty="0" smtClean="0">
                <a:sym typeface="Wingdings" panose="05000000000000000000" pitchFamily="2" charset="2"/>
              </a:rPr>
              <a:t>Daniel BLOCH,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Nicolas CHANON</a:t>
            </a:r>
            <a:r>
              <a:rPr lang="en-US" sz="2200" dirty="0" smtClean="0">
                <a:sym typeface="Wingdings" panose="05000000000000000000" pitchFamily="2" charset="2"/>
              </a:rPr>
              <a:t>, Anne-Catherine LE BIHAN, Xavier COUBEZ                                                                        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PKU-Beijing:   </a:t>
            </a:r>
            <a:r>
              <a:rPr lang="en-US" sz="2200" dirty="0" err="1" smtClean="0">
                <a:sym typeface="Wingdings" panose="05000000000000000000" pitchFamily="2" charset="2"/>
              </a:rPr>
              <a:t>Zhenwei</a:t>
            </a:r>
            <a:r>
              <a:rPr lang="en-US" sz="2200" dirty="0" smtClean="0">
                <a:sym typeface="Wingdings" panose="05000000000000000000" pitchFamily="2" charset="2"/>
              </a:rPr>
              <a:t> CUI, Jing LI,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Qiang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LI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Yajun</a:t>
            </a:r>
            <a:r>
              <a:rPr lang="en-US" sz="2200" dirty="0" smtClean="0">
                <a:sym typeface="Wingdings" panose="05000000000000000000" pitchFamily="2" charset="2"/>
              </a:rPr>
              <a:t> MAO 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ttbarH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multilepton</a:t>
            </a:r>
            <a:r>
              <a:rPr lang="en-US" sz="2200" dirty="0" smtClean="0">
                <a:sym typeface="Wingdings" panose="05000000000000000000" pitchFamily="2" charset="2"/>
              </a:rPr>
              <a:t> channel can provide the first direct measurement of the top-Higgs coupling </a:t>
            </a:r>
          </a:p>
          <a:p>
            <a:r>
              <a:rPr lang="en-US" sz="2200" dirty="0">
                <a:sym typeface="Wingdings" panose="05000000000000000000" pitchFamily="2" charset="2"/>
              </a:rPr>
              <a:t>Matrix Element Method (MEM) </a:t>
            </a:r>
            <a:r>
              <a:rPr lang="en-US" sz="2200" dirty="0" smtClean="0">
                <a:sym typeface="Wingdings" panose="05000000000000000000" pitchFamily="2" charset="2"/>
              </a:rPr>
              <a:t> is complementary to usual multivariate methods (see dedicated talk by </a:t>
            </a:r>
            <a:r>
              <a:rPr lang="en-US" sz="22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Qiang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LI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Contribution to public results: HIG-16-022 (ICHEP16) and HIG-17-004 (</a:t>
            </a:r>
            <a:r>
              <a:rPr lang="en-US" sz="2200" dirty="0" err="1" smtClean="0">
                <a:sym typeface="Wingdings" panose="05000000000000000000" pitchFamily="2" charset="2"/>
              </a:rPr>
              <a:t>Moriond</a:t>
            </a:r>
            <a:r>
              <a:rPr lang="en-US" sz="2200" dirty="0" smtClean="0">
                <a:sym typeface="Wingdings" panose="05000000000000000000" pitchFamily="2" charset="2"/>
              </a:rPr>
              <a:t> 2017). Paper in preparation.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Future plans:  Extension to more involved multivariate methods for improved signal/background discrimination:  MEM with Neural Networks, Deep learning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78032" y="1112950"/>
            <a:ext cx="1943674" cy="33855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PAS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HIG-17-004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5695406" y="5734854"/>
            <a:ext cx="6496594" cy="630288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Requesting financing for a 3-month stay in Autumn  2017 for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Jing LI </a:t>
            </a:r>
            <a:r>
              <a:rPr lang="en-US" sz="2200" dirty="0" smtClean="0">
                <a:sym typeface="Wingdings" panose="05000000000000000000" pitchFamily="2" charset="2"/>
              </a:rPr>
              <a:t>who is a key contributor to these topics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481" y="119586"/>
            <a:ext cx="2371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51" y="1843225"/>
            <a:ext cx="2472752" cy="298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CMS-PAS-HIG-16-022_Figure-aux_001-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28" y="1553692"/>
            <a:ext cx="3360582" cy="4071354"/>
          </a:xfrm>
          <a:prstGeom prst="rect">
            <a:avLst/>
          </a:prstGeom>
        </p:spPr>
      </p:pic>
      <p:sp>
        <p:nvSpPr>
          <p:cNvPr id="2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64063" y="65843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S.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</a:rPr>
              <a:t>Gascon-Shotkin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  FCPPL2017, Tsinghua Univ.  Mar. 27  2017</a:t>
            </a:r>
            <a:endParaRPr lang="en-GB" sz="1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35" y="-309800"/>
            <a:ext cx="10515600" cy="1325563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-95000" y="597338"/>
            <a:ext cx="6258295" cy="261257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the FCPPL </a:t>
            </a:r>
          </a:p>
          <a:p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support!</a:t>
            </a:r>
          </a:p>
          <a:p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49" y="153081"/>
            <a:ext cx="10429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64063" y="65843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S.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</a:rPr>
              <a:t>Gascon-Shotkin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  FCPPL2017, Tsinghua Univ.  Mar. 27  2017</a:t>
            </a:r>
            <a:endParaRPr lang="en-GB" sz="1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97791</TotalTime>
  <Words>992</Words>
  <Application>Microsoft Office PowerPoint</Application>
  <PresentationFormat>Personnalisé</PresentationFormat>
  <Paragraphs>99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               10 years of exchanging people and ideas</vt:lpstr>
      <vt:lpstr>                         10 years of important results on photons and Higgs bosons  (up to 2015)</vt:lpstr>
      <vt:lpstr> IHEP-IPNL 2016-2017: Run2 Hgg measurements</vt:lpstr>
      <vt:lpstr> IHEP-IPNL 2016-2017: Run 1 low-mass Hgg search    interpretation and Run 2 low-mass Hgg search </vt:lpstr>
      <vt:lpstr> PKU-IPHC 2016-2017: ttbarHmultilepton measurements </vt:lpstr>
      <vt:lpstr>Acknowledgements</vt:lpstr>
    </vt:vector>
  </TitlesOfParts>
  <Company>CNRS/LAL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1060</cp:revision>
  <dcterms:created xsi:type="dcterms:W3CDTF">2015-06-25T13:12:30Z</dcterms:created>
  <dcterms:modified xsi:type="dcterms:W3CDTF">2017-03-27T03:16:57Z</dcterms:modified>
</cp:coreProperties>
</file>