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tif" ContentType="image/ti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88" r:id="rId5"/>
    <p:sldId id="260" r:id="rId6"/>
    <p:sldId id="261" r:id="rId7"/>
    <p:sldId id="263" r:id="rId8"/>
    <p:sldId id="266" r:id="rId9"/>
    <p:sldId id="271" r:id="rId10"/>
    <p:sldId id="273" r:id="rId11"/>
    <p:sldId id="274" r:id="rId12"/>
    <p:sldId id="276" r:id="rId13"/>
    <p:sldId id="289" r:id="rId14"/>
    <p:sldId id="275" r:id="rId15"/>
    <p:sldId id="290" r:id="rId16"/>
    <p:sldId id="278" r:id="rId17"/>
    <p:sldId id="280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7D9"/>
          </a:solidFill>
        </a:fill>
      </a:tcStyle>
    </a:wholeTbl>
    <a:band2H>
      <a:tcTxStyle/>
      <a:tcStyle>
        <a:tcBdr/>
        <a:fill>
          <a:solidFill>
            <a:srgbClr val="E9ECED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4DED8"/>
          </a:solidFill>
        </a:fill>
      </a:tcStyle>
    </a:wholeTbl>
    <a:band2H>
      <a:tcTxStyle/>
      <a:tcStyle>
        <a:tcBdr/>
        <a:fill>
          <a:solidFill>
            <a:srgbClr val="F2EFED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D2D6"/>
          </a:solidFill>
        </a:fill>
      </a:tcStyle>
    </a:wholeTbl>
    <a:band2H>
      <a:tcTxStyle/>
      <a:tcStyle>
        <a:tcBdr/>
        <a:fill>
          <a:solidFill>
            <a:srgbClr val="EAEAEC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33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c:style val="18"/>
  <c:chart>
    <c:title>
      <c:tx>
        <c:rich>
          <a:bodyPr rot="0"/>
          <a:lstStyle/>
          <a:p>
            <a:pPr>
              <a:defRPr sz="2400" b="0" i="0" u="none" strike="noStrike">
                <a:solidFill>
                  <a:srgbClr val="000000"/>
                </a:solidFill>
                <a:latin typeface="Helvetica"/>
              </a:defRPr>
            </a:pPr>
            <a:r>
              <a:rPr lang="en-US" altLang="zh-CN" sz="2400" b="0" i="0" u="none" strike="noStrike">
                <a:solidFill>
                  <a:srgbClr val="000000"/>
                </a:solidFill>
                <a:latin typeface="Helvetica"/>
              </a:rPr>
              <a:t>Number of facilities in Top500 per country (2014)</a:t>
            </a:r>
          </a:p>
        </c:rich>
      </c:tx>
      <c:layout>
        <c:manualLayout>
          <c:xMode val="edge"/>
          <c:yMode val="edge"/>
          <c:x val="0.0"/>
          <c:y val="0.0"/>
          <c:w val="0.920361"/>
          <c:h val="0.20752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0481992"/>
          <c:y val="0.245149"/>
          <c:w val="0.466279"/>
          <c:h val="0.67163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Nb of Computers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explosion val="11"/>
            <c:spPr>
              <a:gradFill flip="none" rotWithShape="1">
                <a:gsLst>
                  <a:gs pos="0">
                    <a:srgbClr val="70BF41"/>
                  </a:gs>
                  <a:gs pos="100000">
                    <a:srgbClr val="00882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FBE12B"/>
                  </a:gs>
                  <a:gs pos="100000">
                    <a:srgbClr val="BE9A1A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rgbClr val="EF951A"/>
                  </a:gs>
                  <a:gs pos="100000">
                    <a:srgbClr val="DE6A1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rgbClr val="FB4912"/>
                  </a:gs>
                  <a:gs pos="100000">
                    <a:srgbClr val="C82506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5"/>
            <c:bubble3D val="0"/>
            <c:spPr>
              <a:gradFill flip="none" rotWithShape="1">
                <a:gsLst>
                  <a:gs pos="0">
                    <a:srgbClr val="885CB2"/>
                  </a:gs>
                  <a:gs pos="100000">
                    <a:srgbClr val="773F9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6"/>
            <c:bubble3D val="0"/>
          </c:dPt>
          <c:dPt>
            <c:idx val="7"/>
            <c:bubble3D val="0"/>
            <c:spPr>
              <a:gradFill flip="none" rotWithShape="1">
                <a:gsLst>
                  <a:gs pos="0">
                    <a:srgbClr val="70BF41"/>
                  </a:gs>
                  <a:gs pos="100000">
                    <a:srgbClr val="00882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8"/>
            <c:bubble3D val="0"/>
            <c:spPr>
              <a:gradFill flip="none" rotWithShape="1">
                <a:gsLst>
                  <a:gs pos="0">
                    <a:srgbClr val="FBE12B"/>
                  </a:gs>
                  <a:gs pos="100000">
                    <a:srgbClr val="BE9A1A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6"/>
              <c:layout/>
              <c:numFmt formatCode="0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numFmt formatCode="0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numFmt formatCode="0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zh-CN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FFFFFF"/>
                    </a:solidFill>
                    <a:latin typeface="Helvetica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Sheet1!$B$1:$J$1</c:f>
              <c:strCache>
                <c:ptCount val="9"/>
                <c:pt idx="0">
                  <c:v>United States</c:v>
                </c:pt>
                <c:pt idx="1">
                  <c:v>China</c:v>
                </c:pt>
                <c:pt idx="2">
                  <c:v>Japan</c:v>
                </c:pt>
                <c:pt idx="3">
                  <c:v>United Kingdom</c:v>
                </c:pt>
                <c:pt idx="4">
                  <c:v>France</c:v>
                </c:pt>
                <c:pt idx="5">
                  <c:v>Germany</c:v>
                </c:pt>
                <c:pt idx="6">
                  <c:v>India</c:v>
                </c:pt>
                <c:pt idx="7">
                  <c:v>Canada</c:v>
                </c:pt>
                <c:pt idx="8">
                  <c:v>Others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264.0</c:v>
                </c:pt>
                <c:pt idx="1">
                  <c:v>63.0</c:v>
                </c:pt>
                <c:pt idx="2">
                  <c:v>28.0</c:v>
                </c:pt>
                <c:pt idx="3">
                  <c:v>23.0</c:v>
                </c:pt>
                <c:pt idx="4">
                  <c:v>22.0</c:v>
                </c:pt>
                <c:pt idx="5">
                  <c:v>20.0</c:v>
                </c:pt>
                <c:pt idx="6">
                  <c:v>12.0</c:v>
                </c:pt>
                <c:pt idx="7">
                  <c:v>10.0</c:v>
                </c:pt>
                <c:pt idx="8">
                  <c:v>58.0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310725608410374"/>
          <c:y val="0.227414606907436"/>
          <c:w val="0.561143"/>
          <c:h val="0.54199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Helvetica"/>
            </a:defRPr>
          </a:pPr>
          <a:endParaRPr lang="zh-CN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9" name="Shape 4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900435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20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ti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sz="half" idx="1"/>
          </p:nvPr>
        </p:nvSpPr>
        <p:spPr>
          <a:xfrm>
            <a:off x="571500" y="2324100"/>
            <a:ext cx="5080000" cy="74295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Char char="•"/>
              <a:defRPr>
                <a:latin typeface="+mn-lt"/>
                <a:ea typeface="+mn-ea"/>
                <a:cs typeface="+mn-cs"/>
                <a:sym typeface="Helvetica Neue"/>
              </a:defRPr>
            </a:lvl1pPr>
            <a:lvl2pPr>
              <a:buFontTx/>
              <a:buChar char="•"/>
              <a:defRPr>
                <a:latin typeface="+mn-lt"/>
                <a:ea typeface="+mn-ea"/>
                <a:cs typeface="+mn-cs"/>
                <a:sym typeface="Helvetica Neue"/>
              </a:defRPr>
            </a:lvl2pPr>
            <a:lvl3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3pPr>
            <a:lvl4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4pPr>
            <a:lvl5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12369800" y="9194800"/>
            <a:ext cx="210415" cy="1982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sz="half" idx="1"/>
          </p:nvPr>
        </p:nvSpPr>
        <p:spPr>
          <a:xfrm>
            <a:off x="8369300" y="2324100"/>
            <a:ext cx="4064000" cy="74295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Char char="•"/>
              <a:defRPr>
                <a:latin typeface="+mn-lt"/>
                <a:ea typeface="+mn-ea"/>
                <a:cs typeface="+mn-cs"/>
                <a:sym typeface="Helvetica Neue"/>
              </a:defRPr>
            </a:lvl1pPr>
            <a:lvl2pPr>
              <a:buFontTx/>
              <a:buChar char="•"/>
              <a:defRPr>
                <a:latin typeface="+mn-lt"/>
                <a:ea typeface="+mn-ea"/>
                <a:cs typeface="+mn-cs"/>
                <a:sym typeface="Helvetica Neue"/>
              </a:defRPr>
            </a:lvl2pPr>
            <a:lvl3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3pPr>
            <a:lvl4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4pPr>
            <a:lvl5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6285652" y="9040141"/>
            <a:ext cx="3034455" cy="520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12369800" y="9194800"/>
            <a:ext cx="210415" cy="1982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647699" y="1968499"/>
            <a:ext cx="4876869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571500" y="0"/>
            <a:ext cx="5080000" cy="17272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sz="half" idx="1"/>
          </p:nvPr>
        </p:nvSpPr>
        <p:spPr>
          <a:xfrm>
            <a:off x="571500" y="2324100"/>
            <a:ext cx="5080000" cy="74295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har char="✦"/>
              <a:defRPr b="1">
                <a:latin typeface="+mn-lt"/>
                <a:ea typeface="+mn-ea"/>
                <a:cs typeface="+mn-cs"/>
                <a:sym typeface="Helvetica Neue"/>
              </a:defRPr>
            </a:lvl1pPr>
            <a:lvl2pPr>
              <a:buChar char="•"/>
              <a:defRPr b="1">
                <a:latin typeface="+mn-lt"/>
                <a:ea typeface="+mn-ea"/>
                <a:cs typeface="+mn-cs"/>
                <a:sym typeface="Helvetica Neue"/>
              </a:defRPr>
            </a:lvl2pPr>
            <a:lvl3pPr>
              <a:defRPr b="1">
                <a:latin typeface="+mn-lt"/>
                <a:ea typeface="+mn-ea"/>
                <a:cs typeface="+mn-cs"/>
                <a:sym typeface="Helvetica Neue"/>
              </a:defRPr>
            </a:lvl3pPr>
            <a:lvl4pPr>
              <a:defRPr b="1">
                <a:latin typeface="+mn-lt"/>
                <a:ea typeface="+mn-ea"/>
                <a:cs typeface="+mn-cs"/>
                <a:sym typeface="Helvetica Neue"/>
              </a:defRPr>
            </a:lvl4pPr>
            <a:lvl5pPr>
              <a:defRPr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12270943" y="9194800"/>
            <a:ext cx="210414" cy="1982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12369800" y="9194800"/>
            <a:ext cx="210415" cy="1982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Char char="•"/>
              <a:defRPr>
                <a:latin typeface="+mn-lt"/>
                <a:ea typeface="+mn-ea"/>
                <a:cs typeface="+mn-cs"/>
                <a:sym typeface="Helvetica Neue"/>
              </a:defRPr>
            </a:lvl1pPr>
            <a:lvl2pPr>
              <a:buFontTx/>
              <a:buChar char="•"/>
              <a:defRPr>
                <a:latin typeface="+mn-lt"/>
                <a:ea typeface="+mn-ea"/>
                <a:cs typeface="+mn-cs"/>
                <a:sym typeface="Helvetica Neue"/>
              </a:defRPr>
            </a:lvl2pPr>
            <a:lvl3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3pPr>
            <a:lvl4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4pPr>
            <a:lvl5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xfrm>
            <a:off x="6285652" y="9040141"/>
            <a:ext cx="3034455" cy="520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xfrm>
            <a:off x="12369800" y="9194800"/>
            <a:ext cx="210415" cy="1982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12369800" y="9194800"/>
            <a:ext cx="210415" cy="1982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5" name="Shape 185"/>
          <p:cNvSpPr>
            <a:spLocks noGrp="1"/>
          </p:cNvSpPr>
          <p:nvPr>
            <p:ph type="sldNum" sz="quarter" idx="2"/>
          </p:nvPr>
        </p:nvSpPr>
        <p:spPr>
          <a:xfrm>
            <a:off x="12369800" y="9194800"/>
            <a:ext cx="210415" cy="1982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xfrm>
            <a:off x="12369800" y="9194800"/>
            <a:ext cx="210415" cy="1982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647699" y="1968499"/>
            <a:ext cx="4876869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571500" y="0"/>
            <a:ext cx="5080000" cy="172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half" idx="1"/>
          </p:nvPr>
        </p:nvSpPr>
        <p:spPr>
          <a:xfrm>
            <a:off x="571500" y="2324100"/>
            <a:ext cx="5080000" cy="74295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  <a:lvl2pPr>
              <a:defRPr>
                <a:latin typeface="+mn-lt"/>
                <a:ea typeface="+mn-ea"/>
                <a:cs typeface="+mn-cs"/>
                <a:sym typeface="Helvetica Neue"/>
              </a:defRPr>
            </a:lvl2pPr>
            <a:lvl3pPr>
              <a:defRPr>
                <a:latin typeface="+mn-lt"/>
                <a:ea typeface="+mn-ea"/>
                <a:cs typeface="+mn-cs"/>
                <a:sym typeface="Helvetica Neue"/>
              </a:defRPr>
            </a:lvl3pPr>
            <a:lvl4pPr>
              <a:defRPr>
                <a:latin typeface="+mn-lt"/>
                <a:ea typeface="+mn-ea"/>
                <a:cs typeface="+mn-cs"/>
                <a:sym typeface="Helvetica Neue"/>
              </a:defRPr>
            </a:lvl4pPr>
            <a:lvl5pPr>
              <a:defRPr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510743" y="9194800"/>
            <a:ext cx="210414" cy="1982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1" name="Shape 201"/>
          <p:cNvSpPr>
            <a:spLocks noGrp="1"/>
          </p:cNvSpPr>
          <p:nvPr>
            <p:ph type="sldNum" sz="quarter" idx="2"/>
          </p:nvPr>
        </p:nvSpPr>
        <p:spPr>
          <a:xfrm>
            <a:off x="12369800" y="9194800"/>
            <a:ext cx="210415" cy="1982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12369800" y="9194800"/>
            <a:ext cx="210415" cy="1982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7" name="Shape 217"/>
          <p:cNvSpPr>
            <a:spLocks noGrp="1"/>
          </p:cNvSpPr>
          <p:nvPr>
            <p:ph type="sldNum" sz="quarter" idx="2"/>
          </p:nvPr>
        </p:nvSpPr>
        <p:spPr>
          <a:xfrm>
            <a:off x="12369800" y="9194800"/>
            <a:ext cx="210415" cy="1982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647700" y="4749801"/>
            <a:ext cx="11709421" cy="125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571500" y="0"/>
            <a:ext cx="11861800" cy="44958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473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Pct val="125000"/>
              <a:buChar char="✦"/>
              <a:defRPr b="1">
                <a:latin typeface="+mn-lt"/>
                <a:ea typeface="+mn-ea"/>
                <a:cs typeface="+mn-cs"/>
                <a:sym typeface="Helvetica Neue"/>
              </a:defRPr>
            </a:lvl1pPr>
            <a:lvl2pPr marL="359999" indent="0">
              <a:spcBef>
                <a:spcPts val="0"/>
              </a:spcBef>
              <a:buSzPct val="125000"/>
              <a:buChar char="•"/>
              <a:defRPr b="1"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Pct val="125000"/>
              <a:buChar char="✦"/>
              <a:defRPr b="1"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Pct val="125000"/>
              <a:buChar char="✦"/>
              <a:defRPr b="1"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Pct val="125000"/>
              <a:buChar char="✦"/>
              <a:defRPr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7" name="Shape 227"/>
          <p:cNvSpPr>
            <a:spLocks noGrp="1"/>
          </p:cNvSpPr>
          <p:nvPr>
            <p:ph type="sldNum" sz="quarter" idx="2"/>
          </p:nvPr>
        </p:nvSpPr>
        <p:spPr>
          <a:xfrm>
            <a:off x="12268200" y="9194800"/>
            <a:ext cx="210414" cy="1982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xfrm>
            <a:off x="12369800" y="9194800"/>
            <a:ext cx="210415" cy="1982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250" name="Shape 250"/>
          <p:cNvSpPr>
            <a:spLocks noGrp="1"/>
          </p:cNvSpPr>
          <p:nvPr>
            <p:ph type="sldNum" sz="quarter" idx="2"/>
          </p:nvPr>
        </p:nvSpPr>
        <p:spPr>
          <a:xfrm>
            <a:off x="12369800" y="9194800"/>
            <a:ext cx="210415" cy="1982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7543799" y="7975599"/>
            <a:ext cx="2" cy="142253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xfrm>
            <a:off x="1409700" y="7518400"/>
            <a:ext cx="5791200" cy="2235200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r">
              <a:defRPr sz="4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xfrm>
            <a:off x="7848600" y="8470900"/>
            <a:ext cx="4953000" cy="1282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A9A9A9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A9A9A9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A9A9A9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A9A9A9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A9A9A9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xfrm>
            <a:off x="6285652" y="9040141"/>
            <a:ext cx="3034455" cy="520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647699" y="4749799"/>
            <a:ext cx="4882124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268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750300"/>
            <a:ext cx="546100" cy="10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571500" y="0"/>
            <a:ext cx="5080000" cy="4495800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270" name="Shape 270"/>
          <p:cNvSpPr>
            <a:spLocks noGrp="1"/>
          </p:cNvSpPr>
          <p:nvPr>
            <p:ph type="body" sz="quarter" idx="1"/>
          </p:nvPr>
        </p:nvSpPr>
        <p:spPr>
          <a:xfrm>
            <a:off x="571500" y="5016500"/>
            <a:ext cx="5080000" cy="473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b="1"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b="1"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b="1"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12280900" y="9169400"/>
            <a:ext cx="210414" cy="1982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572266" y="9415489"/>
            <a:ext cx="3722244" cy="198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1300"/>
            </a:lvl1pPr>
          </a:lstStyle>
          <a:p>
            <a:pPr>
              <a:defRPr sz="1800"/>
            </a:pPr>
            <a:r>
              <a:rPr sz="1300"/>
              <a:t>Eric Lançon</a:t>
            </a:r>
          </a:p>
        </p:txBody>
      </p:sp>
      <p:pic>
        <p:nvPicPr>
          <p:cNvPr id="273" name="image2.tif"/>
          <p:cNvPicPr>
            <a:picLocks noChangeAspect="1"/>
          </p:cNvPicPr>
          <p:nvPr/>
        </p:nvPicPr>
        <p:blipFill>
          <a:blip r:embed="rId3">
            <a:alphaModFix amt="50148"/>
            <a:extLst/>
          </a:blip>
          <a:stretch>
            <a:fillRect/>
          </a:stretch>
        </p:blipFill>
        <p:spPr>
          <a:xfrm rot="16200000">
            <a:off x="-3640883" y="3580543"/>
            <a:ext cx="7620002" cy="462613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647700" y="4749801"/>
            <a:ext cx="11709421" cy="125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28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750300"/>
            <a:ext cx="546100" cy="10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hape 282"/>
          <p:cNvSpPr>
            <a:spLocks noGrp="1"/>
          </p:cNvSpPr>
          <p:nvPr>
            <p:ph type="title"/>
          </p:nvPr>
        </p:nvSpPr>
        <p:spPr>
          <a:xfrm>
            <a:off x="571500" y="0"/>
            <a:ext cx="11861800" cy="4495800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283" name="Shape 283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473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b="1"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b="1"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b="1"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4" name="Shape 284"/>
          <p:cNvSpPr/>
          <p:nvPr/>
        </p:nvSpPr>
        <p:spPr>
          <a:xfrm>
            <a:off x="572266" y="9415489"/>
            <a:ext cx="3722244" cy="198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1300"/>
            </a:lvl1pPr>
          </a:lstStyle>
          <a:p>
            <a:pPr>
              <a:defRPr sz="1800"/>
            </a:pPr>
            <a:r>
              <a:rPr sz="1300"/>
              <a:t>Eric Lançon</a:t>
            </a:r>
          </a:p>
        </p:txBody>
      </p:sp>
      <p:pic>
        <p:nvPicPr>
          <p:cNvPr id="285" name="image2.tif"/>
          <p:cNvPicPr>
            <a:picLocks noChangeAspect="1"/>
          </p:cNvPicPr>
          <p:nvPr/>
        </p:nvPicPr>
        <p:blipFill>
          <a:blip r:embed="rId3">
            <a:alphaModFix amt="50148"/>
            <a:extLst/>
          </a:blip>
          <a:stretch>
            <a:fillRect/>
          </a:stretch>
        </p:blipFill>
        <p:spPr>
          <a:xfrm rot="16200000">
            <a:off x="-3640883" y="3580543"/>
            <a:ext cx="7620002" cy="462613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286" name="Shape 286"/>
          <p:cNvSpPr>
            <a:spLocks noGrp="1"/>
          </p:cNvSpPr>
          <p:nvPr>
            <p:ph type="sldNum" sz="quarter" idx="2"/>
          </p:nvPr>
        </p:nvSpPr>
        <p:spPr>
          <a:xfrm>
            <a:off x="6285652" y="9040141"/>
            <a:ext cx="3034455" cy="520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647699" y="4749799"/>
            <a:ext cx="4882124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294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750300"/>
            <a:ext cx="546100" cy="10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hape 295"/>
          <p:cNvSpPr>
            <a:spLocks noGrp="1"/>
          </p:cNvSpPr>
          <p:nvPr>
            <p:ph type="title"/>
          </p:nvPr>
        </p:nvSpPr>
        <p:spPr>
          <a:xfrm>
            <a:off x="571500" y="0"/>
            <a:ext cx="5080000" cy="4495800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"/>
          </p:nvPr>
        </p:nvSpPr>
        <p:spPr>
          <a:xfrm>
            <a:off x="571500" y="5016500"/>
            <a:ext cx="5080000" cy="473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b="1"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b="1"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b="1"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7" name="Shape 297"/>
          <p:cNvSpPr>
            <a:spLocks noGrp="1"/>
          </p:cNvSpPr>
          <p:nvPr>
            <p:ph type="sldNum" sz="quarter" idx="2"/>
          </p:nvPr>
        </p:nvSpPr>
        <p:spPr>
          <a:xfrm>
            <a:off x="12280900" y="9169400"/>
            <a:ext cx="210414" cy="1982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572266" y="9415489"/>
            <a:ext cx="3722244" cy="198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1300"/>
            </a:lvl1pPr>
          </a:lstStyle>
          <a:p>
            <a:pPr>
              <a:defRPr sz="1800"/>
            </a:pPr>
            <a:r>
              <a:rPr sz="1300"/>
              <a:t>Eric Lançon</a:t>
            </a:r>
          </a:p>
        </p:txBody>
      </p:sp>
      <p:pic>
        <p:nvPicPr>
          <p:cNvPr id="299" name="image2.tif"/>
          <p:cNvPicPr>
            <a:picLocks noChangeAspect="1"/>
          </p:cNvPicPr>
          <p:nvPr/>
        </p:nvPicPr>
        <p:blipFill>
          <a:blip r:embed="rId3">
            <a:alphaModFix amt="50148"/>
            <a:extLst/>
          </a:blip>
          <a:stretch>
            <a:fillRect/>
          </a:stretch>
        </p:blipFill>
        <p:spPr>
          <a:xfrm rot="16200000">
            <a:off x="-3640883" y="3580543"/>
            <a:ext cx="7620002" cy="462613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 flipH="1">
            <a:off x="6502399" y="1803400"/>
            <a:ext cx="1" cy="43180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939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6285652" y="9040141"/>
            <a:ext cx="3034455" cy="520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307" name="Shape 3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Char char="•"/>
              <a:defRPr>
                <a:latin typeface="+mn-lt"/>
                <a:ea typeface="+mn-ea"/>
                <a:cs typeface="+mn-cs"/>
                <a:sym typeface="Helvetica Neue"/>
              </a:defRPr>
            </a:lvl1pPr>
            <a:lvl2pPr>
              <a:buFontTx/>
              <a:buChar char="•"/>
              <a:defRPr>
                <a:latin typeface="+mn-lt"/>
                <a:ea typeface="+mn-ea"/>
                <a:cs typeface="+mn-cs"/>
                <a:sym typeface="Helvetica Neue"/>
              </a:defRPr>
            </a:lvl2pPr>
            <a:lvl3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3pPr>
            <a:lvl4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4pPr>
            <a:lvl5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8" name="Shape 308"/>
          <p:cNvSpPr>
            <a:spLocks noGrp="1"/>
          </p:cNvSpPr>
          <p:nvPr>
            <p:ph type="sldNum" sz="quarter" idx="2"/>
          </p:nvPr>
        </p:nvSpPr>
        <p:spPr>
          <a:xfrm>
            <a:off x="12369800" y="9372600"/>
            <a:ext cx="210415" cy="1982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/>
          </p:cNvSpPr>
          <p:nvPr>
            <p:ph type="sldNum" sz="quarter" idx="2"/>
          </p:nvPr>
        </p:nvSpPr>
        <p:spPr>
          <a:xfrm>
            <a:off x="12369800" y="9372600"/>
            <a:ext cx="210415" cy="1982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647699" y="1968499"/>
            <a:ext cx="4876869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1" name="Shape 331"/>
          <p:cNvSpPr>
            <a:spLocks noGrp="1"/>
          </p:cNvSpPr>
          <p:nvPr>
            <p:ph type="title"/>
          </p:nvPr>
        </p:nvSpPr>
        <p:spPr>
          <a:xfrm>
            <a:off x="571500" y="0"/>
            <a:ext cx="5080000" cy="172720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32" name="Shape 332"/>
          <p:cNvSpPr>
            <a:spLocks noGrp="1"/>
          </p:cNvSpPr>
          <p:nvPr>
            <p:ph type="body" sz="half" idx="1"/>
          </p:nvPr>
        </p:nvSpPr>
        <p:spPr>
          <a:xfrm>
            <a:off x="571500" y="2324100"/>
            <a:ext cx="5080000" cy="74295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Char char="•"/>
              <a:defRPr>
                <a:latin typeface="+mn-lt"/>
                <a:ea typeface="+mn-ea"/>
                <a:cs typeface="+mn-cs"/>
                <a:sym typeface="Helvetica Neue"/>
              </a:defRPr>
            </a:lvl1pPr>
            <a:lvl2pPr>
              <a:buFontTx/>
              <a:buChar char="•"/>
              <a:defRPr>
                <a:latin typeface="+mn-lt"/>
                <a:ea typeface="+mn-ea"/>
                <a:cs typeface="+mn-cs"/>
                <a:sym typeface="Helvetica Neue"/>
              </a:defRPr>
            </a:lvl2pPr>
            <a:lvl3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3pPr>
            <a:lvl4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4pPr>
            <a:lvl5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3" name="Shape 333"/>
          <p:cNvSpPr>
            <a:spLocks noGrp="1"/>
          </p:cNvSpPr>
          <p:nvPr>
            <p:ph type="sldNum" sz="quarter" idx="2"/>
          </p:nvPr>
        </p:nvSpPr>
        <p:spPr>
          <a:xfrm>
            <a:off x="6285652" y="9040141"/>
            <a:ext cx="3034455" cy="520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1" name="Shape 341"/>
          <p:cNvSpPr>
            <a:spLocks noGrp="1"/>
          </p:cNvSpPr>
          <p:nvPr>
            <p:ph type="sldNum" sz="quarter" idx="2"/>
          </p:nvPr>
        </p:nvSpPr>
        <p:spPr>
          <a:xfrm>
            <a:off x="12398045" y="9220200"/>
            <a:ext cx="182170" cy="17353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9" name="Shape 3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Char char="•"/>
              <a:defRPr>
                <a:latin typeface="+mn-lt"/>
                <a:ea typeface="+mn-ea"/>
                <a:cs typeface="+mn-cs"/>
                <a:sym typeface="Helvetica Neue"/>
              </a:defRPr>
            </a:lvl1pPr>
            <a:lvl2pPr>
              <a:buFontTx/>
              <a:buChar char="•"/>
              <a:defRPr>
                <a:latin typeface="+mn-lt"/>
                <a:ea typeface="+mn-ea"/>
                <a:cs typeface="+mn-cs"/>
                <a:sym typeface="Helvetica Neue"/>
              </a:defRPr>
            </a:lvl2pPr>
            <a:lvl3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3pPr>
            <a:lvl4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4pPr>
            <a:lvl5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0" name="Shape 350"/>
          <p:cNvSpPr>
            <a:spLocks noGrp="1"/>
          </p:cNvSpPr>
          <p:nvPr>
            <p:ph type="sldNum" sz="quarter" idx="2"/>
          </p:nvPr>
        </p:nvSpPr>
        <p:spPr>
          <a:xfrm>
            <a:off x="12369800" y="9372600"/>
            <a:ext cx="210415" cy="1982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8" name="Shape 3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Char char="•"/>
              <a:defRPr>
                <a:latin typeface="+mn-lt"/>
                <a:ea typeface="+mn-ea"/>
                <a:cs typeface="+mn-cs"/>
                <a:sym typeface="Helvetica Neue"/>
              </a:defRPr>
            </a:lvl1pPr>
            <a:lvl2pPr>
              <a:buFontTx/>
              <a:buChar char="•"/>
              <a:defRPr>
                <a:latin typeface="+mn-lt"/>
                <a:ea typeface="+mn-ea"/>
                <a:cs typeface="+mn-cs"/>
                <a:sym typeface="Helvetica Neue"/>
              </a:defRPr>
            </a:lvl2pPr>
            <a:lvl3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3pPr>
            <a:lvl4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4pPr>
            <a:lvl5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9" name="Shape 359"/>
          <p:cNvSpPr>
            <a:spLocks noGrp="1"/>
          </p:cNvSpPr>
          <p:nvPr>
            <p:ph type="sldNum" sz="quarter" idx="2"/>
          </p:nvPr>
        </p:nvSpPr>
        <p:spPr>
          <a:xfrm>
            <a:off x="12398045" y="9220200"/>
            <a:ext cx="182170" cy="17353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902700"/>
            <a:ext cx="1270000" cy="826199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Shape 367"/>
          <p:cNvSpPr/>
          <p:nvPr/>
        </p:nvSpPr>
        <p:spPr>
          <a:xfrm>
            <a:off x="2585072" y="9541967"/>
            <a:ext cx="4229457" cy="17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spcBef>
                <a:spcPts val="800"/>
              </a:spcBef>
              <a:defRPr sz="1200">
                <a:solidFill>
                  <a:srgbClr val="323333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323333"/>
                </a:solidFill>
              </a:rPr>
              <a:t>5th workshop of the France China Particle Physics Laboratory</a:t>
            </a:r>
          </a:p>
        </p:txBody>
      </p:sp>
      <p:sp>
        <p:nvSpPr>
          <p:cNvPr id="368" name="Shape 3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69" name="Shape 3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93090">
            <a:noAutofit/>
          </a:bodyPr>
          <a:lstStyle>
            <a:lvl1pPr>
              <a:buFontTx/>
              <a:buChar char="•"/>
              <a:defRPr>
                <a:latin typeface="+mn-lt"/>
                <a:ea typeface="+mn-ea"/>
                <a:cs typeface="+mn-cs"/>
                <a:sym typeface="Helvetica Neue"/>
              </a:defRPr>
            </a:lvl1pPr>
            <a:lvl2pPr>
              <a:buFontTx/>
              <a:buChar char="•"/>
              <a:defRPr>
                <a:latin typeface="+mn-lt"/>
                <a:ea typeface="+mn-ea"/>
                <a:cs typeface="+mn-cs"/>
                <a:sym typeface="Helvetica Neue"/>
              </a:defRPr>
            </a:lvl2pPr>
            <a:lvl3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3pPr>
            <a:lvl4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4pPr>
            <a:lvl5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0" name="Shape 370"/>
          <p:cNvSpPr>
            <a:spLocks noGrp="1"/>
          </p:cNvSpPr>
          <p:nvPr>
            <p:ph type="sldNum" sz="quarter" idx="2"/>
          </p:nvPr>
        </p:nvSpPr>
        <p:spPr>
          <a:xfrm>
            <a:off x="12369800" y="9194800"/>
            <a:ext cx="210415" cy="1982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/>
        </p:nvSpPr>
        <p:spPr>
          <a:xfrm>
            <a:off x="647699" y="4749799"/>
            <a:ext cx="4882124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378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750300"/>
            <a:ext cx="546100" cy="10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Shape 379"/>
          <p:cNvSpPr/>
          <p:nvPr/>
        </p:nvSpPr>
        <p:spPr>
          <a:xfrm>
            <a:off x="572267" y="9415489"/>
            <a:ext cx="1092201" cy="198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300"/>
            </a:lvl1pPr>
          </a:lstStyle>
          <a:p>
            <a:pPr>
              <a:defRPr sz="1800"/>
            </a:pPr>
            <a:r>
              <a:rPr sz="1300"/>
              <a:t>Eric Lançon</a:t>
            </a:r>
          </a:p>
        </p:txBody>
      </p:sp>
      <p:pic>
        <p:nvPicPr>
          <p:cNvPr id="380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-1447408" y="3555327"/>
            <a:ext cx="3441602" cy="540002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381" name="Shape 381"/>
          <p:cNvSpPr>
            <a:spLocks noGrp="1"/>
          </p:cNvSpPr>
          <p:nvPr>
            <p:ph type="title"/>
          </p:nvPr>
        </p:nvSpPr>
        <p:spPr>
          <a:xfrm>
            <a:off x="571500" y="0"/>
            <a:ext cx="5080000" cy="4495800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382" name="Shape 382"/>
          <p:cNvSpPr>
            <a:spLocks noGrp="1"/>
          </p:cNvSpPr>
          <p:nvPr>
            <p:ph type="body" sz="quarter" idx="1"/>
          </p:nvPr>
        </p:nvSpPr>
        <p:spPr>
          <a:xfrm>
            <a:off x="571500" y="5016500"/>
            <a:ext cx="5080000" cy="473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b="1"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b="1"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b="1"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xfrm>
            <a:off x="12280900" y="9169400"/>
            <a:ext cx="210414" cy="1982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12369800" y="9309100"/>
            <a:ext cx="210415" cy="1982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9" name="Shape 3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Char char="✦"/>
            </a:lvl2pPr>
            <a:lvl3pPr>
              <a:buChar char="✦"/>
            </a:lvl3pPr>
            <a:lvl4pPr>
              <a:buChar char="✦"/>
            </a:lvl4pPr>
            <a:lvl5pPr>
              <a:buChar char="✦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0" name="Shape 400"/>
          <p:cNvSpPr>
            <a:spLocks noGrp="1"/>
          </p:cNvSpPr>
          <p:nvPr>
            <p:ph type="sldNum" sz="quarter" idx="2"/>
          </p:nvPr>
        </p:nvSpPr>
        <p:spPr>
          <a:xfrm>
            <a:off x="12369800" y="9309100"/>
            <a:ext cx="210415" cy="1982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Portrait &amp;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 flipH="1">
            <a:off x="4432299" y="1778000"/>
            <a:ext cx="1" cy="50546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939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xfrm>
            <a:off x="6285652" y="9040141"/>
            <a:ext cx="3034455" cy="520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8" name="Shape 408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 lIns="50800" tIns="50800" rIns="50800" bIns="50800">
            <a:normAutofit/>
          </a:bodyPr>
          <a:lstStyle>
            <a:lvl1pPr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409" name="Shape 409"/>
          <p:cNvSpPr>
            <a:spLocks noGrp="1"/>
          </p:cNvSpPr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</p:spPr>
        <p:txBody>
          <a:bodyPr lIns="50800" tIns="50800" rIns="50800" bIns="50800"/>
          <a:lstStyle>
            <a:lvl2pPr>
              <a:buFontTx/>
            </a:lvl2pPr>
            <a:lvl3pPr>
              <a:buFontTx/>
            </a:lvl3pPr>
            <a:lvl4pPr>
              <a:buFontTx/>
            </a:lvl4pPr>
            <a:lvl5pPr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0" name="Shape 410"/>
          <p:cNvSpPr>
            <a:spLocks noGrp="1"/>
          </p:cNvSpPr>
          <p:nvPr>
            <p:ph type="sldNum" sz="quarter" idx="2"/>
          </p:nvPr>
        </p:nvSpPr>
        <p:spPr>
          <a:xfrm>
            <a:off x="12268199" y="9309100"/>
            <a:ext cx="312015" cy="299822"/>
          </a:xfrm>
          <a:prstGeom prst="rect">
            <a:avLst/>
          </a:prstGeom>
        </p:spPr>
        <p:txBody>
          <a:bodyPr lIns="50800" tIns="50800" rIns="50800" bIns="5080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/>
        </p:nvSpPr>
        <p:spPr>
          <a:xfrm>
            <a:off x="647700" y="1968500"/>
            <a:ext cx="4876867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8" name="Shape 418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842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9" name="Shape 419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 lIns="50800" tIns="50800" rIns="50800" bIns="5080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20" name="Shape 420"/>
          <p:cNvSpPr>
            <a:spLocks noGrp="1"/>
          </p:cNvSpPr>
          <p:nvPr>
            <p:ph type="body" sz="half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  <a:lvl2pPr>
              <a:buFontTx/>
              <a:defRPr sz="2200">
                <a:latin typeface="+mn-lt"/>
                <a:ea typeface="+mn-ea"/>
                <a:cs typeface="+mn-cs"/>
                <a:sym typeface="Helvetica Neue"/>
              </a:defRPr>
            </a:lvl2pPr>
            <a:lvl3pPr>
              <a:buFontTx/>
              <a:defRPr sz="1800">
                <a:latin typeface="+mn-lt"/>
                <a:ea typeface="+mn-ea"/>
                <a:cs typeface="+mn-cs"/>
                <a:sym typeface="Helvetica Neue"/>
              </a:defRPr>
            </a:lvl3pPr>
            <a:lvl4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4pPr>
            <a:lvl5pPr>
              <a:buFontTx/>
              <a:defRPr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1" name="Shape 421"/>
          <p:cNvSpPr>
            <a:spLocks noGrp="1"/>
          </p:cNvSpPr>
          <p:nvPr>
            <p:ph type="sldNum" sz="quarter" idx="2"/>
          </p:nvPr>
        </p:nvSpPr>
        <p:spPr>
          <a:xfrm>
            <a:off x="510743" y="9194800"/>
            <a:ext cx="312014" cy="299822"/>
          </a:xfrm>
          <a:prstGeom prst="rect">
            <a:avLst/>
          </a:prstGeom>
        </p:spPr>
        <p:txBody>
          <a:bodyPr lIns="50800" tIns="50800" rIns="50800" bIns="50800"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/>
          </p:cNvSpPr>
          <p:nvPr>
            <p:ph type="sldNum" sz="quarter" idx="2"/>
          </p:nvPr>
        </p:nvSpPr>
        <p:spPr>
          <a:xfrm>
            <a:off x="11641424" y="9148355"/>
            <a:ext cx="713137" cy="302863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defTabSz="914400">
              <a:defRPr sz="1200">
                <a:solidFill>
                  <a:srgbClr val="888E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 copy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6" name="Shape 436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37" name="Shape 437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 lIns="50800" tIns="50800" rIns="50800" bIns="5080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44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750300"/>
            <a:ext cx="546100" cy="10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Shape 446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447" name="Shape 447"/>
          <p:cNvSpPr>
            <a:spLocks noGrp="1"/>
          </p:cNvSpPr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</p:spPr>
        <p:txBody>
          <a:bodyPr lIns="50800" tIns="50800" rIns="50800" bIns="50800"/>
          <a:lstStyle>
            <a:lvl2pPr>
              <a:buFontTx/>
            </a:lvl2pPr>
            <a:lvl3pPr>
              <a:buFontTx/>
            </a:lvl3pPr>
            <a:lvl4pPr>
              <a:buFontTx/>
            </a:lvl4pPr>
            <a:lvl5pPr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8" name="Shape 448"/>
          <p:cNvSpPr>
            <a:spLocks noGrp="1"/>
          </p:cNvSpPr>
          <p:nvPr>
            <p:ph type="sldNum" sz="quarter" idx="2"/>
          </p:nvPr>
        </p:nvSpPr>
        <p:spPr>
          <a:xfrm>
            <a:off x="12268199" y="9309100"/>
            <a:ext cx="312015" cy="299822"/>
          </a:xfrm>
          <a:prstGeom prst="rect">
            <a:avLst/>
          </a:prstGeom>
        </p:spPr>
        <p:txBody>
          <a:bodyPr lIns="50800" tIns="50800" rIns="50800" bIns="50800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9" name="Shape 449"/>
          <p:cNvSpPr/>
          <p:nvPr/>
        </p:nvSpPr>
        <p:spPr>
          <a:xfrm>
            <a:off x="572267" y="9313889"/>
            <a:ext cx="3722242" cy="300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defRPr sz="1300"/>
            </a:lvl1pPr>
          </a:lstStyle>
          <a:p>
            <a:r>
              <a:t>Eric Lançon</a:t>
            </a:r>
          </a:p>
        </p:txBody>
      </p:sp>
      <p:pic>
        <p:nvPicPr>
          <p:cNvPr id="450" name="image2.tif"/>
          <p:cNvPicPr>
            <a:picLocks noChangeAspect="1"/>
          </p:cNvPicPr>
          <p:nvPr/>
        </p:nvPicPr>
        <p:blipFill>
          <a:blip r:embed="rId3">
            <a:alphaModFix amt="50148"/>
            <a:extLst/>
          </a:blip>
          <a:stretch>
            <a:fillRect/>
          </a:stretch>
        </p:blipFill>
        <p:spPr>
          <a:xfrm rot="16200000">
            <a:off x="-3640882" y="3580543"/>
            <a:ext cx="7620001" cy="462612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8" name="Shape 458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7581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9" name="Shape 459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r">
              <a:defRPr sz="4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60" name="Shape 460"/>
          <p:cNvSpPr>
            <a:spLocks noGrp="1"/>
          </p:cNvSpPr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A9A9A9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A9A9A9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A9A9A9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A9A9A9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>
                <a:solidFill>
                  <a:srgbClr val="A9A9A9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1" name="Shape 461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 lIns="50800" tIns="50800" rIns="50800" bIns="5080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image1.png" descr="MN_FYSISK_A_ENG.png"/>
          <p:cNvPicPr>
            <a:picLocks noChangeAspect="1"/>
          </p:cNvPicPr>
          <p:nvPr/>
        </p:nvPicPr>
        <p:blipFill>
          <a:blip r:embed="rId2">
            <a:extLst/>
          </a:blip>
          <a:srcRect b="55283"/>
          <a:stretch>
            <a:fillRect/>
          </a:stretch>
        </p:blipFill>
        <p:spPr>
          <a:xfrm>
            <a:off x="433493" y="325119"/>
            <a:ext cx="3702756" cy="758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image1.png" descr="MN_FYSISK_A_ENG.png"/>
          <p:cNvPicPr>
            <a:picLocks noChangeAspect="1"/>
          </p:cNvPicPr>
          <p:nvPr/>
        </p:nvPicPr>
        <p:blipFill>
          <a:blip r:embed="rId2">
            <a:extLst/>
          </a:blip>
          <a:srcRect b="55283"/>
          <a:stretch>
            <a:fillRect/>
          </a:stretch>
        </p:blipFill>
        <p:spPr>
          <a:xfrm>
            <a:off x="433493" y="325119"/>
            <a:ext cx="3702756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Shape 470"/>
          <p:cNvSpPr>
            <a:spLocks noGrp="1"/>
          </p:cNvSpPr>
          <p:nvPr>
            <p:ph type="title"/>
          </p:nvPr>
        </p:nvSpPr>
        <p:spPr>
          <a:xfrm>
            <a:off x="1408853" y="1192106"/>
            <a:ext cx="10945708" cy="1625601"/>
          </a:xfrm>
          <a:prstGeom prst="rect">
            <a:avLst/>
          </a:prstGeom>
        </p:spPr>
        <p:txBody>
          <a:bodyPr lIns="65023" tIns="65023" rIns="65023" bIns="65023" anchor="ctr">
            <a:normAutofit/>
          </a:bodyPr>
          <a:lstStyle>
            <a:lvl1pPr defTabSz="1300480">
              <a:defRPr sz="4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71" name="Shape 471"/>
          <p:cNvSpPr>
            <a:spLocks noGrp="1"/>
          </p:cNvSpPr>
          <p:nvPr>
            <p:ph type="sldNum" sz="quarter" idx="2"/>
          </p:nvPr>
        </p:nvSpPr>
        <p:spPr>
          <a:xfrm>
            <a:off x="12056422" y="9160847"/>
            <a:ext cx="298138" cy="277879"/>
          </a:xfrm>
          <a:prstGeom prst="rect">
            <a:avLst/>
          </a:prstGeom>
        </p:spPr>
        <p:txBody>
          <a:bodyPr lIns="65023" tIns="65023" rIns="65023" bIns="65023" anchor="ctr"/>
          <a:lstStyle>
            <a:lvl1pPr defTabSz="1300480"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image1.png" descr="MN_FYSISK_A_ENG.png"/>
          <p:cNvPicPr>
            <a:picLocks noChangeAspect="1"/>
          </p:cNvPicPr>
          <p:nvPr/>
        </p:nvPicPr>
        <p:blipFill>
          <a:blip r:embed="rId2">
            <a:extLst/>
          </a:blip>
          <a:srcRect b="55283"/>
          <a:stretch>
            <a:fillRect/>
          </a:stretch>
        </p:blipFill>
        <p:spPr>
          <a:xfrm>
            <a:off x="433493" y="325119"/>
            <a:ext cx="3702756" cy="758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image1.png" descr="MN_FYSISK_A_ENG.png"/>
          <p:cNvPicPr>
            <a:picLocks noChangeAspect="1"/>
          </p:cNvPicPr>
          <p:nvPr/>
        </p:nvPicPr>
        <p:blipFill>
          <a:blip r:embed="rId2">
            <a:extLst/>
          </a:blip>
          <a:srcRect b="55283"/>
          <a:stretch>
            <a:fillRect/>
          </a:stretch>
        </p:blipFill>
        <p:spPr>
          <a:xfrm>
            <a:off x="433493" y="325119"/>
            <a:ext cx="3702756" cy="7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Shape 480"/>
          <p:cNvSpPr>
            <a:spLocks noGrp="1"/>
          </p:cNvSpPr>
          <p:nvPr>
            <p:ph type="title"/>
          </p:nvPr>
        </p:nvSpPr>
        <p:spPr>
          <a:xfrm>
            <a:off x="1408853" y="1192106"/>
            <a:ext cx="10945708" cy="1625601"/>
          </a:xfrm>
          <a:prstGeom prst="rect">
            <a:avLst/>
          </a:prstGeom>
        </p:spPr>
        <p:txBody>
          <a:bodyPr lIns="65023" tIns="65023" rIns="65023" bIns="65023" anchor="ctr">
            <a:normAutofit/>
          </a:bodyPr>
          <a:lstStyle>
            <a:lvl1pPr defTabSz="1300480">
              <a:defRPr sz="4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81" name="Shape 481"/>
          <p:cNvSpPr>
            <a:spLocks noGrp="1"/>
          </p:cNvSpPr>
          <p:nvPr>
            <p:ph type="body" idx="1"/>
          </p:nvPr>
        </p:nvSpPr>
        <p:spPr>
          <a:xfrm>
            <a:off x="1408853" y="2817706"/>
            <a:ext cx="10945708" cy="5852161"/>
          </a:xfrm>
          <a:prstGeom prst="rect">
            <a:avLst/>
          </a:prstGeom>
        </p:spPr>
        <p:txBody>
          <a:bodyPr lIns="65023" tIns="65023" rIns="65023" bIns="65023"/>
          <a:lstStyle>
            <a:lvl1pPr marL="465364" indent="-465364" defTabSz="1300480">
              <a:spcBef>
                <a:spcPts val="900"/>
              </a:spcBef>
              <a:buFontTx/>
              <a:buChar char="•"/>
              <a:defRPr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09637" indent="-452437" defTabSz="1300480">
              <a:spcBef>
                <a:spcPts val="900"/>
              </a:spcBef>
              <a:buFontTx/>
              <a:buChar char="–"/>
              <a:defRPr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48739" indent="-434339" defTabSz="1300480">
              <a:spcBef>
                <a:spcPts val="900"/>
              </a:spcBef>
              <a:buFontTx/>
              <a:defRPr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54200" indent="-482600" defTabSz="1300480">
              <a:spcBef>
                <a:spcPts val="900"/>
              </a:spcBef>
              <a:buFontTx/>
              <a:buChar char="–"/>
              <a:defRPr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71725" indent="-542925" defTabSz="1300480">
              <a:spcBef>
                <a:spcPts val="900"/>
              </a:spcBef>
              <a:buFontTx/>
              <a:buChar char="»"/>
              <a:defRPr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2" name="Shape 482"/>
          <p:cNvSpPr>
            <a:spLocks noGrp="1"/>
          </p:cNvSpPr>
          <p:nvPr>
            <p:ph type="sldNum" sz="quarter" idx="2"/>
          </p:nvPr>
        </p:nvSpPr>
        <p:spPr>
          <a:xfrm>
            <a:off x="12056422" y="9160847"/>
            <a:ext cx="298138" cy="277879"/>
          </a:xfrm>
          <a:prstGeom prst="rect">
            <a:avLst/>
          </a:prstGeom>
        </p:spPr>
        <p:txBody>
          <a:bodyPr lIns="65023" tIns="65023" rIns="65023" bIns="65023" anchor="ctr"/>
          <a:lstStyle>
            <a:lvl1pPr defTabSz="1300480"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 flipH="1">
            <a:off x="6489699" y="508000"/>
            <a:ext cx="1" cy="8013732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939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6285652" y="9040141"/>
            <a:ext cx="3034455" cy="520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 flipH="1">
            <a:off x="4444998" y="1777968"/>
            <a:ext cx="1" cy="5067382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" name="Shape 68"/>
          <p:cNvSpPr/>
          <p:nvPr/>
        </p:nvSpPr>
        <p:spPr>
          <a:xfrm flipH="1">
            <a:off x="8547098" y="1777968"/>
            <a:ext cx="1" cy="5067382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939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285652" y="9040141"/>
            <a:ext cx="3034455" cy="520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939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6285652" y="9040141"/>
            <a:ext cx="3034455" cy="520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 flipH="1">
            <a:off x="6489698" y="520668"/>
            <a:ext cx="1" cy="7962964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6489696" y="4476749"/>
            <a:ext cx="5994409" cy="129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939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6285652" y="9040141"/>
            <a:ext cx="3034455" cy="520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flipH="1">
            <a:off x="9067798" y="520668"/>
            <a:ext cx="1" cy="7962964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9067796" y="3092449"/>
            <a:ext cx="3429023" cy="129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9067796" y="5873749"/>
            <a:ext cx="3429023" cy="129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939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6285652" y="9040141"/>
            <a:ext cx="3034455" cy="520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47700" y="1968501"/>
            <a:ext cx="11709400" cy="125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0"/>
            <a:ext cx="118618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324100"/>
            <a:ext cx="11861800" cy="742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369800" y="9309100"/>
            <a:ext cx="210415" cy="1982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212121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212121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212121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212121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212121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212121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212121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212121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212121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266700" marR="0" indent="-2667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 typeface="Zapf Dingbats"/>
        <a:buChar char="‣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711200" marR="0" indent="-2667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 typeface="Zapf Dingbats"/>
        <a:buChar char="-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1155700" marR="0" indent="-2667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 typeface="Zapf Dingbats"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1600200" marR="0" indent="-2667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 typeface="Zapf Dingbats"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2044700" marR="0" indent="-2667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 typeface="Zapf Dingbats"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2489200" marR="0" indent="-2667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 typeface="Zapf Dingbats"/>
        <a:buChar char="✦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2933700" marR="0" indent="-2667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 typeface="Zapf Dingbats"/>
        <a:buChar char="✦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3378200" marR="0" indent="-2667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 typeface="Zapf Dingbats"/>
        <a:buChar char="✦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3822700" marR="0" indent="-2667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 typeface="Zapf Dingbats"/>
        <a:buChar char="✦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ce-ri.eu/" TargetMode="External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tif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27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2.xml"/><Relationship Id="rId2" Type="http://schemas.openxmlformats.org/officeDocument/2006/relationships/hyperlink" Target="http://atlasphysathome.web.cern.ch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gif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16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/>
          </p:cNvSpPr>
          <p:nvPr>
            <p:ph type="title"/>
          </p:nvPr>
        </p:nvSpPr>
        <p:spPr>
          <a:xfrm>
            <a:off x="244763" y="7625083"/>
            <a:ext cx="7150100" cy="1701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Status of WLCG FCPPL project</a:t>
            </a:r>
          </a:p>
        </p:txBody>
      </p:sp>
      <p:sp>
        <p:nvSpPr>
          <p:cNvPr id="492" name="Shape 492"/>
          <p:cNvSpPr>
            <a:spLocks noGrp="1"/>
          </p:cNvSpPr>
          <p:nvPr>
            <p:ph type="body" sz="quarter" idx="1"/>
          </p:nvPr>
        </p:nvSpPr>
        <p:spPr>
          <a:xfrm>
            <a:off x="7632700" y="7785100"/>
            <a:ext cx="5372100" cy="1701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356362">
              <a:buSzPct val="125000"/>
              <a:buChar char="•"/>
              <a:defRPr sz="2501" b="1">
                <a:solidFill>
                  <a:srgbClr val="929292"/>
                </a:solidFill>
              </a:defRPr>
            </a:pPr>
            <a:r>
              <a:rPr dirty="0"/>
              <a:t> Status of Beijing site</a:t>
            </a:r>
          </a:p>
          <a:p>
            <a:pPr defTabSz="356362">
              <a:buSzPct val="125000"/>
              <a:buChar char="•"/>
              <a:defRPr sz="2501" b="1">
                <a:solidFill>
                  <a:srgbClr val="929292"/>
                </a:solidFill>
              </a:defRPr>
            </a:pPr>
            <a:r>
              <a:rPr dirty="0"/>
              <a:t> Activities over last year</a:t>
            </a:r>
          </a:p>
          <a:p>
            <a:pPr defTabSz="356362">
              <a:buSzPct val="125000"/>
              <a:buChar char="•"/>
              <a:defRPr sz="2501" b="1">
                <a:solidFill>
                  <a:srgbClr val="929292"/>
                </a:solidFill>
              </a:defRPr>
            </a:pPr>
            <a:r>
              <a:rPr dirty="0"/>
              <a:t> Ongoing work and prospects for next year</a:t>
            </a:r>
          </a:p>
        </p:txBody>
      </p:sp>
      <p:sp>
        <p:nvSpPr>
          <p:cNvPr id="493" name="Shape 493"/>
          <p:cNvSpPr/>
          <p:nvPr/>
        </p:nvSpPr>
        <p:spPr>
          <a:xfrm>
            <a:off x="51567" y="9280475"/>
            <a:ext cx="4700539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>
              <a:defRPr sz="1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 smtClean="0"/>
              <a:t>POGGIOLI Luc</a:t>
            </a:r>
            <a:r>
              <a:rPr lang="en-US" dirty="0" smtClean="0"/>
              <a:t> </a:t>
            </a:r>
            <a:r>
              <a:rPr lang="en-US" altLang="zh-CN" dirty="0" smtClean="0"/>
              <a:t>&amp; </a:t>
            </a:r>
            <a:r>
              <a:rPr lang="en-US" altLang="zh-CN" dirty="0"/>
              <a:t>CHEN </a:t>
            </a:r>
            <a:r>
              <a:rPr lang="en-US" altLang="zh-CN" dirty="0" smtClean="0"/>
              <a:t>Gang</a:t>
            </a:r>
            <a:r>
              <a:rPr dirty="0" smtClean="0"/>
              <a:t> 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226314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55674">
              <a:defRPr sz="3700"/>
            </a:lvl1pPr>
          </a:lstStyle>
          <a:p>
            <a:pPr>
              <a:defRPr sz="1800"/>
            </a:pPr>
            <a:r>
              <a:rPr sz="3700"/>
              <a:t>HPC (High-Performance Computing) resources</a:t>
            </a:r>
          </a:p>
        </p:txBody>
      </p:sp>
      <p:sp>
        <p:nvSpPr>
          <p:cNvPr id="595" name="Shape 595"/>
          <p:cNvSpPr>
            <a:spLocks noGrp="1"/>
          </p:cNvSpPr>
          <p:nvPr>
            <p:ph type="body" sz="half" idx="1"/>
          </p:nvPr>
        </p:nvSpPr>
        <p:spPr>
          <a:xfrm>
            <a:off x="571500" y="2324100"/>
            <a:ext cx="6440395" cy="6565900"/>
          </a:xfrm>
          <a:prstGeom prst="rect">
            <a:avLst/>
          </a:prstGeom>
        </p:spPr>
        <p:txBody>
          <a:bodyPr/>
          <a:lstStyle/>
          <a:p>
            <a:pPr marL="385233" indent="-385233">
              <a:buClr>
                <a:srgbClr val="747474"/>
              </a:buClr>
              <a:buSzPct val="12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Large investments in many countries : from Peta to Exa scales initiatives</a:t>
            </a:r>
            <a:r>
              <a:rPr sz="2200" baseline="31999">
                <a:solidFill>
                  <a:srgbClr val="747474"/>
                </a:solidFill>
              </a:rPr>
              <a:t>[1]</a:t>
            </a:r>
            <a:r>
              <a:rPr sz="2600">
                <a:solidFill>
                  <a:srgbClr val="747474"/>
                </a:solidFill>
              </a:rPr>
              <a:t> </a:t>
            </a:r>
          </a:p>
          <a:p>
            <a:pPr marL="385233" indent="-385233">
              <a:buClr>
                <a:srgbClr val="747474"/>
              </a:buClr>
              <a:buSzPct val="12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Latest competitive supercomputers are familiar Linux clusters</a:t>
            </a:r>
          </a:p>
          <a:p>
            <a:pPr marL="385233" indent="-385233">
              <a:buClr>
                <a:srgbClr val="747474"/>
              </a:buClr>
              <a:buSzPct val="12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 </a:t>
            </a:r>
            <a:r>
              <a:rPr sz="3600">
                <a:solidFill>
                  <a:srgbClr val="747474"/>
                </a:solidFill>
              </a:rPr>
              <a:t>Large</a:t>
            </a:r>
            <a:r>
              <a:rPr sz="2600">
                <a:solidFill>
                  <a:srgbClr val="747474"/>
                </a:solidFill>
              </a:rPr>
              <a:t> number of spare CPU cycles are available at HPCs which are not used by ‘standard’ HPC applications </a:t>
            </a:r>
          </a:p>
          <a:p>
            <a:pPr marL="385233" indent="-385233">
              <a:buClr>
                <a:srgbClr val="747474"/>
              </a:buClr>
              <a:buSzPct val="12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 </a:t>
            </a:r>
            <a:r>
              <a:rPr sz="3600">
                <a:solidFill>
                  <a:srgbClr val="747474"/>
                </a:solidFill>
              </a:rPr>
              <a:t>China</a:t>
            </a:r>
            <a:r>
              <a:rPr sz="2600">
                <a:solidFill>
                  <a:srgbClr val="747474"/>
                </a:solidFill>
              </a:rPr>
              <a:t> host some of the largest HPC facilities worldwide</a:t>
            </a:r>
          </a:p>
        </p:txBody>
      </p:sp>
      <p:sp>
        <p:nvSpPr>
          <p:cNvPr id="596" name="Shape 5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 sz="1800"/>
            </a:pPr>
            <a:fld id="{86CB4B4D-7CA3-9044-876B-883B54F8677D}" type="slidenum">
              <a:rPr sz="1400"/>
              <a:t>10</a:t>
            </a:fld>
            <a:endParaRPr sz="1400"/>
          </a:p>
        </p:txBody>
      </p:sp>
      <p:pic>
        <p:nvPicPr>
          <p:cNvPr id="597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0" y="241300"/>
            <a:ext cx="4749800" cy="2413000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Shape 598"/>
          <p:cNvSpPr/>
          <p:nvPr/>
        </p:nvSpPr>
        <p:spPr>
          <a:xfrm>
            <a:off x="7797800" y="56616"/>
            <a:ext cx="4736902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3"/>
              </a:defRPr>
            </a:lvl1pPr>
          </a:lstStyle>
          <a:p>
            <a:pPr>
              <a:defRPr sz="1800" u="none">
                <a:solidFill>
                  <a:srgbClr val="000000"/>
                </a:solidFill>
                <a:uFillTx/>
              </a:defRPr>
            </a:pPr>
            <a:r>
              <a:rPr sz="1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PRACE, the Partnership for Advanced Computing in Europe</a:t>
            </a:r>
          </a:p>
        </p:txBody>
      </p:sp>
      <p:sp>
        <p:nvSpPr>
          <p:cNvPr id="599" name="Shape 599"/>
          <p:cNvSpPr/>
          <p:nvPr/>
        </p:nvSpPr>
        <p:spPr>
          <a:xfrm>
            <a:off x="7821700" y="2704572"/>
            <a:ext cx="5067303" cy="1044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b="1">
                <a:solidFill>
                  <a:srgbClr val="005493"/>
                </a:solidFill>
                <a:latin typeface="+mn-lt"/>
                <a:ea typeface="+mn-ea"/>
                <a:cs typeface="+mn-cs"/>
                <a:sym typeface="Helvetica Neue"/>
              </a:rPr>
              <a:t>SuperMUC a PRACE Tier-0 centre : 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b="1">
                <a:solidFill>
                  <a:srgbClr val="005493"/>
                </a:solidFill>
                <a:latin typeface="+mn-lt"/>
                <a:ea typeface="+mn-ea"/>
                <a:cs typeface="+mn-cs"/>
                <a:sym typeface="Helvetica Neue"/>
              </a:rPr>
              <a:t>155,000 Sandy Bridge cores 	 </a:t>
            </a:r>
            <a:r>
              <a:rPr sz="2500" b="1">
                <a:solidFill>
                  <a:srgbClr val="005493"/>
                </a:solidFill>
                <a:latin typeface="+mn-lt"/>
                <a:ea typeface="+mn-ea"/>
                <a:cs typeface="+mn-cs"/>
                <a:sym typeface="Helvetica Neue"/>
              </a:rPr>
              <a:t>2.8M HS06</a:t>
            </a:r>
            <a:r>
              <a:rPr b="1">
                <a:solidFill>
                  <a:srgbClr val="005493"/>
                </a:solidFill>
                <a:latin typeface="+mn-lt"/>
                <a:ea typeface="+mn-ea"/>
                <a:cs typeface="+mn-cs"/>
                <a:sym typeface="Helvetica Neue"/>
              </a:rPr>
              <a:t> 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b="1">
                <a:solidFill>
                  <a:srgbClr val="005493"/>
                </a:solidFill>
                <a:latin typeface="+mn-lt"/>
                <a:ea typeface="+mn-ea"/>
                <a:cs typeface="+mn-cs"/>
                <a:sym typeface="Helvetica Neue"/>
              </a:rPr>
              <a:t>WLCG  2013 T0/1/2 pledges </a:t>
            </a:r>
            <a:r>
              <a:rPr sz="2500" b="1">
                <a:solidFill>
                  <a:srgbClr val="005493"/>
                </a:solidFill>
                <a:latin typeface="+mn-lt"/>
                <a:ea typeface="+mn-ea"/>
                <a:cs typeface="+mn-cs"/>
                <a:sym typeface="Helvetica Neue"/>
              </a:rPr>
              <a:t>~2.0M HS06</a:t>
            </a:r>
          </a:p>
        </p:txBody>
      </p:sp>
      <p:graphicFrame>
        <p:nvGraphicFramePr>
          <p:cNvPr id="601" name="Chart 601"/>
          <p:cNvGraphicFramePr/>
          <p:nvPr>
            <p:extLst>
              <p:ext uri="{D42A27DB-BD31-4B8C-83A1-F6EECF244321}">
                <p14:modId xmlns:p14="http://schemas.microsoft.com/office/powerpoint/2010/main" val="2801143940"/>
              </p:ext>
            </p:extLst>
          </p:nvPr>
        </p:nvGraphicFramePr>
        <p:xfrm>
          <a:off x="6793511" y="4231033"/>
          <a:ext cx="7136425" cy="4863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9937">
              <a:defRPr sz="4272"/>
            </a:lvl1pPr>
          </a:lstStyle>
          <a:p>
            <a:pPr>
              <a:defRPr sz="1602"/>
            </a:pPr>
            <a:r>
              <a:rPr sz="4272"/>
              <a:t>Interface of HPCs from CAS</a:t>
            </a:r>
          </a:p>
        </p:txBody>
      </p:sp>
      <p:sp>
        <p:nvSpPr>
          <p:cNvPr id="604" name="Shape 604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94690" indent="-194690" defTabSz="426466">
              <a:spcBef>
                <a:spcPts val="3500"/>
              </a:spcBef>
              <a:defRPr sz="1898"/>
            </a:pPr>
            <a:r>
              <a:rPr dirty="0"/>
              <a:t>Collaboration between European collaborators, IHEP and CNIC (Computer Network Information Center)</a:t>
            </a:r>
          </a:p>
          <a:p>
            <a:pPr marL="194690" indent="-194690" defTabSz="426466">
              <a:spcBef>
                <a:spcPts val="3500"/>
              </a:spcBef>
              <a:defRPr sz="1898"/>
            </a:pPr>
            <a:r>
              <a:rPr dirty="0"/>
              <a:t>HPC </a:t>
            </a:r>
            <a:r>
              <a:rPr dirty="0" err="1"/>
              <a:t>centres</a:t>
            </a:r>
            <a:r>
              <a:rPr dirty="0"/>
              <a:t> from CAS inter-connected through </a:t>
            </a:r>
            <a:r>
              <a:rPr dirty="0" err="1"/>
              <a:t>ScGrid</a:t>
            </a:r>
            <a:r>
              <a:rPr dirty="0"/>
              <a:t> !</a:t>
            </a:r>
          </a:p>
          <a:p>
            <a:pPr marL="519176" lvl="1" indent="-194690" defTabSz="426466">
              <a:spcBef>
                <a:spcPts val="3500"/>
              </a:spcBef>
              <a:defRPr sz="1606"/>
            </a:pPr>
            <a:r>
              <a:rPr dirty="0"/>
              <a:t>Unique in the world!</a:t>
            </a:r>
          </a:p>
          <a:p>
            <a:pPr marL="194690" indent="-194690" defTabSz="426466">
              <a:spcBef>
                <a:spcPts val="3500"/>
              </a:spcBef>
              <a:defRPr sz="1898"/>
            </a:pPr>
            <a:r>
              <a:rPr dirty="0"/>
              <a:t>Jan. 2015 workshop at CNIC to define the interface between WLCG and </a:t>
            </a:r>
            <a:r>
              <a:rPr dirty="0" err="1" smtClean="0"/>
              <a:t>ScGrid</a:t>
            </a:r>
            <a:endParaRPr dirty="0"/>
          </a:p>
          <a:p>
            <a:pPr marL="194690" indent="-194690" defTabSz="426466">
              <a:spcBef>
                <a:spcPts val="3500"/>
              </a:spcBef>
              <a:defRPr sz="1898"/>
            </a:pPr>
            <a:r>
              <a:rPr dirty="0"/>
              <a:t>Fall 2015, the interface is installed in IHEP</a:t>
            </a:r>
          </a:p>
          <a:p>
            <a:pPr marL="519176" lvl="1" indent="-194690" defTabSz="426466">
              <a:spcBef>
                <a:spcPts val="3500"/>
              </a:spcBef>
              <a:defRPr sz="1606"/>
            </a:pPr>
            <a:r>
              <a:rPr dirty="0"/>
              <a:t>Event simulation on HPCs</a:t>
            </a:r>
          </a:p>
          <a:p>
            <a:pPr marL="519176" lvl="1" indent="-194690" defTabSz="426466">
              <a:spcBef>
                <a:spcPts val="3500"/>
              </a:spcBef>
              <a:defRPr sz="1606"/>
            </a:pPr>
            <a:r>
              <a:rPr dirty="0"/>
              <a:t>Storage at IHEP</a:t>
            </a:r>
          </a:p>
          <a:p>
            <a:pPr marL="194690" indent="-194690" defTabSz="426466">
              <a:spcBef>
                <a:spcPts val="3500"/>
              </a:spcBef>
              <a:defRPr sz="1898"/>
            </a:pPr>
            <a:r>
              <a:rPr lang="fr-FR" dirty="0" err="1" smtClean="0"/>
              <a:t>Spring</a:t>
            </a:r>
            <a:r>
              <a:rPr lang="fr-FR" dirty="0" smtClean="0"/>
              <a:t> 2016 ERA-II in test</a:t>
            </a:r>
            <a:endParaRPr dirty="0"/>
          </a:p>
        </p:txBody>
      </p:sp>
      <p:sp>
        <p:nvSpPr>
          <p:cNvPr id="605" name="Shape 6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 sz="1800"/>
            </a:pPr>
            <a:fld id="{86CB4B4D-7CA3-9044-876B-883B54F8677D}" type="slidenum">
              <a:rPr sz="1400"/>
              <a:t>11</a:t>
            </a:fld>
            <a:endParaRPr sz="1400"/>
          </a:p>
        </p:txBody>
      </p:sp>
      <p:pic>
        <p:nvPicPr>
          <p:cNvPr id="606" name="Pages from CNGrid_&amp;_ScGrid-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0545" y="3001894"/>
            <a:ext cx="6175735" cy="4631801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60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2541" y="-8612"/>
            <a:ext cx="5204185" cy="18073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>
            <a:spLocks noGrp="1"/>
          </p:cNvSpPr>
          <p:nvPr>
            <p:ph type="sldNum" sz="quarter" idx="2"/>
          </p:nvPr>
        </p:nvSpPr>
        <p:spPr>
          <a:xfrm>
            <a:off x="11641424" y="9135651"/>
            <a:ext cx="713137" cy="3282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58420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616" name="map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4019" y="438801"/>
            <a:ext cx="7856506" cy="9147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4077" y="6555343"/>
            <a:ext cx="2921001" cy="1946117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Shape 618"/>
          <p:cNvSpPr/>
          <p:nvPr/>
        </p:nvSpPr>
        <p:spPr>
          <a:xfrm>
            <a:off x="6249684" y="5831952"/>
            <a:ext cx="6703793" cy="58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/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Tianhe-1A</a:t>
            </a:r>
            <a:r>
              <a:t> :TOP500 2nd, June 2011</a:t>
            </a:r>
          </a:p>
        </p:txBody>
      </p:sp>
      <p:pic>
        <p:nvPicPr>
          <p:cNvPr id="619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46338" y="1294987"/>
            <a:ext cx="2921001" cy="1943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0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70169" y="860977"/>
            <a:ext cx="3496210" cy="1235432"/>
          </a:xfrm>
          <a:prstGeom prst="rect">
            <a:avLst/>
          </a:prstGeom>
          <a:ln w="12700">
            <a:miter lim="400000"/>
          </a:ln>
        </p:spPr>
      </p:pic>
      <p:sp>
        <p:nvSpPr>
          <p:cNvPr id="621" name="Shape 621"/>
          <p:cNvSpPr/>
          <p:nvPr/>
        </p:nvSpPr>
        <p:spPr>
          <a:xfrm>
            <a:off x="6727103" y="322488"/>
            <a:ext cx="4074949" cy="49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800"/>
              </a:spcBef>
              <a:buFont typeface="Zapf Dingbats"/>
              <a:defRPr sz="2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Huairou campus of CNIC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IHEP (ATLAS) </a:t>
            </a:r>
            <a:r>
              <a:rPr lang="fr-FR" dirty="0" smtClean="0"/>
              <a:t>HPC architecture</a:t>
            </a:r>
            <a:endParaRPr dirty="0"/>
          </a:p>
        </p:txBody>
      </p:sp>
      <p:sp>
        <p:nvSpPr>
          <p:cNvPr id="610" name="Shape 6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1918" t="29452" r="21781" b="23424"/>
          <a:stretch/>
        </p:blipFill>
        <p:spPr>
          <a:xfrm>
            <a:off x="206214" y="2272142"/>
            <a:ext cx="12282505" cy="57826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2800" y="7781474"/>
            <a:ext cx="97443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400" dirty="0">
                <a:latin typeface="LiberationSerif"/>
              </a:rPr>
              <a:t>3 HPCs being used: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C4C4C"/>
                </a:solidFill>
                <a:latin typeface="LiberationSerif"/>
              </a:rPr>
              <a:t>ERA : 20 core jobs (BEIJING-ERA_MCORE)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C4C4C"/>
                </a:solidFill>
                <a:latin typeface="LiberationSerif"/>
              </a:rPr>
              <a:t>ERA-II: 24 core jobs (BEIJING-ERAII_MCORE)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4C4C4C"/>
                </a:solidFill>
                <a:latin typeface="LiberationSerif"/>
              </a:rPr>
              <a:t>Tiianhe</a:t>
            </a:r>
            <a:r>
              <a:rPr lang="en-US" sz="2400" dirty="0" smtClean="0">
                <a:solidFill>
                  <a:srgbClr val="4C4C4C"/>
                </a:solidFill>
                <a:latin typeface="LiberationSerif"/>
              </a:rPr>
              <a:t> </a:t>
            </a:r>
            <a:r>
              <a:rPr lang="en-US" sz="2400" dirty="0">
                <a:solidFill>
                  <a:srgbClr val="4C4C4C"/>
                </a:solidFill>
                <a:latin typeface="LiberationSerif"/>
              </a:rPr>
              <a:t>1: 12 core jobs (BEIJING-TIANJIN-TH-1A_MCORE)</a:t>
            </a:r>
          </a:p>
          <a:p>
            <a:pPr algn="l"/>
            <a:r>
              <a:rPr lang="en-US" sz="2400" dirty="0">
                <a:latin typeface="LiberationSerif"/>
              </a:rPr>
              <a:t>About 2k cores used after ERA-II was put in </a:t>
            </a:r>
            <a:r>
              <a:rPr lang="en-US" sz="2400" dirty="0" smtClean="0">
                <a:latin typeface="LiberationSerif"/>
              </a:rPr>
              <a:t>production (Spring 2016)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01657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dashb-atlas-job.cern.ch/tmp/Z8cxU0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78"/>
          <a:stretch/>
        </p:blipFill>
        <p:spPr bwMode="auto">
          <a:xfrm>
            <a:off x="6710218" y="3101894"/>
            <a:ext cx="612053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dashb-atlas-job.cern.ch/tmp/rEVdsw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8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9" name="Shape 6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IHEP (ATLAS) Tier 2 site simulation activity since </a:t>
            </a:r>
            <a:r>
              <a:rPr lang="fr-FR" dirty="0" smtClean="0"/>
              <a:t>March</a:t>
            </a:r>
            <a:r>
              <a:rPr dirty="0" smtClean="0"/>
              <a:t> 201</a:t>
            </a:r>
            <a:r>
              <a:rPr lang="fr-FR" dirty="0" smtClean="0"/>
              <a:t>6</a:t>
            </a:r>
            <a:endParaRPr dirty="0"/>
          </a:p>
        </p:txBody>
      </p:sp>
      <p:sp>
        <p:nvSpPr>
          <p:cNvPr id="610" name="Shape 6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612" name="Shape 612"/>
          <p:cNvSpPr/>
          <p:nvPr/>
        </p:nvSpPr>
        <p:spPr>
          <a:xfrm>
            <a:off x="1032527" y="2734980"/>
            <a:ext cx="1190169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E93F34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Grid</a:t>
            </a:r>
          </a:p>
        </p:txBody>
      </p:sp>
      <p:sp>
        <p:nvSpPr>
          <p:cNvPr id="613" name="Shape 613"/>
          <p:cNvSpPr/>
          <p:nvPr/>
        </p:nvSpPr>
        <p:spPr>
          <a:xfrm>
            <a:off x="1080449" y="3315311"/>
            <a:ext cx="1260578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1C931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HPC</a:t>
            </a:r>
          </a:p>
        </p:txBody>
      </p:sp>
      <p:sp>
        <p:nvSpPr>
          <p:cNvPr id="12" name="Shape 574"/>
          <p:cNvSpPr/>
          <p:nvPr/>
        </p:nvSpPr>
        <p:spPr>
          <a:xfrm>
            <a:off x="2272148" y="7912841"/>
            <a:ext cx="3394364" cy="56220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algn="l" defTabSz="1300480"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fr-FR" dirty="0" smtClean="0"/>
              <a:t>Slots of running jobs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3" name="Shape 574"/>
          <p:cNvSpPr/>
          <p:nvPr/>
        </p:nvSpPr>
        <p:spPr>
          <a:xfrm>
            <a:off x="8645235" y="8854947"/>
            <a:ext cx="3061856" cy="56220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algn="l" defTabSz="1300480"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fr-FR" dirty="0" smtClean="0"/>
              <a:t>CPU </a:t>
            </a:r>
            <a:r>
              <a:rPr lang="fr-FR" dirty="0" err="1" smtClean="0"/>
              <a:t>consumption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4" name="Shape 612"/>
          <p:cNvSpPr/>
          <p:nvPr/>
        </p:nvSpPr>
        <p:spPr>
          <a:xfrm>
            <a:off x="7502589" y="3787927"/>
            <a:ext cx="1190169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E93F34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Grid</a:t>
            </a:r>
          </a:p>
        </p:txBody>
      </p:sp>
      <p:sp>
        <p:nvSpPr>
          <p:cNvPr id="15" name="Shape 613"/>
          <p:cNvSpPr/>
          <p:nvPr/>
        </p:nvSpPr>
        <p:spPr>
          <a:xfrm>
            <a:off x="7550511" y="4368258"/>
            <a:ext cx="1260578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1C931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HPC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IHEP (ATLAS) </a:t>
            </a:r>
            <a:r>
              <a:rPr lang="fr-FR" dirty="0" smtClean="0"/>
              <a:t>HPC production </a:t>
            </a:r>
            <a:r>
              <a:rPr lang="fr-FR" dirty="0" err="1" smtClean="0"/>
              <a:t>activity</a:t>
            </a:r>
            <a:r>
              <a:rPr lang="fr-FR" dirty="0" smtClean="0"/>
              <a:t> </a:t>
            </a:r>
            <a:r>
              <a:rPr dirty="0" smtClean="0"/>
              <a:t>since </a:t>
            </a:r>
            <a:r>
              <a:rPr lang="fr-FR" dirty="0" smtClean="0"/>
              <a:t>March</a:t>
            </a:r>
            <a:r>
              <a:rPr dirty="0" smtClean="0"/>
              <a:t> 201</a:t>
            </a:r>
            <a:r>
              <a:rPr lang="fr-FR" dirty="0" smtClean="0"/>
              <a:t>6</a:t>
            </a:r>
            <a:endParaRPr dirty="0"/>
          </a:p>
        </p:txBody>
      </p:sp>
      <p:sp>
        <p:nvSpPr>
          <p:cNvPr id="610" name="Shape 6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2" name="Shape 574"/>
          <p:cNvSpPr/>
          <p:nvPr/>
        </p:nvSpPr>
        <p:spPr>
          <a:xfrm>
            <a:off x="1551712" y="8281074"/>
            <a:ext cx="3394364" cy="56220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algn="l" defTabSz="1300480"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fr-FR" dirty="0" smtClean="0"/>
              <a:t>Slots of running jobs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3" name="Shape 574"/>
          <p:cNvSpPr/>
          <p:nvPr/>
        </p:nvSpPr>
        <p:spPr>
          <a:xfrm>
            <a:off x="9088868" y="8603669"/>
            <a:ext cx="3061856" cy="56220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algn="l" defTabSz="1300480"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fr-FR" dirty="0" smtClean="0"/>
              <a:t>CPU </a:t>
            </a:r>
            <a:r>
              <a:rPr lang="fr-FR" dirty="0" err="1" smtClean="0"/>
              <a:t>consumption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dashb-atlas-job.cern.ch/tmp/o42Dtd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2137178"/>
            <a:ext cx="7561269" cy="567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ashb-atlas-job.cern.ch/tmp/ZtTSpf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554" y="3243593"/>
            <a:ext cx="5711246" cy="428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591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201</a:t>
            </a:r>
            <a:r>
              <a:rPr lang="fr-FR" dirty="0" smtClean="0"/>
              <a:t>7</a:t>
            </a:r>
            <a:r>
              <a:rPr dirty="0" smtClean="0"/>
              <a:t> </a:t>
            </a:r>
            <a:r>
              <a:rPr dirty="0"/>
              <a:t>work-plan on HPCs</a:t>
            </a:r>
          </a:p>
        </p:txBody>
      </p:sp>
      <p:sp>
        <p:nvSpPr>
          <p:cNvPr id="630" name="Shape 6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Can we get more HPCs to participate?</a:t>
            </a:r>
          </a:p>
          <a:p>
            <a:r>
              <a:rPr lang="en-US" dirty="0"/>
              <a:t>Can we demonstrate the scalability for a limited amount of time (</a:t>
            </a:r>
            <a:r>
              <a:rPr lang="en-US" dirty="0" err="1"/>
              <a:t>eg</a:t>
            </a:r>
            <a:r>
              <a:rPr lang="en-US" dirty="0"/>
              <a:t> one or few days) at </a:t>
            </a:r>
            <a:r>
              <a:rPr lang="en-US" dirty="0" err="1" smtClean="0"/>
              <a:t>thelevel</a:t>
            </a:r>
            <a:r>
              <a:rPr lang="en-US" dirty="0" smtClean="0"/>
              <a:t> </a:t>
            </a:r>
            <a:r>
              <a:rPr lang="en-US" dirty="0"/>
              <a:t>of few 10k cores?</a:t>
            </a:r>
          </a:p>
          <a:p>
            <a:r>
              <a:rPr lang="en-US" dirty="0" smtClean="0"/>
              <a:t>Large </a:t>
            </a:r>
            <a:r>
              <a:rPr lang="en-US" dirty="0"/>
              <a:t>scale test would bring extremely good publicity in HEP, WLCG community </a:t>
            </a:r>
            <a:r>
              <a:rPr lang="en-US" dirty="0" smtClean="0"/>
              <a:t>and </a:t>
            </a:r>
            <a:r>
              <a:rPr lang="en-GB" dirty="0" smtClean="0"/>
              <a:t>elsewhere</a:t>
            </a:r>
            <a:endParaRPr lang="en-GB" dirty="0"/>
          </a:p>
          <a:p>
            <a:r>
              <a:rPr lang="en-US" dirty="0" smtClean="0"/>
              <a:t>ARC-CE </a:t>
            </a:r>
            <a:r>
              <a:rPr lang="en-US" dirty="0"/>
              <a:t>needs to be more powerful for this, probably 2 or 3 required</a:t>
            </a:r>
          </a:p>
          <a:p>
            <a:r>
              <a:rPr lang="en-US" dirty="0" smtClean="0"/>
              <a:t>Network effort to </a:t>
            </a:r>
            <a:r>
              <a:rPr lang="en-US" dirty="0"/>
              <a:t>sustain 200MB/s (2Gb/s) to store output files to IHEP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631" name="Shape 6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Meetings and workshops</a:t>
            </a:r>
          </a:p>
        </p:txBody>
      </p:sp>
      <p:sp>
        <p:nvSpPr>
          <p:cNvPr id="641" name="Shape 6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643" name="Shape 643"/>
          <p:cNvSpPr/>
          <p:nvPr/>
        </p:nvSpPr>
        <p:spPr>
          <a:xfrm>
            <a:off x="2267836" y="2191231"/>
            <a:ext cx="789158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rPr dirty="0" smtClean="0"/>
              <a:t>Annual </a:t>
            </a:r>
            <a:r>
              <a:rPr dirty="0"/>
              <a:t>workshop of the French-cloud </a:t>
            </a:r>
            <a:r>
              <a:rPr dirty="0" smtClean="0"/>
              <a:t>in</a:t>
            </a:r>
            <a:r>
              <a:rPr lang="fr-FR" dirty="0" smtClean="0"/>
              <a:t> IHEP, April 2016</a:t>
            </a:r>
            <a:endParaRPr dirty="0"/>
          </a:p>
          <a:p>
            <a:pPr>
              <a:defRPr sz="2400"/>
            </a:pPr>
            <a:r>
              <a:rPr dirty="0"/>
              <a:t>Participants from : Beijing, Honk-</a:t>
            </a:r>
            <a:r>
              <a:rPr dirty="0" err="1"/>
              <a:t>kong</a:t>
            </a:r>
            <a:r>
              <a:rPr dirty="0"/>
              <a:t>, Tokyo, France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098471"/>
            <a:ext cx="5923460" cy="444259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946" y="3124851"/>
            <a:ext cx="6225309" cy="466898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4500" b="1">
                <a:solidFill>
                  <a:srgbClr val="212121"/>
                </a:solidFill>
              </a:rPr>
              <a:t>Last year activities on one page</a:t>
            </a:r>
          </a:p>
        </p:txBody>
      </p:sp>
      <p:sp>
        <p:nvSpPr>
          <p:cNvPr id="496" name="Shape 4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76200" tIns="76200" rIns="76200" bIns="76200" numCol="2" spcCol="593090"/>
          <a:lstStyle/>
          <a:p>
            <a:pPr marL="324234" indent="-324234" defTabSz="532673">
              <a:spcBef>
                <a:spcPts val="4600"/>
              </a:spcBef>
              <a:buClr>
                <a:srgbClr val="747474"/>
              </a:buClr>
              <a:defRPr sz="1746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0000"/>
                </a:solidFill>
              </a:rPr>
              <a:t>Grid Operation and development </a:t>
            </a:r>
          </a:p>
          <a:p>
            <a:pPr marL="729529" lvl="1" indent="-324234" defTabSz="532673">
              <a:spcBef>
                <a:spcPts val="4600"/>
              </a:spcBef>
              <a:buClr>
                <a:srgbClr val="747474"/>
              </a:buClr>
              <a:buFont typeface="Zapf Dingbats"/>
              <a:buChar char="‣"/>
              <a:defRPr sz="1746">
                <a:solidFill>
                  <a:srgbClr val="000000"/>
                </a:solidFill>
              </a:defRPr>
            </a:pPr>
            <a:r>
              <a:rPr sz="2328" dirty="0">
                <a:solidFill>
                  <a:srgbClr val="747474"/>
                </a:solidFill>
              </a:rPr>
              <a:t>Participation of Chinese &amp; French colleagues to monthly ATLAS and technical computing French meetings + </a:t>
            </a:r>
            <a:r>
              <a:rPr sz="2328" dirty="0" err="1">
                <a:solidFill>
                  <a:srgbClr val="747474"/>
                </a:solidFill>
              </a:rPr>
              <a:t>vidyo</a:t>
            </a:r>
            <a:r>
              <a:rPr sz="2328" dirty="0">
                <a:solidFill>
                  <a:srgbClr val="747474"/>
                </a:solidFill>
              </a:rPr>
              <a:t>/Skype/…</a:t>
            </a:r>
          </a:p>
          <a:p>
            <a:pPr marL="729529" lvl="1" indent="-324234" defTabSz="532673">
              <a:spcBef>
                <a:spcPts val="4600"/>
              </a:spcBef>
              <a:buClr>
                <a:srgbClr val="747474"/>
              </a:buClr>
              <a:buFont typeface="Zapf Dingbats"/>
              <a:buChar char="‣"/>
              <a:defRPr sz="1746">
                <a:solidFill>
                  <a:srgbClr val="000000"/>
                </a:solidFill>
              </a:defRPr>
            </a:pPr>
            <a:r>
              <a:rPr sz="2328" dirty="0">
                <a:solidFill>
                  <a:srgbClr val="747474"/>
                </a:solidFill>
              </a:rPr>
              <a:t>Sharing of expertise and tools : grid middleware and experiment specific </a:t>
            </a:r>
            <a:r>
              <a:rPr sz="2328" b="1" dirty="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"/>
              </a:rPr>
              <a:t>(X</a:t>
            </a:r>
            <a:r>
              <a:rPr sz="2328" b="1" dirty="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 Neue"/>
              </a:rPr>
              <a:t>iaofei YAN (</a:t>
            </a:r>
            <a:r>
              <a:rPr sz="2328" b="1" dirty="0" err="1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 Neue"/>
              </a:rPr>
              <a:t>闫晓飞</a:t>
            </a:r>
            <a:r>
              <a:rPr sz="2328" b="1" dirty="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 Neue"/>
              </a:rPr>
              <a:t>)</a:t>
            </a:r>
          </a:p>
          <a:p>
            <a:pPr marL="729529" lvl="1" indent="-324234" defTabSz="532673">
              <a:spcBef>
                <a:spcPts val="4600"/>
              </a:spcBef>
              <a:buClr>
                <a:srgbClr val="747474"/>
              </a:buClr>
              <a:buFont typeface="Zapf Dingbats"/>
              <a:buChar char="‣"/>
              <a:defRPr sz="1746">
                <a:solidFill>
                  <a:srgbClr val="000000"/>
                </a:solidFill>
              </a:defRPr>
            </a:pPr>
            <a:r>
              <a:rPr sz="2328" dirty="0">
                <a:solidFill>
                  <a:srgbClr val="747474"/>
                </a:solidFill>
              </a:rPr>
              <a:t>Network monitoring (</a:t>
            </a:r>
            <a:r>
              <a:rPr sz="2328" b="1" dirty="0" err="1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"/>
              </a:rPr>
              <a:t>Fazhi</a:t>
            </a:r>
            <a:r>
              <a:rPr sz="2328" b="1" dirty="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"/>
              </a:rPr>
              <a:t> QI/</a:t>
            </a:r>
            <a:r>
              <a:rPr sz="2328" b="1" dirty="0" err="1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"/>
              </a:rPr>
              <a:t>齐法制</a:t>
            </a:r>
            <a:r>
              <a:rPr sz="2328" dirty="0">
                <a:solidFill>
                  <a:srgbClr val="747474"/>
                </a:solidFill>
              </a:rPr>
              <a:t>)</a:t>
            </a:r>
          </a:p>
          <a:p>
            <a:pPr marL="238799" indent="-238799" defTabSz="566674">
              <a:spcBef>
                <a:spcPts val="4600"/>
              </a:spcBef>
              <a:defRPr sz="2328">
                <a:latin typeface="+mn-lt"/>
                <a:ea typeface="+mn-ea"/>
                <a:cs typeface="+mn-cs"/>
                <a:sym typeface="Helvetica Neue"/>
              </a:defRPr>
            </a:pPr>
            <a:endParaRPr sz="2328" dirty="0">
              <a:solidFill>
                <a:srgbClr val="747474"/>
              </a:solidFill>
            </a:endParaRPr>
          </a:p>
          <a:p>
            <a:pPr marL="258699" indent="-258699" defTabSz="566674">
              <a:spcBef>
                <a:spcPts val="4600"/>
              </a:spcBef>
              <a:defRPr sz="2522">
                <a:latin typeface="+mn-lt"/>
                <a:ea typeface="+mn-ea"/>
                <a:cs typeface="+mn-cs"/>
                <a:sym typeface="Helvetica Neue"/>
              </a:defRPr>
            </a:pPr>
            <a:endParaRPr sz="2328" dirty="0">
              <a:solidFill>
                <a:srgbClr val="747474"/>
              </a:solidFill>
            </a:endParaRPr>
          </a:p>
          <a:p>
            <a:pPr marL="324234" indent="-324234" defTabSz="532673">
              <a:spcBef>
                <a:spcPts val="4600"/>
              </a:spcBef>
              <a:buClr>
                <a:srgbClr val="747474"/>
              </a:buClr>
              <a:defRPr sz="1746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0000"/>
                </a:solidFill>
              </a:rPr>
              <a:t>HPCs for ATLAS simulation </a:t>
            </a:r>
            <a:endParaRPr sz="2328" dirty="0">
              <a:solidFill>
                <a:srgbClr val="747474"/>
              </a:solidFill>
            </a:endParaRPr>
          </a:p>
          <a:p>
            <a:pPr marL="729529" lvl="1" indent="-324234" defTabSz="532673">
              <a:spcBef>
                <a:spcPts val="4600"/>
              </a:spcBef>
              <a:buClr>
                <a:srgbClr val="747474"/>
              </a:buClr>
              <a:buFont typeface="Zapf Dingbats"/>
              <a:buChar char="‣"/>
              <a:defRPr sz="1746">
                <a:solidFill>
                  <a:srgbClr val="000000"/>
                </a:solidFill>
              </a:defRPr>
            </a:pPr>
            <a:r>
              <a:rPr sz="2328" dirty="0">
                <a:solidFill>
                  <a:srgbClr val="747474"/>
                </a:solidFill>
              </a:rPr>
              <a:t>Collaboration between IHEP, CNIC and European </a:t>
            </a:r>
            <a:r>
              <a:rPr sz="2328" dirty="0" smtClean="0">
                <a:solidFill>
                  <a:srgbClr val="747474"/>
                </a:solidFill>
              </a:rPr>
              <a:t>pa</a:t>
            </a:r>
            <a:r>
              <a:rPr lang="fr-FR" sz="2328" dirty="0" err="1" smtClean="0">
                <a:solidFill>
                  <a:srgbClr val="747474"/>
                </a:solidFill>
              </a:rPr>
              <a:t>rtners</a:t>
            </a:r>
            <a:r>
              <a:rPr sz="2328" dirty="0" smtClean="0">
                <a:solidFill>
                  <a:srgbClr val="747474"/>
                </a:solidFill>
              </a:rPr>
              <a:t> </a:t>
            </a:r>
            <a:endParaRPr sz="2328" dirty="0">
              <a:solidFill>
                <a:srgbClr val="747474"/>
              </a:solidFill>
            </a:endParaRPr>
          </a:p>
          <a:p>
            <a:pPr marL="729529" lvl="1" indent="-324234" defTabSz="532673">
              <a:spcBef>
                <a:spcPts val="4600"/>
              </a:spcBef>
              <a:buClr>
                <a:srgbClr val="747474"/>
              </a:buClr>
              <a:buFont typeface="Zapf Dingbats"/>
              <a:buChar char="‣"/>
              <a:defRPr sz="1746">
                <a:solidFill>
                  <a:srgbClr val="000000"/>
                </a:solidFill>
              </a:defRPr>
            </a:pPr>
            <a:r>
              <a:rPr sz="2328" dirty="0">
                <a:solidFill>
                  <a:srgbClr val="747474"/>
                </a:solidFill>
              </a:rPr>
              <a:t>IHEP </a:t>
            </a:r>
            <a:r>
              <a:rPr sz="2328" b="1" dirty="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"/>
              </a:rPr>
              <a:t>Wenjing WU (伍 </a:t>
            </a:r>
            <a:r>
              <a:rPr sz="2328" b="1" dirty="0" err="1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"/>
              </a:rPr>
              <a:t>文静</a:t>
            </a:r>
            <a:r>
              <a:rPr sz="2328" b="1" dirty="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"/>
              </a:rPr>
              <a:t>), (X</a:t>
            </a:r>
            <a:r>
              <a:rPr sz="2328" b="1" dirty="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 Neue"/>
              </a:rPr>
              <a:t>iaofei YAN (</a:t>
            </a:r>
            <a:r>
              <a:rPr sz="2328" b="1" dirty="0" err="1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 Neue"/>
              </a:rPr>
              <a:t>闫晓飞</a:t>
            </a:r>
            <a:r>
              <a:rPr sz="2328" b="1" dirty="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 Neue"/>
              </a:rPr>
              <a:t>)</a:t>
            </a:r>
          </a:p>
          <a:p>
            <a:pPr marL="324234" indent="-324234" defTabSz="532673">
              <a:spcBef>
                <a:spcPts val="4600"/>
              </a:spcBef>
              <a:buClr>
                <a:srgbClr val="747474"/>
              </a:buClr>
              <a:defRPr sz="1746">
                <a:solidFill>
                  <a:srgbClr val="000000"/>
                </a:solidFill>
              </a:defRPr>
            </a:pPr>
            <a:r>
              <a:rPr sz="2800" dirty="0" err="1" smtClean="0">
                <a:solidFill>
                  <a:srgbClr val="FF0000"/>
                </a:solidFill>
              </a:rPr>
              <a:t>ATLAS@home</a:t>
            </a:r>
            <a:r>
              <a:rPr sz="2328" dirty="0" smtClean="0">
                <a:solidFill>
                  <a:srgbClr val="747474"/>
                </a:solidFill>
              </a:rPr>
              <a:t>: </a:t>
            </a:r>
            <a:r>
              <a:rPr lang="fr-FR" sz="2328" dirty="0"/>
              <a:t>V</a:t>
            </a:r>
            <a:r>
              <a:rPr sz="2328" dirty="0" err="1" smtClean="0">
                <a:solidFill>
                  <a:srgbClr val="747474"/>
                </a:solidFill>
              </a:rPr>
              <a:t>olunteer</a:t>
            </a:r>
            <a:r>
              <a:rPr sz="2328" dirty="0" smtClean="0">
                <a:solidFill>
                  <a:srgbClr val="747474"/>
                </a:solidFill>
              </a:rPr>
              <a:t> </a:t>
            </a:r>
            <a:r>
              <a:rPr sz="2328" dirty="0">
                <a:solidFill>
                  <a:srgbClr val="747474"/>
                </a:solidFill>
              </a:rPr>
              <a:t>computing project </a:t>
            </a:r>
            <a:r>
              <a:rPr sz="2328" b="1" dirty="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"/>
              </a:rPr>
              <a:t>Wenjing WU (伍 </a:t>
            </a:r>
            <a:r>
              <a:rPr sz="2328" b="1" dirty="0" err="1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"/>
              </a:rPr>
              <a:t>文静</a:t>
            </a:r>
            <a:r>
              <a:rPr sz="2328" b="1" dirty="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"/>
              </a:rPr>
              <a:t>)</a:t>
            </a:r>
          </a:p>
        </p:txBody>
      </p:sp>
      <p:sp>
        <p:nvSpPr>
          <p:cNvPr id="497" name="Shape 497"/>
          <p:cNvSpPr>
            <a:spLocks noGrp="1"/>
          </p:cNvSpPr>
          <p:nvPr>
            <p:ph type="sldNum" sz="quarter" idx="2"/>
          </p:nvPr>
        </p:nvSpPr>
        <p:spPr>
          <a:xfrm>
            <a:off x="12367056" y="93091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 sz="1800"/>
            </a:pPr>
            <a:fld id="{86CB4B4D-7CA3-9044-876B-883B54F8677D}" type="slidenum">
              <a:rPr sz="1400"/>
              <a:t>2</a:t>
            </a:fld>
            <a:endParaRPr sz="140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>
              <a:defRPr sz="1800"/>
            </a:pPr>
            <a:r>
              <a:rPr sz="4200"/>
              <a:t>Beijing Tier-2 - status </a:t>
            </a:r>
          </a:p>
        </p:txBody>
      </p:sp>
      <p:sp>
        <p:nvSpPr>
          <p:cNvPr id="500" name="Shape 5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01" name="Shape 501"/>
          <p:cNvSpPr>
            <a:spLocks noGrp="1"/>
          </p:cNvSpPr>
          <p:nvPr>
            <p:ph type="sldNum" sz="quarter" idx="2"/>
          </p:nvPr>
        </p:nvSpPr>
        <p:spPr>
          <a:xfrm>
            <a:off x="12367056" y="93091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 sz="1800"/>
            </a:pPr>
            <a:fld id="{86CB4B4D-7CA3-9044-876B-883B54F8677D}" type="slidenum">
              <a:rPr sz="1400"/>
              <a:t>3</a:t>
            </a:fld>
            <a:endParaRPr sz="1400"/>
          </a:p>
        </p:txBody>
      </p:sp>
      <p:sp>
        <p:nvSpPr>
          <p:cNvPr id="7" name="矩形 6"/>
          <p:cNvSpPr/>
          <p:nvPr/>
        </p:nvSpPr>
        <p:spPr>
          <a:xfrm>
            <a:off x="869774" y="7437084"/>
            <a:ext cx="11265252" cy="18434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046" tIns="65023" rIns="130046" bIns="65023" rtlCol="0" anchor="ctr"/>
          <a:lstStyle/>
          <a:p>
            <a:pPr algn="l"/>
            <a:r>
              <a:rPr lang="en-US" altLang="zh-CN" sz="2400" dirty="0" smtClean="0">
                <a:solidFill>
                  <a:srgbClr val="0070C0"/>
                </a:solidFill>
              </a:rPr>
              <a:t>From 2016/03-2017/03</a:t>
            </a:r>
          </a:p>
          <a:p>
            <a:pPr algn="l"/>
            <a:r>
              <a:rPr lang="en-US" altLang="zh-CN" sz="2400" dirty="0" smtClean="0"/>
              <a:t>Site reliability: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99.00%</a:t>
            </a:r>
            <a:r>
              <a:rPr lang="en-US" altLang="zh-CN" sz="2400" dirty="0" smtClean="0"/>
              <a:t>, ranked at 29</a:t>
            </a:r>
            <a:r>
              <a:rPr lang="en-US" altLang="zh-CN" sz="2400" baseline="30000" dirty="0" smtClean="0"/>
              <a:t>th</a:t>
            </a:r>
            <a:r>
              <a:rPr lang="en-US" altLang="zh-CN" sz="2400" dirty="0" smtClean="0"/>
              <a:t> of 144 ATLAS sites.</a:t>
            </a:r>
          </a:p>
          <a:p>
            <a:pPr algn="l"/>
            <a:r>
              <a:rPr lang="en-US" altLang="zh-CN" sz="2400" dirty="0" smtClean="0"/>
              <a:t>Site availability: Excellent over last year (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98.00%</a:t>
            </a:r>
            <a:r>
              <a:rPr lang="en-US" altLang="zh-CN" sz="2400" dirty="0" smtClean="0"/>
              <a:t>)</a:t>
            </a:r>
          </a:p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62108" r="18720" b="11325"/>
          <a:stretch/>
        </p:blipFill>
        <p:spPr>
          <a:xfrm>
            <a:off x="869775" y="2324101"/>
            <a:ext cx="10296990" cy="185467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35018" r="19033" b="23811"/>
          <a:stretch/>
        </p:blipFill>
        <p:spPr>
          <a:xfrm>
            <a:off x="1173020" y="4569268"/>
            <a:ext cx="8428181" cy="241069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Processed at Beijing Site 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1500" y="1979690"/>
            <a:ext cx="11861800" cy="1973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2800" b="1" dirty="0" smtClean="0">
                <a:solidFill>
                  <a:srgbClr val="FF0000"/>
                </a:solidFill>
              </a:rPr>
              <a:t>5.0Million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CPU h</a:t>
            </a:r>
            <a:r>
              <a:rPr lang="en-US" altLang="zh-CN" sz="2800" dirty="0" smtClean="0"/>
              <a:t>ours.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2800" b="1" dirty="0" smtClean="0">
                <a:solidFill>
                  <a:srgbClr val="FF0000"/>
                </a:solidFill>
              </a:rPr>
              <a:t>0.83 </a:t>
            </a:r>
            <a:r>
              <a:rPr lang="en-US" altLang="zh-CN" sz="2800" b="1" dirty="0">
                <a:solidFill>
                  <a:srgbClr val="FF0000"/>
                </a:solidFill>
              </a:rPr>
              <a:t>Million </a:t>
            </a:r>
            <a:r>
              <a:rPr lang="en-US" altLang="zh-CN" sz="2800" dirty="0" smtClean="0"/>
              <a:t>jobs completed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2800" b="1" dirty="0" smtClean="0">
                <a:solidFill>
                  <a:srgbClr val="FF0000"/>
                </a:solidFill>
              </a:rPr>
              <a:t>1.7PB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data,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4.6Billion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e</a:t>
            </a:r>
            <a:r>
              <a:rPr lang="en-US" altLang="zh-CN" sz="2800" dirty="0" smtClean="0"/>
              <a:t>vents processed .</a:t>
            </a:r>
            <a:r>
              <a:rPr lang="en-US" altLang="zh-CN" sz="3600" kern="1200" dirty="0">
                <a:solidFill>
                  <a:schemeClr val="tx1"/>
                </a:solidFill>
              </a:rPr>
              <a:t/>
            </a:r>
            <a:br>
              <a:rPr lang="en-US" altLang="zh-CN" sz="3600" kern="1200" dirty="0">
                <a:solidFill>
                  <a:schemeClr val="tx1"/>
                </a:solidFill>
              </a:rPr>
            </a:br>
            <a:endParaRPr lang="zh-CN" altLang="en-US" sz="2000" kern="1200" dirty="0">
              <a:solidFill>
                <a:schemeClr val="tx1"/>
              </a:solidFill>
            </a:endParaRPr>
          </a:p>
          <a:p>
            <a:endParaRPr kumimoji="1" lang="zh-CN" altLang="en-US" dirty="0"/>
          </a:p>
        </p:txBody>
      </p:sp>
      <p:pic>
        <p:nvPicPr>
          <p:cNvPr id="1026" name="Picture 2" descr="http://dashb-atlas-job.cern.ch/tmp/ZzJ64T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75" y="3480417"/>
            <a:ext cx="3875087" cy="290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ashb-atlas-job.cern.ch/tmp/rQXpLl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107" y="2941629"/>
            <a:ext cx="4097867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038" y="6695974"/>
            <a:ext cx="3881824" cy="2911367"/>
          </a:xfrm>
          <a:prstGeom prst="rect">
            <a:avLst/>
          </a:prstGeom>
        </p:spPr>
      </p:pic>
      <p:pic>
        <p:nvPicPr>
          <p:cNvPr id="1036" name="Picture 12" descr="http://dashb-atlas-job.cern.ch/tmp/FVnU4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107" y="6015029"/>
            <a:ext cx="4407683" cy="330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7127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7710142" y="194720"/>
            <a:ext cx="5106911" cy="831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http://atlasphysathome.web.cern.ch/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25069" t="12160" r="26632" b="6180"/>
          <a:stretch/>
        </p:blipFill>
        <p:spPr>
          <a:xfrm>
            <a:off x="526208" y="845124"/>
            <a:ext cx="11929028" cy="8077200"/>
          </a:xfrm>
          <a:prstGeom prst="rect">
            <a:avLst/>
          </a:prstGeom>
        </p:spPr>
      </p:pic>
      <p:pic>
        <p:nvPicPr>
          <p:cNvPr id="517" name="image2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3654" y="6283042"/>
            <a:ext cx="2413001" cy="339736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574"/>
          <p:cNvSpPr/>
          <p:nvPr/>
        </p:nvSpPr>
        <p:spPr>
          <a:xfrm>
            <a:off x="6490722" y="8977818"/>
            <a:ext cx="5310619" cy="562203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fr-FR" dirty="0" err="1" smtClean="0">
                <a:solidFill>
                  <a:srgbClr val="FF0000"/>
                </a:solidFill>
              </a:rPr>
              <a:t>Contributed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paper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at</a:t>
            </a:r>
            <a:r>
              <a:rPr lang="fr-FR" dirty="0" smtClean="0">
                <a:solidFill>
                  <a:srgbClr val="FF0000"/>
                </a:solidFill>
              </a:rPr>
              <a:t> CHEP2016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9937">
              <a:defRPr sz="4272">
                <a:solidFill>
                  <a:srgbClr val="212121"/>
                </a:solidFill>
              </a:defRPr>
            </a:lvl1pPr>
          </a:lstStyle>
          <a:p>
            <a:r>
              <a:t>What is volunteer computing?</a:t>
            </a:r>
          </a:p>
        </p:txBody>
      </p:sp>
      <p:sp>
        <p:nvSpPr>
          <p:cNvPr id="520" name="Shape 520"/>
          <p:cNvSpPr>
            <a:spLocks noGrp="1"/>
          </p:cNvSpPr>
          <p:nvPr>
            <p:ph type="body" sz="half" idx="1"/>
          </p:nvPr>
        </p:nvSpPr>
        <p:spPr>
          <a:xfrm>
            <a:off x="571500" y="2324100"/>
            <a:ext cx="5371928" cy="6565900"/>
          </a:xfrm>
          <a:prstGeom prst="rect">
            <a:avLst/>
          </a:prstGeom>
        </p:spPr>
        <p:txBody>
          <a:bodyPr/>
          <a:lstStyle/>
          <a:p>
            <a:pPr marL="363006" indent="-363006" defTabSz="572516">
              <a:buClr>
                <a:srgbClr val="747474"/>
              </a:buClr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747474"/>
                </a:solidFill>
              </a:rPr>
              <a:t>Use of personal computer spare cycles (when computer sleeps) to run jobs for a community</a:t>
            </a:r>
          </a:p>
          <a:p>
            <a:pPr marL="363006" indent="-363006" defTabSz="572516">
              <a:buClr>
                <a:srgbClr val="747474"/>
              </a:buClr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747474"/>
                </a:solidFill>
              </a:rPr>
              <a:t>Initial project SETI (Search for Extra-Terrestrial Intelligence) launched in 1999</a:t>
            </a:r>
          </a:p>
          <a:p>
            <a:pPr marL="363006" indent="-363006" defTabSz="572516">
              <a:buClr>
                <a:srgbClr val="747474"/>
              </a:buClr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747474"/>
                </a:solidFill>
              </a:rPr>
              <a:t>Standard interfaces provided by BOINC project (Berkeley Open Infrastructure for Network Computing)</a:t>
            </a:r>
          </a:p>
          <a:p>
            <a:pPr marL="363006" indent="-363006" defTabSz="572516">
              <a:buClr>
                <a:srgbClr val="747474"/>
              </a:buClr>
              <a:defRPr sz="1800" b="1">
                <a:solidFill>
                  <a:srgbClr val="000000"/>
                </a:solidFill>
              </a:defRPr>
            </a:pPr>
            <a:r>
              <a:rPr sz="2500">
                <a:solidFill>
                  <a:srgbClr val="747474"/>
                </a:solidFill>
              </a:rPr>
              <a:t>Pioneer project in Asia : CAS@home</a:t>
            </a:r>
          </a:p>
        </p:txBody>
      </p:sp>
      <p:sp>
        <p:nvSpPr>
          <p:cNvPr id="521" name="Shape 521"/>
          <p:cNvSpPr>
            <a:spLocks noGrp="1"/>
          </p:cNvSpPr>
          <p:nvPr>
            <p:ph type="sldNum" sz="quarter" idx="2"/>
          </p:nvPr>
        </p:nvSpPr>
        <p:spPr>
          <a:xfrm>
            <a:off x="510743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 sz="1800"/>
            </a:pPr>
            <a:fld id="{86CB4B4D-7CA3-9044-876B-883B54F8677D}" type="slidenum">
              <a:rPr sz="1400"/>
              <a:t>6</a:t>
            </a:fld>
            <a:endParaRPr sz="1400"/>
          </a:p>
        </p:txBody>
      </p:sp>
      <p:grpSp>
        <p:nvGrpSpPr>
          <p:cNvPr id="524" name="Group 524"/>
          <p:cNvGrpSpPr/>
          <p:nvPr/>
        </p:nvGrpSpPr>
        <p:grpSpPr>
          <a:xfrm>
            <a:off x="5960248" y="6522446"/>
            <a:ext cx="6680202" cy="3131537"/>
            <a:chOff x="0" y="0"/>
            <a:chExt cx="6680200" cy="3131535"/>
          </a:xfrm>
        </p:grpSpPr>
        <p:pic>
          <p:nvPicPr>
            <p:cNvPr id="522" name="image24.ti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5100" y="114300"/>
              <a:ext cx="6350001" cy="26997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3" name="image25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680201" cy="3131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25" name="image2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66849" y="345197"/>
            <a:ext cx="2667002" cy="800103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526" name="image27.png"/>
          <p:cNvPicPr>
            <a:picLocks noChangeAspect="1"/>
          </p:cNvPicPr>
          <p:nvPr/>
        </p:nvPicPr>
        <p:blipFill>
          <a:blip r:embed="rId5">
            <a:extLst/>
          </a:blip>
          <a:srcRect l="9252" t="12240" r="22898" b="13878"/>
          <a:stretch>
            <a:fillRect/>
          </a:stretch>
        </p:blipFill>
        <p:spPr>
          <a:xfrm>
            <a:off x="7077849" y="2101713"/>
            <a:ext cx="4445002" cy="3420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age28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08792" y="7023129"/>
            <a:ext cx="1905002" cy="968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10512" t="14821" r="9121" b="26089"/>
          <a:stretch/>
        </p:blipFill>
        <p:spPr>
          <a:xfrm>
            <a:off x="277086" y="4027143"/>
            <a:ext cx="12494979" cy="5167657"/>
          </a:xfrm>
          <a:prstGeom prst="rect">
            <a:avLst/>
          </a:prstGeom>
        </p:spPr>
      </p:pic>
      <p:sp>
        <p:nvSpPr>
          <p:cNvPr id="534" name="Shape 5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Volunteer growth since March 2015</a:t>
            </a:r>
          </a:p>
        </p:txBody>
      </p:sp>
      <p:sp>
        <p:nvSpPr>
          <p:cNvPr id="535" name="Shape 535"/>
          <p:cNvSpPr/>
          <p:nvPr/>
        </p:nvSpPr>
        <p:spPr>
          <a:xfrm>
            <a:off x="4429844" y="2083709"/>
            <a:ext cx="5817168" cy="216264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Currently</a:t>
            </a:r>
            <a:r>
              <a:rPr lang="fr-FR" dirty="0" smtClean="0"/>
              <a:t> 120</a:t>
            </a:r>
            <a:r>
              <a:rPr dirty="0" smtClean="0"/>
              <a:t>k </a:t>
            </a:r>
            <a:r>
              <a:rPr dirty="0"/>
              <a:t>volunteers:</a:t>
            </a:r>
          </a:p>
          <a:p>
            <a:pPr marL="392906" indent="-392906" algn="l" defTabSz="1300480">
              <a:buSzPct val="100000"/>
              <a:buChar char="-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fr-FR" dirty="0" smtClean="0"/>
              <a:t>12500</a:t>
            </a:r>
            <a:r>
              <a:rPr dirty="0" smtClean="0"/>
              <a:t> </a:t>
            </a:r>
            <a:r>
              <a:rPr dirty="0"/>
              <a:t>ran at least one job</a:t>
            </a:r>
          </a:p>
          <a:p>
            <a:pPr marL="392906" indent="-392906" algn="l" defTabSz="1300480">
              <a:buSzPct val="100000"/>
              <a:buChar char="-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fr-FR" dirty="0" smtClean="0"/>
              <a:t>4000</a:t>
            </a:r>
            <a:r>
              <a:rPr dirty="0" smtClean="0"/>
              <a:t> </a:t>
            </a:r>
            <a:r>
              <a:rPr dirty="0"/>
              <a:t>currently active</a:t>
            </a:r>
          </a:p>
          <a:p>
            <a:pPr algn="l" defTabSz="1300480">
              <a:defRPr sz="2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130048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Einstein@Home</a:t>
            </a:r>
            <a:r>
              <a:rPr dirty="0"/>
              <a:t>: 300k volunteers, 47k active</a:t>
            </a:r>
          </a:p>
          <a:p>
            <a:pPr algn="l" defTabSz="130048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Seti@Home</a:t>
            </a:r>
            <a:r>
              <a:rPr dirty="0"/>
              <a:t>: 5 million volunteers, 150k active</a:t>
            </a:r>
          </a:p>
        </p:txBody>
      </p:sp>
      <p:sp>
        <p:nvSpPr>
          <p:cNvPr id="536" name="Shape 536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1080339" y="4087178"/>
            <a:ext cx="1596086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8764D3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8764D3"/>
                </a:solidFill>
              </a:rPr>
              <a:t>Users</a:t>
            </a:r>
          </a:p>
        </p:txBody>
      </p:sp>
      <p:sp>
        <p:nvSpPr>
          <p:cNvPr id="538" name="Shape 538"/>
          <p:cNvSpPr/>
          <p:nvPr/>
        </p:nvSpPr>
        <p:spPr>
          <a:xfrm>
            <a:off x="1155135" y="4514128"/>
            <a:ext cx="1596086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EAAE29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EAAE29"/>
                </a:solidFill>
              </a:rPr>
              <a:t>Hosts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Job statistics since May 2014</a:t>
            </a:r>
          </a:p>
        </p:txBody>
      </p:sp>
      <p:sp>
        <p:nvSpPr>
          <p:cNvPr id="553" name="Shape 553"/>
          <p:cNvSpPr/>
          <p:nvPr/>
        </p:nvSpPr>
        <p:spPr>
          <a:xfrm>
            <a:off x="6655709" y="2057073"/>
            <a:ext cx="8653376" cy="1608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381000" indent="-381000" algn="l" defTabSz="1300480"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Continuous increase in running jobs</a:t>
            </a:r>
          </a:p>
          <a:p>
            <a:pPr marL="381000" indent="-381000" algn="l" defTabSz="1300480"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Now 11k parallel running </a:t>
            </a:r>
            <a:r>
              <a:rPr dirty="0" smtClean="0"/>
              <a:t>jobs</a:t>
            </a:r>
            <a:r>
              <a:rPr lang="fr-FR" dirty="0" smtClean="0"/>
              <a:t>, </a:t>
            </a:r>
            <a:r>
              <a:rPr lang="fr-FR" dirty="0" err="1" smtClean="0"/>
              <a:t>peak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20k</a:t>
            </a:r>
            <a:endParaRPr dirty="0"/>
          </a:p>
          <a:p>
            <a:pPr marL="381000" indent="-381000" algn="l" defTabSz="1300480"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FR" dirty="0" smtClean="0"/>
              <a:t>7.3M</a:t>
            </a:r>
            <a:r>
              <a:rPr dirty="0" smtClean="0"/>
              <a:t> </a:t>
            </a:r>
            <a:r>
              <a:rPr dirty="0"/>
              <a:t>completed jobs</a:t>
            </a:r>
          </a:p>
          <a:p>
            <a:pPr marL="381000" indent="-381000" algn="l" defTabSz="1300480"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FR" dirty="0" smtClean="0"/>
              <a:t>100</a:t>
            </a:r>
            <a:r>
              <a:rPr dirty="0" smtClean="0"/>
              <a:t>M </a:t>
            </a:r>
            <a:r>
              <a:rPr dirty="0"/>
              <a:t>CPU hours, </a:t>
            </a:r>
            <a:r>
              <a:rPr lang="fr-FR" dirty="0" smtClean="0"/>
              <a:t>158</a:t>
            </a:r>
            <a:r>
              <a:rPr dirty="0" smtClean="0"/>
              <a:t>M events</a:t>
            </a:r>
            <a:r>
              <a:rPr lang="fr-FR" dirty="0" smtClean="0"/>
              <a:t> </a:t>
            </a:r>
            <a:r>
              <a:rPr lang="fr-FR" dirty="0" err="1" smtClean="0"/>
              <a:t>processed</a:t>
            </a:r>
            <a:endParaRPr dirty="0"/>
          </a:p>
        </p:txBody>
      </p:sp>
      <p:sp>
        <p:nvSpPr>
          <p:cNvPr id="554" name="Shape 554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6" name="Shape 574"/>
          <p:cNvSpPr/>
          <p:nvPr/>
        </p:nvSpPr>
        <p:spPr>
          <a:xfrm>
            <a:off x="298294" y="7358655"/>
            <a:ext cx="5445271" cy="142397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MC Simulation on all Grid sites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dirty="0" smtClean="0"/>
              <a:t>[</a:t>
            </a:r>
            <a:r>
              <a:rPr dirty="0"/>
              <a:t>Mar. </a:t>
            </a:r>
            <a:r>
              <a:rPr dirty="0" smtClean="0"/>
              <a:t>201</a:t>
            </a:r>
            <a:r>
              <a:rPr lang="fr-FR" dirty="0" smtClean="0"/>
              <a:t>6</a:t>
            </a:r>
            <a:r>
              <a:rPr dirty="0" smtClean="0"/>
              <a:t>, </a:t>
            </a:r>
            <a:r>
              <a:rPr dirty="0"/>
              <a:t>Mar. </a:t>
            </a:r>
            <a:r>
              <a:rPr dirty="0" smtClean="0"/>
              <a:t>201</a:t>
            </a:r>
            <a:r>
              <a:rPr lang="fr-FR" dirty="0" smtClean="0"/>
              <a:t>7</a:t>
            </a:r>
            <a:r>
              <a:rPr dirty="0" smtClean="0"/>
              <a:t>]</a:t>
            </a:r>
            <a:endParaRPr dirty="0"/>
          </a:p>
          <a:p>
            <a:pPr algn="l" defTabSz="1300480"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FF0000"/>
                </a:solidFill>
              </a:rPr>
              <a:t>ATLAS@home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(BOINC)</a:t>
            </a:r>
            <a:r>
              <a:rPr dirty="0" smtClean="0">
                <a:solidFill>
                  <a:srgbClr val="FF0000"/>
                </a:solidFill>
              </a:rPr>
              <a:t>: </a:t>
            </a:r>
            <a:r>
              <a:rPr lang="fr-FR" dirty="0" smtClean="0">
                <a:solidFill>
                  <a:srgbClr val="FF0000"/>
                </a:solidFill>
              </a:rPr>
              <a:t>1</a:t>
            </a:r>
            <a:r>
              <a:rPr lang="fr-FR" baseline="30000" dirty="0" smtClean="0">
                <a:solidFill>
                  <a:srgbClr val="FF0000"/>
                </a:solidFill>
              </a:rPr>
              <a:t>st</a:t>
            </a:r>
            <a:r>
              <a:rPr baseline="30000" dirty="0" smtClean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site</a:t>
            </a:r>
          </a:p>
        </p:txBody>
      </p:sp>
      <p:pic>
        <p:nvPicPr>
          <p:cNvPr id="2052" name="Picture 4" descr="http://dashb-atlas-job.cern.ch/tmp/1qU7z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1" y="2227110"/>
            <a:ext cx="6584083" cy="493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ashb-atlas-job.cern.ch/tmp/P4t1h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89" y="392776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Long… </a:t>
            </a:r>
            <a:r>
              <a:rPr dirty="0" err="1"/>
              <a:t>ATLAS@home</a:t>
            </a:r>
            <a:r>
              <a:rPr dirty="0"/>
              <a:t> work-plan </a:t>
            </a:r>
          </a:p>
        </p:txBody>
      </p:sp>
      <p:sp>
        <p:nvSpPr>
          <p:cNvPr id="585" name="Shape 5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dirty="0"/>
              <a:t>Multi-core: run dynamically multi-core jobs on volunteer machines based on no cores assigned to </a:t>
            </a:r>
            <a:r>
              <a:rPr dirty="0" smtClean="0"/>
              <a:t>ATLAS</a:t>
            </a:r>
            <a:endParaRPr lang="fr-FR" dirty="0" smtClean="0"/>
          </a:p>
          <a:p>
            <a:r>
              <a:rPr lang="fr-FR" dirty="0" smtClean="0"/>
              <a:t>Run </a:t>
            </a:r>
            <a:r>
              <a:rPr lang="fr-FR" dirty="0" err="1" smtClean="0"/>
              <a:t>ATLAS@home</a:t>
            </a:r>
            <a:r>
              <a:rPr lang="fr-FR" dirty="0" smtClean="0"/>
              <a:t> on T3 clusters</a:t>
            </a:r>
            <a:endParaRPr dirty="0"/>
          </a:p>
          <a:p>
            <a:r>
              <a:rPr dirty="0"/>
              <a:t>Event Service: integration with event service for continuous upload of events as they are produced</a:t>
            </a:r>
          </a:p>
          <a:p>
            <a:r>
              <a:rPr dirty="0"/>
              <a:t>New task types: start running event generation and other low I/O workloads</a:t>
            </a:r>
          </a:p>
          <a:p>
            <a:r>
              <a:rPr dirty="0" smtClean="0"/>
              <a:t>Scalability</a:t>
            </a:r>
            <a:r>
              <a:rPr dirty="0"/>
              <a:t>: investigate how infrastructure could scale with a 10 or 100-fold increase in volunteers</a:t>
            </a:r>
          </a:p>
          <a:p>
            <a:r>
              <a:rPr dirty="0"/>
              <a:t>Outreach: Challenger, web design, “screensaver”, volunteer recruitment, </a:t>
            </a:r>
            <a:r>
              <a:rPr dirty="0" smtClean="0"/>
              <a:t>…</a:t>
            </a:r>
            <a:endParaRPr lang="fr-FR" dirty="0" smtClean="0"/>
          </a:p>
          <a:p>
            <a:r>
              <a:rPr lang="fr-FR" dirty="0" err="1" smtClean="0"/>
              <a:t>Acknowledge</a:t>
            </a:r>
            <a:r>
              <a:rPr lang="fr-FR" dirty="0" smtClean="0"/>
              <a:t> </a:t>
            </a:r>
            <a:r>
              <a:rPr lang="fr-FR" dirty="0"/>
              <a:t>user contribution </a:t>
            </a:r>
            <a:r>
              <a:rPr lang="fr-FR" dirty="0">
                <a:solidFill>
                  <a:srgbClr val="0070C0"/>
                </a:solidFill>
              </a:rPr>
              <a:t>http://boincai04.cern.ch/Atlas-test/graphics/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586" name="Shape 5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3727</TotalTime>
  <Words>855</Words>
  <Application>Microsoft Macintosh PowerPoint</Application>
  <PresentationFormat>自定义</PresentationFormat>
  <Paragraphs>120</Paragraphs>
  <Slides>17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Default</vt:lpstr>
      <vt:lpstr>Status of WLCG FCPPL project</vt:lpstr>
      <vt:lpstr>Last year activities on one page</vt:lpstr>
      <vt:lpstr>Beijing Tier-2 - status </vt:lpstr>
      <vt:lpstr>Data Processed at Beijing Site </vt:lpstr>
      <vt:lpstr>PowerPoint 演示文稿</vt:lpstr>
      <vt:lpstr>What is volunteer computing?</vt:lpstr>
      <vt:lpstr>Volunteer growth since March 2015</vt:lpstr>
      <vt:lpstr>Job statistics since May 2014</vt:lpstr>
      <vt:lpstr>Long… ATLAS@home work-plan </vt:lpstr>
      <vt:lpstr>HPC (High-Performance Computing) resources</vt:lpstr>
      <vt:lpstr>Interface of HPCs from CAS</vt:lpstr>
      <vt:lpstr>PowerPoint 演示文稿</vt:lpstr>
      <vt:lpstr>IHEP (ATLAS) HPC architecture</vt:lpstr>
      <vt:lpstr>IHEP (ATLAS) Tier 2 site simulation activity since March 2016</vt:lpstr>
      <vt:lpstr>IHEP (ATLAS) HPC production activity since March 2016</vt:lpstr>
      <vt:lpstr>2017 work-plan on HPCs</vt:lpstr>
      <vt:lpstr>Meetings and workshops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WLCG FCPPL project</dc:title>
  <dc:creator>Luc Poggioli</dc:creator>
  <cp:lastModifiedBy>Chen Gang</cp:lastModifiedBy>
  <cp:revision>50</cp:revision>
  <dcterms:modified xsi:type="dcterms:W3CDTF">2017-03-26T13:39:34Z</dcterms:modified>
</cp:coreProperties>
</file>