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03" r:id="rId3"/>
    <p:sldId id="373" r:id="rId4"/>
    <p:sldId id="405" r:id="rId5"/>
    <p:sldId id="374" r:id="rId6"/>
    <p:sldId id="375" r:id="rId7"/>
    <p:sldId id="386" r:id="rId8"/>
    <p:sldId id="398" r:id="rId9"/>
    <p:sldId id="387" r:id="rId10"/>
    <p:sldId id="388" r:id="rId11"/>
    <p:sldId id="390" r:id="rId12"/>
    <p:sldId id="391" r:id="rId13"/>
    <p:sldId id="392" r:id="rId14"/>
    <p:sldId id="393" r:id="rId15"/>
    <p:sldId id="400" r:id="rId16"/>
    <p:sldId id="416" r:id="rId17"/>
    <p:sldId id="420" r:id="rId18"/>
    <p:sldId id="414" r:id="rId19"/>
    <p:sldId id="417" r:id="rId20"/>
    <p:sldId id="419" r:id="rId21"/>
    <p:sldId id="406" r:id="rId22"/>
    <p:sldId id="421" r:id="rId23"/>
    <p:sldId id="401" r:id="rId24"/>
    <p:sldId id="402" r:id="rId25"/>
    <p:sldId id="412" r:id="rId26"/>
    <p:sldId id="413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CC"/>
    <a:srgbClr val="006600"/>
    <a:srgbClr val="FF0066"/>
    <a:srgbClr val="008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 autoAdjust="0"/>
    <p:restoredTop sz="94660" autoAdjust="0"/>
  </p:normalViewPr>
  <p:slideViewPr>
    <p:cSldViewPr>
      <p:cViewPr>
        <p:scale>
          <a:sx n="70" d="100"/>
          <a:sy n="70" d="100"/>
        </p:scale>
        <p:origin x="-1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34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D1A16-9704-42F5-A6C2-6748BEFF79D4}" type="datetimeFigureOut">
              <a:rPr lang="fr-FR" smtClean="0"/>
              <a:t>31/03/2017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CB9D5-CC3B-4765-9478-F244979A3F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85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02C95A-C5A0-4D21-8205-B53FE2374D81}" type="slidenum">
              <a:rPr lang="fr-FR" altLang="fr-FR" smtClean="0"/>
              <a:pPr eaLnBrk="1" hangingPunct="1">
                <a:spcBef>
                  <a:spcPct val="0"/>
                </a:spcBef>
              </a:pPr>
              <a:t>1</a:t>
            </a:fld>
            <a:endParaRPr lang="fr-FR" altLang="fr-FR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fr-FR" altLang="fr-FR" sz="560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</a:endParaRPr>
          </a:p>
        </p:txBody>
      </p:sp>
      <p:sp>
        <p:nvSpPr>
          <p:cNvPr id="2048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1788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8988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6188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3388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30588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7788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A4BF13E-2C31-463D-B01C-BF301C1F2449}" type="slidenum">
              <a:rPr lang="en-US" altLang="ja-JP" sz="1200" smtClean="0">
                <a:latin typeface="Arial" panose="020B0604020202020204" pitchFamily="34" charset="0"/>
              </a:rPr>
              <a:pPr/>
              <a:t>21</a:t>
            </a:fld>
            <a:endParaRPr lang="en-US" altLang="ja-JP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79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 this slide,</a:t>
            </a:r>
            <a:r>
              <a:rPr kumimoji="1" lang="en-US" altLang="ja-JP" baseline="0" dirty="0" smtClean="0"/>
              <a:t> I have listed up variety of possible beam background sources at SuperKEKB.</a:t>
            </a:r>
          </a:p>
          <a:p>
            <a:r>
              <a:rPr kumimoji="1" lang="en-US" altLang="ja-JP" baseline="0" dirty="0" smtClean="0"/>
              <a:t>Among these background sources, so-called “Touschek scattering” will be the most difficult one to cope with, which I will explain in more detail in the following slides.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0DD1B-A0E2-49CB-98DC-631041788EB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6960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1E41-0FA0-4364-A543-00DF2925C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21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2017/3/7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‹N°›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19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2017/3/7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‹N°›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0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31/03/2017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57.png"/><Relationship Id="rId5" Type="http://schemas.openxmlformats.org/officeDocument/2006/relationships/image" Target="../media/image180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10.png"/><Relationship Id="rId12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5" Type="http://schemas.openxmlformats.org/officeDocument/2006/relationships/image" Target="../media/image68.png"/><Relationship Id="rId10" Type="http://schemas.openxmlformats.org/officeDocument/2006/relationships/image" Target="../media/image90.png"/><Relationship Id="rId4" Type="http://schemas.openxmlformats.org/officeDocument/2006/relationships/image" Target="../media/image35.png"/><Relationship Id="rId9" Type="http://schemas.openxmlformats.org/officeDocument/2006/relationships/image" Target="../media/image64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5.wmf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1520" y="2420888"/>
            <a:ext cx="8642350" cy="15121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rmAutofit/>
          </a:bodyPr>
          <a:lstStyle/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4800" dirty="0" smtClean="0">
                <a:solidFill>
                  <a:srgbClr val="0000FF"/>
                </a:solidFill>
              </a:rPr>
              <a:t>Philip </a:t>
            </a:r>
            <a:r>
              <a:rPr lang="en-US" altLang="fr-FR" sz="4800" dirty="0" err="1" smtClean="0">
                <a:solidFill>
                  <a:srgbClr val="0000FF"/>
                </a:solidFill>
              </a:rPr>
              <a:t>Bambade</a:t>
            </a:r>
            <a:r>
              <a:rPr lang="en-US" altLang="fr-FR" sz="4800" dirty="0">
                <a:solidFill>
                  <a:srgbClr val="0000FF"/>
                </a:solidFill>
              </a:rPr>
              <a:t> </a:t>
            </a:r>
          </a:p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4800" dirty="0" smtClean="0">
                <a:solidFill>
                  <a:srgbClr val="0000FF"/>
                </a:solidFill>
              </a:rPr>
              <a:t>LAL-</a:t>
            </a:r>
            <a:r>
              <a:rPr lang="en-US" altLang="fr-FR" sz="4800" dirty="0" err="1" smtClean="0">
                <a:solidFill>
                  <a:srgbClr val="0000FF"/>
                </a:solidFill>
              </a:rPr>
              <a:t>Orsay</a:t>
            </a:r>
            <a:endParaRPr lang="en-US" altLang="fr-FR" sz="4800" dirty="0">
              <a:solidFill>
                <a:srgbClr val="0000FF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7950" y="6237312"/>
            <a:ext cx="89265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FCPPL workshop      Tsinghua</a:t>
            </a:r>
            <a:r>
              <a:rPr lang="en-US" sz="2400" dirty="0"/>
              <a:t> </a:t>
            </a:r>
            <a:r>
              <a:rPr lang="en-US" sz="2400" dirty="0" smtClean="0"/>
              <a:t>- China    </a:t>
            </a:r>
            <a:r>
              <a:rPr lang="en-US" altLang="fr-FR" sz="2400" dirty="0" smtClean="0">
                <a:solidFill>
                  <a:srgbClr val="000000"/>
                </a:solidFill>
              </a:rPr>
              <a:t>  27-30 March 2017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837488" cy="18002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Luminosity and beam loss monitoring at </a:t>
            </a:r>
            <a:r>
              <a:rPr lang="en-US" sz="4000" b="1" dirty="0" err="1" smtClean="0"/>
              <a:t>SuperKEKB</a:t>
            </a:r>
            <a:endParaRPr lang="fr-FR" sz="1600" dirty="0">
              <a:solidFill>
                <a:srgbClr val="FF0066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1016" y="4149080"/>
            <a:ext cx="8693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On behalf of LAL group</a:t>
            </a:r>
          </a:p>
          <a:p>
            <a:r>
              <a:rPr lang="en-US" sz="2000" u="sng" dirty="0" smtClean="0"/>
              <a:t>Cécile </a:t>
            </a:r>
            <a:r>
              <a:rPr lang="en-US" sz="2000" u="sng" dirty="0" err="1" smtClean="0"/>
              <a:t>Rimbault</a:t>
            </a:r>
            <a:r>
              <a:rPr lang="en-US" sz="2000" dirty="0" smtClean="0"/>
              <a:t>, P. B., Didier </a:t>
            </a:r>
            <a:r>
              <a:rPr lang="en-US" sz="2000" dirty="0" err="1"/>
              <a:t>Jehanno</a:t>
            </a:r>
            <a:r>
              <a:rPr lang="en-US" sz="2000" dirty="0"/>
              <a:t> (</a:t>
            </a:r>
            <a:r>
              <a:rPr lang="en-US" dirty="0" smtClean="0"/>
              <a:t>engineer</a:t>
            </a:r>
            <a:r>
              <a:rPr lang="en-US" sz="2000" dirty="0" smtClean="0"/>
              <a:t>), Yann </a:t>
            </a:r>
            <a:r>
              <a:rPr lang="en-US" sz="2000" dirty="0" err="1" smtClean="0"/>
              <a:t>Peinaud</a:t>
            </a:r>
            <a:r>
              <a:rPr lang="en-US" sz="2000" dirty="0" smtClean="0"/>
              <a:t> (</a:t>
            </a:r>
            <a:r>
              <a:rPr lang="en-US" dirty="0" smtClean="0"/>
              <a:t>engineer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 smtClean="0"/>
              <a:t>Dima El </a:t>
            </a:r>
            <a:r>
              <a:rPr lang="en-US" sz="2000" dirty="0" err="1" smtClean="0"/>
              <a:t>Khechen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dirty="0" smtClean="0"/>
              <a:t>PhD student </a:t>
            </a:r>
            <a:r>
              <a:rPr lang="en-US" dirty="0" smtClean="0">
                <a:solidFill>
                  <a:srgbClr val="008000"/>
                </a:solidFill>
                <a:sym typeface="Wingdings" panose="05000000000000000000" pitchFamily="2" charset="2"/>
              </a:rPr>
              <a:t> CERN/FCC-</a:t>
            </a:r>
            <a:r>
              <a:rPr lang="en-US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ee</a:t>
            </a:r>
            <a:r>
              <a:rPr lang="en-US" sz="2000" dirty="0" smtClean="0">
                <a:sym typeface="Wingdings" panose="05000000000000000000" pitchFamily="2" charset="2"/>
              </a:rPr>
              <a:t>), </a:t>
            </a:r>
            <a:r>
              <a:rPr lang="en-US" sz="2000" dirty="0" smtClean="0"/>
              <a:t>Pang </a:t>
            </a:r>
            <a:r>
              <a:rPr lang="en-US" sz="2000" dirty="0" err="1" smtClean="0"/>
              <a:t>Chengguo</a:t>
            </a:r>
            <a:r>
              <a:rPr lang="en-US" sz="2000" dirty="0" smtClean="0">
                <a:solidFill>
                  <a:srgbClr val="FF6600"/>
                </a:solidFill>
              </a:rPr>
              <a:t>*</a:t>
            </a:r>
            <a:r>
              <a:rPr lang="en-US" sz="2000" dirty="0" smtClean="0"/>
              <a:t>  (</a:t>
            </a:r>
            <a:r>
              <a:rPr lang="en-US" dirty="0" smtClean="0"/>
              <a:t>PhD student</a:t>
            </a:r>
            <a:r>
              <a:rPr lang="en-US" sz="2000" dirty="0" smtClean="0"/>
              <a:t>)</a:t>
            </a:r>
          </a:p>
          <a:p>
            <a:r>
              <a:rPr lang="en-US" sz="2000" dirty="0" err="1"/>
              <a:t>Viacheslav</a:t>
            </a:r>
            <a:r>
              <a:rPr lang="en-US" sz="2000" dirty="0"/>
              <a:t> </a:t>
            </a:r>
            <a:r>
              <a:rPr lang="en-US" sz="2000" dirty="0" err="1"/>
              <a:t>Kubytskyi</a:t>
            </a:r>
            <a:r>
              <a:rPr lang="en-US" sz="2000" dirty="0"/>
              <a:t>  (</a:t>
            </a:r>
            <a:r>
              <a:rPr lang="en-US" dirty="0"/>
              <a:t>postdoc </a:t>
            </a:r>
            <a:r>
              <a:rPr lang="en-US" dirty="0">
                <a:solidFill>
                  <a:srgbClr val="008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8000"/>
                </a:solidFill>
                <a:sym typeface="Wingdings" panose="05000000000000000000" pitchFamily="2" charset="2"/>
              </a:rPr>
              <a:t>October 2017</a:t>
            </a:r>
            <a:r>
              <a:rPr lang="en-US" sz="2000" dirty="0" smtClean="0"/>
              <a:t>), N.N. (</a:t>
            </a:r>
            <a:r>
              <a:rPr lang="en-US" dirty="0" smtClean="0"/>
              <a:t>new postdoc opening in 2017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6600"/>
                </a:solidFill>
              </a:rPr>
              <a:t>*</a:t>
            </a:r>
            <a:r>
              <a:rPr lang="en-US" i="1" dirty="0" smtClean="0"/>
              <a:t>Chinese Scholarship  Council</a:t>
            </a:r>
          </a:p>
        </p:txBody>
      </p:sp>
    </p:spTree>
    <p:extLst>
      <p:ext uri="{BB962C8B-B14F-4D97-AF65-F5344CB8AC3E}">
        <p14:creationId xmlns:p14="http://schemas.microsoft.com/office/powerpoint/2010/main" val="4102394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45484" y="-27384"/>
            <a:ext cx="3322660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 dirty="0" err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Touschek</a:t>
            </a:r>
            <a:r>
              <a:rPr lang="en-US" sz="2900" b="1" dirty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scattering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92164" y="500982"/>
            <a:ext cx="3729214" cy="28259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34212" y="459505"/>
            <a:ext cx="8343458" cy="301631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500" dirty="0">
                <a:solidFill>
                  <a:srgbClr val="99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Scattering of beam particles upon each other</a:t>
            </a:r>
          </a:p>
          <a:p>
            <a:pPr hangingPunct="0"/>
            <a:endParaRPr lang="en-US" sz="1600" dirty="0">
              <a:solidFill>
                <a:srgbClr val="99000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In CM;    p</a:t>
            </a:r>
            <a:r>
              <a:rPr lang="en-US" sz="1500" baseline="-33000" dirty="0">
                <a:latin typeface="Liberation Sans" pitchFamily="18"/>
                <a:ea typeface="Droid Sans Fallback" pitchFamily="2"/>
                <a:cs typeface="FreeSans" pitchFamily="2"/>
              </a:rPr>
              <a:t>init1, 2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 = (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,0,0)              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                 p</a:t>
            </a:r>
            <a:r>
              <a:rPr lang="en-US" sz="1500" baseline="-33000" dirty="0">
                <a:latin typeface="Liberation Sans" pitchFamily="18"/>
                <a:ea typeface="Droid Sans Fallback" pitchFamily="2"/>
                <a:cs typeface="FreeSans" pitchFamily="2"/>
              </a:rPr>
              <a:t>scat1, 2 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= (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 err="1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sinχ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cosφ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, 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 err="1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cosχ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, </a:t>
            </a:r>
            <a:r>
              <a:rPr lang="fr-FR" altLang="zh-CN" sz="1500" dirty="0"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p</a:t>
            </a:r>
            <a:r>
              <a:rPr lang="en-US" sz="1500" baseline="-33000" dirty="0" err="1">
                <a:latin typeface="Liberation Sans" pitchFamily="18"/>
                <a:ea typeface="Droid Sans Fallback" pitchFamily="2"/>
                <a:cs typeface="FreeSans" pitchFamily="2"/>
              </a:rPr>
              <a:t>x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sinχ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sinφ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solidFill>
                  <a:srgbClr val="66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In Lab frame: maximum momentum transfer :   </a:t>
            </a:r>
            <a:r>
              <a:rPr lang="en-US" sz="1500" b="1" dirty="0">
                <a:solidFill>
                  <a:srgbClr val="6600CC"/>
                </a:solidFill>
                <a:latin typeface="Symbol" pitchFamily="18"/>
                <a:ea typeface="Liberation Sans" pitchFamily="34"/>
                <a:cs typeface="Liberation Sans" pitchFamily="34"/>
              </a:rPr>
              <a:t>D</a:t>
            </a:r>
            <a:r>
              <a:rPr lang="en-US" sz="1500" b="1" dirty="0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E= </a:t>
            </a:r>
            <a:r>
              <a:rPr lang="en-US" sz="1500" b="1" dirty="0">
                <a:solidFill>
                  <a:srgbClr val="6600CC"/>
                </a:solidFill>
                <a:latin typeface="Symbol" pitchFamily="18"/>
                <a:ea typeface="Liberation Sans" pitchFamily="34"/>
                <a:cs typeface="Liberation Sans" pitchFamily="34"/>
              </a:rPr>
              <a:t>g</a:t>
            </a:r>
            <a:r>
              <a:rPr lang="en-US" sz="1500" b="1" dirty="0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x </a:t>
            </a:r>
            <a:r>
              <a:rPr lang="en-US" sz="1500" b="1" dirty="0" err="1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p</a:t>
            </a:r>
            <a:r>
              <a:rPr lang="en-US" sz="1500" b="1" baseline="-33000" dirty="0" err="1">
                <a:solidFill>
                  <a:srgbClr val="66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x</a:t>
            </a:r>
            <a:endParaRPr lang="en-US" sz="1500" b="1" baseline="-33000" dirty="0">
              <a:solidFill>
                <a:srgbClr val="6600CC"/>
              </a:solidFill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r>
              <a:rPr lang="en-US" sz="1500" b="1" baseline="-33000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</a:p>
          <a:p>
            <a:pPr hangingPunct="0"/>
            <a:r>
              <a:rPr lang="en-US" sz="1500" b="1" baseline="-33000" dirty="0">
                <a:latin typeface="Liberation Sans" pitchFamily="34"/>
                <a:ea typeface="Liberation Sans" pitchFamily="34"/>
                <a:cs typeface="Liberation Sans" pitchFamily="34"/>
              </a:rPr>
              <a:t>       </a:t>
            </a:r>
          </a:p>
          <a:p>
            <a:pPr hangingPunct="0"/>
            <a:endParaRPr lang="en-US" sz="1500" b="1" baseline="33000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r>
              <a:rPr lang="en-US" sz="1500" b="1" dirty="0">
                <a:latin typeface="Liberation Sans" pitchFamily="34"/>
                <a:ea typeface="Liberation Sans" pitchFamily="34"/>
                <a:cs typeface="Liberation Sans" pitchFamily="34"/>
              </a:rPr>
              <a:t>→ </a:t>
            </a:r>
            <a:r>
              <a:rPr lang="en-US" sz="1500" dirty="0">
                <a:latin typeface="Liberation Sans" pitchFamily="34"/>
                <a:ea typeface="Liberation Sans" pitchFamily="34"/>
                <a:cs typeface="Liberation Sans" pitchFamily="34"/>
              </a:rPr>
              <a:t>One particle loses energy and the other gain energy</a:t>
            </a:r>
          </a:p>
          <a:p>
            <a:pPr hangingPunct="0"/>
            <a:endParaRPr lang="en-US" sz="1500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r>
              <a:rPr lang="en-US" sz="1600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→ Scattering and loss rates are proportional to I</a:t>
            </a:r>
            <a:r>
              <a:rPr lang="en-US" sz="1600" b="1" baseline="33000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2 </a:t>
            </a:r>
            <a:r>
              <a:rPr lang="en-US" sz="1600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and inversely proportional to the beam size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16605" y="3594073"/>
            <a:ext cx="4052174" cy="29229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necteur droit 8"/>
          <p:cNvSpPr/>
          <p:nvPr/>
        </p:nvSpPr>
        <p:spPr>
          <a:xfrm>
            <a:off x="1139990" y="955262"/>
            <a:ext cx="241322" cy="1273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algn="ctr" rtl="0" hangingPunct="0">
              <a:buNone/>
              <a:tabLst/>
            </a:pPr>
            <a:r>
              <a:rPr lang="en-US" sz="2200">
                <a:latin typeface="Liberation Serif" pitchFamily="18"/>
                <a:ea typeface="DejaVu Sans" pitchFamily="2"/>
                <a:cs typeface="DejaVu Sans" pitchFamily="2"/>
              </a:rPr>
              <a:t>      </a:t>
            </a:r>
          </a:p>
        </p:txBody>
      </p:sp>
      <p:sp>
        <p:nvSpPr>
          <p:cNvPr id="10" name="Connecteur droit 9"/>
          <p:cNvSpPr/>
          <p:nvPr/>
        </p:nvSpPr>
        <p:spPr>
          <a:xfrm>
            <a:off x="1081211" y="1417054"/>
            <a:ext cx="241322" cy="1273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algn="ctr" rtl="0" hangingPunct="0">
              <a:buNone/>
              <a:tabLst/>
            </a:pPr>
            <a:r>
              <a:rPr lang="en-US" sz="2200">
                <a:latin typeface="Liberation Serif" pitchFamily="18"/>
                <a:ea typeface="DejaVu Sans" pitchFamily="2"/>
                <a:cs typeface="DejaVu Sans" pitchFamily="2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980559" y="4044434"/>
            <a:ext cx="2133232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Energy vs emission position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980559" y="4607141"/>
            <a:ext cx="539975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3.7%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24366" y="2198573"/>
                <a:ext cx="698167" cy="493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anchor="ctr" anchorCtr="1" compatLnSpc="0"/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fr-FR" sz="1400" i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i="0">
                                      <a:latin typeface="Cambria Math"/>
                                    </a:rPr>
                                    <m:t>ϵ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i="0">
                                      <a:latin typeface="Cambria Math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66" y="2198573"/>
                <a:ext cx="698167" cy="493471"/>
              </a:xfrm>
              <a:prstGeom prst="rect">
                <a:avLst/>
              </a:prstGeom>
              <a:blipFill rotWithShape="1">
                <a:blip r:embed="rId5"/>
                <a:stretch>
                  <a:fillRect l="-5217" t="-6173" r="-870" b="-148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5" y="3521776"/>
            <a:ext cx="3709243" cy="264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40140" y="5467693"/>
            <a:ext cx="1549354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analytic calculation</a:t>
            </a:r>
            <a:endParaRPr lang="en-US" sz="1300" b="1" dirty="0">
              <a:solidFill>
                <a:srgbClr val="FF00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2635595" y="5033988"/>
            <a:ext cx="88822" cy="1397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36720">
            <a:solidFill>
              <a:srgbClr val="C5000B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724416" y="5086242"/>
            <a:ext cx="2471666" cy="13977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70" h="429" fill="none">
                <a:moveTo>
                  <a:pt x="0" y="0"/>
                </a:moveTo>
                <a:lnTo>
                  <a:pt x="7570" y="429"/>
                </a:lnTo>
              </a:path>
            </a:pathLst>
          </a:custGeom>
          <a:noFill/>
          <a:ln w="18360">
            <a:solidFill>
              <a:srgbClr val="3333FF"/>
            </a:solidFill>
            <a:prstDash val="solid"/>
            <a:tailEnd type="arrow"/>
          </a:ln>
        </p:spPr>
        <p:txBody>
          <a:bodyPr vert="horz" wrap="none" lIns="8164" tIns="8164" rIns="8164" bIns="8164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2711681" y="4870369"/>
            <a:ext cx="2484401" cy="2155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09" h="661" fill="none">
                <a:moveTo>
                  <a:pt x="0" y="661"/>
                </a:moveTo>
                <a:lnTo>
                  <a:pt x="7609" y="0"/>
                </a:lnTo>
              </a:path>
            </a:pathLst>
          </a:custGeom>
          <a:noFill/>
          <a:ln w="18360">
            <a:solidFill>
              <a:srgbClr val="3333FF"/>
            </a:solidFill>
            <a:prstDash val="solid"/>
            <a:tailEnd type="arrow"/>
          </a:ln>
        </p:spPr>
        <p:txBody>
          <a:bodyPr vert="horz" wrap="none" lIns="8164" tIns="8164" rIns="8164" bIns="8164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339752" y="3573016"/>
            <a:ext cx="4114748" cy="29532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377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79940"/>
            <a:ext cx="8056758" cy="81969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algn="ctr" hangingPunct="0"/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Physical processes interfaced </a:t>
            </a:r>
            <a:r>
              <a:rPr lang="en-US" sz="2000" dirty="0">
                <a:latin typeface="Liberation Sans" pitchFamily="18"/>
                <a:ea typeface="Droid Sans Fallback" pitchFamily="2"/>
                <a:cs typeface="FreeSans" pitchFamily="2"/>
              </a:rPr>
              <a:t>in </a:t>
            </a:r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SAD tracking code </a:t>
            </a:r>
            <a:r>
              <a:rPr lang="en-US" sz="2000" dirty="0">
                <a:latin typeface="Liberation Sans" pitchFamily="18"/>
                <a:ea typeface="Droid Sans Fallback" pitchFamily="2"/>
                <a:cs typeface="FreeSans" pitchFamily="2"/>
              </a:rPr>
              <a:t>by Y. Ohnishi </a:t>
            </a:r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to simulate overall beam loss in </a:t>
            </a:r>
            <a:r>
              <a:rPr lang="en-US" sz="2000" dirty="0" err="1" smtClean="0">
                <a:latin typeface="Liberation Sans" pitchFamily="18"/>
                <a:ea typeface="Droid Sans Fallback" pitchFamily="2"/>
                <a:cs typeface="FreeSans" pitchFamily="2"/>
              </a:rPr>
              <a:t>SuperKEKB</a:t>
            </a:r>
            <a:r>
              <a:rPr lang="en-US" sz="2000" dirty="0" smtClean="0">
                <a:latin typeface="Liberation Sans" pitchFamily="18"/>
                <a:ea typeface="Droid Sans Fallback" pitchFamily="2"/>
                <a:cs typeface="FreeSans" pitchFamily="2"/>
              </a:rPr>
              <a:t> rings</a:t>
            </a:r>
            <a:endParaRPr lang="en-US" sz="20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000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6566" y="1227308"/>
            <a:ext cx="3580307" cy="260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9340" y="3898777"/>
            <a:ext cx="3654433" cy="261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78499" y="3888653"/>
            <a:ext cx="3561041" cy="25669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755576" y="32659"/>
            <a:ext cx="7577799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Simulation improvement: scattering resolution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34314" y="1223390"/>
            <a:ext cx="4044989" cy="27567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359431" y="2459842"/>
            <a:ext cx="1496263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0066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Scattering @ quad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51896" y="5049664"/>
            <a:ext cx="1972675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Scattering @ all elements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02864" y="5016026"/>
            <a:ext cx="2994365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Slicing drifts (10 cm) and bends (15 cm)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18111" y="1913464"/>
            <a:ext cx="1058450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Default code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7247477" y="2634565"/>
            <a:ext cx="240995" cy="2126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579D1C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51920" y="2924944"/>
            <a:ext cx="1080120" cy="102628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algn="ctr" hangingPunct="0"/>
            <a:r>
              <a:rPr lang="en-US" sz="1600" b="1" dirty="0" smtClean="0">
                <a:solidFill>
                  <a:srgbClr val="9933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Energy</a:t>
            </a:r>
            <a:endParaRPr lang="en-US" sz="1600" b="1" dirty="0">
              <a:solidFill>
                <a:srgbClr val="9933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algn="ctr" hangingPunct="0"/>
            <a:r>
              <a:rPr lang="en-US" sz="1600" b="1" dirty="0">
                <a:latin typeface="Liberation Sans" pitchFamily="18"/>
                <a:ea typeface="Droid Sans Fallback" pitchFamily="2"/>
                <a:cs typeface="FreeSans" pitchFamily="2"/>
              </a:rPr>
              <a:t>vs </a:t>
            </a:r>
            <a:r>
              <a:rPr lang="en-US" sz="1600" b="1" dirty="0">
                <a:solidFill>
                  <a:srgbClr val="9933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emission point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6790631" y="1883745"/>
            <a:ext cx="240995" cy="2126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77216F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5354133" y="1720452"/>
            <a:ext cx="240995" cy="2126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372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1556" y="186480"/>
            <a:ext cx="7782811" cy="207279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endParaRPr lang="en-US" sz="1500" b="1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b="1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 smtClean="0">
                <a:latin typeface="Liberation Sans" pitchFamily="18"/>
                <a:ea typeface="Droid Sans Fallback" pitchFamily="2"/>
                <a:cs typeface="FreeSans" pitchFamily="2"/>
              </a:rPr>
              <a:t>→  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Vacuum bumps were performed upstream of the IP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</a:t>
            </a:r>
            <a:r>
              <a:rPr lang="en-US" sz="1500" dirty="0" smtClean="0">
                <a:latin typeface="Liberation Sans" pitchFamily="18"/>
                <a:ea typeface="Droid Sans Fallback" pitchFamily="2"/>
                <a:cs typeface="FreeSans" pitchFamily="2"/>
              </a:rPr>
              <a:t>  Fraction 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of losses in the </a:t>
            </a:r>
            <a:r>
              <a:rPr lang="en-US" sz="1500" dirty="0" err="1"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 from scattering regions were calculated and compared to data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                    </a:t>
            </a:r>
          </a:p>
          <a:p>
            <a:pPr hangingPunct="0"/>
            <a:endParaRPr lang="en-US" sz="1500" b="1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8718" y="2684858"/>
            <a:ext cx="3754685" cy="283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55967" y="2694002"/>
            <a:ext cx="3724316" cy="2807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644185" y="3850443"/>
            <a:ext cx="501375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4-12 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27280" y="3761285"/>
            <a:ext cx="559083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17-35 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88949" y="3685517"/>
            <a:ext cx="501375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4-12 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086813" y="3958869"/>
            <a:ext cx="559083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17-35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33585" y="1633833"/>
                <a:ext cx="1253629" cy="499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anchor="ctr" compatLnSpc="0"/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</a:rPr>
                        <m:t>𝑓</m:t>
                      </m:r>
                      <m:r>
                        <a:rPr lang="fr-FR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𝑙𝑜𝑠𝑠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𝑏𝑢𝑚𝑝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𝑙𝑜𝑠𝑠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𝑎𝑙𝑙</m:t>
                              </m:r>
                              <m:r>
                                <a:rPr lang="fr-FR" i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𝑠𝑒𝑐𝑡𝑖𝑜𝑛𝑠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85" y="1633833"/>
                <a:ext cx="1253629" cy="499023"/>
              </a:xfrm>
              <a:prstGeom prst="rect">
                <a:avLst/>
              </a:prstGeom>
              <a:blipFill rotWithShape="1">
                <a:blip r:embed="rId5"/>
                <a:stretch>
                  <a:fillRect l="-488" t="-2439" r="-49756" b="-85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02436" y="32985"/>
            <a:ext cx="3902691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Vacuum bumps in LER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72168" y="3227644"/>
            <a:ext cx="1215801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Pressure profile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78198" y="3100602"/>
            <a:ext cx="965861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Loss profile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6162347" y="3069903"/>
            <a:ext cx="139764" cy="1397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C5000B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7272947" y="4180620"/>
            <a:ext cx="139764" cy="1397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C5000B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84778" y="1899589"/>
            <a:ext cx="5669908" cy="5933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total loss simulated in the </a:t>
            </a:r>
            <a:r>
              <a:rPr lang="en-US" sz="1500" dirty="0" err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,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when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pressure everywhere in the </a:t>
            </a:r>
            <a:endParaRPr lang="en-US" sz="1500" dirty="0" smtClean="0">
              <a:solidFill>
                <a:srgbClr val="9900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ring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is equal to that of the maximum of  the bump at the given section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38408" y="1484784"/>
            <a:ext cx="5378298" cy="33344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1500" dirty="0"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is the loss in the </a:t>
            </a:r>
            <a:r>
              <a:rPr lang="en-US" sz="1500" dirty="0" err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at the maximum of the bump</a:t>
            </a:r>
          </a:p>
        </p:txBody>
      </p:sp>
      <p:sp>
        <p:nvSpPr>
          <p:cNvPr id="19" name="Connecteur droit 18"/>
          <p:cNvSpPr/>
          <p:nvPr/>
        </p:nvSpPr>
        <p:spPr>
          <a:xfrm flipV="1">
            <a:off x="2582216" y="1712159"/>
            <a:ext cx="656192" cy="60656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17734" y="2684858"/>
            <a:ext cx="3926125" cy="283019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orme libre 20"/>
          <p:cNvSpPr/>
          <p:nvPr/>
        </p:nvSpPr>
        <p:spPr>
          <a:xfrm>
            <a:off x="2091887" y="2974868"/>
            <a:ext cx="509746" cy="22949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3465A4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59232" y="3638488"/>
            <a:ext cx="522984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4~12 m</a:t>
            </a:r>
          </a:p>
        </p:txBody>
      </p:sp>
      <p:sp>
        <p:nvSpPr>
          <p:cNvPr id="23" name="Forme libre 22"/>
          <p:cNvSpPr/>
          <p:nvPr/>
        </p:nvSpPr>
        <p:spPr>
          <a:xfrm>
            <a:off x="317735" y="2875585"/>
            <a:ext cx="1336900" cy="23941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3465A4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83647" y="3638815"/>
            <a:ext cx="580692" cy="215102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900" b="1">
                <a:latin typeface="Liberation Sans" pitchFamily="18"/>
                <a:ea typeface="Droid Sans Fallback" pitchFamily="2"/>
                <a:cs typeface="FreeSans" pitchFamily="2"/>
              </a:rPr>
              <a:t>17~35 m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45240" y="5611391"/>
            <a:ext cx="8233661" cy="8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Connecteur droit 34"/>
          <p:cNvSpPr/>
          <p:nvPr/>
        </p:nvSpPr>
        <p:spPr>
          <a:xfrm>
            <a:off x="2576182" y="2101044"/>
            <a:ext cx="699674" cy="5191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480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909" y="623125"/>
            <a:ext cx="4363714" cy="187709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The vertical beam size </a:t>
            </a:r>
            <a:r>
              <a:rPr lang="en-US" sz="1500" dirty="0" err="1">
                <a:solidFill>
                  <a:srgbClr val="C5000B"/>
                </a:solidFill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sz="1500" baseline="-33000" dirty="0" err="1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y</a:t>
            </a:r>
            <a:r>
              <a:rPr lang="en-US" sz="1500" baseline="-330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was varied </a:t>
            </a:r>
            <a:r>
              <a:rPr lang="en-US" sz="1500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adjusting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the x-y coupling (“Emittance </a:t>
            </a:r>
            <a:r>
              <a:rPr lang="en-US" sz="1500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Control </a:t>
            </a:r>
            <a:r>
              <a:rPr lang="en-US" sz="1500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Knob”)</a:t>
            </a:r>
            <a:endParaRPr lang="en-US" sz="1500" dirty="0">
              <a:solidFill>
                <a:srgbClr val="C5000B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Losses in the </a:t>
            </a:r>
            <a:r>
              <a:rPr lang="en-US" sz="1500" dirty="0" err="1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sCVD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were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fitted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as a function of 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smtClean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the inverse 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vertical beam size (</a:t>
            </a:r>
            <a:r>
              <a:rPr lang="en-US" sz="1500" dirty="0">
                <a:solidFill>
                  <a:srgbClr val="990066"/>
                </a:solidFill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sz="1500" baseline="-330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y</a:t>
            </a:r>
            <a:r>
              <a:rPr lang="en-US" sz="1500" baseline="330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-1</a:t>
            </a:r>
            <a:r>
              <a:rPr lang="en-US" sz="1500" dirty="0">
                <a:solidFill>
                  <a:srgbClr val="99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</a:p>
          <a:p>
            <a:pPr hangingPunct="0">
              <a:lnSpc>
                <a:spcPct val="150000"/>
              </a:lnSpc>
            </a:pPr>
            <a:r>
              <a:rPr lang="en-US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Loss </a:t>
            </a:r>
            <a:r>
              <a:rPr lang="en-US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= 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Bremsstrahlung + </a:t>
            </a:r>
            <a:r>
              <a:rPr lang="en-US" dirty="0" err="1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Touschek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  <a:sym typeface="Symbol"/>
              </a:rPr>
              <a:t> </a:t>
            </a:r>
            <a:r>
              <a:rPr lang="en-US" dirty="0" smtClean="0">
                <a:solidFill>
                  <a:srgbClr val="0000CC"/>
                </a:solidFill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baseline="330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-1</a:t>
            </a:r>
            <a:r>
              <a:rPr lang="en-US" baseline="-330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y</a:t>
            </a:r>
            <a:r>
              <a:rPr lang="en-US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09218" y="65317"/>
            <a:ext cx="164937" cy="318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76565" y="116632"/>
            <a:ext cx="4489098" cy="49575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2900" b="1" dirty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Vertical beam size 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scans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87291" y="2592109"/>
            <a:ext cx="2419418" cy="1647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5806079" y="2824637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720 mA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1033" y="2853703"/>
            <a:ext cx="4758830" cy="32403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067169" y="3277285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540 mA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00704" y="896150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180 mA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71667" y="951996"/>
            <a:ext cx="2579428" cy="17563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6687767" y="1273683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360 mA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21277" y="3841299"/>
            <a:ext cx="2448807" cy="166787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/>
          <p:cNvSpPr txBox="1"/>
          <p:nvPr/>
        </p:nvSpPr>
        <p:spPr>
          <a:xfrm>
            <a:off x="5107261" y="4239406"/>
            <a:ext cx="631154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900 mA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039563" y="4892250"/>
            <a:ext cx="2273776" cy="15483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/>
          <p:cNvSpPr txBox="1"/>
          <p:nvPr/>
        </p:nvSpPr>
        <p:spPr>
          <a:xfrm>
            <a:off x="6631928" y="5135883"/>
            <a:ext cx="701686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latin typeface="Liberation Sans" pitchFamily="18"/>
                <a:ea typeface="Droid Sans Fallback" pitchFamily="2"/>
                <a:cs typeface="FreeSans" pitchFamily="2"/>
              </a:rPr>
              <a:t>1000 mA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272398" y="716600"/>
            <a:ext cx="2415369" cy="164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1259632" y="2385755"/>
            <a:ext cx="24144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CC"/>
                </a:solidFill>
                <a:latin typeface="Liberation Sans" pitchFamily="18"/>
              </a:rPr>
              <a:t>(constant term)           (slope)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9616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11067" y="260648"/>
            <a:ext cx="4309405" cy="140946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lnSpc>
                <a:spcPct val="150000"/>
              </a:lnSpc>
            </a:pPr>
            <a:endParaRPr lang="en-US" sz="1500" dirty="0">
              <a:solidFill>
                <a:srgbClr val="77216F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5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Data is larger than simulation by factor about 3</a:t>
            </a:r>
          </a:p>
          <a:p>
            <a:pPr hangingPunct="0">
              <a:lnSpc>
                <a:spcPct val="150000"/>
              </a:lnSpc>
            </a:pPr>
            <a:endParaRPr lang="en-US" sz="1500" dirty="0">
              <a:solidFill>
                <a:srgbClr val="FF3333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65317"/>
            <a:ext cx="7200800" cy="4957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Bremsstrahlung losses  (</a:t>
            </a:r>
            <a:r>
              <a:rPr lang="en-US" sz="16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from constant terms of vertical beam size scans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30090" y="3853054"/>
            <a:ext cx="3114318" cy="27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94651" y="965713"/>
            <a:ext cx="3909797" cy="266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6380" y="2073491"/>
            <a:ext cx="4485507" cy="30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2597388" y="4004591"/>
            <a:ext cx="799855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solidFill>
                  <a:srgbClr val="0000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simulation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80282" y="3460826"/>
            <a:ext cx="431420" cy="24459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100" b="1">
                <a:solidFill>
                  <a:srgbClr val="FF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data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6380" y="5337155"/>
            <a:ext cx="4664630" cy="1202680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Factor 3 </a:t>
            </a:r>
            <a:r>
              <a:rPr lang="fr-FR" altLang="zh-CN" sz="1500" dirty="0">
                <a:solidFill>
                  <a:srgbClr val="0000CC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± 1.5</a:t>
            </a: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was </a:t>
            </a:r>
            <a:r>
              <a:rPr lang="en-US" sz="15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estimated by simulation for KEKB </a:t>
            </a:r>
          </a:p>
          <a:p>
            <a:pPr hangingPunct="0"/>
            <a:r>
              <a:rPr lang="en-US" sz="1500" dirty="0" smtClean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 by vacuum </a:t>
            </a: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group </a:t>
            </a:r>
          </a:p>
          <a:p>
            <a:pPr hangingPunct="0"/>
            <a:endParaRPr lang="en-US" sz="15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The pressure measured at Gauges should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be multiplied </a:t>
            </a:r>
          </a:p>
          <a:p>
            <a:pPr hangingPunct="0"/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by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  <a:sym typeface="Symbol"/>
              </a:rPr>
              <a:t>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3 </a:t>
            </a:r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 represent the pressure at center of </a:t>
            </a:r>
            <a:r>
              <a:rPr lang="en-US" sz="1500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beam </a:t>
            </a:r>
            <a:r>
              <a:rPr lang="en-US" sz="1500" dirty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pipes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85330" y="876882"/>
            <a:ext cx="3775258" cy="1196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65317"/>
            <a:ext cx="5688632" cy="4957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      </a:t>
            </a:r>
            <a:r>
              <a:rPr lang="en-US" sz="2900" b="1" dirty="0" err="1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Touschek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losses (</a:t>
            </a:r>
            <a:r>
              <a:rPr lang="en-US" sz="16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from slopes of vertical  beam size scans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 </a:t>
            </a:r>
            <a:endParaRPr lang="en-US" sz="29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899428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en-US" dirty="0" smtClean="0">
                <a:latin typeface="Liberation Sans" pitchFamily="18"/>
                <a:ea typeface="Droid Sans Fallback" pitchFamily="2"/>
                <a:cs typeface="FreeSans" pitchFamily="2"/>
              </a:rPr>
              <a:t>Measured slopes combined after quadratic extrapolation to I = 1 A to compare with simulation</a:t>
            </a:r>
            <a:endParaRPr lang="en-US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4760" y="1556792"/>
            <a:ext cx="2756880" cy="1878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3563888" y="2061155"/>
            <a:ext cx="5129266" cy="91661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i="0" u="none" strike="noStrike" kern="1200" cap="none" dirty="0" smtClean="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→  simulation / data  =  </a:t>
            </a:r>
            <a:r>
              <a:rPr lang="en-US" sz="2800" i="0" u="none" strike="noStrike" kern="1200" cap="none" baseline="0" dirty="0" smtClean="0">
                <a:ln>
                  <a:noFill/>
                </a:ln>
                <a:latin typeface="Liberation Sans" pitchFamily="34"/>
                <a:ea typeface="Droid Sans Fallback" pitchFamily="2"/>
                <a:cs typeface="FreeSans" pitchFamily="2"/>
              </a:rPr>
              <a:t>1.7 </a:t>
            </a:r>
            <a:r>
              <a:rPr lang="zh-CN" sz="2800" i="0" u="none" strike="noStrike" kern="1200" cap="none" baseline="0" dirty="0" smtClean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en-US" sz="2800" i="0" u="none" strike="noStrike" kern="1200" cap="none" baseline="0" dirty="0" smtClean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 0.74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dirty="0"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lang="en-US" sz="2800" dirty="0" smtClean="0">
                <a:latin typeface="Liberation Sans" pitchFamily="34"/>
                <a:ea typeface="Droid Sans Fallback" pitchFamily="2"/>
                <a:cs typeface="FreeSans" pitchFamily="2"/>
              </a:rPr>
              <a:t>                  (</a:t>
            </a:r>
            <a:r>
              <a:rPr lang="en-US" sz="2000" dirty="0" smtClean="0">
                <a:latin typeface="Liberation Sans" pitchFamily="34"/>
                <a:ea typeface="Droid Sans Fallback" pitchFamily="2"/>
                <a:cs typeface="FreeSans" pitchFamily="2"/>
              </a:rPr>
              <a:t>preliminary</a:t>
            </a:r>
            <a:r>
              <a:rPr lang="en-US" sz="2800" dirty="0" smtClean="0">
                <a:latin typeface="Liberation Sans" pitchFamily="34"/>
                <a:ea typeface="Droid Sans Fallback" pitchFamily="2"/>
                <a:cs typeface="FreeSans" pitchFamily="2"/>
              </a:rPr>
              <a:t>)</a:t>
            </a:r>
            <a:r>
              <a:rPr lang="en-US" sz="2800" i="0" u="none" strike="noStrike" kern="1200" cap="none" dirty="0" smtClean="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rPr>
              <a:t>  </a:t>
            </a:r>
            <a:endParaRPr lang="en-US" sz="2800" i="0" u="none" strike="noStrike" kern="1200" cap="none" dirty="0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27984" y="3895888"/>
            <a:ext cx="457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Uncertainties </a:t>
            </a:r>
          </a:p>
          <a:p>
            <a:pPr algn="ctr"/>
            <a:r>
              <a:rPr lang="en-US" dirty="0" smtClean="0"/>
              <a:t>(</a:t>
            </a:r>
            <a:r>
              <a:rPr lang="en-US" sz="1600" dirty="0" smtClean="0"/>
              <a:t>for future improved comparison</a:t>
            </a:r>
            <a:r>
              <a:rPr lang="en-US" dirty="0" smtClean="0"/>
              <a:t>)</a:t>
            </a:r>
          </a:p>
          <a:p>
            <a:pPr algn="ctr"/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Statistics (both data and simulation)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</a:t>
            </a:r>
            <a:r>
              <a:rPr lang="en-US" dirty="0" smtClean="0"/>
              <a:t>eam size measurement considered reliable in vertical but not in horizontal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Emittance growth with beam current due to intra-beam scattering was neglected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1520" y="3573016"/>
            <a:ext cx="4114748" cy="2953254"/>
          </a:xfrm>
          <a:prstGeom prst="rect">
            <a:avLst/>
          </a:prstGeom>
          <a:noFill/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5103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21"/>
            <a:ext cx="9144000" cy="632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251520" y="-27384"/>
            <a:ext cx="8712968" cy="86409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/>
              <a:t>DAQ status and progress for Phase 2/3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482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259256" y="-375233"/>
                <a:ext cx="8716592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140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diamond test for Phase 2/3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9256" y="-375233"/>
                <a:ext cx="8716592" cy="1325563"/>
              </a:xfrm>
              <a:blipFill rotWithShape="1">
                <a:blip r:embed="rId2"/>
                <a:stretch>
                  <a:fillRect r="-770" b="-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r="5537"/>
          <a:stretch/>
        </p:blipFill>
        <p:spPr>
          <a:xfrm>
            <a:off x="6091860" y="647245"/>
            <a:ext cx="2903483" cy="22824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778" y="592175"/>
            <a:ext cx="3042444" cy="2282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464596" y="2874575"/>
                <a:ext cx="55112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Landau distribution of energy deposited and signal amplitude- 140</a:t>
                </a:r>
                <a14:m>
                  <m:oMath xmlns:m="http://schemas.openxmlformats.org/officeDocument/2006/math">
                    <m:r>
                      <a:rPr lang="zh-CN" alt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DS 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596" y="2874575"/>
                <a:ext cx="5511252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332" t="-6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26999" y="647850"/>
                <a:ext cx="3189739" cy="701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G4 simulation: 58.2KeV</a:t>
                </a:r>
              </a:p>
              <a:p>
                <a:r>
                  <a:rPr lang="en-US" altLang="zh-CN" sz="1000" dirty="0" smtClean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58.2</m:t>
                        </m:r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000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𝑒𝑉</m:t>
                        </m:r>
                      </m:num>
                      <m:den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𝑒𝑉</m:t>
                        </m:r>
                      </m:den>
                    </m:f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×(1.6×</m:t>
                    </m:r>
                    <m:sSup>
                      <m:sSupPr>
                        <m:ctrlP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𝑓𝐶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)×4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𝑚𝑉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𝑓𝐶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=2.87</m:t>
                    </m:r>
                    <m:r>
                      <a:rPr lang="en-US" altLang="zh-CN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𝑚𝑉</m:t>
                    </m:r>
                  </m:oMath>
                </a14:m>
                <a:endParaRPr lang="en-US" altLang="zh-CN" sz="1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Experiment: 3.35mV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99" y="647850"/>
                <a:ext cx="3189739" cy="701731"/>
              </a:xfrm>
              <a:prstGeom prst="rect">
                <a:avLst/>
              </a:prstGeom>
              <a:blipFill rotWithShape="0">
                <a:blip r:embed="rId6"/>
                <a:stretch>
                  <a:fillRect b="-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3" y="1387528"/>
            <a:ext cx="2628788" cy="16409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" r="6423"/>
          <a:stretch/>
        </p:blipFill>
        <p:spPr>
          <a:xfrm>
            <a:off x="228600" y="3182352"/>
            <a:ext cx="2281731" cy="19193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r="5708"/>
          <a:stretch/>
        </p:blipFill>
        <p:spPr>
          <a:xfrm>
            <a:off x="2510331" y="3182353"/>
            <a:ext cx="2290269" cy="19135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5" r="7137"/>
          <a:stretch/>
        </p:blipFill>
        <p:spPr>
          <a:xfrm>
            <a:off x="259256" y="5095857"/>
            <a:ext cx="2294607" cy="17621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 r="7100"/>
          <a:stretch/>
        </p:blipFill>
        <p:spPr>
          <a:xfrm>
            <a:off x="2632267" y="5095857"/>
            <a:ext cx="2183807" cy="17323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 r="6768"/>
          <a:stretch/>
        </p:blipFill>
        <p:spPr>
          <a:xfrm>
            <a:off x="4886120" y="3182352"/>
            <a:ext cx="4076699" cy="367564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44647" y="1501708"/>
            <a:ext cx="14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G4 simulation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178675" y="1548709"/>
            <a:ext cx="163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Test with Sr-90</a:t>
            </a:r>
            <a:endParaRPr lang="zh-CN" altLang="en-US" dirty="0"/>
          </a:p>
        </p:txBody>
      </p:sp>
      <p:cxnSp>
        <p:nvCxnSpPr>
          <p:cNvPr id="17" name="直接连接符 16"/>
          <p:cNvCxnSpPr/>
          <p:nvPr/>
        </p:nvCxnSpPr>
        <p:spPr>
          <a:xfrm flipH="1" flipV="1">
            <a:off x="7180102" y="3327400"/>
            <a:ext cx="50800" cy="297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277100" y="4459691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lead to pile up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81979" y="1907955"/>
            <a:ext cx="952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  <a:endParaRPr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00344" y="2283488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endParaRPr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16" y="3947882"/>
            <a:ext cx="2312979" cy="206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1557125" y="4146167"/>
                <a:ext cx="109837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CN" alt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zh-CN" alt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125" y="4146167"/>
                <a:ext cx="1098378" cy="184666"/>
              </a:xfrm>
              <a:prstGeom prst="rect">
                <a:avLst/>
              </a:prstGeom>
              <a:blipFill rotWithShape="0">
                <a:blip r:embed="rId3"/>
                <a:stretch>
                  <a:fillRect l="-2762" t="-3333" r="-386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4297941" y="1478901"/>
                <a:ext cx="2513701" cy="1006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𝐵h𝑎𝑏h𝑎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𝜏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𝐵h𝑎𝑏h𝑎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941" y="1478901"/>
                <a:ext cx="2513701" cy="100604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0"/>
            <a:ext cx="8784975" cy="62621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Geant4 simulation for Phase 2/3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2542" t="4480" r="5807" b="1573"/>
          <a:stretch/>
        </p:blipFill>
        <p:spPr>
          <a:xfrm>
            <a:off x="482600" y="703022"/>
            <a:ext cx="2273945" cy="18129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99" y="2513215"/>
            <a:ext cx="2273945" cy="9854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7250" y="959397"/>
            <a:ext cx="1270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spectra of</a:t>
            </a:r>
          </a:p>
          <a:p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Bhabhas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-LER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571555" y="2888288"/>
                <a:ext cx="19002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zh-CN" altLang="en-US" sz="1400" b="0" i="1" smtClean="0">
                            <a:latin typeface="Cambria Math" panose="02040503050406030204" pitchFamily="18" charset="0"/>
                          </a:rPr>
                          <m:t>。</m:t>
                        </m:r>
                      </m:sup>
                    </m:sSup>
                  </m:oMath>
                </a14:m>
                <a:r>
                  <a:rPr lang="en-US" altLang="zh-CN" sz="1400" dirty="0" smtClean="0"/>
                  <a:t>window G4 model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55" y="2888288"/>
                <a:ext cx="1900200" cy="307777"/>
              </a:xfrm>
              <a:prstGeom prst="rect">
                <a:avLst/>
              </a:prstGeom>
              <a:blipFill rotWithShape="0"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2986651" y="626216"/>
            <a:ext cx="6156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energy deposited in DS per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Bhabha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relative precision with different luminosity can be calculated.            </a:t>
            </a:r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5074438"/>
            <a:ext cx="2554852" cy="16524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r="6963"/>
          <a:stretch/>
        </p:blipFill>
        <p:spPr>
          <a:xfrm>
            <a:off x="3078024" y="5228222"/>
            <a:ext cx="5526424" cy="1657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0" y="5078185"/>
                <a:ext cx="25309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Phase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34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8185"/>
                <a:ext cx="2530901" cy="646331"/>
              </a:xfrm>
              <a:prstGeom prst="rect">
                <a:avLst/>
              </a:prstGeom>
              <a:blipFill rotWithShape="0">
                <a:blip r:embed="rId10"/>
                <a:stretch>
                  <a:fillRect l="-1928" t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r="5090"/>
          <a:stretch/>
        </p:blipFill>
        <p:spPr>
          <a:xfrm>
            <a:off x="2949182" y="1100942"/>
            <a:ext cx="3005701" cy="23719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 r="5183"/>
          <a:stretch/>
        </p:blipFill>
        <p:spPr>
          <a:xfrm>
            <a:off x="5858384" y="1102052"/>
            <a:ext cx="2893854" cy="237191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3480153"/>
            <a:ext cx="2554852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/>
            </p:nvSpPr>
            <p:spPr>
              <a:xfrm>
                <a:off x="0" y="3458091"/>
                <a:ext cx="2530901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Target luminosity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=8×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58091"/>
                <a:ext cx="2530901" cy="649409"/>
              </a:xfrm>
              <a:prstGeom prst="rect">
                <a:avLst/>
              </a:prstGeom>
              <a:blipFill rotWithShape="0">
                <a:blip r:embed="rId14"/>
                <a:stretch>
                  <a:fillRect l="-1928" t="-5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r="7154"/>
          <a:stretch/>
        </p:blipFill>
        <p:spPr>
          <a:xfrm>
            <a:off x="3078024" y="3368390"/>
            <a:ext cx="5526424" cy="166369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059832" y="4906597"/>
            <a:ext cx="5662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 signal sequence to test FPGA algorithm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9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2" grpId="0"/>
      <p:bldP spid="29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505505" y="44624"/>
            <a:ext cx="8229600" cy="774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smtClean="0">
                <a:latin typeface="Calibri" panose="020F0502020204030204" pitchFamily="34" charset="0"/>
              </a:rPr>
              <a:t>Conclusions &amp; Prospects</a:t>
            </a:r>
            <a:endParaRPr kumimoji="1" lang="ja-JP" altLang="en-US" sz="4000" b="1" dirty="0" smtClean="0"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980728"/>
            <a:ext cx="864096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FF6600"/>
                </a:solidFill>
              </a:rPr>
              <a:t>SuperKEKB</a:t>
            </a:r>
            <a:r>
              <a:rPr lang="en-US" sz="2400" dirty="0" smtClean="0"/>
              <a:t>: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trial in 2018 of new “</a:t>
            </a:r>
            <a:r>
              <a:rPr lang="en-US" sz="2400" b="1" dirty="0" err="1" smtClean="0">
                <a:solidFill>
                  <a:srgbClr val="0000CC"/>
                </a:solidFill>
              </a:rPr>
              <a:t>nanobeam</a:t>
            </a:r>
            <a:r>
              <a:rPr lang="en-US" sz="2400" dirty="0" smtClean="0"/>
              <a:t>” collision scheme which promises a breakthrough in luminosity (</a:t>
            </a:r>
            <a:r>
              <a:rPr lang="en-US" sz="2400" dirty="0" smtClean="0">
                <a:sym typeface="Symbol"/>
              </a:rPr>
              <a:t></a:t>
            </a:r>
            <a:r>
              <a:rPr lang="en-US" sz="2400" dirty="0" smtClean="0"/>
              <a:t> 40 increase)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Challenge for the controls of the beams + significantly enhances beam related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Successful test of LAL and KEK fast luminosity monitor hardware </a:t>
            </a:r>
            <a:r>
              <a:rPr lang="en-US" sz="2400" dirty="0"/>
              <a:t>during 2016 single beam commissioning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Measurement of background conditions; validation of simulation to enable extrapolating in </a:t>
            </a:r>
            <a:r>
              <a:rPr lang="en-US" sz="2400" dirty="0" smtClean="0"/>
              <a:t>the successive </a:t>
            </a:r>
            <a:r>
              <a:rPr lang="en-US" sz="2400" dirty="0" smtClean="0"/>
              <a:t>luminosity </a:t>
            </a:r>
            <a:r>
              <a:rPr lang="en-US" sz="2400" dirty="0" smtClean="0"/>
              <a:t>conditions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Preparing on-line train-integrated and bunch-integrated luminosity monitoring for 2018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Background modeling and assessment will need to continue during luminosity operation</a:t>
            </a:r>
          </a:p>
          <a:p>
            <a:endParaRPr lang="en-US" sz="1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</a:t>
            </a:r>
            <a:r>
              <a:rPr lang="en-US" sz="2400" dirty="0" smtClean="0">
                <a:sym typeface="Wingdings" panose="05000000000000000000" pitchFamily="2" charset="2"/>
              </a:rPr>
              <a:t>  Large i</a:t>
            </a:r>
            <a:r>
              <a:rPr lang="en-US" sz="2400" dirty="0" smtClean="0"/>
              <a:t>mpact on future </a:t>
            </a:r>
            <a:r>
              <a:rPr lang="en-US" sz="2400" dirty="0"/>
              <a:t>circular </a:t>
            </a:r>
            <a:r>
              <a:rPr lang="en-US" sz="2400" dirty="0" err="1" smtClean="0"/>
              <a:t>e</a:t>
            </a:r>
            <a:r>
              <a:rPr lang="en-US" sz="2400" dirty="0" err="1" smtClean="0">
                <a:sym typeface="Symbol"/>
              </a:rPr>
              <a:t></a:t>
            </a:r>
            <a:r>
              <a:rPr lang="en-US" sz="2400" dirty="0" err="1" smtClean="0"/>
              <a:t>e</a:t>
            </a:r>
            <a:r>
              <a:rPr lang="en-US" sz="2400" dirty="0" smtClean="0">
                <a:sym typeface="Symbol"/>
              </a:rPr>
              <a:t></a:t>
            </a:r>
            <a:r>
              <a:rPr lang="en-US" sz="2400" dirty="0" smtClean="0"/>
              <a:t> collider design work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 smtClean="0">
                <a:solidFill>
                  <a:srgbClr val="FF6600"/>
                </a:solidFill>
                <a:sym typeface="Wingdings" panose="05000000000000000000" pitchFamily="2" charset="2"/>
              </a:rPr>
              <a:t></a:t>
            </a:r>
            <a:r>
              <a:rPr lang="en-US" sz="2400" dirty="0" smtClean="0">
                <a:sym typeface="Wingdings" panose="05000000000000000000" pitchFamily="2" charset="2"/>
              </a:rPr>
              <a:t>  Rare “real life” training chance for early stage scientists</a:t>
            </a:r>
          </a:p>
          <a:p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                              +  great fun in great atmosphere !</a:t>
            </a:r>
            <a:r>
              <a:rPr lang="en-US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777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Luminosity Frontier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100513"/>
            <a:ext cx="3744416" cy="276053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" y="836712"/>
            <a:ext cx="502552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右矢印 7"/>
          <p:cNvSpPr/>
          <p:nvPr/>
        </p:nvSpPr>
        <p:spPr>
          <a:xfrm>
            <a:off x="4139952" y="4653136"/>
            <a:ext cx="787989" cy="264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6549" y="4221088"/>
            <a:ext cx="2303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KEKB</a:t>
            </a:r>
          </a:p>
          <a:p>
            <a:r>
              <a:rPr kumimoji="1" lang="en-US" altLang="ja-JP" sz="2800" dirty="0"/>
              <a:t>2×10</a:t>
            </a:r>
            <a:r>
              <a:rPr kumimoji="1" lang="en-US" altLang="ja-JP" sz="2800" baseline="30000" dirty="0"/>
              <a:t>34</a:t>
            </a:r>
            <a:r>
              <a:rPr kumimoji="1" lang="en-US" altLang="ja-JP" sz="2800" dirty="0"/>
              <a:t>/cm</a:t>
            </a:r>
            <a:r>
              <a:rPr kumimoji="1" lang="en-US" altLang="ja-JP" sz="2800" baseline="30000" dirty="0"/>
              <a:t>2</a:t>
            </a:r>
            <a:r>
              <a:rPr kumimoji="1" lang="en-US" altLang="ja-JP" sz="2800" dirty="0"/>
              <a:t>/s</a:t>
            </a:r>
            <a:endParaRPr kumimoji="1" lang="ja-JP" altLang="en-US" sz="2800" dirty="0" err="1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8104" y="4221088"/>
            <a:ext cx="24860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/>
              <a:t>SuperKEKB</a:t>
            </a:r>
            <a:endParaRPr kumimoji="1" lang="en-US" altLang="ja-JP" sz="2800" dirty="0"/>
          </a:p>
          <a:p>
            <a:r>
              <a:rPr kumimoji="1" lang="en-US" altLang="ja-JP" sz="2800" dirty="0"/>
              <a:t>80×10</a:t>
            </a:r>
            <a:r>
              <a:rPr kumimoji="1" lang="en-US" altLang="ja-JP" sz="2800" baseline="30000" dirty="0"/>
              <a:t>34</a:t>
            </a:r>
            <a:r>
              <a:rPr kumimoji="1" lang="en-US" altLang="ja-JP" sz="2800" dirty="0"/>
              <a:t>/cm</a:t>
            </a:r>
            <a:r>
              <a:rPr kumimoji="1" lang="en-US" altLang="ja-JP" sz="2800" baseline="30000" dirty="0"/>
              <a:t>2</a:t>
            </a:r>
            <a:r>
              <a:rPr kumimoji="1" lang="en-US" altLang="ja-JP" sz="2800" dirty="0"/>
              <a:t>/s</a:t>
            </a:r>
            <a:endParaRPr kumimoji="1" lang="ja-JP" altLang="en-US" sz="2800" dirty="0" err="1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632577" y="2665535"/>
            <a:ext cx="1656184" cy="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780034" y="235217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95000"/>
                  </a:schemeClr>
                </a:solidFill>
              </a:rPr>
              <a:t>1km diameter</a:t>
            </a:r>
            <a:endParaRPr kumimoji="1" lang="ja-JP" altLang="en-US" sz="1600" dirty="0" err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テキスト ボックス 8"/>
          <p:cNvSpPr txBox="1"/>
          <p:nvPr/>
        </p:nvSpPr>
        <p:spPr>
          <a:xfrm>
            <a:off x="323528" y="5445224"/>
            <a:ext cx="8208912" cy="1200329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All future </a:t>
            </a:r>
            <a:r>
              <a:rPr kumimoji="1" lang="en-US" altLang="ja-JP" sz="2400" dirty="0" err="1" smtClean="0"/>
              <a:t>e</a:t>
            </a:r>
            <a:r>
              <a:rPr kumimoji="1" lang="en-US" altLang="ja-JP" sz="2400" dirty="0" err="1" smtClean="0">
                <a:sym typeface="Symbol"/>
              </a:rPr>
              <a:t>e</a:t>
            </a:r>
            <a:r>
              <a:rPr kumimoji="1" lang="en-US" altLang="ja-JP" sz="2400" dirty="0" smtClean="0">
                <a:sym typeface="Symbol"/>
              </a:rPr>
              <a:t> circular colliders use novel “</a:t>
            </a:r>
            <a:r>
              <a:rPr kumimoji="1" lang="en-US" altLang="ja-JP" sz="2400" dirty="0" err="1" smtClean="0">
                <a:solidFill>
                  <a:srgbClr val="FF6600"/>
                </a:solidFill>
                <a:sym typeface="Symbol"/>
              </a:rPr>
              <a:t>nanobeam</a:t>
            </a:r>
            <a:r>
              <a:rPr kumimoji="1" lang="en-US" altLang="ja-JP" sz="2400" dirty="0" smtClean="0">
                <a:sym typeface="Symbol"/>
              </a:rPr>
              <a:t>” collision scheme, which will be tried for 1</a:t>
            </a:r>
            <a:r>
              <a:rPr kumimoji="1" lang="en-US" altLang="ja-JP" sz="2400" baseline="30000" dirty="0" smtClean="0">
                <a:sym typeface="Symbol"/>
              </a:rPr>
              <a:t>st</a:t>
            </a:r>
            <a:r>
              <a:rPr kumimoji="1" lang="en-US" altLang="ja-JP" sz="2400" dirty="0" smtClean="0">
                <a:sym typeface="Symbol"/>
              </a:rPr>
              <a:t> time at </a:t>
            </a:r>
            <a:r>
              <a:rPr kumimoji="1" lang="en-US" altLang="ja-JP" sz="2400" dirty="0" err="1" smtClean="0">
                <a:sym typeface="Symbol"/>
              </a:rPr>
              <a:t>SuperKEKB</a:t>
            </a:r>
            <a:r>
              <a:rPr kumimoji="1" lang="en-US" altLang="ja-JP" sz="2400" dirty="0" smtClean="0">
                <a:sym typeface="Symbol"/>
              </a:rPr>
              <a:t> in 2018                                            </a:t>
            </a:r>
          </a:p>
          <a:p>
            <a:r>
              <a:rPr kumimoji="1" lang="en-US" altLang="ja-JP" sz="2400" dirty="0">
                <a:sym typeface="Symbol"/>
              </a:rPr>
              <a:t> </a:t>
            </a:r>
            <a:r>
              <a:rPr kumimoji="1" lang="en-US" altLang="ja-JP" sz="2400" dirty="0" smtClean="0">
                <a:sym typeface="Symbol"/>
              </a:rPr>
              <a:t>         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  essential validation + training for CEPC / FCC-</a:t>
            </a:r>
            <a:r>
              <a:rPr kumimoji="1" lang="en-US" altLang="ja-JP" sz="2400" dirty="0" err="1" smtClean="0">
                <a:sym typeface="Wingdings" panose="05000000000000000000" pitchFamily="2" charset="2"/>
              </a:rPr>
              <a:t>ee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6888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505505" y="2708920"/>
            <a:ext cx="8229600" cy="774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smtClean="0">
                <a:latin typeface="Calibri" panose="020F0502020204030204" pitchFamily="34" charset="0"/>
              </a:rPr>
              <a:t>Backup slides</a:t>
            </a:r>
            <a:endParaRPr kumimoji="1" lang="ja-JP" altLang="en-US" sz="40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774104"/>
          </a:xfrm>
        </p:spPr>
        <p:txBody>
          <a:bodyPr>
            <a:normAutofit/>
          </a:bodyPr>
          <a:lstStyle/>
          <a:p>
            <a:r>
              <a:rPr lang="en-US" altLang="ja-JP" sz="4000" b="1" dirty="0" smtClean="0">
                <a:latin typeface="Calibri" panose="020F0502020204030204" pitchFamily="34" charset="0"/>
              </a:rPr>
              <a:t>LER &amp; HER measurement stations</a:t>
            </a:r>
            <a:endParaRPr kumimoji="1" lang="ja-JP" altLang="en-US" sz="4000" b="1" dirty="0" smtClean="0">
              <a:latin typeface="Calibri" panose="020F0502020204030204" pitchFamily="34" charset="0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1619672" y="1124744"/>
            <a:ext cx="5616624" cy="2220193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1619672" y="980728"/>
            <a:ext cx="4997474" cy="21551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テキスト ボックス 11"/>
          <p:cNvSpPr txBox="1">
            <a:spLocks noChangeArrowheads="1"/>
          </p:cNvSpPr>
          <p:nvPr/>
        </p:nvSpPr>
        <p:spPr bwMode="auto">
          <a:xfrm>
            <a:off x="3517744" y="2700209"/>
            <a:ext cx="148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Calibri" panose="020F0502020204030204" pitchFamily="34" charset="0"/>
              </a:rPr>
              <a:t>Outside</a:t>
            </a:r>
            <a:endParaRPr lang="ja-JP" altLang="en-US" sz="4000" dirty="0">
              <a:latin typeface="Calibri" panose="020F0502020204030204" pitchFamily="34" charset="0"/>
            </a:endParaRPr>
          </a:p>
        </p:txBody>
      </p:sp>
      <p:sp>
        <p:nvSpPr>
          <p:cNvPr id="19464" name="テキスト ボックス 12"/>
          <p:cNvSpPr txBox="1">
            <a:spLocks noChangeArrowheads="1"/>
          </p:cNvSpPr>
          <p:nvPr/>
        </p:nvSpPr>
        <p:spPr bwMode="auto">
          <a:xfrm rot="20285536">
            <a:off x="6017992" y="875669"/>
            <a:ext cx="7794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CC"/>
                </a:solidFill>
                <a:latin typeface="Calibri" panose="020F0502020204030204" pitchFamily="34" charset="0"/>
              </a:rPr>
              <a:t>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CC"/>
                </a:solidFill>
                <a:latin typeface="Calibri" panose="020F0502020204030204" pitchFamily="34" charset="0"/>
              </a:rPr>
              <a:t>   e</a:t>
            </a:r>
            <a:r>
              <a:rPr lang="en-US" altLang="ja-JP" sz="2800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-</a:t>
            </a:r>
            <a:endParaRPr lang="ja-JP" altLang="en-US" sz="2800" baseline="30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9465" name="テキスト ボックス 13"/>
          <p:cNvSpPr txBox="1">
            <a:spLocks noChangeArrowheads="1"/>
          </p:cNvSpPr>
          <p:nvPr/>
        </p:nvSpPr>
        <p:spPr bwMode="auto">
          <a:xfrm rot="1379373">
            <a:off x="2339908" y="934823"/>
            <a:ext cx="7056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FF0000"/>
                </a:solidFill>
                <a:latin typeface="Calibri" panose="020F0502020204030204" pitchFamily="34" charset="0"/>
              </a:rPr>
              <a:t>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FF0000"/>
                </a:solidFill>
                <a:latin typeface="Calibri" panose="020F0502020204030204" pitchFamily="34" charset="0"/>
              </a:rPr>
              <a:t> e</a:t>
            </a:r>
            <a:r>
              <a:rPr lang="en-US" altLang="ja-JP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+</a:t>
            </a:r>
            <a:endParaRPr lang="ja-JP" altLang="en-US" sz="2800" baseline="30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0800000">
            <a:off x="1928813" y="2852936"/>
            <a:ext cx="785812" cy="714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10800000">
            <a:off x="2286000" y="2708920"/>
            <a:ext cx="785813" cy="714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10800000">
            <a:off x="2643188" y="2564904"/>
            <a:ext cx="785812" cy="714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1" name="テキスト ボックス 25"/>
          <p:cNvSpPr txBox="1">
            <a:spLocks noChangeArrowheads="1"/>
          </p:cNvSpPr>
          <p:nvPr/>
        </p:nvSpPr>
        <p:spPr bwMode="auto">
          <a:xfrm>
            <a:off x="19013" y="3501008"/>
            <a:ext cx="39049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ja-JP" sz="2800" dirty="0" smtClean="0">
                <a:solidFill>
                  <a:srgbClr val="0000FF"/>
                </a:solidFill>
                <a:latin typeface="Calibri" panose="020F0502020204030204" pitchFamily="34" charset="0"/>
                <a:sym typeface="Symbol"/>
              </a:rPr>
              <a:t> </a:t>
            </a:r>
            <a:r>
              <a:rPr lang="en-US" altLang="ja-JP" sz="2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from </a:t>
            </a:r>
            <a:r>
              <a:rPr lang="en-US" altLang="ja-JP" sz="2800" dirty="0">
                <a:solidFill>
                  <a:srgbClr val="0000FF"/>
                </a:solidFill>
                <a:latin typeface="Calibri" panose="020F0502020204030204" pitchFamily="34" charset="0"/>
              </a:rPr>
              <a:t>electron @ </a:t>
            </a:r>
            <a:r>
              <a:rPr lang="en-US" altLang="ja-JP" sz="2800" dirty="0" smtClean="0">
                <a:solidFill>
                  <a:srgbClr val="0000FF"/>
                </a:solidFill>
                <a:latin typeface="Calibri" panose="020F0502020204030204" pitchFamily="34" charset="0"/>
                <a:sym typeface="Symbol"/>
              </a:rPr>
              <a:t> 30 </a:t>
            </a:r>
            <a:r>
              <a:rPr lang="en-US" altLang="ja-JP" sz="2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</a:t>
            </a:r>
            <a:endParaRPr lang="en-US" altLang="ja-JP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9472" name="テキスト ボックス 26"/>
          <p:cNvSpPr txBox="1">
            <a:spLocks noChangeArrowheads="1"/>
          </p:cNvSpPr>
          <p:nvPr/>
        </p:nvSpPr>
        <p:spPr bwMode="auto">
          <a:xfrm>
            <a:off x="319643" y="2257053"/>
            <a:ext cx="17320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Calibri" panose="020F0502020204030204" pitchFamily="34" charset="0"/>
              </a:rPr>
              <a:t>Recoil electron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19473" name="テキスト ボックス 27"/>
          <p:cNvSpPr txBox="1">
            <a:spLocks noChangeArrowheads="1"/>
          </p:cNvSpPr>
          <p:nvPr/>
        </p:nvSpPr>
        <p:spPr bwMode="auto">
          <a:xfrm>
            <a:off x="4815210" y="3501008"/>
            <a:ext cx="4005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FF0000"/>
                </a:solidFill>
                <a:latin typeface="Calibri" panose="020F0502020204030204" pitchFamily="34" charset="0"/>
              </a:rPr>
              <a:t>Recoil positron @ </a:t>
            </a:r>
            <a:r>
              <a:rPr lang="en-US" altLang="ja-JP" sz="28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</a:t>
            </a:r>
            <a:r>
              <a:rPr lang="en-US" altLang="ja-JP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11 </a:t>
            </a:r>
            <a:r>
              <a:rPr lang="en-US" altLang="ja-JP" sz="2800" dirty="0">
                <a:solidFill>
                  <a:srgbClr val="FF0000"/>
                </a:solidFill>
                <a:latin typeface="Calibri" panose="020F0502020204030204" pitchFamily="34" charset="0"/>
              </a:rPr>
              <a:t>m</a:t>
            </a:r>
            <a:endParaRPr lang="ja-JP" altLang="en-US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rot="16200000" flipH="1">
            <a:off x="5036344" y="2600052"/>
            <a:ext cx="642937" cy="4286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rot="16200000" flipH="1">
            <a:off x="5322094" y="2744069"/>
            <a:ext cx="642938" cy="4286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rot="16200000" flipH="1">
            <a:off x="4750594" y="2456036"/>
            <a:ext cx="642937" cy="4286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9" name="テキスト ボックス 35"/>
          <p:cNvSpPr txBox="1">
            <a:spLocks noChangeArrowheads="1"/>
          </p:cNvSpPr>
          <p:nvPr/>
        </p:nvSpPr>
        <p:spPr bwMode="auto">
          <a:xfrm>
            <a:off x="6895391" y="2884874"/>
            <a:ext cx="178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Symbol" panose="05050102010706020507" pitchFamily="18" charset="2"/>
              </a:rPr>
              <a:t>g</a:t>
            </a:r>
            <a:r>
              <a:rPr lang="en-US" altLang="ja-JP" sz="2000" dirty="0">
                <a:latin typeface="Calibri" panose="020F0502020204030204" pitchFamily="34" charset="0"/>
              </a:rPr>
              <a:t> from positron</a:t>
            </a:r>
            <a:endParaRPr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26" name="星 7 25"/>
          <p:cNvSpPr/>
          <p:nvPr/>
        </p:nvSpPr>
        <p:spPr bwMode="auto">
          <a:xfrm>
            <a:off x="4286250" y="1988840"/>
            <a:ext cx="428625" cy="428625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ja-JP" altLang="en-US"/>
          </a:p>
        </p:txBody>
      </p:sp>
      <p:sp>
        <p:nvSpPr>
          <p:cNvPr id="19485" name="テキスト ボックス 2"/>
          <p:cNvSpPr txBox="1">
            <a:spLocks noChangeArrowheads="1"/>
          </p:cNvSpPr>
          <p:nvPr/>
        </p:nvSpPr>
        <p:spPr bwMode="auto">
          <a:xfrm>
            <a:off x="-108520" y="6485274"/>
            <a:ext cx="5095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 2 diamonds</a:t>
            </a:r>
            <a:r>
              <a:rPr lang="en-US" altLang="ja-JP" sz="1800" b="1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+ 1 Cherenkov + 1 Scintillator</a:t>
            </a:r>
          </a:p>
        </p:txBody>
      </p:sp>
      <p:sp>
        <p:nvSpPr>
          <p:cNvPr id="19486" name="テキスト ボックス 34"/>
          <p:cNvSpPr txBox="1">
            <a:spLocks noChangeArrowheads="1"/>
          </p:cNvSpPr>
          <p:nvPr/>
        </p:nvSpPr>
        <p:spPr bwMode="auto">
          <a:xfrm>
            <a:off x="4709190" y="6516052"/>
            <a:ext cx="4471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 diamonds + 1 </a:t>
            </a:r>
            <a:r>
              <a:rPr lang="en-US" altLang="ja-JP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Cherenkov + 1 </a:t>
            </a:r>
            <a:r>
              <a:rPr lang="en-US" altLang="ja-JP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Scintillator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7" y="4092619"/>
            <a:ext cx="3254995" cy="244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87411"/>
            <a:ext cx="3262239" cy="245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1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672"/>
            <a:ext cx="9154160" cy="63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0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924438" y="96892"/>
            <a:ext cx="6923202" cy="734189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Overall schedule</a:t>
            </a:r>
            <a:endParaRPr lang="ja-JP" altLang="en-US" sz="2000" dirty="0"/>
          </a:p>
        </p:txBody>
      </p:sp>
      <p:grpSp>
        <p:nvGrpSpPr>
          <p:cNvPr id="263" name="グループ化 262"/>
          <p:cNvGrpSpPr/>
          <p:nvPr/>
        </p:nvGrpSpPr>
        <p:grpSpPr>
          <a:xfrm>
            <a:off x="-60283" y="1418227"/>
            <a:ext cx="9204283" cy="3255163"/>
            <a:chOff x="-60283" y="3356992"/>
            <a:chExt cx="9204283" cy="3255163"/>
          </a:xfrm>
        </p:grpSpPr>
        <p:sp>
          <p:nvSpPr>
            <p:cNvPr id="111" name="正方形/長方形 110"/>
            <p:cNvSpPr/>
            <p:nvPr/>
          </p:nvSpPr>
          <p:spPr>
            <a:xfrm>
              <a:off x="5712592" y="3955544"/>
              <a:ext cx="373975" cy="2642606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53610" y="3970185"/>
              <a:ext cx="481977" cy="2635827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539676" y="3359633"/>
              <a:ext cx="0" cy="3242832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2564667" y="3356992"/>
              <a:ext cx="0" cy="3246921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3567962" y="3356992"/>
              <a:ext cx="0" cy="3253716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>
              <a:stCxn id="28" idx="2"/>
            </p:cNvCxnSpPr>
            <p:nvPr/>
          </p:nvCxnSpPr>
          <p:spPr>
            <a:xfrm>
              <a:off x="4080583" y="3926364"/>
              <a:ext cx="1" cy="2685791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589658" y="3356992"/>
              <a:ext cx="0" cy="3248368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5592953" y="3359633"/>
              <a:ext cx="0" cy="3252522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6096673" y="3356992"/>
              <a:ext cx="0" cy="325349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6614650" y="3356992"/>
              <a:ext cx="0" cy="3249814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>
              <a:stCxn id="30" idx="2"/>
            </p:cNvCxnSpPr>
            <p:nvPr/>
          </p:nvCxnSpPr>
          <p:spPr>
            <a:xfrm flipH="1">
              <a:off x="8127250" y="3931374"/>
              <a:ext cx="5023" cy="267911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8621173" y="3356994"/>
              <a:ext cx="19262" cy="3250467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7613132" y="3356992"/>
              <a:ext cx="0" cy="3243872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1542972" y="3356992"/>
              <a:ext cx="0" cy="3252269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2046690" y="3356992"/>
              <a:ext cx="0" cy="3250605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7116646" y="3356992"/>
              <a:ext cx="0" cy="3251387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5091655" y="3356992"/>
              <a:ext cx="0" cy="3249940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3066665" y="3356992"/>
              <a:ext cx="0" cy="3248492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1041673" y="3356992"/>
              <a:ext cx="0" cy="3247046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/>
          </p:nvSpPr>
          <p:spPr>
            <a:xfrm>
              <a:off x="7628579" y="3963095"/>
              <a:ext cx="481977" cy="2635827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3587299" y="3955544"/>
              <a:ext cx="481977" cy="2635827"/>
            </a:xfrm>
            <a:prstGeom prst="rect">
              <a:avLst/>
            </a:prstGeom>
            <a:solidFill>
              <a:srgbClr val="BAD9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/>
            <p:cNvCxnSpPr/>
            <p:nvPr/>
          </p:nvCxnSpPr>
          <p:spPr>
            <a:xfrm>
              <a:off x="9133642" y="3356992"/>
              <a:ext cx="0" cy="3248703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/>
            <p:cNvSpPr txBox="1"/>
            <p:nvPr/>
          </p:nvSpPr>
          <p:spPr>
            <a:xfrm>
              <a:off x="3516927" y="3964994"/>
              <a:ext cx="11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Summer shutdown</a:t>
              </a:r>
            </a:p>
            <a:p>
              <a:r>
                <a:rPr lang="en-US" altLang="ja-JP" sz="1000" dirty="0"/>
                <a:t>(power saving)</a:t>
              </a:r>
              <a:endParaRPr kumimoji="1" lang="ja-JP" altLang="en-US" sz="1000" dirty="0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7571648" y="3963096"/>
              <a:ext cx="11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Summer shutdown</a:t>
              </a:r>
            </a:p>
            <a:p>
              <a:r>
                <a:rPr lang="en-US" altLang="ja-JP" sz="1000" dirty="0"/>
                <a:t>(power saving)</a:t>
              </a:r>
              <a:endParaRPr kumimoji="1" lang="ja-JP" altLang="en-US" sz="1000" dirty="0"/>
            </a:p>
          </p:txBody>
        </p:sp>
        <p:sp>
          <p:nvSpPr>
            <p:cNvPr id="74" name="角丸四角形 73"/>
            <p:cNvSpPr/>
            <p:nvPr/>
          </p:nvSpPr>
          <p:spPr>
            <a:xfrm>
              <a:off x="-1912" y="4349571"/>
              <a:ext cx="9102952" cy="2096155"/>
            </a:xfrm>
            <a:prstGeom prst="roundRect">
              <a:avLst/>
            </a:prstGeom>
            <a:solidFill>
              <a:srgbClr val="FFFF6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741025" y="4592832"/>
              <a:ext cx="83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FF0000"/>
                  </a:solidFill>
                  <a:latin typeface="+mj-lt"/>
                  <a:ea typeface="Osaka"/>
                  <a:cs typeface="Osaka"/>
                </a:rPr>
                <a:t>phase 1</a:t>
              </a:r>
              <a:endParaRPr kumimoji="1" lang="ja-JP" altLang="en-US" sz="16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4427984" y="4598938"/>
              <a:ext cx="12889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FF0000"/>
                  </a:solidFill>
                  <a:latin typeface="+mj-lt"/>
                  <a:ea typeface="Osaka"/>
                  <a:cs typeface="Osaka"/>
                </a:rPr>
                <a:t>phase 2 (MR)</a:t>
              </a:r>
              <a:endParaRPr kumimoji="1" lang="ja-JP" altLang="en-US" sz="16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6493106" y="4585079"/>
              <a:ext cx="83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FF0000"/>
                  </a:solidFill>
                  <a:latin typeface="+mj-lt"/>
                  <a:ea typeface="Osaka"/>
                  <a:cs typeface="Osaka"/>
                </a:rPr>
                <a:t>phase 3</a:t>
              </a:r>
              <a:endParaRPr kumimoji="1" lang="ja-JP" altLang="en-US" sz="16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1446930" y="5021086"/>
              <a:ext cx="295809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MR renovation for phase 2, including</a:t>
              </a:r>
            </a:p>
            <a:p>
              <a:r>
                <a:rPr lang="en-US" altLang="ja-JP" sz="1400" dirty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installation of QCS and Belle II</a:t>
              </a: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1483947" y="4581848"/>
              <a:ext cx="71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w/o QCS</a:t>
              </a:r>
            </a:p>
            <a:p>
              <a:r>
                <a:rPr kumimoji="1" lang="en-US" altLang="ja-JP" sz="900" dirty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w/o Belle II</a:t>
              </a:r>
              <a:endParaRPr kumimoji="1" lang="ja-JP" altLang="en-US" sz="9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5112114" y="4981472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 err="1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</a:t>
              </a:r>
              <a:r>
                <a:rPr lang="en-US" altLang="ja-JP" sz="900" dirty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/ QCS</a:t>
              </a:r>
            </a:p>
            <a:p>
              <a:r>
                <a:rPr lang="en-US" altLang="ja-JP" sz="900" dirty="0" err="1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</a:t>
              </a:r>
              <a:r>
                <a:rPr lang="en-US" altLang="ja-JP" sz="900" dirty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/ Belle II (no VXD)</a:t>
              </a:r>
              <a:endParaRPr kumimoji="1" lang="ja-JP" altLang="en-US" sz="9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6557291" y="5003429"/>
              <a:ext cx="82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 err="1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w</a:t>
              </a:r>
              <a:r>
                <a:rPr lang="en-US" altLang="ja-JP" sz="900" dirty="0">
                  <a:solidFill>
                    <a:srgbClr val="000000"/>
                  </a:solidFill>
                  <a:latin typeface="+mj-lt"/>
                  <a:ea typeface="Osaka"/>
                  <a:cs typeface="Osaka"/>
                </a:rPr>
                <a:t>/ full Belle II</a:t>
              </a:r>
              <a:endParaRPr kumimoji="1" lang="ja-JP" altLang="en-US" sz="900" dirty="0">
                <a:solidFill>
                  <a:srgbClr val="000000"/>
                </a:solidFill>
                <a:latin typeface="+mj-lt"/>
                <a:ea typeface="Osaka"/>
                <a:cs typeface="Osaka"/>
              </a:endParaRPr>
            </a:p>
          </p:txBody>
        </p:sp>
        <p:cxnSp>
          <p:nvCxnSpPr>
            <p:cNvPr id="82" name="直線コネクタ 81"/>
            <p:cNvCxnSpPr/>
            <p:nvPr/>
          </p:nvCxnSpPr>
          <p:spPr>
            <a:xfrm>
              <a:off x="7644953" y="4971690"/>
              <a:ext cx="480279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テキスト ボックス 82"/>
            <p:cNvSpPr txBox="1"/>
            <p:nvPr/>
          </p:nvSpPr>
          <p:spPr>
            <a:xfrm>
              <a:off x="4308563" y="5821465"/>
              <a:ext cx="1521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E44678"/>
                  </a:solidFill>
                  <a:latin typeface="+mj-lt"/>
                  <a:ea typeface="Osaka"/>
                  <a:cs typeface="Osaka"/>
                </a:rPr>
                <a:t>DR commissioning</a:t>
              </a:r>
              <a:endParaRPr kumimoji="1" lang="ja-JP" altLang="en-US" sz="900" dirty="0">
                <a:solidFill>
                  <a:srgbClr val="E44678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748439" y="5819656"/>
              <a:ext cx="19672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8000"/>
                  </a:solidFill>
                  <a:latin typeface="+mj-lt"/>
                  <a:ea typeface="Osaka"/>
                  <a:cs typeface="Osaka"/>
                </a:rPr>
                <a:t>DR installation</a:t>
              </a:r>
              <a:r>
                <a:rPr lang="en-US" altLang="ja-JP" sz="1400" dirty="0">
                  <a:solidFill>
                    <a:srgbClr val="008000"/>
                  </a:solidFill>
                  <a:latin typeface="+mj-lt"/>
                  <a:ea typeface="Osaka"/>
                  <a:cs typeface="Osaka"/>
                </a:rPr>
                <a:t> &amp;</a:t>
              </a:r>
              <a:r>
                <a:rPr kumimoji="1" lang="en-US" altLang="ja-JP" sz="1400" dirty="0">
                  <a:solidFill>
                    <a:srgbClr val="008000"/>
                  </a:solidFill>
                  <a:latin typeface="+mj-lt"/>
                  <a:ea typeface="Osaka"/>
                  <a:cs typeface="Osaka"/>
                </a:rPr>
                <a:t> startup</a:t>
              </a:r>
              <a:endParaRPr kumimoji="1" lang="ja-JP" altLang="en-US" sz="900" dirty="0">
                <a:solidFill>
                  <a:srgbClr val="008000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4900649" y="4921008"/>
              <a:ext cx="809199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6565163" y="4912886"/>
              <a:ext cx="1061194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8144576" y="4903193"/>
              <a:ext cx="953195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714033" y="4909072"/>
              <a:ext cx="809198" cy="1207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1529726" y="5527756"/>
              <a:ext cx="3365192" cy="12078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5724376" y="5535814"/>
              <a:ext cx="809195" cy="12078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-1904" y="6110352"/>
              <a:ext cx="4391985" cy="120784"/>
            </a:xfrm>
            <a:prstGeom prst="rect">
              <a:avLst/>
            </a:prstGeom>
            <a:solidFill>
              <a:srgbClr val="008000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-14935" y="5535152"/>
              <a:ext cx="737196" cy="12078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-60283" y="5242455"/>
              <a:ext cx="9997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MR startup</a:t>
              </a:r>
              <a:endParaRPr kumimoji="1" lang="ja-JP" altLang="en-US" sz="1400" dirty="0">
                <a:solidFill>
                  <a:srgbClr val="0000FF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5604737" y="5249803"/>
              <a:ext cx="13358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VXD installation</a:t>
              </a:r>
              <a:endParaRPr kumimoji="1" lang="ja-JP" altLang="en-US" sz="1400" dirty="0">
                <a:solidFill>
                  <a:srgbClr val="0000FF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4415454" y="5756657"/>
              <a:ext cx="557195" cy="120784"/>
            </a:xfrm>
            <a:prstGeom prst="rect">
              <a:avLst/>
            </a:prstGeom>
            <a:solidFill>
              <a:srgbClr val="E44678"/>
            </a:solidFill>
            <a:ln w="12700" cap="flat" cmpd="sng" algn="ctr">
              <a:solidFill>
                <a:srgbClr val="E4467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rot="5400000" flipH="1" flipV="1">
              <a:off x="4628717" y="5419690"/>
              <a:ext cx="637997" cy="1588"/>
            </a:xfrm>
            <a:prstGeom prst="straightConnector1">
              <a:avLst/>
            </a:prstGeom>
            <a:ln w="19050" cap="flat" cmpd="sng" algn="ctr">
              <a:solidFill>
                <a:srgbClr val="E44678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/>
            <p:cNvCxnSpPr/>
            <p:nvPr/>
          </p:nvCxnSpPr>
          <p:spPr>
            <a:xfrm rot="5400000" flipH="1" flipV="1">
              <a:off x="4669031" y="5301272"/>
              <a:ext cx="434889" cy="1588"/>
            </a:xfrm>
            <a:prstGeom prst="straightConnector1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テキスト ボックス 97"/>
            <p:cNvSpPr txBox="1"/>
            <p:nvPr/>
          </p:nvSpPr>
          <p:spPr>
            <a:xfrm>
              <a:off x="4881870" y="5286705"/>
              <a:ext cx="7617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00FF"/>
                  </a:solidFill>
                  <a:latin typeface="+mj-lt"/>
                  <a:ea typeface="Osaka"/>
                  <a:cs typeface="Osaka"/>
                </a:rPr>
                <a:t>HER start</a:t>
              </a:r>
              <a:endParaRPr kumimoji="1" lang="ja-JP" altLang="en-US" sz="1200" dirty="0">
                <a:solidFill>
                  <a:srgbClr val="0000FF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4920410" y="5446745"/>
              <a:ext cx="729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E44678"/>
                  </a:solidFill>
                  <a:latin typeface="+mj-lt"/>
                  <a:ea typeface="Osaka"/>
                  <a:cs typeface="Osaka"/>
                </a:rPr>
                <a:t>LER start</a:t>
              </a:r>
              <a:endParaRPr kumimoji="1" lang="ja-JP" altLang="en-US" sz="1200" dirty="0">
                <a:solidFill>
                  <a:srgbClr val="E44678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4661578" y="4411780"/>
              <a:ext cx="16539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0000"/>
                  </a:solidFill>
                </a:rPr>
                <a:t>(mid Feb. – mid Jul. 2018)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1495622" y="3964994"/>
              <a:ext cx="11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Summer shutdown</a:t>
              </a:r>
            </a:p>
            <a:p>
              <a:r>
                <a:rPr lang="en-US" altLang="ja-JP" sz="1000" dirty="0"/>
                <a:t>(power saving)</a:t>
              </a:r>
              <a:endParaRPr kumimoji="1" lang="ja-JP" altLang="en-US" sz="1000" dirty="0"/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5659024" y="3986269"/>
              <a:ext cx="1175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Power saving</a:t>
              </a:r>
            </a:p>
            <a:p>
              <a:r>
                <a:rPr lang="en-US" altLang="ja-JP" sz="1000" dirty="0"/>
                <a:t>after mid July 2018</a:t>
              </a:r>
              <a:endParaRPr kumimoji="1" lang="ja-JP" altLang="en-US" sz="1000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6940609" y="5592640"/>
              <a:ext cx="1503311" cy="523220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FF0000"/>
                  </a:solidFill>
                </a:rPr>
                <a:t>phase 3 operation</a:t>
              </a:r>
            </a:p>
            <a:p>
              <a:r>
                <a:rPr kumimoji="1" lang="en-US" altLang="ja-JP" sz="1400" dirty="0">
                  <a:solidFill>
                    <a:srgbClr val="FF0000"/>
                  </a:solidFill>
                </a:rPr>
                <a:t>9 months / </a:t>
              </a:r>
              <a:r>
                <a:rPr lang="en-US" altLang="ja-JP" sz="1400" dirty="0">
                  <a:solidFill>
                    <a:srgbClr val="FF0000"/>
                  </a:solidFill>
                </a:rPr>
                <a:t>year</a:t>
              </a:r>
              <a:r>
                <a:rPr kumimoji="1" lang="en-US" altLang="ja-JP" sz="1400" dirty="0">
                  <a:solidFill>
                    <a:srgbClr val="FF0000"/>
                  </a:solidFill>
                </a:rPr>
                <a:t> 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528572" y="3356992"/>
              <a:ext cx="615428" cy="2748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Osaka"/>
                  <a:ea typeface="Osaka"/>
                  <a:cs typeface="Osaka"/>
                </a:rPr>
                <a:t>…</a:t>
              </a:r>
              <a:endParaRPr kumimoji="1" lang="ja-JP" altLang="en-US" sz="1400" dirty="0">
                <a:solidFill>
                  <a:schemeClr val="tx1"/>
                </a:solidFill>
                <a:latin typeface="Osaka"/>
                <a:ea typeface="Osaka"/>
                <a:cs typeface="Osaka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9460" y="3356992"/>
              <a:ext cx="2016000" cy="27484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2016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036893" y="3649018"/>
              <a:ext cx="2016000" cy="2748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JFY2016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575305" y="3367055"/>
              <a:ext cx="2016000" cy="27484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2017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601150" y="3367273"/>
              <a:ext cx="2016000" cy="27484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2018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626995" y="3367491"/>
              <a:ext cx="2016000" cy="27484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kumimoji="1"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2019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3072583" y="3651523"/>
              <a:ext cx="2016000" cy="274841"/>
            </a:xfrm>
            <a:prstGeom prst="rect">
              <a:avLst/>
            </a:prstGeom>
            <a:solidFill>
              <a:srgbClr val="FFADB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JFY2017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098428" y="3654028"/>
              <a:ext cx="2016000" cy="2748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JFY2018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7124273" y="3656533"/>
              <a:ext cx="2016000" cy="274841"/>
            </a:xfrm>
            <a:prstGeom prst="rect">
              <a:avLst/>
            </a:prstGeom>
            <a:solidFill>
              <a:srgbClr val="FFADB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JFY2019</a:t>
              </a:r>
              <a:endParaRPr kumimoji="1" lang="ja-JP" altLang="en-US" sz="14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0" y="3653603"/>
              <a:ext cx="1036758" cy="2748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r>
                <a:rPr kumimoji="1" lang="en-US" altLang="ja-JP" sz="12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Japan FY</a:t>
              </a:r>
              <a:endParaRPr kumimoji="1" lang="ja-JP" altLang="en-US" sz="12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  <p:cxnSp>
          <p:nvCxnSpPr>
            <p:cNvPr id="39" name="直線コネクタ 38"/>
            <p:cNvCxnSpPr/>
            <p:nvPr/>
          </p:nvCxnSpPr>
          <p:spPr>
            <a:xfrm flipV="1">
              <a:off x="0" y="3356992"/>
              <a:ext cx="9144000" cy="5283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V="1">
              <a:off x="0" y="3639783"/>
              <a:ext cx="9144000" cy="10364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-1" y="3929361"/>
              <a:ext cx="9144001" cy="865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/>
          </p:nvSpPr>
          <p:spPr>
            <a:xfrm>
              <a:off x="-2" y="3356992"/>
              <a:ext cx="639718" cy="2748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r>
                <a:rPr lang="en-US" altLang="ja-JP" sz="1200" dirty="0">
                  <a:solidFill>
                    <a:schemeClr val="tx1"/>
                  </a:solidFill>
                  <a:latin typeface="+mj-lt"/>
                  <a:ea typeface="Osaka"/>
                  <a:cs typeface="Osaka"/>
                </a:rPr>
                <a:t>Calendar year</a:t>
              </a:r>
              <a:endParaRPr kumimoji="1" lang="ja-JP" altLang="en-US" sz="1200" dirty="0">
                <a:solidFill>
                  <a:schemeClr val="tx1"/>
                </a:solidFill>
                <a:latin typeface="+mj-lt"/>
                <a:ea typeface="Osaka"/>
                <a:cs typeface="Osaka"/>
              </a:endParaRPr>
            </a:p>
          </p:txBody>
        </p:sp>
      </p:grpSp>
      <p:cxnSp>
        <p:nvCxnSpPr>
          <p:cNvPr id="265" name="直線コネクタ 264"/>
          <p:cNvCxnSpPr/>
          <p:nvPr/>
        </p:nvCxnSpPr>
        <p:spPr>
          <a:xfrm flipV="1">
            <a:off x="4405029" y="2420888"/>
            <a:ext cx="0" cy="20860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線コネクタ 266"/>
          <p:cNvCxnSpPr/>
          <p:nvPr/>
        </p:nvCxnSpPr>
        <p:spPr>
          <a:xfrm flipV="1">
            <a:off x="5720087" y="2409090"/>
            <a:ext cx="0" cy="20860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線コネクタ 267"/>
          <p:cNvCxnSpPr/>
          <p:nvPr/>
        </p:nvCxnSpPr>
        <p:spPr>
          <a:xfrm flipV="1">
            <a:off x="6554931" y="2413508"/>
            <a:ext cx="0" cy="20860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線コネクタ 268"/>
          <p:cNvCxnSpPr/>
          <p:nvPr/>
        </p:nvCxnSpPr>
        <p:spPr>
          <a:xfrm flipV="1">
            <a:off x="714033" y="2409089"/>
            <a:ext cx="0" cy="20860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線コネクタ 269"/>
          <p:cNvCxnSpPr/>
          <p:nvPr/>
        </p:nvCxnSpPr>
        <p:spPr>
          <a:xfrm flipV="1">
            <a:off x="1542470" y="2409088"/>
            <a:ext cx="0" cy="20860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フッター プレースホルダー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650" r="6627" b="34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7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75836" y="65970"/>
            <a:ext cx="3294640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Coulomb scattering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8752" y="798601"/>
            <a:ext cx="7480530" cy="126224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Elastic scattering of particle beams                 on the nucleus of residual gas molecules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solidFill>
                  <a:srgbClr val="000099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Particle receives a transverse kick and is           lost downstream the emission point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Transverse offset of particle lost at position       B and emitted at A depends 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17434" y="495757"/>
            <a:ext cx="4351621" cy="296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92892" y="3713277"/>
            <a:ext cx="3858529" cy="248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38382" y="2906610"/>
            <a:ext cx="4877042" cy="35212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e libre 7"/>
          <p:cNvSpPr/>
          <p:nvPr/>
        </p:nvSpPr>
        <p:spPr>
          <a:xfrm>
            <a:off x="5552024" y="3923924"/>
            <a:ext cx="404596" cy="19781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0066CC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975735" y="3265855"/>
            <a:ext cx="278548" cy="30966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0066CC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1254284" y="3876569"/>
            <a:ext cx="4423788" cy="406599"/>
          </a:xfrm>
          <a:prstGeom prst="line">
            <a:avLst/>
          </a:prstGeom>
          <a:noFill/>
          <a:ln w="36720">
            <a:solidFill>
              <a:srgbClr val="0066CC"/>
            </a:solidFill>
            <a:prstDash val="solid"/>
            <a:tailEnd type="arrow"/>
          </a:ln>
        </p:spPr>
        <p:txBody>
          <a:bodyPr vert="horz" wrap="none" lIns="16328" tIns="16328" rIns="16328" bIns="16328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3494096" y="2496472"/>
                <a:ext cx="922181" cy="2844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anchor="ctr" anchorCtr="1" compatLnSpc="0"/>
              <a:lstStyle/>
              <a:p>
                <a:pPr lvl="0" rtl="0" hangingPunct="0"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fr-FR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fr-FR" i="0">
                              <a:latin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096" y="2496472"/>
                <a:ext cx="922181" cy="284456"/>
              </a:xfrm>
              <a:prstGeom prst="rect">
                <a:avLst/>
              </a:prstGeom>
              <a:blipFill rotWithShape="1">
                <a:blip r:embed="rId6"/>
                <a:stretch>
                  <a:fillRect l="-3311" r="-3311" b="-391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5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80207" y="3122332"/>
            <a:ext cx="4413666" cy="325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3442" y="3220635"/>
            <a:ext cx="4637353" cy="31606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5769180" y="4394861"/>
            <a:ext cx="915206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latin typeface="Liberation Sans" pitchFamily="18"/>
                <a:ea typeface="Droid Sans Fallback" pitchFamily="2"/>
                <a:cs typeface="FreeSans" pitchFamily="2"/>
              </a:rPr>
              <a:t>simulation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37001" y="4459525"/>
            <a:ext cx="479831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latin typeface="Liberation Sans" pitchFamily="18"/>
                <a:ea typeface="Droid Sans Fallback" pitchFamily="2"/>
                <a:cs typeface="FreeSans" pitchFamily="2"/>
              </a:rPr>
              <a:t>data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90506" y="33638"/>
            <a:ext cx="2189722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Calibration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0540" y="637549"/>
            <a:ext cx="5498769" cy="257542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Maximum of signal of Data were fit by “Landau”</a:t>
            </a: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A cut at 6 mV separates signal from noise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In simulation: minimum of 50 </a:t>
            </a:r>
            <a:r>
              <a:rPr lang="en-US" sz="1600" dirty="0" err="1">
                <a:latin typeface="Liberation Sans" pitchFamily="18"/>
                <a:ea typeface="Droid Sans Fallback" pitchFamily="2"/>
                <a:cs typeface="FreeSans" pitchFamily="2"/>
              </a:rPr>
              <a:t>KeV</a:t>
            </a:r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  ( &gt; 3</a:t>
            </a:r>
            <a:r>
              <a:rPr lang="en-US" sz="1600" dirty="0">
                <a:latin typeface="Symbol" pitchFamily="18"/>
                <a:ea typeface="Droid Sans Fallback" pitchFamily="2"/>
                <a:cs typeface="FreeSans" pitchFamily="2"/>
              </a:rPr>
              <a:t>s</a:t>
            </a:r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 of noise )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600" dirty="0">
                <a:solidFill>
                  <a:srgbClr val="0099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MPV= 11.6 mV in data  </a:t>
            </a:r>
          </a:p>
          <a:p>
            <a:pPr hangingPunct="0">
              <a:lnSpc>
                <a:spcPct val="150000"/>
              </a:lnSpc>
            </a:pPr>
            <a:r>
              <a:rPr lang="en-US" sz="1600" dirty="0">
                <a:solidFill>
                  <a:srgbClr val="990099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MPV= 9.2 mV in simulations</a:t>
            </a:r>
          </a:p>
          <a:p>
            <a:pPr hangingPunct="0">
              <a:lnSpc>
                <a:spcPct val="150000"/>
              </a:lnSpc>
            </a:pPr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11.6/9.2 = 1.3 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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threshold is at ~ 4.7 mV for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simulations</a:t>
            </a:r>
            <a:endParaRPr lang="en-US" sz="1600" dirty="0">
              <a:solidFill>
                <a:srgbClr val="00000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901934" y="3535941"/>
            <a:ext cx="380759" cy="31744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67" h="973" fill="none">
                <a:moveTo>
                  <a:pt x="1167" y="0"/>
                </a:moveTo>
                <a:lnTo>
                  <a:pt x="0" y="973"/>
                </a:lnTo>
              </a:path>
            </a:pathLst>
          </a:custGeom>
          <a:noFill/>
          <a:ln w="25400">
            <a:solidFill>
              <a:srgbClr val="009933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35519" y="3447110"/>
            <a:ext cx="748430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6699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11.6 mV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17585" y="3434699"/>
            <a:ext cx="674243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>
                <a:solidFill>
                  <a:srgbClr val="990099"/>
                </a:solidFill>
                <a:latin typeface="Liberation Sans" pitchFamily="18"/>
                <a:ea typeface="Droid Sans Fallback" pitchFamily="2"/>
                <a:cs typeface="FreeSans" pitchFamily="2"/>
              </a:rPr>
              <a:t>9.2 mV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5234942" y="3644694"/>
            <a:ext cx="433333" cy="15774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8" h="484" fill="none">
                <a:moveTo>
                  <a:pt x="1328" y="0"/>
                </a:moveTo>
                <a:lnTo>
                  <a:pt x="0" y="484"/>
                </a:lnTo>
              </a:path>
            </a:pathLst>
          </a:custGeom>
          <a:noFill/>
          <a:ln w="25400">
            <a:solidFill>
              <a:srgbClr val="990099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636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14282"/>
            <a:ext cx="4752528" cy="229440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116632"/>
            <a:ext cx="9017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CC"/>
                </a:solidFill>
              </a:rPr>
              <a:t>SuperKEKB</a:t>
            </a:r>
            <a:r>
              <a:rPr lang="en-US" sz="3200" dirty="0" smtClean="0">
                <a:solidFill>
                  <a:srgbClr val="0000CC"/>
                </a:solidFill>
              </a:rPr>
              <a:t> / Belle-II &amp; “Machine-Detector Interface”</a:t>
            </a:r>
            <a:endParaRPr lang="fr-FR" sz="3200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" y="3212976"/>
            <a:ext cx="4618856" cy="338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00" y="3356992"/>
            <a:ext cx="41287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正方形/長方形 3"/>
          <p:cNvSpPr/>
          <p:nvPr/>
        </p:nvSpPr>
        <p:spPr>
          <a:xfrm>
            <a:off x="3059832" y="3212976"/>
            <a:ext cx="1224136" cy="3312368"/>
          </a:xfrm>
          <a:prstGeom prst="rect">
            <a:avLst/>
          </a:prstGeom>
          <a:noFill/>
          <a:ln w="508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35496" y="764704"/>
            <a:ext cx="396044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66"/>
                </a:solidFill>
              </a:rPr>
              <a:t>Control beam induced backgrounds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endParaRPr lang="en-US" dirty="0" smtClean="0">
              <a:solidFill>
                <a:srgbClr val="FF00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66"/>
                </a:solidFill>
              </a:rPr>
              <a:t>Luminosity </a:t>
            </a:r>
            <a:r>
              <a:rPr lang="en-US" dirty="0">
                <a:solidFill>
                  <a:srgbClr val="FF0066"/>
                </a:solidFill>
              </a:rPr>
              <a:t>monitoring &amp; </a:t>
            </a:r>
            <a:r>
              <a:rPr lang="en-US" dirty="0" smtClean="0">
                <a:solidFill>
                  <a:srgbClr val="FF0066"/>
                </a:solidFill>
              </a:rPr>
              <a:t>tuning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80312" y="609329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FF0000"/>
                </a:solidFill>
              </a:rPr>
              <a:t> 300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m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96136" y="609329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β</a:t>
            </a:r>
            <a:r>
              <a:rPr lang="en-US" sz="1600" baseline="-25000" dirty="0" smtClean="0">
                <a:solidFill>
                  <a:srgbClr val="006600"/>
                </a:solidFill>
              </a:rPr>
              <a:t>y</a:t>
            </a:r>
            <a:r>
              <a:rPr lang="en-US" sz="1600" dirty="0" smtClean="0">
                <a:solidFill>
                  <a:srgbClr val="006600"/>
                </a:solidFill>
              </a:rPr>
              <a:t> = 300 </a:t>
            </a:r>
            <a:r>
              <a:rPr lang="en-US" sz="1600" dirty="0" smtClean="0">
                <a:solidFill>
                  <a:srgbClr val="006600"/>
                </a:solidFill>
                <a:sym typeface="Symbol"/>
              </a:rPr>
              <a:t>m</a:t>
            </a:r>
            <a:endParaRPr lang="fr-FR" sz="1600" dirty="0">
              <a:solidFill>
                <a:srgbClr val="0066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24536" y="6381328"/>
            <a:ext cx="435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0000CC"/>
                </a:solidFill>
              </a:rPr>
              <a:t>mitigates beam-beam and hour-glass effects</a:t>
            </a:r>
            <a:endParaRPr lang="fr-FR" sz="1600" b="1" dirty="0">
              <a:solidFill>
                <a:srgbClr val="0000CC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339752" y="654683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66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FF0066"/>
                </a:solidFill>
                <a:sym typeface="Symbol"/>
              </a:rPr>
              <a:t>Luminosity  </a:t>
            </a:r>
            <a:r>
              <a:rPr lang="en-US" sz="1600" b="1" dirty="0" smtClean="0">
                <a:solidFill>
                  <a:srgbClr val="FF0066"/>
                </a:solidFill>
                <a:sym typeface="Wingdings" panose="05000000000000000000" pitchFamily="2" charset="2"/>
              </a:rPr>
              <a:t>40</a:t>
            </a:r>
            <a:endParaRPr lang="fr-FR" sz="1600" b="1" dirty="0">
              <a:solidFill>
                <a:srgbClr val="FF00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1499300"/>
            <a:ext cx="367240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1)  Phase 1 : 2016/Feb.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/>
              <a:t>Jun.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single beam commissioning, vacuum scrubbing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no luminosity (no final focus), no detector  </a:t>
            </a:r>
          </a:p>
          <a:p>
            <a:r>
              <a:rPr lang="en-US" sz="1600" dirty="0" smtClean="0"/>
              <a:t>2)  Phase 2 : 2018/Feb. </a:t>
            </a:r>
            <a:r>
              <a:rPr lang="en-US" sz="1600" dirty="0" smtClean="0">
                <a:sym typeface="Wingdings" panose="05000000000000000000" pitchFamily="2" charset="2"/>
              </a:rPr>
              <a:t> 2018/Jul.</a:t>
            </a:r>
          </a:p>
          <a:p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ym typeface="Wingdings" panose="05000000000000000000" pitchFamily="2" charset="2"/>
              </a:rPr>
              <a:t>     - colliding beam commissioning, no vertex detector</a:t>
            </a:r>
            <a:endParaRPr lang="en-US" sz="1200" dirty="0" smtClean="0"/>
          </a:p>
          <a:p>
            <a:r>
              <a:rPr lang="en-US" sz="1600" dirty="0" smtClean="0"/>
              <a:t>3)  Phase 3 : from end of 2018…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towards full luminosity for physics running</a:t>
            </a:r>
            <a:endParaRPr lang="fr-FR" sz="1200" dirty="0"/>
          </a:p>
        </p:txBody>
      </p:sp>
      <p:sp>
        <p:nvSpPr>
          <p:cNvPr id="2" name="Rectangle 1"/>
          <p:cNvSpPr/>
          <p:nvPr/>
        </p:nvSpPr>
        <p:spPr>
          <a:xfrm>
            <a:off x="-108520" y="501317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sym typeface="Wingdings" panose="05000000000000000000" pitchFamily="2" charset="2"/>
              </a:rPr>
              <a:t>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-87162" y="601199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sym typeface="Wingdings" panose="05000000000000000000" pitchFamily="2" charset="2"/>
              </a:rPr>
              <a:t>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-87162" y="5723964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sym typeface="Wingdings" panose="05000000000000000000" pitchFamily="2" charset="2"/>
              </a:rPr>
              <a:t>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30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8396" y="95884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Beam backgrounds at SuperKEKB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423317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rgbClr val="3399FF"/>
                </a:solidFill>
              </a:rPr>
              <a:t>At SuperKEKB with </a:t>
            </a:r>
            <a:r>
              <a:rPr lang="en-US" altLang="ja-JP" dirty="0" smtClean="0">
                <a:solidFill>
                  <a:srgbClr val="3399FF"/>
                </a:solidFill>
              </a:rPr>
              <a:t>x 40 </a:t>
            </a:r>
            <a:r>
              <a:rPr lang="en-US" altLang="ja-JP" dirty="0">
                <a:solidFill>
                  <a:srgbClr val="3399FF"/>
                </a:solidFill>
              </a:rPr>
              <a:t>larger </a:t>
            </a:r>
            <a:r>
              <a:rPr lang="en-US" altLang="ja-JP" dirty="0" smtClean="0">
                <a:solidFill>
                  <a:srgbClr val="3399FF"/>
                </a:solidFill>
              </a:rPr>
              <a:t>luminosity</a:t>
            </a:r>
            <a:r>
              <a:rPr lang="en-US" altLang="ja-JP" dirty="0">
                <a:solidFill>
                  <a:srgbClr val="3399FF"/>
                </a:solidFill>
              </a:rPr>
              <a:t>, beam background will also increase </a:t>
            </a:r>
            <a:r>
              <a:rPr lang="en-US" altLang="ja-JP" dirty="0" smtClean="0">
                <a:solidFill>
                  <a:srgbClr val="3399FF"/>
                </a:solidFill>
              </a:rPr>
              <a:t>drastically</a:t>
            </a:r>
          </a:p>
          <a:p>
            <a:pPr marL="0" indent="0">
              <a:buNone/>
            </a:pPr>
            <a:endParaRPr lang="en-US" altLang="ja-JP" sz="1000" dirty="0">
              <a:solidFill>
                <a:srgbClr val="3399FF"/>
              </a:solidFill>
            </a:endParaRPr>
          </a:p>
          <a:p>
            <a:pPr lvl="1"/>
            <a:r>
              <a:rPr lang="en-US" altLang="ja-JP" dirty="0" smtClean="0"/>
              <a:t>Touschek scattering</a:t>
            </a:r>
          </a:p>
          <a:p>
            <a:pPr lvl="1"/>
            <a:r>
              <a:rPr lang="en-US" altLang="ja-JP" dirty="0" smtClean="0"/>
              <a:t>Beam-gas scattering</a:t>
            </a:r>
          </a:p>
          <a:p>
            <a:pPr lvl="1"/>
            <a:r>
              <a:rPr lang="en-US" altLang="ja-JP" dirty="0"/>
              <a:t>Synchrotron </a:t>
            </a:r>
            <a:r>
              <a:rPr lang="en-US" altLang="ja-JP" dirty="0" smtClean="0"/>
              <a:t>radiation</a:t>
            </a:r>
          </a:p>
          <a:p>
            <a:pPr lvl="1"/>
            <a:r>
              <a:rPr lang="en-US" altLang="ja-JP" dirty="0" smtClean="0"/>
              <a:t>Radiative Bhabha event: emitted</a:t>
            </a:r>
            <a:r>
              <a:rPr lang="en-US" altLang="ja-JP" dirty="0" smtClean="0">
                <a:latin typeface="Symbol" pitchFamily="18" charset="2"/>
              </a:rPr>
              <a:t> g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Radiative Bhabha event: spent e+/e-</a:t>
            </a:r>
          </a:p>
          <a:p>
            <a:pPr lvl="1"/>
            <a:r>
              <a:rPr lang="en-US" altLang="ja-JP" dirty="0" smtClean="0"/>
              <a:t>2-photon process event: e+e-</a:t>
            </a:r>
            <a:r>
              <a:rPr lang="en-US" altLang="ja-JP" dirty="0" smtClean="0">
                <a:sym typeface="Wingdings" pitchFamily="2" charset="2"/>
              </a:rPr>
              <a:t>e+e-e+e-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etc…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endParaRPr lang="ja-JP" altLang="en-US" dirty="0"/>
          </a:p>
        </p:txBody>
      </p:sp>
      <p:pic>
        <p:nvPicPr>
          <p:cNvPr id="39" name="Picture 2" descr="http://x-ray.k.u-tokyo.ac.jp/image/bend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801988"/>
            <a:ext cx="1152128" cy="771028"/>
          </a:xfrm>
          <a:prstGeom prst="rect">
            <a:avLst/>
          </a:prstGeom>
          <a:noFill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/>
          <a:srcRect t="12681" r="59415" b="20304"/>
          <a:stretch>
            <a:fillRect/>
          </a:stretch>
        </p:blipFill>
        <p:spPr bwMode="auto">
          <a:xfrm>
            <a:off x="7252925" y="3798534"/>
            <a:ext cx="1495539" cy="121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t="4599"/>
          <a:stretch>
            <a:fillRect/>
          </a:stretch>
        </p:blipFill>
        <p:spPr bwMode="auto">
          <a:xfrm>
            <a:off x="4524670" y="2420888"/>
            <a:ext cx="1301569" cy="8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/>
          <a:srcRect l="64222" t="14526" r="2466" b="45649"/>
          <a:stretch>
            <a:fillRect/>
          </a:stretch>
        </p:blipFill>
        <p:spPr bwMode="auto">
          <a:xfrm>
            <a:off x="7501776" y="5086124"/>
            <a:ext cx="1462712" cy="1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281" y="2682078"/>
            <a:ext cx="1069007" cy="67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グループ化 90"/>
          <p:cNvGrpSpPr/>
          <p:nvPr/>
        </p:nvGrpSpPr>
        <p:grpSpPr>
          <a:xfrm>
            <a:off x="5652120" y="5805264"/>
            <a:ext cx="1539129" cy="1031071"/>
            <a:chOff x="2852595" y="944867"/>
            <a:chExt cx="4767406" cy="1796746"/>
          </a:xfrm>
        </p:grpSpPr>
        <p:sp>
          <p:nvSpPr>
            <p:cNvPr id="45" name="AutoShape 51"/>
            <p:cNvSpPr>
              <a:spLocks noChangeArrowheads="1"/>
            </p:cNvSpPr>
            <p:nvPr/>
          </p:nvSpPr>
          <p:spPr bwMode="auto">
            <a:xfrm rot="338626">
              <a:off x="5473700" y="1725613"/>
              <a:ext cx="842963" cy="150812"/>
            </a:xfrm>
            <a:prstGeom prst="rightArrow">
              <a:avLst>
                <a:gd name="adj1" fmla="val 50000"/>
                <a:gd name="adj2" fmla="val 13973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w Cen MT" pitchFamily="-108" charset="-18"/>
              </a:endParaRPr>
            </a:p>
          </p:txBody>
        </p:sp>
        <p:sp>
          <p:nvSpPr>
            <p:cNvPr id="46" name="Line 4"/>
            <p:cNvSpPr>
              <a:spLocks noChangeShapeType="1"/>
            </p:cNvSpPr>
            <p:nvPr/>
          </p:nvSpPr>
          <p:spPr bwMode="auto">
            <a:xfrm flipV="1">
              <a:off x="2984517" y="1497010"/>
              <a:ext cx="4635484" cy="960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Oval 6"/>
            <p:cNvSpPr>
              <a:spLocks noChangeArrowheads="1"/>
            </p:cNvSpPr>
            <p:nvPr/>
          </p:nvSpPr>
          <p:spPr bwMode="auto">
            <a:xfrm>
              <a:off x="4313238" y="1638300"/>
              <a:ext cx="339725" cy="1103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w Cen MT" pitchFamily="-108" charset="-18"/>
              </a:endParaRPr>
            </a:p>
          </p:txBody>
        </p:sp>
        <p:sp>
          <p:nvSpPr>
            <p:cNvPr id="49" name="Oval 7"/>
            <p:cNvSpPr>
              <a:spLocks noChangeArrowheads="1"/>
            </p:cNvSpPr>
            <p:nvPr/>
          </p:nvSpPr>
          <p:spPr bwMode="auto">
            <a:xfrm>
              <a:off x="5964238" y="1279525"/>
              <a:ext cx="339725" cy="1103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w Cen MT" pitchFamily="-108" charset="-18"/>
              </a:endParaRPr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V="1">
              <a:off x="4471988" y="1270000"/>
              <a:ext cx="1657350" cy="365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Line 9"/>
            <p:cNvSpPr>
              <a:spLocks noChangeShapeType="1"/>
            </p:cNvSpPr>
            <p:nvPr/>
          </p:nvSpPr>
          <p:spPr bwMode="auto">
            <a:xfrm flipV="1">
              <a:off x="4492625" y="2373313"/>
              <a:ext cx="1657350" cy="365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Oval 10"/>
            <p:cNvSpPr>
              <a:spLocks noChangeArrowheads="1"/>
            </p:cNvSpPr>
            <p:nvPr/>
          </p:nvSpPr>
          <p:spPr bwMode="auto">
            <a:xfrm>
              <a:off x="3182972" y="2077398"/>
              <a:ext cx="82550" cy="841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w Cen MT" pitchFamily="-108" charset="-18"/>
              </a:endParaRPr>
            </a:p>
          </p:txBody>
        </p:sp>
        <p:sp>
          <p:nvSpPr>
            <p:cNvPr id="53" name="Oval 11"/>
            <p:cNvSpPr>
              <a:spLocks noChangeArrowheads="1"/>
            </p:cNvSpPr>
            <p:nvPr/>
          </p:nvSpPr>
          <p:spPr bwMode="auto">
            <a:xfrm>
              <a:off x="4921250" y="179387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54" name="Oval 12"/>
            <p:cNvSpPr>
              <a:spLocks noChangeArrowheads="1"/>
            </p:cNvSpPr>
            <p:nvPr/>
          </p:nvSpPr>
          <p:spPr bwMode="auto">
            <a:xfrm>
              <a:off x="5073650" y="194627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55" name="Oval 13"/>
            <p:cNvSpPr>
              <a:spLocks noChangeArrowheads="1"/>
            </p:cNvSpPr>
            <p:nvPr/>
          </p:nvSpPr>
          <p:spPr bwMode="auto">
            <a:xfrm>
              <a:off x="5226050" y="209867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56" name="Oval 14"/>
            <p:cNvSpPr>
              <a:spLocks noChangeArrowheads="1"/>
            </p:cNvSpPr>
            <p:nvPr/>
          </p:nvSpPr>
          <p:spPr bwMode="auto">
            <a:xfrm>
              <a:off x="5378450" y="225107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57" name="Oval 15"/>
            <p:cNvSpPr>
              <a:spLocks noChangeArrowheads="1"/>
            </p:cNvSpPr>
            <p:nvPr/>
          </p:nvSpPr>
          <p:spPr bwMode="auto">
            <a:xfrm>
              <a:off x="5627688" y="216217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58" name="Oval 16"/>
            <p:cNvSpPr>
              <a:spLocks noChangeArrowheads="1"/>
            </p:cNvSpPr>
            <p:nvPr/>
          </p:nvSpPr>
          <p:spPr bwMode="auto">
            <a:xfrm>
              <a:off x="5351463" y="167322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59" name="Oval 17"/>
            <p:cNvSpPr>
              <a:spLocks noChangeArrowheads="1"/>
            </p:cNvSpPr>
            <p:nvPr/>
          </p:nvSpPr>
          <p:spPr bwMode="auto">
            <a:xfrm>
              <a:off x="4938713" y="2424113"/>
              <a:ext cx="82550" cy="84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0" name="Oval 18"/>
            <p:cNvSpPr>
              <a:spLocks noChangeArrowheads="1"/>
            </p:cNvSpPr>
            <p:nvPr/>
          </p:nvSpPr>
          <p:spPr bwMode="auto">
            <a:xfrm>
              <a:off x="5054600" y="2230438"/>
              <a:ext cx="82550" cy="84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1" name="Oval 19"/>
            <p:cNvSpPr>
              <a:spLocks noChangeArrowheads="1"/>
            </p:cNvSpPr>
            <p:nvPr/>
          </p:nvSpPr>
          <p:spPr bwMode="auto">
            <a:xfrm>
              <a:off x="5737225" y="1582738"/>
              <a:ext cx="82550" cy="84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2" name="Oval 20"/>
            <p:cNvSpPr>
              <a:spLocks noChangeArrowheads="1"/>
            </p:cNvSpPr>
            <p:nvPr/>
          </p:nvSpPr>
          <p:spPr bwMode="auto">
            <a:xfrm>
              <a:off x="5530850" y="240347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3" name="Oval 21"/>
            <p:cNvSpPr>
              <a:spLocks noChangeArrowheads="1"/>
            </p:cNvSpPr>
            <p:nvPr/>
          </p:nvSpPr>
          <p:spPr bwMode="auto">
            <a:xfrm>
              <a:off x="5641975" y="1963738"/>
              <a:ext cx="82550" cy="84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4765675" y="2170113"/>
              <a:ext cx="82550" cy="84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5" name="Oval 23"/>
            <p:cNvSpPr>
              <a:spLocks noChangeArrowheads="1"/>
            </p:cNvSpPr>
            <p:nvPr/>
          </p:nvSpPr>
          <p:spPr bwMode="auto">
            <a:xfrm>
              <a:off x="6083300" y="1997075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6" name="Oval 24"/>
            <p:cNvSpPr>
              <a:spLocks noChangeArrowheads="1"/>
            </p:cNvSpPr>
            <p:nvPr/>
          </p:nvSpPr>
          <p:spPr bwMode="auto">
            <a:xfrm>
              <a:off x="5897563" y="2190750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7" name="Oval 25"/>
            <p:cNvSpPr>
              <a:spLocks noChangeArrowheads="1"/>
            </p:cNvSpPr>
            <p:nvPr/>
          </p:nvSpPr>
          <p:spPr bwMode="auto">
            <a:xfrm>
              <a:off x="5153025" y="1658938"/>
              <a:ext cx="82550" cy="84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8" name="Oval 26"/>
            <p:cNvSpPr>
              <a:spLocks noChangeArrowheads="1"/>
            </p:cNvSpPr>
            <p:nvPr/>
          </p:nvSpPr>
          <p:spPr bwMode="auto">
            <a:xfrm>
              <a:off x="5538788" y="1803400"/>
              <a:ext cx="82550" cy="84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69" name="Oval 27"/>
            <p:cNvSpPr>
              <a:spLocks noChangeArrowheads="1"/>
            </p:cNvSpPr>
            <p:nvPr/>
          </p:nvSpPr>
          <p:spPr bwMode="auto">
            <a:xfrm>
              <a:off x="5489575" y="1547813"/>
              <a:ext cx="82550" cy="84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  <a:latin typeface="Tw Cen MT" pitchFamily="-108" charset="-18"/>
              </a:endParaRPr>
            </a:p>
          </p:txBody>
        </p:sp>
        <p:sp>
          <p:nvSpPr>
            <p:cNvPr id="70" name="Text Box 28"/>
            <p:cNvSpPr txBox="1">
              <a:spLocks noChangeArrowheads="1"/>
            </p:cNvSpPr>
            <p:nvPr/>
          </p:nvSpPr>
          <p:spPr bwMode="auto">
            <a:xfrm>
              <a:off x="2852595" y="1607563"/>
              <a:ext cx="840394" cy="62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w Cen MT" pitchFamily="-108" charset="-18"/>
                </a:rPr>
                <a:t>e</a:t>
              </a:r>
              <a:r>
                <a:rPr lang="en-US" altLang="ja-JP" baseline="30000" dirty="0">
                  <a:latin typeface="Tw Cen MT" pitchFamily="-108" charset="-18"/>
                </a:rPr>
                <a:t>-</a:t>
              </a:r>
              <a:endParaRPr lang="en-US" altLang="ja-JP" dirty="0">
                <a:latin typeface="Tw Cen MT" pitchFamily="-108" charset="-18"/>
              </a:endParaRPr>
            </a:p>
          </p:txBody>
        </p:sp>
        <p:sp>
          <p:nvSpPr>
            <p:cNvPr id="71" name="Text Box 29"/>
            <p:cNvSpPr txBox="1">
              <a:spLocks noChangeArrowheads="1"/>
            </p:cNvSpPr>
            <p:nvPr/>
          </p:nvSpPr>
          <p:spPr bwMode="auto">
            <a:xfrm>
              <a:off x="4786476" y="944867"/>
              <a:ext cx="963079" cy="62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w Cen MT" pitchFamily="-108" charset="-18"/>
                </a:rPr>
                <a:t>e</a:t>
              </a:r>
              <a:r>
                <a:rPr lang="en-US" altLang="ja-JP" baseline="30000" dirty="0">
                  <a:latin typeface="Tw Cen MT" pitchFamily="-108" charset="-18"/>
                </a:rPr>
                <a:t>+</a:t>
              </a:r>
              <a:endParaRPr lang="en-US" altLang="ja-JP" dirty="0">
                <a:latin typeface="Tw Cen MT" pitchFamily="-108" charset="-18"/>
              </a:endParaRPr>
            </a:p>
          </p:txBody>
        </p:sp>
        <p:sp>
          <p:nvSpPr>
            <p:cNvPr id="72" name="AutoShape 30"/>
            <p:cNvSpPr>
              <a:spLocks noChangeArrowheads="1"/>
            </p:cNvSpPr>
            <p:nvPr/>
          </p:nvSpPr>
          <p:spPr bwMode="auto">
            <a:xfrm rot="21017021">
              <a:off x="3382817" y="1933762"/>
              <a:ext cx="842963" cy="150812"/>
            </a:xfrm>
            <a:prstGeom prst="rightArrow">
              <a:avLst>
                <a:gd name="adj1" fmla="val 50000"/>
                <a:gd name="adj2" fmla="val 13973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w Cen MT" pitchFamily="-108" charset="-18"/>
              </a:endParaRPr>
            </a:p>
          </p:txBody>
        </p:sp>
        <p:sp>
          <p:nvSpPr>
            <p:cNvPr id="73" name="AutoShape 31"/>
            <p:cNvSpPr>
              <a:spLocks noChangeArrowheads="1"/>
            </p:cNvSpPr>
            <p:nvPr/>
          </p:nvSpPr>
          <p:spPr bwMode="auto">
            <a:xfrm rot="20968327" flipH="1">
              <a:off x="4098925" y="1377950"/>
              <a:ext cx="842963" cy="150813"/>
            </a:xfrm>
            <a:prstGeom prst="rightArrow">
              <a:avLst>
                <a:gd name="adj1" fmla="val 50000"/>
                <a:gd name="adj2" fmla="val 13973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w Cen MT" pitchFamily="-108" charset="-18"/>
              </a:endParaRPr>
            </a:p>
          </p:txBody>
        </p:sp>
        <p:sp>
          <p:nvSpPr>
            <p:cNvPr id="88" name="Oval 52"/>
            <p:cNvSpPr>
              <a:spLocks noChangeArrowheads="1"/>
            </p:cNvSpPr>
            <p:nvPr/>
          </p:nvSpPr>
          <p:spPr bwMode="auto">
            <a:xfrm>
              <a:off x="6356350" y="1814513"/>
              <a:ext cx="82550" cy="841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w Cen MT" pitchFamily="-108" charset="-18"/>
              </a:endParaRPr>
            </a:p>
          </p:txBody>
        </p:sp>
        <p:sp>
          <p:nvSpPr>
            <p:cNvPr id="89" name="Text Box 53"/>
            <p:cNvSpPr txBox="1">
              <a:spLocks noChangeArrowheads="1"/>
            </p:cNvSpPr>
            <p:nvPr/>
          </p:nvSpPr>
          <p:spPr bwMode="auto">
            <a:xfrm>
              <a:off x="6390481" y="1447288"/>
              <a:ext cx="840394" cy="62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w Cen MT" pitchFamily="-108" charset="-18"/>
                </a:rPr>
                <a:t>e</a:t>
              </a:r>
              <a:r>
                <a:rPr lang="en-US" altLang="ja-JP" baseline="30000" dirty="0">
                  <a:latin typeface="Tw Cen MT" pitchFamily="-108" charset="-18"/>
                </a:rPr>
                <a:t>-</a:t>
              </a:r>
              <a:endParaRPr lang="en-US" altLang="ja-JP" dirty="0">
                <a:latin typeface="Tw Cen MT" pitchFamily="-108" charset="-18"/>
              </a:endParaRPr>
            </a:p>
          </p:txBody>
        </p:sp>
        <p:sp>
          <p:nvSpPr>
            <p:cNvPr id="90" name="Line 54"/>
            <p:cNvSpPr>
              <a:spLocks noChangeShapeType="1"/>
            </p:cNvSpPr>
            <p:nvPr/>
          </p:nvSpPr>
          <p:spPr bwMode="auto">
            <a:xfrm flipV="1">
              <a:off x="5494338" y="1550988"/>
              <a:ext cx="812800" cy="168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86535" y="2258776"/>
            <a:ext cx="3825425" cy="1602272"/>
            <a:chOff x="1115616" y="1772816"/>
            <a:chExt cx="3024336" cy="1584176"/>
          </a:xfrm>
        </p:grpSpPr>
        <p:sp>
          <p:nvSpPr>
            <p:cNvPr id="6" name="正方形/長方形 5"/>
            <p:cNvSpPr/>
            <p:nvPr/>
          </p:nvSpPr>
          <p:spPr>
            <a:xfrm>
              <a:off x="1115616" y="2060848"/>
              <a:ext cx="3024336" cy="12961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79712" y="1772816"/>
              <a:ext cx="1618169" cy="3781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Beam-origin</a:t>
              </a:r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65776" y="3573016"/>
            <a:ext cx="6531874" cy="2296800"/>
            <a:chOff x="1115616" y="3222368"/>
            <a:chExt cx="5501985" cy="1502776"/>
          </a:xfrm>
        </p:grpSpPr>
        <p:sp>
          <p:nvSpPr>
            <p:cNvPr id="47" name="正方形/長方形 46"/>
            <p:cNvSpPr/>
            <p:nvPr/>
          </p:nvSpPr>
          <p:spPr>
            <a:xfrm>
              <a:off x="1115616" y="3429000"/>
              <a:ext cx="5400600" cy="129614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4279298" y="3222368"/>
              <a:ext cx="2338303" cy="24165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Luminosity dependent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23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9058504" cy="987822"/>
          </a:xfrm>
        </p:spPr>
        <p:txBody>
          <a:bodyPr>
            <a:noAutofit/>
          </a:bodyPr>
          <a:lstStyle/>
          <a:p>
            <a:r>
              <a:rPr lang="en-US" altLang="ja-JP" sz="4000" b="1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Luminosity </a:t>
            </a:r>
            <a:r>
              <a:rPr lang="en-US" altLang="ja-JP" sz="2000" b="1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/>
            </a:r>
            <a:br>
              <a:rPr lang="en-US" altLang="ja-JP" sz="2000" b="1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</a:b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</a:t>
            </a:r>
            <a:r>
              <a:rPr lang="en-US" altLang="ja-JP" sz="2400" i="1" dirty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&amp;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 </a:t>
            </a:r>
            <a:r>
              <a:rPr lang="en-US" altLang="ja-JP" sz="2400" i="1" dirty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slow 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variations at IP require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2400" i="1" dirty="0" smtClean="0">
                <a:solidFill>
                  <a:srgbClr val="FF0066"/>
                </a:solidFill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2400" i="1" dirty="0" smtClean="0">
              <a:solidFill>
                <a:srgbClr val="FF0066"/>
              </a:solidFill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624" y="1124744"/>
            <a:ext cx="8499009" cy="561662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600" dirty="0">
                <a:solidFill>
                  <a:srgbClr val="0000CC"/>
                </a:solidFill>
                <a:latin typeface="Calibri" pitchFamily="34" charset="0"/>
              </a:rPr>
              <a:t>B</a:t>
            </a:r>
            <a:r>
              <a:rPr lang="en-US" altLang="ja-JP" sz="2600" dirty="0" smtClean="0">
                <a:solidFill>
                  <a:srgbClr val="0000CC"/>
                </a:solidFill>
                <a:latin typeface="Calibri" pitchFamily="34" charset="0"/>
              </a:rPr>
              <a:t>eam-beam deflection </a:t>
            </a:r>
            <a:r>
              <a:rPr lang="en-US" altLang="ja-JP" sz="2600" dirty="0" smtClean="0">
                <a:latin typeface="Calibri" pitchFamily="34" charset="0"/>
              </a:rPr>
              <a:t>(SLC, KEKB) for fast vertical motion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6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600" dirty="0" smtClean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600" dirty="0" smtClean="0">
                <a:latin typeface="Calibri" pitchFamily="34" charset="0"/>
              </a:rPr>
              <a:t>by “dithering” (PEP-II) for slower </a:t>
            </a:r>
            <a:r>
              <a:rPr lang="en-US" altLang="ja-JP" sz="2600" dirty="0" err="1" smtClean="0">
                <a:latin typeface="Calibri" pitchFamily="34" charset="0"/>
              </a:rPr>
              <a:t>horiz</a:t>
            </a:r>
            <a:r>
              <a:rPr lang="en-US" altLang="ja-JP" sz="2600" dirty="0" smtClean="0">
                <a:latin typeface="Calibri" pitchFamily="34" charset="0"/>
              </a:rPr>
              <a:t>. motion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latin typeface="Calibri" pitchFamily="34" charset="0"/>
            </a:endParaRPr>
          </a:p>
          <a:p>
            <a:endParaRPr lang="en-US" altLang="ja-JP" sz="2800" dirty="0"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r>
              <a:rPr lang="en-US" altLang="ja-JP" sz="2600" dirty="0" smtClean="0">
                <a:solidFill>
                  <a:srgbClr val="006600"/>
                </a:solidFill>
                <a:latin typeface="Calibri" pitchFamily="34" charset="0"/>
              </a:rPr>
              <a:t>Luminosity tuning </a:t>
            </a:r>
            <a:r>
              <a:rPr lang="en-US" altLang="ja-JP" sz="2600" dirty="0" smtClean="0">
                <a:latin typeface="Calibri" pitchFamily="34" charset="0"/>
              </a:rPr>
              <a:t>with optical knobs </a:t>
            </a:r>
            <a:r>
              <a:rPr lang="en-US" altLang="ja-JP" sz="2800" dirty="0" smtClean="0">
                <a:latin typeface="Calibri" pitchFamily="34" charset="0"/>
              </a:rPr>
              <a:t>(SLC, FFTB, ATF2) to maintain small spot sizes ( </a:t>
            </a:r>
            <a:r>
              <a:rPr lang="en-US" altLang="ja-JP" sz="2400" dirty="0" smtClean="0">
                <a:solidFill>
                  <a:srgbClr val="006600"/>
                </a:solidFill>
                <a:latin typeface="Calibri" pitchFamily="34" charset="0"/>
              </a:rPr>
              <a:t>time scales of </a:t>
            </a:r>
            <a:r>
              <a:rPr lang="en-US" altLang="ja-JP" sz="2400" dirty="0" smtClean="0">
                <a:solidFill>
                  <a:srgbClr val="006600"/>
                </a:solidFill>
                <a:latin typeface="Calibri" pitchFamily="34" charset="0"/>
                <a:sym typeface="Symbol"/>
              </a:rPr>
              <a:t> hours ?</a:t>
            </a:r>
            <a:r>
              <a:rPr lang="en-US" altLang="ja-JP" sz="2400" dirty="0">
                <a:latin typeface="Calibri" pitchFamily="34" charset="0"/>
              </a:rPr>
              <a:t> </a:t>
            </a:r>
            <a:r>
              <a:rPr lang="en-US" altLang="ja-JP" sz="2800" dirty="0" smtClean="0">
                <a:latin typeface="Calibri" pitchFamily="34" charset="0"/>
              </a:rPr>
              <a:t>)</a:t>
            </a:r>
            <a:endParaRPr lang="ja-JP" altLang="en-US" sz="28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842963" y="1630933"/>
            <a:ext cx="7113413" cy="1870075"/>
            <a:chOff x="960039" y="2218318"/>
            <a:chExt cx="7112695" cy="186997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571279" y="2302319"/>
              <a:ext cx="25002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5nm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1/10</a:t>
              </a:r>
              <a:r>
                <a:rPr lang="en-US" altLang="ja-JP" sz="1800" dirty="0" smtClean="0">
                  <a:latin typeface="Symbol" pitchFamily="18" charset="2"/>
                </a:rPr>
                <a:t>s</a:t>
              </a:r>
              <a:r>
                <a:rPr lang="en-US" altLang="ja-JP" sz="1800" baseline="-25000" dirty="0" smtClean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3" y="2218318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7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1.3</a:t>
              </a:r>
              <a:r>
                <a:rPr lang="en-US" altLang="ja-JP" sz="1800" dirty="0" smtClean="0">
                  <a:latin typeface="Symbol" pitchFamily="18" charset="2"/>
                </a:rPr>
                <a:t>m</a:t>
              </a:r>
              <a:r>
                <a:rPr lang="en-US" altLang="ja-JP" sz="1800" dirty="0" smtClean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500215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1241425" y="5445224"/>
            <a:ext cx="2166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1241425" y="4221088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3460750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385762" y="4641776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36" y="2433082"/>
            <a:ext cx="336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ertical vibration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92080" y="4153143"/>
            <a:ext cx="3777765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Horizontal motion       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few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Hz </a:t>
            </a:r>
          </a:p>
          <a:p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  77 Hz</a:t>
            </a:r>
            <a:endParaRPr lang="en-US" altLang="ja-JP" sz="2000" dirty="0">
              <a:solidFill>
                <a:srgbClr val="0070C0"/>
              </a:solidFill>
              <a:latin typeface="Calibri" pitchFamily="34" charset="0"/>
              <a:sym typeface="Symbol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 smtClean="0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eas.)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1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0" dirty="0" smtClean="0">
                <a:latin typeface="Calibri" pitchFamily="34" charset="0"/>
                <a:sym typeface="Wingdings" panose="05000000000000000000" pitchFamily="2" charset="2"/>
              </a:rPr>
              <a:t> m</a:t>
            </a:r>
            <a:r>
              <a:rPr lang="en-US" altLang="ja-JP" sz="2000" dirty="0" smtClean="0">
                <a:latin typeface="Calibri" pitchFamily="34" charset="0"/>
              </a:rPr>
              <a:t>inimize f</a:t>
            </a:r>
            <a:r>
              <a:rPr lang="en-US" altLang="ja-JP" sz="2000" baseline="-25000" dirty="0" smtClean="0">
                <a:latin typeface="Calibri" pitchFamily="34" charset="0"/>
              </a:rPr>
              <a:t>0</a:t>
            </a:r>
            <a:r>
              <a:rPr lang="en-US" altLang="ja-JP" sz="2000" dirty="0" smtClean="0">
                <a:latin typeface="Calibri" pitchFamily="34" charset="0"/>
              </a:rPr>
              <a:t> output component </a:t>
            </a:r>
            <a:endParaRPr lang="ja-JP" altLang="en-US" sz="20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405790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1262202" y="4666852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1800" y="4181018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1907704" y="4829090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23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2916"/>
            <a:ext cx="3096343" cy="19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34925" y="44624"/>
            <a:ext cx="9036050" cy="79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fr-FR" sz="3200" dirty="0">
                <a:solidFill>
                  <a:srgbClr val="0000CC"/>
                </a:solidFill>
              </a:rPr>
              <a:t>Radiative </a:t>
            </a:r>
            <a:r>
              <a:rPr lang="en-US" altLang="fr-FR" sz="3200" dirty="0" err="1" smtClean="0">
                <a:solidFill>
                  <a:srgbClr val="0000CC"/>
                </a:solidFill>
              </a:rPr>
              <a:t>Bhabha</a:t>
            </a:r>
            <a:r>
              <a:rPr lang="en-US" altLang="fr-FR" sz="3200" dirty="0">
                <a:solidFill>
                  <a:srgbClr val="0000CC"/>
                </a:solidFill>
              </a:rPr>
              <a:t> </a:t>
            </a:r>
            <a:r>
              <a:rPr lang="en-US" altLang="fr-FR" sz="3200" dirty="0" smtClean="0">
                <a:solidFill>
                  <a:srgbClr val="0000CC"/>
                </a:solidFill>
              </a:rPr>
              <a:t>at vanishing scattering angle</a:t>
            </a:r>
            <a:endParaRPr lang="fr-FR" altLang="fr-FR" sz="3200" dirty="0">
              <a:solidFill>
                <a:srgbClr val="0000CC"/>
              </a:solidFill>
            </a:endParaRPr>
          </a:p>
        </p:txBody>
      </p:sp>
      <p:sp>
        <p:nvSpPr>
          <p:cNvPr id="553990" name="Text Box 6"/>
          <p:cNvSpPr txBox="1">
            <a:spLocks noChangeArrowheads="1"/>
          </p:cNvSpPr>
          <p:nvPr/>
        </p:nvSpPr>
        <p:spPr bwMode="auto">
          <a:xfrm>
            <a:off x="5363740" y="2710661"/>
            <a:ext cx="1368500" cy="646331"/>
          </a:xfrm>
          <a:prstGeom prst="rect">
            <a:avLst/>
          </a:prstGeom>
          <a:noFill/>
          <a:ln w="38100">
            <a:solidFill>
              <a:srgbClr val="33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dirty="0" smtClean="0"/>
              <a:t>luminosity </a:t>
            </a:r>
            <a:r>
              <a:rPr lang="en-US" altLang="fr-FR" dirty="0"/>
              <a:t>monitoring</a:t>
            </a:r>
            <a:endParaRPr lang="fr-FR" altLang="fr-FR" dirty="0"/>
          </a:p>
        </p:txBody>
      </p:sp>
      <p:sp>
        <p:nvSpPr>
          <p:cNvPr id="553991" name="Line 7"/>
          <p:cNvSpPr>
            <a:spLocks noChangeShapeType="1"/>
          </p:cNvSpPr>
          <p:nvPr/>
        </p:nvSpPr>
        <p:spPr bwMode="auto">
          <a:xfrm flipH="1" flipV="1">
            <a:off x="4644949" y="2617965"/>
            <a:ext cx="719137" cy="9269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992" name="Line 8"/>
          <p:cNvSpPr>
            <a:spLocks noChangeShapeType="1"/>
          </p:cNvSpPr>
          <p:nvPr/>
        </p:nvSpPr>
        <p:spPr bwMode="auto">
          <a:xfrm flipH="1">
            <a:off x="4644949" y="3356992"/>
            <a:ext cx="718789" cy="72007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993" name="Text Box 9"/>
          <p:cNvSpPr txBox="1">
            <a:spLocks noChangeArrowheads="1"/>
          </p:cNvSpPr>
          <p:nvPr/>
        </p:nvSpPr>
        <p:spPr bwMode="auto">
          <a:xfrm>
            <a:off x="5292104" y="1414517"/>
            <a:ext cx="3168328" cy="646331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dirty="0" smtClean="0"/>
              <a:t>major </a:t>
            </a:r>
            <a:r>
              <a:rPr lang="en-US" altLang="fr-FR" dirty="0"/>
              <a:t>background source </a:t>
            </a:r>
            <a:r>
              <a:rPr lang="en-US" altLang="fr-FR" dirty="0" smtClean="0"/>
              <a:t>from induced </a:t>
            </a:r>
            <a:r>
              <a:rPr lang="en-US" altLang="fr-FR" dirty="0"/>
              <a:t>particle </a:t>
            </a:r>
            <a:r>
              <a:rPr lang="en-US" altLang="fr-FR" dirty="0" smtClean="0"/>
              <a:t>losses </a:t>
            </a:r>
            <a:r>
              <a:rPr lang="en-US" altLang="fr-FR" dirty="0"/>
              <a:t>after IP</a:t>
            </a:r>
            <a:endParaRPr lang="fr-FR" altLang="fr-FR" dirty="0"/>
          </a:p>
        </p:txBody>
      </p:sp>
      <p:sp>
        <p:nvSpPr>
          <p:cNvPr id="553994" name="Line 10"/>
          <p:cNvSpPr>
            <a:spLocks noChangeShapeType="1"/>
          </p:cNvSpPr>
          <p:nvPr/>
        </p:nvSpPr>
        <p:spPr bwMode="auto">
          <a:xfrm flipH="1">
            <a:off x="4644380" y="2060848"/>
            <a:ext cx="647700" cy="28803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995" name="Text Box 11"/>
          <p:cNvSpPr txBox="1">
            <a:spLocks noChangeArrowheads="1"/>
          </p:cNvSpPr>
          <p:nvPr/>
        </p:nvSpPr>
        <p:spPr bwMode="auto">
          <a:xfrm>
            <a:off x="755576" y="1012666"/>
            <a:ext cx="3704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 </a:t>
            </a:r>
            <a:r>
              <a:rPr lang="fr-FR" altLang="fr-FR" sz="2000" b="1" dirty="0" smtClean="0">
                <a:solidFill>
                  <a:srgbClr val="006600"/>
                </a:solidFill>
                <a:sym typeface="Symbol"/>
              </a:rPr>
              <a:t></a:t>
            </a:r>
            <a:r>
              <a:rPr lang="fr-FR" altLang="fr-FR" sz="2000" b="1" dirty="0" smtClean="0">
                <a:solidFill>
                  <a:srgbClr val="006600"/>
                </a:solidFill>
                <a:sym typeface="Symbol" pitchFamily="18" charset="2"/>
              </a:rPr>
              <a:t> 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250 </a:t>
            </a:r>
            <a:r>
              <a:rPr lang="fr-FR" altLang="fr-FR" sz="2000" b="1" dirty="0" err="1">
                <a:solidFill>
                  <a:srgbClr val="006600"/>
                </a:solidFill>
                <a:sym typeface="Symbol" pitchFamily="18" charset="2"/>
              </a:rPr>
              <a:t>mbarn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 (E</a:t>
            </a:r>
            <a:r>
              <a:rPr lang="fr-FR" altLang="fr-FR" sz="2000" b="1" baseline="-25000" dirty="0">
                <a:solidFill>
                  <a:srgbClr val="006600"/>
                </a:solidFill>
                <a:sym typeface="Symbol" pitchFamily="18" charset="2"/>
              </a:rPr>
              <a:t>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 &gt; 1% </a:t>
            </a:r>
            <a:r>
              <a:rPr lang="fr-FR" altLang="fr-FR" sz="2000" b="1" dirty="0" err="1">
                <a:solidFill>
                  <a:srgbClr val="006600"/>
                </a:solidFill>
                <a:sym typeface="Symbol" pitchFamily="18" charset="2"/>
              </a:rPr>
              <a:t>E</a:t>
            </a:r>
            <a:r>
              <a:rPr lang="fr-FR" altLang="fr-FR" sz="2000" b="1" baseline="-25000" dirty="0" err="1">
                <a:solidFill>
                  <a:srgbClr val="006600"/>
                </a:solidFill>
                <a:sym typeface="Symbol" pitchFamily="18" charset="2"/>
              </a:rPr>
              <a:t>beam</a:t>
            </a:r>
            <a:r>
              <a:rPr lang="fr-FR" altLang="fr-FR" sz="2000" b="1" baseline="-25000" dirty="0">
                <a:solidFill>
                  <a:srgbClr val="006600"/>
                </a:solidFill>
                <a:sym typeface="Symbol" pitchFamily="18" charset="2"/>
              </a:rPr>
              <a:t> </a:t>
            </a:r>
            <a:r>
              <a:rPr lang="fr-FR" altLang="fr-FR" sz="2000" b="1" dirty="0">
                <a:solidFill>
                  <a:srgbClr val="006600"/>
                </a:solidFill>
                <a:sym typeface="Symbol" pitchFamily="18" charset="2"/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1" y="3573016"/>
            <a:ext cx="4070839" cy="302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496" y="6548834"/>
            <a:ext cx="450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600" dirty="0"/>
              <a:t>Y. Funakoshi (</a:t>
            </a:r>
            <a:r>
              <a:rPr lang="en-US" altLang="fr-FR" sz="1600" dirty="0" smtClean="0"/>
              <a:t>KEK), background workshop, </a:t>
            </a:r>
            <a:r>
              <a:rPr lang="en-US" altLang="fr-FR" sz="1600" dirty="0"/>
              <a:t>Feb. 2012</a:t>
            </a:r>
            <a:endParaRPr lang="fr-FR" altLang="fr-FR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1331640" y="501317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66"/>
                </a:solidFill>
              </a:rPr>
              <a:t>Macroscopic QED effect…</a:t>
            </a:r>
            <a:endParaRPr lang="fr-FR" sz="2000" dirty="0">
              <a:solidFill>
                <a:srgbClr val="FF0066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99992" y="4073584"/>
            <a:ext cx="44644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</a:rPr>
              <a:t>L</a:t>
            </a:r>
            <a:r>
              <a:rPr lang="en-US" sz="2800" dirty="0" smtClean="0">
                <a:solidFill>
                  <a:srgbClr val="0000CC"/>
                </a:solidFill>
              </a:rPr>
              <a:t>uminosity monitoring specs</a:t>
            </a:r>
          </a:p>
          <a:p>
            <a:pPr algn="ctr"/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Relative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-3</a:t>
            </a:r>
            <a:r>
              <a:rPr lang="en-US" dirty="0" smtClean="0"/>
              <a:t> in 1 </a:t>
            </a:r>
            <a:r>
              <a:rPr lang="en-US" dirty="0" err="1" smtClean="0"/>
              <a:t>ms</a:t>
            </a:r>
            <a:r>
              <a:rPr lang="en-US" dirty="0" smtClean="0"/>
              <a:t> over all bunches (“dithering”)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-3</a:t>
            </a:r>
            <a:r>
              <a:rPr lang="en-US" dirty="0"/>
              <a:t> in </a:t>
            </a:r>
            <a:r>
              <a:rPr lang="en-US" dirty="0" smtClean="0">
                <a:sym typeface="Symbol"/>
              </a:rPr>
              <a:t> </a:t>
            </a:r>
            <a:r>
              <a:rPr lang="en-US" dirty="0" smtClean="0"/>
              <a:t>1 s for each 2500 bunch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</a:rPr>
              <a:t>4ns</a:t>
            </a:r>
          </a:p>
          <a:p>
            <a:pPr algn="ctr"/>
            <a:r>
              <a:rPr lang="en-US" dirty="0"/>
              <a:t>(for nominal luminosity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luminosity scaling contamination </a:t>
            </a:r>
            <a:r>
              <a:rPr lang="en-US" dirty="0" smtClean="0"/>
              <a:t>&lt; 1% (</a:t>
            </a:r>
            <a:r>
              <a:rPr lang="en-US" sz="1400" dirty="0" smtClean="0"/>
              <a:t>e.g. beam </a:t>
            </a:r>
            <a:r>
              <a:rPr lang="en-US" sz="1400" dirty="0"/>
              <a:t>gas </a:t>
            </a:r>
            <a:r>
              <a:rPr lang="en-US" sz="1400" dirty="0" err="1" smtClean="0"/>
              <a:t>bremstrahlung</a:t>
            </a:r>
            <a:r>
              <a:rPr lang="en-US" sz="1400" dirty="0" smtClean="0"/>
              <a:t> and </a:t>
            </a:r>
            <a:r>
              <a:rPr lang="en-US" sz="1400" dirty="0" err="1" smtClean="0"/>
              <a:t>Touschek</a:t>
            </a:r>
            <a:r>
              <a:rPr lang="en-US" sz="1400" dirty="0" smtClean="0"/>
              <a:t> losses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Should also work for initial luminosity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38161" y="2204864"/>
            <a:ext cx="1403447" cy="18914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448677" y="2708920"/>
            <a:ext cx="795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Positron</a:t>
            </a:r>
          </a:p>
          <a:p>
            <a:r>
              <a:rPr lang="en-US" sz="1400" dirty="0" smtClean="0"/>
              <a:t>energy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508104" y="3409255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LAL &amp; KEK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415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60865" y="327"/>
            <a:ext cx="257847" cy="510055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70084" y="4249378"/>
            <a:ext cx="2841648" cy="21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38790" y="32985"/>
            <a:ext cx="9005210" cy="4658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r>
              <a:rPr lang="en-US" sz="25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LAL Luminosity monitor : test setup for Phase 1 commissioning</a:t>
            </a:r>
            <a:endParaRPr lang="en-US" sz="2500" b="1" dirty="0">
              <a:solidFill>
                <a:srgbClr val="0066CC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Image 8"/>
          <p:cNvPicPr>
            <a:picLocks noChangeAspect="1"/>
          </p:cNvPicPr>
          <p:nvPr/>
        </p:nvPicPr>
        <p:blipFill>
          <a:blip r:embed="rId4"/>
          <a:srcRect l="3891" r="3659"/>
          <a:stretch>
            <a:fillRect/>
          </a:stretch>
        </p:blipFill>
        <p:spPr>
          <a:xfrm>
            <a:off x="2624817" y="4077072"/>
            <a:ext cx="2921327" cy="204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617" y="795247"/>
            <a:ext cx="2029189" cy="270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6883" y="3933056"/>
            <a:ext cx="1984452" cy="286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446" y="563012"/>
            <a:ext cx="2747275" cy="35140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549178" y="562619"/>
            <a:ext cx="1790574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dirty="0">
                <a:latin typeface="Liberation Sans" pitchFamily="18"/>
                <a:ea typeface="Droid Sans Fallback" pitchFamily="2"/>
                <a:cs typeface="FreeSans" pitchFamily="2"/>
              </a:rPr>
              <a:t>HER ~ 30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</a:rPr>
              <a:t>m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 photon</a:t>
            </a:r>
            <a:endParaRPr lang="en-US" sz="1300" b="1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2332" y="3658963"/>
            <a:ext cx="1977420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dirty="0">
                <a:latin typeface="Liberation Sans" pitchFamily="18"/>
                <a:ea typeface="Droid Sans Fallback" pitchFamily="2"/>
                <a:cs typeface="FreeSans" pitchFamily="2"/>
              </a:rPr>
              <a:t>LER ~ 11.9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</a:rPr>
              <a:t>m </a:t>
            </a:r>
            <a:r>
              <a:rPr lang="en-US" sz="1300" b="1" dirty="0" smtClean="0"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 positron</a:t>
            </a:r>
            <a:endParaRPr lang="en-US" sz="1300" b="1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649636" y="1094408"/>
            <a:ext cx="3016026" cy="22625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2733887" y="646940"/>
            <a:ext cx="2329632" cy="33378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500 </a:t>
            </a:r>
            <a:r>
              <a:rPr lang="en-US" sz="1600" b="1" dirty="0">
                <a:solidFill>
                  <a:srgbClr val="FF3333"/>
                </a:solidFill>
                <a:latin typeface="Symbol" pitchFamily="18"/>
                <a:ea typeface="Droid Sans Fallback" pitchFamily="2"/>
                <a:cs typeface="FreeSans" pitchFamily="2"/>
              </a:rPr>
              <a:t>m</a:t>
            </a:r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m diamond </a:t>
            </a:r>
            <a:r>
              <a:rPr lang="en-US" sz="1600" b="1" dirty="0" smtClean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sensors</a:t>
            </a:r>
            <a:endParaRPr lang="en-US" sz="1600" b="1" dirty="0">
              <a:solidFill>
                <a:srgbClr val="FF3333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>
            <a:off x="3469279" y="910120"/>
            <a:ext cx="770988" cy="1222736"/>
          </a:xfrm>
          <a:prstGeom prst="line">
            <a:avLst/>
          </a:prstGeom>
          <a:noFill/>
          <a:ln w="54720">
            <a:solidFill>
              <a:srgbClr val="FF3333"/>
            </a:solidFill>
            <a:prstDash val="solid"/>
            <a:tailEnd type="arrow"/>
          </a:ln>
        </p:spPr>
        <p:txBody>
          <a:bodyPr vert="horz" wrap="none" lIns="24492" tIns="24492" rIns="24492" bIns="24492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>
            <a:off x="4293494" y="4543530"/>
            <a:ext cx="3110401" cy="757678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wrap="none" lIns="16328" tIns="16328" rIns="16328" bIns="16328" anchor="ctr" compatLnSpc="0"/>
          <a:lstStyle/>
          <a:p>
            <a:pPr lvl="0" rtl="0" hangingPunct="0">
              <a:buNone/>
              <a:tabLst/>
            </a:pPr>
            <a:endParaRPr lang="en-US" sz="22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09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032" y="969636"/>
            <a:ext cx="8139941" cy="2675388"/>
          </a:xfrm>
          <a:prstGeom prst="rect">
            <a:avLst/>
          </a:prstGeom>
          <a:noFill/>
          <a:ln w="9360">
            <a:solidFill>
              <a:srgbClr val="6600FF"/>
            </a:solidFill>
            <a:prstDash val="solid"/>
            <a:miter/>
          </a:ln>
        </p:spPr>
      </p:pic>
      <p:sp>
        <p:nvSpPr>
          <p:cNvPr id="4" name="ZoneTexte 3"/>
          <p:cNvSpPr txBox="1"/>
          <p:nvPr/>
        </p:nvSpPr>
        <p:spPr>
          <a:xfrm>
            <a:off x="1175210" y="33312"/>
            <a:ext cx="7069198" cy="8639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 dirty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Data </a:t>
            </a:r>
            <a:r>
              <a:rPr lang="en-US" sz="2900" b="1" dirty="0" smtClean="0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acquisition for Phase 1 commissioning</a:t>
            </a:r>
          </a:p>
          <a:p>
            <a:pPr algn="ctr" hangingPunct="0"/>
            <a:r>
              <a:rPr lang="en-US" sz="24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b</a:t>
            </a:r>
            <a:r>
              <a:rPr lang="en-US" sz="24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</a:rPr>
              <a:t>eam background measurement </a:t>
            </a:r>
            <a:r>
              <a:rPr lang="en-US" sz="2400" b="1" dirty="0" smtClean="0">
                <a:solidFill>
                  <a:srgbClr val="FF0066"/>
                </a:solidFill>
                <a:latin typeface="Liberation Sans" pitchFamily="18"/>
                <a:ea typeface="Droid Sans Fallback" pitchFamily="2"/>
                <a:cs typeface="FreeSans" pitchFamily="2"/>
                <a:sym typeface="Wingdings" panose="05000000000000000000" pitchFamily="2" charset="2"/>
              </a:rPr>
              <a:t> validation</a:t>
            </a:r>
            <a:endParaRPr lang="en-US" sz="2400" b="1" dirty="0">
              <a:solidFill>
                <a:srgbClr val="FF0066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50387" r="44817"/>
          <a:stretch>
            <a:fillRect/>
          </a:stretch>
        </p:blipFill>
        <p:spPr>
          <a:xfrm>
            <a:off x="285733" y="3824475"/>
            <a:ext cx="4636373" cy="28448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5307110" y="3864704"/>
            <a:ext cx="2979939" cy="2876664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algn="ctr" hangingPunct="0">
              <a:buSzPct val="45000"/>
            </a:pPr>
            <a:r>
              <a:rPr lang="en-US" sz="1600" b="1" dirty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Data </a:t>
            </a:r>
            <a:r>
              <a:rPr lang="en-US" sz="1600" b="1" dirty="0" smtClean="0">
                <a:solidFill>
                  <a:srgbClr val="C5000B"/>
                </a:solidFill>
                <a:latin typeface="Liberation Sans" pitchFamily="18"/>
                <a:ea typeface="Droid Sans Fallback" pitchFamily="2"/>
                <a:cs typeface="FreeSans" pitchFamily="2"/>
              </a:rPr>
              <a:t>processing</a:t>
            </a:r>
            <a:endParaRPr lang="en-US" sz="1600" b="1" dirty="0">
              <a:solidFill>
                <a:srgbClr val="C5000B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Define waveforms and save them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Extract maximum of signal (total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00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    integrated charge)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solidFill>
                  <a:srgbClr val="FF66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Position in time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FWHM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Save in .mat files</a:t>
            </a:r>
          </a:p>
          <a:p>
            <a:pPr hangingPunct="0">
              <a:lnSpc>
                <a:spcPct val="150000"/>
              </a:lnSpc>
            </a:pPr>
            <a:r>
              <a:rPr lang="en-US" sz="1500" dirty="0">
                <a:latin typeface="Liberation Sans" pitchFamily="18"/>
                <a:ea typeface="Droid Sans Fallback" pitchFamily="2"/>
                <a:cs typeface="FreeSans" pitchFamily="2"/>
              </a:rPr>
              <a:t>→ Merge them to EPICS</a:t>
            </a:r>
          </a:p>
        </p:txBody>
      </p:sp>
    </p:spTree>
    <p:extLst>
      <p:ext uri="{BB962C8B-B14F-4D97-AF65-F5344CB8AC3E}">
        <p14:creationId xmlns:p14="http://schemas.microsoft.com/office/powerpoint/2010/main" val="40093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4768" y="501635"/>
            <a:ext cx="261053" cy="1851640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endParaRPr lang="en-US" sz="1500" b="1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b="1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 i="1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endParaRPr lang="en-US" sz="150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500">
                <a:latin typeface="Liberation Sans" pitchFamily="18"/>
                <a:ea typeface="Droid Sans Fallback" pitchFamily="2"/>
                <a:cs typeface="FreeSans" pitchFamily="2"/>
              </a:rPr>
              <a:t>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83648" y="32659"/>
            <a:ext cx="4331526" cy="51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900" b="1">
                <a:solidFill>
                  <a:srgbClr val="0066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Beam gas Bremsstrahlung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1322" y="2726662"/>
            <a:ext cx="4728461" cy="322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797"/>
          <a:stretch>
            <a:fillRect/>
          </a:stretch>
        </p:blipFill>
        <p:spPr>
          <a:xfrm>
            <a:off x="210626" y="3044430"/>
            <a:ext cx="3927757" cy="2906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 flipH="1" flipV="1">
            <a:off x="6006583" y="3893879"/>
            <a:ext cx="234790" cy="2651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800"/>
              <a:gd name="f8" fmla="+- 0 0 0"/>
              <a:gd name="f9" fmla="*/ f3 1 21600"/>
              <a:gd name="f10" fmla="*/ f4 1 21600"/>
              <a:gd name="f11" fmla="*/ f8 f0 1"/>
              <a:gd name="f12" fmla="*/ 5400 f9 1"/>
              <a:gd name="f13" fmla="*/ 16200 f9 1"/>
              <a:gd name="f14" fmla="*/ 16200 f10 1"/>
              <a:gd name="f15" fmla="*/ 5400 f10 1"/>
              <a:gd name="f16" fmla="*/ 10800 f9 1"/>
              <a:gd name="f17" fmla="*/ 0 f10 1"/>
              <a:gd name="f18" fmla="*/ f11 1 f2"/>
              <a:gd name="f19" fmla="*/ 0 f9 1"/>
              <a:gd name="f20" fmla="*/ 10800 f10 1"/>
              <a:gd name="f21" fmla="*/ 21600 f10 1"/>
              <a:gd name="f22" fmla="*/ 21600 f9 1"/>
              <a:gd name="f23" fmla="+- f18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16" y="f17"/>
              </a:cxn>
              <a:cxn ang="f23">
                <a:pos x="f19" y="f20"/>
              </a:cxn>
              <a:cxn ang="f23">
                <a:pos x="f16" y="f21"/>
              </a:cxn>
              <a:cxn ang="f23">
                <a:pos x="f22" y="f20"/>
              </a:cxn>
            </a:cxnLst>
            <a:rect l="f12" t="f15" r="f13" b="f14"/>
            <a:pathLst>
              <a:path w="21600" h="21600">
                <a:moveTo>
                  <a:pt x="f7" y="f5"/>
                </a:moveTo>
                <a:lnTo>
                  <a:pt x="f6" y="f7"/>
                </a:lnTo>
                <a:lnTo>
                  <a:pt x="f7" y="f6"/>
                </a:lnTo>
                <a:lnTo>
                  <a:pt x="f5" y="f7"/>
                </a:lnTo>
                <a:lnTo>
                  <a:pt x="f7" y="f5"/>
                </a:lnTo>
                <a:close/>
              </a:path>
            </a:pathLst>
          </a:custGeom>
          <a:solidFill>
            <a:srgbClr val="FF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en-US" sz="160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29037" y="473222"/>
            <a:ext cx="1714067" cy="21081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3131840" y="813197"/>
            <a:ext cx="5919589" cy="1734171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solidFill>
                  <a:srgbClr val="CC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Inelastic Coulomb scattering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Beam particles pass by EM of nucleus of molecules </a:t>
            </a:r>
            <a:r>
              <a:rPr lang="en-US" sz="1600" dirty="0" smtClean="0">
                <a:latin typeface="Liberation Sans" pitchFamily="18"/>
                <a:ea typeface="Droid Sans Fallback" pitchFamily="2"/>
                <a:cs typeface="FreeSans" pitchFamily="2"/>
              </a:rPr>
              <a:t>of </a:t>
            </a:r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residual gas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solidFill>
                  <a:srgbClr val="CC0000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Emission of photon → particle loses energy  </a:t>
            </a:r>
          </a:p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FreeSans" pitchFamily="2"/>
            </a:endParaRPr>
          </a:p>
          <a:p>
            <a:pPr hangingPunct="0"/>
            <a:r>
              <a:rPr lang="en-US" sz="1600" dirty="0">
                <a:latin typeface="Liberation Sans" pitchFamily="18"/>
                <a:ea typeface="Droid Sans Fallback" pitchFamily="2"/>
                <a:cs typeface="FreeSans" pitchFamily="2"/>
              </a:rPr>
              <a:t>→ Particle is lost downstream of emission point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6936" y="3863179"/>
            <a:ext cx="2137657" cy="27409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300" b="1" u="sng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Loss</a:t>
            </a:r>
            <a:r>
              <a:rPr lang="en-US" sz="1300" b="1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 vs (</a:t>
            </a:r>
            <a:r>
              <a:rPr lang="en-US" sz="1300" b="1" u="sng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current x pressure</a:t>
            </a:r>
            <a:r>
              <a:rPr lang="en-US" sz="1300" b="1">
                <a:solidFill>
                  <a:srgbClr val="33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03248" y="6206945"/>
            <a:ext cx="7441160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→ Scattering and loss rates are proportional to beam current and vacuum pressure</a:t>
            </a:r>
          </a:p>
        </p:txBody>
      </p:sp>
    </p:spTree>
    <p:extLst>
      <p:ext uri="{BB962C8B-B14F-4D97-AF65-F5344CB8AC3E}">
        <p14:creationId xmlns:p14="http://schemas.microsoft.com/office/powerpoint/2010/main" val="1808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6623</TotalTime>
  <Words>1756</Words>
  <Application>Microsoft Office PowerPoint</Application>
  <PresentationFormat>Affichage à l'écran (4:3)</PresentationFormat>
  <Paragraphs>335</Paragraphs>
  <Slides>26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Luminosity and beam loss monitoring at SuperKEKB</vt:lpstr>
      <vt:lpstr>Luminosity Frontier</vt:lpstr>
      <vt:lpstr>Présentation PowerPoint</vt:lpstr>
      <vt:lpstr>Beam backgrounds at SuperKEKB</vt:lpstr>
      <vt:lpstr>Luminosity  Fast &amp; slow variations at IP require feedback corrections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140μm diamond test for Phase 2/3 </vt:lpstr>
      <vt:lpstr>Geant4 simulation for Phase 2/3</vt:lpstr>
      <vt:lpstr>Présentation PowerPoint</vt:lpstr>
      <vt:lpstr>Présentation PowerPoint</vt:lpstr>
      <vt:lpstr>LER &amp; HER measurement stations</vt:lpstr>
      <vt:lpstr>Présentation PowerPoint</vt:lpstr>
      <vt:lpstr>Overall schedule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Toshiko Yuasa France-Japan Particle Physics Laboratory</dc:title>
  <dc:creator>Philipe Bambade</dc:creator>
  <cp:lastModifiedBy>Philipe Bambade</cp:lastModifiedBy>
  <cp:revision>470</cp:revision>
  <dcterms:created xsi:type="dcterms:W3CDTF">2014-05-14T12:34:51Z</dcterms:created>
  <dcterms:modified xsi:type="dcterms:W3CDTF">2017-03-31T02:18:11Z</dcterms:modified>
</cp:coreProperties>
</file>