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4" r:id="rId3"/>
    <p:sldId id="257" r:id="rId4"/>
    <p:sldId id="262" r:id="rId5"/>
    <p:sldId id="265" r:id="rId6"/>
    <p:sldId id="266" r:id="rId7"/>
    <p:sldId id="267" r:id="rId8"/>
    <p:sldId id="268" r:id="rId9"/>
    <p:sldId id="269"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006600"/>
    <a:srgbClr val="FF3300"/>
    <a:srgbClr val="660066"/>
    <a:srgbClr val="FF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854" autoAdjust="0"/>
    <p:restoredTop sz="94660"/>
  </p:normalViewPr>
  <p:slideViewPr>
    <p:cSldViewPr>
      <p:cViewPr>
        <p:scale>
          <a:sx n="70" d="100"/>
          <a:sy n="70" d="100"/>
        </p:scale>
        <p:origin x="-1068"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D1A16-9704-42F5-A6C2-6748BEFF79D4}" type="datetimeFigureOut">
              <a:rPr lang="fr-FR" smtClean="0"/>
              <a:t>29/03/2017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CB9D5-CC3B-4765-9478-F244979A3F59}" type="slidenum">
              <a:rPr lang="fr-FR" smtClean="0"/>
              <a:t>‹N°›</a:t>
            </a:fld>
            <a:endParaRPr lang="fr-FR"/>
          </a:p>
        </p:txBody>
      </p:sp>
    </p:spTree>
    <p:extLst>
      <p:ext uri="{BB962C8B-B14F-4D97-AF65-F5344CB8AC3E}">
        <p14:creationId xmlns:p14="http://schemas.microsoft.com/office/powerpoint/2010/main" val="243385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702C95A-C5A0-4D21-8205-B53FE2374D81}" type="slidenum">
              <a:rPr lang="fr-FR" altLang="fr-FR" smtClean="0"/>
              <a:pPr eaLnBrk="1" hangingPunct="1">
                <a:spcBef>
                  <a:spcPct val="0"/>
                </a:spcBef>
              </a:pPr>
              <a:t>1</a:t>
            </a:fld>
            <a:endParaRPr lang="fr-FR" altLang="fr-FR" smtClean="0"/>
          </a:p>
        </p:txBody>
      </p:sp>
      <p:sp>
        <p:nvSpPr>
          <p:cNvPr id="56323"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fr-FR" altLang="fr-FR" sz="5600"/>
          </a:p>
        </p:txBody>
      </p:sp>
      <p:sp>
        <p:nvSpPr>
          <p:cNvPr id="56324" name="Rectangle 3"/>
          <p:cNvSpPr>
            <a:spLocks noGrp="1" noChangeArrowheads="1"/>
          </p:cNvSpPr>
          <p:nvPr>
            <p:ph type="body"/>
          </p:nvPr>
        </p:nvSpPr>
        <p:spPr>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fr-FR" altLang="fr-F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29/03/2017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29/03/2017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29/03/2017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41AF1E41-0FA0-4364-A543-00DF2925C48B}" type="slidenum">
              <a:rPr lang="fr-FR"/>
              <a:pPr>
                <a:defRPr/>
              </a:pPr>
              <a:t>‹N°›</a:t>
            </a:fld>
            <a:endParaRPr lang="fr-FR"/>
          </a:p>
        </p:txBody>
      </p:sp>
    </p:spTree>
    <p:extLst>
      <p:ext uri="{BB962C8B-B14F-4D97-AF65-F5344CB8AC3E}">
        <p14:creationId xmlns:p14="http://schemas.microsoft.com/office/powerpoint/2010/main" val="2715219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29/03/2017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29/03/2017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29/03/2017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29/03/2017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29/03/2017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29/03/2017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29/03/2017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29/03/2017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29/03/2017</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mag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new_logoTY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163333"/>
            <a:ext cx="7056784" cy="50405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251520" y="5373216"/>
            <a:ext cx="8642350" cy="10081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a:lnSpc>
                <a:spcPct val="80000"/>
              </a:lnSpc>
              <a:spcBef>
                <a:spcPts val="700"/>
              </a:spcBef>
              <a:buClr>
                <a:srgbClr val="006600"/>
              </a:buClr>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fr-FR" dirty="0" smtClean="0">
                <a:solidFill>
                  <a:srgbClr val="0000FF"/>
                </a:solidFill>
              </a:rPr>
              <a:t>Philip </a:t>
            </a:r>
            <a:r>
              <a:rPr lang="en-US" altLang="fr-FR" dirty="0" err="1" smtClean="0">
                <a:solidFill>
                  <a:srgbClr val="0000FF"/>
                </a:solidFill>
              </a:rPr>
              <a:t>Bambade</a:t>
            </a:r>
            <a:r>
              <a:rPr lang="en-US" altLang="fr-FR" dirty="0" smtClean="0">
                <a:solidFill>
                  <a:srgbClr val="0000FF"/>
                </a:solidFill>
              </a:rPr>
              <a:t> </a:t>
            </a:r>
          </a:p>
          <a:p>
            <a:pPr marL="0" indent="0" algn="ctr" defTabSz="457200">
              <a:lnSpc>
                <a:spcPct val="80000"/>
              </a:lnSpc>
              <a:spcBef>
                <a:spcPts val="700"/>
              </a:spcBef>
              <a:buClr>
                <a:srgbClr val="006600"/>
              </a:buClr>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fr-FR" sz="2400" dirty="0" smtClean="0">
                <a:solidFill>
                  <a:srgbClr val="0000FF"/>
                </a:solidFill>
              </a:rPr>
              <a:t>LAL-</a:t>
            </a:r>
            <a:r>
              <a:rPr lang="en-US" altLang="fr-FR" sz="2400" dirty="0" err="1" smtClean="0">
                <a:solidFill>
                  <a:srgbClr val="0000FF"/>
                </a:solidFill>
              </a:rPr>
              <a:t>Orsay</a:t>
            </a:r>
            <a:endParaRPr lang="en-US" altLang="fr-FR" sz="2400" dirty="0" smtClean="0">
              <a:solidFill>
                <a:srgbClr val="0000FF"/>
              </a:solidFill>
            </a:endParaRPr>
          </a:p>
        </p:txBody>
      </p:sp>
      <p:sp>
        <p:nvSpPr>
          <p:cNvPr id="3" name="ZoneTexte 2"/>
          <p:cNvSpPr txBox="1"/>
          <p:nvPr/>
        </p:nvSpPr>
        <p:spPr>
          <a:xfrm>
            <a:off x="3203848" y="1177588"/>
            <a:ext cx="2952328" cy="523220"/>
          </a:xfrm>
          <a:prstGeom prst="rect">
            <a:avLst/>
          </a:prstGeom>
          <a:noFill/>
        </p:spPr>
        <p:txBody>
          <a:bodyPr wrap="square" rtlCol="0">
            <a:spAutoFit/>
          </a:bodyPr>
          <a:lstStyle/>
          <a:p>
            <a:r>
              <a:rPr lang="en-US" sz="2800" dirty="0" smtClean="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highlights &amp; news</a:t>
            </a:r>
            <a:endParaRPr lang="en-US" sz="2400" dirty="0" smtClean="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4"/>
          <p:cNvSpPr>
            <a:spLocks noChangeArrowheads="1"/>
          </p:cNvSpPr>
          <p:nvPr/>
        </p:nvSpPr>
        <p:spPr bwMode="auto">
          <a:xfrm>
            <a:off x="107950" y="6381328"/>
            <a:ext cx="8926513" cy="360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itchFamily="34" charset="0"/>
              </a:defRPr>
            </a:lvl1pPr>
            <a:lvl2pPr marL="742950" indent="-285750" defTabSz="457200"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itchFamily="34" charset="0"/>
              </a:defRPr>
            </a:lvl2pPr>
            <a:lvl3pPr marL="1143000" indent="-228600" defTabSz="457200"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defRPr>
            </a:lvl3pPr>
            <a:lvl4pPr marL="1600200" indent="-228600" defTabSz="457200"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4pPr>
            <a:lvl5pPr marL="2057400" indent="-228600" defTabSz="457200"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5pPr>
            <a:lvl6pPr marL="2514600" indent="-228600" defTabSz="4572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6pPr>
            <a:lvl7pPr marL="2971800" indent="-228600" defTabSz="4572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7pPr>
            <a:lvl8pPr marL="3429000" indent="-228600" defTabSz="4572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8pPr>
            <a:lvl9pPr marL="3886200" indent="-228600" defTabSz="4572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9pPr>
          </a:lstStyle>
          <a:p>
            <a:pPr algn="ctr" eaLnBrk="1" hangingPunct="1">
              <a:spcBef>
                <a:spcPts val="500"/>
              </a:spcBef>
              <a:buClr>
                <a:srgbClr val="000000"/>
              </a:buClr>
              <a:buNone/>
            </a:pPr>
            <a:r>
              <a:rPr lang="en-US" sz="2000" dirty="0" smtClean="0"/>
              <a:t>10</a:t>
            </a:r>
            <a:r>
              <a:rPr lang="en-US" sz="2000" baseline="30000" dirty="0" smtClean="0"/>
              <a:t>th</a:t>
            </a:r>
            <a:r>
              <a:rPr lang="en-US" sz="2000" dirty="0" smtClean="0"/>
              <a:t> FCPPL workshop              Tsinghua</a:t>
            </a:r>
            <a:r>
              <a:rPr lang="en-US" sz="2000" dirty="0"/>
              <a:t> </a:t>
            </a:r>
            <a:r>
              <a:rPr lang="en-US" sz="2000" dirty="0" smtClean="0"/>
              <a:t>- China              </a:t>
            </a:r>
            <a:r>
              <a:rPr lang="en-US" altLang="fr-FR" sz="2000" dirty="0" smtClean="0">
                <a:solidFill>
                  <a:srgbClr val="000000"/>
                </a:solidFill>
              </a:rPr>
              <a:t>  27-30 March 2017</a:t>
            </a:r>
          </a:p>
        </p:txBody>
      </p:sp>
    </p:spTree>
    <p:extLst>
      <p:ext uri="{BB962C8B-B14F-4D97-AF65-F5344CB8AC3E}">
        <p14:creationId xmlns:p14="http://schemas.microsoft.com/office/powerpoint/2010/main" val="410239492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706090"/>
          </a:xfrm>
        </p:spPr>
        <p:txBody>
          <a:bodyPr>
            <a:noAutofit/>
          </a:bodyPr>
          <a:lstStyle/>
          <a:p>
            <a:r>
              <a:rPr lang="en-US" sz="4000" dirty="0" smtClean="0">
                <a:solidFill>
                  <a:srgbClr val="0000CC"/>
                </a:solidFill>
              </a:rPr>
              <a:t>Main </a:t>
            </a:r>
            <a:r>
              <a:rPr lang="en-US" sz="4000" dirty="0" smtClean="0">
                <a:solidFill>
                  <a:srgbClr val="0000CC"/>
                </a:solidFill>
              </a:rPr>
              <a:t>topics (</a:t>
            </a:r>
            <a:r>
              <a:rPr lang="en-US" sz="2800" dirty="0" smtClean="0">
                <a:solidFill>
                  <a:srgbClr val="0000CC"/>
                </a:solidFill>
              </a:rPr>
              <a:t>2016</a:t>
            </a:r>
            <a:r>
              <a:rPr lang="en-US" sz="4000" dirty="0" smtClean="0">
                <a:solidFill>
                  <a:srgbClr val="0000CC"/>
                </a:solidFill>
              </a:rPr>
              <a:t>)</a:t>
            </a:r>
            <a:endParaRPr lang="fr-FR" sz="4000" dirty="0">
              <a:solidFill>
                <a:srgbClr val="0000CC"/>
              </a:solidFill>
            </a:endParaRPr>
          </a:p>
        </p:txBody>
      </p:sp>
      <p:sp>
        <p:nvSpPr>
          <p:cNvPr id="3" name="ZoneTexte 2"/>
          <p:cNvSpPr txBox="1"/>
          <p:nvPr/>
        </p:nvSpPr>
        <p:spPr>
          <a:xfrm>
            <a:off x="395536" y="692696"/>
            <a:ext cx="8280920" cy="3277820"/>
          </a:xfrm>
          <a:prstGeom prst="rect">
            <a:avLst/>
          </a:prstGeom>
          <a:noFill/>
          <a:ln>
            <a:noFill/>
          </a:ln>
        </p:spPr>
        <p:txBody>
          <a:bodyPr wrap="square" rtlCol="0">
            <a:spAutoFit/>
          </a:bodyPr>
          <a:lstStyle/>
          <a:p>
            <a:pPr marL="342900" indent="-342900">
              <a:buFont typeface="Arial" panose="020B0604020202020204" pitchFamily="34" charset="0"/>
              <a:buChar char="•"/>
            </a:pPr>
            <a:r>
              <a:rPr lang="en-US" sz="2300" dirty="0" smtClean="0">
                <a:sym typeface="Wingdings" panose="05000000000000000000" pitchFamily="2" charset="2"/>
              </a:rPr>
              <a:t>   </a:t>
            </a:r>
            <a:r>
              <a:rPr lang="en-US" sz="2300" dirty="0">
                <a:solidFill>
                  <a:srgbClr val="C00000"/>
                </a:solidFill>
                <a:sym typeface="Wingdings" panose="05000000000000000000" pitchFamily="2" charset="2"/>
              </a:rPr>
              <a:t>Energy frontier </a:t>
            </a:r>
            <a:r>
              <a:rPr lang="en-US" sz="2300" dirty="0" smtClean="0">
                <a:solidFill>
                  <a:srgbClr val="C00000"/>
                </a:solidFill>
                <a:sym typeface="Wingdings" panose="05000000000000000000" pitchFamily="2" charset="2"/>
              </a:rPr>
              <a:t>physics (5)</a:t>
            </a:r>
            <a:endParaRPr lang="en-US" sz="2300" dirty="0">
              <a:solidFill>
                <a:srgbClr val="C00000"/>
              </a:solidFill>
              <a:sym typeface="Wingdings" panose="05000000000000000000" pitchFamily="2" charset="2"/>
            </a:endParaRPr>
          </a:p>
          <a:p>
            <a:pPr marL="285750" indent="-285750">
              <a:buFont typeface="Arial" panose="020B0604020202020204" pitchFamily="34" charset="0"/>
              <a:buChar char="•"/>
            </a:pPr>
            <a:r>
              <a:rPr lang="en-US" sz="2300" dirty="0">
                <a:sym typeface="Wingdings" panose="05000000000000000000" pitchFamily="2" charset="2"/>
              </a:rPr>
              <a:t>    </a:t>
            </a:r>
            <a:r>
              <a:rPr lang="en-US" sz="2300" dirty="0" err="1">
                <a:solidFill>
                  <a:schemeClr val="accent3">
                    <a:lumMod val="50000"/>
                  </a:schemeClr>
                </a:solidFill>
                <a:sym typeface="Wingdings" panose="05000000000000000000" pitchFamily="2" charset="2"/>
              </a:rPr>
              <a:t>Flavour</a:t>
            </a:r>
            <a:r>
              <a:rPr lang="en-US" sz="2300" dirty="0">
                <a:solidFill>
                  <a:schemeClr val="accent3">
                    <a:lumMod val="50000"/>
                  </a:schemeClr>
                </a:solidFill>
                <a:sym typeface="Wingdings" panose="05000000000000000000" pitchFamily="2" charset="2"/>
              </a:rPr>
              <a:t> </a:t>
            </a:r>
            <a:r>
              <a:rPr lang="en-US" sz="2300" dirty="0" smtClean="0">
                <a:solidFill>
                  <a:schemeClr val="accent3">
                    <a:lumMod val="50000"/>
                  </a:schemeClr>
                </a:solidFill>
                <a:sym typeface="Wingdings" panose="05000000000000000000" pitchFamily="2" charset="2"/>
              </a:rPr>
              <a:t>physics (2)</a:t>
            </a:r>
            <a:endParaRPr lang="en-US" sz="2300" dirty="0">
              <a:solidFill>
                <a:schemeClr val="accent3">
                  <a:lumMod val="50000"/>
                </a:schemeClr>
              </a:solidFill>
              <a:sym typeface="Wingdings" panose="05000000000000000000" pitchFamily="2" charset="2"/>
            </a:endParaRPr>
          </a:p>
          <a:p>
            <a:pPr marL="285750" indent="-285750">
              <a:buFont typeface="Arial" panose="020B0604020202020204" pitchFamily="34" charset="0"/>
              <a:buChar char="•"/>
            </a:pPr>
            <a:r>
              <a:rPr lang="en-US" sz="2300" dirty="0">
                <a:sym typeface="Wingdings" panose="05000000000000000000" pitchFamily="2" charset="2"/>
              </a:rPr>
              <a:t>    Neutrino and non-accelerators </a:t>
            </a:r>
            <a:r>
              <a:rPr lang="en-US" sz="2300" dirty="0" smtClean="0">
                <a:sym typeface="Wingdings" panose="05000000000000000000" pitchFamily="2" charset="2"/>
              </a:rPr>
              <a:t>physics (4)</a:t>
            </a:r>
            <a:endParaRPr lang="en-US" sz="2300" dirty="0">
              <a:sym typeface="Wingdings" panose="05000000000000000000" pitchFamily="2" charset="2"/>
            </a:endParaRPr>
          </a:p>
          <a:p>
            <a:pPr marL="285750" indent="-285750">
              <a:buFont typeface="Arial" panose="020B0604020202020204" pitchFamily="34" charset="0"/>
              <a:buChar char="•"/>
            </a:pPr>
            <a:r>
              <a:rPr lang="en-US" sz="2300" dirty="0">
                <a:sym typeface="Wingdings" panose="05000000000000000000" pitchFamily="2" charset="2"/>
              </a:rPr>
              <a:t>    Hadron </a:t>
            </a:r>
            <a:r>
              <a:rPr lang="en-US" sz="2300" dirty="0" smtClean="0">
                <a:sym typeface="Wingdings" panose="05000000000000000000" pitchFamily="2" charset="2"/>
              </a:rPr>
              <a:t>Physics (1)</a:t>
            </a:r>
            <a:endParaRPr lang="en-US" sz="2300" dirty="0">
              <a:sym typeface="Wingdings" panose="05000000000000000000" pitchFamily="2" charset="2"/>
            </a:endParaRPr>
          </a:p>
          <a:p>
            <a:pPr marL="285750" indent="-285750">
              <a:buFont typeface="Arial" panose="020B0604020202020204" pitchFamily="34" charset="0"/>
              <a:buChar char="•"/>
            </a:pPr>
            <a:r>
              <a:rPr lang="en-US" sz="2300" dirty="0">
                <a:sym typeface="Wingdings" panose="05000000000000000000" pitchFamily="2" charset="2"/>
              </a:rPr>
              <a:t>    </a:t>
            </a:r>
            <a:r>
              <a:rPr lang="en-US" sz="2300" dirty="0" err="1">
                <a:sym typeface="Wingdings" panose="05000000000000000000" pitchFamily="2" charset="2"/>
              </a:rPr>
              <a:t>Astroparticle</a:t>
            </a:r>
            <a:r>
              <a:rPr lang="en-US" sz="2300" dirty="0">
                <a:sym typeface="Wingdings" panose="05000000000000000000" pitchFamily="2" charset="2"/>
              </a:rPr>
              <a:t> </a:t>
            </a:r>
            <a:r>
              <a:rPr lang="en-US" sz="2300" dirty="0" smtClean="0">
                <a:sym typeface="Wingdings" panose="05000000000000000000" pitchFamily="2" charset="2"/>
              </a:rPr>
              <a:t>physics (2)</a:t>
            </a:r>
            <a:endParaRPr lang="en-US" sz="2300" dirty="0">
              <a:sym typeface="Wingdings" panose="05000000000000000000" pitchFamily="2" charset="2"/>
            </a:endParaRPr>
          </a:p>
          <a:p>
            <a:pPr marL="285750" indent="-285750">
              <a:buFont typeface="Arial" panose="020B0604020202020204" pitchFamily="34" charset="0"/>
              <a:buChar char="•"/>
            </a:pPr>
            <a:r>
              <a:rPr lang="en-US" sz="2300" dirty="0">
                <a:sym typeface="Wingdings" panose="05000000000000000000" pitchFamily="2" charset="2"/>
              </a:rPr>
              <a:t>    </a:t>
            </a:r>
            <a:r>
              <a:rPr lang="en-US" sz="2300" dirty="0">
                <a:solidFill>
                  <a:srgbClr val="0070C0"/>
                </a:solidFill>
                <a:sym typeface="Wingdings" panose="05000000000000000000" pitchFamily="2" charset="2"/>
              </a:rPr>
              <a:t>Instrumentation R&amp;D for high energy </a:t>
            </a:r>
            <a:r>
              <a:rPr lang="en-US" sz="2300" dirty="0" smtClean="0">
                <a:solidFill>
                  <a:srgbClr val="0070C0"/>
                </a:solidFill>
                <a:sym typeface="Wingdings" panose="05000000000000000000" pitchFamily="2" charset="2"/>
              </a:rPr>
              <a:t>experiments (3)</a:t>
            </a:r>
            <a:endParaRPr lang="en-US" sz="2300" dirty="0">
              <a:solidFill>
                <a:srgbClr val="0070C0"/>
              </a:solidFill>
              <a:sym typeface="Wingdings" panose="05000000000000000000" pitchFamily="2" charset="2"/>
            </a:endParaRPr>
          </a:p>
          <a:p>
            <a:pPr marL="285750" indent="-285750">
              <a:buFont typeface="Arial" panose="020B0604020202020204" pitchFamily="34" charset="0"/>
              <a:buChar char="•"/>
            </a:pPr>
            <a:r>
              <a:rPr lang="en-US" sz="2300" dirty="0">
                <a:sym typeface="Wingdings" panose="05000000000000000000" pitchFamily="2" charset="2"/>
              </a:rPr>
              <a:t>    </a:t>
            </a:r>
            <a:r>
              <a:rPr lang="en-US" sz="2300" dirty="0">
                <a:solidFill>
                  <a:srgbClr val="FF6600"/>
                </a:solidFill>
                <a:sym typeface="Wingdings" panose="05000000000000000000" pitchFamily="2" charset="2"/>
              </a:rPr>
              <a:t>Accelerator R&amp;D for high energy </a:t>
            </a:r>
            <a:r>
              <a:rPr lang="en-US" sz="2300" dirty="0" smtClean="0">
                <a:solidFill>
                  <a:srgbClr val="FF6600"/>
                </a:solidFill>
                <a:sym typeface="Wingdings" panose="05000000000000000000" pitchFamily="2" charset="2"/>
              </a:rPr>
              <a:t>physics (8)</a:t>
            </a:r>
            <a:endParaRPr lang="en-US" sz="2300" dirty="0">
              <a:solidFill>
                <a:srgbClr val="FF6600"/>
              </a:solidFill>
              <a:sym typeface="Wingdings" panose="05000000000000000000" pitchFamily="2" charset="2"/>
            </a:endParaRPr>
          </a:p>
          <a:p>
            <a:pPr marL="285750" indent="-285750">
              <a:buFont typeface="Arial" panose="020B0604020202020204" pitchFamily="34" charset="0"/>
              <a:buChar char="•"/>
            </a:pPr>
            <a:r>
              <a:rPr lang="en-US" sz="2300" dirty="0">
                <a:sym typeface="Wingdings" panose="05000000000000000000" pitchFamily="2" charset="2"/>
              </a:rPr>
              <a:t>    C</a:t>
            </a:r>
            <a:r>
              <a:rPr lang="en-US" sz="2300" dirty="0" smtClean="0">
                <a:sym typeface="Wingdings" panose="05000000000000000000" pitchFamily="2" charset="2"/>
              </a:rPr>
              <a:t>omputing (2)</a:t>
            </a:r>
            <a:endParaRPr lang="en-US" sz="2300" dirty="0">
              <a:sym typeface="Wingdings" panose="05000000000000000000" pitchFamily="2" charset="2"/>
            </a:endParaRPr>
          </a:p>
          <a:p>
            <a:pPr marL="285750" indent="-285750">
              <a:buFont typeface="Arial" panose="020B0604020202020204" pitchFamily="34" charset="0"/>
              <a:buChar char="•"/>
            </a:pPr>
            <a:r>
              <a:rPr lang="en-US" sz="2300" dirty="0">
                <a:sym typeface="Wingdings" panose="05000000000000000000" pitchFamily="2" charset="2"/>
              </a:rPr>
              <a:t>    Application of </a:t>
            </a:r>
            <a:r>
              <a:rPr lang="en-US" sz="2300" dirty="0" smtClean="0">
                <a:sym typeface="Wingdings" panose="05000000000000000000" pitchFamily="2" charset="2"/>
              </a:rPr>
              <a:t>subatomic physics methods (2) </a:t>
            </a:r>
          </a:p>
        </p:txBody>
      </p:sp>
      <p:sp>
        <p:nvSpPr>
          <p:cNvPr id="4" name="Titre 1"/>
          <p:cNvSpPr txBox="1">
            <a:spLocks/>
          </p:cNvSpPr>
          <p:nvPr/>
        </p:nvSpPr>
        <p:spPr>
          <a:xfrm>
            <a:off x="395536" y="3947046"/>
            <a:ext cx="82296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0000CC"/>
                </a:solidFill>
              </a:rPr>
              <a:t>Coordination team in 2014-2017</a:t>
            </a:r>
            <a:endParaRPr lang="fr-FR" sz="4000" dirty="0">
              <a:solidFill>
                <a:srgbClr val="0000CC"/>
              </a:solidFill>
            </a:endParaRPr>
          </a:p>
        </p:txBody>
      </p:sp>
      <p:sp>
        <p:nvSpPr>
          <p:cNvPr id="5" name="ZoneTexte 4"/>
          <p:cNvSpPr txBox="1"/>
          <p:nvPr/>
        </p:nvSpPr>
        <p:spPr>
          <a:xfrm>
            <a:off x="251520" y="4700170"/>
            <a:ext cx="8784976" cy="2185214"/>
          </a:xfrm>
          <a:prstGeom prst="rect">
            <a:avLst/>
          </a:prstGeom>
          <a:noFill/>
        </p:spPr>
        <p:txBody>
          <a:bodyPr wrap="square" rtlCol="0">
            <a:spAutoFit/>
          </a:bodyPr>
          <a:lstStyle/>
          <a:p>
            <a:r>
              <a:rPr lang="fr-FR" sz="1600" b="1" dirty="0" err="1" smtClean="0"/>
              <a:t>Japan</a:t>
            </a:r>
            <a:r>
              <a:rPr lang="fr-FR" sz="1600" dirty="0" smtClean="0"/>
              <a:t>: J. </a:t>
            </a:r>
            <a:r>
              <a:rPr lang="fr-FR" sz="1600" dirty="0"/>
              <a:t>HABA (KEK</a:t>
            </a:r>
            <a:r>
              <a:rPr lang="fr-FR" sz="1600" dirty="0" smtClean="0"/>
              <a:t>), </a:t>
            </a:r>
            <a:r>
              <a:rPr lang="fr-FR" sz="1600" dirty="0" err="1" smtClean="0"/>
              <a:t>codirector</a:t>
            </a:r>
            <a:r>
              <a:rPr lang="fr-FR" sz="1600" dirty="0" smtClean="0"/>
              <a:t>, R. OTA (KEK), </a:t>
            </a:r>
            <a:r>
              <a:rPr lang="fr-FR" sz="1600" dirty="0" err="1" smtClean="0"/>
              <a:t>secretariat</a:t>
            </a:r>
            <a:endParaRPr lang="fr-FR" sz="1600" dirty="0"/>
          </a:p>
          <a:p>
            <a:r>
              <a:rPr lang="fr-FR" sz="1600" b="1" dirty="0" smtClean="0"/>
              <a:t>France</a:t>
            </a:r>
            <a:r>
              <a:rPr lang="fr-FR" sz="1600" dirty="0" smtClean="0"/>
              <a:t>: P. </a:t>
            </a:r>
            <a:r>
              <a:rPr lang="fr-FR" sz="1600" dirty="0"/>
              <a:t>BAMBADE </a:t>
            </a:r>
            <a:r>
              <a:rPr lang="fr-FR" sz="1600" dirty="0" smtClean="0"/>
              <a:t>(LAL) and M. </a:t>
            </a:r>
            <a:r>
              <a:rPr lang="fr-FR" sz="1600" dirty="0"/>
              <a:t>BESANÇON </a:t>
            </a:r>
            <a:r>
              <a:rPr lang="fr-FR" sz="1600" dirty="0" smtClean="0"/>
              <a:t>(IRFU</a:t>
            </a:r>
            <a:r>
              <a:rPr lang="fr-FR" sz="1600" dirty="0"/>
              <a:t>), </a:t>
            </a:r>
            <a:r>
              <a:rPr lang="fr-FR" sz="1600" dirty="0" err="1" smtClean="0"/>
              <a:t>codirectors</a:t>
            </a:r>
            <a:r>
              <a:rPr lang="fr-FR" sz="1600" dirty="0" smtClean="0"/>
              <a:t>, G. GILBERT (LAL), </a:t>
            </a:r>
            <a:r>
              <a:rPr lang="fr-FR" sz="1600" dirty="0" err="1" smtClean="0"/>
              <a:t>secretariat</a:t>
            </a:r>
            <a:endParaRPr lang="fr-FR" sz="1600" dirty="0" smtClean="0"/>
          </a:p>
          <a:p>
            <a:endParaRPr lang="fr-FR" sz="1200" dirty="0"/>
          </a:p>
          <a:p>
            <a:r>
              <a:rPr lang="fr-FR" sz="1600" u="sng" dirty="0" err="1" smtClean="0"/>
              <a:t>Steering</a:t>
            </a:r>
            <a:r>
              <a:rPr lang="fr-FR" sz="1600" u="sng" dirty="0" smtClean="0"/>
              <a:t> </a:t>
            </a:r>
            <a:r>
              <a:rPr lang="fr-FR" sz="1600" u="sng" dirty="0" err="1" smtClean="0"/>
              <a:t>committee</a:t>
            </a:r>
            <a:r>
              <a:rPr lang="fr-FR" sz="1600" dirty="0" smtClean="0"/>
              <a:t>:</a:t>
            </a:r>
          </a:p>
          <a:p>
            <a:endParaRPr lang="en-US" sz="400" dirty="0" smtClean="0"/>
          </a:p>
          <a:p>
            <a:r>
              <a:rPr lang="en-US" sz="1600" b="1" dirty="0" smtClean="0"/>
              <a:t>Japan</a:t>
            </a:r>
            <a:r>
              <a:rPr lang="en-US" sz="1600" dirty="0" smtClean="0"/>
              <a:t>: Masanori YAMAUCHI/</a:t>
            </a:r>
            <a:r>
              <a:rPr lang="fr-FR" sz="1600" dirty="0" err="1"/>
              <a:t>Katsuo</a:t>
            </a:r>
            <a:r>
              <a:rPr lang="fr-FR" sz="1600" dirty="0"/>
              <a:t> TOKUSHUKU</a:t>
            </a:r>
            <a:r>
              <a:rPr lang="en-US" sz="1600" dirty="0" smtClean="0"/>
              <a:t>, Yasuhiro OKADA/</a:t>
            </a:r>
            <a:r>
              <a:rPr lang="fr-FR" sz="1600" dirty="0"/>
              <a:t>Takashi </a:t>
            </a:r>
            <a:r>
              <a:rPr lang="fr-FR" sz="1600" dirty="0" smtClean="0"/>
              <a:t>KOBAYASHI</a:t>
            </a:r>
            <a:r>
              <a:rPr lang="en-US" sz="1600" dirty="0" smtClean="0"/>
              <a:t>, Shoji HASHIMOTO, </a:t>
            </a:r>
            <a:r>
              <a:rPr lang="fr-FR" sz="1600" dirty="0"/>
              <a:t>Satoshi MIHARA</a:t>
            </a:r>
            <a:r>
              <a:rPr lang="en-US" sz="1600" dirty="0" smtClean="0"/>
              <a:t>, Mitsuhiro YOSHIDA (KEK), </a:t>
            </a:r>
            <a:r>
              <a:rPr lang="en-US" sz="1600" dirty="0" err="1" smtClean="0"/>
              <a:t>Mashiro</a:t>
            </a:r>
            <a:r>
              <a:rPr lang="en-US" sz="1600" dirty="0" smtClean="0"/>
              <a:t> KUZE (Tokyo Institute of Technology)</a:t>
            </a:r>
          </a:p>
          <a:p>
            <a:endParaRPr lang="fr-FR" sz="400" dirty="0" smtClean="0"/>
          </a:p>
          <a:p>
            <a:r>
              <a:rPr lang="fr-FR" sz="1600" b="1" dirty="0" smtClean="0"/>
              <a:t>France</a:t>
            </a:r>
            <a:r>
              <a:rPr lang="fr-FR" sz="1600" dirty="0" smtClean="0"/>
              <a:t>: Reynald PAIN/Ursula BASSLER/Patrice VERDIER, </a:t>
            </a:r>
            <a:r>
              <a:rPr lang="en-US" sz="1600" dirty="0" smtClean="0"/>
              <a:t>Guy WORMSER, Marc WINTER (IN2P3), Anne-Isabelle ETIENVRE/Gautier HAMEL DE MONTCHENAULT, Marco ZITO, Olivier NAPOLY (IRFU)</a:t>
            </a:r>
            <a:endParaRPr lang="fr-FR" sz="1600" dirty="0"/>
          </a:p>
        </p:txBody>
      </p:sp>
    </p:spTree>
    <p:extLst>
      <p:ext uri="{BB962C8B-B14F-4D97-AF65-F5344CB8AC3E}">
        <p14:creationId xmlns:p14="http://schemas.microsoft.com/office/powerpoint/2010/main" val="2303231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080120"/>
          </a:xfrm>
        </p:spPr>
        <p:txBody>
          <a:bodyPr>
            <a:noAutofit/>
          </a:bodyPr>
          <a:lstStyle/>
          <a:p>
            <a:r>
              <a:rPr lang="en-US" dirty="0" smtClean="0">
                <a:solidFill>
                  <a:srgbClr val="0000CC"/>
                </a:solidFill>
              </a:rPr>
              <a:t>Main</a:t>
            </a:r>
            <a:r>
              <a:rPr lang="en-US" dirty="0" smtClean="0">
                <a:solidFill>
                  <a:srgbClr val="0000CC"/>
                </a:solidFill>
              </a:rPr>
              <a:t> </a:t>
            </a:r>
            <a:r>
              <a:rPr lang="en-US" dirty="0" smtClean="0">
                <a:solidFill>
                  <a:srgbClr val="0000CC"/>
                </a:solidFill>
              </a:rPr>
              <a:t>features and information (1)</a:t>
            </a:r>
            <a:r>
              <a:rPr lang="en-US" dirty="0"/>
              <a:t/>
            </a:r>
            <a:br>
              <a:rPr lang="en-US" dirty="0"/>
            </a:br>
            <a:r>
              <a:rPr lang="en-US" sz="2000" dirty="0">
                <a:solidFill>
                  <a:srgbClr val="0070C0"/>
                </a:solidFill>
              </a:rPr>
              <a:t>http://fjppl.in2p3.fr/cgi-bin/twiki.source/bin/view/FJPPL/WebHome</a:t>
            </a:r>
            <a:endParaRPr lang="fr-FR" sz="2000" dirty="0">
              <a:solidFill>
                <a:srgbClr val="0070C0"/>
              </a:solidFill>
            </a:endParaRPr>
          </a:p>
        </p:txBody>
      </p:sp>
      <p:sp>
        <p:nvSpPr>
          <p:cNvPr id="3" name="ZoneTexte 2"/>
          <p:cNvSpPr txBox="1"/>
          <p:nvPr/>
        </p:nvSpPr>
        <p:spPr>
          <a:xfrm>
            <a:off x="251520" y="1304176"/>
            <a:ext cx="8640960" cy="5509200"/>
          </a:xfrm>
          <a:prstGeom prst="rect">
            <a:avLst/>
          </a:prstGeom>
          <a:noFill/>
          <a:ln>
            <a:noFill/>
          </a:ln>
        </p:spPr>
        <p:txBody>
          <a:bodyPr wrap="square" rtlCol="0">
            <a:spAutoFit/>
          </a:bodyPr>
          <a:lstStyle/>
          <a:p>
            <a:pPr marL="285750" indent="-285750">
              <a:buFont typeface="Arial" panose="020B0604020202020204" pitchFamily="34" charset="0"/>
              <a:buChar char="•"/>
            </a:pPr>
            <a:r>
              <a:rPr lang="en-US" sz="2300" dirty="0" smtClean="0"/>
              <a:t>Founded in 2006 by IN2P3, IRFU and KEK to promote French-Japanese cooperation in high energy physics and related areas</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sz="2300" dirty="0" smtClean="0"/>
              <a:t>Renamed </a:t>
            </a:r>
            <a:r>
              <a:rPr lang="en-US" sz="2300" dirty="0" smtClean="0"/>
              <a:t>Toshiko Yuasa</a:t>
            </a:r>
            <a:r>
              <a:rPr lang="en-US" sz="2300" dirty="0" smtClean="0">
                <a:solidFill>
                  <a:srgbClr val="FF3300"/>
                </a:solidFill>
              </a:rPr>
              <a:t>* </a:t>
            </a:r>
            <a:r>
              <a:rPr lang="en-US" sz="2300" dirty="0" smtClean="0"/>
              <a:t>Laboratory </a:t>
            </a:r>
            <a:r>
              <a:rPr lang="en-US" sz="2300" dirty="0" smtClean="0"/>
              <a:t>in </a:t>
            </a:r>
            <a:r>
              <a:rPr lang="en-US" sz="2300" dirty="0" smtClean="0"/>
              <a:t>2009 special ceremony</a:t>
            </a:r>
            <a:endParaRPr lang="en-US" sz="2300" dirty="0" smtClean="0"/>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300" dirty="0" smtClean="0"/>
              <a:t>Supports </a:t>
            </a:r>
            <a:r>
              <a:rPr lang="en-US" sz="2300" dirty="0" smtClean="0">
                <a:sym typeface="Symbol"/>
              </a:rPr>
              <a:t> </a:t>
            </a:r>
            <a:r>
              <a:rPr lang="en-US" sz="2300" dirty="0" smtClean="0"/>
              <a:t>25 </a:t>
            </a:r>
            <a:r>
              <a:rPr lang="en-US" sz="2300" dirty="0" smtClean="0"/>
              <a:t>joint projects (topical workshops, visits, transport)</a:t>
            </a:r>
            <a:endParaRPr lang="en-US" dirty="0" smtClean="0">
              <a:solidFill>
                <a:srgbClr val="0070C0"/>
              </a:solidFill>
            </a:endParaRP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sz="2300" dirty="0" smtClean="0"/>
              <a:t>GOALS:  - exchanges of personnel, including technical staff</a:t>
            </a:r>
          </a:p>
          <a:p>
            <a:r>
              <a:rPr lang="en-US" sz="2300" dirty="0"/>
              <a:t> </a:t>
            </a:r>
            <a:r>
              <a:rPr lang="en-US" sz="2300" dirty="0" smtClean="0"/>
              <a:t>                   - </a:t>
            </a:r>
            <a:r>
              <a:rPr lang="en-US" sz="2300" dirty="0" smtClean="0"/>
              <a:t>seed money /  promotion for</a:t>
            </a:r>
            <a:r>
              <a:rPr lang="en-US" sz="2300" dirty="0" smtClean="0"/>
              <a:t> </a:t>
            </a:r>
            <a:r>
              <a:rPr lang="en-US" sz="2300" dirty="0" smtClean="0"/>
              <a:t>new initiatives &amp; ideas</a:t>
            </a:r>
          </a:p>
          <a:p>
            <a:r>
              <a:rPr lang="en-US" sz="2300" dirty="0"/>
              <a:t> </a:t>
            </a:r>
            <a:r>
              <a:rPr lang="en-US" sz="2300" dirty="0" smtClean="0"/>
              <a:t>                   - joint training for junior staff and students</a:t>
            </a:r>
          </a:p>
          <a:p>
            <a:endParaRPr lang="en-US" sz="1000" dirty="0"/>
          </a:p>
          <a:p>
            <a:pPr marL="342900" indent="-342900">
              <a:buFont typeface="Arial" panose="020B0604020202020204" pitchFamily="34" charset="0"/>
              <a:buChar char="•"/>
            </a:pPr>
            <a:r>
              <a:rPr lang="en-US" sz="2300" dirty="0" smtClean="0">
                <a:sym typeface="Symbol"/>
              </a:rPr>
              <a:t>Does not support costs </a:t>
            </a:r>
            <a:r>
              <a:rPr lang="en-US" sz="2300" dirty="0" smtClean="0">
                <a:sym typeface="Symbol"/>
              </a:rPr>
              <a:t>of</a:t>
            </a:r>
            <a:r>
              <a:rPr lang="en-US" sz="2300" dirty="0" smtClean="0">
                <a:sym typeface="Symbol"/>
              </a:rPr>
              <a:t> </a:t>
            </a:r>
            <a:r>
              <a:rPr lang="en-US" sz="2300" dirty="0" smtClean="0">
                <a:sym typeface="Symbol"/>
              </a:rPr>
              <a:t>research programs </a:t>
            </a:r>
            <a:r>
              <a:rPr lang="en-US" sz="2300" dirty="0" smtClean="0">
                <a:sym typeface="Symbol"/>
              </a:rPr>
              <a:t>themselves, </a:t>
            </a:r>
            <a:r>
              <a:rPr lang="en-US" sz="2300" dirty="0" smtClean="0">
                <a:sym typeface="Symbol"/>
              </a:rPr>
              <a:t>only additional costs of collaborating with French/Japanese partner</a:t>
            </a:r>
          </a:p>
          <a:p>
            <a:pPr marL="342900" indent="-342900">
              <a:buFont typeface="Arial" panose="020B0604020202020204" pitchFamily="34" charset="0"/>
              <a:buChar char="•"/>
            </a:pPr>
            <a:endParaRPr lang="en-US" sz="1000" dirty="0">
              <a:sym typeface="Symbol"/>
            </a:endParaRPr>
          </a:p>
          <a:p>
            <a:pPr marL="342900" indent="-342900">
              <a:buFont typeface="Arial" panose="020B0604020202020204" pitchFamily="34" charset="0"/>
              <a:buChar char="•"/>
            </a:pPr>
            <a:r>
              <a:rPr lang="en-US" sz="2300" dirty="0" smtClean="0">
                <a:sym typeface="Symbol"/>
              </a:rPr>
              <a:t>Mainly bottom-up + considerations for coordination and coherence</a:t>
            </a:r>
          </a:p>
          <a:p>
            <a:endParaRPr lang="en-US" dirty="0">
              <a:sym typeface="Symbol"/>
            </a:endParaRPr>
          </a:p>
          <a:p>
            <a:r>
              <a:rPr lang="en-US" b="1" dirty="0" smtClean="0">
                <a:solidFill>
                  <a:srgbClr val="FF3300"/>
                </a:solidFill>
                <a:sym typeface="Symbol"/>
              </a:rPr>
              <a:t>* </a:t>
            </a:r>
            <a:r>
              <a:rPr lang="en-US" i="1" dirty="0" smtClean="0">
                <a:solidFill>
                  <a:srgbClr val="FF3300"/>
                </a:solidFill>
                <a:sym typeface="Symbol"/>
              </a:rPr>
              <a:t>Toshiko Yuasa </a:t>
            </a:r>
            <a:r>
              <a:rPr lang="en-US" i="1" dirty="0" smtClean="0">
                <a:sym typeface="Symbol"/>
              </a:rPr>
              <a:t>(1909-1980) studied at College de France with F. Joliot-Curie and worked for 30 years at IPN-</a:t>
            </a:r>
            <a:r>
              <a:rPr lang="en-US" i="1" dirty="0" err="1" smtClean="0">
                <a:sym typeface="Symbol"/>
              </a:rPr>
              <a:t>Orsay</a:t>
            </a:r>
            <a:r>
              <a:rPr lang="en-US" i="1" dirty="0" smtClean="0">
                <a:sym typeface="Symbol"/>
              </a:rPr>
              <a:t>. She was the first ever Japanese female physicist and played a pioneering and decisive role in building up French-Japanese relations in subatomic physics</a:t>
            </a:r>
            <a:endParaRPr lang="en-US" i="1" dirty="0"/>
          </a:p>
        </p:txBody>
      </p:sp>
    </p:spTree>
    <p:extLst>
      <p:ext uri="{BB962C8B-B14F-4D97-AF65-F5344CB8AC3E}">
        <p14:creationId xmlns:p14="http://schemas.microsoft.com/office/powerpoint/2010/main" val="446071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080120"/>
          </a:xfrm>
        </p:spPr>
        <p:txBody>
          <a:bodyPr>
            <a:noAutofit/>
          </a:bodyPr>
          <a:lstStyle/>
          <a:p>
            <a:r>
              <a:rPr lang="en-US" dirty="0" smtClean="0">
                <a:solidFill>
                  <a:srgbClr val="0000CC"/>
                </a:solidFill>
              </a:rPr>
              <a:t>Main</a:t>
            </a:r>
            <a:r>
              <a:rPr lang="en-US" dirty="0" smtClean="0">
                <a:solidFill>
                  <a:srgbClr val="0000CC"/>
                </a:solidFill>
              </a:rPr>
              <a:t> </a:t>
            </a:r>
            <a:r>
              <a:rPr lang="en-US" dirty="0" smtClean="0">
                <a:solidFill>
                  <a:srgbClr val="0000CC"/>
                </a:solidFill>
              </a:rPr>
              <a:t>features and information (2)</a:t>
            </a:r>
            <a:r>
              <a:rPr lang="en-US" sz="4800" dirty="0"/>
              <a:t/>
            </a:r>
            <a:br>
              <a:rPr lang="en-US" sz="4800" dirty="0"/>
            </a:br>
            <a:r>
              <a:rPr lang="en-US" sz="2000" dirty="0">
                <a:solidFill>
                  <a:srgbClr val="0070C0"/>
                </a:solidFill>
              </a:rPr>
              <a:t>http://fjppl.in2p3.fr/cgi-bin/twiki.source/bin/view/FJPPL/WebHome</a:t>
            </a:r>
            <a:endParaRPr lang="fr-FR" sz="2000" dirty="0">
              <a:solidFill>
                <a:srgbClr val="0070C0"/>
              </a:solidFill>
            </a:endParaRPr>
          </a:p>
        </p:txBody>
      </p:sp>
      <p:sp>
        <p:nvSpPr>
          <p:cNvPr id="3" name="ZoneTexte 2"/>
          <p:cNvSpPr txBox="1"/>
          <p:nvPr/>
        </p:nvSpPr>
        <p:spPr>
          <a:xfrm>
            <a:off x="179512" y="1196752"/>
            <a:ext cx="8784976" cy="5493812"/>
          </a:xfrm>
          <a:prstGeom prst="rect">
            <a:avLst/>
          </a:prstGeom>
          <a:noFill/>
          <a:ln>
            <a:noFill/>
          </a:ln>
        </p:spPr>
        <p:txBody>
          <a:bodyPr wrap="square" rtlCol="0">
            <a:spAutoFit/>
          </a:bodyPr>
          <a:lstStyle/>
          <a:p>
            <a:pPr marL="285750" indent="-285750">
              <a:buFont typeface="Arial" panose="020B0604020202020204" pitchFamily="34" charset="0"/>
              <a:buChar char="•"/>
            </a:pPr>
            <a:r>
              <a:rPr lang="en-US" sz="2300" dirty="0" smtClean="0"/>
              <a:t>Yearly </a:t>
            </a:r>
            <a:r>
              <a:rPr lang="en-US" sz="2300" dirty="0"/>
              <a:t>project evaluations </a:t>
            </a:r>
            <a:r>
              <a:rPr lang="en-US" sz="2300" dirty="0" smtClean="0"/>
              <a:t>and </a:t>
            </a:r>
            <a:r>
              <a:rPr lang="en-US" sz="2300" dirty="0"/>
              <a:t>workshop (France </a:t>
            </a:r>
            <a:r>
              <a:rPr lang="en-US" sz="2300" dirty="0">
                <a:sym typeface="Symbol"/>
              </a:rPr>
              <a:t> </a:t>
            </a:r>
            <a:r>
              <a:rPr lang="en-US" sz="2300" dirty="0" smtClean="0"/>
              <a:t>Japan </a:t>
            </a:r>
            <a:r>
              <a:rPr lang="en-US" sz="2300" dirty="0">
                <a:sym typeface="Symbol"/>
              </a:rPr>
              <a:t> </a:t>
            </a:r>
            <a:r>
              <a:rPr lang="en-US" sz="2300" dirty="0" smtClean="0"/>
              <a:t>Korea)</a:t>
            </a:r>
            <a:endParaRPr lang="en-US" sz="2300" dirty="0" smtClean="0"/>
          </a:p>
          <a:p>
            <a:r>
              <a:rPr lang="en-US" dirty="0" smtClean="0">
                <a:sym typeface="Wingdings" panose="05000000000000000000" pitchFamily="2" charset="2"/>
              </a:rPr>
              <a:t>      </a:t>
            </a:r>
            <a:r>
              <a:rPr lang="en-US" dirty="0" smtClean="0">
                <a:solidFill>
                  <a:srgbClr val="7030A0"/>
                </a:solidFill>
                <a:sym typeface="Wingdings" panose="05000000000000000000" pitchFamily="2" charset="2"/>
              </a:rPr>
              <a:t> </a:t>
            </a:r>
            <a:r>
              <a:rPr lang="en-US" dirty="0" smtClean="0">
                <a:solidFill>
                  <a:srgbClr val="7030A0"/>
                </a:solidFill>
              </a:rPr>
              <a:t>2014 Bordeaux</a:t>
            </a:r>
            <a:r>
              <a:rPr lang="en-US" dirty="0" smtClean="0">
                <a:sym typeface="Wingdings" panose="05000000000000000000" pitchFamily="2" charset="2"/>
              </a:rPr>
              <a:t>  </a:t>
            </a:r>
            <a:r>
              <a:rPr lang="en-US" dirty="0" smtClean="0">
                <a:solidFill>
                  <a:srgbClr val="006600"/>
                </a:solidFill>
                <a:sym typeface="Wingdings" panose="05000000000000000000" pitchFamily="2" charset="2"/>
              </a:rPr>
              <a:t> </a:t>
            </a:r>
            <a:r>
              <a:rPr lang="en-US" dirty="0" smtClean="0">
                <a:solidFill>
                  <a:srgbClr val="006600"/>
                </a:solidFill>
              </a:rPr>
              <a:t>2015 Okinawa </a:t>
            </a:r>
            <a:r>
              <a:rPr lang="en-US" dirty="0" smtClean="0">
                <a:solidFill>
                  <a:schemeClr val="tx2">
                    <a:lumMod val="60000"/>
                    <a:lumOff val="40000"/>
                  </a:schemeClr>
                </a:solidFill>
                <a:sym typeface="Wingdings" panose="05000000000000000000" pitchFamily="2" charset="2"/>
              </a:rPr>
              <a:t> </a:t>
            </a:r>
            <a:r>
              <a:rPr lang="en-US" dirty="0" smtClean="0">
                <a:solidFill>
                  <a:schemeClr val="tx2">
                    <a:lumMod val="60000"/>
                    <a:lumOff val="40000"/>
                  </a:schemeClr>
                </a:solidFill>
                <a:sym typeface="Wingdings" panose="05000000000000000000" pitchFamily="2" charset="2"/>
              </a:rPr>
              <a:t>2016</a:t>
            </a:r>
            <a:r>
              <a:rPr lang="en-US" dirty="0">
                <a:solidFill>
                  <a:schemeClr val="tx2">
                    <a:lumMod val="60000"/>
                    <a:lumOff val="40000"/>
                  </a:schemeClr>
                </a:solidFill>
                <a:sym typeface="Wingdings" panose="05000000000000000000" pitchFamily="2" charset="2"/>
              </a:rPr>
              <a:t> </a:t>
            </a:r>
            <a:r>
              <a:rPr lang="en-US" dirty="0" smtClean="0">
                <a:solidFill>
                  <a:schemeClr val="tx2">
                    <a:lumMod val="60000"/>
                    <a:lumOff val="40000"/>
                  </a:schemeClr>
                </a:solidFill>
                <a:sym typeface="Wingdings" panose="05000000000000000000" pitchFamily="2" charset="2"/>
              </a:rPr>
              <a:t>Seoul </a:t>
            </a:r>
            <a:r>
              <a:rPr lang="en-US" dirty="0" smtClean="0">
                <a:solidFill>
                  <a:srgbClr val="FF3300"/>
                </a:solidFill>
                <a:sym typeface="Wingdings" panose="05000000000000000000" pitchFamily="2" charset="2"/>
              </a:rPr>
              <a:t>10-12 May 2017 Strasbourg</a:t>
            </a:r>
            <a:endParaRPr lang="en-US" dirty="0" smtClean="0">
              <a:solidFill>
                <a:srgbClr val="FF3300"/>
              </a:solidFill>
            </a:endParaRPr>
          </a:p>
          <a:p>
            <a:r>
              <a:rPr lang="en-US" sz="800" dirty="0">
                <a:solidFill>
                  <a:srgbClr val="0000CC"/>
                </a:solidFill>
              </a:rPr>
              <a:t> </a:t>
            </a:r>
            <a:r>
              <a:rPr lang="en-US" sz="800" dirty="0" smtClean="0">
                <a:solidFill>
                  <a:srgbClr val="0000CC"/>
                </a:solidFill>
              </a:rPr>
              <a:t>                </a:t>
            </a:r>
            <a:endParaRPr lang="en-US" sz="800" dirty="0" smtClean="0"/>
          </a:p>
          <a:p>
            <a:pPr marL="285750" indent="-285750">
              <a:buFont typeface="Arial" panose="020B0604020202020204" pitchFamily="34" charset="0"/>
              <a:buChar char="•"/>
            </a:pPr>
            <a:r>
              <a:rPr lang="en-US" sz="2300" dirty="0" smtClean="0">
                <a:sym typeface="Wingdings" panose="05000000000000000000" pitchFamily="2" charset="2"/>
              </a:rPr>
              <a:t>Allows g</a:t>
            </a:r>
            <a:r>
              <a:rPr lang="en-US" sz="2300" dirty="0" smtClean="0">
                <a:sym typeface="Wingdings" panose="05000000000000000000" pitchFamily="2" charset="2"/>
              </a:rPr>
              <a:t>enuine </a:t>
            </a:r>
            <a:r>
              <a:rPr lang="en-US" sz="2300" dirty="0" smtClean="0">
                <a:sym typeface="Wingdings" panose="05000000000000000000" pitchFamily="2" charset="2"/>
              </a:rPr>
              <a:t>knowledge of partner’s environment, conditions and methods  close collaborative relations </a:t>
            </a:r>
          </a:p>
          <a:p>
            <a:pPr marL="285750" indent="-285750">
              <a:buFont typeface="Arial" panose="020B0604020202020204" pitchFamily="34" charset="0"/>
              <a:buChar char="•"/>
            </a:pPr>
            <a:endParaRPr lang="en-US" sz="800" dirty="0" smtClean="0">
              <a:sym typeface="Wingdings" panose="05000000000000000000" pitchFamily="2" charset="2"/>
            </a:endParaRPr>
          </a:p>
          <a:p>
            <a:pPr marL="285750" indent="-285750">
              <a:buFont typeface="Arial" panose="020B0604020202020204" pitchFamily="34" charset="0"/>
              <a:buChar char="•"/>
            </a:pPr>
            <a:r>
              <a:rPr lang="en-US" sz="2300" dirty="0" smtClean="0">
                <a:sym typeface="Wingdings" panose="05000000000000000000" pitchFamily="2" charset="2"/>
              </a:rPr>
              <a:t>Modest but dedicated </a:t>
            </a:r>
            <a:r>
              <a:rPr lang="en-US" sz="2300" dirty="0" smtClean="0">
                <a:sym typeface="Wingdings" panose="05000000000000000000" pitchFamily="2" charset="2"/>
              </a:rPr>
              <a:t>centrally allocated budgets act </a:t>
            </a:r>
            <a:r>
              <a:rPr lang="en-US" sz="2300" dirty="0" smtClean="0">
                <a:sym typeface="Wingdings" panose="05000000000000000000" pitchFamily="2" charset="2"/>
              </a:rPr>
              <a:t>as </a:t>
            </a:r>
            <a:r>
              <a:rPr lang="en-US" sz="2300" dirty="0" smtClean="0">
                <a:sym typeface="Wingdings" panose="05000000000000000000" pitchFamily="2" charset="2"/>
              </a:rPr>
              <a:t>incentive, </a:t>
            </a:r>
            <a:r>
              <a:rPr lang="en-US" sz="2300" dirty="0" smtClean="0">
                <a:sym typeface="Wingdings" panose="05000000000000000000" pitchFamily="2" charset="2"/>
              </a:rPr>
              <a:t>providing useful </a:t>
            </a:r>
            <a:r>
              <a:rPr lang="en-US" sz="2300" dirty="0" smtClean="0">
                <a:sym typeface="Wingdings" panose="05000000000000000000" pitchFamily="2" charset="2"/>
              </a:rPr>
              <a:t>context, still  within an official (but light) </a:t>
            </a:r>
            <a:r>
              <a:rPr lang="en-US" sz="2300" dirty="0" smtClean="0">
                <a:sym typeface="Wingdings" panose="05000000000000000000" pitchFamily="2" charset="2"/>
              </a:rPr>
              <a:t>framework</a:t>
            </a:r>
          </a:p>
          <a:p>
            <a:pPr marL="285750" indent="-285750">
              <a:buFont typeface="Arial" panose="020B0604020202020204" pitchFamily="34" charset="0"/>
              <a:buChar char="•"/>
            </a:pPr>
            <a:endParaRPr lang="en-US" sz="800" dirty="0">
              <a:sym typeface="Wingdings" panose="05000000000000000000" pitchFamily="2" charset="2"/>
            </a:endParaRPr>
          </a:p>
          <a:p>
            <a:pPr marL="285750" indent="-285750">
              <a:buFont typeface="Arial" panose="020B0604020202020204" pitchFamily="34" charset="0"/>
              <a:buChar char="•"/>
            </a:pPr>
            <a:r>
              <a:rPr lang="en-US" sz="2300" dirty="0" smtClean="0">
                <a:sym typeface="Wingdings" panose="05000000000000000000" pitchFamily="2" charset="2"/>
              </a:rPr>
              <a:t>B</a:t>
            </a:r>
            <a:r>
              <a:rPr lang="en-US" sz="2300" dirty="0" smtClean="0">
                <a:sym typeface="Wingdings" panose="05000000000000000000" pitchFamily="2" charset="2"/>
              </a:rPr>
              <a:t>enefits: </a:t>
            </a:r>
            <a:r>
              <a:rPr lang="en-US" sz="2300" dirty="0" smtClean="0">
                <a:sym typeface="Wingdings" panose="05000000000000000000" pitchFamily="2" charset="2"/>
              </a:rPr>
              <a:t>“coo-petition”, added visibility</a:t>
            </a:r>
            <a:r>
              <a:rPr lang="en-US" sz="2300" dirty="0">
                <a:sym typeface="Wingdings" panose="05000000000000000000" pitchFamily="2" charset="2"/>
              </a:rPr>
              <a:t> </a:t>
            </a:r>
            <a:r>
              <a:rPr lang="en-US" sz="2300" dirty="0" smtClean="0">
                <a:sym typeface="Wingdings" panose="05000000000000000000" pitchFamily="2" charset="2"/>
              </a:rPr>
              <a:t>and credibility, </a:t>
            </a:r>
            <a:r>
              <a:rPr lang="en-US" sz="2300" dirty="0" smtClean="0">
                <a:sym typeface="Wingdings" panose="05000000000000000000" pitchFamily="2" charset="2"/>
              </a:rPr>
              <a:t>improved </a:t>
            </a:r>
            <a:r>
              <a:rPr lang="en-US" sz="2300" dirty="0" smtClean="0">
                <a:sym typeface="Wingdings" panose="05000000000000000000" pitchFamily="2" charset="2"/>
              </a:rPr>
              <a:t>facility access, </a:t>
            </a:r>
            <a:r>
              <a:rPr lang="en-US" sz="2300" dirty="0" smtClean="0">
                <a:sym typeface="Wingdings" panose="05000000000000000000" pitchFamily="2" charset="2"/>
              </a:rPr>
              <a:t>springboard </a:t>
            </a:r>
            <a:r>
              <a:rPr lang="en-US" sz="2300" dirty="0" smtClean="0">
                <a:sym typeface="Wingdings" panose="05000000000000000000" pitchFamily="2" charset="2"/>
              </a:rPr>
              <a:t>for other funding,…</a:t>
            </a:r>
          </a:p>
          <a:p>
            <a:endParaRPr lang="en-US" sz="800" dirty="0" smtClean="0">
              <a:sym typeface="Wingdings" panose="05000000000000000000" pitchFamily="2" charset="2"/>
            </a:endParaRPr>
          </a:p>
          <a:p>
            <a:pPr marL="285750" indent="-285750">
              <a:buFont typeface="Arial" panose="020B0604020202020204" pitchFamily="34" charset="0"/>
              <a:buChar char="•"/>
            </a:pPr>
            <a:r>
              <a:rPr lang="en-US" sz="2300" dirty="0" smtClean="0">
                <a:sym typeface="Wingdings" panose="05000000000000000000" pitchFamily="2" charset="2"/>
              </a:rPr>
              <a:t>Brief project summaries on “public” </a:t>
            </a:r>
            <a:r>
              <a:rPr lang="en-US" sz="2300" dirty="0" err="1" smtClean="0">
                <a:sym typeface="Wingdings" panose="05000000000000000000" pitchFamily="2" charset="2"/>
              </a:rPr>
              <a:t>twiki</a:t>
            </a:r>
            <a:r>
              <a:rPr lang="en-US" sz="2300" dirty="0" smtClean="0">
                <a:sym typeface="Wingdings" panose="05000000000000000000" pitchFamily="2" charset="2"/>
              </a:rPr>
              <a:t> as showcase for “external” visibility </a:t>
            </a:r>
            <a:r>
              <a:rPr lang="en-US" sz="1000" dirty="0">
                <a:solidFill>
                  <a:srgbClr val="0000CC"/>
                </a:solidFill>
              </a:rPr>
              <a:t> </a:t>
            </a:r>
            <a:r>
              <a:rPr lang="en-US" sz="1600" dirty="0">
                <a:solidFill>
                  <a:srgbClr val="0000CC"/>
                </a:solidFill>
              </a:rPr>
              <a:t>(see: http://</a:t>
            </a:r>
            <a:r>
              <a:rPr lang="en-US" sz="1600" dirty="0" smtClean="0">
                <a:solidFill>
                  <a:srgbClr val="0000CC"/>
                </a:solidFill>
              </a:rPr>
              <a:t>fjppl.in2p3.fr/cgi-bin/twiki.source/bin/view/FJPPL/FJPPLprojects)</a:t>
            </a:r>
            <a:endParaRPr lang="en-US" sz="2300" dirty="0" smtClean="0">
              <a:sym typeface="Wingdings" panose="05000000000000000000" pitchFamily="2" charset="2"/>
            </a:endParaRPr>
          </a:p>
          <a:p>
            <a:pPr marL="285750" indent="-285750">
              <a:buFont typeface="Arial" panose="020B0604020202020204" pitchFamily="34" charset="0"/>
              <a:buChar char="•"/>
            </a:pPr>
            <a:endParaRPr lang="en-US" sz="800" dirty="0">
              <a:sym typeface="Wingdings" panose="05000000000000000000" pitchFamily="2" charset="2"/>
            </a:endParaRPr>
          </a:p>
          <a:p>
            <a:pPr marL="285750" indent="-285750">
              <a:buFont typeface="Arial" panose="020B0604020202020204" pitchFamily="34" charset="0"/>
              <a:buChar char="•"/>
            </a:pPr>
            <a:r>
              <a:rPr lang="en-US" sz="2300" dirty="0" smtClean="0">
                <a:solidFill>
                  <a:srgbClr val="C00000"/>
                </a:solidFill>
                <a:sym typeface="Wingdings" panose="05000000000000000000" pitchFamily="2" charset="2"/>
              </a:rPr>
              <a:t>Special emphasis </a:t>
            </a:r>
            <a:r>
              <a:rPr lang="en-US" sz="2300" dirty="0" smtClean="0">
                <a:sym typeface="Wingdings" panose="05000000000000000000" pitchFamily="2" charset="2"/>
              </a:rPr>
              <a:t>on supporting and </a:t>
            </a:r>
            <a:r>
              <a:rPr lang="en-US" sz="2300" dirty="0" smtClean="0">
                <a:sym typeface="Wingdings" panose="05000000000000000000" pitchFamily="2" charset="2"/>
              </a:rPr>
              <a:t>promoting: </a:t>
            </a:r>
            <a:endParaRPr lang="en-US" sz="2300" dirty="0" smtClean="0">
              <a:sym typeface="Wingdings" panose="05000000000000000000" pitchFamily="2" charset="2"/>
            </a:endParaRPr>
          </a:p>
          <a:p>
            <a:r>
              <a:rPr lang="en-US" sz="2300" dirty="0">
                <a:sym typeface="Wingdings" panose="05000000000000000000" pitchFamily="2" charset="2"/>
              </a:rPr>
              <a:t> </a:t>
            </a:r>
            <a:r>
              <a:rPr lang="en-US" sz="2300" dirty="0" smtClean="0">
                <a:sym typeface="Wingdings" panose="05000000000000000000" pitchFamily="2" charset="2"/>
              </a:rPr>
              <a:t>      1) </a:t>
            </a:r>
            <a:r>
              <a:rPr lang="en-US" sz="2300" dirty="0">
                <a:sym typeface="Wingdings" panose="05000000000000000000" pitchFamily="2" charset="2"/>
              </a:rPr>
              <a:t>Y</a:t>
            </a:r>
            <a:r>
              <a:rPr lang="en-US" sz="2300" dirty="0" smtClean="0">
                <a:sym typeface="Wingdings" panose="05000000000000000000" pitchFamily="2" charset="2"/>
              </a:rPr>
              <a:t>oung researchers in TYL-FJPPL activity</a:t>
            </a:r>
          </a:p>
          <a:p>
            <a:r>
              <a:rPr lang="en-US" sz="1000" dirty="0">
                <a:solidFill>
                  <a:srgbClr val="0000CC"/>
                </a:solidFill>
              </a:rPr>
              <a:t> </a:t>
            </a:r>
            <a:r>
              <a:rPr lang="en-US" sz="1000" dirty="0" smtClean="0">
                <a:solidFill>
                  <a:srgbClr val="0000CC"/>
                </a:solidFill>
              </a:rPr>
              <a:t>                          </a:t>
            </a:r>
            <a:r>
              <a:rPr lang="en-US" sz="1600" dirty="0" smtClean="0">
                <a:solidFill>
                  <a:srgbClr val="0000CC"/>
                </a:solidFill>
              </a:rPr>
              <a:t>(see: </a:t>
            </a:r>
            <a:r>
              <a:rPr lang="en-US" sz="1600" dirty="0">
                <a:solidFill>
                  <a:srgbClr val="0000CC"/>
                </a:solidFill>
              </a:rPr>
              <a:t>http://fjppl.in2p3.fr/cgi-bin/twiki.source/bin/view/FJPPL/FJPPLStudents)</a:t>
            </a:r>
            <a:endParaRPr lang="en-US" sz="2300" dirty="0" smtClean="0">
              <a:sym typeface="Wingdings" panose="05000000000000000000" pitchFamily="2" charset="2"/>
            </a:endParaRPr>
          </a:p>
          <a:p>
            <a:r>
              <a:rPr lang="en-US" sz="2300" dirty="0">
                <a:sym typeface="Wingdings" panose="05000000000000000000" pitchFamily="2" charset="2"/>
              </a:rPr>
              <a:t> </a:t>
            </a:r>
            <a:r>
              <a:rPr lang="en-US" sz="2300" dirty="0" smtClean="0">
                <a:sym typeface="Wingdings" panose="05000000000000000000" pitchFamily="2" charset="2"/>
              </a:rPr>
              <a:t>      2) Actions towards gender balance ( </a:t>
            </a:r>
            <a:r>
              <a:rPr lang="en-US" sz="2300" dirty="0" smtClean="0">
                <a:sym typeface="Wingdings" panose="05000000000000000000" pitchFamily="2" charset="2"/>
              </a:rPr>
              <a:t>mainly </a:t>
            </a:r>
            <a:r>
              <a:rPr lang="en-US" sz="2300" dirty="0" smtClean="0">
                <a:sym typeface="Wingdings" panose="05000000000000000000" pitchFamily="2" charset="2"/>
              </a:rPr>
              <a:t>KEK) </a:t>
            </a:r>
          </a:p>
        </p:txBody>
      </p:sp>
    </p:spTree>
    <p:extLst>
      <p:ext uri="{BB962C8B-B14F-4D97-AF65-F5344CB8AC3E}">
        <p14:creationId xmlns:p14="http://schemas.microsoft.com/office/powerpoint/2010/main" val="4114195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0" y="44624"/>
            <a:ext cx="9144000" cy="1080120"/>
          </a:xfrm>
        </p:spPr>
        <p:txBody>
          <a:bodyPr>
            <a:noAutofit/>
          </a:bodyPr>
          <a:lstStyle/>
          <a:p>
            <a:r>
              <a:rPr lang="en-US" sz="3200" dirty="0">
                <a:solidFill>
                  <a:srgbClr val="0000CC"/>
                </a:solidFill>
              </a:rPr>
              <a:t>A</a:t>
            </a:r>
            <a:r>
              <a:rPr lang="en-US" sz="3200" dirty="0" smtClean="0">
                <a:solidFill>
                  <a:srgbClr val="0000CC"/>
                </a:solidFill>
              </a:rPr>
              <a:t>nnual </a:t>
            </a:r>
            <a:r>
              <a:rPr lang="en-US" sz="3200" dirty="0">
                <a:solidFill>
                  <a:srgbClr val="0000CC"/>
                </a:solidFill>
              </a:rPr>
              <a:t>call to fund staff exchanges on joint </a:t>
            </a:r>
            <a:r>
              <a:rPr lang="en-US" sz="3200" dirty="0" smtClean="0">
                <a:solidFill>
                  <a:srgbClr val="0000CC"/>
                </a:solidFill>
              </a:rPr>
              <a:t>activities</a:t>
            </a:r>
            <a:r>
              <a:rPr lang="en-US" dirty="0" smtClean="0">
                <a:solidFill>
                  <a:srgbClr val="0000CC"/>
                </a:solidFill>
              </a:rPr>
              <a:t> </a:t>
            </a:r>
            <a:r>
              <a:rPr lang="en-US" dirty="0"/>
              <a:t/>
            </a:r>
            <a:br>
              <a:rPr lang="en-US" dirty="0"/>
            </a:br>
            <a:r>
              <a:rPr lang="en-US" sz="2000" dirty="0">
                <a:solidFill>
                  <a:srgbClr val="0070C0"/>
                </a:solidFill>
              </a:rPr>
              <a:t>http://fjppl.in2p3.fr/cgi-bin/twiki.source/bin/view/FJPPL/FJPPLStaffExchange</a:t>
            </a:r>
            <a:endParaRPr lang="fr-FR" sz="2000" dirty="0">
              <a:solidFill>
                <a:srgbClr val="0070C0"/>
              </a:solidFill>
            </a:endParaRPr>
          </a:p>
        </p:txBody>
      </p:sp>
      <p:sp>
        <p:nvSpPr>
          <p:cNvPr id="4" name="ZoneTexte 3"/>
          <p:cNvSpPr txBox="1"/>
          <p:nvPr/>
        </p:nvSpPr>
        <p:spPr>
          <a:xfrm>
            <a:off x="395536" y="1268760"/>
            <a:ext cx="8424936"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Staff from CNRS</a:t>
            </a:r>
            <a:r>
              <a:rPr lang="en-US" sz="2000" dirty="0"/>
              <a:t>, CEA, </a:t>
            </a:r>
            <a:r>
              <a:rPr lang="en-US" sz="2000" dirty="0" smtClean="0"/>
              <a:t>KEK + universities; participation of junior staff and students encouraged </a:t>
            </a:r>
          </a:p>
          <a:p>
            <a:pPr marL="285750" indent="-285750">
              <a:buFont typeface="Arial" panose="020B0604020202020204" pitchFamily="34" charset="0"/>
              <a:buChar char="•"/>
            </a:pPr>
            <a:r>
              <a:rPr lang="en-US" sz="2000" dirty="0" smtClean="0"/>
              <a:t>Emerging activity or new initiative in </a:t>
            </a:r>
            <a:r>
              <a:rPr lang="en-US" sz="2000" dirty="0"/>
              <a:t>existing </a:t>
            </a:r>
            <a:r>
              <a:rPr lang="en-US" sz="2000" dirty="0" smtClean="0"/>
              <a:t>activity; within research program at IN2P2, IRFU and KEK</a:t>
            </a:r>
          </a:p>
          <a:p>
            <a:pPr marL="285750" indent="-285750">
              <a:buFont typeface="Arial" panose="020B0604020202020204" pitchFamily="34" charset="0"/>
              <a:buChar char="•"/>
            </a:pPr>
            <a:r>
              <a:rPr lang="en-US" sz="2000" dirty="0"/>
              <a:t>M</a:t>
            </a:r>
            <a:r>
              <a:rPr lang="en-US" sz="2000" dirty="0" smtClean="0"/>
              <a:t>aximum four years </a:t>
            </a:r>
            <a:r>
              <a:rPr lang="en-US" sz="2000" dirty="0" smtClean="0">
                <a:sym typeface="Wingdings" panose="05000000000000000000" pitchFamily="2" charset="2"/>
              </a:rPr>
              <a:t></a:t>
            </a:r>
            <a:r>
              <a:rPr lang="en-US" sz="2000" dirty="0" smtClean="0"/>
              <a:t> evolution of scope / leaders after that…</a:t>
            </a:r>
          </a:p>
          <a:p>
            <a:pPr marL="285750" indent="-285750">
              <a:buFont typeface="Arial" panose="020B0604020202020204" pitchFamily="34" charset="0"/>
              <a:buChar char="•"/>
            </a:pPr>
            <a:r>
              <a:rPr lang="en-US" sz="2000" dirty="0" smtClean="0"/>
              <a:t>Request budgets reasonable for planned exchanges; funding only for visits, joint workshops, transport of equipment</a:t>
            </a:r>
            <a:endParaRPr lang="fr-FR" sz="2000" dirty="0"/>
          </a:p>
        </p:txBody>
      </p:sp>
      <p:sp>
        <p:nvSpPr>
          <p:cNvPr id="5" name="Rectangle 4"/>
          <p:cNvSpPr/>
          <p:nvPr/>
        </p:nvSpPr>
        <p:spPr>
          <a:xfrm>
            <a:off x="179512" y="3599145"/>
            <a:ext cx="8784976" cy="2062103"/>
          </a:xfrm>
          <a:prstGeom prst="rect">
            <a:avLst/>
          </a:prstGeom>
          <a:ln>
            <a:solidFill>
              <a:srgbClr val="0000CC"/>
            </a:solidFill>
          </a:ln>
        </p:spPr>
        <p:txBody>
          <a:bodyPr wrap="square">
            <a:spAutoFit/>
          </a:bodyPr>
          <a:lstStyle/>
          <a:p>
            <a:r>
              <a:rPr lang="en-US" sz="1600" dirty="0"/>
              <a:t> Evaluation </a:t>
            </a:r>
            <a:r>
              <a:rPr lang="en-US" sz="1600" dirty="0" smtClean="0"/>
              <a:t>based on yearly </a:t>
            </a:r>
            <a:r>
              <a:rPr lang="en-US" sz="1600" dirty="0"/>
              <a:t>written report + presentation at </a:t>
            </a:r>
            <a:r>
              <a:rPr lang="en-US" sz="1600" dirty="0" smtClean="0"/>
              <a:t>workshop</a:t>
            </a:r>
          </a:p>
          <a:p>
            <a:pPr marL="342900" indent="-342900">
              <a:buFont typeface="+mj-lt"/>
              <a:buAutoNum type="arabicPeriod"/>
            </a:pPr>
            <a:r>
              <a:rPr lang="en-US" sz="1600" dirty="0" smtClean="0"/>
              <a:t>Scientific </a:t>
            </a:r>
            <a:r>
              <a:rPr lang="en-US" sz="1600" dirty="0"/>
              <a:t>and technical quality of the foreseen research program. In case of re-application, progress made in the elapsed year, including publications, reports, communication to conferences</a:t>
            </a:r>
            <a:r>
              <a:rPr lang="en-US" sz="1600" dirty="0" smtClean="0"/>
              <a:t>,...</a:t>
            </a:r>
          </a:p>
          <a:p>
            <a:pPr marL="342900" indent="-342900">
              <a:buFont typeface="+mj-lt"/>
              <a:buAutoNum type="arabicPeriod"/>
            </a:pPr>
            <a:r>
              <a:rPr lang="en-US" sz="1600" dirty="0" smtClean="0"/>
              <a:t>Quality </a:t>
            </a:r>
            <a:r>
              <a:rPr lang="en-US" sz="1600" dirty="0"/>
              <a:t>of the collaboration in terms of scientific and technical exchanges between the French and Japanese partners, task definition and assignments, complementarity, joint publications and reports, joint training of junior staff and students</a:t>
            </a:r>
            <a:r>
              <a:rPr lang="en-US" sz="1600" dirty="0" smtClean="0"/>
              <a:t>,...</a:t>
            </a:r>
          </a:p>
          <a:p>
            <a:pPr marL="342900" indent="-342900">
              <a:buFont typeface="+mj-lt"/>
              <a:buAutoNum type="arabicPeriod"/>
            </a:pPr>
            <a:r>
              <a:rPr lang="en-US" sz="1600" dirty="0" smtClean="0"/>
              <a:t>Expected </a:t>
            </a:r>
            <a:r>
              <a:rPr lang="en-US" sz="1600" dirty="0"/>
              <a:t>impact of the TYL-FJPPL framework for the described activity. Justification for the funds requested to support the proposed exchanges between French and Japanese teams</a:t>
            </a:r>
            <a:endParaRPr lang="fr-FR" sz="1600" dirty="0"/>
          </a:p>
        </p:txBody>
      </p:sp>
      <p:sp>
        <p:nvSpPr>
          <p:cNvPr id="6" name="ZoneTexte 5"/>
          <p:cNvSpPr txBox="1"/>
          <p:nvPr/>
        </p:nvSpPr>
        <p:spPr>
          <a:xfrm>
            <a:off x="2267744" y="5797713"/>
            <a:ext cx="6840760" cy="1015663"/>
          </a:xfrm>
          <a:prstGeom prst="rect">
            <a:avLst/>
          </a:prstGeom>
          <a:noFill/>
        </p:spPr>
        <p:txBody>
          <a:bodyPr wrap="square" rtlCol="0">
            <a:spAutoFit/>
          </a:bodyPr>
          <a:lstStyle/>
          <a:p>
            <a:r>
              <a:rPr lang="en-US" sz="2000" dirty="0" smtClean="0">
                <a:sym typeface="Wingdings" panose="05000000000000000000" pitchFamily="2" charset="2"/>
              </a:rPr>
              <a:t></a:t>
            </a:r>
            <a:r>
              <a:rPr lang="en-US" sz="2000" dirty="0" smtClean="0">
                <a:solidFill>
                  <a:srgbClr val="0000CC"/>
                </a:solidFill>
                <a:sym typeface="Wingdings" panose="05000000000000000000" pitchFamily="2" charset="2"/>
              </a:rPr>
              <a:t>  </a:t>
            </a:r>
            <a:r>
              <a:rPr lang="en-US" sz="2000" dirty="0" smtClean="0">
                <a:solidFill>
                  <a:srgbClr val="CC3300"/>
                </a:solidFill>
              </a:rPr>
              <a:t>19 (IN2P3) </a:t>
            </a:r>
            <a:r>
              <a:rPr lang="en-US" sz="2000" dirty="0" smtClean="0"/>
              <a:t>– </a:t>
            </a:r>
            <a:r>
              <a:rPr lang="en-US" sz="2000" dirty="0" smtClean="0">
                <a:solidFill>
                  <a:srgbClr val="006600"/>
                </a:solidFill>
              </a:rPr>
              <a:t>5 (IN2P3 + IRFU) </a:t>
            </a:r>
            <a:r>
              <a:rPr lang="en-US" sz="2000" dirty="0" smtClean="0"/>
              <a:t>– </a:t>
            </a:r>
            <a:r>
              <a:rPr lang="en-US" sz="2000" dirty="0" smtClean="0">
                <a:solidFill>
                  <a:srgbClr val="002060"/>
                </a:solidFill>
              </a:rPr>
              <a:t>4 (IRFU) </a:t>
            </a:r>
            <a:r>
              <a:rPr lang="en-US" sz="2000" dirty="0" smtClean="0"/>
              <a:t>– </a:t>
            </a:r>
            <a:r>
              <a:rPr lang="en-US" sz="2000" dirty="0" smtClean="0">
                <a:solidFill>
                  <a:srgbClr val="660066"/>
                </a:solidFill>
              </a:rPr>
              <a:t>1 (INP) </a:t>
            </a:r>
          </a:p>
          <a:p>
            <a:r>
              <a:rPr lang="en-US" sz="2000" dirty="0" smtClean="0">
                <a:sym typeface="Wingdings" panose="05000000000000000000" pitchFamily="2" charset="2"/>
              </a:rPr>
              <a:t></a:t>
            </a:r>
            <a:r>
              <a:rPr lang="en-US" sz="2000" dirty="0" smtClean="0">
                <a:solidFill>
                  <a:srgbClr val="0000CC"/>
                </a:solidFill>
                <a:sym typeface="Wingdings" panose="05000000000000000000" pitchFamily="2" charset="2"/>
              </a:rPr>
              <a:t>  </a:t>
            </a:r>
            <a:r>
              <a:rPr lang="en-US" sz="2000" dirty="0" smtClean="0">
                <a:solidFill>
                  <a:srgbClr val="FF6600"/>
                </a:solidFill>
                <a:sym typeface="Wingdings" panose="05000000000000000000" pitchFamily="2" charset="2"/>
              </a:rPr>
              <a:t>10 (KEK) </a:t>
            </a:r>
            <a:r>
              <a:rPr lang="en-US" sz="2000" dirty="0" smtClean="0">
                <a:sym typeface="Wingdings" panose="05000000000000000000" pitchFamily="2" charset="2"/>
              </a:rPr>
              <a:t>– </a:t>
            </a:r>
            <a:r>
              <a:rPr lang="en-US" sz="2000" dirty="0" smtClean="0">
                <a:solidFill>
                  <a:srgbClr val="7030A0"/>
                </a:solidFill>
                <a:sym typeface="Wingdings" panose="05000000000000000000" pitchFamily="2" charset="2"/>
              </a:rPr>
              <a:t>15 (KEK + University/other) </a:t>
            </a:r>
            <a:r>
              <a:rPr lang="en-US" sz="2000" dirty="0" smtClean="0">
                <a:sym typeface="Wingdings" panose="05000000000000000000" pitchFamily="2" charset="2"/>
              </a:rPr>
              <a:t>– </a:t>
            </a:r>
            <a:r>
              <a:rPr lang="en-US" sz="2000" dirty="0" smtClean="0">
                <a:solidFill>
                  <a:srgbClr val="006600"/>
                </a:solidFill>
                <a:sym typeface="Wingdings" panose="05000000000000000000" pitchFamily="2" charset="2"/>
              </a:rPr>
              <a:t>4 (University/other)</a:t>
            </a:r>
            <a:endParaRPr lang="en-US" sz="2000" dirty="0" smtClean="0">
              <a:solidFill>
                <a:srgbClr val="006600"/>
              </a:solidFill>
            </a:endParaRPr>
          </a:p>
          <a:p>
            <a:r>
              <a:rPr lang="en-US" sz="2000" dirty="0" smtClean="0">
                <a:sym typeface="Wingdings" panose="05000000000000000000" pitchFamily="2" charset="2"/>
              </a:rPr>
              <a:t>   </a:t>
            </a:r>
            <a:r>
              <a:rPr lang="en-US" sz="2000" u="sng" dirty="0" smtClean="0">
                <a:sym typeface="Wingdings" panose="05000000000000000000" pitchFamily="2" charset="2"/>
              </a:rPr>
              <a:t>6 new projects</a:t>
            </a:r>
            <a:r>
              <a:rPr lang="en-US" sz="2000" dirty="0" smtClean="0">
                <a:sym typeface="Wingdings" panose="05000000000000000000" pitchFamily="2" charset="2"/>
              </a:rPr>
              <a:t>:  3 genuinely  +  3 with evolved scope/leader </a:t>
            </a:r>
            <a:endParaRPr lang="en-US" sz="2000" dirty="0"/>
          </a:p>
        </p:txBody>
      </p:sp>
      <p:sp>
        <p:nvSpPr>
          <p:cNvPr id="7" name="Rectangle 6"/>
          <p:cNvSpPr/>
          <p:nvPr/>
        </p:nvSpPr>
        <p:spPr>
          <a:xfrm>
            <a:off x="84198" y="6021288"/>
            <a:ext cx="2255554" cy="430887"/>
          </a:xfrm>
          <a:prstGeom prst="rect">
            <a:avLst/>
          </a:prstGeom>
        </p:spPr>
        <p:txBody>
          <a:bodyPr wrap="none">
            <a:spAutoFit/>
          </a:bodyPr>
          <a:lstStyle/>
          <a:p>
            <a:r>
              <a:rPr lang="en-US" sz="2200" dirty="0">
                <a:solidFill>
                  <a:srgbClr val="0000CC"/>
                </a:solidFill>
              </a:rPr>
              <a:t>2016 applications </a:t>
            </a:r>
            <a:endParaRPr lang="fr-FR" sz="2200" dirty="0">
              <a:solidFill>
                <a:srgbClr val="0000CC"/>
              </a:solidFill>
            </a:endParaRPr>
          </a:p>
        </p:txBody>
      </p:sp>
    </p:spTree>
    <p:extLst>
      <p:ext uri="{BB962C8B-B14F-4D97-AF65-F5344CB8AC3E}">
        <p14:creationId xmlns:p14="http://schemas.microsoft.com/office/powerpoint/2010/main" val="1462518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0" y="44624"/>
            <a:ext cx="91440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0000CC"/>
                </a:solidFill>
              </a:rPr>
              <a:t>TYL-FJPPL </a:t>
            </a:r>
            <a:r>
              <a:rPr lang="en-US" sz="3000" dirty="0">
                <a:solidFill>
                  <a:srgbClr val="0000CC"/>
                </a:solidFill>
              </a:rPr>
              <a:t>Student or Early Stage Researcher </a:t>
            </a:r>
            <a:r>
              <a:rPr lang="en-US" sz="3000" dirty="0" err="1" smtClean="0">
                <a:solidFill>
                  <a:srgbClr val="0000CC"/>
                </a:solidFill>
              </a:rPr>
              <a:t>Secondment</a:t>
            </a:r>
            <a:r>
              <a:rPr lang="en-US" sz="3000" dirty="0" smtClean="0">
                <a:solidFill>
                  <a:srgbClr val="0000CC"/>
                </a:solidFill>
              </a:rPr>
              <a:t> </a:t>
            </a:r>
            <a:r>
              <a:rPr lang="en-US" dirty="0" smtClean="0"/>
              <a:t/>
            </a:r>
            <a:br>
              <a:rPr lang="en-US" dirty="0" smtClean="0"/>
            </a:br>
            <a:r>
              <a:rPr lang="en-US" sz="2000" dirty="0" smtClean="0">
                <a:solidFill>
                  <a:srgbClr val="0070C0"/>
                </a:solidFill>
              </a:rPr>
              <a:t>http</a:t>
            </a:r>
            <a:r>
              <a:rPr lang="en-US" sz="2000" dirty="0">
                <a:solidFill>
                  <a:srgbClr val="0070C0"/>
                </a:solidFill>
              </a:rPr>
              <a:t>://fjppl.in2p3.fr/cgi-bin/twiki.source/bin/view/FJPPL/FJPPLStudents</a:t>
            </a:r>
            <a:endParaRPr lang="fr-FR" sz="2000" dirty="0">
              <a:solidFill>
                <a:srgbClr val="0070C0"/>
              </a:solidFill>
            </a:endParaRPr>
          </a:p>
        </p:txBody>
      </p:sp>
      <p:sp>
        <p:nvSpPr>
          <p:cNvPr id="5" name="Rectangle 4"/>
          <p:cNvSpPr/>
          <p:nvPr/>
        </p:nvSpPr>
        <p:spPr>
          <a:xfrm>
            <a:off x="179512" y="1052736"/>
            <a:ext cx="8784976" cy="3170099"/>
          </a:xfrm>
          <a:prstGeom prst="rect">
            <a:avLst/>
          </a:prstGeom>
        </p:spPr>
        <p:txBody>
          <a:bodyPr wrap="square">
            <a:spAutoFit/>
          </a:bodyPr>
          <a:lstStyle/>
          <a:p>
            <a:pPr marL="285750" indent="-285750">
              <a:buFont typeface="Arial" panose="020B0604020202020204" pitchFamily="34" charset="0"/>
              <a:buChar char="•"/>
            </a:pPr>
            <a:r>
              <a:rPr lang="en-US" sz="2000" dirty="0"/>
              <a:t>M</a:t>
            </a:r>
            <a:r>
              <a:rPr lang="en-US" sz="2000" dirty="0" smtClean="0"/>
              <a:t>aster/doctoral </a:t>
            </a:r>
            <a:r>
              <a:rPr lang="en-US" sz="2000" dirty="0"/>
              <a:t>students +</a:t>
            </a:r>
            <a:r>
              <a:rPr lang="en-US" sz="2000" dirty="0" smtClean="0"/>
              <a:t> postdocs in approved TYL-FJPPL projects </a:t>
            </a:r>
          </a:p>
          <a:p>
            <a:pPr marL="285750" indent="-285750">
              <a:buFont typeface="Arial" panose="020B0604020202020204" pitchFamily="34" charset="0"/>
              <a:buChar char="•"/>
            </a:pPr>
            <a:r>
              <a:rPr lang="en-US" sz="2000" dirty="0" smtClean="0"/>
              <a:t>TYL-FJPPL funding for most cases based on </a:t>
            </a:r>
            <a:r>
              <a:rPr lang="en-US" sz="2000" dirty="0" smtClean="0">
                <a:solidFill>
                  <a:srgbClr val="C00000"/>
                </a:solidFill>
              </a:rPr>
              <a:t>cost sharing </a:t>
            </a:r>
            <a:r>
              <a:rPr lang="en-US" sz="2000" dirty="0" smtClean="0"/>
              <a:t>:</a:t>
            </a:r>
          </a:p>
          <a:p>
            <a:r>
              <a:rPr lang="en-US" sz="2000" dirty="0"/>
              <a:t> </a:t>
            </a:r>
            <a:r>
              <a:rPr lang="en-US" sz="2000" dirty="0" smtClean="0"/>
              <a:t>        -  sending group </a:t>
            </a:r>
            <a:r>
              <a:rPr lang="en-US" sz="2000" dirty="0" smtClean="0">
                <a:sym typeface="Wingdings" panose="05000000000000000000" pitchFamily="2" charset="2"/>
              </a:rPr>
              <a:t></a:t>
            </a:r>
            <a:r>
              <a:rPr lang="en-US" sz="2000" dirty="0" smtClean="0"/>
              <a:t> </a:t>
            </a:r>
            <a:r>
              <a:rPr lang="en-US" sz="2000" dirty="0" smtClean="0"/>
              <a:t>travel </a:t>
            </a:r>
          </a:p>
          <a:p>
            <a:r>
              <a:rPr lang="en-US" sz="2000" dirty="0"/>
              <a:t> </a:t>
            </a:r>
            <a:r>
              <a:rPr lang="en-US" sz="2000" dirty="0" smtClean="0"/>
              <a:t>        -  receiving group </a:t>
            </a:r>
            <a:r>
              <a:rPr lang="en-US" sz="2000" dirty="0" smtClean="0">
                <a:sym typeface="Wingdings" panose="05000000000000000000" pitchFamily="2" charset="2"/>
              </a:rPr>
              <a:t></a:t>
            </a:r>
            <a:r>
              <a:rPr lang="en-US" sz="2000" dirty="0" smtClean="0"/>
              <a:t> </a:t>
            </a:r>
            <a:r>
              <a:rPr lang="en-US" sz="2000" dirty="0" smtClean="0"/>
              <a:t>accommodation and meals</a:t>
            </a:r>
            <a:endParaRPr lang="en-US" sz="2000" dirty="0"/>
          </a:p>
          <a:p>
            <a:pPr marL="285750" indent="-285750">
              <a:buFont typeface="Arial" panose="020B0604020202020204" pitchFamily="34" charset="0"/>
              <a:buChar char="•"/>
            </a:pPr>
            <a:r>
              <a:rPr lang="en-US" sz="2000" dirty="0" smtClean="0"/>
              <a:t>Application briefly describe :</a:t>
            </a:r>
          </a:p>
          <a:p>
            <a:r>
              <a:rPr lang="en-US" sz="2000" dirty="0"/>
              <a:t> </a:t>
            </a:r>
            <a:r>
              <a:rPr lang="en-US" sz="2000" dirty="0" smtClean="0"/>
              <a:t>        - context / purpose </a:t>
            </a:r>
            <a:r>
              <a:rPr lang="en-US" sz="2000" dirty="0"/>
              <a:t>of </a:t>
            </a:r>
            <a:r>
              <a:rPr lang="en-US" sz="2000" dirty="0" smtClean="0"/>
              <a:t>visit</a:t>
            </a:r>
            <a:r>
              <a:rPr lang="en-US" sz="2000" dirty="0"/>
              <a:t>, </a:t>
            </a:r>
            <a:r>
              <a:rPr lang="en-US" sz="2000" dirty="0" smtClean="0"/>
              <a:t>concrete </a:t>
            </a:r>
            <a:r>
              <a:rPr lang="en-US" sz="2000" dirty="0"/>
              <a:t>project to be </a:t>
            </a:r>
            <a:r>
              <a:rPr lang="en-US" sz="2000" dirty="0" smtClean="0"/>
              <a:t>pursued </a:t>
            </a:r>
          </a:p>
          <a:p>
            <a:r>
              <a:rPr lang="en-US" sz="2000" dirty="0"/>
              <a:t> </a:t>
            </a:r>
            <a:r>
              <a:rPr lang="en-US" sz="2000" dirty="0" smtClean="0"/>
              <a:t>        - proposed duration</a:t>
            </a:r>
          </a:p>
          <a:p>
            <a:r>
              <a:rPr lang="en-US" sz="2000" dirty="0"/>
              <a:t> </a:t>
            </a:r>
            <a:r>
              <a:rPr lang="en-US" sz="2000" dirty="0" smtClean="0"/>
              <a:t>        - supervision arrangements</a:t>
            </a:r>
          </a:p>
          <a:p>
            <a:pPr marL="285750" indent="-285750">
              <a:buFont typeface="Arial" panose="020B0604020202020204" pitchFamily="34" charset="0"/>
              <a:buChar char="•"/>
            </a:pPr>
            <a:r>
              <a:rPr lang="en-US" sz="2000" dirty="0" smtClean="0"/>
              <a:t>Limited </a:t>
            </a:r>
            <a:r>
              <a:rPr lang="en-US" sz="2000" dirty="0" smtClean="0"/>
              <a:t>to 28 days / year </a:t>
            </a:r>
          </a:p>
          <a:p>
            <a:pPr marL="285750" indent="-285750">
              <a:buFont typeface="Arial" panose="020B0604020202020204" pitchFamily="34" charset="0"/>
              <a:buChar char="•"/>
            </a:pPr>
            <a:r>
              <a:rPr lang="en-US" sz="2000" dirty="0"/>
              <a:t>C</a:t>
            </a:r>
            <a:r>
              <a:rPr lang="en-US" sz="2000" dirty="0" smtClean="0"/>
              <a:t>an combine with other funding </a:t>
            </a:r>
            <a:r>
              <a:rPr lang="en-US" sz="2000" dirty="0" smtClean="0"/>
              <a:t>for in/out-going international </a:t>
            </a:r>
            <a:r>
              <a:rPr lang="en-US" sz="2000" dirty="0" smtClean="0"/>
              <a:t>mobility</a:t>
            </a:r>
            <a:endParaRPr lang="fr-FR" sz="2000" dirty="0"/>
          </a:p>
        </p:txBody>
      </p:sp>
      <p:sp>
        <p:nvSpPr>
          <p:cNvPr id="7" name="ZoneTexte 6"/>
          <p:cNvSpPr txBox="1"/>
          <p:nvPr/>
        </p:nvSpPr>
        <p:spPr>
          <a:xfrm>
            <a:off x="2051720" y="4293096"/>
            <a:ext cx="7128792" cy="1077218"/>
          </a:xfrm>
          <a:prstGeom prst="rect">
            <a:avLst/>
          </a:prstGeom>
          <a:noFill/>
        </p:spPr>
        <p:txBody>
          <a:bodyPr wrap="square" rtlCol="0">
            <a:spAutoFit/>
          </a:bodyPr>
          <a:lstStyle/>
          <a:p>
            <a:r>
              <a:rPr lang="en-US" sz="1600" dirty="0" smtClean="0">
                <a:sym typeface="Wingdings" panose="05000000000000000000" pitchFamily="2" charset="2"/>
              </a:rPr>
              <a:t>KEK              LAL      </a:t>
            </a:r>
            <a:r>
              <a:rPr lang="en-US" sz="1600" dirty="0" smtClean="0">
                <a:solidFill>
                  <a:srgbClr val="FF3300"/>
                </a:solidFill>
                <a:sym typeface="Wingdings" panose="05000000000000000000" pitchFamily="2" charset="2"/>
              </a:rPr>
              <a:t>S. </a:t>
            </a:r>
            <a:r>
              <a:rPr lang="en-US" sz="1600" dirty="0" err="1" smtClean="0">
                <a:solidFill>
                  <a:srgbClr val="FF3300"/>
                </a:solidFill>
                <a:sym typeface="Wingdings" panose="05000000000000000000" pitchFamily="2" charset="2"/>
              </a:rPr>
              <a:t>Kazama</a:t>
            </a:r>
            <a:r>
              <a:rPr lang="en-US" sz="1600" dirty="0">
                <a:solidFill>
                  <a:srgbClr val="FF3300"/>
                </a:solidFill>
                <a:sym typeface="Wingdings" panose="05000000000000000000" pitchFamily="2" charset="2"/>
              </a:rPr>
              <a:t> </a:t>
            </a:r>
            <a:r>
              <a:rPr lang="en-US" sz="1600" dirty="0" smtClean="0">
                <a:solidFill>
                  <a:srgbClr val="FF3300"/>
                </a:solidFill>
                <a:sym typeface="Wingdings" panose="05000000000000000000" pitchFamily="2" charset="2"/>
              </a:rPr>
              <a:t>                                    </a:t>
            </a:r>
            <a:r>
              <a:rPr lang="en-US" sz="1600" dirty="0" smtClean="0">
                <a:sym typeface="Wingdings" panose="05000000000000000000" pitchFamily="2" charset="2"/>
              </a:rPr>
              <a:t>1 month (A_RD_08)</a:t>
            </a:r>
          </a:p>
          <a:p>
            <a:r>
              <a:rPr lang="en-US" sz="1600" dirty="0" smtClean="0">
                <a:sym typeface="Wingdings" panose="05000000000000000000" pitchFamily="2" charset="2"/>
              </a:rPr>
              <a:t>Tsukuba      CERN   </a:t>
            </a:r>
            <a:r>
              <a:rPr lang="en-US" sz="1600" dirty="0" smtClean="0">
                <a:solidFill>
                  <a:srgbClr val="006600"/>
                </a:solidFill>
                <a:sym typeface="Wingdings" panose="05000000000000000000" pitchFamily="2" charset="2"/>
              </a:rPr>
              <a:t>M. Hirano + B. </a:t>
            </a:r>
            <a:r>
              <a:rPr lang="en-US" sz="1600" dirty="0" err="1" smtClean="0">
                <a:solidFill>
                  <a:srgbClr val="006600"/>
                </a:solidFill>
                <a:sym typeface="Wingdings" panose="05000000000000000000" pitchFamily="2" charset="2"/>
              </a:rPr>
              <a:t>Chul</a:t>
            </a:r>
            <a:r>
              <a:rPr lang="en-US" sz="1600" dirty="0" smtClean="0">
                <a:solidFill>
                  <a:srgbClr val="006600"/>
                </a:solidFill>
                <a:sym typeface="Wingdings" panose="05000000000000000000" pitchFamily="2" charset="2"/>
              </a:rPr>
              <a:t> Kim             </a:t>
            </a:r>
            <a:r>
              <a:rPr lang="en-US" sz="1600" dirty="0" smtClean="0">
                <a:sym typeface="Wingdings" panose="05000000000000000000" pitchFamily="2" charset="2"/>
              </a:rPr>
              <a:t>1 month (HAD_01)</a:t>
            </a:r>
          </a:p>
          <a:p>
            <a:r>
              <a:rPr lang="en-US" sz="1600" dirty="0" smtClean="0">
                <a:sym typeface="Wingdings" panose="05000000000000000000" pitchFamily="2" charset="2"/>
              </a:rPr>
              <a:t>LAL               KEK     </a:t>
            </a:r>
            <a:r>
              <a:rPr lang="en-US" sz="1600" dirty="0" smtClean="0">
                <a:solidFill>
                  <a:srgbClr val="660066"/>
                </a:solidFill>
                <a:sym typeface="Wingdings" panose="05000000000000000000" pitchFamily="2" charset="2"/>
              </a:rPr>
              <a:t>R. Yang                                          </a:t>
            </a:r>
            <a:r>
              <a:rPr lang="en-US" sz="1600" dirty="0" smtClean="0">
                <a:sym typeface="Wingdings" panose="05000000000000000000" pitchFamily="2" charset="2"/>
              </a:rPr>
              <a:t>1 month (A_RD_10)</a:t>
            </a:r>
          </a:p>
          <a:p>
            <a:r>
              <a:rPr lang="en-US" sz="1600" dirty="0" err="1" smtClean="0"/>
              <a:t>Subatech</a:t>
            </a:r>
            <a:r>
              <a:rPr lang="en-US" sz="1600" dirty="0" smtClean="0"/>
              <a:t>  </a:t>
            </a:r>
            <a:r>
              <a:rPr lang="en-US" sz="1600" dirty="0" smtClean="0">
                <a:sym typeface="Wingdings" panose="05000000000000000000" pitchFamily="2" charset="2"/>
              </a:rPr>
              <a:t>   KEK    </a:t>
            </a:r>
            <a:r>
              <a:rPr lang="en-US" sz="1600" dirty="0" smtClean="0">
                <a:solidFill>
                  <a:srgbClr val="FF0066"/>
                </a:solidFill>
              </a:rPr>
              <a:t>L</a:t>
            </a:r>
            <a:r>
              <a:rPr lang="en-US" sz="1600" dirty="0">
                <a:solidFill>
                  <a:srgbClr val="FF0066"/>
                </a:solidFill>
              </a:rPr>
              <a:t>. </a:t>
            </a:r>
            <a:r>
              <a:rPr lang="en-US" sz="1600" dirty="0" err="1">
                <a:solidFill>
                  <a:srgbClr val="FF0066"/>
                </a:solidFill>
              </a:rPr>
              <a:t>Gallego</a:t>
            </a:r>
            <a:r>
              <a:rPr lang="en-US" sz="1600" dirty="0">
                <a:solidFill>
                  <a:srgbClr val="FF0066"/>
                </a:solidFill>
              </a:rPr>
              <a:t> </a:t>
            </a:r>
            <a:r>
              <a:rPr lang="en-US" sz="1600" dirty="0" err="1" smtClean="0">
                <a:solidFill>
                  <a:srgbClr val="FF0066"/>
                </a:solidFill>
              </a:rPr>
              <a:t>Manzano</a:t>
            </a:r>
            <a:r>
              <a:rPr lang="en-US" sz="1600" dirty="0">
                <a:solidFill>
                  <a:srgbClr val="FF0066"/>
                </a:solidFill>
              </a:rPr>
              <a:t> + S. </a:t>
            </a:r>
            <a:r>
              <a:rPr lang="en-US" sz="1600" dirty="0" err="1" smtClean="0">
                <a:solidFill>
                  <a:srgbClr val="FF0066"/>
                </a:solidFill>
              </a:rPr>
              <a:t>Diglio</a:t>
            </a:r>
            <a:r>
              <a:rPr lang="en-US" sz="1600" dirty="0" smtClean="0">
                <a:solidFill>
                  <a:srgbClr val="FF0066"/>
                </a:solidFill>
              </a:rPr>
              <a:t>  </a:t>
            </a:r>
            <a:r>
              <a:rPr lang="en-US" sz="1600" dirty="0" smtClean="0"/>
              <a:t>2 weeks (D_RD_11)</a:t>
            </a:r>
            <a:endParaRPr lang="en-US" sz="1600" dirty="0"/>
          </a:p>
        </p:txBody>
      </p:sp>
      <p:sp>
        <p:nvSpPr>
          <p:cNvPr id="9" name="Rectangle 8"/>
          <p:cNvSpPr/>
          <p:nvPr/>
        </p:nvSpPr>
        <p:spPr>
          <a:xfrm>
            <a:off x="467544" y="4695527"/>
            <a:ext cx="870751" cy="461665"/>
          </a:xfrm>
          <a:prstGeom prst="rect">
            <a:avLst/>
          </a:prstGeom>
          <a:ln w="12700">
            <a:solidFill>
              <a:srgbClr val="0000CC"/>
            </a:solidFill>
            <a:prstDash val="dash"/>
          </a:ln>
        </p:spPr>
        <p:txBody>
          <a:bodyPr wrap="none">
            <a:spAutoFit/>
          </a:bodyPr>
          <a:lstStyle/>
          <a:p>
            <a:pPr algn="ctr"/>
            <a:r>
              <a:rPr lang="en-US" sz="2400" dirty="0" smtClean="0">
                <a:solidFill>
                  <a:srgbClr val="0000CC"/>
                </a:solidFill>
              </a:rPr>
              <a:t>2015</a:t>
            </a:r>
            <a:r>
              <a:rPr lang="en-US" sz="2200" dirty="0" smtClean="0">
                <a:solidFill>
                  <a:srgbClr val="0000CC"/>
                </a:solidFill>
              </a:rPr>
              <a:t> </a:t>
            </a:r>
            <a:endParaRPr lang="fr-FR" sz="2200" dirty="0">
              <a:solidFill>
                <a:srgbClr val="0000CC"/>
              </a:solidFill>
            </a:endParaRPr>
          </a:p>
        </p:txBody>
      </p:sp>
      <p:sp>
        <p:nvSpPr>
          <p:cNvPr id="8" name="ZoneTexte 7"/>
          <p:cNvSpPr txBox="1"/>
          <p:nvPr/>
        </p:nvSpPr>
        <p:spPr>
          <a:xfrm>
            <a:off x="2051720" y="5517232"/>
            <a:ext cx="7128792" cy="1077218"/>
          </a:xfrm>
          <a:prstGeom prst="rect">
            <a:avLst/>
          </a:prstGeom>
          <a:noFill/>
        </p:spPr>
        <p:txBody>
          <a:bodyPr wrap="square" rtlCol="0">
            <a:spAutoFit/>
          </a:bodyPr>
          <a:lstStyle/>
          <a:p>
            <a:r>
              <a:rPr lang="en-US" sz="1600" dirty="0" smtClean="0">
                <a:sym typeface="Wingdings" panose="05000000000000000000" pitchFamily="2" charset="2"/>
              </a:rPr>
              <a:t>Tohoku</a:t>
            </a:r>
            <a:r>
              <a:rPr lang="en-US" sz="1600" dirty="0" smtClean="0">
                <a:sym typeface="Wingdings" panose="05000000000000000000" pitchFamily="2" charset="2"/>
              </a:rPr>
              <a:t>         </a:t>
            </a:r>
            <a:r>
              <a:rPr lang="en-US" sz="1600" dirty="0" smtClean="0">
                <a:sym typeface="Wingdings" panose="05000000000000000000" pitchFamily="2" charset="2"/>
              </a:rPr>
              <a:t>LAL      </a:t>
            </a:r>
            <a:r>
              <a:rPr lang="en-US" sz="1600" dirty="0">
                <a:solidFill>
                  <a:srgbClr val="FF3300"/>
                </a:solidFill>
                <a:sym typeface="Wingdings" panose="05000000000000000000" pitchFamily="2" charset="2"/>
              </a:rPr>
              <a:t>Y</a:t>
            </a:r>
            <a:r>
              <a:rPr lang="en-US" sz="1600" dirty="0" smtClean="0">
                <a:solidFill>
                  <a:srgbClr val="FF3300"/>
                </a:solidFill>
                <a:sym typeface="Wingdings" panose="05000000000000000000" pitchFamily="2" charset="2"/>
              </a:rPr>
              <a:t>. Sato                                          </a:t>
            </a:r>
            <a:r>
              <a:rPr lang="en-US" sz="1600" dirty="0" smtClean="0">
                <a:sym typeface="Wingdings" panose="05000000000000000000" pitchFamily="2" charset="2"/>
              </a:rPr>
              <a:t>1 month </a:t>
            </a:r>
            <a:r>
              <a:rPr lang="en-US" sz="1600" dirty="0" smtClean="0">
                <a:sym typeface="Wingdings" panose="05000000000000000000" pitchFamily="2" charset="2"/>
              </a:rPr>
              <a:t>(</a:t>
            </a:r>
            <a:r>
              <a:rPr lang="en-US" sz="1600" dirty="0" smtClean="0">
                <a:sym typeface="Wingdings" panose="05000000000000000000" pitchFamily="2" charset="2"/>
              </a:rPr>
              <a:t>HEP</a:t>
            </a:r>
            <a:r>
              <a:rPr lang="en-US" sz="1600" dirty="0" smtClean="0">
                <a:sym typeface="Wingdings" panose="05000000000000000000" pitchFamily="2" charset="2"/>
              </a:rPr>
              <a:t>_01)</a:t>
            </a:r>
            <a:endParaRPr lang="en-US" sz="1600" dirty="0" smtClean="0">
              <a:sym typeface="Wingdings" panose="05000000000000000000" pitchFamily="2" charset="2"/>
            </a:endParaRPr>
          </a:p>
          <a:p>
            <a:r>
              <a:rPr lang="en-US" sz="1600" dirty="0" smtClean="0">
                <a:sym typeface="Wingdings" panose="05000000000000000000" pitchFamily="2" charset="2"/>
              </a:rPr>
              <a:t>Tsukuba   </a:t>
            </a:r>
            <a:r>
              <a:rPr lang="en-US" sz="1600" dirty="0" smtClean="0">
                <a:sym typeface="Wingdings" panose="05000000000000000000" pitchFamily="2" charset="2"/>
              </a:rPr>
              <a:t>   </a:t>
            </a:r>
            <a:r>
              <a:rPr lang="en-US" sz="1600" dirty="0" smtClean="0">
                <a:sym typeface="Wingdings" panose="05000000000000000000" pitchFamily="2" charset="2"/>
              </a:rPr>
              <a:t>IPHC    T. Sakamoto</a:t>
            </a:r>
            <a:r>
              <a:rPr lang="en-US" sz="1600" dirty="0" smtClean="0">
                <a:solidFill>
                  <a:srgbClr val="006600"/>
                </a:solidFill>
                <a:sym typeface="Wingdings" panose="05000000000000000000" pitchFamily="2" charset="2"/>
              </a:rPr>
              <a:t>             </a:t>
            </a:r>
            <a:r>
              <a:rPr lang="en-US" sz="1600" dirty="0" smtClean="0">
                <a:sym typeface="Wingdings" panose="05000000000000000000" pitchFamily="2" charset="2"/>
              </a:rPr>
              <a:t>                     2 weeks </a:t>
            </a:r>
            <a:r>
              <a:rPr lang="en-US" sz="1600" dirty="0" smtClean="0">
                <a:sym typeface="Wingdings" panose="05000000000000000000" pitchFamily="2" charset="2"/>
              </a:rPr>
              <a:t> </a:t>
            </a:r>
            <a:r>
              <a:rPr lang="en-US" sz="1600" dirty="0" smtClean="0">
                <a:sym typeface="Wingdings" panose="05000000000000000000" pitchFamily="2" charset="2"/>
              </a:rPr>
              <a:t>(HAD_01)</a:t>
            </a:r>
          </a:p>
          <a:p>
            <a:r>
              <a:rPr lang="en-US" sz="1600" dirty="0" smtClean="0">
                <a:sym typeface="Wingdings" panose="05000000000000000000" pitchFamily="2" charset="2"/>
              </a:rPr>
              <a:t>LAL               KEK     </a:t>
            </a:r>
            <a:r>
              <a:rPr lang="en-US" sz="1600" dirty="0" smtClean="0">
                <a:solidFill>
                  <a:srgbClr val="660066"/>
                </a:solidFill>
                <a:sym typeface="Wingdings" panose="05000000000000000000" pitchFamily="2" charset="2"/>
              </a:rPr>
              <a:t>R. Yang                                          </a:t>
            </a:r>
            <a:r>
              <a:rPr lang="en-US" sz="1600" dirty="0" smtClean="0">
                <a:sym typeface="Wingdings" panose="05000000000000000000" pitchFamily="2" charset="2"/>
              </a:rPr>
              <a:t>1 month (A_RD_10)</a:t>
            </a:r>
          </a:p>
          <a:p>
            <a:r>
              <a:rPr lang="en-US" sz="1600" dirty="0" smtClean="0"/>
              <a:t>LAL</a:t>
            </a:r>
            <a:r>
              <a:rPr lang="en-US" sz="1600" dirty="0" smtClean="0"/>
              <a:t>            </a:t>
            </a:r>
            <a:r>
              <a:rPr lang="en-US" sz="1600" dirty="0" smtClean="0">
                <a:sym typeface="Wingdings" panose="05000000000000000000" pitchFamily="2" charset="2"/>
              </a:rPr>
              <a:t>   </a:t>
            </a:r>
            <a:r>
              <a:rPr lang="en-US" sz="1600" dirty="0" smtClean="0">
                <a:sym typeface="Wingdings" panose="05000000000000000000" pitchFamily="2" charset="2"/>
              </a:rPr>
              <a:t>KEK    </a:t>
            </a:r>
            <a:r>
              <a:rPr lang="en-US" sz="1600" dirty="0">
                <a:solidFill>
                  <a:srgbClr val="FF0066"/>
                </a:solidFill>
                <a:sym typeface="Wingdings" panose="05000000000000000000" pitchFamily="2" charset="2"/>
              </a:rPr>
              <a:t> </a:t>
            </a:r>
            <a:r>
              <a:rPr lang="en-US" sz="1600" dirty="0" smtClean="0">
                <a:solidFill>
                  <a:srgbClr val="FF0066"/>
                </a:solidFill>
                <a:sym typeface="Wingdings" panose="05000000000000000000" pitchFamily="2" charset="2"/>
              </a:rPr>
              <a:t>S.  </a:t>
            </a:r>
            <a:r>
              <a:rPr lang="en-US" sz="1600" dirty="0" err="1" smtClean="0">
                <a:solidFill>
                  <a:srgbClr val="FF0066"/>
                </a:solidFill>
                <a:sym typeface="Wingdings" panose="05000000000000000000" pitchFamily="2" charset="2"/>
              </a:rPr>
              <a:t>Bilokin</a:t>
            </a:r>
            <a:r>
              <a:rPr lang="en-US" sz="1600" dirty="0" smtClean="0">
                <a:solidFill>
                  <a:srgbClr val="FF0066"/>
                </a:solidFill>
              </a:rPr>
              <a:t>  </a:t>
            </a:r>
            <a:r>
              <a:rPr lang="en-US" sz="1600" dirty="0"/>
              <a:t> </a:t>
            </a:r>
            <a:r>
              <a:rPr lang="en-US" sz="1600" dirty="0" smtClean="0"/>
              <a:t>                                   1 month</a:t>
            </a:r>
            <a:r>
              <a:rPr lang="en-US" sz="1600" dirty="0" smtClean="0"/>
              <a:t> (</a:t>
            </a:r>
            <a:r>
              <a:rPr lang="en-US" sz="1600" dirty="0" smtClean="0"/>
              <a:t>HEP</a:t>
            </a:r>
            <a:r>
              <a:rPr lang="en-US" sz="1600" dirty="0" smtClean="0"/>
              <a:t>_01)</a:t>
            </a:r>
            <a:endParaRPr lang="en-US" sz="1600" dirty="0"/>
          </a:p>
        </p:txBody>
      </p:sp>
      <p:sp>
        <p:nvSpPr>
          <p:cNvPr id="10" name="Rectangle 9"/>
          <p:cNvSpPr/>
          <p:nvPr/>
        </p:nvSpPr>
        <p:spPr>
          <a:xfrm>
            <a:off x="460889" y="5805264"/>
            <a:ext cx="870751" cy="461665"/>
          </a:xfrm>
          <a:prstGeom prst="rect">
            <a:avLst/>
          </a:prstGeom>
          <a:ln w="12700">
            <a:solidFill>
              <a:srgbClr val="0000CC"/>
            </a:solidFill>
            <a:prstDash val="dash"/>
          </a:ln>
        </p:spPr>
        <p:txBody>
          <a:bodyPr wrap="none">
            <a:spAutoFit/>
          </a:bodyPr>
          <a:lstStyle/>
          <a:p>
            <a:pPr algn="ctr"/>
            <a:r>
              <a:rPr lang="en-US" sz="2400" dirty="0" smtClean="0">
                <a:solidFill>
                  <a:srgbClr val="0000CC"/>
                </a:solidFill>
              </a:rPr>
              <a:t>2016</a:t>
            </a:r>
            <a:r>
              <a:rPr lang="en-US" sz="2200" dirty="0" smtClean="0">
                <a:solidFill>
                  <a:srgbClr val="0000CC"/>
                </a:solidFill>
              </a:rPr>
              <a:t> </a:t>
            </a:r>
            <a:endParaRPr lang="fr-FR" sz="2200" dirty="0">
              <a:solidFill>
                <a:srgbClr val="0000CC"/>
              </a:solidFill>
            </a:endParaRPr>
          </a:p>
        </p:txBody>
      </p:sp>
    </p:spTree>
    <p:extLst>
      <p:ext uri="{BB962C8B-B14F-4D97-AF65-F5344CB8AC3E}">
        <p14:creationId xmlns:p14="http://schemas.microsoft.com/office/powerpoint/2010/main" val="3467613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0" y="44624"/>
            <a:ext cx="91440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0000CC"/>
                </a:solidFill>
              </a:rPr>
              <a:t>TYL-FJPPL </a:t>
            </a:r>
            <a:r>
              <a:rPr lang="en-US" sz="3600" dirty="0">
                <a:solidFill>
                  <a:srgbClr val="0000CC"/>
                </a:solidFill>
              </a:rPr>
              <a:t>Young Investigator Award </a:t>
            </a:r>
            <a:r>
              <a:rPr lang="en-US" dirty="0" smtClean="0"/>
              <a:t/>
            </a:r>
            <a:br>
              <a:rPr lang="en-US" dirty="0" smtClean="0"/>
            </a:br>
            <a:r>
              <a:rPr lang="en-US" sz="2000" dirty="0" smtClean="0">
                <a:solidFill>
                  <a:srgbClr val="0070C0"/>
                </a:solidFill>
              </a:rPr>
              <a:t>http</a:t>
            </a:r>
            <a:r>
              <a:rPr lang="en-US" sz="2000" dirty="0">
                <a:solidFill>
                  <a:srgbClr val="0070C0"/>
                </a:solidFill>
              </a:rPr>
              <a:t>://fjppl.in2p3.fr/cgi-bin/twiki.source/bin/view/FJPPL/FJPPLStudents</a:t>
            </a:r>
            <a:endParaRPr lang="fr-FR" sz="2000" dirty="0">
              <a:solidFill>
                <a:srgbClr val="0070C0"/>
              </a:solidFill>
            </a:endParaRPr>
          </a:p>
        </p:txBody>
      </p:sp>
      <p:sp>
        <p:nvSpPr>
          <p:cNvPr id="6" name="Rectangle 5"/>
          <p:cNvSpPr/>
          <p:nvPr/>
        </p:nvSpPr>
        <p:spPr>
          <a:xfrm>
            <a:off x="178476" y="1124744"/>
            <a:ext cx="8784976" cy="1846659"/>
          </a:xfrm>
          <a:prstGeom prst="rect">
            <a:avLst/>
          </a:prstGeom>
        </p:spPr>
        <p:txBody>
          <a:bodyPr wrap="square">
            <a:spAutoFit/>
          </a:bodyPr>
          <a:lstStyle/>
          <a:p>
            <a:pPr marL="285750" indent="-285750">
              <a:buFont typeface="Arial" panose="020B0604020202020204" pitchFamily="34" charset="0"/>
              <a:buChar char="•"/>
            </a:pPr>
            <a:r>
              <a:rPr lang="en-US" sz="2000" dirty="0"/>
              <a:t>H</a:t>
            </a:r>
            <a:r>
              <a:rPr lang="en-US" sz="2000" dirty="0" smtClean="0"/>
              <a:t>ighlight / </a:t>
            </a:r>
            <a:r>
              <a:rPr lang="en-US" sz="2000" dirty="0"/>
              <a:t>promote </a:t>
            </a:r>
            <a:r>
              <a:rPr lang="en-US" sz="2000" dirty="0" smtClean="0"/>
              <a:t>individual </a:t>
            </a:r>
            <a:r>
              <a:rPr lang="en-US" sz="2000" dirty="0"/>
              <a:t>work of junior scientists </a:t>
            </a:r>
            <a:r>
              <a:rPr lang="en-US" sz="2000" dirty="0" smtClean="0"/>
              <a:t>within TYL-FJPPL teams</a:t>
            </a:r>
            <a:endParaRPr lang="en-US" sz="2000" dirty="0"/>
          </a:p>
          <a:p>
            <a:pPr marL="285750" indent="-285750">
              <a:buFont typeface="Arial" panose="020B0604020202020204" pitchFamily="34" charset="0"/>
              <a:buChar char="•"/>
            </a:pPr>
            <a:r>
              <a:rPr lang="en-US" sz="2000" dirty="0"/>
              <a:t>PhD </a:t>
            </a:r>
            <a:r>
              <a:rPr lang="en-US" sz="2000" dirty="0" smtClean="0"/>
              <a:t>student / postdoc contribution to </a:t>
            </a:r>
            <a:r>
              <a:rPr lang="en-US" sz="2000" dirty="0"/>
              <a:t>TYL-FJPPL supported </a:t>
            </a:r>
            <a:r>
              <a:rPr lang="en-US" sz="2000" dirty="0" smtClean="0"/>
              <a:t>projects</a:t>
            </a:r>
          </a:p>
          <a:p>
            <a:pPr marL="285750" indent="-285750">
              <a:buFont typeface="Arial" panose="020B0604020202020204" pitchFamily="34" charset="0"/>
              <a:buChar char="•"/>
            </a:pPr>
            <a:r>
              <a:rPr lang="en-US" sz="2000" dirty="0" smtClean="0"/>
              <a:t>Criteria:</a:t>
            </a:r>
          </a:p>
          <a:p>
            <a:r>
              <a:rPr lang="en-US" dirty="0"/>
              <a:t>   </a:t>
            </a:r>
            <a:r>
              <a:rPr lang="en-US" dirty="0" smtClean="0"/>
              <a:t>- Importance </a:t>
            </a:r>
            <a:r>
              <a:rPr lang="en-US" dirty="0"/>
              <a:t>and originality of specific contribution to </a:t>
            </a:r>
            <a:r>
              <a:rPr lang="en-US" dirty="0" smtClean="0"/>
              <a:t>one of the </a:t>
            </a:r>
            <a:r>
              <a:rPr lang="en-US" dirty="0"/>
              <a:t>TYL-FJPPL </a:t>
            </a:r>
            <a:r>
              <a:rPr lang="en-US" dirty="0" smtClean="0"/>
              <a:t>projects </a:t>
            </a:r>
            <a:endParaRPr lang="en-US" dirty="0"/>
          </a:p>
          <a:p>
            <a:r>
              <a:rPr lang="en-US" dirty="0" smtClean="0"/>
              <a:t>   - Level </a:t>
            </a:r>
            <a:r>
              <a:rPr lang="en-US" dirty="0"/>
              <a:t>of recognition in both partner teams </a:t>
            </a:r>
          </a:p>
          <a:p>
            <a:r>
              <a:rPr lang="en-US" dirty="0" smtClean="0"/>
              <a:t>   - Scientific / technical </a:t>
            </a:r>
            <a:r>
              <a:rPr lang="en-US" dirty="0"/>
              <a:t>excellence (e.g. </a:t>
            </a:r>
            <a:r>
              <a:rPr lang="en-US" dirty="0" smtClean="0"/>
              <a:t>papers</a:t>
            </a:r>
            <a:r>
              <a:rPr lang="en-US" dirty="0"/>
              <a:t>, talks, </a:t>
            </a:r>
            <a:r>
              <a:rPr lang="en-US" dirty="0" smtClean="0"/>
              <a:t>others,...) + </a:t>
            </a:r>
            <a:r>
              <a:rPr lang="en-US" dirty="0"/>
              <a:t>any special consideration </a:t>
            </a:r>
          </a:p>
        </p:txBody>
      </p:sp>
      <p:sp>
        <p:nvSpPr>
          <p:cNvPr id="7" name="Rectangle 6"/>
          <p:cNvSpPr/>
          <p:nvPr/>
        </p:nvSpPr>
        <p:spPr>
          <a:xfrm>
            <a:off x="395536" y="3068960"/>
            <a:ext cx="7834132" cy="400110"/>
          </a:xfrm>
          <a:prstGeom prst="rect">
            <a:avLst/>
          </a:prstGeom>
          <a:ln w="12700">
            <a:noFill/>
            <a:prstDash val="dash"/>
          </a:ln>
        </p:spPr>
        <p:txBody>
          <a:bodyPr wrap="none">
            <a:spAutoFit/>
          </a:bodyPr>
          <a:lstStyle/>
          <a:p>
            <a:pPr algn="ctr"/>
            <a:r>
              <a:rPr lang="en-US" sz="2000" dirty="0" smtClean="0">
                <a:solidFill>
                  <a:srgbClr val="FF3300"/>
                </a:solidFill>
              </a:rPr>
              <a:t>2017 winner : </a:t>
            </a:r>
            <a:r>
              <a:rPr lang="fr-FR" sz="2000" dirty="0" err="1" smtClean="0">
                <a:solidFill>
                  <a:srgbClr val="FF3300"/>
                </a:solidFill>
              </a:rPr>
              <a:t>Hiroki</a:t>
            </a:r>
            <a:r>
              <a:rPr lang="fr-FR" sz="2000" dirty="0" smtClean="0">
                <a:solidFill>
                  <a:srgbClr val="FF3300"/>
                </a:solidFill>
              </a:rPr>
              <a:t> YOKOYAMA (ALICE at LHC), Uni. </a:t>
            </a:r>
            <a:r>
              <a:rPr lang="fr-FR" sz="2000" dirty="0" err="1" smtClean="0">
                <a:solidFill>
                  <a:srgbClr val="FF3300"/>
                </a:solidFill>
              </a:rPr>
              <a:t>Tsukuba</a:t>
            </a:r>
            <a:r>
              <a:rPr lang="fr-FR" sz="2000" dirty="0" smtClean="0">
                <a:solidFill>
                  <a:srgbClr val="FF3300"/>
                </a:solidFill>
              </a:rPr>
              <a:t> &amp; Grenoble</a:t>
            </a:r>
            <a:r>
              <a:rPr lang="en-US" sz="2000" dirty="0" smtClean="0">
                <a:solidFill>
                  <a:srgbClr val="FF3300"/>
                </a:solidFill>
              </a:rPr>
              <a:t> </a:t>
            </a:r>
            <a:endParaRPr lang="fr-FR" sz="2000" dirty="0">
              <a:solidFill>
                <a:srgbClr val="FF33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4166916"/>
            <a:ext cx="6912768" cy="264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4148936"/>
            <a:ext cx="3760514" cy="2664440"/>
          </a:xfrm>
          <a:prstGeom prst="rect">
            <a:avLst/>
          </a:prstGeom>
        </p:spPr>
      </p:pic>
      <p:sp>
        <p:nvSpPr>
          <p:cNvPr id="12" name="Rectangle 11"/>
          <p:cNvSpPr/>
          <p:nvPr/>
        </p:nvSpPr>
        <p:spPr>
          <a:xfrm>
            <a:off x="307783" y="3573016"/>
            <a:ext cx="8368673" cy="400110"/>
          </a:xfrm>
          <a:prstGeom prst="rect">
            <a:avLst/>
          </a:prstGeom>
          <a:ln w="12700">
            <a:noFill/>
            <a:prstDash val="dash"/>
          </a:ln>
        </p:spPr>
        <p:txBody>
          <a:bodyPr wrap="square">
            <a:spAutoFit/>
          </a:bodyPr>
          <a:lstStyle/>
          <a:p>
            <a:pPr algn="ctr"/>
            <a:r>
              <a:rPr lang="en-US" sz="2000" dirty="0" smtClean="0">
                <a:solidFill>
                  <a:srgbClr val="006600"/>
                </a:solidFill>
              </a:rPr>
              <a:t>2016 winner : Dr. </a:t>
            </a:r>
            <a:r>
              <a:rPr lang="fr-FR" sz="2000" dirty="0" smtClean="0">
                <a:solidFill>
                  <a:srgbClr val="006600"/>
                </a:solidFill>
              </a:rPr>
              <a:t>Emmanuel Chauveau</a:t>
            </a:r>
            <a:r>
              <a:rPr lang="fr-FR" sz="2000" dirty="0" smtClean="0">
                <a:solidFill>
                  <a:srgbClr val="006600"/>
                </a:solidFill>
              </a:rPr>
              <a:t> (Double Chooz), Uni. </a:t>
            </a:r>
            <a:r>
              <a:rPr lang="fr-FR" sz="2000" dirty="0" err="1" smtClean="0">
                <a:solidFill>
                  <a:srgbClr val="006600"/>
                </a:solidFill>
              </a:rPr>
              <a:t>Tohoku</a:t>
            </a:r>
            <a:r>
              <a:rPr lang="fr-FR" sz="2000" dirty="0" smtClean="0">
                <a:solidFill>
                  <a:srgbClr val="006600"/>
                </a:solidFill>
              </a:rPr>
              <a:t> &amp; CENBG</a:t>
            </a:r>
            <a:r>
              <a:rPr lang="en-US" sz="2000" dirty="0" smtClean="0">
                <a:solidFill>
                  <a:srgbClr val="006600"/>
                </a:solidFill>
              </a:rPr>
              <a:t> </a:t>
            </a:r>
            <a:endParaRPr lang="fr-FR" sz="2000" dirty="0">
              <a:solidFill>
                <a:srgbClr val="006600"/>
              </a:solidFill>
            </a:endParaRPr>
          </a:p>
        </p:txBody>
      </p:sp>
    </p:spTree>
    <p:extLst>
      <p:ext uri="{BB962C8B-B14F-4D97-AF65-F5344CB8AC3E}">
        <p14:creationId xmlns:p14="http://schemas.microsoft.com/office/powerpoint/2010/main" val="2699843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0" y="-27384"/>
            <a:ext cx="91440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0000CC"/>
                </a:solidFill>
              </a:rPr>
              <a:t>TYL-FJPPL supports two KEK actions promoting the participation of female </a:t>
            </a:r>
            <a:r>
              <a:rPr lang="en-US" sz="3000" dirty="0" smtClean="0">
                <a:solidFill>
                  <a:srgbClr val="0000CC"/>
                </a:solidFill>
              </a:rPr>
              <a:t>researchers in Japan</a:t>
            </a:r>
            <a:endParaRPr lang="fr-FR" sz="2000" dirty="0">
              <a:solidFill>
                <a:srgbClr val="0070C0"/>
              </a:solidFill>
            </a:endParaRPr>
          </a:p>
        </p:txBody>
      </p:sp>
      <p:sp>
        <p:nvSpPr>
          <p:cNvPr id="6" name="ZoneTexte 5"/>
          <p:cNvSpPr txBox="1"/>
          <p:nvPr/>
        </p:nvSpPr>
        <p:spPr>
          <a:xfrm>
            <a:off x="107504" y="1158711"/>
            <a:ext cx="9036496" cy="3062377"/>
          </a:xfrm>
          <a:prstGeom prst="rect">
            <a:avLst/>
          </a:prstGeom>
          <a:noFill/>
          <a:ln>
            <a:noFill/>
          </a:ln>
        </p:spPr>
        <p:txBody>
          <a:bodyPr wrap="square" rtlCol="0">
            <a:spAutoFit/>
          </a:bodyPr>
          <a:lstStyle/>
          <a:p>
            <a:pPr marL="457200" indent="-457200">
              <a:buFont typeface="Arial" panose="020B0604020202020204" pitchFamily="34" charset="0"/>
              <a:buChar char="•"/>
            </a:pPr>
            <a:r>
              <a:rPr lang="en-US" sz="2000" b="1" dirty="0" err="1" smtClean="0"/>
              <a:t>Rikeijoshi</a:t>
            </a:r>
            <a:r>
              <a:rPr lang="en-US" sz="2000" b="1" dirty="0" smtClean="0"/>
              <a:t> </a:t>
            </a:r>
            <a:r>
              <a:rPr lang="en-US" sz="2000" b="1" dirty="0"/>
              <a:t>Female High School Student Camp at KEK</a:t>
            </a:r>
            <a:endParaRPr lang="en-US" sz="2000" b="1" dirty="0" smtClean="0"/>
          </a:p>
          <a:p>
            <a:r>
              <a:rPr lang="en-US" sz="2000" dirty="0"/>
              <a:t> </a:t>
            </a:r>
            <a:r>
              <a:rPr lang="en-US" sz="2000" dirty="0" smtClean="0"/>
              <a:t>       - </a:t>
            </a:r>
            <a:r>
              <a:rPr lang="en-US" sz="2000" dirty="0" smtClean="0"/>
              <a:t>under </a:t>
            </a:r>
            <a:r>
              <a:rPr lang="en-US" sz="2000" dirty="0"/>
              <a:t>the patronage of the Toshiko Yuasa </a:t>
            </a:r>
            <a:r>
              <a:rPr lang="en-US" sz="2000" dirty="0" smtClean="0"/>
              <a:t>Laboratory</a:t>
            </a:r>
            <a:endParaRPr lang="en-US" sz="2000" dirty="0" smtClean="0"/>
          </a:p>
          <a:p>
            <a:r>
              <a:rPr lang="en-US" sz="2000" dirty="0"/>
              <a:t> </a:t>
            </a:r>
            <a:r>
              <a:rPr lang="en-US" sz="2000" dirty="0" smtClean="0"/>
              <a:t>       - </a:t>
            </a:r>
            <a:r>
              <a:rPr lang="en-US" sz="2000" dirty="0" smtClean="0">
                <a:sym typeface="Symbol"/>
              </a:rPr>
              <a:t>30</a:t>
            </a:r>
            <a:r>
              <a:rPr lang="en-US" sz="2000" dirty="0" smtClean="0"/>
              <a:t> selected Japanese </a:t>
            </a:r>
            <a:r>
              <a:rPr lang="en-US" sz="2000" dirty="0" smtClean="0"/>
              <a:t>high </a:t>
            </a:r>
            <a:r>
              <a:rPr lang="en-US" sz="2000" dirty="0" smtClean="0"/>
              <a:t>school students for 2 days of activities</a:t>
            </a:r>
            <a:endParaRPr lang="en-US" sz="2000" dirty="0"/>
          </a:p>
          <a:p>
            <a:r>
              <a:rPr lang="en-US" sz="2000" dirty="0" smtClean="0"/>
              <a:t> </a:t>
            </a:r>
            <a:r>
              <a:rPr lang="en-US" sz="2000" dirty="0" smtClean="0"/>
              <a:t>       - participation of French TYL-FJPPL</a:t>
            </a:r>
            <a:r>
              <a:rPr lang="en-US" sz="2000" dirty="0"/>
              <a:t> </a:t>
            </a:r>
            <a:r>
              <a:rPr lang="en-US" sz="2000" dirty="0" smtClean="0"/>
              <a:t>+ includes </a:t>
            </a:r>
            <a:r>
              <a:rPr lang="en-US" sz="2000" dirty="0" smtClean="0"/>
              <a:t>French </a:t>
            </a:r>
            <a:r>
              <a:rPr lang="en-US" sz="2000" dirty="0" smtClean="0"/>
              <a:t>keynote </a:t>
            </a:r>
            <a:r>
              <a:rPr lang="en-US" sz="2000" dirty="0" smtClean="0"/>
              <a:t>speakers:   </a:t>
            </a:r>
          </a:p>
          <a:p>
            <a:r>
              <a:rPr lang="en-US" sz="2000" b="1" dirty="0">
                <a:solidFill>
                  <a:srgbClr val="FF3300"/>
                </a:solidFill>
              </a:rPr>
              <a:t> </a:t>
            </a:r>
            <a:r>
              <a:rPr lang="en-US" sz="2000" b="1" dirty="0" smtClean="0">
                <a:solidFill>
                  <a:srgbClr val="FF3300"/>
                </a:solidFill>
              </a:rPr>
              <a:t>          </a:t>
            </a:r>
            <a:r>
              <a:rPr lang="en-US" b="1" dirty="0" smtClean="0">
                <a:solidFill>
                  <a:srgbClr val="FF3300"/>
                </a:solidFill>
              </a:rPr>
              <a:t>2017</a:t>
            </a:r>
            <a:r>
              <a:rPr lang="en-US" dirty="0" smtClean="0"/>
              <a:t> Marie-Emmanuelle </a:t>
            </a:r>
            <a:r>
              <a:rPr lang="en-US" dirty="0" err="1" smtClean="0"/>
              <a:t>Couprie</a:t>
            </a:r>
            <a:r>
              <a:rPr lang="en-US" dirty="0" smtClean="0"/>
              <a:t>  </a:t>
            </a:r>
            <a:r>
              <a:rPr lang="en-US" b="1" dirty="0" smtClean="0">
                <a:solidFill>
                  <a:srgbClr val="0000CC"/>
                </a:solidFill>
              </a:rPr>
              <a:t>2016 </a:t>
            </a:r>
            <a:r>
              <a:rPr lang="en-US" dirty="0" smtClean="0"/>
              <a:t> Ursula </a:t>
            </a:r>
            <a:r>
              <a:rPr lang="en-US" dirty="0" err="1" smtClean="0"/>
              <a:t>Bassler</a:t>
            </a:r>
            <a:r>
              <a:rPr lang="en-US" dirty="0" smtClean="0"/>
              <a:t>  </a:t>
            </a:r>
            <a:r>
              <a:rPr lang="en-US" b="1" dirty="0" smtClean="0">
                <a:solidFill>
                  <a:srgbClr val="006600"/>
                </a:solidFill>
              </a:rPr>
              <a:t>2015</a:t>
            </a:r>
            <a:r>
              <a:rPr lang="en-US" dirty="0" smtClean="0"/>
              <a:t> Catherine </a:t>
            </a:r>
            <a:r>
              <a:rPr lang="en-US" dirty="0" err="1" smtClean="0"/>
              <a:t>Césarsky</a:t>
            </a:r>
            <a:r>
              <a:rPr lang="en-US" dirty="0" smtClean="0"/>
              <a:t>…</a:t>
            </a:r>
            <a:endParaRPr lang="en-US" sz="1600" dirty="0" smtClean="0"/>
          </a:p>
          <a:p>
            <a:endParaRPr lang="en-US" sz="400" dirty="0"/>
          </a:p>
          <a:p>
            <a:pPr marL="342900" indent="-342900">
              <a:buFont typeface="Arial" panose="020B0604020202020204" pitchFamily="34" charset="0"/>
              <a:buChar char="•"/>
            </a:pPr>
            <a:endParaRPr lang="en-US" sz="900" dirty="0">
              <a:sym typeface="Symbol"/>
            </a:endParaRPr>
          </a:p>
          <a:p>
            <a:pPr marL="342900" indent="-342900">
              <a:buFont typeface="Arial" panose="020B0604020202020204" pitchFamily="34" charset="0"/>
              <a:buChar char="•"/>
            </a:pPr>
            <a:r>
              <a:rPr lang="en-US" sz="2000" b="1" dirty="0" smtClean="0">
                <a:sym typeface="Symbol"/>
              </a:rPr>
              <a:t>Toshiko </a:t>
            </a:r>
            <a:r>
              <a:rPr lang="en-US" sz="2000" b="1" dirty="0">
                <a:sym typeface="Symbol"/>
              </a:rPr>
              <a:t>Yuasa </a:t>
            </a:r>
            <a:r>
              <a:rPr lang="en-US" sz="2000" b="1" dirty="0" smtClean="0">
                <a:sym typeface="Symbol"/>
              </a:rPr>
              <a:t>Awards </a:t>
            </a:r>
            <a:r>
              <a:rPr lang="en-US" sz="2000" b="1" dirty="0">
                <a:sym typeface="Symbol"/>
              </a:rPr>
              <a:t>for outstanding </a:t>
            </a:r>
            <a:r>
              <a:rPr lang="en-US" sz="2000" b="1" dirty="0" smtClean="0">
                <a:sym typeface="Symbol"/>
              </a:rPr>
              <a:t>Japanese </a:t>
            </a:r>
            <a:r>
              <a:rPr lang="en-US" sz="2000" b="1" dirty="0">
                <a:sym typeface="Symbol"/>
              </a:rPr>
              <a:t>female </a:t>
            </a:r>
            <a:r>
              <a:rPr lang="en-US" sz="2000" b="1" dirty="0" smtClean="0">
                <a:sym typeface="Symbol"/>
              </a:rPr>
              <a:t>scientist</a:t>
            </a:r>
            <a:r>
              <a:rPr lang="en-US" sz="2000" b="1" dirty="0">
                <a:sym typeface="Symbol"/>
              </a:rPr>
              <a:t> </a:t>
            </a:r>
            <a:r>
              <a:rPr lang="en-US" sz="2000" b="1" dirty="0" smtClean="0">
                <a:sym typeface="Symbol"/>
              </a:rPr>
              <a:t>achievements</a:t>
            </a:r>
            <a:endParaRPr lang="en-US" sz="2000" b="1" dirty="0">
              <a:sym typeface="Symbol"/>
            </a:endParaRPr>
          </a:p>
          <a:p>
            <a:r>
              <a:rPr lang="en-US" sz="2000" dirty="0">
                <a:sym typeface="Symbol"/>
              </a:rPr>
              <a:t> </a:t>
            </a:r>
            <a:r>
              <a:rPr lang="en-US" sz="2000" dirty="0" smtClean="0">
                <a:sym typeface="Symbol"/>
              </a:rPr>
              <a:t>        - </a:t>
            </a:r>
            <a:r>
              <a:rPr lang="en-US" sz="2000" dirty="0" smtClean="0">
                <a:sym typeface="Symbol"/>
              </a:rPr>
              <a:t>awarded </a:t>
            </a:r>
            <a:r>
              <a:rPr lang="en-US" sz="2000" dirty="0" smtClean="0">
                <a:sym typeface="Symbol"/>
              </a:rPr>
              <a:t>by </a:t>
            </a:r>
            <a:r>
              <a:rPr lang="en-US" sz="2000" dirty="0" err="1" smtClean="0">
                <a:sym typeface="Symbol"/>
              </a:rPr>
              <a:t>Ochanomizu</a:t>
            </a:r>
            <a:r>
              <a:rPr lang="en-US" sz="2000" dirty="0" smtClean="0">
                <a:sym typeface="Symbol"/>
              </a:rPr>
              <a:t> </a:t>
            </a:r>
            <a:r>
              <a:rPr lang="en-US" sz="2000" dirty="0" smtClean="0">
                <a:sym typeface="Symbol"/>
              </a:rPr>
              <a:t>Women’s University </a:t>
            </a:r>
            <a:r>
              <a:rPr lang="en-US" sz="2000" dirty="0" smtClean="0">
                <a:sym typeface="Symbol"/>
              </a:rPr>
              <a:t>with assistance of </a:t>
            </a:r>
            <a:r>
              <a:rPr lang="en-US" sz="2000" dirty="0" smtClean="0">
                <a:sym typeface="Symbol"/>
              </a:rPr>
              <a:t>TYL-FJPPL</a:t>
            </a:r>
            <a:endParaRPr lang="en-US" sz="2000" dirty="0" smtClean="0">
              <a:sym typeface="Symbol"/>
            </a:endParaRPr>
          </a:p>
          <a:p>
            <a:r>
              <a:rPr lang="en-US" sz="2000" dirty="0">
                <a:sym typeface="Symbol"/>
              </a:rPr>
              <a:t> </a:t>
            </a:r>
            <a:r>
              <a:rPr lang="en-US" sz="2000" dirty="0" smtClean="0">
                <a:sym typeface="Symbol"/>
              </a:rPr>
              <a:t>        - </a:t>
            </a:r>
            <a:r>
              <a:rPr lang="en-US" sz="2000" dirty="0" smtClean="0">
                <a:sym typeface="Symbol"/>
              </a:rPr>
              <a:t>all </a:t>
            </a:r>
            <a:r>
              <a:rPr lang="en-US" sz="2000" dirty="0" smtClean="0">
                <a:sym typeface="Symbol"/>
              </a:rPr>
              <a:t>fields of </a:t>
            </a:r>
            <a:r>
              <a:rPr lang="en-US" sz="2000" dirty="0" smtClean="0">
                <a:sym typeface="Symbol"/>
              </a:rPr>
              <a:t>science</a:t>
            </a:r>
            <a:r>
              <a:rPr lang="en-US" sz="2000" dirty="0">
                <a:sym typeface="Symbol"/>
              </a:rPr>
              <a:t> </a:t>
            </a:r>
            <a:r>
              <a:rPr lang="en-US" sz="2000" dirty="0" smtClean="0">
                <a:sym typeface="Symbol"/>
              </a:rPr>
              <a:t>+</a:t>
            </a:r>
            <a:r>
              <a:rPr lang="en-US" sz="2000" dirty="0" smtClean="0">
                <a:sym typeface="Symbol"/>
              </a:rPr>
              <a:t> science outreach + actions towards </a:t>
            </a:r>
            <a:r>
              <a:rPr lang="en-US" sz="2000" dirty="0" smtClean="0">
                <a:sym typeface="Symbol"/>
              </a:rPr>
              <a:t>gender balance</a:t>
            </a:r>
          </a:p>
          <a:p>
            <a:r>
              <a:rPr lang="en-US" sz="2000" dirty="0">
                <a:sym typeface="Symbol"/>
              </a:rPr>
              <a:t>         </a:t>
            </a:r>
            <a:r>
              <a:rPr lang="en-US" sz="2000" dirty="0">
                <a:sym typeface="Symbol"/>
              </a:rPr>
              <a:t> </a:t>
            </a:r>
            <a:r>
              <a:rPr lang="en-US" sz="2000" dirty="0" smtClean="0">
                <a:sym typeface="Symbol"/>
              </a:rPr>
              <a:t>  </a:t>
            </a:r>
            <a:r>
              <a:rPr lang="en-US" b="1" dirty="0" smtClean="0">
                <a:solidFill>
                  <a:srgbClr val="FF3300"/>
                </a:solidFill>
                <a:sym typeface="Symbol"/>
              </a:rPr>
              <a:t>2016</a:t>
            </a:r>
            <a:r>
              <a:rPr lang="en-US" dirty="0" smtClean="0">
                <a:sym typeface="Symbol"/>
              </a:rPr>
              <a:t>  </a:t>
            </a:r>
            <a:r>
              <a:rPr lang="en-US" dirty="0" smtClean="0">
                <a:sym typeface="Symbol"/>
              </a:rPr>
              <a:t>Y</a:t>
            </a:r>
            <a:r>
              <a:rPr lang="en-US" dirty="0" smtClean="0">
                <a:sym typeface="Symbol"/>
              </a:rPr>
              <a:t>. </a:t>
            </a:r>
            <a:r>
              <a:rPr lang="en-US" dirty="0" err="1" smtClean="0">
                <a:sym typeface="Symbol"/>
              </a:rPr>
              <a:t>Mitarai</a:t>
            </a:r>
            <a:r>
              <a:rPr lang="en-US" dirty="0" smtClean="0">
                <a:sym typeface="Symbol"/>
              </a:rPr>
              <a:t> </a:t>
            </a:r>
            <a:r>
              <a:rPr lang="en-US" dirty="0">
                <a:sym typeface="Symbol"/>
              </a:rPr>
              <a:t>(</a:t>
            </a:r>
            <a:r>
              <a:rPr lang="en-US" dirty="0" smtClean="0">
                <a:sym typeface="Symbol"/>
              </a:rPr>
              <a:t>Gold)  </a:t>
            </a:r>
            <a:r>
              <a:rPr lang="en-US" b="1" dirty="0" smtClean="0">
                <a:solidFill>
                  <a:srgbClr val="0000CC"/>
                </a:solidFill>
                <a:sym typeface="Symbol"/>
              </a:rPr>
              <a:t>2015</a:t>
            </a:r>
            <a:r>
              <a:rPr lang="en-US" dirty="0" smtClean="0">
                <a:sym typeface="Symbol"/>
              </a:rPr>
              <a:t> </a:t>
            </a:r>
            <a:r>
              <a:rPr lang="en-US" dirty="0" smtClean="0">
                <a:sym typeface="Symbol"/>
              </a:rPr>
              <a:t>M</a:t>
            </a:r>
            <a:r>
              <a:rPr lang="en-US" dirty="0" smtClean="0">
                <a:sym typeface="Symbol"/>
              </a:rPr>
              <a:t>. Bando </a:t>
            </a:r>
            <a:r>
              <a:rPr lang="en-US" dirty="0">
                <a:sym typeface="Symbol"/>
              </a:rPr>
              <a:t>(</a:t>
            </a:r>
            <a:r>
              <a:rPr lang="en-US" dirty="0" smtClean="0">
                <a:sym typeface="Symbol"/>
              </a:rPr>
              <a:t>Gold) &amp; K</a:t>
            </a:r>
            <a:r>
              <a:rPr lang="en-US" dirty="0" smtClean="0">
                <a:sym typeface="Symbol"/>
              </a:rPr>
              <a:t>. </a:t>
            </a:r>
            <a:r>
              <a:rPr lang="en-US" dirty="0" err="1" smtClean="0">
                <a:sym typeface="Symbol"/>
              </a:rPr>
              <a:t>Sekiguchi</a:t>
            </a:r>
            <a:r>
              <a:rPr lang="en-US" dirty="0" smtClean="0">
                <a:sym typeface="Symbol"/>
              </a:rPr>
              <a:t> </a:t>
            </a:r>
            <a:r>
              <a:rPr lang="en-US" dirty="0">
                <a:sym typeface="Symbol"/>
              </a:rPr>
              <a:t>(</a:t>
            </a:r>
            <a:r>
              <a:rPr lang="en-US" dirty="0" smtClean="0">
                <a:sym typeface="Symbol"/>
              </a:rPr>
              <a:t>Silver</a:t>
            </a:r>
            <a:r>
              <a:rPr lang="en-US" dirty="0" smtClean="0">
                <a:sym typeface="Symbol"/>
              </a:rPr>
              <a:t>)…                  </a:t>
            </a:r>
            <a:endParaRPr lang="en-US" sz="2000" dirty="0" smtClean="0">
              <a:sym typeface="Symbol"/>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770530"/>
            <a:ext cx="2627784" cy="1970838"/>
          </a:xfrm>
          <a:prstGeom prst="rect">
            <a:avLst/>
          </a:prstGeom>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0787" y="5013176"/>
            <a:ext cx="2565709" cy="1708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9" y="5013176"/>
            <a:ext cx="2595950"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624182" y="4581128"/>
            <a:ext cx="3921138" cy="369332"/>
          </a:xfrm>
          <a:prstGeom prst="rect">
            <a:avLst/>
          </a:prstGeom>
        </p:spPr>
        <p:txBody>
          <a:bodyPr wrap="none">
            <a:spAutoFit/>
          </a:bodyPr>
          <a:lstStyle/>
          <a:p>
            <a:r>
              <a:rPr lang="en-US" i="1" dirty="0" err="1" smtClean="0">
                <a:solidFill>
                  <a:srgbClr val="0000CC"/>
                </a:solidFill>
              </a:rPr>
              <a:t>Sekiguchi</a:t>
            </a:r>
            <a:r>
              <a:rPr lang="en-US" i="1" dirty="0" smtClean="0">
                <a:solidFill>
                  <a:srgbClr val="0000CC"/>
                </a:solidFill>
              </a:rPr>
              <a:t>-san’s visit at GANIL &amp; </a:t>
            </a:r>
            <a:r>
              <a:rPr lang="en-US" i="1" dirty="0" err="1" smtClean="0">
                <a:solidFill>
                  <a:srgbClr val="0000CC"/>
                </a:solidFill>
              </a:rPr>
              <a:t>Saclay</a:t>
            </a:r>
            <a:r>
              <a:rPr lang="en-US" i="1" dirty="0" smtClean="0">
                <a:solidFill>
                  <a:srgbClr val="0000CC"/>
                </a:solidFill>
              </a:rPr>
              <a:t>…</a:t>
            </a:r>
            <a:endParaRPr lang="fr-FR" i="1" dirty="0">
              <a:solidFill>
                <a:srgbClr val="0000CC"/>
              </a:solidFill>
            </a:endParaRPr>
          </a:p>
        </p:txBody>
      </p:sp>
      <p:sp>
        <p:nvSpPr>
          <p:cNvPr id="14" name="Rectangle 13"/>
          <p:cNvSpPr/>
          <p:nvPr/>
        </p:nvSpPr>
        <p:spPr>
          <a:xfrm>
            <a:off x="15490" y="4365104"/>
            <a:ext cx="4124462" cy="369332"/>
          </a:xfrm>
          <a:prstGeom prst="rect">
            <a:avLst/>
          </a:prstGeom>
        </p:spPr>
        <p:txBody>
          <a:bodyPr wrap="none">
            <a:spAutoFit/>
          </a:bodyPr>
          <a:lstStyle/>
          <a:p>
            <a:r>
              <a:rPr lang="en-US" i="1" dirty="0" err="1" smtClean="0">
                <a:solidFill>
                  <a:srgbClr val="FF3300"/>
                </a:solidFill>
              </a:rPr>
              <a:t>Mitarai</a:t>
            </a:r>
            <a:r>
              <a:rPr lang="en-US" i="1" dirty="0" smtClean="0">
                <a:solidFill>
                  <a:srgbClr val="FF3300"/>
                </a:solidFill>
              </a:rPr>
              <a:t>-san </a:t>
            </a:r>
            <a:r>
              <a:rPr lang="en-US" i="1" dirty="0" err="1" smtClean="0">
                <a:solidFill>
                  <a:srgbClr val="FF3300"/>
                </a:solidFill>
              </a:rPr>
              <a:t>honoured</a:t>
            </a:r>
            <a:r>
              <a:rPr lang="en-US" i="1" dirty="0" smtClean="0">
                <a:solidFill>
                  <a:srgbClr val="FF3300"/>
                </a:solidFill>
              </a:rPr>
              <a:t> at </a:t>
            </a:r>
            <a:r>
              <a:rPr lang="en-US" i="1" dirty="0" err="1" smtClean="0">
                <a:solidFill>
                  <a:srgbClr val="FF3300"/>
                </a:solidFill>
              </a:rPr>
              <a:t>Ochanomizu</a:t>
            </a:r>
            <a:r>
              <a:rPr lang="en-US" i="1" dirty="0" smtClean="0">
                <a:solidFill>
                  <a:srgbClr val="FF3300"/>
                </a:solidFill>
              </a:rPr>
              <a:t> Uni.</a:t>
            </a:r>
            <a:endParaRPr lang="fr-FR" i="1" dirty="0">
              <a:solidFill>
                <a:srgbClr val="FF3300"/>
              </a:solidFill>
            </a:endParaRPr>
          </a:p>
        </p:txBody>
      </p:sp>
    </p:spTree>
    <p:extLst>
      <p:ext uri="{BB962C8B-B14F-4D97-AF65-F5344CB8AC3E}">
        <p14:creationId xmlns:p14="http://schemas.microsoft.com/office/powerpoint/2010/main" val="1414881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3491880" y="188640"/>
            <a:ext cx="5580112" cy="22322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0000CC"/>
                </a:solidFill>
              </a:rPr>
              <a:t>TYL-FJPPL / FKPPL Annual Workshop</a:t>
            </a:r>
          </a:p>
          <a:p>
            <a:endParaRPr lang="en-US" sz="2400" dirty="0" smtClean="0">
              <a:solidFill>
                <a:srgbClr val="0000CC"/>
              </a:solidFill>
            </a:endParaRPr>
          </a:p>
          <a:p>
            <a:r>
              <a:rPr lang="en-US" sz="3000" dirty="0" smtClean="0">
                <a:solidFill>
                  <a:srgbClr val="0000CC"/>
                </a:solidFill>
              </a:rPr>
              <a:t>10-12 May 2017          Strasbourg</a:t>
            </a:r>
            <a:endParaRPr lang="fr-FR" sz="2000" dirty="0">
              <a:solidFill>
                <a:srgbClr val="0070C0"/>
              </a:solidFill>
            </a:endParaRPr>
          </a:p>
        </p:txBody>
      </p:sp>
      <p:sp>
        <p:nvSpPr>
          <p:cNvPr id="6" name="ZoneTexte 5"/>
          <p:cNvSpPr txBox="1"/>
          <p:nvPr/>
        </p:nvSpPr>
        <p:spPr>
          <a:xfrm>
            <a:off x="179512" y="2636912"/>
            <a:ext cx="8748464" cy="4278094"/>
          </a:xfrm>
          <a:prstGeom prst="rect">
            <a:avLst/>
          </a:prstGeom>
          <a:noFill/>
          <a:ln>
            <a:noFill/>
          </a:ln>
        </p:spPr>
        <p:txBody>
          <a:bodyPr wrap="square" rtlCol="0">
            <a:spAutoFit/>
          </a:bodyPr>
          <a:lstStyle/>
          <a:p>
            <a:pPr marL="457200" indent="-457200">
              <a:buFont typeface="Arial" panose="020B0604020202020204" pitchFamily="34" charset="0"/>
              <a:buChar char="•"/>
            </a:pPr>
            <a:r>
              <a:rPr lang="en-US" sz="2000" dirty="0" smtClean="0">
                <a:sym typeface="Symbol"/>
              </a:rPr>
              <a:t>Presentation of French-Japanese and French-Korean joint projects</a:t>
            </a:r>
          </a:p>
          <a:p>
            <a:pPr marL="457200" indent="-457200">
              <a:buFont typeface="Arial" panose="020B0604020202020204" pitchFamily="34" charset="0"/>
              <a:buChar char="•"/>
            </a:pPr>
            <a:r>
              <a:rPr lang="en-US" sz="2000" dirty="0" smtClean="0">
                <a:sym typeface="Symbol"/>
              </a:rPr>
              <a:t>Award ceremony </a:t>
            </a:r>
            <a:r>
              <a:rPr lang="en-US" sz="2000" dirty="0">
                <a:sym typeface="Symbol"/>
              </a:rPr>
              <a:t>for </a:t>
            </a:r>
            <a:r>
              <a:rPr lang="en-US" sz="2000" dirty="0" smtClean="0">
                <a:sym typeface="Symbol"/>
              </a:rPr>
              <a:t>winning TYL-FJPPL </a:t>
            </a:r>
            <a:r>
              <a:rPr lang="en-US" sz="2000" dirty="0">
                <a:sym typeface="Symbol"/>
              </a:rPr>
              <a:t>and </a:t>
            </a:r>
            <a:r>
              <a:rPr lang="en-US" sz="2000" dirty="0" smtClean="0">
                <a:sym typeface="Symbol"/>
              </a:rPr>
              <a:t>FKPPL young investigators</a:t>
            </a:r>
          </a:p>
          <a:p>
            <a:pPr marL="457200" indent="-457200">
              <a:buFont typeface="Arial" panose="020B0604020202020204" pitchFamily="34" charset="0"/>
              <a:buChar char="•"/>
            </a:pPr>
            <a:r>
              <a:rPr lang="en-US" sz="2000" dirty="0" smtClean="0">
                <a:sym typeface="Symbol"/>
              </a:rPr>
              <a:t>Keynote speakers:</a:t>
            </a:r>
          </a:p>
          <a:p>
            <a:r>
              <a:rPr lang="en-US" sz="2000" dirty="0">
                <a:solidFill>
                  <a:srgbClr val="0000CC"/>
                </a:solidFill>
                <a:sym typeface="Symbol"/>
              </a:rPr>
              <a:t> </a:t>
            </a:r>
            <a:r>
              <a:rPr lang="en-US" sz="2000" dirty="0" smtClean="0">
                <a:solidFill>
                  <a:srgbClr val="0000CC"/>
                </a:solidFill>
                <a:sym typeface="Symbol"/>
              </a:rPr>
              <a:t>            </a:t>
            </a:r>
            <a:r>
              <a:rPr lang="en-US" dirty="0">
                <a:solidFill>
                  <a:srgbClr val="0000CC"/>
                </a:solidFill>
                <a:sym typeface="Symbol"/>
              </a:rPr>
              <a:t>P. </a:t>
            </a:r>
            <a:r>
              <a:rPr lang="en-US" dirty="0" err="1">
                <a:solidFill>
                  <a:srgbClr val="0000CC"/>
                </a:solidFill>
                <a:sym typeface="Symbol"/>
              </a:rPr>
              <a:t>Ko</a:t>
            </a:r>
            <a:r>
              <a:rPr lang="en-US" dirty="0">
                <a:solidFill>
                  <a:srgbClr val="0000CC"/>
                </a:solidFill>
                <a:sym typeface="Symbol"/>
              </a:rPr>
              <a:t> (KIAS</a:t>
            </a:r>
            <a:r>
              <a:rPr lang="en-US" dirty="0" smtClean="0">
                <a:solidFill>
                  <a:srgbClr val="0000CC"/>
                </a:solidFill>
                <a:sym typeface="Symbol"/>
              </a:rPr>
              <a:t>) “Theory developments fundamental physics”</a:t>
            </a:r>
          </a:p>
          <a:p>
            <a:r>
              <a:rPr lang="en-US" dirty="0">
                <a:solidFill>
                  <a:srgbClr val="0000CC"/>
                </a:solidFill>
                <a:sym typeface="Symbol"/>
              </a:rPr>
              <a:t> </a:t>
            </a:r>
            <a:r>
              <a:rPr lang="en-US" dirty="0" smtClean="0">
                <a:solidFill>
                  <a:srgbClr val="0000CC"/>
                </a:solidFill>
                <a:sym typeface="Symbol"/>
              </a:rPr>
              <a:t>             F. </a:t>
            </a:r>
            <a:r>
              <a:rPr lang="en-US" dirty="0" err="1" smtClean="0">
                <a:solidFill>
                  <a:srgbClr val="0000CC"/>
                </a:solidFill>
                <a:sym typeface="Symbol"/>
              </a:rPr>
              <a:t>Bordry</a:t>
            </a:r>
            <a:r>
              <a:rPr lang="en-US" dirty="0" smtClean="0">
                <a:solidFill>
                  <a:srgbClr val="0000CC"/>
                </a:solidFill>
                <a:sym typeface="Symbol"/>
              </a:rPr>
              <a:t> (CERN) </a:t>
            </a:r>
            <a:r>
              <a:rPr lang="en-US" dirty="0">
                <a:solidFill>
                  <a:srgbClr val="0000CC"/>
                </a:solidFill>
                <a:sym typeface="Symbol"/>
              </a:rPr>
              <a:t>"R&amp;D Challenges for Future Accelerators"</a:t>
            </a:r>
            <a:endParaRPr lang="en-US" dirty="0" smtClean="0">
              <a:solidFill>
                <a:srgbClr val="0000CC"/>
              </a:solidFill>
              <a:sym typeface="Symbol"/>
            </a:endParaRPr>
          </a:p>
          <a:p>
            <a:r>
              <a:rPr lang="en-US" dirty="0" smtClean="0">
                <a:solidFill>
                  <a:srgbClr val="0000CC"/>
                </a:solidFill>
                <a:sym typeface="Symbol"/>
              </a:rPr>
              <a:t>              M. Winter (</a:t>
            </a:r>
            <a:r>
              <a:rPr lang="en-US" dirty="0">
                <a:solidFill>
                  <a:srgbClr val="0000CC"/>
                </a:solidFill>
                <a:sym typeface="Symbol"/>
              </a:rPr>
              <a:t>IPHC) "R&amp;D Challenges for Future </a:t>
            </a:r>
            <a:r>
              <a:rPr lang="en-US" dirty="0" smtClean="0">
                <a:solidFill>
                  <a:srgbClr val="0000CC"/>
                </a:solidFill>
                <a:sym typeface="Symbol"/>
              </a:rPr>
              <a:t>Detectors“</a:t>
            </a:r>
          </a:p>
          <a:p>
            <a:r>
              <a:rPr lang="en-US" dirty="0">
                <a:solidFill>
                  <a:srgbClr val="0000CC"/>
                </a:solidFill>
                <a:sym typeface="Symbol"/>
              </a:rPr>
              <a:t> </a:t>
            </a:r>
            <a:r>
              <a:rPr lang="en-US" dirty="0" smtClean="0">
                <a:solidFill>
                  <a:srgbClr val="0000CC"/>
                </a:solidFill>
                <a:sym typeface="Symbol"/>
              </a:rPr>
              <a:t>             M</a:t>
            </a:r>
            <a:r>
              <a:rPr lang="en-US" dirty="0">
                <a:solidFill>
                  <a:srgbClr val="0000CC"/>
                </a:solidFill>
                <a:sym typeface="Symbol"/>
              </a:rPr>
              <a:t>. Matsuoka (Mitsubishi) "Academia-Industry Collaboration</a:t>
            </a:r>
            <a:r>
              <a:rPr lang="en-US" dirty="0" smtClean="0">
                <a:solidFill>
                  <a:srgbClr val="0000CC"/>
                </a:solidFill>
                <a:sym typeface="Symbol"/>
              </a:rPr>
              <a:t>"</a:t>
            </a:r>
          </a:p>
          <a:p>
            <a:pPr marL="457200" indent="-457200">
              <a:buFont typeface="Arial" panose="020B0604020202020204" pitchFamily="34" charset="0"/>
              <a:buChar char="•"/>
            </a:pPr>
            <a:r>
              <a:rPr lang="en-US" sz="2000" dirty="0" smtClean="0">
                <a:sym typeface="Symbol"/>
              </a:rPr>
              <a:t>Brainstorming discussion sessions: </a:t>
            </a:r>
          </a:p>
          <a:p>
            <a:r>
              <a:rPr lang="en-US" dirty="0">
                <a:sym typeface="Symbol"/>
              </a:rPr>
              <a:t> </a:t>
            </a:r>
            <a:r>
              <a:rPr lang="en-US" dirty="0" smtClean="0">
                <a:sym typeface="Symbol"/>
              </a:rPr>
              <a:t>           </a:t>
            </a:r>
            <a:r>
              <a:rPr lang="en-US" b="1" dirty="0" smtClean="0">
                <a:solidFill>
                  <a:srgbClr val="C00000"/>
                </a:solidFill>
                <a:sym typeface="Symbol"/>
              </a:rPr>
              <a:t>P</a:t>
            </a:r>
            <a:r>
              <a:rPr lang="en-US" b="1" dirty="0" smtClean="0">
                <a:solidFill>
                  <a:srgbClr val="C00000"/>
                </a:solidFill>
                <a:sym typeface="Symbol"/>
              </a:rPr>
              <a:t>hysics/theory/phenomenology</a:t>
            </a:r>
            <a:r>
              <a:rPr lang="en-US" dirty="0" smtClean="0">
                <a:solidFill>
                  <a:srgbClr val="C00000"/>
                </a:solidFill>
                <a:sym typeface="Symbol"/>
              </a:rPr>
              <a:t> </a:t>
            </a:r>
            <a:r>
              <a:rPr lang="en-US" dirty="0" smtClean="0">
                <a:sym typeface="Symbol"/>
              </a:rPr>
              <a:t>   </a:t>
            </a:r>
            <a:r>
              <a:rPr lang="en-US" b="1" dirty="0" smtClean="0">
                <a:solidFill>
                  <a:srgbClr val="006600"/>
                </a:solidFill>
                <a:sym typeface="Symbol"/>
              </a:rPr>
              <a:t>Computing</a:t>
            </a:r>
            <a:r>
              <a:rPr lang="en-US" dirty="0" smtClean="0">
                <a:sym typeface="Symbol"/>
              </a:rPr>
              <a:t>     </a:t>
            </a:r>
            <a:r>
              <a:rPr lang="en-US" b="1" dirty="0" smtClean="0">
                <a:solidFill>
                  <a:srgbClr val="FF0066"/>
                </a:solidFill>
                <a:sym typeface="Symbol"/>
              </a:rPr>
              <a:t>Accelerator R&amp;D     </a:t>
            </a:r>
            <a:r>
              <a:rPr lang="en-US" b="1" dirty="0" smtClean="0">
                <a:solidFill>
                  <a:srgbClr val="0070C0"/>
                </a:solidFill>
                <a:sym typeface="Symbol"/>
              </a:rPr>
              <a:t>Detector R&amp;D</a:t>
            </a:r>
          </a:p>
          <a:p>
            <a:pPr marL="457200" indent="-457200">
              <a:buFont typeface="Arial" panose="020B0604020202020204" pitchFamily="34" charset="0"/>
              <a:buChar char="•"/>
            </a:pPr>
            <a:r>
              <a:rPr lang="en-US" sz="2000" dirty="0" smtClean="0">
                <a:sym typeface="Symbol"/>
              </a:rPr>
              <a:t>Talks on f</a:t>
            </a:r>
            <a:r>
              <a:rPr lang="en-US" sz="2000" dirty="0" smtClean="0">
                <a:sym typeface="Symbol"/>
              </a:rPr>
              <a:t>uture vision of bilateral collaboration by IN2P3, IRFU, KEK and Korea</a:t>
            </a:r>
          </a:p>
          <a:p>
            <a:pPr marL="457200" indent="-457200">
              <a:buFont typeface="Arial" panose="020B0604020202020204" pitchFamily="34" charset="0"/>
              <a:buChar char="•"/>
            </a:pPr>
            <a:r>
              <a:rPr lang="en-US" sz="2000" dirty="0" smtClean="0">
                <a:sym typeface="Symbol"/>
              </a:rPr>
              <a:t>Participation</a:t>
            </a:r>
            <a:r>
              <a:rPr lang="en-US" sz="2000" dirty="0" smtClean="0">
                <a:sym typeface="Symbol"/>
              </a:rPr>
              <a:t> of a few officials (general sessions, a few nice social events…)</a:t>
            </a:r>
          </a:p>
          <a:p>
            <a:pPr marL="457200" indent="-457200">
              <a:buFont typeface="Arial" panose="020B0604020202020204" pitchFamily="34" charset="0"/>
              <a:buChar char="•"/>
            </a:pPr>
            <a:r>
              <a:rPr lang="en-US" sz="2000" dirty="0" smtClean="0">
                <a:sym typeface="Symbol"/>
              </a:rPr>
              <a:t>Academia-Industry Collaboration (discussion with French &amp; Japanese leaders)</a:t>
            </a:r>
          </a:p>
          <a:p>
            <a:r>
              <a:rPr lang="en-US" sz="400" dirty="0">
                <a:sym typeface="Symbol"/>
              </a:rPr>
              <a:t> </a:t>
            </a:r>
            <a:r>
              <a:rPr lang="en-US" sz="400" dirty="0" smtClean="0">
                <a:sym typeface="Symbol"/>
              </a:rPr>
              <a:t>       </a:t>
            </a:r>
          </a:p>
          <a:p>
            <a:pPr algn="ctr"/>
            <a:r>
              <a:rPr lang="en-US" sz="3200" b="1" dirty="0" smtClean="0">
                <a:solidFill>
                  <a:srgbClr val="0000CC"/>
                </a:solidFill>
                <a:sym typeface="Symbol"/>
              </a:rPr>
              <a:t>Welcome !</a:t>
            </a:r>
            <a:endParaRPr lang="en-US" sz="2400" b="1" dirty="0" smtClean="0">
              <a:solidFill>
                <a:srgbClr val="0000CC"/>
              </a:solidFill>
              <a:sym typeface="Symbol"/>
            </a:endParaRPr>
          </a:p>
        </p:txBody>
      </p:sp>
      <p:pic>
        <p:nvPicPr>
          <p:cNvPr id="3074" name="Picture 2" descr="2017 Joint Workshop of the France-Korea (FKPPL) and France-Japan (TYL/FJPPL) Particle Physics Laborato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8981"/>
            <a:ext cx="3236050" cy="242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313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2085</TotalTime>
  <Words>1275</Words>
  <Application>Microsoft Office PowerPoint</Application>
  <PresentationFormat>Affichage à l'écran (4:3)</PresentationFormat>
  <Paragraphs>130</Paragraphs>
  <Slides>9</Slides>
  <Notes>1</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Présentation PowerPoint</vt:lpstr>
      <vt:lpstr>Main topics (2016)</vt:lpstr>
      <vt:lpstr>Main features and information (1) http://fjppl.in2p3.fr/cgi-bin/twiki.source/bin/view/FJPPL/WebHome</vt:lpstr>
      <vt:lpstr>Main features and information (2) http://fjppl.in2p3.fr/cgi-bin/twiki.source/bin/view/FJPPL/WebHome</vt:lpstr>
      <vt:lpstr>Annual call to fund staff exchanges on joint activities  http://fjppl.in2p3.fr/cgi-bin/twiki.source/bin/view/FJPPL/FJPPLStaffExchange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Toshiko Yuasa France-Japan Particle Physics Laboratory</dc:title>
  <dc:creator>Philipe Bambade</dc:creator>
  <cp:lastModifiedBy>Philipe Bambade</cp:lastModifiedBy>
  <cp:revision>158</cp:revision>
  <dcterms:created xsi:type="dcterms:W3CDTF">2014-05-14T12:34:51Z</dcterms:created>
  <dcterms:modified xsi:type="dcterms:W3CDTF">2017-03-29T18:02:16Z</dcterms:modified>
</cp:coreProperties>
</file>