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9" r:id="rId2"/>
    <p:sldId id="320" r:id="rId3"/>
    <p:sldId id="341" r:id="rId4"/>
    <p:sldId id="376" r:id="rId5"/>
    <p:sldId id="283" r:id="rId6"/>
    <p:sldId id="284" r:id="rId7"/>
    <p:sldId id="287" r:id="rId8"/>
    <p:sldId id="334" r:id="rId9"/>
    <p:sldId id="321" r:id="rId10"/>
    <p:sldId id="297" r:id="rId11"/>
    <p:sldId id="303" r:id="rId12"/>
    <p:sldId id="294" r:id="rId13"/>
    <p:sldId id="359" r:id="rId14"/>
    <p:sldId id="370" r:id="rId15"/>
    <p:sldId id="361" r:id="rId16"/>
    <p:sldId id="377" r:id="rId17"/>
    <p:sldId id="378" r:id="rId18"/>
    <p:sldId id="379" r:id="rId19"/>
    <p:sldId id="380" r:id="rId20"/>
    <p:sldId id="381" r:id="rId21"/>
    <p:sldId id="385" r:id="rId22"/>
    <p:sldId id="382" r:id="rId23"/>
    <p:sldId id="383" r:id="rId24"/>
    <p:sldId id="305" r:id="rId25"/>
    <p:sldId id="306" r:id="rId26"/>
    <p:sldId id="307" r:id="rId27"/>
    <p:sldId id="330" r:id="rId28"/>
    <p:sldId id="308" r:id="rId29"/>
    <p:sldId id="310" r:id="rId30"/>
    <p:sldId id="333" r:id="rId31"/>
    <p:sldId id="335" r:id="rId32"/>
    <p:sldId id="331" r:id="rId33"/>
    <p:sldId id="384" r:id="rId34"/>
    <p:sldId id="282" r:id="rId35"/>
    <p:sldId id="319" r:id="rId36"/>
    <p:sldId id="317" r:id="rId37"/>
    <p:sldId id="318" r:id="rId38"/>
    <p:sldId id="322" r:id="rId39"/>
    <p:sldId id="323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A977C-B0AE-4BAE-9218-4BD1E37A6512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810E-903A-4E21-9062-E1369AD78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1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430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en-US" altLang="zh-CN" dirty="0"/>
              <a:t>100km CEPC </a:t>
            </a:r>
            <a:r>
              <a:rPr lang="en-US" altLang="zh-CN" dirty="0" smtClean="0"/>
              <a:t>parameters </a:t>
            </a:r>
            <a:r>
              <a:rPr lang="en-US" altLang="zh-CN" dirty="0"/>
              <a:t>and lattice design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9582" y="4005064"/>
            <a:ext cx="7740860" cy="1752600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Dou </a:t>
            </a:r>
            <a:r>
              <a:rPr lang="en-US" altLang="zh-CN" sz="2400" dirty="0" smtClean="0"/>
              <a:t>Wang, </a:t>
            </a:r>
            <a:r>
              <a:rPr lang="en-US" altLang="zh-CN" sz="2400" dirty="0" err="1" smtClean="0"/>
              <a:t>Jie</a:t>
            </a:r>
            <a:r>
              <a:rPr lang="en-US" altLang="zh-CN" sz="2400" dirty="0"/>
              <a:t> Gao, </a:t>
            </a:r>
            <a:r>
              <a:rPr lang="en-US" altLang="zh-CN" sz="2400" dirty="0" err="1"/>
              <a:t>Chenghui</a:t>
            </a:r>
            <a:r>
              <a:rPr lang="en-US" altLang="zh-CN" sz="2400" dirty="0"/>
              <a:t> Yu, </a:t>
            </a:r>
            <a:r>
              <a:rPr lang="en-US" altLang="zh-CN" sz="2400" dirty="0" smtClean="0"/>
              <a:t>Yuan </a:t>
            </a:r>
            <a:r>
              <a:rPr lang="en-US" altLang="zh-CN" sz="2400" dirty="0"/>
              <a:t>Zhang, </a:t>
            </a:r>
            <a:r>
              <a:rPr lang="en-US" altLang="zh-CN" sz="2400" dirty="0" err="1" smtClean="0"/>
              <a:t>Yiwei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Wang, Feng Su, Bai </a:t>
            </a:r>
            <a:r>
              <a:rPr lang="en-US" altLang="zh-CN" sz="2400" dirty="0" err="1"/>
              <a:t>Sha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Jiyuan</a:t>
            </a:r>
            <a:r>
              <a:rPr lang="en-US" altLang="zh-CN" sz="2400" dirty="0"/>
              <a:t> </a:t>
            </a:r>
            <a:r>
              <a:rPr lang="en-US" altLang="zh-CN" sz="2400" dirty="0" err="1" smtClean="0"/>
              <a:t>Zhai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Huiping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Geng</a:t>
            </a:r>
            <a:r>
              <a:rPr lang="en-US" altLang="zh-CN" sz="2400" dirty="0"/>
              <a:t>,  </a:t>
            </a:r>
            <a:r>
              <a:rPr lang="en-US" altLang="zh-CN" sz="2400" dirty="0" err="1"/>
              <a:t>Cai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Meng</a:t>
            </a:r>
            <a:r>
              <a:rPr lang="en-US" altLang="zh-CN" sz="2400" dirty="0"/>
              <a:t>, </a:t>
            </a:r>
            <a:r>
              <a:rPr lang="en-US" altLang="zh-CN" sz="2400" dirty="0" err="1" smtClean="0"/>
              <a:t>Tianjian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Bian</a:t>
            </a:r>
            <a:r>
              <a:rPr lang="en-US" altLang="zh-CN" sz="2400" dirty="0"/>
              <a:t>, Na </a:t>
            </a:r>
            <a:r>
              <a:rPr lang="en-US" altLang="zh-CN" sz="2400" dirty="0" smtClean="0"/>
              <a:t>Wang, </a:t>
            </a:r>
            <a:r>
              <a:rPr lang="en-US" altLang="zh-CN" sz="2400" dirty="0" err="1" smtClean="0"/>
              <a:t>Xiaohao</a:t>
            </a:r>
            <a:r>
              <a:rPr lang="en-US" altLang="zh-CN" sz="2400" dirty="0" smtClean="0"/>
              <a:t> Cui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2074584" y="637100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27-30 March </a:t>
            </a:r>
            <a:r>
              <a:rPr lang="en-US" altLang="zh-CN" dirty="0" smtClean="0">
                <a:solidFill>
                  <a:srgbClr val="C0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2017, Tsinghua University, Beijing</a:t>
            </a:r>
            <a:r>
              <a:rPr lang="en-US" altLang="zh-CN" dirty="0">
                <a:solidFill>
                  <a:srgbClr val="C0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.</a:t>
            </a:r>
            <a:endParaRPr lang="zh-CN" altLang="en-US" dirty="0">
              <a:solidFill>
                <a:srgbClr val="C0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03602" y="79901"/>
            <a:ext cx="2574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85856" y="82001"/>
            <a:ext cx="61824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/>
              <a:t>10th workshop of the France China Particle Physics Laboratory</a:t>
            </a:r>
            <a:endParaRPr lang="zh-CN" altLang="en-US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78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9394" y="44624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ja-JP" dirty="0"/>
              <a:t>Strong-strong</a:t>
            </a:r>
            <a:r>
              <a:rPr lang="en-US" altLang="zh-CN" dirty="0" smtClean="0"/>
              <a:t> simulation-100km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28" y="2092484"/>
            <a:ext cx="3150870" cy="1908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104" y="2092484"/>
            <a:ext cx="3139440" cy="1863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26" y="4268153"/>
            <a:ext cx="3147060" cy="1844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194" y="4227748"/>
            <a:ext cx="3181350" cy="1870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840" y="1196752"/>
            <a:ext cx="805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wangdou20161219-100km_1mm</a:t>
            </a:r>
            <a:r>
              <a:rPr lang="en-US" altLang="zh-CN" sz="2000" dirty="0">
                <a:sym typeface="Symbol"/>
              </a:rPr>
              <a:t>y </a:t>
            </a:r>
            <a:r>
              <a:rPr lang="en-US" altLang="zh-CN" sz="2000" dirty="0"/>
              <a:t>with full crab </a:t>
            </a:r>
            <a:r>
              <a:rPr lang="en-US" altLang="zh-CN" sz="2000" dirty="0" smtClean="0"/>
              <a:t>waist</a:t>
            </a:r>
            <a:r>
              <a:rPr lang="en-US" altLang="zh-CN" sz="2000" dirty="0" smtClean="0">
                <a:sym typeface="Symbol"/>
              </a:rPr>
              <a:t>, </a:t>
            </a:r>
            <a:r>
              <a:rPr lang="en-US" altLang="zh-CN" sz="2000" dirty="0">
                <a:sym typeface="Symbol"/>
              </a:rPr>
              <a:t>Higgs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(0.51,0.55</a:t>
            </a:r>
            <a:r>
              <a:rPr lang="en-US" altLang="zh-CN" sz="2000" dirty="0"/>
              <a:t>) with </a:t>
            </a:r>
            <a:r>
              <a:rPr lang="en-US" altLang="zh-CN" sz="2000" dirty="0">
                <a:sym typeface="Symbol"/>
              </a:rPr>
              <a:t></a:t>
            </a:r>
            <a:r>
              <a:rPr lang="en-US" altLang="zh-CN" sz="2000" baseline="-25000" dirty="0">
                <a:sym typeface="Symbol"/>
              </a:rPr>
              <a:t>s </a:t>
            </a:r>
            <a:r>
              <a:rPr lang="en-US" altLang="zh-CN" sz="2000" dirty="0" smtClean="0"/>
              <a:t>=0.0272 could </a:t>
            </a:r>
            <a:r>
              <a:rPr lang="en-US" altLang="zh-CN" sz="2000" dirty="0"/>
              <a:t>help suppress the &lt;</a:t>
            </a:r>
            <a:r>
              <a:rPr lang="en-US" altLang="zh-CN" sz="2000" dirty="0" err="1"/>
              <a:t>xz</a:t>
            </a:r>
            <a:r>
              <a:rPr lang="en-US" altLang="zh-CN" sz="2000" dirty="0"/>
              <a:t>&gt; oscillation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394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CEPC  Luminosity vs circumference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638132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Study,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ICFA meeting, J-PARC,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25-2-2016.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9866"/>
            <a:ext cx="6984776" cy="419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76256" y="639088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8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</a:t>
            </a:r>
            <a:r>
              <a:rPr lang="zh-CN" altLang="en-US" dirty="0"/>
              <a:t> </a:t>
            </a:r>
            <a:r>
              <a:rPr lang="en-US" altLang="zh-CN" dirty="0" smtClean="0"/>
              <a:t>for single ring-100km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2200" dirty="0"/>
              <a:t>（</a:t>
            </a:r>
            <a:r>
              <a:rPr lang="en-US" altLang="zh-CN" sz="2200" dirty="0" smtClean="0"/>
              <a:t>wangdou20161122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16491"/>
              </p:ext>
            </p:extLst>
          </p:nvPr>
        </p:nvGraphicFramePr>
        <p:xfrm>
          <a:off x="899592" y="1196752"/>
          <a:ext cx="7272807" cy="5509229"/>
        </p:xfrm>
        <a:graphic>
          <a:graphicData uri="http://schemas.openxmlformats.org/drawingml/2006/table">
            <a:tbl>
              <a:tblPr firstRow="1" bandRow="1"/>
              <a:tblGrid>
                <a:gridCol w="2779505"/>
                <a:gridCol w="1556208"/>
                <a:gridCol w="1468547"/>
                <a:gridCol w="1468547"/>
              </a:tblGrid>
              <a:tr h="38858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New-100km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30.0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8.6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14.3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6.18/0.019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6.18/0.019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49.5/0.15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49.5/0.15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3.2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0.92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3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modifications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ym typeface="Symbol"/>
              </a:rPr>
              <a:t>y*=2mm (</a:t>
            </a:r>
            <a:r>
              <a:rPr lang="en-US" altLang="zh-CN" dirty="0" smtClean="0">
                <a:solidFill>
                  <a:srgbClr val="002060"/>
                </a:solidFill>
                <a:sym typeface="Symbol"/>
              </a:rPr>
              <a:t>1mm</a:t>
            </a:r>
            <a:r>
              <a:rPr lang="en-US" altLang="zh-CN" dirty="0" smtClean="0">
                <a:sym typeface="Symbol"/>
              </a:rPr>
              <a:t>)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L</a:t>
            </a:r>
            <a:r>
              <a:rPr lang="zh-CN" altLang="en-US" dirty="0" smtClean="0"/>
              <a:t>*</a:t>
            </a:r>
            <a:r>
              <a:rPr lang="en-US" altLang="zh-CN" dirty="0" smtClean="0"/>
              <a:t>=2.2m (</a:t>
            </a:r>
            <a:r>
              <a:rPr lang="en-US" altLang="zh-CN" dirty="0" smtClean="0">
                <a:solidFill>
                  <a:srgbClr val="002060"/>
                </a:solidFill>
              </a:rPr>
              <a:t>1.5m</a:t>
            </a:r>
            <a:r>
              <a:rPr lang="en-US" altLang="zh-CN" dirty="0" smtClean="0"/>
              <a:t>)   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Crossing angle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33mrad (</a:t>
            </a:r>
            <a:r>
              <a:rPr lang="en-US" altLang="zh-CN" dirty="0" smtClean="0">
                <a:solidFill>
                  <a:srgbClr val="002060"/>
                </a:solidFill>
              </a:rPr>
              <a:t>30mrad</a:t>
            </a:r>
            <a:r>
              <a:rPr lang="en-US" altLang="zh-CN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Strength of QD0: 150T/m (</a:t>
            </a:r>
            <a:r>
              <a:rPr lang="en-US" altLang="zh-CN" dirty="0" smtClean="0">
                <a:solidFill>
                  <a:srgbClr val="002060"/>
                </a:solidFill>
              </a:rPr>
              <a:t>200T/m</a:t>
            </a:r>
            <a:r>
              <a:rPr lang="en-US" altLang="zh-CN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Strength of detector </a:t>
            </a:r>
            <a:r>
              <a:rPr lang="en-US" altLang="zh-CN" dirty="0" err="1" smtClean="0"/>
              <a:t>solinoid</a:t>
            </a:r>
            <a:r>
              <a:rPr lang="en-US" altLang="zh-CN" dirty="0" smtClean="0"/>
              <a:t>: 3T (</a:t>
            </a:r>
            <a:r>
              <a:rPr lang="en-US" altLang="zh-CN" dirty="0" smtClean="0">
                <a:solidFill>
                  <a:srgbClr val="002060"/>
                </a:solidFill>
              </a:rPr>
              <a:t>3.5T</a:t>
            </a:r>
            <a:r>
              <a:rPr lang="en-US" altLang="zh-CN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Strength of anti-</a:t>
            </a:r>
            <a:r>
              <a:rPr lang="en-US" altLang="zh-CN" dirty="0" err="1" smtClean="0"/>
              <a:t>solinoid</a:t>
            </a:r>
            <a:r>
              <a:rPr lang="en-US" altLang="zh-CN" dirty="0" smtClean="0"/>
              <a:t>: 7.0T (</a:t>
            </a:r>
            <a:r>
              <a:rPr lang="en-US" altLang="zh-CN" dirty="0" smtClean="0">
                <a:solidFill>
                  <a:srgbClr val="002060"/>
                </a:solidFill>
              </a:rPr>
              <a:t>13T</a:t>
            </a:r>
            <a:r>
              <a:rPr lang="en-US" altLang="zh-CN" dirty="0" smtClean="0"/>
              <a:t>)</a:t>
            </a:r>
          </a:p>
        </p:txBody>
      </p:sp>
      <p:sp>
        <p:nvSpPr>
          <p:cNvPr id="4" name="笑脸 3"/>
          <p:cNvSpPr/>
          <p:nvPr/>
        </p:nvSpPr>
        <p:spPr>
          <a:xfrm>
            <a:off x="4139952" y="2420888"/>
            <a:ext cx="576064" cy="43204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笑脸 4"/>
          <p:cNvSpPr/>
          <p:nvPr/>
        </p:nvSpPr>
        <p:spPr>
          <a:xfrm>
            <a:off x="6691395" y="3068960"/>
            <a:ext cx="576064" cy="432048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笑脸 5"/>
          <p:cNvSpPr/>
          <p:nvPr/>
        </p:nvSpPr>
        <p:spPr>
          <a:xfrm>
            <a:off x="6732240" y="3827429"/>
            <a:ext cx="576064" cy="43204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笑脸 7"/>
          <p:cNvSpPr/>
          <p:nvPr/>
        </p:nvSpPr>
        <p:spPr>
          <a:xfrm>
            <a:off x="7452320" y="4653136"/>
            <a:ext cx="576064" cy="432048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笑脸 8"/>
          <p:cNvSpPr/>
          <p:nvPr/>
        </p:nvSpPr>
        <p:spPr>
          <a:xfrm>
            <a:off x="7020272" y="5373216"/>
            <a:ext cx="576064" cy="432048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笑脸 9"/>
          <p:cNvSpPr/>
          <p:nvPr/>
        </p:nvSpPr>
        <p:spPr>
          <a:xfrm>
            <a:off x="4250101" y="1628800"/>
            <a:ext cx="576064" cy="432048"/>
          </a:xfrm>
          <a:prstGeom prst="smileyFace">
            <a:avLst>
              <a:gd name="adj" fmla="val 465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1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parameters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wangdou20170306-100km_2mm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25254"/>
              </p:ext>
            </p:extLst>
          </p:nvPr>
        </p:nvGraphicFramePr>
        <p:xfrm>
          <a:off x="683568" y="836712"/>
          <a:ext cx="7032508" cy="5983494"/>
        </p:xfrm>
        <a:graphic>
          <a:graphicData uri="http://schemas.openxmlformats.org/drawingml/2006/table">
            <a:tbl>
              <a:tblPr firstRow="1" bandRow="1"/>
              <a:tblGrid>
                <a:gridCol w="2157356"/>
                <a:gridCol w="1176405"/>
                <a:gridCol w="1319614"/>
                <a:gridCol w="1264506"/>
                <a:gridCol w="1114627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Higgs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0.968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0.365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0.455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5534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21300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97.1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465.8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16.1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0.171/0.002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0.171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1.31/0.004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0.57/0.0017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1.48/0.0078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9.9/0.059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15.4/0.125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0.0055/0.062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165.3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0.41(2cell) 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5.15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95936" y="1916832"/>
            <a:ext cx="3456384" cy="2880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4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124744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Higgs mode and W mode will use the same lattice.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For Z pole, </a:t>
            </a:r>
            <a:r>
              <a:rPr lang="en-US" altLang="zh-CN" sz="2400" kern="100" dirty="0" smtClean="0">
                <a:cs typeface="Times New Roman"/>
              </a:rPr>
              <a:t>Considering </a:t>
            </a:r>
            <a:r>
              <a:rPr lang="en-US" altLang="zh-CN" sz="2400" kern="100" dirty="0">
                <a:cs typeface="Times New Roman"/>
              </a:rPr>
              <a:t>the constraint of </a:t>
            </a:r>
            <a:r>
              <a:rPr lang="en-US" altLang="zh-CN" sz="2400" kern="100" dirty="0">
                <a:solidFill>
                  <a:srgbClr val="C00000"/>
                </a:solidFill>
                <a:cs typeface="Times New Roman"/>
              </a:rPr>
              <a:t>10 ns bunch separation </a:t>
            </a:r>
            <a:r>
              <a:rPr lang="en-US" altLang="zh-CN" sz="2400" kern="100" dirty="0">
                <a:cs typeface="Times New Roman"/>
              </a:rPr>
              <a:t>from detector, the maximum bunch number </a:t>
            </a:r>
            <a:r>
              <a:rPr lang="en-US" altLang="zh-CN" sz="2400" kern="100" dirty="0" smtClean="0">
                <a:cs typeface="Times New Roman"/>
              </a:rPr>
              <a:t>can be increased by only 40% with dedicated RF cavities. So </a:t>
            </a:r>
            <a:r>
              <a:rPr lang="en-US" altLang="zh-CN" sz="2400" kern="100" dirty="0" smtClean="0">
                <a:solidFill>
                  <a:srgbClr val="C00000"/>
                </a:solidFill>
                <a:cs typeface="Times New Roman"/>
              </a:rPr>
              <a:t>the luminosity of Z is limited by detector speed</a:t>
            </a:r>
            <a:r>
              <a:rPr lang="en-US" altLang="zh-CN" sz="2400" kern="100" dirty="0" smtClean="0">
                <a:cs typeface="Times New Roman"/>
              </a:rPr>
              <a:t>.</a:t>
            </a:r>
            <a:endParaRPr lang="en-US" altLang="zh-CN" sz="2400" kern="100" dirty="0" smtClean="0">
              <a:cs typeface="Times New Roman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kern="100" dirty="0" smtClean="0">
                <a:cs typeface="Times New Roman"/>
              </a:rPr>
              <a:t>Z mode use different lattice rather than Higgs/W, because Z needs larger </a:t>
            </a:r>
            <a:r>
              <a:rPr lang="en-US" altLang="zh-CN" sz="2400" kern="100" dirty="0" err="1" smtClean="0">
                <a:cs typeface="Times New Roman"/>
              </a:rPr>
              <a:t>emittance</a:t>
            </a:r>
            <a:r>
              <a:rPr lang="en-US" altLang="zh-CN" sz="2400" kern="100" dirty="0" smtClean="0">
                <a:cs typeface="Times New Roman"/>
              </a:rPr>
              <a:t> which can be realized by closing half </a:t>
            </a:r>
            <a:r>
              <a:rPr lang="en-US" altLang="zh-CN" sz="2400" kern="100" dirty="0" err="1" smtClean="0">
                <a:cs typeface="Times New Roman"/>
              </a:rPr>
              <a:t>quadrupoles</a:t>
            </a:r>
            <a:r>
              <a:rPr lang="en-US" altLang="zh-CN" sz="2400" kern="100" dirty="0" smtClean="0">
                <a:cs typeface="Times New Roman"/>
              </a:rPr>
              <a:t> in Higgs lattice.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40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CN" dirty="0" smtClean="0"/>
              <a:t>Higgs Luminosity vs. crossing angle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22042"/>
            <a:ext cx="6336704" cy="380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34076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Keep </a:t>
            </a: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life time constant (52min)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2924944"/>
            <a:ext cx="12961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luminosity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4126564"/>
            <a:ext cx="115212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emittance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2636912"/>
            <a:ext cx="11521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100km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15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1008112"/>
          </a:xfrm>
        </p:spPr>
        <p:txBody>
          <a:bodyPr/>
          <a:lstStyle/>
          <a:p>
            <a:r>
              <a:rPr lang="en-US" altLang="zh-CN" dirty="0" smtClean="0"/>
              <a:t>Higgs </a:t>
            </a:r>
            <a:r>
              <a:rPr lang="en-US" altLang="zh-CN" dirty="0"/>
              <a:t>Luminosity vs. crossing angle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08" y="2348880"/>
            <a:ext cx="6480720" cy="38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55576" y="1340768"/>
            <a:ext cx="4776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Keep </a:t>
            </a:r>
            <a:r>
              <a:rPr lang="en-US" altLang="zh-CN" sz="2400" dirty="0" err="1" smtClean="0">
                <a:solidFill>
                  <a:prstClr val="black"/>
                </a:solidFill>
              </a:rPr>
              <a:t>emittance</a:t>
            </a:r>
            <a:r>
              <a:rPr lang="en-US" altLang="zh-CN" sz="2400" dirty="0" smtClean="0">
                <a:solidFill>
                  <a:prstClr val="black"/>
                </a:solidFill>
              </a:rPr>
              <a:t> constant (1.56nm)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8928" y="2757430"/>
            <a:ext cx="12961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luminosity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4296686"/>
            <a:ext cx="10229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Life time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843808" y="2742197"/>
            <a:ext cx="82426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100km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88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Higgs </a:t>
            </a:r>
            <a:r>
              <a:rPr lang="en-US" altLang="zh-CN" dirty="0"/>
              <a:t>Luminosity vs. </a:t>
            </a:r>
            <a:r>
              <a:rPr lang="en-US" altLang="zh-CN" dirty="0" smtClean="0">
                <a:sym typeface="Symbol"/>
              </a:rPr>
              <a:t>y*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22918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27583" y="1628800"/>
            <a:ext cx="6949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Keep </a:t>
            </a:r>
            <a:r>
              <a:rPr lang="en-US" altLang="zh-CN" sz="2400" dirty="0" err="1">
                <a:solidFill>
                  <a:prstClr val="black"/>
                </a:solidFill>
              </a:rPr>
              <a:t>beamstrahlung</a:t>
            </a:r>
            <a:r>
              <a:rPr lang="en-US" altLang="zh-CN" sz="2400" dirty="0">
                <a:solidFill>
                  <a:prstClr val="black"/>
                </a:solidFill>
              </a:rPr>
              <a:t> life time </a:t>
            </a:r>
            <a:r>
              <a:rPr lang="en-US" altLang="zh-CN" sz="2400" dirty="0" smtClean="0">
                <a:solidFill>
                  <a:prstClr val="black"/>
                </a:solidFill>
              </a:rPr>
              <a:t>constant </a:t>
            </a:r>
            <a:r>
              <a:rPr lang="en-US" altLang="zh-CN" sz="2400" dirty="0"/>
              <a:t>(52min</a:t>
            </a:r>
            <a:r>
              <a:rPr lang="en-US" altLang="zh-CN" sz="2400" dirty="0" smtClean="0"/>
              <a:t>)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3645024"/>
            <a:ext cx="12961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luminosity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0089" y="4653136"/>
            <a:ext cx="115212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emittance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652120" y="2875002"/>
            <a:ext cx="82426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100km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20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Higgs </a:t>
            </a:r>
            <a:r>
              <a:rPr lang="en-US" altLang="zh-CN" dirty="0"/>
              <a:t>Luminosity vs. </a:t>
            </a:r>
            <a:r>
              <a:rPr lang="en-US" altLang="zh-CN" dirty="0">
                <a:sym typeface="Symbol"/>
              </a:rPr>
              <a:t>y*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365282" cy="382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995246" y="1556792"/>
            <a:ext cx="4776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Keep </a:t>
            </a:r>
            <a:r>
              <a:rPr lang="en-US" altLang="zh-CN" sz="2400" dirty="0" err="1">
                <a:solidFill>
                  <a:prstClr val="black"/>
                </a:solidFill>
              </a:rPr>
              <a:t>emittance</a:t>
            </a:r>
            <a:r>
              <a:rPr lang="en-US" altLang="zh-CN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</a:rPr>
              <a:t>constant </a:t>
            </a:r>
            <a:r>
              <a:rPr lang="en-US" altLang="zh-CN" sz="2400" dirty="0">
                <a:solidFill>
                  <a:prstClr val="black"/>
                </a:solidFill>
              </a:rPr>
              <a:t>(1.56nm</a:t>
            </a:r>
            <a:r>
              <a:rPr lang="en-US" altLang="zh-CN" sz="2400" dirty="0" smtClean="0">
                <a:solidFill>
                  <a:prstClr val="black"/>
                </a:solidFill>
              </a:rPr>
              <a:t>)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356992"/>
            <a:ext cx="12961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luminosity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6328" y="4666018"/>
            <a:ext cx="10229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Life time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847049" y="2636912"/>
            <a:ext cx="82426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100km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7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341"/>
            <a:ext cx="8280920" cy="666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7844" y="1700808"/>
            <a:ext cx="3168352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Advantage: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Avoid pretzel orbit, more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Correct </a:t>
            </a:r>
            <a:r>
              <a:rPr lang="en-US" altLang="zh-CN" dirty="0" err="1" smtClean="0"/>
              <a:t>sawtooth</a:t>
            </a:r>
            <a:r>
              <a:rPr lang="en-US" altLang="zh-CN" dirty="0" smtClean="0"/>
              <a:t>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Reduce beam power with crab waist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79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Higgs </a:t>
            </a:r>
            <a:r>
              <a:rPr lang="en-US" altLang="zh-CN" dirty="0"/>
              <a:t>Luminosity </a:t>
            </a:r>
            <a:r>
              <a:rPr lang="en-US" altLang="zh-CN" dirty="0" smtClean="0"/>
              <a:t>vs. SR power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40738"/>
            <a:ext cx="6502229" cy="390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2195736" y="4221088"/>
            <a:ext cx="61926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28384" y="3789040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goal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31840" y="2267580"/>
            <a:ext cx="82426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100km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87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0278" y="690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Vertical </a:t>
            </a:r>
            <a:r>
              <a:rPr lang="en-US" altLang="zh-CN" dirty="0" err="1"/>
              <a:t>emittance</a:t>
            </a:r>
            <a:r>
              <a:rPr lang="en-US" altLang="zh-CN" dirty="0"/>
              <a:t> </a:t>
            </a:r>
            <a:r>
              <a:rPr lang="en-US" altLang="zh-CN" dirty="0" smtClean="0"/>
              <a:t>induced by </a:t>
            </a:r>
            <a:r>
              <a:rPr lang="en-US" altLang="zh-CN" dirty="0"/>
              <a:t>solenoid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124744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Design </a:t>
            </a:r>
            <a:r>
              <a:rPr lang="en-US" altLang="zh-CN" sz="2400" dirty="0" err="1" smtClean="0"/>
              <a:t>emittance</a:t>
            </a:r>
            <a:endParaRPr lang="en-US" altLang="zh-CN" sz="2400" dirty="0" smtClean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55047" y="162879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defTabSz="91440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Higgs:  1.31/0.004 nm</a:t>
            </a:r>
          </a:p>
          <a:p>
            <a:pPr marR="0" lvl="0" defTabSz="91440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W:        0.57/0.0017 nm</a:t>
            </a:r>
          </a:p>
          <a:p>
            <a:pPr marR="0" lvl="0" defTabSz="91440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Z:          1.48/0.0078 nm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0" y="3931451"/>
            <a:ext cx="4481688" cy="2720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078" y="3861048"/>
            <a:ext cx="4482238" cy="2790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2544" y="63525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Detector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036159" y="6352568"/>
            <a:ext cx="96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dirty="0">
                <a:solidFill>
                  <a:prstClr val="black"/>
                </a:solidFill>
              </a:rPr>
              <a:t>Detector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852935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Vertical </a:t>
            </a:r>
            <a:r>
              <a:rPr lang="en-US" altLang="zh-CN" sz="2400" dirty="0" err="1" smtClean="0"/>
              <a:t>emittance</a:t>
            </a:r>
            <a:r>
              <a:rPr lang="en-US" altLang="zh-CN" sz="2400" dirty="0" smtClean="0"/>
              <a:t> at Z pole is most dangerous with solenoid!</a:t>
            </a:r>
            <a:endParaRPr lang="zh-CN" altLang="en-US" sz="24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519" y="1459346"/>
            <a:ext cx="3477031" cy="200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7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18212"/>
              </p:ext>
            </p:extLst>
          </p:nvPr>
        </p:nvGraphicFramePr>
        <p:xfrm>
          <a:off x="467544" y="1196752"/>
          <a:ext cx="8064897" cy="5343414"/>
        </p:xfrm>
        <a:graphic>
          <a:graphicData uri="http://schemas.openxmlformats.org/drawingml/2006/table">
            <a:tbl>
              <a:tblPr firstRow="1" bandRow="1"/>
              <a:tblGrid>
                <a:gridCol w="2702566"/>
                <a:gridCol w="1441369"/>
                <a:gridCol w="1381312"/>
                <a:gridCol w="1269825"/>
                <a:gridCol w="1269825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Z-0.303%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Z-0.527%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Z-0.714%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Z-1%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0.455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0.532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0.63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30870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21300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15580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11120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513.3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465.8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398.3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336.7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17.7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16.1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13.7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11.6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1.48/0.0045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1.48/0.0078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1.48/0.0106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1.48/0.015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15.4/0.095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15.4/0.125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15.4/0.145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15.4/0.172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0.006/0.054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0.011/0.054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165.2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165.3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165.4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165.6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3.96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8.62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Z parameters with different coupling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337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luminosity vs. coupling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86981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>
          <a:xfrm>
            <a:off x="4860032" y="2708920"/>
            <a:ext cx="0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9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4267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Arc design for 100km CEPC</a:t>
            </a:r>
            <a:endParaRPr lang="zh-CN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4251" r="11436" b="10061"/>
          <a:stretch/>
        </p:blipFill>
        <p:spPr bwMode="auto">
          <a:xfrm>
            <a:off x="470496" y="1151147"/>
            <a:ext cx="3463161" cy="27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t="4832" r="10205" b="9770"/>
          <a:stretch/>
        </p:blipFill>
        <p:spPr bwMode="auto">
          <a:xfrm>
            <a:off x="4788024" y="1196753"/>
            <a:ext cx="3600400" cy="277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4106" r="11436" b="22841"/>
          <a:stretch/>
        </p:blipFill>
        <p:spPr bwMode="auto">
          <a:xfrm>
            <a:off x="4675448" y="4132863"/>
            <a:ext cx="3825552" cy="256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4687" r="11026" b="10351"/>
          <a:stretch/>
        </p:blipFill>
        <p:spPr bwMode="auto">
          <a:xfrm>
            <a:off x="395536" y="4090339"/>
            <a:ext cx="3583304" cy="27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Final doublet + triplet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61029" y="160126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Symbol"/>
              </a:rPr>
              <a:t>x=</a:t>
            </a:r>
            <a:r>
              <a:rPr lang="en-US" altLang="zh-CN" dirty="0" smtClean="0"/>
              <a:t>0.75,</a:t>
            </a:r>
            <a:r>
              <a:rPr lang="zh-CN" altLang="en-US" dirty="0" smtClean="0"/>
              <a:t> </a:t>
            </a:r>
            <a:r>
              <a:rPr lang="en-US" altLang="zh-CN" dirty="0" smtClean="0">
                <a:sym typeface="Symbol"/>
              </a:rPr>
              <a:t>y</a:t>
            </a:r>
            <a:r>
              <a:rPr lang="en-US" altLang="zh-CN" dirty="0">
                <a:sym typeface="Symbol"/>
              </a:rPr>
              <a:t>=</a:t>
            </a:r>
            <a:r>
              <a:rPr lang="en-US" altLang="zh-CN" dirty="0" smtClean="0"/>
              <a:t>0.5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4530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=0.171m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=0.002m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516" y="3727158"/>
            <a:ext cx="2016224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L*=2.2</a:t>
            </a:r>
          </a:p>
          <a:p>
            <a:r>
              <a:rPr lang="en-US" altLang="zh-CN" dirty="0" smtClean="0"/>
              <a:t>L(QD0)=1.75m </a:t>
            </a:r>
          </a:p>
          <a:p>
            <a:r>
              <a:rPr lang="en-US" altLang="zh-CN" dirty="0" smtClean="0"/>
              <a:t>L(QF1)=1.46m </a:t>
            </a:r>
            <a:endParaRPr lang="en-US" altLang="zh-CN" dirty="0"/>
          </a:p>
          <a:p>
            <a:r>
              <a:rPr lang="en-US" altLang="zh-CN" dirty="0" smtClean="0"/>
              <a:t>k(QD0)=-150T/m </a:t>
            </a:r>
            <a:endParaRPr lang="en-US" altLang="zh-CN" dirty="0"/>
          </a:p>
          <a:p>
            <a:r>
              <a:rPr lang="en-US" altLang="zh-CN" dirty="0" smtClean="0"/>
              <a:t>k(QF1)=106T/m</a:t>
            </a:r>
          </a:p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=0.5m 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8" t="5019" r="13087" b="9490"/>
          <a:stretch/>
        </p:blipFill>
        <p:spPr bwMode="auto">
          <a:xfrm>
            <a:off x="2555776" y="1983838"/>
            <a:ext cx="5302437" cy="420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2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t="3569" r="12002" b="9490"/>
          <a:stretch/>
        </p:blipFill>
        <p:spPr bwMode="auto">
          <a:xfrm>
            <a:off x="899592" y="1539427"/>
            <a:ext cx="6585934" cy="460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FFS optics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276872" y="794883"/>
            <a:ext cx="2574032" cy="802457"/>
            <a:chOff x="2286000" y="960983"/>
            <a:chExt cx="2574032" cy="80245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2336705" y="1674499"/>
              <a:ext cx="12241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311400" y="1052736"/>
              <a:ext cx="0" cy="7107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563888" y="1547416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860032" y="1052736"/>
              <a:ext cx="0" cy="7107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339752" y="1268760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3059832" y="960983"/>
              <a:ext cx="13644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prstClr val="black"/>
                  </a:solidFill>
                  <a:sym typeface="Symbol"/>
                </a:rPr>
                <a:t></a:t>
              </a:r>
              <a:r>
                <a:rPr lang="en-US" altLang="zh-CN" sz="1400" dirty="0" smtClean="0">
                  <a:solidFill>
                    <a:prstClr val="black"/>
                  </a:solidFill>
                  <a:sym typeface="Symbol"/>
                </a:rPr>
                <a:t>x=</a:t>
              </a:r>
              <a:r>
                <a:rPr lang="en-US" altLang="zh-CN" sz="1400" dirty="0">
                  <a:solidFill>
                    <a:prstClr val="black"/>
                  </a:solidFill>
                  <a:sym typeface="Symbol"/>
                </a:rPr>
                <a:t>1</a:t>
              </a:r>
              <a:r>
                <a:rPr lang="en-US" altLang="zh-CN" sz="1400" dirty="0" smtClean="0">
                  <a:solidFill>
                    <a:prstClr val="black"/>
                  </a:solidFill>
                </a:rPr>
                <a:t>.5</a:t>
              </a:r>
              <a:r>
                <a:rPr lang="en-US" altLang="zh-CN" sz="1400" dirty="0">
                  <a:solidFill>
                    <a:prstClr val="black"/>
                  </a:solidFill>
                </a:rPr>
                <a:t>,</a:t>
              </a:r>
              <a:r>
                <a:rPr lang="zh-CN" altLang="en-US" sz="1400" dirty="0">
                  <a:solidFill>
                    <a:prstClr val="black"/>
                  </a:solidFill>
                </a:rPr>
                <a:t> </a:t>
              </a:r>
              <a:r>
                <a:rPr lang="en-US" altLang="zh-CN" sz="1400" dirty="0">
                  <a:solidFill>
                    <a:prstClr val="black"/>
                  </a:solidFill>
                  <a:sym typeface="Symbol"/>
                </a:rPr>
                <a:t></a:t>
              </a:r>
              <a:r>
                <a:rPr lang="en-US" altLang="zh-CN" sz="1400" dirty="0" smtClean="0">
                  <a:solidFill>
                    <a:prstClr val="black"/>
                  </a:solidFill>
                  <a:sym typeface="Symbol"/>
                </a:rPr>
                <a:t>y=</a:t>
              </a:r>
              <a:r>
                <a:rPr lang="en-US" altLang="zh-CN" sz="1400" dirty="0" smtClean="0">
                  <a:solidFill>
                    <a:prstClr val="black"/>
                  </a:solidFill>
                </a:rPr>
                <a:t>1.25</a:t>
              </a:r>
              <a:endParaRPr lang="zh-CN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286000" y="1327080"/>
              <a:ext cx="13644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400" dirty="0">
                  <a:solidFill>
                    <a:prstClr val="black"/>
                  </a:solidFill>
                  <a:sym typeface="Symbol"/>
                </a:rPr>
                <a:t></a:t>
              </a:r>
              <a:r>
                <a:rPr lang="en-US" altLang="zh-CN" sz="1400" dirty="0" smtClean="0">
                  <a:solidFill>
                    <a:prstClr val="black"/>
                  </a:solidFill>
                  <a:sym typeface="Symbol"/>
                </a:rPr>
                <a:t>x=</a:t>
              </a:r>
              <a:r>
                <a:rPr lang="en-US" altLang="zh-CN" sz="1400" dirty="0" smtClean="0">
                  <a:solidFill>
                    <a:prstClr val="black"/>
                  </a:solidFill>
                </a:rPr>
                <a:t>1.0,</a:t>
              </a:r>
              <a:r>
                <a:rPr lang="zh-CN" altLang="en-US" sz="1400" dirty="0" smtClean="0">
                  <a:solidFill>
                    <a:prstClr val="black"/>
                  </a:solidFill>
                </a:rPr>
                <a:t> </a:t>
              </a:r>
              <a:r>
                <a:rPr lang="en-US" altLang="zh-CN" sz="1400" dirty="0">
                  <a:solidFill>
                    <a:prstClr val="black"/>
                  </a:solidFill>
                  <a:sym typeface="Symbol"/>
                </a:rPr>
                <a:t></a:t>
              </a:r>
              <a:r>
                <a:rPr lang="en-US" altLang="zh-CN" sz="1400" dirty="0" smtClean="0">
                  <a:solidFill>
                    <a:prstClr val="black"/>
                  </a:solidFill>
                  <a:sym typeface="Symbol"/>
                </a:rPr>
                <a:t>y=</a:t>
              </a:r>
              <a:r>
                <a:rPr lang="en-US" altLang="zh-CN" sz="1400" dirty="0" smtClean="0">
                  <a:solidFill>
                    <a:prstClr val="black"/>
                  </a:solidFill>
                </a:rPr>
                <a:t>0.75</a:t>
              </a:r>
              <a:endParaRPr lang="zh-CN" alt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98240" y="6237312"/>
            <a:ext cx="8568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prstClr val="black"/>
                </a:solidFill>
              </a:rPr>
              <a:t>Both FFS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 of the CCS-Y section </a:t>
            </a:r>
            <a:r>
              <a:rPr lang="en-US" altLang="zh-CN" sz="2000" dirty="0" smtClean="0">
                <a:solidFill>
                  <a:prstClr val="black"/>
                </a:solidFill>
              </a:rPr>
              <a:t>can work </a:t>
            </a:r>
            <a:r>
              <a:rPr lang="en-US" altLang="zh-CN" sz="2000" dirty="0">
                <a:solidFill>
                  <a:prstClr val="black"/>
                </a:solidFill>
              </a:rPr>
              <a:t>as the crab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.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3444022" y="1499127"/>
            <a:ext cx="221476" cy="62445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740166" y="1508926"/>
            <a:ext cx="221476" cy="62445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665498" y="1160980"/>
            <a:ext cx="2562686" cy="34741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004048" y="1160980"/>
            <a:ext cx="1224136" cy="34741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44208" y="980728"/>
            <a:ext cx="144016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/>
              <a:t>c</a:t>
            </a:r>
            <a:r>
              <a:rPr lang="en-US" altLang="zh-CN" sz="1600" dirty="0" smtClean="0"/>
              <a:t>rab </a:t>
            </a:r>
            <a:r>
              <a:rPr lang="en-US" altLang="zh-CN" sz="1600" dirty="0" err="1" smtClean="0"/>
              <a:t>sextupole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04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Correction of the </a:t>
            </a:r>
            <a:r>
              <a:rPr lang="en-US" altLang="zh-CN" dirty="0" err="1"/>
              <a:t>sextupole</a:t>
            </a:r>
            <a:r>
              <a:rPr lang="en-US" altLang="zh-CN" dirty="0"/>
              <a:t> length effect</a:t>
            </a:r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826509"/>
            <a:ext cx="7767757" cy="37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4408" y="5661248"/>
            <a:ext cx="787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smtClean="0"/>
              <a:t>S1: main sextupole 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smtClean="0"/>
              <a:t>S2: correcting sextupole pair </a:t>
            </a:r>
            <a:r>
              <a:rPr lang="en-US" altLang="zh-CN" sz="2400" smtClean="0">
                <a:sym typeface="Symbol"/>
              </a:rPr>
              <a:t> 0.1*</a:t>
            </a:r>
            <a:r>
              <a:rPr lang="en-US" altLang="zh-CN" sz="2400" i="1" smtClean="0">
                <a:sym typeface="Symbol"/>
              </a:rPr>
              <a:t>k</a:t>
            </a:r>
            <a:r>
              <a:rPr lang="en-US" altLang="zh-CN" sz="2400" baseline="-25000" smtClean="0">
                <a:sym typeface="Symbol"/>
              </a:rPr>
              <a:t>2</a:t>
            </a:r>
            <a:r>
              <a:rPr lang="en-US" altLang="zh-CN" sz="2400" smtClean="0">
                <a:sym typeface="Symbol"/>
              </a:rPr>
              <a:t>(</a:t>
            </a:r>
            <a:r>
              <a:rPr lang="en-US" altLang="zh-CN" sz="2400" smtClean="0"/>
              <a:t>S1</a:t>
            </a:r>
            <a:r>
              <a:rPr lang="en-US" altLang="zh-CN" sz="2400" smtClean="0">
                <a:sym typeface="Symbol"/>
              </a:rPr>
              <a:t>)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923008" y="6492245"/>
            <a:ext cx="4389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dirty="0" smtClean="0">
                <a:solidFill>
                  <a:prstClr val="black"/>
                </a:solidFill>
              </a:rPr>
              <a:t>*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A.Bogomyagkov</a:t>
            </a:r>
            <a:r>
              <a:rPr lang="en-US" altLang="zh-CN" sz="1600" dirty="0">
                <a:solidFill>
                  <a:prstClr val="black"/>
                </a:solidFill>
              </a:rPr>
              <a:t>, </a:t>
            </a:r>
            <a:r>
              <a:rPr lang="en-US" altLang="zh-CN" sz="1600" dirty="0" err="1">
                <a:solidFill>
                  <a:prstClr val="black"/>
                </a:solidFill>
              </a:rPr>
              <a:t>S.Glykhov</a:t>
            </a:r>
            <a:r>
              <a:rPr lang="en-US" altLang="zh-CN" sz="1600" dirty="0">
                <a:solidFill>
                  <a:prstClr val="black"/>
                </a:solidFill>
              </a:rPr>
              <a:t>, </a:t>
            </a:r>
            <a:r>
              <a:rPr lang="en-US" altLang="zh-CN" sz="1600" dirty="0" err="1">
                <a:solidFill>
                  <a:prstClr val="black"/>
                </a:solidFill>
              </a:rPr>
              <a:t>E.Levichev</a:t>
            </a:r>
            <a:r>
              <a:rPr lang="en-US" altLang="zh-CN" sz="1600" dirty="0">
                <a:solidFill>
                  <a:prstClr val="black"/>
                </a:solidFill>
              </a:rPr>
              <a:t>, </a:t>
            </a:r>
            <a:r>
              <a:rPr lang="en-US" altLang="zh-CN" sz="1600" dirty="0" err="1">
                <a:solidFill>
                  <a:prstClr val="black"/>
                </a:solidFill>
              </a:rPr>
              <a:t>P.Piminov</a:t>
            </a:r>
            <a:r>
              <a:rPr lang="en-US" altLang="zh-CN" sz="1600" dirty="0">
                <a:solidFill>
                  <a:prstClr val="black"/>
                </a:solidFill>
              </a:rPr>
              <a:t> 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 function of FFS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632012" y="1484784"/>
            <a:ext cx="7488832" cy="4368527"/>
            <a:chOff x="467544" y="2276872"/>
            <a:chExt cx="7488832" cy="436852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0" t="4721" r="13062" b="18770"/>
            <a:stretch/>
          </p:blipFill>
          <p:spPr bwMode="auto">
            <a:xfrm>
              <a:off x="467544" y="2276872"/>
              <a:ext cx="7488832" cy="4368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278180" y="2407677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98</a:t>
              </a:r>
              <a:endParaRPr lang="zh-CN" altLang="en-US" sz="1100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2494204" y="2407677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100" dirty="0">
                  <a:solidFill>
                    <a:prstClr val="black"/>
                  </a:solidFill>
                </a:rPr>
                <a:t>98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23140" y="2407677"/>
              <a:ext cx="4527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28</a:t>
              </a:r>
              <a:endParaRPr lang="zh-CN" altLang="en-US" sz="11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5580112" y="2414032"/>
              <a:ext cx="3722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100" dirty="0" smtClean="0">
                  <a:solidFill>
                    <a:prstClr val="black"/>
                  </a:solidFill>
                </a:rPr>
                <a:t>-37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952330" y="2404888"/>
              <a:ext cx="40107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100" dirty="0" smtClean="0">
                  <a:solidFill>
                    <a:prstClr val="black"/>
                  </a:solidFill>
                </a:rPr>
                <a:t>184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275856" y="2392955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100" dirty="0">
                  <a:solidFill>
                    <a:prstClr val="black"/>
                  </a:solidFill>
                </a:rPr>
                <a:t>98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79912" y="2392955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100" dirty="0">
                  <a:solidFill>
                    <a:prstClr val="black"/>
                  </a:solidFill>
                </a:rPr>
                <a:t>98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211960" y="2392955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100" dirty="0">
                  <a:solidFill>
                    <a:prstClr val="black"/>
                  </a:solidFill>
                </a:rPr>
                <a:t>98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644008" y="2414032"/>
              <a:ext cx="36004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100" dirty="0">
                  <a:solidFill>
                    <a:prstClr val="black"/>
                  </a:solidFill>
                </a:rPr>
                <a:t>98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148064" y="2381022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100" dirty="0">
                  <a:solidFill>
                    <a:prstClr val="black"/>
                  </a:solidFill>
                </a:rPr>
                <a:t>98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2012" y="5853311"/>
            <a:ext cx="8332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Critical </a:t>
            </a:r>
            <a:r>
              <a:rPr lang="en-US" altLang="zh-CN" b="1" dirty="0"/>
              <a:t>energy </a:t>
            </a:r>
            <a:r>
              <a:rPr lang="en-US" altLang="zh-CN" dirty="0" err="1"/>
              <a:t>Ec</a:t>
            </a:r>
            <a:r>
              <a:rPr lang="en-US" altLang="zh-CN" dirty="0"/>
              <a:t> &lt; 100 </a:t>
            </a:r>
            <a:r>
              <a:rPr lang="en-US" altLang="zh-CN" dirty="0" err="1"/>
              <a:t>keV</a:t>
            </a:r>
            <a:r>
              <a:rPr lang="en-US" altLang="zh-CN" dirty="0"/>
              <a:t> within </a:t>
            </a:r>
            <a:r>
              <a:rPr lang="en-US" altLang="zh-CN" dirty="0" smtClean="0"/>
              <a:t>560m, </a:t>
            </a:r>
            <a:r>
              <a:rPr lang="en-US" altLang="zh-CN" dirty="0" err="1"/>
              <a:t>Ec</a:t>
            </a:r>
            <a:r>
              <a:rPr lang="en-US" altLang="zh-CN" dirty="0"/>
              <a:t> &lt; </a:t>
            </a:r>
            <a:r>
              <a:rPr lang="en-US" altLang="zh-CN" dirty="0" smtClean="0"/>
              <a:t>200 </a:t>
            </a:r>
            <a:r>
              <a:rPr lang="en-US" altLang="zh-CN" dirty="0" err="1"/>
              <a:t>keV</a:t>
            </a:r>
            <a:r>
              <a:rPr lang="en-US" altLang="zh-CN" dirty="0"/>
              <a:t> within </a:t>
            </a:r>
            <a:r>
              <a:rPr lang="en-US" altLang="zh-CN" dirty="0" smtClean="0"/>
              <a:t>800m.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/>
              <a:t>Horizontal chromaticity leak  </a:t>
            </a:r>
            <a:r>
              <a:rPr lang="en-US" altLang="zh-CN" dirty="0" err="1" smtClean="0"/>
              <a:t>Wx</a:t>
            </a:r>
            <a:r>
              <a:rPr lang="en-US" altLang="zh-CN" dirty="0" smtClean="0"/>
              <a:t>=90</a:t>
            </a:r>
            <a:endParaRPr lang="zh-CN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15887" r="12042" b="19214"/>
          <a:stretch/>
        </p:blipFill>
        <p:spPr bwMode="auto">
          <a:xfrm>
            <a:off x="683568" y="2132855"/>
            <a:ext cx="7344816" cy="372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1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Arc + </a:t>
            </a:r>
            <a:r>
              <a:rPr lang="en-US" altLang="zh-CN" dirty="0" smtClean="0"/>
              <a:t>FFS</a:t>
            </a:r>
            <a:br>
              <a:rPr lang="en-US" altLang="zh-CN" dirty="0" smtClean="0"/>
            </a:br>
            <a:r>
              <a:rPr lang="zh-CN" altLang="en-US" sz="2700" dirty="0">
                <a:solidFill>
                  <a:prstClr val="black"/>
                </a:solidFill>
              </a:rPr>
              <a:t>（</a:t>
            </a:r>
            <a:r>
              <a:rPr lang="en-US" altLang="zh-CN" sz="2700" dirty="0">
                <a:solidFill>
                  <a:prstClr val="black"/>
                </a:solidFill>
              </a:rPr>
              <a:t>L*=2.2m,Betax=0.171m,Betay=0.002m</a:t>
            </a:r>
            <a:r>
              <a:rPr lang="zh-CN" altLang="en-US" sz="2700" dirty="0">
                <a:solidFill>
                  <a:prstClr val="black"/>
                </a:solidFill>
              </a:rPr>
              <a:t>）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4115" r="11608" b="19374"/>
          <a:stretch/>
        </p:blipFill>
        <p:spPr bwMode="auto">
          <a:xfrm>
            <a:off x="1475656" y="1844824"/>
            <a:ext cx="6163017" cy="43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5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36104"/>
          </a:xfrm>
        </p:spPr>
        <p:txBody>
          <a:bodyPr/>
          <a:lstStyle/>
          <a:p>
            <a:r>
              <a:rPr lang="en-US" altLang="zh-CN" dirty="0" smtClean="0"/>
              <a:t>CEPC RF distribution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8019461" cy="322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93" y="2478087"/>
            <a:ext cx="5777415" cy="36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Arc + FFS (2 </a:t>
            </a:r>
            <a:r>
              <a:rPr lang="en-US" altLang="zh-CN" dirty="0" err="1" smtClean="0"/>
              <a:t>fam</a:t>
            </a:r>
            <a:r>
              <a:rPr lang="en-US" altLang="zh-CN" dirty="0" smtClean="0"/>
              <a:t>)</a:t>
            </a:r>
            <a:br>
              <a:rPr lang="en-US" altLang="zh-CN" dirty="0" smtClean="0"/>
            </a:br>
            <a:r>
              <a:rPr lang="zh-CN" altLang="en-US" sz="2700" dirty="0">
                <a:solidFill>
                  <a:prstClr val="black"/>
                </a:solidFill>
              </a:rPr>
              <a:t>（</a:t>
            </a:r>
            <a:r>
              <a:rPr lang="en-US" altLang="zh-CN" sz="2700" dirty="0">
                <a:solidFill>
                  <a:prstClr val="black"/>
                </a:solidFill>
              </a:rPr>
              <a:t>L*=2.2m,Betax=0.171m,Betay=0.002m</a:t>
            </a:r>
            <a:r>
              <a:rPr lang="zh-CN" altLang="en-US" sz="2700" dirty="0">
                <a:solidFill>
                  <a:prstClr val="black"/>
                </a:solidFill>
              </a:rPr>
              <a:t>）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24725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No damping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27008" y="2708920"/>
            <a:ext cx="190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Tracking 200 turns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356992"/>
            <a:ext cx="31683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Energy acceptance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0.5%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1772816"/>
            <a:ext cx="261058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2 families </a:t>
            </a:r>
            <a:r>
              <a:rPr lang="en-US" altLang="zh-CN" dirty="0" err="1">
                <a:solidFill>
                  <a:prstClr val="black"/>
                </a:solidFill>
              </a:rPr>
              <a:t>sextupole</a:t>
            </a:r>
            <a:r>
              <a:rPr lang="en-US" altLang="zh-CN" dirty="0">
                <a:solidFill>
                  <a:prstClr val="black"/>
                </a:solidFill>
              </a:rPr>
              <a:t> in arc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697" y="445093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DA: 60</a:t>
            </a:r>
            <a:r>
              <a:rPr lang="en-US" altLang="zh-CN" sz="2400" i="1" dirty="0" smtClean="0">
                <a:sym typeface="Symbol"/>
              </a:rPr>
              <a:t></a:t>
            </a:r>
            <a:r>
              <a:rPr lang="en-US" altLang="zh-CN" sz="2400" i="1" baseline="-25000" dirty="0" smtClean="0">
                <a:sym typeface="Symbol"/>
              </a:rPr>
              <a:t>x</a:t>
            </a:r>
            <a:r>
              <a:rPr lang="en-US" altLang="zh-CN" sz="2400" dirty="0" smtClean="0">
                <a:sym typeface="Symbol"/>
              </a:rPr>
              <a:t></a:t>
            </a:r>
            <a:r>
              <a:rPr lang="en-US" altLang="zh-CN" sz="2400" dirty="0" smtClean="0"/>
              <a:t>310</a:t>
            </a:r>
            <a:r>
              <a:rPr lang="en-US" altLang="zh-CN" sz="2400" dirty="0" smtClean="0">
                <a:sym typeface="Symbol"/>
              </a:rPr>
              <a:t> </a:t>
            </a:r>
            <a:r>
              <a:rPr lang="en-US" altLang="zh-CN" sz="2400" i="1" dirty="0" smtClean="0">
                <a:sym typeface="Symbol"/>
              </a:rPr>
              <a:t></a:t>
            </a:r>
            <a:r>
              <a:rPr lang="en-US" altLang="zh-CN" sz="2400" i="1" baseline="-25000" dirty="0" smtClean="0">
                <a:sym typeface="Symbol"/>
              </a:rPr>
              <a:t>y</a:t>
            </a:r>
            <a:endParaRPr lang="zh-CN" altLang="en-US" sz="24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8810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Arc + FFS (</a:t>
            </a:r>
            <a:r>
              <a:rPr lang="en-US" altLang="zh-CN" dirty="0" smtClean="0"/>
              <a:t>112 </a:t>
            </a:r>
            <a:r>
              <a:rPr lang="en-US" altLang="zh-CN" dirty="0" err="1"/>
              <a:t>fam</a:t>
            </a:r>
            <a:r>
              <a:rPr lang="en-US" altLang="zh-CN" dirty="0" smtClean="0"/>
              <a:t>)</a:t>
            </a:r>
            <a:br>
              <a:rPr lang="en-US" altLang="zh-CN" dirty="0" smtClean="0"/>
            </a:br>
            <a:r>
              <a:rPr lang="zh-CN" altLang="en-US" sz="2700" dirty="0">
                <a:solidFill>
                  <a:prstClr val="black"/>
                </a:solidFill>
              </a:rPr>
              <a:t>（</a:t>
            </a:r>
            <a:r>
              <a:rPr lang="en-US" altLang="zh-CN" sz="2700" dirty="0">
                <a:solidFill>
                  <a:prstClr val="black"/>
                </a:solidFill>
              </a:rPr>
              <a:t>L*=2.2m,Betax=0.171m,Betay=0.002m</a:t>
            </a:r>
            <a:r>
              <a:rPr lang="zh-CN" altLang="en-US" sz="2700" dirty="0">
                <a:solidFill>
                  <a:prstClr val="black"/>
                </a:solidFill>
              </a:rPr>
              <a:t>）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79648" y="1412777"/>
            <a:ext cx="16343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With damping</a:t>
            </a:r>
            <a:endParaRPr lang="zh-CN" alt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32" y="1782109"/>
            <a:ext cx="3565868" cy="244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98808"/>
            <a:ext cx="3322842" cy="213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6528"/>
            <a:ext cx="37719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3" y="4389491"/>
            <a:ext cx="3530201" cy="226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1259632" y="1377196"/>
            <a:ext cx="183736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/>
              <a:t>Without damping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3347864" y="3938397"/>
            <a:ext cx="26799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Energy acceptance</a:t>
            </a:r>
            <a:r>
              <a:rPr lang="zh-CN" altLang="en-US" dirty="0">
                <a:solidFill>
                  <a:prstClr val="black"/>
                </a:solidFill>
              </a:rPr>
              <a:t>： </a:t>
            </a:r>
            <a:r>
              <a:rPr lang="en-US" altLang="zh-CN" dirty="0" smtClean="0">
                <a:solidFill>
                  <a:prstClr val="black"/>
                </a:solidFill>
              </a:rPr>
              <a:t>1.2%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53159"/>
            <a:ext cx="8229600" cy="971585"/>
          </a:xfrm>
        </p:spPr>
        <p:txBody>
          <a:bodyPr/>
          <a:lstStyle/>
          <a:p>
            <a:r>
              <a:rPr lang="en-US" altLang="zh-CN" dirty="0" smtClean="0"/>
              <a:t>DA after optimization (Arc </a:t>
            </a:r>
            <a:r>
              <a:rPr lang="en-US" altLang="zh-CN" dirty="0"/>
              <a:t>+ </a:t>
            </a:r>
            <a:r>
              <a:rPr lang="en-US" altLang="zh-CN" dirty="0" smtClean="0"/>
              <a:t>FFS)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99592" y="2003995"/>
            <a:ext cx="3078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L*=1.5m</a:t>
            </a:r>
          </a:p>
          <a:p>
            <a:pPr lvl="0"/>
            <a:r>
              <a:rPr lang="en-US" altLang="zh-CN" dirty="0" err="1" smtClean="0">
                <a:solidFill>
                  <a:prstClr val="black"/>
                </a:solidFill>
              </a:rPr>
              <a:t>Betax</a:t>
            </a:r>
            <a:r>
              <a:rPr lang="en-US" altLang="zh-CN" dirty="0" smtClean="0">
                <a:solidFill>
                  <a:prstClr val="black"/>
                </a:solidFill>
              </a:rPr>
              <a:t>=0.22m,Betay=0.002m</a:t>
            </a:r>
          </a:p>
          <a:p>
            <a:r>
              <a:rPr lang="en-US" altLang="zh-CN" dirty="0"/>
              <a:t>k(QD0</a:t>
            </a:r>
            <a:r>
              <a:rPr lang="en-US" altLang="zh-CN" dirty="0" smtClean="0"/>
              <a:t>)=-200T/m 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5761816" y="2003995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L*=2.2m</a:t>
            </a:r>
          </a:p>
          <a:p>
            <a:pPr lvl="0"/>
            <a:r>
              <a:rPr lang="en-US" altLang="zh-CN" dirty="0" err="1" smtClean="0">
                <a:solidFill>
                  <a:prstClr val="black"/>
                </a:solidFill>
              </a:rPr>
              <a:t>Betax</a:t>
            </a:r>
            <a:r>
              <a:rPr lang="en-US" altLang="zh-CN" dirty="0" smtClean="0">
                <a:solidFill>
                  <a:prstClr val="black"/>
                </a:solidFill>
              </a:rPr>
              <a:t>=0.171m,Betay=0.002m</a:t>
            </a:r>
          </a:p>
          <a:p>
            <a:r>
              <a:rPr lang="en-US" altLang="zh-CN" dirty="0"/>
              <a:t>k(QD0)=-150T/m </a:t>
            </a:r>
          </a:p>
        </p:txBody>
      </p:sp>
      <p:sp>
        <p:nvSpPr>
          <p:cNvPr id="6" name="矩形 5"/>
          <p:cNvSpPr/>
          <p:nvPr/>
        </p:nvSpPr>
        <p:spPr>
          <a:xfrm>
            <a:off x="971600" y="6165304"/>
            <a:ext cx="26799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Energy acceptance</a:t>
            </a:r>
            <a:r>
              <a:rPr lang="zh-CN" altLang="en-US" dirty="0">
                <a:solidFill>
                  <a:prstClr val="black"/>
                </a:solidFill>
              </a:rPr>
              <a:t>： </a:t>
            </a:r>
            <a:r>
              <a:rPr lang="en-US" altLang="zh-CN" dirty="0">
                <a:solidFill>
                  <a:prstClr val="black"/>
                </a:solidFill>
              </a:rPr>
              <a:t>1.5%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03213" y="6165304"/>
            <a:ext cx="26799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Energy acceptance</a:t>
            </a:r>
            <a:r>
              <a:rPr lang="zh-CN" altLang="en-US" dirty="0">
                <a:solidFill>
                  <a:prstClr val="black"/>
                </a:solidFill>
              </a:rPr>
              <a:t>： </a:t>
            </a:r>
            <a:r>
              <a:rPr lang="en-US" altLang="zh-CN" dirty="0" smtClean="0">
                <a:solidFill>
                  <a:prstClr val="black"/>
                </a:solidFill>
              </a:rPr>
              <a:t>1.2%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64963" y="1121778"/>
            <a:ext cx="4078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With </a:t>
            </a:r>
            <a:r>
              <a:rPr lang="en-US" altLang="zh-CN" dirty="0" smtClean="0"/>
              <a:t>damping,   crab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: close</a:t>
            </a:r>
            <a:endParaRPr lang="en-US" altLang="zh-CN" dirty="0"/>
          </a:p>
        </p:txBody>
      </p:sp>
      <p:sp>
        <p:nvSpPr>
          <p:cNvPr id="10" name="TextBox 9"/>
          <p:cNvSpPr txBox="1"/>
          <p:nvPr/>
        </p:nvSpPr>
        <p:spPr>
          <a:xfrm>
            <a:off x="2864963" y="149895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Tracking 200 turns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" y="2927325"/>
            <a:ext cx="4321783" cy="29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43" y="3174112"/>
            <a:ext cx="3967882" cy="272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1520" y="1052736"/>
            <a:ext cx="83884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A consistent calculation method for CEPC parameter choice with carb waist scheme has been created</a:t>
            </a:r>
            <a:r>
              <a:rPr lang="en-US" altLang="zh-CN" sz="2400" dirty="0" smtClean="0">
                <a:solidFill>
                  <a:prstClr val="black"/>
                </a:solidFill>
              </a:rPr>
              <a:t>. Crosscheck luminosity with beam-beam simulations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400" dirty="0"/>
              <a:t>Based on </a:t>
            </a:r>
            <a:r>
              <a:rPr lang="en-US" altLang="zh-CN" sz="2400" dirty="0" smtClean="0"/>
              <a:t>double ring scheme with 100 km circumference, </a:t>
            </a:r>
            <a:r>
              <a:rPr lang="en-US" altLang="zh-CN" sz="2400" dirty="0"/>
              <a:t>we can get higher H</a:t>
            </a:r>
            <a:r>
              <a:rPr lang="en-US" altLang="zh-CN" sz="2400" dirty="0" smtClean="0"/>
              <a:t>iggs luminosity (</a:t>
            </a:r>
            <a:r>
              <a:rPr lang="en-US" altLang="zh-CN" sz="2400" dirty="0" smtClean="0">
                <a:sym typeface="Symbol"/>
              </a:rPr>
              <a:t>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17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r>
              <a:rPr lang="en-US" altLang="zh-CN" sz="2400" dirty="0" smtClean="0"/>
              <a:t>) </a:t>
            </a:r>
            <a:r>
              <a:rPr lang="en-US" altLang="zh-CN" sz="2400" dirty="0"/>
              <a:t>keeping </a:t>
            </a:r>
            <a:r>
              <a:rPr lang="en-US" altLang="zh-CN" sz="2400" dirty="0" smtClean="0"/>
              <a:t>Pre-CDR </a:t>
            </a:r>
            <a:r>
              <a:rPr lang="en-US" altLang="zh-CN" sz="2400" dirty="0"/>
              <a:t>beam power or to reduce the beam power </a:t>
            </a:r>
            <a:r>
              <a:rPr lang="en-US" altLang="zh-CN" sz="2400" dirty="0" smtClean="0"/>
              <a:t>(</a:t>
            </a:r>
            <a:r>
              <a:rPr lang="en-US" altLang="zh-CN" sz="2400" dirty="0" smtClean="0">
                <a:solidFill>
                  <a:srgbClr val="FF0000"/>
                </a:solidFill>
              </a:rPr>
              <a:t>19 </a:t>
            </a:r>
            <a:r>
              <a:rPr lang="en-US" altLang="zh-CN" sz="2400" dirty="0">
                <a:solidFill>
                  <a:srgbClr val="FF0000"/>
                </a:solidFill>
              </a:rPr>
              <a:t>MW</a:t>
            </a:r>
            <a:r>
              <a:rPr lang="en-US" altLang="zh-CN" sz="2400" dirty="0"/>
              <a:t>) keeping same luminosity. </a:t>
            </a:r>
            <a:r>
              <a:rPr lang="en-US" altLang="zh-CN" sz="2400" dirty="0" smtClean="0"/>
              <a:t>Luminosity for Z: ~</a:t>
            </a:r>
            <a:r>
              <a:rPr lang="en-US" altLang="zh-CN" sz="2400" dirty="0" smtClean="0">
                <a:solidFill>
                  <a:srgbClr val="FF0000"/>
                </a:solidFill>
              </a:rPr>
              <a:t>10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35</a:t>
            </a:r>
            <a:r>
              <a:rPr lang="en-US" altLang="zh-CN" sz="2400" kern="100" dirty="0">
                <a:latin typeface="Times New Roman"/>
                <a:cs typeface="Times New Roman"/>
              </a:rPr>
              <a:t>cm</a:t>
            </a:r>
            <a:r>
              <a:rPr lang="en-US" altLang="zh-CN" sz="2400" kern="100" baseline="30000" dirty="0">
                <a:latin typeface="Times New Roman"/>
                <a:cs typeface="Times New Roman"/>
              </a:rPr>
              <a:t>-2</a:t>
            </a:r>
            <a:r>
              <a:rPr lang="en-US" altLang="zh-CN" sz="2400" kern="100" dirty="0">
                <a:latin typeface="Times New Roman"/>
                <a:cs typeface="Times New Roman"/>
              </a:rPr>
              <a:t>s</a:t>
            </a:r>
            <a:r>
              <a:rPr lang="en-US" altLang="zh-CN" sz="2400" kern="100" baseline="30000" dirty="0">
                <a:latin typeface="Times New Roman"/>
                <a:cs typeface="Times New Roman"/>
              </a:rPr>
              <a:t>-1</a:t>
            </a:r>
            <a:endParaRPr lang="en-US" altLang="zh-CN" sz="2400" dirty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400" dirty="0" smtClean="0"/>
              <a:t>Requirement for energy acceptance reduced to </a:t>
            </a:r>
            <a:r>
              <a:rPr lang="en-US" altLang="zh-CN" sz="2400" dirty="0" smtClean="0">
                <a:solidFill>
                  <a:srgbClr val="C00000"/>
                </a:solidFill>
              </a:rPr>
              <a:t>1.5%</a:t>
            </a:r>
            <a:r>
              <a:rPr lang="en-US" altLang="zh-CN" sz="2400" dirty="0" smtClean="0"/>
              <a:t> enlarging the ring. 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400" dirty="0" smtClean="0"/>
              <a:t>New </a:t>
            </a:r>
            <a:r>
              <a:rPr lang="en-US" altLang="zh-CN" sz="2400" dirty="0" smtClean="0"/>
              <a:t>IP parameters </a:t>
            </a:r>
            <a:r>
              <a:rPr lang="en-US" altLang="zh-CN" sz="2400" dirty="0" smtClean="0"/>
              <a:t>made </a:t>
            </a:r>
            <a:r>
              <a:rPr lang="en-US" altLang="zh-CN" sz="2400" dirty="0" smtClean="0">
                <a:sym typeface="Symbol"/>
              </a:rPr>
              <a:t>the FFS design and DA more difficult.</a:t>
            </a:r>
            <a:endParaRPr lang="en-US" altLang="zh-CN" sz="24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400" smtClean="0"/>
              <a:t>have </a:t>
            </a:r>
            <a:r>
              <a:rPr lang="en-US" altLang="zh-CN" sz="2400" dirty="0" smtClean="0"/>
              <a:t>got 1.5% energy acceptance without crab </a:t>
            </a:r>
            <a:r>
              <a:rPr lang="en-US" altLang="zh-CN" sz="2400" dirty="0" err="1" smtClean="0"/>
              <a:t>sextupoles</a:t>
            </a:r>
            <a:r>
              <a:rPr lang="en-US" altLang="zh-CN" sz="2400" dirty="0" smtClean="0"/>
              <a:t>. Further studies of DA with new L* are  going on.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2681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3808" y="2636912"/>
            <a:ext cx="3915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r>
              <a:rPr lang="zh-CN" alt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4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Back up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2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7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wangdou20160325-54km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394955"/>
              </p:ext>
            </p:extLst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8.5/7.6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0.005/0.006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0.084/0.073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0.27/0.24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3.61/3.09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7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34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wangdou20161109-61km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25161"/>
              </p:ext>
            </p:extLst>
          </p:nvPr>
        </p:nvGraphicFramePr>
        <p:xfrm>
          <a:off x="179512" y="836712"/>
          <a:ext cx="8820471" cy="5892054"/>
        </p:xfrm>
        <a:graphic>
          <a:graphicData uri="http://schemas.openxmlformats.org/drawingml/2006/table">
            <a:tbl>
              <a:tblPr firstRow="1" bandRow="1"/>
              <a:tblGrid>
                <a:gridCol w="1967643"/>
                <a:gridCol w="1221296"/>
                <a:gridCol w="1221296"/>
                <a:gridCol w="1221296"/>
                <a:gridCol w="1017746"/>
                <a:gridCol w="1085597"/>
                <a:gridCol w="1085597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Z-5cell</a:t>
                      </a:r>
                      <a:endParaRPr lang="zh-CN" altLang="zh-CN" sz="1600" b="1" i="1" kern="1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5.87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33.1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8100392" y="2492896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100392" y="508518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127008" y="652534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1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497" y="44624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Beam-beam simulation-54km</a:t>
            </a:r>
            <a:endParaRPr lang="zh-CN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" y="3964156"/>
            <a:ext cx="3632888" cy="289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90" y="4014429"/>
            <a:ext cx="3997029" cy="284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4" y="1235464"/>
            <a:ext cx="3492928" cy="278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651008" y="4365104"/>
            <a:ext cx="194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H-low power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59438" y="5048436"/>
                <a:ext cx="232371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97 min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38" y="5048436"/>
                <a:ext cx="2323713" cy="390748"/>
              </a:xfrm>
              <a:prstGeom prst="rect">
                <a:avLst/>
              </a:prstGeom>
              <a:blipFill rotWithShape="1">
                <a:blip r:embed="rId5"/>
                <a:stretch>
                  <a:fillRect l="-2362" t="-6250" r="-1575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300192" y="4437112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 Z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97" y="1151353"/>
            <a:ext cx="3885614" cy="292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109878" y="692696"/>
            <a:ext cx="793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IBB: Strong-Strong Beam-Beam </a:t>
            </a:r>
            <a:r>
              <a:rPr lang="en-US" altLang="zh-CN" dirty="0" smtClean="0">
                <a:solidFill>
                  <a:srgbClr val="002060"/>
                </a:solidFill>
              </a:rPr>
              <a:t>Code with </a:t>
            </a:r>
            <a:r>
              <a:rPr lang="en-US" altLang="zh-CN" dirty="0" err="1">
                <a:solidFill>
                  <a:srgbClr val="002060"/>
                </a:solidFill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</a:rPr>
              <a:t> effect</a:t>
            </a:r>
          </a:p>
          <a:p>
            <a:r>
              <a:rPr lang="en-US" altLang="zh-CN" dirty="0" smtClean="0"/>
              <a:t>                                                                                           </a:t>
            </a:r>
            <a:r>
              <a:rPr lang="en-US" altLang="zh-CN" dirty="0" smtClean="0">
                <a:solidFill>
                  <a:srgbClr val="C00000"/>
                </a:solidFill>
              </a:rPr>
              <a:t>Developed </a:t>
            </a:r>
            <a:r>
              <a:rPr lang="en-US" altLang="zh-CN" dirty="0">
                <a:solidFill>
                  <a:srgbClr val="C00000"/>
                </a:solidFill>
              </a:rPr>
              <a:t>by Y. </a:t>
            </a:r>
            <a:r>
              <a:rPr lang="en-US" altLang="zh-CN" dirty="0" err="1">
                <a:solidFill>
                  <a:srgbClr val="C00000"/>
                </a:solidFill>
              </a:rPr>
              <a:t>Zhang@IHEP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35696" y="1556792"/>
            <a:ext cx="151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Pre-CDR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500929" y="2132856"/>
                <a:ext cx="244073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108 min(16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29" y="2132856"/>
                <a:ext cx="2440733" cy="390748"/>
              </a:xfrm>
              <a:prstGeom prst="rect">
                <a:avLst/>
              </a:prstGeom>
              <a:blipFill rotWithShape="1">
                <a:blip r:embed="rId7"/>
                <a:stretch>
                  <a:fillRect l="-1995" t="-6250" r="-1496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677612" y="2132856"/>
                <a:ext cx="244073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118 min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12" y="2132856"/>
                <a:ext cx="2440733" cy="390748"/>
              </a:xfrm>
              <a:prstGeom prst="rect">
                <a:avLst/>
              </a:prstGeom>
              <a:blipFill rotWithShape="1">
                <a:blip r:embed="rId8"/>
                <a:stretch>
                  <a:fillRect l="-1995" t="-6250" r="-1496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6012160" y="1484784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H-high </a:t>
            </a:r>
            <a:r>
              <a:rPr lang="en-US" altLang="zh-CN" dirty="0" err="1"/>
              <a:t>lum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68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9" y="1363395"/>
            <a:ext cx="7209173" cy="264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497" y="44624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Beam-beam simulation-61km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123728" y="2487386"/>
            <a:ext cx="19473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Case: H-low power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724128" y="3068960"/>
            <a:ext cx="189987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Lifetime: 260 min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09878" y="692696"/>
            <a:ext cx="793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IBB: Strong-Strong Beam-Beam </a:t>
            </a:r>
            <a:r>
              <a:rPr lang="en-US" altLang="zh-CN" dirty="0" smtClean="0">
                <a:solidFill>
                  <a:srgbClr val="002060"/>
                </a:solidFill>
              </a:rPr>
              <a:t>Code with </a:t>
            </a:r>
            <a:r>
              <a:rPr lang="en-US" altLang="zh-CN" dirty="0" err="1">
                <a:solidFill>
                  <a:srgbClr val="002060"/>
                </a:solidFill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</a:rPr>
              <a:t> effect</a:t>
            </a:r>
          </a:p>
          <a:p>
            <a:r>
              <a:rPr lang="en-US" altLang="zh-CN" dirty="0" smtClean="0"/>
              <a:t>                                                                                           </a:t>
            </a:r>
            <a:r>
              <a:rPr lang="en-US" altLang="zh-CN" dirty="0" smtClean="0">
                <a:solidFill>
                  <a:srgbClr val="C00000"/>
                </a:solidFill>
              </a:rPr>
              <a:t>Developed </a:t>
            </a:r>
            <a:r>
              <a:rPr lang="en-US" altLang="zh-CN" dirty="0">
                <a:solidFill>
                  <a:srgbClr val="C00000"/>
                </a:solidFill>
              </a:rPr>
              <a:t>by Y. </a:t>
            </a:r>
            <a:r>
              <a:rPr lang="en-US" altLang="zh-CN" dirty="0" err="1">
                <a:solidFill>
                  <a:srgbClr val="C00000"/>
                </a:solidFill>
              </a:rPr>
              <a:t>Zhang@IHEP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34" y="4122452"/>
            <a:ext cx="7026044" cy="26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2508657" y="5071756"/>
            <a:ext cx="90441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Case: </a:t>
            </a:r>
            <a:r>
              <a:rPr lang="en-US" altLang="zh-CN" dirty="0" smtClean="0"/>
              <a:t>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61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bunch distribution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395536" y="1726373"/>
            <a:ext cx="8614245" cy="4694361"/>
            <a:chOff x="395536" y="1726373"/>
            <a:chExt cx="8614245" cy="4694361"/>
          </a:xfrm>
        </p:grpSpPr>
        <p:grpSp>
          <p:nvGrpSpPr>
            <p:cNvPr id="5" name="组合 4"/>
            <p:cNvGrpSpPr/>
            <p:nvPr/>
          </p:nvGrpSpPr>
          <p:grpSpPr>
            <a:xfrm>
              <a:off x="1907704" y="1726373"/>
              <a:ext cx="5416572" cy="4694361"/>
              <a:chOff x="1907704" y="1726373"/>
              <a:chExt cx="5416572" cy="4694361"/>
            </a:xfrm>
          </p:grpSpPr>
          <p:pic>
            <p:nvPicPr>
              <p:cNvPr id="276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7704" y="1726373"/>
                <a:ext cx="5416572" cy="4694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014526" y="3996928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C</a:t>
                </a:r>
                <a:r>
                  <a:rPr lang="en-US" altLang="zh-CN" baseline="-25000" dirty="0" smtClean="0"/>
                  <a:t>0</a:t>
                </a:r>
                <a:r>
                  <a:rPr lang="en-US" altLang="zh-CN" dirty="0" smtClean="0"/>
                  <a:t>=100km</a:t>
                </a:r>
                <a:endParaRPr lang="zh-CN" altLang="en-US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255950" y="2869539"/>
                <a:ext cx="720080" cy="369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Higgs</a:t>
                </a:r>
                <a:endParaRPr lang="zh-CN" altLang="en-US" dirty="0"/>
              </a:p>
            </p:txBody>
          </p:sp>
        </p:grpSp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70710"/>
              <a:ext cx="1344353" cy="39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3875115"/>
              <a:ext cx="13414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411584" y="1637593"/>
            <a:ext cx="8598196" cy="4871918"/>
            <a:chOff x="411584" y="1637593"/>
            <a:chExt cx="8598196" cy="4871918"/>
          </a:xfrm>
        </p:grpSpPr>
        <p:grpSp>
          <p:nvGrpSpPr>
            <p:cNvPr id="8" name="组合 7"/>
            <p:cNvGrpSpPr/>
            <p:nvPr/>
          </p:nvGrpSpPr>
          <p:grpSpPr>
            <a:xfrm>
              <a:off x="1915063" y="1637593"/>
              <a:ext cx="5409213" cy="4871918"/>
              <a:chOff x="1946036" y="1637594"/>
              <a:chExt cx="5409213" cy="4871918"/>
            </a:xfrm>
          </p:grpSpPr>
          <p:pic>
            <p:nvPicPr>
              <p:cNvPr id="276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036" y="1637594"/>
                <a:ext cx="5409213" cy="48719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314653" y="2684873"/>
                <a:ext cx="792088" cy="369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W &amp; Z</a:t>
                </a:r>
                <a:endParaRPr lang="zh-CN" alt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230550" y="3996928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C</a:t>
                </a:r>
                <a:r>
                  <a:rPr lang="en-US" altLang="zh-CN" baseline="-25000" dirty="0" smtClean="0"/>
                  <a:t>0</a:t>
                </a:r>
                <a:r>
                  <a:rPr lang="en-US" altLang="zh-CN" dirty="0" smtClean="0"/>
                  <a:t>=100km</a:t>
                </a:r>
                <a:endParaRPr lang="zh-CN" altLang="en-US" dirty="0"/>
              </a:p>
            </p:txBody>
          </p:sp>
        </p:grpSp>
        <p:pic>
          <p:nvPicPr>
            <p:cNvPr id="276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5" y="3845523"/>
              <a:ext cx="1413445" cy="446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584" y="3946730"/>
              <a:ext cx="1328305" cy="419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92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Machine constraints / given parameters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Circumference   </a:t>
            </a:r>
            <a:r>
              <a:rPr lang="en-US" altLang="zh-CN" i="1" dirty="0" smtClean="0"/>
              <a:t>C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N</a:t>
            </a:r>
            <a:r>
              <a:rPr lang="en-US" altLang="zh-CN" baseline="-25000" dirty="0" smtClean="0"/>
              <a:t>IP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power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>
                <a:sym typeface="Symbol"/>
              </a:rPr>
              <a:t>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Emittance</a:t>
            </a:r>
            <a:r>
              <a:rPr lang="en-US" altLang="zh-CN" dirty="0" smtClean="0">
                <a:sym typeface="Symbol"/>
              </a:rPr>
              <a:t> coupling factor </a:t>
            </a:r>
            <a:r>
              <a:rPr lang="en-US" altLang="zh-CN" i="1" dirty="0" smtClean="0">
                <a:sym typeface="Symbol"/>
              </a:rPr>
              <a:t></a:t>
            </a:r>
            <a:r>
              <a:rPr lang="en-US" altLang="zh-CN" baseline="-25000" dirty="0" smtClean="0">
                <a:sym typeface="Symbol"/>
              </a:rPr>
              <a:t>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/>
              </a:rPr>
              <a:t>Bending radius  </a:t>
            </a:r>
            <a:r>
              <a:rPr lang="en-US" altLang="zh-CN" i="1" dirty="0" smtClean="0">
                <a:sym typeface="Symbol"/>
              </a:rPr>
              <a:t>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Piwinski</a:t>
            </a:r>
            <a:r>
              <a:rPr lang="en-US" altLang="zh-CN" dirty="0" smtClean="0">
                <a:sym typeface="Symbol"/>
              </a:rPr>
              <a:t> angle  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y</a:t>
            </a:r>
            <a:r>
              <a:rPr lang="en-US" altLang="zh-CN" dirty="0" smtClean="0"/>
              <a:t> </a:t>
            </a:r>
            <a:r>
              <a:rPr lang="en-US" altLang="zh-CN" dirty="0"/>
              <a:t>enhancement by crab </a:t>
            </a:r>
            <a:r>
              <a:rPr lang="en-US" altLang="zh-CN" dirty="0" smtClean="0"/>
              <a:t>waist  </a:t>
            </a:r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l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~1.5 (2.6)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acceptance requirement (DA)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advance per cell (FODO)</a:t>
            </a:r>
          </a:p>
          <a:p>
            <a:pPr>
              <a:lnSpc>
                <a:spcPts val="2500"/>
              </a:lnSpc>
            </a:pPr>
            <a:endParaRPr lang="en-US" altLang="zh-CN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773141" cy="15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91052" y="649287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4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Constraints for parameter choice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176" y="13671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056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0176" y="40770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056" y="5087956"/>
            <a:ext cx="674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 (coaxial coupler)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970238"/>
              </p:ext>
            </p:extLst>
          </p:nvPr>
        </p:nvGraphicFramePr>
        <p:xfrm>
          <a:off x="2376577" y="1843428"/>
          <a:ext cx="2511960" cy="7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8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77" y="1843428"/>
                        <a:ext cx="2511960" cy="721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1988840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184" y="6334780"/>
            <a:ext cx="844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*J. Gao,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and beam lifetime limitations due to beam-beam effects in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storage rings,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methods A533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270-274.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224" y="3429000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30 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923765"/>
              </p:ext>
            </p:extLst>
          </p:nvPr>
        </p:nvGraphicFramePr>
        <p:xfrm>
          <a:off x="4067944" y="3325534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9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25534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731129" y="4695408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A3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415884"/>
              </p:ext>
            </p:extLst>
          </p:nvPr>
        </p:nvGraphicFramePr>
        <p:xfrm>
          <a:off x="2678113" y="5661025"/>
          <a:ext cx="30432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0" name="Equation" r:id="rId7" imgW="1752480" imgH="228600" progId="Equation.DSMT4">
                  <p:embed/>
                </p:oleObj>
              </mc:Choice>
              <mc:Fallback>
                <p:oleObj name="Equation" r:id="rId7" imgW="1752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5661025"/>
                        <a:ext cx="304323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732240" y="3429000"/>
            <a:ext cx="1125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V.I. </a:t>
            </a:r>
            <a:r>
              <a:rPr lang="en-US" altLang="zh-CN" dirty="0" err="1"/>
              <a:t>Telnov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70661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78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parameters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wangdou20161219-100km_1mm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86433"/>
              </p:ext>
            </p:extLst>
          </p:nvPr>
        </p:nvGraphicFramePr>
        <p:xfrm>
          <a:off x="179512" y="836712"/>
          <a:ext cx="8784975" cy="5983494"/>
        </p:xfrm>
        <a:graphic>
          <a:graphicData uri="http://schemas.openxmlformats.org/drawingml/2006/table">
            <a:tbl>
              <a:tblPr firstRow="1" bandRow="1"/>
              <a:tblGrid>
                <a:gridCol w="2016225"/>
                <a:gridCol w="936104"/>
                <a:gridCol w="1152128"/>
                <a:gridCol w="936104"/>
                <a:gridCol w="1008112"/>
                <a:gridCol w="936104"/>
                <a:gridCol w="908697"/>
                <a:gridCol w="891501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16666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17.98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367.7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 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0.029/0.083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0.029/0.083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0.029/0.083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123.3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123.3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123.3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3.25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203848" y="5373216"/>
            <a:ext cx="2880320" cy="345632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03848" y="1916832"/>
            <a:ext cx="5544616" cy="2880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2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790625" cy="399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100km CEPC luminosity potential </a:t>
            </a:r>
            <a:br>
              <a:rPr lang="en-US" altLang="zh-CN" dirty="0" smtClean="0"/>
            </a:br>
            <a:r>
              <a:rPr lang="en-US" altLang="zh-CN" sz="3100" dirty="0" smtClean="0"/>
              <a:t>(</a:t>
            </a:r>
            <a:r>
              <a:rPr lang="en-US" altLang="zh-CN" sz="3200" dirty="0"/>
              <a:t>1mm</a:t>
            </a:r>
            <a:r>
              <a:rPr lang="en-US" altLang="zh-CN" sz="3200" dirty="0">
                <a:sym typeface="Symbol"/>
              </a:rPr>
              <a:t></a:t>
            </a:r>
            <a:r>
              <a:rPr lang="en-US" altLang="zh-CN" sz="3200" dirty="0" smtClean="0">
                <a:sym typeface="Symbol"/>
              </a:rPr>
              <a:t>y+</a:t>
            </a:r>
            <a:r>
              <a:rPr lang="en-US" altLang="zh-CN" sz="3100" dirty="0" smtClean="0"/>
              <a:t>50MW/beam)</a:t>
            </a:r>
            <a:endParaRPr lang="zh-CN" altLang="en-US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4546932" y="3371390"/>
            <a:ext cx="36004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0112" y="3740722"/>
            <a:ext cx="36004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8059" y="2605554"/>
            <a:ext cx="2880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4581128"/>
            <a:ext cx="36004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tt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57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0311" y="188640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ja-JP" dirty="0"/>
              <a:t>Strong-strong simulation </a:t>
            </a:r>
            <a:r>
              <a:rPr lang="en-US" altLang="ja-JP" dirty="0" smtClean="0"/>
              <a:t>– 100km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196752"/>
            <a:ext cx="8352928" cy="15802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8000" dirty="0"/>
              <a:t>wangdou20161219-100km_1mm</a:t>
            </a:r>
            <a:r>
              <a:rPr lang="en-US" altLang="zh-CN" sz="8000" dirty="0">
                <a:sym typeface="Symbol"/>
              </a:rPr>
              <a:t>y </a:t>
            </a:r>
            <a:r>
              <a:rPr lang="en-US" altLang="zh-CN" sz="8000" dirty="0" smtClean="0"/>
              <a:t>with full crab waist, Higgs</a:t>
            </a:r>
          </a:p>
          <a:p>
            <a:pPr>
              <a:lnSpc>
                <a:spcPct val="120000"/>
              </a:lnSpc>
            </a:pPr>
            <a:r>
              <a:rPr lang="en-US" altLang="zh-CN" sz="8000" dirty="0" smtClean="0"/>
              <a:t>Working point: </a:t>
            </a:r>
            <a:r>
              <a:rPr lang="en-US" altLang="zh-CN" sz="8000" dirty="0"/>
              <a:t>(0.54, 0.61) with </a:t>
            </a:r>
            <a:r>
              <a:rPr lang="en-US" altLang="zh-CN" sz="8000" dirty="0" smtClean="0">
                <a:sym typeface="Symbol"/>
              </a:rPr>
              <a:t></a:t>
            </a:r>
            <a:r>
              <a:rPr lang="en-US" altLang="zh-CN" sz="8000" baseline="-25000" dirty="0" smtClean="0">
                <a:sym typeface="Symbol"/>
              </a:rPr>
              <a:t>s</a:t>
            </a:r>
            <a:r>
              <a:rPr lang="en-US" altLang="zh-CN" sz="8000" dirty="0" smtClean="0"/>
              <a:t> </a:t>
            </a:r>
            <a:r>
              <a:rPr lang="en-US" altLang="zh-CN" sz="8000" dirty="0"/>
              <a:t>= </a:t>
            </a:r>
            <a:r>
              <a:rPr lang="en-US" altLang="zh-CN" sz="8000" dirty="0" smtClean="0"/>
              <a:t>0.0272</a:t>
            </a:r>
          </a:p>
          <a:p>
            <a:pPr>
              <a:lnSpc>
                <a:spcPct val="120000"/>
              </a:lnSpc>
            </a:pPr>
            <a:r>
              <a:rPr lang="en-US" altLang="zh-CN" sz="8000" dirty="0" smtClean="0"/>
              <a:t>Lifetime: 400min</a:t>
            </a:r>
          </a:p>
          <a:p>
            <a:pPr>
              <a:lnSpc>
                <a:spcPct val="120000"/>
              </a:lnSpc>
            </a:pPr>
            <a:r>
              <a:rPr lang="en-US" altLang="zh-CN" sz="8000" dirty="0"/>
              <a:t>In Phase &lt;</a:t>
            </a:r>
            <a:r>
              <a:rPr lang="en-US" altLang="zh-CN" sz="8000" dirty="0" err="1"/>
              <a:t>xz</a:t>
            </a:r>
            <a:r>
              <a:rPr lang="en-US" altLang="zh-CN" sz="8000" dirty="0"/>
              <a:t>&gt; oscillation in the first few hundred </a:t>
            </a:r>
            <a:r>
              <a:rPr lang="en-US" altLang="zh-CN" sz="8000" dirty="0" smtClean="0"/>
              <a:t>collisions</a:t>
            </a:r>
          </a:p>
          <a:p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926388" y="2776996"/>
            <a:ext cx="6883007" cy="3950380"/>
            <a:chOff x="926388" y="2776996"/>
            <a:chExt cx="6883007" cy="3950380"/>
          </a:xfrm>
        </p:grpSpPr>
        <p:grpSp>
          <p:nvGrpSpPr>
            <p:cNvPr id="19" name="组合 18"/>
            <p:cNvGrpSpPr/>
            <p:nvPr/>
          </p:nvGrpSpPr>
          <p:grpSpPr>
            <a:xfrm>
              <a:off x="926388" y="2776996"/>
              <a:ext cx="6883007" cy="3950380"/>
              <a:chOff x="846923" y="2776996"/>
              <a:chExt cx="6883007" cy="395038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46923" y="2776996"/>
                <a:ext cx="3211830" cy="1916430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1865" y="2805330"/>
                <a:ext cx="3418065" cy="1991822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263" y="4879526"/>
                <a:ext cx="3150870" cy="1847850"/>
              </a:xfrm>
              <a:prstGeom prst="rect">
                <a:avLst/>
              </a:prstGeom>
            </p:spPr>
          </p:pic>
        </p:grp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908534"/>
              <a:ext cx="3093379" cy="1789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05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5518</TotalTime>
  <Words>2664</Words>
  <Application>Microsoft Office PowerPoint</Application>
  <PresentationFormat>全屏显示(4:3)</PresentationFormat>
  <Paragraphs>1163</Paragraphs>
  <Slides>39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1" baseType="lpstr">
      <vt:lpstr>Office 主题</vt:lpstr>
      <vt:lpstr>Equation</vt:lpstr>
      <vt:lpstr>100km CEPC parameters and lattice design</vt:lpstr>
      <vt:lpstr>PowerPoint 演示文稿</vt:lpstr>
      <vt:lpstr>CEPC RF distribution</vt:lpstr>
      <vt:lpstr>CEPC bunch distribution</vt:lpstr>
      <vt:lpstr>Machine constraints / given parameters</vt:lpstr>
      <vt:lpstr>Constraints for parameter choice</vt:lpstr>
      <vt:lpstr>parameters for CEPC double ring （wangdou20161219-100km_1mmy）</vt:lpstr>
      <vt:lpstr>100km CEPC luminosity potential  (1mmy+50MW/beam)</vt:lpstr>
      <vt:lpstr>Strong-strong simulation – 100km</vt:lpstr>
      <vt:lpstr>Strong-strong simulation-100km</vt:lpstr>
      <vt:lpstr>CEPC  Luminosity vs circumference</vt:lpstr>
      <vt:lpstr>Parameter for single ring-100km （wangdou20161122）</vt:lpstr>
      <vt:lpstr>New modifications</vt:lpstr>
      <vt:lpstr>parameters for CEPC double ring （wangdou20170306-100km_2mmy）</vt:lpstr>
      <vt:lpstr>PowerPoint 演示文稿</vt:lpstr>
      <vt:lpstr>Higgs Luminosity vs. crossing angle</vt:lpstr>
      <vt:lpstr>Higgs Luminosity vs. crossing angle</vt:lpstr>
      <vt:lpstr>Higgs Luminosity vs. y*</vt:lpstr>
      <vt:lpstr>Higgs Luminosity vs. y*</vt:lpstr>
      <vt:lpstr>Higgs Luminosity vs. SR power</vt:lpstr>
      <vt:lpstr>Vertical emittance induced by solenoid</vt:lpstr>
      <vt:lpstr>Z parameters with different coupling</vt:lpstr>
      <vt:lpstr>Z luminosity vs. coupling</vt:lpstr>
      <vt:lpstr>Arc design for 100km CEPC</vt:lpstr>
      <vt:lpstr>Final doublet + triplet</vt:lpstr>
      <vt:lpstr>FFS optics</vt:lpstr>
      <vt:lpstr>Correction of the sextupole length effect</vt:lpstr>
      <vt:lpstr>W function of FFS</vt:lpstr>
      <vt:lpstr>Arc + FFS （L*=2.2m,Betax=0.171m,Betay=0.002m）</vt:lpstr>
      <vt:lpstr>Arc + FFS (2 fam) （L*=2.2m,Betax=0.171m,Betay=0.002m）</vt:lpstr>
      <vt:lpstr>Arc + FFS (112 fam) （L*=2.2m,Betax=0.171m,Betay=0.002m）</vt:lpstr>
      <vt:lpstr>DA after optimization (Arc + FFS)</vt:lpstr>
      <vt:lpstr>summary</vt:lpstr>
      <vt:lpstr>PowerPoint 演示文稿</vt:lpstr>
      <vt:lpstr>Back up</vt:lpstr>
      <vt:lpstr>parameter for CEPC partial double ring （wangdou20160325-54km）</vt:lpstr>
      <vt:lpstr>parameter for CEPC partial double ring （wangdou20161109-61km）</vt:lpstr>
      <vt:lpstr>Beam-beam simulation-54km</vt:lpstr>
      <vt:lpstr>Beam-beam simulation-61km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parameter design</dc:title>
  <dc:creator>Dou</dc:creator>
  <cp:lastModifiedBy>Dou</cp:lastModifiedBy>
  <cp:revision>185</cp:revision>
  <dcterms:created xsi:type="dcterms:W3CDTF">2015-12-30T07:06:21Z</dcterms:created>
  <dcterms:modified xsi:type="dcterms:W3CDTF">2017-03-29T14:59:19Z</dcterms:modified>
</cp:coreProperties>
</file>