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45" r:id="rId2"/>
    <p:sldId id="346" r:id="rId3"/>
    <p:sldId id="347" r:id="rId4"/>
    <p:sldId id="348" r:id="rId5"/>
    <p:sldId id="304" r:id="rId6"/>
    <p:sldId id="315" r:id="rId7"/>
    <p:sldId id="324" r:id="rId8"/>
    <p:sldId id="349" r:id="rId9"/>
    <p:sldId id="325" r:id="rId10"/>
    <p:sldId id="307" r:id="rId11"/>
    <p:sldId id="308" r:id="rId12"/>
    <p:sldId id="319" r:id="rId13"/>
    <p:sldId id="332" r:id="rId14"/>
    <p:sldId id="292" r:id="rId15"/>
    <p:sldId id="327" r:id="rId16"/>
    <p:sldId id="261" r:id="rId17"/>
    <p:sldId id="264" r:id="rId18"/>
    <p:sldId id="339" r:id="rId19"/>
    <p:sldId id="337" r:id="rId20"/>
    <p:sldId id="333" r:id="rId21"/>
    <p:sldId id="340" r:id="rId22"/>
    <p:sldId id="334" r:id="rId23"/>
    <p:sldId id="335" r:id="rId24"/>
    <p:sldId id="272" r:id="rId25"/>
    <p:sldId id="277" r:id="rId26"/>
    <p:sldId id="259" r:id="rId27"/>
    <p:sldId id="279" r:id="rId28"/>
    <p:sldId id="280" r:id="rId29"/>
    <p:sldId id="281" r:id="rId30"/>
    <p:sldId id="282" r:id="rId31"/>
    <p:sldId id="283" r:id="rId32"/>
    <p:sldId id="341" r:id="rId33"/>
    <p:sldId id="342" r:id="rId34"/>
    <p:sldId id="343" r:id="rId35"/>
    <p:sldId id="344" r:id="rId36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58" autoAdjust="0"/>
  </p:normalViewPr>
  <p:slideViewPr>
    <p:cSldViewPr snapToGrid="0" snapToObjects="1">
      <p:cViewPr varScale="1">
        <p:scale>
          <a:sx n="70" d="100"/>
          <a:sy n="70" d="100"/>
        </p:scale>
        <p:origin x="-10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AF03-DFC9-3B4B-A68D-8915BF8A06E2}" type="datetimeFigureOut">
              <a:rPr kumimoji="1" lang="zh-CN" altLang="en-US" smtClean="0"/>
              <a:t>3/28/17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A4EE-BC87-3746-BDCD-57A9AD6124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657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81AAE-6981-224F-9AB7-B0F04D216DA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12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6866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64508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D1142-4EDD-6F43-991A-66698385F8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8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Why do we hope to monitor such a kind of objects. We have two motivations. The first one is AGN physics, and the second one is cosmology.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5EBEB-826F-49E7-9285-4BB311D8548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DC60F-A512-D048-8522-F3A58E1F79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7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157-ED24-8B41-8A78-CF5B5C9C0C3B}" type="datetimeFigureOut">
              <a:rPr kumimoji="1" lang="zh-CN" altLang="en-US" smtClean="0"/>
              <a:t>3/28/17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FC28-F1F7-D342-83C7-366B5ABDA0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111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157-ED24-8B41-8A78-CF5B5C9C0C3B}" type="datetimeFigureOut">
              <a:rPr kumimoji="1" lang="zh-CN" altLang="en-US" smtClean="0"/>
              <a:t>3/28/17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FC28-F1F7-D342-83C7-366B5ABDA0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42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157-ED24-8B41-8A78-CF5B5C9C0C3B}" type="datetimeFigureOut">
              <a:rPr kumimoji="1" lang="zh-CN" altLang="en-US" smtClean="0"/>
              <a:t>3/28/17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FC28-F1F7-D342-83C7-366B5ABDA0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246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157-ED24-8B41-8A78-CF5B5C9C0C3B}" type="datetimeFigureOut">
              <a:rPr kumimoji="1" lang="zh-CN" altLang="en-US" smtClean="0"/>
              <a:t>3/28/17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FC28-F1F7-D342-83C7-366B5ABDA0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533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157-ED24-8B41-8A78-CF5B5C9C0C3B}" type="datetimeFigureOut">
              <a:rPr kumimoji="1" lang="zh-CN" altLang="en-US" smtClean="0"/>
              <a:t>3/28/17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FC28-F1F7-D342-83C7-366B5ABDA0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404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157-ED24-8B41-8A78-CF5B5C9C0C3B}" type="datetimeFigureOut">
              <a:rPr kumimoji="1" lang="zh-CN" altLang="en-US" smtClean="0"/>
              <a:t>3/28/17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FC28-F1F7-D342-83C7-366B5ABDA0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364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157-ED24-8B41-8A78-CF5B5C9C0C3B}" type="datetimeFigureOut">
              <a:rPr kumimoji="1" lang="zh-CN" altLang="en-US" smtClean="0"/>
              <a:t>3/28/17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FC28-F1F7-D342-83C7-366B5ABDA0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749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157-ED24-8B41-8A78-CF5B5C9C0C3B}" type="datetimeFigureOut">
              <a:rPr kumimoji="1" lang="zh-CN" altLang="en-US" smtClean="0"/>
              <a:t>3/28/17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FC28-F1F7-D342-83C7-366B5ABDA0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404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157-ED24-8B41-8A78-CF5B5C9C0C3B}" type="datetimeFigureOut">
              <a:rPr kumimoji="1" lang="zh-CN" altLang="en-US" smtClean="0"/>
              <a:t>3/28/17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FC28-F1F7-D342-83C7-366B5ABDA0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138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157-ED24-8B41-8A78-CF5B5C9C0C3B}" type="datetimeFigureOut">
              <a:rPr kumimoji="1" lang="zh-CN" altLang="en-US" smtClean="0"/>
              <a:t>3/28/17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FC28-F1F7-D342-83C7-366B5ABDA0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056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157-ED24-8B41-8A78-CF5B5C9C0C3B}" type="datetimeFigureOut">
              <a:rPr kumimoji="1" lang="zh-CN" altLang="en-US" smtClean="0"/>
              <a:t>3/28/17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FC28-F1F7-D342-83C7-366B5ABDA0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596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5157-ED24-8B41-8A78-CF5B5C9C0C3B}" type="datetimeFigureOut">
              <a:rPr kumimoji="1" lang="zh-CN" altLang="en-US" smtClean="0"/>
              <a:t>3/28/17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FC28-F1F7-D342-83C7-366B5ABDA03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926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813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 smtClean="0">
                <a:solidFill>
                  <a:srgbClr val="FFFF00"/>
                </a:solidFill>
                <a:latin typeface="+mn-lt"/>
                <a:ea typeface="黑体" charset="0"/>
                <a:cs typeface="黑体" charset="0"/>
              </a:rPr>
              <a:t>Black Hole Candles for Expansion History of High-z Universe</a:t>
            </a:r>
            <a:endParaRPr lang="zh-CN" altLang="en-US" sz="3200" dirty="0">
              <a:solidFill>
                <a:srgbClr val="FFFF00"/>
              </a:solidFill>
              <a:latin typeface="+mn-lt"/>
              <a:ea typeface="黑体" charset="0"/>
              <a:cs typeface="黑体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00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endParaRPr lang="en-US" altLang="zh-CN" dirty="0">
              <a:solidFill>
                <a:srgbClr val="898989"/>
              </a:solidFill>
              <a:latin typeface="黑体" charset="0"/>
              <a:ea typeface="黑体" charset="0"/>
              <a:cs typeface="黑体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Jian-Min Wang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bg1"/>
                </a:solidFill>
                <a:ea typeface="黑体" charset="0"/>
                <a:cs typeface="黑体" charset="0"/>
              </a:rPr>
              <a:t>Institute of High Energy Physics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2017/03/</a:t>
            </a:r>
            <a:r>
              <a:rPr lang="en-US" altLang="zh-CN" sz="20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28</a:t>
            </a:r>
            <a:endParaRPr lang="en-US" altLang="zh-CN" sz="2000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4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Developing project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6689" y="1490633"/>
            <a:ext cx="8209113" cy="4912819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Phase I (2012-2016): </a:t>
            </a:r>
            <a:r>
              <a:rPr kumimoji="1" lang="en-US" altLang="zh-CN" sz="2600" dirty="0" smtClean="0"/>
              <a:t>NSFC + CAS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Lijiang</a:t>
            </a:r>
            <a:r>
              <a:rPr kumimoji="1" lang="en-US" altLang="zh-CN" sz="2400" dirty="0" smtClean="0"/>
              <a:t> 2.4m telescope: SEAMBHs</a:t>
            </a:r>
          </a:p>
          <a:p>
            <a:pPr marL="0" indent="0">
              <a:buNone/>
            </a:pP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        IHEP + YNAO + Tel Aviv + PKU </a:t>
            </a:r>
          </a:p>
          <a:p>
            <a:pPr marL="0" indent="0">
              <a:buNone/>
            </a:pP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                APO 3.5m telescope campaign: not successful</a:t>
            </a:r>
          </a:p>
          <a:p>
            <a:pPr marL="0" indent="0">
              <a:buNone/>
            </a:pPr>
            <a:endParaRPr kumimoji="1" lang="en-US" altLang="zh-CN" sz="2400" dirty="0" smtClean="0"/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Phase II (2016- 2020): </a:t>
            </a:r>
            <a:r>
              <a:rPr kumimoji="1" lang="en-US" altLang="zh-CN" sz="2600" dirty="0" smtClean="0"/>
              <a:t>BHOLE + CAS + NSFC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</a:t>
            </a:r>
            <a:r>
              <a:rPr kumimoji="1" lang="en-US" altLang="zh-CN" sz="2400" dirty="0" err="1" smtClean="0"/>
              <a:t>Lijiang</a:t>
            </a:r>
            <a:r>
              <a:rPr kumimoji="1" lang="en-US" altLang="zh-CN" sz="2400" dirty="0" smtClean="0"/>
              <a:t> 2.4m + CAHA 2.2m + WIRO2.3m: various AGNs</a:t>
            </a:r>
          </a:p>
          <a:p>
            <a:pPr marL="0" indent="0">
              <a:buNone/>
            </a:pPr>
            <a:endParaRPr kumimoji="1" lang="en-US" altLang="zh-CN" sz="2400" dirty="0" smtClean="0"/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Phase III (2019-2023?)</a:t>
            </a:r>
            <a:r>
              <a:rPr kumimoji="1" lang="en-US" altLang="zh-CN" sz="2600" dirty="0" smtClean="0"/>
              <a:t>: BHOLE + CAS + NSFC 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</a:t>
            </a:r>
            <a:r>
              <a:rPr kumimoji="1" lang="en-US" altLang="zh-CN" sz="2400" dirty="0" smtClean="0"/>
              <a:t>4m-class telescope: high-z quasars (Mg II, C </a:t>
            </a:r>
            <a:r>
              <a:rPr kumimoji="1" lang="en-US" altLang="zh-CN" sz="1900" dirty="0" smtClean="0"/>
              <a:t>IV</a:t>
            </a:r>
            <a:r>
              <a:rPr kumimoji="1" lang="en-US" altLang="zh-CN" sz="2400" dirty="0" smtClean="0"/>
              <a:t>)</a:t>
            </a:r>
          </a:p>
          <a:p>
            <a:pPr marL="0" indent="0">
              <a:buNone/>
            </a:pP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                                             mini-AGNs for fast growth of SMBHs</a:t>
            </a:r>
          </a:p>
        </p:txBody>
      </p:sp>
    </p:spTree>
    <p:extLst>
      <p:ext uri="{BB962C8B-B14F-4D97-AF65-F5344CB8AC3E}">
        <p14:creationId xmlns:p14="http://schemas.microsoft.com/office/powerpoint/2010/main" val="8500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21561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Current Sciences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865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 smtClean="0"/>
              <a:t>New scaling relation: two-parameters</a:t>
            </a:r>
            <a:endParaRPr kumimoji="1"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45095"/>
          <a:stretch/>
        </p:blipFill>
        <p:spPr>
          <a:xfrm>
            <a:off x="437236" y="1467123"/>
            <a:ext cx="4421019" cy="3481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58" y="1483618"/>
            <a:ext cx="3778020" cy="5011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7200" y="5641466"/>
            <a:ext cx="500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 new scaling relation is obtained</a:t>
            </a:r>
          </a:p>
          <a:p>
            <a:r>
              <a:rPr kumimoji="1" lang="en-US" altLang="zh-CN" sz="2400" dirty="0" smtClean="0"/>
              <a:t>(Du et al. 2016a,b)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755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2095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sz="4000" dirty="0" smtClean="0"/>
              <a:t>High-     disks: self-shadowing effects</a:t>
            </a:r>
            <a:endParaRPr kumimoji="1"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06" y="1513831"/>
            <a:ext cx="3073869" cy="257911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9042" y="4808210"/>
            <a:ext cx="7847751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en-US" altLang="zh-CN" sz="2400" dirty="0" smtClean="0"/>
              <a:t>Shadowed BLR: shrinks and shorter lags</a:t>
            </a:r>
          </a:p>
          <a:p>
            <a:pPr>
              <a:lnSpc>
                <a:spcPct val="140000"/>
              </a:lnSpc>
            </a:pP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                         longer lags?  (longer campaign to monitor)</a:t>
            </a:r>
          </a:p>
          <a:p>
            <a:pPr>
              <a:lnSpc>
                <a:spcPct val="140000"/>
              </a:lnSpc>
            </a:pPr>
            <a:r>
              <a:rPr kumimoji="1" lang="en-US" altLang="zh-CN" sz="2400" dirty="0" smtClean="0"/>
              <a:t>Consequence: weak line quasars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581" y="1136736"/>
            <a:ext cx="3089255" cy="27711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11220" r="10246"/>
          <a:stretch/>
        </p:blipFill>
        <p:spPr>
          <a:xfrm>
            <a:off x="1913557" y="605371"/>
            <a:ext cx="433988" cy="4310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52206" y="4150810"/>
            <a:ext cx="178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Alloin</a:t>
            </a:r>
            <a:r>
              <a:rPr kumimoji="1" lang="en-US" altLang="zh-CN" dirty="0" smtClean="0"/>
              <a:t> (1990)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526517" y="4059152"/>
            <a:ext cx="1909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/>
              <a:t>(Wang et al. 2014)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31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4308" y="626329"/>
            <a:ext cx="7854462" cy="568459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dirty="0" smtClean="0"/>
              <a:t>Observed Hβ lags: </a:t>
            </a:r>
            <a:br>
              <a:rPr kumimoji="1" lang="en-US" altLang="zh-CN" dirty="0" smtClean="0"/>
            </a:br>
            <a:r>
              <a:rPr kumimoji="1" lang="en-US" altLang="zh-CN" dirty="0" smtClean="0"/>
              <a:t>       </a:t>
            </a:r>
            <a:br>
              <a:rPr kumimoji="1" lang="en-US" altLang="zh-CN" dirty="0" smtClean="0"/>
            </a:br>
            <a:r>
              <a:rPr kumimoji="1" lang="en-US" altLang="zh-CN" dirty="0" smtClean="0"/>
              <a:t>physical meanings?</a:t>
            </a:r>
            <a:br>
              <a:rPr kumimoji="1" lang="en-US" altLang="zh-CN" dirty="0" smtClean="0"/>
            </a:br>
            <a:r>
              <a:rPr kumimoji="1" lang="en-US" altLang="zh-CN" dirty="0" smtClean="0"/>
              <a:t>BLR: structure?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R-L relation?       BH </a:t>
            </a:r>
            <a:r>
              <a:rPr kumimoji="1" lang="en-US" altLang="zh-CN" dirty="0" err="1" smtClean="0"/>
              <a:t>Virial</a:t>
            </a:r>
            <a:r>
              <a:rPr kumimoji="1" lang="en-US" altLang="zh-CN" dirty="0" smtClean="0"/>
              <a:t>-mass: accuracy?</a:t>
            </a:r>
            <a:br>
              <a:rPr kumimoji="1" lang="en-US" altLang="zh-CN" dirty="0" smtClean="0"/>
            </a:br>
            <a:r>
              <a:rPr kumimoji="1" lang="en-US" altLang="zh-CN" dirty="0" smtClean="0"/>
              <a:t>Many things are to be answered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538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28484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Accretion physics?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8076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/>
          </p:cNvSpPr>
          <p:nvPr/>
        </p:nvSpPr>
        <p:spPr bwMode="auto">
          <a:xfrm>
            <a:off x="934693" y="2214752"/>
            <a:ext cx="4182592" cy="302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9" tIns="35719" rIns="35719" bIns="35719" anchor="ctr">
            <a:spAutoFit/>
          </a:bodyPr>
          <a:lstStyle>
            <a:lvl1pPr marL="228600" indent="-228600"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/>
            <a:r>
              <a:rPr lang="zh-CN" altLang="zh-CN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Low accretion disks </a:t>
            </a:r>
            <a:endParaRPr lang="en-US" altLang="zh-CN" sz="24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l"/>
            <a:r>
              <a:rPr lang="zh-CN" altLang="zh-CN" sz="24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zh-CN" altLang="zh-CN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ADAF; ADIOs)</a:t>
            </a:r>
          </a:p>
          <a:p>
            <a:pPr algn="l"/>
            <a:r>
              <a:rPr lang="zh-CN" altLang="zh-CN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            </a:t>
            </a:r>
          </a:p>
          <a:p>
            <a:pPr algn="l"/>
            <a:endParaRPr lang="zh-CN" altLang="zh-CN" sz="2400" dirty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l"/>
            <a:endParaRPr lang="zh-CN" altLang="zh-CN" sz="2400" dirty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l"/>
            <a:r>
              <a:rPr lang="zh-CN" altLang="zh-CN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Shakura-Sunyaev disks </a:t>
            </a:r>
            <a:endParaRPr lang="en-US" altLang="zh-CN" sz="24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l"/>
            <a:r>
              <a:rPr lang="zh-CN" altLang="zh-CN" sz="24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zh-CN" altLang="zh-CN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intermediate rates)</a:t>
            </a:r>
          </a:p>
          <a:p>
            <a:pPr algn="l"/>
            <a:r>
              <a:rPr lang="zh-CN" altLang="zh-CN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           </a:t>
            </a:r>
          </a:p>
        </p:txBody>
      </p:sp>
      <p:pic>
        <p:nvPicPr>
          <p:cNvPr id="35843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69" y="3075516"/>
            <a:ext cx="1419820" cy="51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4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69" y="5225783"/>
            <a:ext cx="1375172" cy="4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图片 5" descr="屏幕快照 2015-07-12 17.38.3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86" y="833713"/>
            <a:ext cx="3881863" cy="57888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34693" y="695655"/>
            <a:ext cx="418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 smtClean="0"/>
              <a:t>Accretion Physics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859003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6" y="2153695"/>
            <a:ext cx="3851982" cy="297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68" y="2378138"/>
            <a:ext cx="4078677" cy="16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650468" y="5411856"/>
            <a:ext cx="57964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Transonic flow 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Sub-</a:t>
            </a:r>
            <a:r>
              <a:rPr kumimoji="1" lang="en-US" altLang="zh-CN" sz="2400" dirty="0" err="1" smtClean="0"/>
              <a:t>Keplerian</a:t>
            </a:r>
            <a:r>
              <a:rPr kumimoji="1" lang="en-US" altLang="zh-CN" sz="2400" dirty="0" smtClean="0"/>
              <a:t> rotation</a:t>
            </a:r>
            <a:endParaRPr kumimoji="1" lang="zh-CN" altLang="en-US" sz="24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/>
              <a:t>Photon trapping effects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4778811"/>
            <a:ext cx="3381954" cy="619231"/>
          </a:xfrm>
          <a:prstGeom prst="rect">
            <a:avLst/>
          </a:prstGeom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664309" y="5454592"/>
            <a:ext cx="43831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600" dirty="0"/>
              <a:t>Wang &amp; Zhou (1999</a:t>
            </a:r>
            <a:r>
              <a:rPr kumimoji="0" lang="en-US" altLang="zh-CN" sz="1600" dirty="0" smtClean="0"/>
              <a:t>): self-similar solution</a:t>
            </a:r>
            <a:endParaRPr kumimoji="0" lang="en-US" altLang="zh-CN" sz="1600" dirty="0"/>
          </a:p>
          <a:p>
            <a:r>
              <a:rPr kumimoji="0" lang="en-US" altLang="zh-CN" sz="1600" dirty="0" err="1"/>
              <a:t>Mineshige</a:t>
            </a:r>
            <a:r>
              <a:rPr kumimoji="0" lang="en-US" altLang="zh-CN" sz="1600" dirty="0"/>
              <a:t>+(</a:t>
            </a:r>
            <a:r>
              <a:rPr kumimoji="0" lang="en-US" altLang="zh-CN" sz="1600" dirty="0" smtClean="0"/>
              <a:t>2000)</a:t>
            </a:r>
          </a:p>
          <a:p>
            <a:r>
              <a:rPr kumimoji="0" lang="en-US" altLang="zh-CN" sz="1600" dirty="0" err="1" smtClean="0"/>
              <a:t>Sadowski</a:t>
            </a:r>
            <a:r>
              <a:rPr kumimoji="0" lang="en-US" altLang="zh-CN" sz="1600" dirty="0" smtClean="0"/>
              <a:t> </a:t>
            </a:r>
            <a:r>
              <a:rPr kumimoji="0" lang="en-US" altLang="zh-CN" sz="1600" dirty="0"/>
              <a:t>et al. (2013)</a:t>
            </a:r>
            <a:endParaRPr kumimoji="0" lang="zh-CN" altLang="en-US" sz="16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98" y="202274"/>
            <a:ext cx="7735903" cy="15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53895"/>
          <a:stretch/>
        </p:blipFill>
        <p:spPr>
          <a:xfrm>
            <a:off x="1124062" y="4243062"/>
            <a:ext cx="3488994" cy="25716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72" y="1110880"/>
            <a:ext cx="7027246" cy="298974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1656" y="564247"/>
            <a:ext cx="63176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Narayan, </a:t>
            </a:r>
            <a:r>
              <a:rPr kumimoji="1" lang="en-US" altLang="zh-CN" sz="3200" dirty="0" err="1" smtClean="0"/>
              <a:t>Sadowski</a:t>
            </a:r>
            <a:r>
              <a:rPr kumimoji="1" lang="en-US" altLang="zh-CN" sz="3200" dirty="0" smtClean="0"/>
              <a:t> &amp; </a:t>
            </a:r>
            <a:r>
              <a:rPr kumimoji="1" lang="en-US" altLang="zh-CN" sz="3200" dirty="0" err="1" smtClean="0"/>
              <a:t>Sori</a:t>
            </a:r>
            <a:r>
              <a:rPr kumimoji="1" lang="en-US" altLang="zh-CN" sz="3200" dirty="0" smtClean="0"/>
              <a:t> (</a:t>
            </a:r>
            <a:r>
              <a:rPr kumimoji="1" lang="en-US" altLang="zh-CN" sz="3200" dirty="0" smtClean="0"/>
              <a:t>2017)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55088"/>
          <a:stretch/>
        </p:blipFill>
        <p:spPr>
          <a:xfrm>
            <a:off x="4598458" y="4253022"/>
            <a:ext cx="3398693" cy="25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01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495" y="266557"/>
            <a:ext cx="8229600" cy="868841"/>
          </a:xfrm>
        </p:spPr>
        <p:txBody>
          <a:bodyPr>
            <a:normAutofit/>
          </a:bodyPr>
          <a:lstStyle/>
          <a:p>
            <a:r>
              <a:rPr kumimoji="1" lang="en-US" altLang="zh-CN" sz="4000" dirty="0" smtClean="0"/>
              <a:t>Evidence for saturated luminosity</a:t>
            </a:r>
            <a:endParaRPr kumimoji="1"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7" y="2098522"/>
            <a:ext cx="4410398" cy="344653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6442" y="1305873"/>
            <a:ext cx="34996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Slim accretion </a:t>
            </a:r>
            <a:r>
              <a:rPr kumimoji="1" lang="en-US" altLang="zh-CN" sz="2800" dirty="0"/>
              <a:t>d</a:t>
            </a:r>
            <a:r>
              <a:rPr kumimoji="1" lang="en-US" altLang="zh-CN" sz="2800" dirty="0" smtClean="0"/>
              <a:t>isks </a:t>
            </a:r>
          </a:p>
          <a:p>
            <a:r>
              <a:rPr kumimoji="1" lang="en-US" altLang="zh-CN" dirty="0"/>
              <a:t>(</a:t>
            </a:r>
            <a:r>
              <a:rPr kumimoji="1" lang="en-US" altLang="zh-CN" dirty="0" err="1" smtClean="0"/>
              <a:t>Abramowicz</a:t>
            </a:r>
            <a:r>
              <a:rPr kumimoji="1" lang="en-US" altLang="zh-CN" dirty="0" smtClean="0"/>
              <a:t> et al. 1988)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91" y="2096698"/>
            <a:ext cx="3662806" cy="33996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45384" y="1305873"/>
            <a:ext cx="36219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SEAMBH collaboration</a:t>
            </a:r>
          </a:p>
          <a:p>
            <a:r>
              <a:rPr kumimoji="1" lang="en-US" altLang="zh-CN" dirty="0" smtClean="0"/>
              <a:t>(Du et al. 2016a)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88556" y="5571923"/>
            <a:ext cx="851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Photon trapping effects:                                            (theory)</a:t>
            </a:r>
          </a:p>
          <a:p>
            <a:endParaRPr kumimoji="1" lang="en-US" altLang="zh-CN" sz="2400" baseline="-25000" dirty="0" smtClean="0"/>
          </a:p>
          <a:p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        Saturated luminosity --&gt; cosmological candles (Obs.)</a:t>
            </a:r>
            <a:endParaRPr kumimoji="1"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2864652" y="3594332"/>
            <a:ext cx="14913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Radiated </a:t>
            </a:r>
            <a:r>
              <a:rPr kumimoji="1" lang="en-US" altLang="zh-CN" dirty="0" err="1" smtClean="0"/>
              <a:t>lum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  <p:cxnSp>
        <p:nvCxnSpPr>
          <p:cNvPr id="11" name="直线箭头连接符 10"/>
          <p:cNvCxnSpPr/>
          <p:nvPr/>
        </p:nvCxnSpPr>
        <p:spPr>
          <a:xfrm>
            <a:off x="4031186" y="2959298"/>
            <a:ext cx="0" cy="635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315023" y="1866930"/>
            <a:ext cx="16685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Dissipated </a:t>
            </a:r>
            <a:r>
              <a:rPr kumimoji="1" lang="en-US" altLang="zh-CN" dirty="0" err="1" smtClean="0"/>
              <a:t>lum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  <p:cxnSp>
        <p:nvCxnSpPr>
          <p:cNvPr id="14" name="直线箭头连接符 13"/>
          <p:cNvCxnSpPr>
            <a:endCxn id="12" idx="2"/>
          </p:cNvCxnSpPr>
          <p:nvPr/>
        </p:nvCxnSpPr>
        <p:spPr>
          <a:xfrm flipH="1" flipV="1">
            <a:off x="4149316" y="2236262"/>
            <a:ext cx="2" cy="4821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64" y="5571923"/>
            <a:ext cx="2834653" cy="560208"/>
          </a:xfrm>
          <a:prstGeom prst="rect">
            <a:avLst/>
          </a:prstGeom>
        </p:spPr>
      </p:pic>
      <p:cxnSp>
        <p:nvCxnSpPr>
          <p:cNvPr id="10" name="直线连接符 9"/>
          <p:cNvCxnSpPr/>
          <p:nvPr/>
        </p:nvCxnSpPr>
        <p:spPr>
          <a:xfrm flipV="1">
            <a:off x="7468434" y="2525718"/>
            <a:ext cx="778019" cy="694147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4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820738"/>
            <a:ext cx="81534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27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80177"/>
            <a:ext cx="8229600" cy="261371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SMBH formation: ultrafast growth</a:t>
            </a:r>
            <a:br>
              <a:rPr kumimoji="1" lang="en-US" altLang="zh-CN" dirty="0" smtClean="0"/>
            </a:b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en-US" altLang="zh-CN" dirty="0" smtClean="0"/>
              <a:t>  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02" y="4135645"/>
            <a:ext cx="6811179" cy="7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94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32285" y="-479641"/>
            <a:ext cx="6287520" cy="804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4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Ultrafast growth of BHs</a:t>
            </a:r>
            <a:br>
              <a:rPr kumimoji="1" lang="en-US" altLang="zh-CN" dirty="0" smtClean="0"/>
            </a:br>
            <a:r>
              <a:rPr kumimoji="1" lang="en-US" altLang="zh-CN" sz="2200" dirty="0" smtClean="0"/>
              <a:t>(</a:t>
            </a:r>
            <a:r>
              <a:rPr kumimoji="1" lang="en-US" altLang="zh-CN" sz="2200" dirty="0" err="1" smtClean="0"/>
              <a:t>Volonteri</a:t>
            </a:r>
            <a:r>
              <a:rPr kumimoji="1" lang="en-US" altLang="zh-CN" sz="2200" dirty="0" smtClean="0"/>
              <a:t> &amp; Rees 2005)</a:t>
            </a:r>
            <a:endParaRPr kumimoji="1"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26" y="1601306"/>
            <a:ext cx="8660605" cy="418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9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366"/>
            <a:ext cx="8229600" cy="588772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/>
              <a:t>SEAMBHs exist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dirty="0" smtClean="0"/>
              <a:t>   </a:t>
            </a:r>
            <a:r>
              <a:rPr lang="en-US" altLang="zh-CN" sz="2800" dirty="0" smtClean="0"/>
              <a:t> Accretion rates: ~ 10</a:t>
            </a:r>
            <a:r>
              <a:rPr lang="en-US" altLang="zh-CN" sz="2800" baseline="30000" dirty="0" smtClean="0"/>
              <a:t>3</a:t>
            </a:r>
            <a:r>
              <a:rPr lang="en-US" altLang="zh-CN" sz="2800" dirty="0" smtClean="0"/>
              <a:t>Eddington rate</a:t>
            </a:r>
          </a:p>
          <a:p>
            <a:pPr marL="0" indent="0">
              <a:lnSpc>
                <a:spcPct val="130000"/>
              </a:lnSpc>
              <a:buNone/>
            </a:pPr>
            <a:endParaRPr lang="en-US" altLang="zh-CN" sz="2400" dirty="0" smtClean="0"/>
          </a:p>
          <a:p>
            <a:pPr>
              <a:lnSpc>
                <a:spcPct val="130000"/>
              </a:lnSpc>
            </a:pPr>
            <a:endParaRPr lang="en-US" altLang="zh-CN" sz="2800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800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altLang="zh-CN" sz="2800" dirty="0" smtClean="0">
                <a:ea typeface="Wingdings"/>
                <a:cs typeface="Wingdings"/>
                <a:sym typeface="Wingdings"/>
              </a:rPr>
              <a:t>In local, we are witnessing: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800" dirty="0" smtClean="0"/>
              <a:t>                                    10</a:t>
            </a:r>
            <a:r>
              <a:rPr lang="en-US" altLang="zh-CN" sz="2800" baseline="30000" dirty="0" smtClean="0"/>
              <a:t>3</a:t>
            </a:r>
            <a:r>
              <a:rPr lang="en-US" altLang="zh-CN" sz="2800" dirty="0">
                <a:sym typeface="Wingdings"/>
              </a:rPr>
              <a:t>10</a:t>
            </a:r>
            <a:r>
              <a:rPr lang="en-US" altLang="zh-CN" sz="2800" baseline="30000" dirty="0">
                <a:sym typeface="Wingdings"/>
              </a:rPr>
              <a:t>10</a:t>
            </a:r>
            <a:r>
              <a:rPr lang="en-US" altLang="zh-CN" sz="2800" i="1" dirty="0">
                <a:sym typeface="Wingdings"/>
              </a:rPr>
              <a:t>M</a:t>
            </a:r>
            <a:r>
              <a:rPr lang="en-US" altLang="zh-CN" sz="28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800" dirty="0" smtClean="0">
                <a:ea typeface="Wingdings"/>
                <a:cs typeface="Wingdings"/>
                <a:sym typeface="Wingdings"/>
              </a:rPr>
              <a:t>                 fast growth of seed BH in high-z Universe.</a:t>
            </a:r>
          </a:p>
          <a:p>
            <a:pPr marL="0" indent="0">
              <a:lnSpc>
                <a:spcPct val="130000"/>
              </a:lnSpc>
              <a:buNone/>
            </a:pPr>
            <a:endParaRPr lang="en-US" altLang="zh-CN" sz="2800" baseline="-25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925" y="2056897"/>
            <a:ext cx="6194423" cy="9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0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495" y="266557"/>
            <a:ext cx="8229600" cy="868841"/>
          </a:xfrm>
        </p:spPr>
        <p:txBody>
          <a:bodyPr>
            <a:normAutofit/>
          </a:bodyPr>
          <a:lstStyle/>
          <a:p>
            <a:r>
              <a:rPr kumimoji="1" lang="en-US" altLang="zh-CN" sz="4000" dirty="0" smtClean="0"/>
              <a:t>Evidence for saturated luminosity</a:t>
            </a:r>
            <a:endParaRPr kumimoji="1"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7" y="2098522"/>
            <a:ext cx="4410398" cy="344653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6442" y="1305873"/>
            <a:ext cx="34996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Slim accretion </a:t>
            </a:r>
            <a:r>
              <a:rPr kumimoji="1" lang="en-US" altLang="zh-CN" sz="2800" dirty="0"/>
              <a:t>d</a:t>
            </a:r>
            <a:r>
              <a:rPr kumimoji="1" lang="en-US" altLang="zh-CN" sz="2800" dirty="0" smtClean="0"/>
              <a:t>isks </a:t>
            </a:r>
          </a:p>
          <a:p>
            <a:r>
              <a:rPr kumimoji="1" lang="en-US" altLang="zh-CN" dirty="0"/>
              <a:t>(</a:t>
            </a:r>
            <a:r>
              <a:rPr kumimoji="1" lang="en-US" altLang="zh-CN" dirty="0" err="1" smtClean="0"/>
              <a:t>Abramowicz</a:t>
            </a:r>
            <a:r>
              <a:rPr kumimoji="1" lang="en-US" altLang="zh-CN" dirty="0" smtClean="0"/>
              <a:t> et al. 1988)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91" y="2096698"/>
            <a:ext cx="3662806" cy="33996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45384" y="1305873"/>
            <a:ext cx="36219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SEAMBH collaboration</a:t>
            </a:r>
          </a:p>
          <a:p>
            <a:r>
              <a:rPr kumimoji="1" lang="en-US" altLang="zh-CN" dirty="0" smtClean="0"/>
              <a:t>(Du et al. 2016a)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88556" y="5571923"/>
            <a:ext cx="851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Photon trapping effects:                                            (theory)</a:t>
            </a:r>
          </a:p>
          <a:p>
            <a:endParaRPr kumimoji="1" lang="en-US" altLang="zh-CN" sz="2400" baseline="-25000" dirty="0" smtClean="0"/>
          </a:p>
          <a:p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        Saturated luminosity --&gt; cosmological candles (Obs.)</a:t>
            </a:r>
            <a:endParaRPr kumimoji="1"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2864652" y="3594332"/>
            <a:ext cx="14913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Radiated </a:t>
            </a:r>
            <a:r>
              <a:rPr kumimoji="1" lang="en-US" altLang="zh-CN" dirty="0" err="1" smtClean="0"/>
              <a:t>lum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  <p:cxnSp>
        <p:nvCxnSpPr>
          <p:cNvPr id="11" name="直线箭头连接符 10"/>
          <p:cNvCxnSpPr/>
          <p:nvPr/>
        </p:nvCxnSpPr>
        <p:spPr>
          <a:xfrm>
            <a:off x="4031186" y="2959298"/>
            <a:ext cx="0" cy="635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315023" y="1866930"/>
            <a:ext cx="16685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Dissipated </a:t>
            </a:r>
            <a:r>
              <a:rPr kumimoji="1" lang="en-US" altLang="zh-CN" dirty="0" err="1" smtClean="0"/>
              <a:t>lum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  <p:cxnSp>
        <p:nvCxnSpPr>
          <p:cNvPr id="14" name="直线箭头连接符 13"/>
          <p:cNvCxnSpPr>
            <a:endCxn id="12" idx="2"/>
          </p:cNvCxnSpPr>
          <p:nvPr/>
        </p:nvCxnSpPr>
        <p:spPr>
          <a:xfrm flipH="1" flipV="1">
            <a:off x="4149316" y="2236262"/>
            <a:ext cx="2" cy="4821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64" y="5571923"/>
            <a:ext cx="2834653" cy="5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4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36478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zh-CN" sz="4000" dirty="0" smtClean="0"/>
              <a:t>Main Goal:</a:t>
            </a: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 smtClean="0"/>
              <a:t/>
            </a:r>
            <a:br>
              <a:rPr kumimoji="1" lang="en-US" altLang="zh-CN" sz="4000" dirty="0" smtClean="0"/>
            </a:br>
            <a:r>
              <a:rPr kumimoji="1" lang="en-US" altLang="zh-CN" sz="4000" dirty="0" smtClean="0"/>
              <a:t>Intrinsic scatters of the candles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30016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The cosmic distance ladder, symbolically shown here in this artist's concept, is a series of stars and other objects within galaxies that have known distanc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601832"/>
            <a:ext cx="7886700" cy="707894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SEAMBHs for Cosmology?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9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 err="1" smtClean="0"/>
              <a:t>SNIa</a:t>
            </a:r>
            <a:r>
              <a:rPr kumimoji="1" lang="en-US" altLang="zh-CN" sz="4000" dirty="0" smtClean="0"/>
              <a:t> for cosmology: </a:t>
            </a:r>
            <a:r>
              <a:rPr kumimoji="1" lang="en-US" altLang="zh-CN" sz="4000" i="1" dirty="0" smtClean="0">
                <a:latin typeface="+mn-lt"/>
              </a:rPr>
              <a:t>z</a:t>
            </a:r>
            <a:r>
              <a:rPr kumimoji="1" lang="en-US" altLang="zh-CN" sz="4000" dirty="0" smtClean="0"/>
              <a:t>&lt;1.5</a:t>
            </a:r>
            <a:endParaRPr kumimoji="1"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7" y="1860581"/>
            <a:ext cx="2562925" cy="37609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460" y="2038388"/>
            <a:ext cx="6322771" cy="341336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6338" y="5621524"/>
            <a:ext cx="243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Hook (2013)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358392" y="5672634"/>
            <a:ext cx="28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Rodney, </a:t>
            </a:r>
            <a:r>
              <a:rPr kumimoji="1" lang="en-US" altLang="zh-CN" dirty="0" err="1" smtClean="0"/>
              <a:t>Riess</a:t>
            </a:r>
            <a:r>
              <a:rPr kumimoji="1" lang="en-US" altLang="zh-CN" dirty="0" smtClean="0"/>
              <a:t> et al. (2015)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869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SEAMBH for cosmology</a:t>
            </a:r>
            <a:br>
              <a:rPr kumimoji="1" lang="en-US" altLang="zh-CN" dirty="0" smtClean="0"/>
            </a:br>
            <a:r>
              <a:rPr kumimoji="1" lang="en-US" altLang="zh-CN" sz="2700" dirty="0" smtClean="0"/>
              <a:t>(Wang et al. 2013; 2014)</a:t>
            </a:r>
            <a:endParaRPr kumimoji="1" lang="zh-CN" altLang="en-US" sz="27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Saturated luminosity: </a:t>
            </a:r>
          </a:p>
          <a:p>
            <a:pPr marL="0" indent="0">
              <a:buNone/>
            </a:pPr>
            <a:r>
              <a:rPr kumimoji="1" lang="en-US" altLang="zh-CN" dirty="0" smtClean="0"/>
              <a:t>standard candles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91039" y="1847850"/>
            <a:ext cx="4959725" cy="40993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3772263"/>
            <a:ext cx="3258265" cy="64392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6405" y="4983460"/>
            <a:ext cx="392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Intrinsic scatter: 0.15 </a:t>
            </a:r>
            <a:r>
              <a:rPr kumimoji="1" lang="en-US" altLang="zh-CN" sz="2400" dirty="0" err="1" smtClean="0"/>
              <a:t>dex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571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r>
              <a:rPr lang="en-US" altLang="zh-CN">
                <a:latin typeface="Calibri" charset="0"/>
                <a:ea typeface="宋体" charset="0"/>
              </a:rPr>
              <a:t>Eddington ratio function </a:t>
            </a:r>
            <a:r>
              <a:rPr lang="en-US" altLang="zh-CN" sz="2400">
                <a:latin typeface="Calibri" charset="0"/>
                <a:ea typeface="宋体" charset="0"/>
              </a:rPr>
              <a:t>(Kelly &amp; Shen 2013)</a:t>
            </a:r>
            <a:endParaRPr lang="zh-CN" altLang="en-US" sz="2400">
              <a:latin typeface="Calibri" charset="0"/>
              <a:ea typeface="宋体" charset="0"/>
            </a:endParaRPr>
          </a:p>
        </p:txBody>
      </p:sp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50963"/>
            <a:ext cx="7669212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Box 5"/>
          <p:cNvSpPr txBox="1">
            <a:spLocks noChangeArrowheads="1"/>
          </p:cNvSpPr>
          <p:nvPr/>
        </p:nvSpPr>
        <p:spPr bwMode="auto">
          <a:xfrm>
            <a:off x="5003800" y="5356225"/>
            <a:ext cx="41402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/>
              <a:t>SDSS sample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>
              <a:lnSpc>
                <a:spcPct val="150000"/>
              </a:lnSpc>
            </a:pPr>
            <a:r>
              <a:rPr lang="en-US" altLang="zh-CN"/>
              <a:t>SEAMBH fractions evolve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484438" y="1412875"/>
            <a:ext cx="0" cy="4824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140200" y="1412875"/>
            <a:ext cx="0" cy="4824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795963" y="1412875"/>
            <a:ext cx="0" cy="3600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7451725" y="1412875"/>
            <a:ext cx="0" cy="3600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70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</a:rPr>
              <a:t>Quasar Cosmology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402638" cy="5297488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lnSpc>
                <a:spcPct val="13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Methodology:   Observables – Luminosity Relation</a:t>
            </a:r>
          </a:p>
          <a:p>
            <a:pPr marL="514350" indent="-514350" eaLnBrk="1" fontAlgn="auto" hangingPunct="1">
              <a:lnSpc>
                <a:spcPct val="130000"/>
              </a:lnSpc>
              <a:spcAft>
                <a:spcPts val="0"/>
              </a:spcAft>
              <a:buFont typeface="Arial"/>
              <a:buAutoNum type="arabicParenR"/>
              <a:defRPr/>
            </a:pPr>
            <a:r>
              <a:rPr lang="en-US" dirty="0" smtClean="0">
                <a:ea typeface="+mn-ea"/>
                <a:cs typeface="+mn-cs"/>
              </a:rPr>
              <a:t>Baldwin effects: EW(CIV)-</a:t>
            </a:r>
            <a:r>
              <a:rPr lang="en-US" i="1" dirty="0" smtClean="0">
                <a:ea typeface="+mn-ea"/>
                <a:cs typeface="+mn-cs"/>
              </a:rPr>
              <a:t>L</a:t>
            </a:r>
            <a:r>
              <a:rPr lang="en-US" baseline="-25000" dirty="0" smtClean="0">
                <a:ea typeface="+mn-ea"/>
                <a:cs typeface="+mn-cs"/>
              </a:rPr>
              <a:t>UV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514350" indent="-514350" eaLnBrk="1" fontAlgn="auto" hangingPunct="1">
              <a:lnSpc>
                <a:spcPct val="130000"/>
              </a:lnSpc>
              <a:spcAft>
                <a:spcPts val="0"/>
              </a:spcAft>
              <a:buFont typeface="Arial"/>
              <a:buAutoNum type="arabicParenR"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R-L</a:t>
            </a:r>
            <a:r>
              <a:rPr lang="en-US" dirty="0" smtClean="0">
                <a:ea typeface="+mn-ea"/>
                <a:cs typeface="+mn-cs"/>
              </a:rPr>
              <a:t> relation </a:t>
            </a:r>
            <a:r>
              <a:rPr lang="en-US" sz="2400" dirty="0" smtClean="0">
                <a:ea typeface="+mn-ea"/>
                <a:cs typeface="+mn-cs"/>
              </a:rPr>
              <a:t>(Watson et al. 2012)</a:t>
            </a:r>
          </a:p>
          <a:p>
            <a:pPr marL="514350" indent="-514350" eaLnBrk="1" fontAlgn="auto" hangingPunct="1">
              <a:lnSpc>
                <a:spcPct val="130000"/>
              </a:lnSpc>
              <a:spcAft>
                <a:spcPts val="0"/>
              </a:spcAft>
              <a:buFont typeface="Arial"/>
              <a:buAutoNum type="arabicParenR"/>
              <a:defRPr/>
            </a:pPr>
            <a:r>
              <a:rPr lang="en-US" dirty="0" smtClean="0">
                <a:ea typeface="+mn-ea"/>
                <a:cs typeface="+mn-cs"/>
              </a:rPr>
              <a:t>Super-</a:t>
            </a:r>
            <a:r>
              <a:rPr lang="en-US" dirty="0" err="1" smtClean="0">
                <a:ea typeface="+mn-ea"/>
                <a:cs typeface="+mn-cs"/>
              </a:rPr>
              <a:t>Eddington</a:t>
            </a:r>
            <a:r>
              <a:rPr lang="en-US" dirty="0" smtClean="0">
                <a:ea typeface="+mn-ea"/>
                <a:cs typeface="+mn-cs"/>
              </a:rPr>
              <a:t> BHs </a:t>
            </a:r>
            <a:r>
              <a:rPr lang="en-US" sz="2400" dirty="0" smtClean="0">
                <a:ea typeface="+mn-ea"/>
                <a:cs typeface="+mn-cs"/>
              </a:rPr>
              <a:t>(Wang et al. 2013)</a:t>
            </a:r>
          </a:p>
          <a:p>
            <a:pPr marL="514350" indent="-514350" eaLnBrk="1" fontAlgn="auto" hangingPunct="1">
              <a:lnSpc>
                <a:spcPct val="130000"/>
              </a:lnSpc>
              <a:spcAft>
                <a:spcPts val="0"/>
              </a:spcAft>
              <a:buFont typeface="Arial"/>
              <a:buAutoNum type="arabicParenR"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L</a:t>
            </a:r>
            <a:r>
              <a:rPr lang="en-US" dirty="0" smtClean="0">
                <a:ea typeface="+mn-ea"/>
                <a:cs typeface="+mn-cs"/>
              </a:rPr>
              <a:t>=</a:t>
            </a:r>
            <a:r>
              <a:rPr lang="en-US" i="1" dirty="0" err="1" smtClean="0">
                <a:ea typeface="+mn-ea"/>
                <a:cs typeface="+mn-cs"/>
              </a:rPr>
              <a:t>L</a:t>
            </a:r>
            <a:r>
              <a:rPr lang="en-US" baseline="-25000" dirty="0" err="1" smtClean="0">
                <a:ea typeface="+mn-ea"/>
                <a:cs typeface="+mn-cs"/>
              </a:rPr>
              <a:t>Edd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(</a:t>
            </a:r>
            <a:r>
              <a:rPr lang="en-US" sz="2400" dirty="0" err="1" smtClean="0">
                <a:ea typeface="+mn-ea"/>
                <a:cs typeface="+mn-cs"/>
              </a:rPr>
              <a:t>Marziani</a:t>
            </a:r>
            <a:r>
              <a:rPr lang="en-US" sz="2400" dirty="0" smtClean="0">
                <a:ea typeface="+mn-ea"/>
                <a:cs typeface="+mn-cs"/>
              </a:rPr>
              <a:t> &amp; </a:t>
            </a:r>
            <a:r>
              <a:rPr lang="en-US" sz="2400" dirty="0" err="1" smtClean="0">
                <a:ea typeface="+mn-ea"/>
                <a:cs typeface="+mn-cs"/>
              </a:rPr>
              <a:t>Sulentic</a:t>
            </a:r>
            <a:r>
              <a:rPr lang="en-US" sz="2400" dirty="0" smtClean="0">
                <a:ea typeface="+mn-ea"/>
                <a:cs typeface="+mn-cs"/>
              </a:rPr>
              <a:t> 2014)</a:t>
            </a:r>
            <a:endParaRPr lang="en-US" sz="2400" baseline="-25000" dirty="0" smtClean="0">
              <a:ea typeface="+mn-ea"/>
              <a:cs typeface="+mn-cs"/>
            </a:endParaRPr>
          </a:p>
          <a:p>
            <a:pPr marL="514350" indent="-514350" eaLnBrk="1" fontAlgn="auto" hangingPunct="1">
              <a:lnSpc>
                <a:spcPct val="130000"/>
              </a:lnSpc>
              <a:spcAft>
                <a:spcPts val="0"/>
              </a:spcAft>
              <a:buFont typeface="Arial"/>
              <a:buAutoNum type="arabicParenR"/>
              <a:defRPr/>
            </a:pPr>
            <a:r>
              <a:rPr lang="en-US" dirty="0" err="1" smtClean="0">
                <a:ea typeface="+mn-ea"/>
                <a:cs typeface="+mn-cs"/>
              </a:rPr>
              <a:t>σ</a:t>
            </a:r>
            <a:r>
              <a:rPr lang="en-US" dirty="0" smtClean="0">
                <a:ea typeface="+mn-ea"/>
                <a:cs typeface="+mn-cs"/>
              </a:rPr>
              <a:t> – </a:t>
            </a:r>
            <a:r>
              <a:rPr lang="en-US" i="1" dirty="0" smtClean="0">
                <a:ea typeface="+mn-ea"/>
                <a:cs typeface="+mn-cs"/>
              </a:rPr>
              <a:t>L</a:t>
            </a:r>
            <a:r>
              <a:rPr lang="en-US" baseline="-25000" dirty="0" smtClean="0">
                <a:ea typeface="+mn-ea"/>
                <a:cs typeface="+mn-cs"/>
              </a:rPr>
              <a:t>X  </a:t>
            </a:r>
            <a:r>
              <a:rPr lang="en-US" dirty="0" smtClean="0">
                <a:ea typeface="+mn-ea"/>
                <a:cs typeface="+mn-cs"/>
              </a:rPr>
              <a:t>relation </a:t>
            </a:r>
            <a:r>
              <a:rPr lang="en-US" sz="2400" dirty="0" smtClean="0">
                <a:ea typeface="+mn-ea"/>
                <a:cs typeface="+mn-cs"/>
              </a:rPr>
              <a:t>(La Franca et al. 2014)</a:t>
            </a:r>
            <a:endParaRPr lang="en-US" sz="2400" baseline="-25000" dirty="0" smtClean="0">
              <a:ea typeface="+mn-ea"/>
              <a:cs typeface="+mn-cs"/>
            </a:endParaRPr>
          </a:p>
          <a:p>
            <a:pPr marL="514350" indent="-514350" eaLnBrk="1" fontAlgn="auto" hangingPunct="1">
              <a:lnSpc>
                <a:spcPct val="130000"/>
              </a:lnSpc>
              <a:spcAft>
                <a:spcPts val="0"/>
              </a:spcAft>
              <a:buFont typeface="Arial"/>
              <a:buAutoNum type="arabicParenR"/>
              <a:defRPr/>
            </a:pPr>
            <a:r>
              <a:rPr lang="en-US" dirty="0" smtClean="0">
                <a:ea typeface="+mn-ea"/>
                <a:cs typeface="+mn-cs"/>
              </a:rPr>
              <a:t>α</a:t>
            </a:r>
            <a:r>
              <a:rPr lang="en-US" baseline="-25000" dirty="0" smtClean="0">
                <a:ea typeface="+mn-ea"/>
                <a:cs typeface="+mn-cs"/>
              </a:rPr>
              <a:t>OX</a:t>
            </a:r>
            <a:r>
              <a:rPr lang="en-US" dirty="0" smtClean="0">
                <a:ea typeface="+mn-ea"/>
                <a:cs typeface="+mn-cs"/>
              </a:rPr>
              <a:t>-</a:t>
            </a:r>
            <a:r>
              <a:rPr lang="en-US" i="1" dirty="0" smtClean="0">
                <a:ea typeface="+mn-ea"/>
                <a:cs typeface="+mn-cs"/>
              </a:rPr>
              <a:t>L</a:t>
            </a:r>
            <a:r>
              <a:rPr lang="en-US" baseline="-25000" dirty="0" smtClean="0">
                <a:ea typeface="+mn-ea"/>
                <a:cs typeface="+mn-cs"/>
              </a:rPr>
              <a:t>X </a:t>
            </a:r>
            <a:r>
              <a:rPr lang="en-US" dirty="0" smtClean="0">
                <a:ea typeface="+mn-ea"/>
                <a:cs typeface="+mn-cs"/>
              </a:rPr>
              <a:t>relation </a:t>
            </a:r>
            <a:r>
              <a:rPr lang="en-US" sz="2400" dirty="0" smtClean="0">
                <a:ea typeface="+mn-ea"/>
                <a:cs typeface="+mn-cs"/>
              </a:rPr>
              <a:t>(</a:t>
            </a:r>
            <a:r>
              <a:rPr lang="en-US" sz="2400" dirty="0" err="1" smtClean="0">
                <a:ea typeface="+mn-ea"/>
                <a:cs typeface="+mn-cs"/>
              </a:rPr>
              <a:t>Risaliti</a:t>
            </a:r>
            <a:r>
              <a:rPr lang="en-US" sz="2400" dirty="0" smtClean="0">
                <a:ea typeface="+mn-ea"/>
                <a:cs typeface="+mn-cs"/>
              </a:rPr>
              <a:t> &amp; </a:t>
            </a:r>
            <a:r>
              <a:rPr lang="en-US" sz="2400" dirty="0" err="1" smtClean="0">
                <a:ea typeface="+mn-ea"/>
                <a:cs typeface="+mn-cs"/>
              </a:rPr>
              <a:t>Lusso</a:t>
            </a:r>
            <a:r>
              <a:rPr lang="en-US" sz="2400" dirty="0" smtClean="0">
                <a:ea typeface="+mn-ea"/>
                <a:cs typeface="+mn-cs"/>
              </a:rPr>
              <a:t> 2015)</a:t>
            </a:r>
          </a:p>
        </p:txBody>
      </p:sp>
    </p:spTree>
    <p:extLst>
      <p:ext uri="{BB962C8B-B14F-4D97-AF65-F5344CB8AC3E}">
        <p14:creationId xmlns:p14="http://schemas.microsoft.com/office/powerpoint/2010/main" val="26027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Lyα Forest BAO measurement </a:t>
            </a:r>
            <a:r>
              <a:rPr kumimoji="1" lang="en-US" altLang="zh-CN" sz="2400" dirty="0" smtClean="0"/>
              <a:t>(</a:t>
            </a:r>
            <a:r>
              <a:rPr kumimoji="1" lang="en-US" altLang="zh-CN" sz="2400" dirty="0" err="1" smtClean="0"/>
              <a:t>Aubourg</a:t>
            </a:r>
            <a:r>
              <a:rPr kumimoji="1" lang="en-US" altLang="zh-CN" sz="2400" dirty="0" smtClean="0"/>
              <a:t> et al. 2015)</a:t>
            </a:r>
            <a:endParaRPr kumimoji="1"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55354"/>
          <a:stretch/>
        </p:blipFill>
        <p:spPr>
          <a:xfrm>
            <a:off x="767524" y="1819623"/>
            <a:ext cx="7354121" cy="3204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86401"/>
          <a:stretch/>
        </p:blipFill>
        <p:spPr>
          <a:xfrm>
            <a:off x="767524" y="4829042"/>
            <a:ext cx="7354121" cy="9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7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未命名副本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20"/>
            <a:ext cx="9144000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1950" y="1356813"/>
            <a:ext cx="1757040" cy="40994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SEAMBH project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66390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Future 5-year Plans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9088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6" y="952595"/>
            <a:ext cx="8772478" cy="4248584"/>
          </a:xfrm>
        </p:spPr>
        <p:txBody>
          <a:bodyPr/>
          <a:lstStyle/>
          <a:p>
            <a:r>
              <a:rPr kumimoji="1" lang="en-US" altLang="zh-CN" dirty="0" smtClean="0"/>
              <a:t> SEAMBH properties: </a:t>
            </a:r>
            <a:endParaRPr kumimoji="1" lang="en-US" altLang="zh-CN" sz="2400" dirty="0" smtClean="0"/>
          </a:p>
          <a:p>
            <a:pPr marL="0" indent="0">
              <a:buNone/>
            </a:pPr>
            <a:r>
              <a:rPr kumimoji="1" lang="en-US" altLang="zh-CN" sz="2800" dirty="0" smtClean="0"/>
              <a:t>       - saturated luminosity</a:t>
            </a:r>
          </a:p>
          <a:p>
            <a:pPr marL="0" indent="0">
              <a:buNone/>
            </a:pP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scatters? black hole candles?</a:t>
            </a:r>
          </a:p>
          <a:p>
            <a:pPr marL="0" indent="0">
              <a:buNone/>
            </a:pP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- shortened lags</a:t>
            </a:r>
          </a:p>
          <a:p>
            <a:pPr marL="0" indent="0">
              <a:buNone/>
            </a:pP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physics behind: </a:t>
            </a:r>
            <a:r>
              <a:rPr kumimoji="1" lang="en-US" altLang="zh-CN" sz="2800" dirty="0" err="1" smtClean="0"/>
              <a:t>BLR+accretion</a:t>
            </a:r>
            <a:endParaRPr kumimoji="1" lang="en-US" altLang="zh-CN" sz="2800" dirty="0" smtClean="0"/>
          </a:p>
          <a:p>
            <a:pPr marL="0" indent="0">
              <a:buNone/>
            </a:pPr>
            <a:r>
              <a:rPr kumimoji="1" lang="en-US" altLang="zh-CN" sz="2800" dirty="0" smtClean="0"/>
              <a:t>       - reverberation of </a:t>
            </a:r>
            <a:r>
              <a:rPr kumimoji="1" lang="en-US" altLang="zh-CN" sz="2800" dirty="0" err="1" smtClean="0"/>
              <a:t>multiwavelength</a:t>
            </a: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continuum from </a:t>
            </a:r>
          </a:p>
          <a:p>
            <a:pPr marL="0" indent="0">
              <a:buNone/>
            </a:pP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radio, IR, optical to X-rays</a:t>
            </a:r>
          </a:p>
          <a:p>
            <a:pPr marL="0" indent="0">
              <a:buNone/>
            </a:pP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accretion physics</a:t>
            </a:r>
          </a:p>
        </p:txBody>
      </p:sp>
    </p:spTree>
    <p:extLst>
      <p:ext uri="{BB962C8B-B14F-4D97-AF65-F5344CB8AC3E}">
        <p14:creationId xmlns:p14="http://schemas.microsoft.com/office/powerpoint/2010/main" val="220674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839" y="676482"/>
            <a:ext cx="8929597" cy="5449682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 Is </a:t>
            </a:r>
            <a:r>
              <a:rPr kumimoji="1" lang="en-US" altLang="zh-CN" i="1" dirty="0" smtClean="0"/>
              <a:t>R-L</a:t>
            </a:r>
            <a:r>
              <a:rPr kumimoji="1" lang="en-US" altLang="zh-CN" dirty="0" smtClean="0"/>
              <a:t> relation biased? 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   an homogeneous Hβ sample with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r>
              <a:rPr kumimoji="1" lang="en-US" altLang="zh-CN" dirty="0" smtClean="0"/>
              <a:t> A large campaign in China: 200AGNs</a:t>
            </a:r>
          </a:p>
          <a:p>
            <a:pPr marL="0" indent="0">
              <a:buNone/>
            </a:pPr>
            <a:r>
              <a:rPr kumimoji="1" lang="en-US" altLang="zh-CN" sz="2800" dirty="0" smtClean="0"/>
              <a:t>      </a:t>
            </a: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8 Institutions: spectroscopic and photometric RM</a:t>
            </a:r>
          </a:p>
          <a:p>
            <a:pPr marL="0" indent="0">
              <a:buNone/>
            </a:pP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IHEP, YANO, PKU, NAOC, NJU, USTC, XAO, PMO</a:t>
            </a:r>
            <a:endParaRPr kumimoji="1"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62" y="1896517"/>
            <a:ext cx="6813401" cy="2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6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951407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Thanks!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725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964613" cy="1143000"/>
          </a:xfrm>
        </p:spPr>
        <p:txBody>
          <a:bodyPr/>
          <a:lstStyle/>
          <a:p>
            <a:pPr eaLnBrk="1" hangingPunct="1"/>
            <a:r>
              <a:rPr lang="en-US" altLang="zh-CN" i="1" dirty="0">
                <a:latin typeface="Times New Roman" charset="0"/>
                <a:cs typeface="Times New Roman" charset="0"/>
              </a:rPr>
              <a:t>R-</a:t>
            </a:r>
            <a:r>
              <a:rPr lang="en-US" altLang="zh-CN" i="1" dirty="0" smtClean="0">
                <a:latin typeface="Times New Roman" charset="0"/>
                <a:cs typeface="Times New Roman" charset="0"/>
              </a:rPr>
              <a:t>L </a:t>
            </a:r>
            <a:r>
              <a:rPr lang="en-US" altLang="zh-CN" sz="4000" dirty="0" smtClean="0">
                <a:latin typeface="+mn-lt"/>
                <a:ea typeface="黑体" charset="0"/>
                <a:cs typeface="黑体" charset="0"/>
              </a:rPr>
              <a:t> Relation</a:t>
            </a:r>
            <a:endParaRPr lang="zh-CN" altLang="en-US" sz="4000" dirty="0">
              <a:latin typeface="+mn-lt"/>
              <a:ea typeface="黑体" charset="0"/>
              <a:cs typeface="黑体" charset="0"/>
            </a:endParaRPr>
          </a:p>
        </p:txBody>
      </p:sp>
      <p:pic>
        <p:nvPicPr>
          <p:cNvPr id="389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279650"/>
            <a:ext cx="4041775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2381250"/>
            <a:ext cx="433863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5556250" y="1798638"/>
            <a:ext cx="294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ea typeface="宋体" charset="0"/>
                <a:cs typeface="宋体" charset="0"/>
              </a:rPr>
              <a:t>Watson et al. (2012)</a:t>
            </a:r>
            <a:endParaRPr lang="en-US" altLang="zh-CN" sz="1800"/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738188" y="1798638"/>
            <a:ext cx="354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a typeface="宋体" charset="0"/>
                <a:cs typeface="宋体" charset="0"/>
              </a:rPr>
              <a:t>(Kaspi et al. 2000; Bentz et al. 2013)</a:t>
            </a:r>
            <a:endParaRPr lang="en-US" altLang="zh-CN"/>
          </a:p>
        </p:txBody>
      </p:sp>
      <p:sp>
        <p:nvSpPr>
          <p:cNvPr id="38918" name="TextBox 3"/>
          <p:cNvSpPr txBox="1">
            <a:spLocks noChangeArrowheads="1"/>
          </p:cNvSpPr>
          <p:nvPr/>
        </p:nvSpPr>
        <p:spPr bwMode="auto">
          <a:xfrm>
            <a:off x="738188" y="6167438"/>
            <a:ext cx="7548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zh-CN" dirty="0" err="1" smtClean="0">
                <a:ea typeface="宋体" charset="0"/>
                <a:cs typeface="宋体" charset="0"/>
              </a:rPr>
              <a:t>Diffcultties</a:t>
            </a:r>
            <a:r>
              <a:rPr lang="en-US" altLang="zh-CN" dirty="0" smtClean="0">
                <a:ea typeface="宋体" charset="0"/>
                <a:cs typeface="宋体" charset="0"/>
              </a:rPr>
              <a:t>:</a:t>
            </a:r>
            <a:r>
              <a:rPr lang="en-US" altLang="zh-CN" dirty="0">
                <a:ea typeface="宋体" charset="0"/>
                <a:cs typeface="宋体" charset="0"/>
              </a:rPr>
              <a:t> </a:t>
            </a:r>
            <a:r>
              <a:rPr lang="en-US" altLang="zh-CN" dirty="0" smtClean="0">
                <a:ea typeface="宋体" charset="0"/>
                <a:cs typeface="宋体" charset="0"/>
              </a:rPr>
              <a:t>1</a:t>
            </a:r>
            <a:r>
              <a:rPr lang="en-US" altLang="zh-CN" dirty="0">
                <a:ea typeface="宋体" charset="0"/>
                <a:cs typeface="宋体" charset="0"/>
              </a:rPr>
              <a:t>) (1+z</a:t>
            </a:r>
            <a:r>
              <a:rPr lang="en-US" altLang="zh-CN" dirty="0" smtClean="0">
                <a:ea typeface="宋体" charset="0"/>
                <a:cs typeface="宋体" charset="0"/>
              </a:rPr>
              <a:t>); </a:t>
            </a:r>
            <a:r>
              <a:rPr lang="en-US" altLang="zh-CN" dirty="0">
                <a:ea typeface="宋体" charset="0"/>
                <a:cs typeface="宋体" charset="0"/>
              </a:rPr>
              <a:t>2) </a:t>
            </a:r>
            <a:r>
              <a:rPr lang="en-US" altLang="zh-CN" dirty="0" smtClean="0">
                <a:ea typeface="宋体" charset="0"/>
                <a:cs typeface="宋体" charset="0"/>
              </a:rPr>
              <a:t>small amplitude of variations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80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Ongoing Project: SEAMBH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kumimoji="1" lang="en-US" altLang="zh-CN" dirty="0" smtClean="0"/>
              <a:t> New results</a:t>
            </a:r>
          </a:p>
          <a:p>
            <a:pPr>
              <a:lnSpc>
                <a:spcPct val="130000"/>
              </a:lnSpc>
            </a:pPr>
            <a:r>
              <a:rPr kumimoji="1" lang="en-US" altLang="zh-CN" dirty="0" smtClean="0"/>
              <a:t>Future </a:t>
            </a:r>
            <a:r>
              <a:rPr kumimoji="1" lang="en-US" altLang="zh-CN" dirty="0" smtClean="0"/>
              <a:t>5-year Plan</a:t>
            </a:r>
          </a:p>
        </p:txBody>
      </p:sp>
    </p:spTree>
    <p:extLst>
      <p:ext uri="{BB962C8B-B14F-4D97-AF65-F5344CB8AC3E}">
        <p14:creationId xmlns:p14="http://schemas.microsoft.com/office/powerpoint/2010/main" val="387983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4" y="515950"/>
            <a:ext cx="5314504" cy="587533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07591" y="1211385"/>
            <a:ext cx="3243385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3200" dirty="0" smtClean="0"/>
              <a:t>Should be revised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kumimoji="1" lang="en-US" altLang="zh-CN" sz="3200" dirty="0" smtClean="0"/>
              <a:t> what?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kumimoji="1" lang="en-US" altLang="zh-CN" sz="3200" dirty="0"/>
              <a:t> </a:t>
            </a:r>
            <a:r>
              <a:rPr kumimoji="1" lang="en-US" altLang="zh-CN" sz="3200" dirty="0" smtClean="0"/>
              <a:t>how?</a:t>
            </a:r>
            <a:endParaRPr kumimoji="1"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3067548" y="527538"/>
            <a:ext cx="254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>
                <a:solidFill>
                  <a:srgbClr val="FFFF00"/>
                </a:solidFill>
              </a:rPr>
              <a:t>Urry</a:t>
            </a:r>
            <a:r>
              <a:rPr kumimoji="1" lang="en-US" altLang="zh-CN" dirty="0" smtClean="0">
                <a:solidFill>
                  <a:srgbClr val="FFFF00"/>
                </a:solidFill>
              </a:rPr>
              <a:t> &amp; </a:t>
            </a:r>
            <a:r>
              <a:rPr kumimoji="1" lang="en-US" altLang="zh-CN" dirty="0" err="1" smtClean="0">
                <a:solidFill>
                  <a:srgbClr val="FFFF00"/>
                </a:solidFill>
              </a:rPr>
              <a:t>Padovani</a:t>
            </a:r>
            <a:r>
              <a:rPr kumimoji="1" lang="en-US" altLang="zh-CN" dirty="0" smtClean="0">
                <a:solidFill>
                  <a:srgbClr val="FFFF00"/>
                </a:solidFill>
              </a:rPr>
              <a:t> (1995)</a:t>
            </a:r>
            <a:endParaRPr kumimoji="1"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3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61" y="274638"/>
            <a:ext cx="8847652" cy="1143000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/>
              <a:t>The </a:t>
            </a:r>
            <a:r>
              <a:rPr kumimoji="1" lang="en-US" altLang="zh-CN" sz="3200" dirty="0" err="1" smtClean="0"/>
              <a:t>Lijiang</a:t>
            </a:r>
            <a:r>
              <a:rPr kumimoji="1" lang="en-US" altLang="zh-CN" sz="3200" dirty="0" smtClean="0"/>
              <a:t> 2.4m telescope: YFOSC since 2012</a:t>
            </a:r>
            <a:endParaRPr kumimoji="1"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77" y="2269955"/>
            <a:ext cx="4721934" cy="4375751"/>
          </a:xfrm>
          <a:prstGeom prst="rect">
            <a:avLst/>
          </a:prstGeom>
        </p:spPr>
      </p:pic>
      <p:sp>
        <p:nvSpPr>
          <p:cNvPr id="5" name="五角星 4"/>
          <p:cNvSpPr/>
          <p:nvPr/>
        </p:nvSpPr>
        <p:spPr>
          <a:xfrm>
            <a:off x="2529290" y="5042799"/>
            <a:ext cx="221493" cy="177217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 rot="4929182">
            <a:off x="1698146" y="5457971"/>
            <a:ext cx="1328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Myanmar</a:t>
            </a:r>
            <a:endParaRPr kumimoji="1" lang="zh-CN" altLang="en-US" sz="1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135" y="2285246"/>
            <a:ext cx="2901689" cy="4360461"/>
          </a:xfrm>
          <a:prstGeom prst="rect">
            <a:avLst/>
          </a:prstGeom>
        </p:spPr>
      </p:pic>
      <p:cxnSp>
        <p:nvCxnSpPr>
          <p:cNvPr id="9" name="直线箭头连接符 8"/>
          <p:cNvCxnSpPr/>
          <p:nvPr/>
        </p:nvCxnSpPr>
        <p:spPr>
          <a:xfrm>
            <a:off x="2750783" y="5122625"/>
            <a:ext cx="2989352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893913" y="1655410"/>
            <a:ext cx="301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Yunnan Observatories, CAS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190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1351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Reverberation mapping: BH mass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21" y="1127350"/>
            <a:ext cx="7185856" cy="56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Purposes of RM-Project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0380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dirty="0" smtClean="0"/>
              <a:t> AGN physics: BLR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 </a:t>
            </a:r>
            <a:r>
              <a:rPr kumimoji="1" lang="en-US" altLang="zh-CN" sz="2400" dirty="0" smtClean="0"/>
              <a:t> </a:t>
            </a:r>
            <a:r>
              <a:rPr kumimoji="1" lang="en-US" altLang="zh-CN" sz="2600" dirty="0" smtClean="0"/>
              <a:t> Origin? Structure? Radiation?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Accretion physics: anisotropic radiation 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  </a:t>
            </a:r>
            <a:r>
              <a:rPr kumimoji="1" lang="en-US" altLang="zh-CN" sz="2400" dirty="0" smtClean="0"/>
              <a:t> </a:t>
            </a:r>
            <a:r>
              <a:rPr kumimoji="1" lang="en-US" altLang="zh-CN" sz="2600" dirty="0" smtClean="0">
                <a:solidFill>
                  <a:srgbClr val="FF0000"/>
                </a:solidFill>
              </a:rPr>
              <a:t> Super-Eddington accretion (2012)?</a:t>
            </a:r>
          </a:p>
          <a:p>
            <a:r>
              <a:rPr kumimoji="1" lang="en-US" altLang="zh-CN" dirty="0" smtClean="0"/>
              <a:t>BH fundamental parameters: mass and spin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   </a:t>
            </a:r>
            <a:r>
              <a:rPr kumimoji="1" lang="en-US" altLang="zh-CN" sz="2600" dirty="0" smtClean="0"/>
              <a:t> </a:t>
            </a:r>
            <a:r>
              <a:rPr kumimoji="1" lang="en-US" altLang="zh-CN" sz="2600" dirty="0" err="1" smtClean="0"/>
              <a:t>Virial</a:t>
            </a:r>
            <a:r>
              <a:rPr kumimoji="1" lang="en-US" altLang="zh-CN" sz="2600" dirty="0" smtClean="0"/>
              <a:t> mass? RM-mass?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SMBH formation: ultrafast growth</a:t>
            </a:r>
          </a:p>
          <a:p>
            <a:pPr marL="0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    </a:t>
            </a:r>
            <a:r>
              <a:rPr kumimoji="1" lang="en-US" altLang="zh-CN" sz="2600" dirty="0" smtClean="0"/>
              <a:t>Black hole candles</a:t>
            </a:r>
          </a:p>
          <a:p>
            <a:pPr marL="0" indent="0">
              <a:buNone/>
            </a:pPr>
            <a:r>
              <a:rPr kumimoji="1" lang="en-US" altLang="zh-CN" sz="2800" dirty="0" smtClean="0"/>
              <a:t>               </a:t>
            </a:r>
            <a:r>
              <a:rPr kumimoji="1" lang="en-US" altLang="zh-CN" sz="2600" dirty="0" smtClean="0"/>
              <a:t>Saturated luminosity?   Scatters? 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Coevolution of BH and host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For cosmology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285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829</Words>
  <Application>Microsoft Macintosh PowerPoint</Application>
  <PresentationFormat>全屏显示(4:3)</PresentationFormat>
  <Paragraphs>147</Paragraphs>
  <Slides>35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Black Hole Candles for Expansion History of High-z Universe</vt:lpstr>
      <vt:lpstr>PowerPoint 演示文稿</vt:lpstr>
      <vt:lpstr>Quasar Cosmology</vt:lpstr>
      <vt:lpstr>R-L  Relation</vt:lpstr>
      <vt:lpstr>Ongoing Project: SEAMBH</vt:lpstr>
      <vt:lpstr>PowerPoint 演示文稿</vt:lpstr>
      <vt:lpstr>The Lijiang 2.4m telescope: YFOSC since 2012</vt:lpstr>
      <vt:lpstr>Reverberation mapping: BH mass</vt:lpstr>
      <vt:lpstr>Purposes of RM-Project</vt:lpstr>
      <vt:lpstr>Developing project</vt:lpstr>
      <vt:lpstr>Current Sciences</vt:lpstr>
      <vt:lpstr>New scaling relation: two-parameters</vt:lpstr>
      <vt:lpstr>High-     disks: self-shadowing effects</vt:lpstr>
      <vt:lpstr>Observed Hβ lags:          physical meanings? BLR: structure? R-L relation?       BH Virial-mass: accuracy? Many things are to be answered</vt:lpstr>
      <vt:lpstr>Accretion physics?</vt:lpstr>
      <vt:lpstr>PowerPoint 演示文稿</vt:lpstr>
      <vt:lpstr>PowerPoint 演示文稿</vt:lpstr>
      <vt:lpstr>PowerPoint 演示文稿</vt:lpstr>
      <vt:lpstr>Evidence for saturated luminosity</vt:lpstr>
      <vt:lpstr>SMBH formation: ultrafast growth    </vt:lpstr>
      <vt:lpstr>PowerPoint 演示文稿</vt:lpstr>
      <vt:lpstr>Ultrafast growth of BHs (Volonteri &amp; Rees 2005)</vt:lpstr>
      <vt:lpstr>PowerPoint 演示文稿</vt:lpstr>
      <vt:lpstr>Evidence for saturated luminosity</vt:lpstr>
      <vt:lpstr>Main Goal:  Intrinsic scatters of the candles</vt:lpstr>
      <vt:lpstr>SEAMBHs for Cosmology?</vt:lpstr>
      <vt:lpstr>SNIa for cosmology: z&lt;1.5</vt:lpstr>
      <vt:lpstr>SEAMBH for cosmology (Wang et al. 2013; 2014)</vt:lpstr>
      <vt:lpstr>Eddington ratio function (Kelly &amp; Shen 2013)</vt:lpstr>
      <vt:lpstr>Lyα Forest BAO measurement (Aubourg et al. 2015)</vt:lpstr>
      <vt:lpstr>PowerPoint 演示文稿</vt:lpstr>
      <vt:lpstr>Future 5-year Plans</vt:lpstr>
      <vt:lpstr>PowerPoint 演示文稿</vt:lpstr>
      <vt:lpstr>PowerPoint 演示文稿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SEAMBH Project: Overview</dc:title>
  <dc:creator>Jian-min Wang</dc:creator>
  <cp:lastModifiedBy>Jian-min Wang</cp:lastModifiedBy>
  <cp:revision>300</cp:revision>
  <dcterms:created xsi:type="dcterms:W3CDTF">2016-10-23T13:08:38Z</dcterms:created>
  <dcterms:modified xsi:type="dcterms:W3CDTF">2017-03-28T02:47:48Z</dcterms:modified>
</cp:coreProperties>
</file>