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60" r:id="rId3"/>
    <p:sldId id="261" r:id="rId4"/>
    <p:sldId id="272" r:id="rId5"/>
    <p:sldId id="304" r:id="rId6"/>
    <p:sldId id="343" r:id="rId7"/>
    <p:sldId id="320" r:id="rId8"/>
    <p:sldId id="305" r:id="rId9"/>
    <p:sldId id="344" r:id="rId10"/>
    <p:sldId id="345" r:id="rId11"/>
    <p:sldId id="303" r:id="rId12"/>
    <p:sldId id="346" r:id="rId13"/>
    <p:sldId id="306" r:id="rId14"/>
    <p:sldId id="307" r:id="rId15"/>
    <p:sldId id="308" r:id="rId16"/>
    <p:sldId id="347" r:id="rId17"/>
    <p:sldId id="310" r:id="rId18"/>
    <p:sldId id="336" r:id="rId19"/>
    <p:sldId id="334" r:id="rId20"/>
    <p:sldId id="335" r:id="rId21"/>
    <p:sldId id="309" r:id="rId22"/>
    <p:sldId id="311" r:id="rId23"/>
    <p:sldId id="313" r:id="rId24"/>
    <p:sldId id="340" r:id="rId25"/>
    <p:sldId id="341" r:id="rId26"/>
    <p:sldId id="339" r:id="rId27"/>
    <p:sldId id="342" r:id="rId28"/>
    <p:sldId id="318" r:id="rId29"/>
    <p:sldId id="349" r:id="rId30"/>
    <p:sldId id="348" r:id="rId31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008000"/>
    <a:srgbClr val="CC3300"/>
    <a:srgbClr val="3333FF"/>
    <a:srgbClr val="CC66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9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51.6129" units="1/cm"/>
          <inkml:channelProperty channel="Y" name="resolution" value="52.94118" units="1/cm"/>
        </inkml:channelProperties>
      </inkml:inkSource>
      <inkml:timestamp xml:id="ts0" timeString="2016-06-09T13:39:36.62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1,'30'0,"0"0,0 0,-1 0,31 0,-30 0,0 0,0 0,0 0,0 0,-1 0,1 0,0 0,0 0,0 0,30 30,-30-30,0 0,-1 0,1 0,0 30,0-30,0 0,0 0,30 0,-1 0,-29 0,0 0,0 0,0 0,0 0,0 0,0 0,-1 0,1 0,0 0,0 0,0 0,30 0,-30 0,-1 0,31 0,-30 0,0 0,0 0,30 30,-1-30,-29 0,0 0,30 0,-30 0,30 0,-1 0,-29 0,30 0,-30 0,0 0,0 0,29 0,1 0,-30 0,0 0,30 0,-30 0,-1 0,1 0,0 0,0 0,0 0,0 0,30 0,-30 0,-1 0,1 0,30 0,-30 0,30 0,-30 0,-1 0,31 0,-30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51.6129" units="1/cm"/>
          <inkml:channelProperty channel="Y" name="resolution" value="52.94118" units="1/cm"/>
        </inkml:channelProperties>
      </inkml:inkSource>
      <inkml:timestamp xml:id="ts0" timeString="2016-06-09T13:39:41.48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62,'30'0,"0"0,60 0,89 0,-59 0,-1 0,-59 30,0-30,-31 0,1 0,30 0,0 0,0 0,29 0,-59 30,0-30,0 0,0 0,0 30,29-30,1 0,-30 0,0 0,0 0,30 0,-30 0,29 0,-29 0,0 0,0 0,0 0,0 0,0 0,29 0,-29 0,0 0,0 0,0 0,30 0,-1 0,1-30,-30 30,0 0,0 0,-30-30,30 30,0 0,-1 0,1 0,0 0,0 0,0 0,0 0,0 0,30 0,-31 0,31 0,-30 0,0-30,0 30,0 0,0 0,29-30,-29 30,0 0,0 0,0 0,0 0,0 0,0 0,-1-30,1 30,30 0,-30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51.6129" units="1/cm"/>
          <inkml:channelProperty channel="Y" name="resolution" value="52.94118" units="1/cm"/>
        </inkml:channelProperties>
      </inkml:inkSource>
      <inkml:timestamp xml:id="ts0" timeString="2016-06-09T13:40:13.65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63,'0'-30,"30"30,29 0,31 0,0 0,-1 0,31 0,-1 0,1 0,-30 0,29 0,-29 0,-1 0,1 0,0 0,-1 0,1 0,-1 0,30 0,-29 0,29 0,1 0,59 0,-29 0,-31 0,-29 0,-1 0,-29 0,0 0,-30 0,0 0,30 0,-31 0,31 0,0 0,-30 0,59 0,-59 0,0 0,0 0,0 0,0 0,0 0,0 0,0 0,-1 0,31 0,-30 0,30 0,-30 0,0 0,29 0,-29 0,0 0,30 0,0 0,-30 0,-1 0,1 0,0 0,0 0,30 30,-30-30,29 0,1 0,0 0,0 0,0 0,-1 0,-29 0,29 0,1 0,-1 0,-29 0,0 0,0 0,-30-30,60 30,-30 0,0 0,0 0,-1 0,61 0,-30 0,29 0,1 0,0 0,-30 0,-31 0,1 0,30 0,-30 0,0 0,0 0,0 0,-1 0,1 0,30 0,-30 0,30 0,0 0,-31 0,1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51.6129" units="1/cm"/>
          <inkml:channelProperty channel="Y" name="resolution" value="52.94118" units="1/cm"/>
        </inkml:channelProperties>
      </inkml:inkSource>
      <inkml:timestamp xml:id="ts0" timeString="2016-06-09T13:40:16.38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1,'30'0,"0"0,30 30,0-30,29 0,-29 0,30 0,-30 0,29 0,-59 0,0 0,0 0,0 0,0 0,29 0,1 0,0 0,0 0,29 0,-59 0,30 0,-30 0,30 0,-30 0,-1 0,1 0,0 0,30 0,-30 0,0 0,59 0,-59 0,0 0,30 0,0 0,-30 0,-1 0,1 0,0 0,0 0,0 0,0 0,0 0,29 0,1 0,-30 0,30 0,0 0,-30 0,-1 0,1 0,0 0,0 0,30 0,0 0,-1 0,1 0,0 0,-30 0,30 0,29 0,-59 0,0 0,0 0,0 0,0 0,29 0,-29 0,0 0,0 0,30 0,-30 0,29 0,-29 0,30 0,-60-30,30 30,0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A573C-7606-4DB1-81BA-835B6753A7BC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56C1-1A4C-4282-AD0A-5E3DA2BB4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91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09550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F9DC5-D5B0-4BD3-AD26-B08C8F2B5D13}" type="slidenum">
              <a:rPr lang="zh-CN" alt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63588"/>
            <a:ext cx="4987925" cy="3741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798" y="4734868"/>
            <a:ext cx="4966079" cy="4429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7690E-15FD-4469-B467-BA80739C6BEB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59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Outline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33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29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98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F27B-7A7A-4420-B3F9-751D8C81C38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1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386AE-1FC2-4474-BC34-2E1A58B5F38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6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6133-46A2-47BB-AC4F-65F0A10C8F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7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918B-49D3-4263-8D04-EA631E35670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38E9-E20B-4A82-BB90-97B8E7BAAEF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2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5286F-42F8-412E-9AAA-37401523E89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4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43E2-570D-4C99-BF89-F9CC59EF78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B5336-1CC7-49A7-A14D-88D2C8C37A9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5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DC4E-52D9-43AF-B8DA-3664E12E4E4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6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8619-4885-4E1A-B6FC-3F77D7210A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4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0EEF-E8C2-4ED0-8D1F-D3850DBDD9D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8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标题，媒体剪辑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媒体占位符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B37B-3D51-43E9-9469-EE520C45B05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68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8A34E-EFDF-4275-9D18-B369ADAE3D8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6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7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69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47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3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0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22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21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E4FE-5593-42E0-8797-795102F86D38}" type="datetimeFigureOut">
              <a:rPr lang="zh-CN" altLang="en-US" smtClean="0"/>
              <a:t>2017/3/28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D27B-3B97-40B6-B5BE-C9050DA74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02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84190-2969-4619-A288-02600AA4DAC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0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949189" y="1381847"/>
            <a:ext cx="7587645" cy="5847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altLang="zh-CN" b="1" dirty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Theoretical collaboration on hadron physics</a:t>
            </a:r>
            <a:endParaRPr lang="zh-CN" altLang="en-GB" b="1" dirty="0">
              <a:solidFill>
                <a:srgbClr val="333399"/>
              </a:solidFill>
              <a:latin typeface="Calibri" pitchFamily="34" charset="0"/>
              <a:ea typeface="SimHei" pitchFamily="49" charset="-122"/>
            </a:endParaRPr>
          </a:p>
        </p:txBody>
      </p:sp>
      <p:pic>
        <p:nvPicPr>
          <p:cNvPr id="13315" name="Picture 5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0488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ihe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88913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258888" y="6143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808080"/>
                </a:solidFill>
                <a:latin typeface="Eras Demi ITC" pitchFamily="34" charset="0"/>
              </a:rPr>
              <a:t>Institute of High Energy Physics</a:t>
            </a:r>
            <a:endParaRPr lang="en-GB" altLang="zh-CN" sz="1800" b="1">
              <a:solidFill>
                <a:srgbClr val="808080"/>
              </a:solidFill>
              <a:latin typeface="Eras Demi ITC" pitchFamily="34" charset="0"/>
            </a:endParaRPr>
          </a:p>
        </p:txBody>
      </p:sp>
      <p:pic>
        <p:nvPicPr>
          <p:cNvPr id="13319" name="Picture 7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25923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53626"/>
            <a:ext cx="1215135" cy="1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949189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003399"/>
                </a:solidFill>
                <a:latin typeface="Calibri" pitchFamily="34" charset="0"/>
                <a:ea typeface="宋体" pitchFamily="2" charset="-122"/>
              </a:rPr>
              <a:t>10</a:t>
            </a:r>
            <a:r>
              <a:rPr lang="en-US" altLang="zh-CN" b="1" baseline="30000" dirty="0">
                <a:solidFill>
                  <a:srgbClr val="003399"/>
                </a:solidFill>
                <a:latin typeface="Calibri" pitchFamily="34" charset="0"/>
                <a:ea typeface="宋体" pitchFamily="2" charset="-122"/>
              </a:rPr>
              <a:t>th</a:t>
            </a:r>
            <a:r>
              <a:rPr lang="en-US" altLang="zh-CN" b="1" dirty="0">
                <a:solidFill>
                  <a:srgbClr val="003399"/>
                </a:solidFill>
                <a:latin typeface="Calibri" pitchFamily="34" charset="0"/>
                <a:ea typeface="宋体" pitchFamily="2" charset="-122"/>
              </a:rPr>
              <a:t> Workshop of the FCPPL , March 27-30, 2017, Tsinghua University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3038" y="2195784"/>
            <a:ext cx="6400800" cy="162018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Collaborators: </a:t>
            </a:r>
          </a:p>
          <a:p>
            <a:r>
              <a:rPr lang="en-US" altLang="zh-CN" dirty="0">
                <a:solidFill>
                  <a:srgbClr val="003399"/>
                </a:solidFill>
              </a:rPr>
              <a:t>J.-M. Richard (Lyon University) </a:t>
            </a:r>
          </a:p>
          <a:p>
            <a:r>
              <a:rPr lang="en-US" altLang="zh-CN" dirty="0">
                <a:solidFill>
                  <a:srgbClr val="003399"/>
                </a:solidFill>
              </a:rPr>
              <a:t>Qian Wang (Bonn University)</a:t>
            </a:r>
          </a:p>
          <a:p>
            <a:r>
              <a:rPr lang="en-US" altLang="zh-CN" b="1" dirty="0">
                <a:solidFill>
                  <a:srgbClr val="003399"/>
                </a:solidFill>
              </a:rPr>
              <a:t>Qiang Zhao </a:t>
            </a:r>
            <a:r>
              <a:rPr lang="en-US" altLang="zh-CN" dirty="0">
                <a:solidFill>
                  <a:srgbClr val="003399"/>
                </a:solidFill>
              </a:rPr>
              <a:t>(IHEP, CAS)</a:t>
            </a:r>
          </a:p>
          <a:p>
            <a:endParaRPr lang="zh-CN" altLang="en-US" dirty="0">
              <a:solidFill>
                <a:srgbClr val="003399"/>
              </a:solidFill>
            </a:endParaRPr>
          </a:p>
          <a:p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6380" y="3910448"/>
            <a:ext cx="76732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Subjects: 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Hadron spectroscopy, Exotic hadrons, Charmed baryons, </a:t>
            </a:r>
            <a:r>
              <a:rPr lang="en-US" altLang="zh-CN" sz="2400" b="1" dirty="0" err="1">
                <a:solidFill>
                  <a:srgbClr val="FF0000"/>
                </a:solidFill>
              </a:rPr>
              <a:t>Hypernuclei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6379" y="5236748"/>
            <a:ext cx="76732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Methods: 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Quark model, Nonrelativistic EFT</a:t>
            </a:r>
          </a:p>
        </p:txBody>
      </p:sp>
    </p:spTree>
    <p:extLst>
      <p:ext uri="{BB962C8B-B14F-4D97-AF65-F5344CB8AC3E}">
        <p14:creationId xmlns:p14="http://schemas.microsoft.com/office/powerpoint/2010/main" val="310335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88640"/>
            <a:ext cx="2662717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Calibri"/>
              </a:rPr>
              <a:t>The </a:t>
            </a:r>
            <a:r>
              <a:rPr lang="en-US" altLang="zh-CN" sz="2400" b="1" dirty="0">
                <a:solidFill>
                  <a:srgbClr val="0000FF"/>
                </a:solidFill>
                <a:latin typeface="Calibri"/>
                <a:sym typeface="Symbol"/>
              </a:rPr>
              <a:t></a:t>
            </a:r>
            <a:r>
              <a:rPr lang="en-US" altLang="zh-CN" sz="2400" b="1" dirty="0">
                <a:solidFill>
                  <a:srgbClr val="0000FF"/>
                </a:solidFill>
                <a:latin typeface="Calibri"/>
              </a:rPr>
              <a:t> weak decay </a:t>
            </a:r>
            <a:endParaRPr lang="zh-CN" altLang="en-US" sz="2400" b="1" dirty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527860" y="2015843"/>
            <a:ext cx="1944216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527860" y="2231867"/>
            <a:ext cx="1944216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527860" y="2447891"/>
            <a:ext cx="1944216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>
            <a:off x="6751996" y="1189929"/>
            <a:ext cx="516367" cy="537882"/>
          </a:xfrm>
          <a:custGeom>
            <a:avLst/>
            <a:gdLst>
              <a:gd name="connsiteX0" fmla="*/ 311971 w 516367"/>
              <a:gd name="connsiteY0" fmla="*/ 0 h 537882"/>
              <a:gd name="connsiteX1" fmla="*/ 311971 w 516367"/>
              <a:gd name="connsiteY1" fmla="*/ 0 h 537882"/>
              <a:gd name="connsiteX2" fmla="*/ 0 w 516367"/>
              <a:gd name="connsiteY2" fmla="*/ 537882 h 537882"/>
              <a:gd name="connsiteX3" fmla="*/ 516367 w 516367"/>
              <a:gd name="connsiteY3" fmla="*/ 193637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367" h="537882">
                <a:moveTo>
                  <a:pt x="311971" y="0"/>
                </a:moveTo>
                <a:lnTo>
                  <a:pt x="311971" y="0"/>
                </a:lnTo>
                <a:lnTo>
                  <a:pt x="0" y="537882"/>
                </a:lnTo>
                <a:lnTo>
                  <a:pt x="516367" y="193637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391956" y="1727811"/>
            <a:ext cx="360040" cy="28803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34498" y="172781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s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2076" y="172781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u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9828" y="2031812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u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226380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2076" y="226380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76" y="2015843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u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6012" y="86371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</a:t>
            </a:r>
            <a:r>
              <a:rPr lang="en-US" altLang="zh-CN" sz="2000" b="1" i="1" dirty="0">
                <a:solidFill>
                  <a:srgbClr val="0000FF"/>
                </a:solidFill>
              </a:rPr>
              <a:t>u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7284" y="115174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5932" y="157450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C00000"/>
                </a:solidFill>
              </a:rPr>
              <a:t>W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11560" y="1997224"/>
            <a:ext cx="1944216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583668" y="1380838"/>
            <a:ext cx="684076" cy="616386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475656" y="1860793"/>
            <a:ext cx="288032" cy="231993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95536" y="146997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3708" y="1526014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2465" y="94995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6016" y="200219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84368" y="194383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2320" y="690082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3275856" y="1831176"/>
            <a:ext cx="43204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4211960" y="332656"/>
            <a:ext cx="310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I) Direct pion emission 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6935" y="2967335"/>
            <a:ext cx="443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Highly suppressed for </a:t>
            </a:r>
            <a:r>
              <a:rPr lang="en-US" altLang="zh-CN" sz="2400" b="1" dirty="0">
                <a:solidFill>
                  <a:srgbClr val="FF0000"/>
                </a:solidFill>
                <a:sym typeface="Symbol"/>
              </a:rPr>
              <a:t>n</a:t>
            </a:r>
            <a:r>
              <a:rPr lang="en-US" altLang="zh-CN" sz="2400" b="1" baseline="30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altLang="zh-CN" sz="2400" b="1" dirty="0">
                <a:solidFill>
                  <a:srgbClr val="FF0000"/>
                </a:solidFill>
                <a:sym typeface="Symbol"/>
              </a:rPr>
              <a:t>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620" y="4014065"/>
            <a:ext cx="401103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PDG: 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0000FF"/>
                </a:solidFill>
              </a:rPr>
              <a:t>BR(</a:t>
            </a:r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p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) = (63.90.5)% 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BR(</a:t>
            </a:r>
            <a:r>
              <a:rPr lang="en-US" altLang="zh-CN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n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) = (35.80.5)%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8" name="右箭头 117"/>
          <p:cNvSpPr/>
          <p:nvPr/>
        </p:nvSpPr>
        <p:spPr>
          <a:xfrm>
            <a:off x="1331640" y="5814265"/>
            <a:ext cx="43204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TextBox 118"/>
          <p:cNvSpPr txBox="1"/>
          <p:nvPr/>
        </p:nvSpPr>
        <p:spPr>
          <a:xfrm>
            <a:off x="2141730" y="5712640"/>
            <a:ext cx="625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Direct pion emission CANNOT be dominant!  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1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椭圆 77"/>
          <p:cNvSpPr/>
          <p:nvPr/>
        </p:nvSpPr>
        <p:spPr>
          <a:xfrm>
            <a:off x="6890940" y="3998677"/>
            <a:ext cx="362856" cy="792088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32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192920" y="3789040"/>
            <a:ext cx="362856" cy="792088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32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2662717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Calibri"/>
              </a:rPr>
              <a:t>The </a:t>
            </a:r>
            <a:r>
              <a:rPr lang="en-US" altLang="zh-CN" sz="2400" b="1" dirty="0">
                <a:solidFill>
                  <a:srgbClr val="0000FF"/>
                </a:solidFill>
                <a:latin typeface="Calibri"/>
                <a:sym typeface="Symbol"/>
              </a:rPr>
              <a:t></a:t>
            </a:r>
            <a:r>
              <a:rPr lang="en-US" altLang="zh-CN" sz="2400" b="1" dirty="0">
                <a:solidFill>
                  <a:srgbClr val="0000FF"/>
                </a:solidFill>
                <a:latin typeface="Calibri"/>
              </a:rPr>
              <a:t> weak decay </a:t>
            </a:r>
            <a:endParaRPr lang="zh-CN" altLang="en-US" sz="2400" b="1" dirty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11560" y="1997224"/>
            <a:ext cx="1944216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583668" y="1380838"/>
            <a:ext cx="684076" cy="616386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475656" y="1860793"/>
            <a:ext cx="288032" cy="231993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146997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3708" y="1526014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2465" y="94995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3275856" y="1831176"/>
            <a:ext cx="43204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2483895"/>
            <a:ext cx="672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II) Pole contribution via baryon internal conversion 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907704" y="3965927"/>
            <a:ext cx="0" cy="24314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任意多边形 45"/>
          <p:cNvSpPr/>
          <p:nvPr/>
        </p:nvSpPr>
        <p:spPr>
          <a:xfrm>
            <a:off x="1176678" y="3519788"/>
            <a:ext cx="1947134" cy="446139"/>
          </a:xfrm>
          <a:custGeom>
            <a:avLst/>
            <a:gdLst>
              <a:gd name="connsiteX0" fmla="*/ 0 w 1947134"/>
              <a:gd name="connsiteY0" fmla="*/ 430306 h 446139"/>
              <a:gd name="connsiteX1" fmla="*/ 1258644 w 1947134"/>
              <a:gd name="connsiteY1" fmla="*/ 419548 h 446139"/>
              <a:gd name="connsiteX2" fmla="*/ 1785769 w 1947134"/>
              <a:gd name="connsiteY2" fmla="*/ 182880 h 446139"/>
              <a:gd name="connsiteX3" fmla="*/ 1947134 w 1947134"/>
              <a:gd name="connsiteY3" fmla="*/ 0 h 44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134" h="446139">
                <a:moveTo>
                  <a:pt x="0" y="430306"/>
                </a:moveTo>
                <a:cubicBezTo>
                  <a:pt x="480508" y="445546"/>
                  <a:pt x="961016" y="460786"/>
                  <a:pt x="1258644" y="419548"/>
                </a:cubicBezTo>
                <a:cubicBezTo>
                  <a:pt x="1556272" y="378310"/>
                  <a:pt x="1671021" y="252805"/>
                  <a:pt x="1785769" y="182880"/>
                </a:cubicBezTo>
                <a:cubicBezTo>
                  <a:pt x="1900517" y="112955"/>
                  <a:pt x="1923825" y="56477"/>
                  <a:pt x="1947134" y="0"/>
                </a:cubicBezTo>
              </a:path>
            </a:pathLst>
          </a:cu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任意多边形 46"/>
          <p:cNvSpPr/>
          <p:nvPr/>
        </p:nvSpPr>
        <p:spPr>
          <a:xfrm rot="476966">
            <a:off x="1187827" y="4213399"/>
            <a:ext cx="2010186" cy="142605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 rot="476966">
            <a:off x="1188927" y="4430307"/>
            <a:ext cx="1996368" cy="157546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2915433" y="3703463"/>
            <a:ext cx="360423" cy="505609"/>
          </a:xfrm>
          <a:custGeom>
            <a:avLst/>
            <a:gdLst>
              <a:gd name="connsiteX0" fmla="*/ 360423 w 360423"/>
              <a:gd name="connsiteY0" fmla="*/ 0 h 505609"/>
              <a:gd name="connsiteX1" fmla="*/ 69967 w 360423"/>
              <a:gd name="connsiteY1" fmla="*/ 236668 h 505609"/>
              <a:gd name="connsiteX2" fmla="*/ 5421 w 360423"/>
              <a:gd name="connsiteY2" fmla="*/ 344244 h 505609"/>
              <a:gd name="connsiteX3" fmla="*/ 37694 w 360423"/>
              <a:gd name="connsiteY3" fmla="*/ 441063 h 505609"/>
              <a:gd name="connsiteX4" fmla="*/ 306635 w 360423"/>
              <a:gd name="connsiteY4" fmla="*/ 505609 h 50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23" h="505609">
                <a:moveTo>
                  <a:pt x="360423" y="0"/>
                </a:moveTo>
                <a:cubicBezTo>
                  <a:pt x="244778" y="89647"/>
                  <a:pt x="129134" y="179294"/>
                  <a:pt x="69967" y="236668"/>
                </a:cubicBezTo>
                <a:cubicBezTo>
                  <a:pt x="10800" y="294042"/>
                  <a:pt x="10800" y="310178"/>
                  <a:pt x="5421" y="344244"/>
                </a:cubicBezTo>
                <a:cubicBezTo>
                  <a:pt x="42" y="378310"/>
                  <a:pt x="-12508" y="414169"/>
                  <a:pt x="37694" y="441063"/>
                </a:cubicBezTo>
                <a:cubicBezTo>
                  <a:pt x="87896" y="467957"/>
                  <a:pt x="197265" y="486783"/>
                  <a:pt x="306635" y="505609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3528" y="3933056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98678" y="4077072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58736" y="3140968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2010" y="400506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s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7340" y="3676962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u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584" y="425302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03996" y="39649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u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75856" y="446905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5856" y="418101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u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96839" y="353294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</a:t>
            </a:r>
            <a:r>
              <a:rPr lang="en-US" altLang="zh-CN" sz="2000" b="1" i="1" dirty="0">
                <a:solidFill>
                  <a:srgbClr val="0000FF"/>
                </a:solidFill>
              </a:rPr>
              <a:t>u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81064" y="314096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62" name="任意多边形 61"/>
          <p:cNvSpPr/>
          <p:nvPr/>
        </p:nvSpPr>
        <p:spPr>
          <a:xfrm rot="476966">
            <a:off x="5724331" y="4357415"/>
            <a:ext cx="2010186" cy="142605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3" name="任意多边形 62"/>
          <p:cNvSpPr/>
          <p:nvPr/>
        </p:nvSpPr>
        <p:spPr>
          <a:xfrm rot="476966">
            <a:off x="5725431" y="4574323"/>
            <a:ext cx="1996368" cy="157546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5734697" y="3543244"/>
            <a:ext cx="1194099" cy="589679"/>
          </a:xfrm>
          <a:custGeom>
            <a:avLst/>
            <a:gdLst>
              <a:gd name="connsiteX0" fmla="*/ 0 w 1194099"/>
              <a:gd name="connsiteY0" fmla="*/ 559397 h 589679"/>
              <a:gd name="connsiteX1" fmla="*/ 548640 w 1194099"/>
              <a:gd name="connsiteY1" fmla="*/ 570155 h 589679"/>
              <a:gd name="connsiteX2" fmla="*/ 925158 w 1194099"/>
              <a:gd name="connsiteY2" fmla="*/ 333487 h 589679"/>
              <a:gd name="connsiteX3" fmla="*/ 1194099 w 1194099"/>
              <a:gd name="connsiteY3" fmla="*/ 0 h 58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099" h="589679">
                <a:moveTo>
                  <a:pt x="0" y="559397"/>
                </a:moveTo>
                <a:cubicBezTo>
                  <a:pt x="197223" y="583602"/>
                  <a:pt x="394447" y="607807"/>
                  <a:pt x="548640" y="570155"/>
                </a:cubicBezTo>
                <a:cubicBezTo>
                  <a:pt x="702833" y="532503"/>
                  <a:pt x="817582" y="428513"/>
                  <a:pt x="925158" y="333487"/>
                </a:cubicBezTo>
                <a:cubicBezTo>
                  <a:pt x="1032734" y="238461"/>
                  <a:pt x="1113416" y="119230"/>
                  <a:pt x="1194099" y="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6821988" y="3726124"/>
            <a:ext cx="945904" cy="527124"/>
          </a:xfrm>
          <a:custGeom>
            <a:avLst/>
            <a:gdLst>
              <a:gd name="connsiteX0" fmla="*/ 268172 w 945904"/>
              <a:gd name="connsiteY0" fmla="*/ 0 h 527124"/>
              <a:gd name="connsiteX1" fmla="*/ 53020 w 945904"/>
              <a:gd name="connsiteY1" fmla="*/ 247426 h 527124"/>
              <a:gd name="connsiteX2" fmla="*/ 9989 w 945904"/>
              <a:gd name="connsiteY2" fmla="*/ 398033 h 527124"/>
              <a:gd name="connsiteX3" fmla="*/ 203627 w 945904"/>
              <a:gd name="connsiteY3" fmla="*/ 462579 h 527124"/>
              <a:gd name="connsiteX4" fmla="*/ 945904 w 945904"/>
              <a:gd name="connsiteY4" fmla="*/ 527124 h 5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04" h="527124">
                <a:moveTo>
                  <a:pt x="268172" y="0"/>
                </a:moveTo>
                <a:cubicBezTo>
                  <a:pt x="182111" y="90543"/>
                  <a:pt x="96050" y="181087"/>
                  <a:pt x="53020" y="247426"/>
                </a:cubicBezTo>
                <a:cubicBezTo>
                  <a:pt x="9990" y="313765"/>
                  <a:pt x="-15112" y="362174"/>
                  <a:pt x="9989" y="398033"/>
                </a:cubicBezTo>
                <a:cubicBezTo>
                  <a:pt x="35090" y="433892"/>
                  <a:pt x="47641" y="441064"/>
                  <a:pt x="203627" y="462579"/>
                </a:cubicBezTo>
                <a:cubicBezTo>
                  <a:pt x="359613" y="484094"/>
                  <a:pt x="652758" y="505609"/>
                  <a:pt x="945904" y="527124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7380312" y="4216769"/>
            <a:ext cx="0" cy="24314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60032" y="4045134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78514" y="411714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s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83844" y="378904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64088" y="436510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51996" y="314096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48264" y="338893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</a:t>
            </a:r>
            <a:r>
              <a:rPr lang="en-US" altLang="zh-CN" sz="2000" b="1" i="1" dirty="0">
                <a:solidFill>
                  <a:srgbClr val="0000FF"/>
                </a:solidFill>
              </a:rPr>
              <a:t>u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94898" y="400506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u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94898" y="454105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d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94898" y="429309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u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07190" y="4221088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86510" y="4581128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03704" y="4787925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1569281" y="6024979"/>
            <a:ext cx="2107728" cy="5854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2992933" y="5503584"/>
            <a:ext cx="537091" cy="52724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092706" y="5934471"/>
            <a:ext cx="288032" cy="201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84594" y="574603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32866" y="5169966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2916185" y="5919663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20898" y="5746030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70777" y="5775647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80312" y="306896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668344" y="5775647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cxnSp>
        <p:nvCxnSpPr>
          <p:cNvPr id="100" name="直接连接符 99"/>
          <p:cNvCxnSpPr/>
          <p:nvPr/>
        </p:nvCxnSpPr>
        <p:spPr>
          <a:xfrm flipV="1">
            <a:off x="5416600" y="6054596"/>
            <a:ext cx="2107728" cy="5854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6016900" y="5533201"/>
            <a:ext cx="537091" cy="52724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6660232" y="5964088"/>
            <a:ext cx="288032" cy="201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5940152" y="5949280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52746" y="5991671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56176" y="6021288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55080" y="522920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11960" y="393305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406188" y="571409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9" name="右箭头 108"/>
          <p:cNvSpPr/>
          <p:nvPr/>
        </p:nvSpPr>
        <p:spPr>
          <a:xfrm>
            <a:off x="395536" y="5860999"/>
            <a:ext cx="43204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2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3399"/>
                </a:solidFill>
                <a:latin typeface="Calibri" panose="020F0502020204030204" pitchFamily="34" charset="0"/>
              </a:rPr>
              <a:t>In the quark model the transition amplitude can be expressed as:  </a:t>
            </a:r>
            <a:endParaRPr lang="zh-CN" altLang="en-US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733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43" y="2373635"/>
            <a:ext cx="3476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461551" y="1723663"/>
            <a:ext cx="2107728" cy="5854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885203" y="1202268"/>
            <a:ext cx="537091" cy="52724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84976" y="1633155"/>
            <a:ext cx="288032" cy="201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76864" y="1444714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5136" y="86865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08455" y="1618347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713168" y="1444714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3047" y="1474331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0614" y="1474331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308870" y="1753280"/>
            <a:ext cx="2107728" cy="5854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909170" y="1231885"/>
            <a:ext cx="537091" cy="52724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552502" y="1662772"/>
            <a:ext cx="288032" cy="201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832422" y="1647964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45016" y="169035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8446" y="171997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7350" y="927884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8458" y="141277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1" y="3481189"/>
            <a:ext cx="224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6" y="3285048"/>
            <a:ext cx="4558958" cy="10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4581128"/>
            <a:ext cx="553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9270"/>
            <a:ext cx="8712968" cy="5475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左大括号 2"/>
          <p:cNvSpPr/>
          <p:nvPr/>
        </p:nvSpPr>
        <p:spPr>
          <a:xfrm>
            <a:off x="3522588" y="3429000"/>
            <a:ext cx="190580" cy="720080"/>
          </a:xfrm>
          <a:prstGeom prst="leftBrac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42382" y="4786715"/>
            <a:ext cx="362856" cy="792088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32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957166" y="4963602"/>
            <a:ext cx="0" cy="24314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6226140" y="4517463"/>
            <a:ext cx="1947134" cy="446139"/>
          </a:xfrm>
          <a:custGeom>
            <a:avLst/>
            <a:gdLst>
              <a:gd name="connsiteX0" fmla="*/ 0 w 1947134"/>
              <a:gd name="connsiteY0" fmla="*/ 430306 h 446139"/>
              <a:gd name="connsiteX1" fmla="*/ 1258644 w 1947134"/>
              <a:gd name="connsiteY1" fmla="*/ 419548 h 446139"/>
              <a:gd name="connsiteX2" fmla="*/ 1785769 w 1947134"/>
              <a:gd name="connsiteY2" fmla="*/ 182880 h 446139"/>
              <a:gd name="connsiteX3" fmla="*/ 1947134 w 1947134"/>
              <a:gd name="connsiteY3" fmla="*/ 0 h 44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134" h="446139">
                <a:moveTo>
                  <a:pt x="0" y="430306"/>
                </a:moveTo>
                <a:cubicBezTo>
                  <a:pt x="480508" y="445546"/>
                  <a:pt x="961016" y="460786"/>
                  <a:pt x="1258644" y="419548"/>
                </a:cubicBezTo>
                <a:cubicBezTo>
                  <a:pt x="1556272" y="378310"/>
                  <a:pt x="1671021" y="252805"/>
                  <a:pt x="1785769" y="182880"/>
                </a:cubicBezTo>
                <a:cubicBezTo>
                  <a:pt x="1900517" y="112955"/>
                  <a:pt x="1923825" y="56477"/>
                  <a:pt x="1947134" y="0"/>
                </a:cubicBezTo>
              </a:path>
            </a:pathLst>
          </a:cu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476966">
            <a:off x="6237289" y="5211074"/>
            <a:ext cx="2010186" cy="142605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476966">
            <a:off x="6238389" y="5427982"/>
            <a:ext cx="1996368" cy="157546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7964895" y="4701138"/>
            <a:ext cx="360423" cy="505609"/>
          </a:xfrm>
          <a:custGeom>
            <a:avLst/>
            <a:gdLst>
              <a:gd name="connsiteX0" fmla="*/ 360423 w 360423"/>
              <a:gd name="connsiteY0" fmla="*/ 0 h 505609"/>
              <a:gd name="connsiteX1" fmla="*/ 69967 w 360423"/>
              <a:gd name="connsiteY1" fmla="*/ 236668 h 505609"/>
              <a:gd name="connsiteX2" fmla="*/ 5421 w 360423"/>
              <a:gd name="connsiteY2" fmla="*/ 344244 h 505609"/>
              <a:gd name="connsiteX3" fmla="*/ 37694 w 360423"/>
              <a:gd name="connsiteY3" fmla="*/ 441063 h 505609"/>
              <a:gd name="connsiteX4" fmla="*/ 306635 w 360423"/>
              <a:gd name="connsiteY4" fmla="*/ 505609 h 50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23" h="505609">
                <a:moveTo>
                  <a:pt x="360423" y="0"/>
                </a:moveTo>
                <a:cubicBezTo>
                  <a:pt x="244778" y="89647"/>
                  <a:pt x="129134" y="179294"/>
                  <a:pt x="69967" y="236668"/>
                </a:cubicBezTo>
                <a:cubicBezTo>
                  <a:pt x="10800" y="294042"/>
                  <a:pt x="10800" y="310178"/>
                  <a:pt x="5421" y="344244"/>
                </a:cubicBezTo>
                <a:cubicBezTo>
                  <a:pt x="42" y="378310"/>
                  <a:pt x="-12508" y="414169"/>
                  <a:pt x="37694" y="441063"/>
                </a:cubicBezTo>
                <a:cubicBezTo>
                  <a:pt x="87896" y="467957"/>
                  <a:pt x="197265" y="486783"/>
                  <a:pt x="306635" y="505609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8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1685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Explicit calculation of the strong and weak transition matrix elements in the quark model:  </a:t>
            </a: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5652120" y="1977056"/>
            <a:ext cx="18716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5652120" y="2192956"/>
            <a:ext cx="18716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5652120" y="2408856"/>
            <a:ext cx="18716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6588745" y="1400794"/>
            <a:ext cx="647700" cy="5762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1118945" y="2059781"/>
            <a:ext cx="1871662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2055570" y="1483519"/>
            <a:ext cx="647700" cy="5762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995738" y="1992534"/>
            <a:ext cx="792162" cy="287338"/>
          </a:xfrm>
          <a:prstGeom prst="leftRightArrow">
            <a:avLst>
              <a:gd name="adj1" fmla="val 50000"/>
              <a:gd name="adj2" fmla="val 55138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128245" y="1869106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</a:t>
            </a:r>
            <a:r>
              <a:rPr kumimoji="0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807" y="1977056"/>
            <a:ext cx="493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</a:t>
            </a:r>
            <a:r>
              <a:rPr kumimoji="0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87245" y="1127744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itchFamily="18" charset="2"/>
              </a:rPr>
              <a:t>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774707" y="1124744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itchFamily="18" charset="2"/>
              </a:rPr>
              <a:t>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064970" y="2094706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</a:t>
            </a:r>
            <a:r>
              <a:rPr kumimoji="0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701682" y="2059781"/>
            <a:ext cx="493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</a:t>
            </a:r>
            <a:r>
              <a:rPr kumimoji="0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44" y="2749674"/>
            <a:ext cx="3429000" cy="895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9" y="4293096"/>
            <a:ext cx="8250311" cy="7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568" y="3779748"/>
            <a:ext cx="3875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The non-relativistic expansion gives</a:t>
            </a:r>
            <a:endParaRPr lang="zh-CN" altLang="en-US" sz="20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0187" y="5301208"/>
            <a:ext cx="327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Goldberger-</a:t>
            </a:r>
            <a:r>
              <a:rPr lang="en-US" altLang="zh-CN" sz="2000" dirty="0" err="1">
                <a:solidFill>
                  <a:srgbClr val="003399"/>
                </a:solidFill>
                <a:latin typeface="Calibri" panose="020F0502020204030204" pitchFamily="34" charset="0"/>
              </a:rPr>
              <a:t>Treiman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 relation: </a:t>
            </a:r>
            <a:endParaRPr lang="zh-CN" altLang="en-US" sz="20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3" y="5822590"/>
            <a:ext cx="3181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17" y="5765440"/>
            <a:ext cx="3276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4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08610"/>
            <a:ext cx="3954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3399"/>
                </a:solidFill>
                <a:latin typeface="Calibri" panose="020F0502020204030204" pitchFamily="34" charset="0"/>
              </a:rPr>
              <a:t>The transition amplitude becomes: </a:t>
            </a:r>
            <a:endParaRPr lang="zh-CN" altLang="en-US" sz="20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5083" y="3564015"/>
            <a:ext cx="459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3399"/>
                </a:solidFill>
                <a:latin typeface="Calibri" panose="020F0502020204030204" pitchFamily="34" charset="0"/>
              </a:rPr>
              <a:t>indicates the SU(3) flavor symmetry breaking. </a:t>
            </a:r>
            <a:endParaRPr lang="zh-CN" altLang="en-US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081" y="4079506"/>
            <a:ext cx="67907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b="1" dirty="0">
                <a:solidFill>
                  <a:srgbClr val="003399"/>
                </a:solidFill>
                <a:latin typeface="Calibri" panose="020F0502020204030204" pitchFamily="34" charset="0"/>
              </a:rPr>
              <a:t>Explicit cancellation between the pole terms. </a:t>
            </a:r>
          </a:p>
          <a:p>
            <a:pPr>
              <a:spcBef>
                <a:spcPts val="1200"/>
              </a:spcBef>
            </a:pPr>
            <a:r>
              <a:rPr lang="en-US" altLang="zh-CN" b="1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                   is determined by the free  and </a:t>
            </a:r>
            <a:r>
              <a:rPr lang="en-US" altLang="zh-CN" b="1" dirty="0">
                <a:solidFill>
                  <a:srgbClr val="00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</a:t>
            </a:r>
            <a:r>
              <a:rPr lang="en-US" altLang="zh-CN" b="1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 decays and will be fixed.</a:t>
            </a:r>
            <a:endParaRPr lang="zh-CN" altLang="en-US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043735"/>
            <a:ext cx="23431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2" y="1763816"/>
            <a:ext cx="4231709" cy="5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1725715"/>
            <a:ext cx="4213625" cy="66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0" y="2663915"/>
            <a:ext cx="4619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13" y="2768690"/>
            <a:ext cx="3181350" cy="666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6" y="3564015"/>
            <a:ext cx="98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2" y="4520555"/>
            <a:ext cx="98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左大括号 5"/>
          <p:cNvSpPr/>
          <p:nvPr/>
        </p:nvSpPr>
        <p:spPr>
          <a:xfrm>
            <a:off x="116505" y="1943835"/>
            <a:ext cx="144617" cy="1260140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" y="5211790"/>
            <a:ext cx="3667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10" y="4896755"/>
            <a:ext cx="46767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4328800" y="5454225"/>
            <a:ext cx="1890210" cy="2700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21650" y="5256795"/>
            <a:ext cx="1165710" cy="616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06515" y="5256795"/>
            <a:ext cx="1165710" cy="6162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301970" y="6219310"/>
            <a:ext cx="2157507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239443" y="2663915"/>
            <a:ext cx="1647592" cy="764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736685" y="2663915"/>
            <a:ext cx="1350150" cy="7646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91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1569281" y="1808738"/>
            <a:ext cx="2107728" cy="5854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992933" y="1287343"/>
            <a:ext cx="537091" cy="52724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092706" y="1718230"/>
            <a:ext cx="288032" cy="201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594" y="1529789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2866" y="95372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0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16185" y="1703422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0898" y="1529789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0777" y="1559406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155940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416600" y="1838355"/>
            <a:ext cx="2107728" cy="5854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016900" y="1316960"/>
            <a:ext cx="537091" cy="52724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660232" y="1747847"/>
            <a:ext cx="288032" cy="201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40152" y="1733039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2746" y="1775430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1842210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5080" y="1012959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0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6188" y="149785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238580"/>
            <a:ext cx="807407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All involve cancellations among the pole terms due to SU(3) flavor </a:t>
            </a:r>
            <a:r>
              <a:rPr lang="en-US" altLang="zh-CN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symm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.  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550" y="773705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333FF"/>
                </a:solidFill>
              </a:rPr>
              <a:t>I) 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 </a:t>
            </a:r>
            <a:r>
              <a:rPr lang="en-US" altLang="zh-CN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b="1" i="1" dirty="0">
                <a:solidFill>
                  <a:srgbClr val="3333FF"/>
                </a:solidFill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3333FF"/>
                </a:solidFill>
                <a:sym typeface="Symbol"/>
              </a:rPr>
              <a:t>0</a:t>
            </a:r>
            <a:endParaRPr lang="zh-CN" altLang="en-US" sz="2400" b="1" baseline="30000" dirty="0">
              <a:solidFill>
                <a:srgbClr val="3333FF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" y="5211790"/>
            <a:ext cx="3667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10" y="4896755"/>
            <a:ext cx="46767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4328800" y="5454225"/>
            <a:ext cx="1890210" cy="2700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421650" y="5256795"/>
            <a:ext cx="1165710" cy="616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06515" y="5256795"/>
            <a:ext cx="1165710" cy="6162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301970" y="6219310"/>
            <a:ext cx="2157507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1" y="3801962"/>
            <a:ext cx="2620689" cy="79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0" y="2663915"/>
            <a:ext cx="4619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3239443" y="2663915"/>
            <a:ext cx="1647592" cy="764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736685" y="2663915"/>
            <a:ext cx="1350150" cy="7646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346975" y="5724255"/>
            <a:ext cx="1890210" cy="27003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301970" y="6489340"/>
            <a:ext cx="2157507" cy="27003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776220" y="5274205"/>
            <a:ext cx="1165710" cy="6162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206009" y="3519589"/>
            <a:ext cx="33714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PDG: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0000FF"/>
                </a:solidFill>
              </a:rPr>
              <a:t>BR(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p</a:t>
            </a:r>
            <a:r>
              <a:rPr lang="en-US" altLang="zh-CN" sz="2000" b="1" baseline="30000" dirty="0">
                <a:solidFill>
                  <a:srgbClr val="0000FF"/>
                </a:solidFill>
                <a:sym typeface="Symbol"/>
              </a:rPr>
              <a:t>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) = (63.90.5)%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BR(</a:t>
            </a:r>
            <a:r>
              <a:rPr lang="en-US" altLang="zh-CN" sz="20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n</a:t>
            </a:r>
            <a:r>
              <a:rPr lang="en-US" altLang="zh-CN" sz="2000" b="1" baseline="300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) = (35.80.5)%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1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" y="5049180"/>
            <a:ext cx="3667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接连接符 37"/>
          <p:cNvCxnSpPr/>
          <p:nvPr/>
        </p:nvCxnSpPr>
        <p:spPr>
          <a:xfrm>
            <a:off x="773578" y="2126466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038204" y="1820432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77634" y="2036456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484723" y="2114851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6755" y="1394771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925706" y="2026003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501770" y="1852370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9377" y="1881987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6665" y="215985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049" y="1823635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417" y="133554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1820" y="182043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786180" y="2117465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4321725" y="1811431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4929307" y="2027455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209227" y="2017002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3366252" y="181143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0058" y="211485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74712" y="1881987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59752" y="133554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67155" y="182043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801515" y="2117465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7337060" y="1811431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7944642" y="2027455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24562" y="2017002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6381587" y="181143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550" y="1001341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333FF"/>
                </a:solidFill>
              </a:rPr>
              <a:t>II) 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3333FF"/>
                </a:solidFill>
                <a:sym typeface="Symbol"/>
              </a:rPr>
              <a:t>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b="1" i="1" dirty="0">
                <a:solidFill>
                  <a:srgbClr val="3333FF"/>
                </a:solidFill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3333FF"/>
                </a:solidFill>
                <a:sym typeface="Symbol"/>
              </a:rPr>
              <a:t></a:t>
            </a:r>
            <a:endParaRPr lang="zh-CN" altLang="en-US" sz="2400" b="1" baseline="300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38580"/>
            <a:ext cx="807407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All involve cancellations among the pole terms due to SU(3) flavor </a:t>
            </a:r>
            <a:r>
              <a:rPr lang="en-US" altLang="zh-CN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symm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.  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2888940"/>
            <a:ext cx="61245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10" y="4734145"/>
            <a:ext cx="46767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28800" y="5049180"/>
            <a:ext cx="1890210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421650" y="5094185"/>
            <a:ext cx="1165710" cy="616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206515" y="5094185"/>
            <a:ext cx="1165710" cy="6162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6669059" y="5049180"/>
            <a:ext cx="2157507" cy="2700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2879403" y="2933945"/>
            <a:ext cx="1737602" cy="764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4932040" y="2933945"/>
            <a:ext cx="1737602" cy="7646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6669060" y="5544235"/>
            <a:ext cx="2157507" cy="2700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2821225" y="5094185"/>
            <a:ext cx="1165710" cy="6162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3491880" y="3744500"/>
            <a:ext cx="2022492" cy="764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777245" y="3023955"/>
            <a:ext cx="1935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FF0000"/>
                </a:solidFill>
              </a:rPr>
              <a:t>Sign difference arising from signs of the propagators!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2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555" y="188640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333FF"/>
                </a:solidFill>
              </a:rPr>
              <a:t>III) 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3333FF"/>
                </a:solidFill>
                <a:sym typeface="Symbol"/>
              </a:rPr>
              <a:t>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b="1" i="1" dirty="0">
                <a:solidFill>
                  <a:srgbClr val="3333FF"/>
                </a:solidFill>
                <a:sym typeface="Wingdings" panose="05000000000000000000" pitchFamily="2" charset="2"/>
              </a:rPr>
              <a:t>p</a:t>
            </a:r>
            <a:r>
              <a:rPr lang="en-US" altLang="zh-CN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3333FF"/>
                </a:solidFill>
                <a:sym typeface="Symbol"/>
              </a:rPr>
              <a:t>0</a:t>
            </a:r>
            <a:endParaRPr lang="zh-CN" altLang="en-US" sz="2400" b="1" baseline="30000" dirty="0">
              <a:solidFill>
                <a:srgbClr val="3333FF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59054" y="1351221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023680" y="1045187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263110" y="1261211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52231" y="619526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0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11182" y="1250758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87246" y="107712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4853" y="1106742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2141" y="1384611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525" y="104839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9893" y="56029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0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7296" y="104518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771656" y="1342220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307201" y="1036186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914783" y="1252210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194703" y="1241757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351728" y="1036186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9209" y="1370385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55" y="3203975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333FF"/>
                </a:solidFill>
              </a:rPr>
              <a:t>IV) 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3333FF"/>
                </a:solidFill>
                <a:sym typeface="Symbol"/>
              </a:rPr>
              <a:t>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b="1" i="1" dirty="0">
                <a:solidFill>
                  <a:srgbClr val="3333FF"/>
                </a:solidFill>
                <a:sym typeface="Wingdings" panose="05000000000000000000" pitchFamily="2" charset="2"/>
              </a:rPr>
              <a:t>n</a:t>
            </a:r>
            <a:r>
              <a:rPr lang="en-US" altLang="zh-CN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3333FF"/>
                </a:solidFill>
                <a:sym typeface="Symbol"/>
              </a:rPr>
              <a:t></a:t>
            </a:r>
            <a:endParaRPr lang="zh-CN" altLang="en-US" sz="2400" b="1" baseline="30000" dirty="0">
              <a:solidFill>
                <a:srgbClr val="3333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680" y="369903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7246" y="4156629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4853" y="418624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525" y="4127894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7296" y="412469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771656" y="4421724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307201" y="4115690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914783" y="4331714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194703" y="4321261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379209" y="444988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91580" y="4421724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327125" y="4115690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934707" y="4331714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214627" y="4321261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424383" y="443072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07015" y="3710645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11860" y="4139509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7" y="2033845"/>
            <a:ext cx="6099992" cy="85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9" y="5274205"/>
            <a:ext cx="5675332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50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43735"/>
            <a:ext cx="5429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11" y="3746385"/>
            <a:ext cx="50577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3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246680"/>
            <a:ext cx="7496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32795"/>
            <a:ext cx="5676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837840"/>
            <a:ext cx="3971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18710"/>
            <a:ext cx="3286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3755"/>
            <a:ext cx="3000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5" y="1716900"/>
            <a:ext cx="2781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36" y="2213865"/>
            <a:ext cx="2790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左大括号 1"/>
          <p:cNvSpPr/>
          <p:nvPr/>
        </p:nvSpPr>
        <p:spPr>
          <a:xfrm>
            <a:off x="701570" y="1313765"/>
            <a:ext cx="122343" cy="12430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1399967"/>
            <a:ext cx="441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The SU(3) flavor symmetry parameters are strongly correlated indicating an intrinsic dynamic connection.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6585" y="1853825"/>
                <a:ext cx="7705725" cy="358083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ct val="35000"/>
                  </a:spcBef>
                  <a:buSzPct val="130000"/>
                </a:pPr>
                <a:r>
                  <a:rPr lang="en-US" altLang="zh-CN" sz="2800" b="1" dirty="0">
                    <a:solidFill>
                      <a:srgbClr val="3333FF"/>
                    </a:solidFill>
                    <a:latin typeface="Calibri" pitchFamily="34" charset="0"/>
                    <a:ea typeface="宋体" pitchFamily="2" charset="-122"/>
                  </a:rPr>
                  <a:t>About </a:t>
                </a:r>
                <a:r>
                  <a:rPr lang="en-US" altLang="zh-CN" sz="2800" b="1" dirty="0">
                    <a:solidFill>
                      <a:srgbClr val="3333FF"/>
                    </a:solidFill>
                    <a:latin typeface="Calibri" pitchFamily="34" charset="0"/>
                    <a:ea typeface="宋体" pitchFamily="2" charset="-122"/>
                    <a:sym typeface="Symbol"/>
                  </a:rPr>
                  <a:t> hyperon</a:t>
                </a:r>
                <a:endParaRPr lang="en-US" altLang="zh-CN" sz="2800" b="1" dirty="0">
                  <a:solidFill>
                    <a:srgbClr val="3333FF"/>
                  </a:solidFill>
                  <a:latin typeface="Calibri" pitchFamily="34" charset="0"/>
                  <a:ea typeface="宋体" pitchFamily="2" charset="-122"/>
                </a:endParaRPr>
              </a:p>
              <a:p>
                <a:pPr>
                  <a:spcBef>
                    <a:spcPct val="35000"/>
                  </a:spcBef>
                  <a:buSzPct val="130000"/>
                </a:pPr>
                <a:r>
                  <a:rPr lang="en-US" altLang="zh-CN" sz="2800" b="1" dirty="0">
                    <a:solidFill>
                      <a:srgbClr val="3333FF"/>
                    </a:solidFill>
                    <a:latin typeface="Calibri" pitchFamily="34" charset="0"/>
                    <a:ea typeface="宋体" pitchFamily="2" charset="-122"/>
                  </a:rPr>
                  <a:t>Lifetime of free </a:t>
                </a:r>
                <a:r>
                  <a:rPr lang="en-US" altLang="zh-CN" sz="2800" b="1" dirty="0">
                    <a:solidFill>
                      <a:srgbClr val="3333FF"/>
                    </a:solidFill>
                    <a:latin typeface="Calibri" pitchFamily="34" charset="0"/>
                    <a:ea typeface="宋体" pitchFamily="2" charset="-122"/>
                    <a:sym typeface="Symbol"/>
                  </a:rPr>
                  <a:t></a:t>
                </a:r>
              </a:p>
              <a:p>
                <a:pPr>
                  <a:spcBef>
                    <a:spcPct val="35000"/>
                  </a:spcBef>
                  <a:buSzPct val="130000"/>
                </a:pPr>
                <a:r>
                  <a:rPr lang="en-US" altLang="zh-CN" sz="2800" b="1" dirty="0">
                    <a:solidFill>
                      <a:srgbClr val="3333FF"/>
                    </a:solidFill>
                    <a:latin typeface="Calibri" pitchFamily="34" charset="0"/>
                    <a:ea typeface="宋体" pitchFamily="2" charset="-122"/>
                  </a:rPr>
                  <a:t>Lifetime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PrePr>
                      <m:sub>
                        <m:r>
                          <a:rPr lang="en-US" altLang="zh-CN" sz="2800" b="1">
                            <a:solidFill>
                              <a:srgbClr val="3333FF"/>
                            </a:solidFill>
                            <a:latin typeface="Cambria Math"/>
                            <a:ea typeface="宋体" pitchFamily="2" charset="-122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800" b="1">
                            <a:solidFill>
                              <a:srgbClr val="3333FF"/>
                            </a:solidFill>
                            <a:latin typeface="Cambria Math"/>
                            <a:ea typeface="宋体" pitchFamily="2" charset="-122"/>
                          </a:rPr>
                          <m:t>𝟑</m:t>
                        </m:r>
                      </m:sup>
                      <m:e>
                        <m:r>
                          <a:rPr lang="en-US" altLang="zh-CN" sz="2800" b="1">
                            <a:solidFill>
                              <a:srgbClr val="3333FF"/>
                            </a:solidFill>
                            <a:latin typeface="Cambria Math"/>
                            <a:ea typeface="宋体" pitchFamily="2" charset="-122"/>
                          </a:rPr>
                          <m:t>𝐇</m:t>
                        </m:r>
                      </m:e>
                    </m:sPre>
                  </m:oMath>
                </a14:m>
                <a:r>
                  <a:rPr lang="en-US" altLang="zh-CN" sz="2800" b="1" dirty="0">
                    <a:solidFill>
                      <a:srgbClr val="3333FF"/>
                    </a:solidFill>
                    <a:latin typeface="Calibri" pitchFamily="34" charset="0"/>
                    <a:ea typeface="宋体" pitchFamily="2" charset="-122"/>
                  </a:rPr>
                  <a:t>  </a:t>
                </a:r>
              </a:p>
              <a:p>
                <a:pPr>
                  <a:spcBef>
                    <a:spcPct val="35000"/>
                  </a:spcBef>
                  <a:buSzPct val="130000"/>
                </a:pPr>
                <a:r>
                  <a:rPr lang="en-US" altLang="zh-CN" sz="2800" b="1" dirty="0">
                    <a:solidFill>
                      <a:srgbClr val="3333FF"/>
                    </a:solidFill>
                    <a:latin typeface="Calibri" pitchFamily="34" charset="0"/>
                    <a:ea typeface="宋体" pitchFamily="2" charset="-122"/>
                  </a:rPr>
                  <a:t>Explanation for the shortened lifetime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PrePr>
                      <m:sub>
                        <m:r>
                          <a:rPr lang="en-US" altLang="zh-CN" sz="2800" b="1">
                            <a:solidFill>
                              <a:srgbClr val="3333FF"/>
                            </a:solidFill>
                            <a:latin typeface="Cambria Math"/>
                            <a:ea typeface="宋体" pitchFamily="2" charset="-122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800" b="1">
                            <a:solidFill>
                              <a:srgbClr val="3333FF"/>
                            </a:solidFill>
                            <a:latin typeface="Cambria Math"/>
                            <a:ea typeface="宋体" pitchFamily="2" charset="-122"/>
                          </a:rPr>
                          <m:t>𝟑</m:t>
                        </m:r>
                      </m:sup>
                      <m:e>
                        <m:r>
                          <a:rPr lang="en-US" altLang="zh-CN" sz="2800" b="1">
                            <a:solidFill>
                              <a:srgbClr val="3333FF"/>
                            </a:solidFill>
                            <a:latin typeface="Cambria Math"/>
                            <a:ea typeface="宋体" pitchFamily="2" charset="-122"/>
                          </a:rPr>
                          <m:t>𝐇</m:t>
                        </m:r>
                      </m:e>
                    </m:sPre>
                  </m:oMath>
                </a14:m>
                <a:endParaRPr lang="en-US" altLang="zh-CN" sz="2800" b="1" dirty="0">
                  <a:solidFill>
                    <a:srgbClr val="3333FF"/>
                  </a:solidFill>
                  <a:latin typeface="Calibri" pitchFamily="34" charset="0"/>
                  <a:ea typeface="宋体" pitchFamily="2" charset="-122"/>
                </a:endParaRPr>
              </a:p>
              <a:p>
                <a:pPr>
                  <a:spcBef>
                    <a:spcPct val="35000"/>
                  </a:spcBef>
                  <a:buSzPct val="130000"/>
                </a:pPr>
                <a:r>
                  <a:rPr lang="en-US" altLang="zh-CN" sz="2800" b="1" dirty="0">
                    <a:solidFill>
                      <a:srgbClr val="3333FF"/>
                    </a:solidFill>
                    <a:latin typeface="Calibri" pitchFamily="34" charset="0"/>
                    <a:ea typeface="宋体" pitchFamily="2" charset="-122"/>
                  </a:rPr>
                  <a:t>Brief summary </a:t>
                </a:r>
              </a:p>
            </p:txBody>
          </p:sp>
        </mc:Choice>
        <mc:Fallback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6585" y="1853825"/>
                <a:ext cx="7705725" cy="3580833"/>
              </a:xfrm>
              <a:blipFill>
                <a:blip r:embed="rId2"/>
                <a:stretch>
                  <a:fillRect l="-2215" t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altLang="zh-CN" b="1" dirty="0">
                    <a:solidFill>
                      <a:srgbClr val="333399"/>
                    </a:solidFill>
                    <a:latin typeface="Calibri" pitchFamily="34" charset="0"/>
                    <a:ea typeface="SimHei" pitchFamily="49" charset="-122"/>
                  </a:rPr>
                  <a:t>The lifetime puzzle of </a:t>
                </a:r>
                <a:r>
                  <a:rPr lang="en-US" altLang="zh-CN" b="1" dirty="0" err="1">
                    <a:solidFill>
                      <a:srgbClr val="333399"/>
                    </a:solidFill>
                    <a:latin typeface="Calibri" pitchFamily="34" charset="0"/>
                    <a:ea typeface="SimHei" pitchFamily="49" charset="-122"/>
                  </a:rPr>
                  <a:t>hypertriton</a:t>
                </a:r>
                <a:r>
                  <a:rPr lang="en-US" altLang="zh-CN" b="1" dirty="0">
                    <a:solidFill>
                      <a:srgbClr val="333399"/>
                    </a:solidFill>
                    <a:latin typeface="Calibri" pitchFamily="34" charset="0"/>
                    <a:ea typeface="SimHei" pitchFamily="49" charset="-122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SimHei" pitchFamily="49" charset="-122"/>
                          </a:rPr>
                        </m:ctrlPr>
                      </m:sPrePr>
                      <m:sub>
                        <m:r>
                          <a:rPr lang="en-US" altLang="zh-CN" b="1">
                            <a:solidFill>
                              <a:srgbClr val="333399"/>
                            </a:solidFill>
                            <a:latin typeface="Cambria Math"/>
                            <a:ea typeface="SimHei" pitchFamily="49" charset="-122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333399"/>
                            </a:solidFill>
                            <a:latin typeface="Cambria Math"/>
                            <a:ea typeface="SimHei" pitchFamily="49" charset="-122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1">
                            <a:solidFill>
                              <a:srgbClr val="333399"/>
                            </a:solidFill>
                            <a:latin typeface="Cambria Math"/>
                            <a:ea typeface="SimHei" pitchFamily="49" charset="-122"/>
                          </a:rPr>
                          <m:t>H</m:t>
                        </m:r>
                      </m:e>
                    </m:sPre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556"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"/>
          <p:cNvSpPr txBox="1"/>
          <p:nvPr/>
        </p:nvSpPr>
        <p:spPr>
          <a:xfrm>
            <a:off x="919120" y="5994285"/>
            <a:ext cx="754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In collaboration with J.-M. Richard and Q. Wang, arXiv:1604.04208v1 [</a:t>
            </a:r>
            <a:r>
              <a:rPr lang="en-US" altLang="zh-CN" dirty="0" err="1">
                <a:solidFill>
                  <a:srgbClr val="0000FF"/>
                </a:solidFill>
              </a:rPr>
              <a:t>nucl-th</a:t>
            </a:r>
            <a:r>
              <a:rPr lang="en-US" altLang="zh-CN" dirty="0">
                <a:solidFill>
                  <a:srgbClr val="0000FF"/>
                </a:solidFill>
              </a:rPr>
              <a:t>] 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7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56565" y="863715"/>
            <a:ext cx="79658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Some general features: </a:t>
            </a:r>
          </a:p>
          <a:p>
            <a:pPr marL="400050" indent="-400050">
              <a:spcBef>
                <a:spcPts val="600"/>
              </a:spcBef>
              <a:buAutoNum type="romanLcParenR"/>
            </a:pP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 and  </a:t>
            </a:r>
            <a:r>
              <a:rPr lang="en-US" altLang="zh-CN" sz="2000" dirty="0" err="1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hadronic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 weak decays involve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significant cancelations 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among the pole terms which is determined by the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SU(3) flavor symmetry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. </a:t>
            </a:r>
          </a:p>
          <a:p>
            <a:pPr marL="400050" indent="-400050">
              <a:spcBef>
                <a:spcPts val="600"/>
              </a:spcBef>
              <a:buAutoNum type="romanLcParenR"/>
            </a:pP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However, the cancellations are sensitive to the SU(3) flavor symmetry breaking, which means a coherent study of the free  and  </a:t>
            </a:r>
            <a:r>
              <a:rPr lang="en-US" altLang="zh-CN" sz="2000" dirty="0" err="1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hadronic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 weak decay is necessary.  </a:t>
            </a:r>
          </a:p>
          <a:p>
            <a:pPr marL="400050" indent="-400050">
              <a:spcBef>
                <a:spcPts val="600"/>
              </a:spcBef>
              <a:buAutoNum type="romanLcParenR"/>
            </a:pP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Information about the short-distance behavior of the </a:t>
            </a:r>
            <a:r>
              <a:rPr lang="en-US" altLang="zh-CN" sz="2000" dirty="0" err="1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wavefunction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  <a:sym typeface="Symbol"/>
              </a:rPr>
              <a:t> is also crucial, but only contributes to the overall factor.</a:t>
            </a:r>
            <a:endParaRPr lang="zh-CN" altLang="en-US" sz="20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570" y="4611324"/>
            <a:ext cx="774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</a:rPr>
              <a:t>The dominance of pole contributions in the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 and  </a:t>
            </a:r>
            <a:r>
              <a:rPr lang="en-US" altLang="zh-CN" sz="2000" dirty="0" err="1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hadronic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 weak decays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</a:rPr>
              <a:t>has important consequence for the lifetime of light hyper-nuclei.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7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右箭头 10"/>
          <p:cNvSpPr/>
          <p:nvPr/>
        </p:nvSpPr>
        <p:spPr>
          <a:xfrm rot="17878508">
            <a:off x="692105" y="2293809"/>
            <a:ext cx="2192633" cy="4640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151620" y="1752490"/>
            <a:ext cx="1368152" cy="141315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1957842" y="2406369"/>
            <a:ext cx="381910" cy="759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1151620" y="2238540"/>
            <a:ext cx="360933" cy="7345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227710" y="2406369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963264" y="2684135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1789947" y="1869499"/>
            <a:ext cx="368150" cy="736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873253" y="2037328"/>
            <a:ext cx="287338" cy="28892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4674" y="404664"/>
                <a:ext cx="4381264" cy="544188"/>
              </a:xfrm>
              <a:prstGeom prst="rect">
                <a:avLst/>
              </a:prstGeom>
              <a:noFill/>
              <a:ln>
                <a:solidFill>
                  <a:srgbClr val="003399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>
                    <a:solidFill>
                      <a:srgbClr val="003399"/>
                    </a:solidFill>
                  </a:rPr>
                  <a:t>Hadronic</a:t>
                </a:r>
                <a:r>
                  <a:rPr lang="en-US" altLang="zh-CN" sz="2400" b="1" dirty="0">
                    <a:solidFill>
                      <a:srgbClr val="003399"/>
                    </a:solidFill>
                  </a:rPr>
                  <a:t> weak decay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400" b="1">
                            <a:solidFill>
                              <a:srgbClr val="003399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003399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1">
                            <a:solidFill>
                              <a:srgbClr val="003399"/>
                            </a:solidFill>
                            <a:latin typeface="Cambria Math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altLang="zh-CN" sz="2400" b="1" dirty="0">
                    <a:solidFill>
                      <a:srgbClr val="003399"/>
                    </a:solidFill>
                  </a:rPr>
                  <a:t> </a:t>
                </a:r>
                <a:r>
                  <a:rPr lang="zh-CN" altLang="en-US" sz="2400" b="1" dirty="0">
                    <a:solidFill>
                      <a:srgbClr val="0033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74" y="404664"/>
                <a:ext cx="4381264" cy="544188"/>
              </a:xfrm>
              <a:prstGeom prst="rect">
                <a:avLst/>
              </a:prstGeom>
              <a:blipFill rotWithShape="1">
                <a:blip r:embed="rId2"/>
                <a:stretch>
                  <a:fillRect l="-1942" b="-16304"/>
                </a:stretch>
              </a:blipFill>
              <a:ln>
                <a:solidFill>
                  <a:srgbClr val="003399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6575" y="23459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endParaRPr lang="zh-CN" alt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269838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8000"/>
                </a:solidFill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endParaRPr lang="zh-CN" alt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9927" y="169237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endParaRPr lang="zh-CN" alt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705" y="1230706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J=1/2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683409" y="2412451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4948035" y="2106417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187465" y="2322441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327195" y="2119191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6586" y="1680756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835537" y="2311988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394259" y="245745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9208" y="204079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1601" y="2074186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1860" y="2119191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4248" y="1680756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1651" y="210641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696011" y="2403450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231556" y="2097416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839138" y="2313440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119058" y="2302987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371697" y="241245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408767" y="4587515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3673393" y="4281481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912823" y="4497505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147175" y="428409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1944" y="385582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560895" y="4487052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134226" y="4959170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89188" y="419408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36959" y="422747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37218" y="428409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74228" y="385582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altLang="zh-CN" sz="2400" b="1" baseline="30000" dirty="0">
                <a:solidFill>
                  <a:srgbClr val="0000FF"/>
                </a:solidFill>
                <a:sym typeface="Symbol"/>
              </a:rPr>
              <a:t>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81631" y="448095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Symbol"/>
              </a:rPr>
              <a:t>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515991" y="4578514"/>
            <a:ext cx="17281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7051536" y="4272480"/>
            <a:ext cx="360040" cy="31674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7659118" y="4488504"/>
            <a:ext cx="210760" cy="2055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939038" y="4478051"/>
            <a:ext cx="18450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2397258" y="4869160"/>
            <a:ext cx="17281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397258" y="5094185"/>
            <a:ext cx="172819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507215" y="4869160"/>
            <a:ext cx="17281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507215" y="5094185"/>
            <a:ext cx="172819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52453" y="4542510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37218" y="494598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55445" y="452932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altLang="zh-CN" sz="2000" b="1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241630" y="4509120"/>
                <a:ext cx="705578" cy="53489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400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400" b="1">
                              <a:solidFill>
                                <a:srgbClr val="003399"/>
                              </a:solidFill>
                              <a:latin typeface="Cambria Math"/>
                              <a:sym typeface="Symbol"/>
                            </a:rPr>
                            <m:t></m:t>
                          </m:r>
                        </m:sub>
                        <m:sup>
                          <m:r>
                            <a:rPr lang="en-US" altLang="zh-CN" sz="2400" b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 b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30" y="4509120"/>
                <a:ext cx="705578" cy="5348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75001" y="4554125"/>
                <a:ext cx="792140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2400" b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 b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01" y="4554125"/>
                <a:ext cx="7921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158618" y="401406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01762" y="4419110"/>
            <a:ext cx="307660" cy="832142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7142201" y="4554125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sym typeface="Symbol"/>
              </a:rPr>
              <a:t></a:t>
            </a:r>
            <a:r>
              <a:rPr lang="en-US" altLang="zh-CN" sz="1600" b="1" baseline="30000" dirty="0">
                <a:solidFill>
                  <a:srgbClr val="0000FF"/>
                </a:solidFill>
                <a:sym typeface="Symbol"/>
              </a:rPr>
              <a:t></a:t>
            </a:r>
            <a:r>
              <a:rPr lang="en-US" altLang="zh-CN" sz="16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 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6585" y="5714963"/>
            <a:ext cx="796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333FF"/>
                </a:solidFill>
                <a:latin typeface="Calibri" panose="020F0502020204030204" pitchFamily="34" charset="0"/>
              </a:rPr>
              <a:t>Pauli principle will forbid the intermediate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n-US" altLang="zh-CN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nn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) </a:t>
            </a:r>
            <a:r>
              <a:rPr lang="en-US" altLang="zh-CN" b="1" dirty="0">
                <a:solidFill>
                  <a:srgbClr val="3333FF"/>
                </a:solidFill>
                <a:latin typeface="Calibri" panose="020F0502020204030204" pitchFamily="34" charset="0"/>
              </a:rPr>
              <a:t>to stay in the same state, which will make these two pole terms different in hyper-nucleus decays.</a:t>
            </a:r>
            <a:endParaRPr lang="zh-CN" altLang="en-US" b="1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6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585" y="413665"/>
            <a:ext cx="8007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rgbClr val="003399"/>
                </a:solidFill>
                <a:latin typeface="Calibri" panose="020F0502020204030204" pitchFamily="34" charset="0"/>
              </a:rPr>
              <a:t>Wavefunctions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 for the light nuclei, -- anti-symmetrized in the </a:t>
            </a:r>
            <a:r>
              <a:rPr lang="en-US" altLang="zh-CN" sz="2000" dirty="0" err="1">
                <a:solidFill>
                  <a:srgbClr val="003399"/>
                </a:solidFill>
                <a:latin typeface="Calibri" panose="020F0502020204030204" pitchFamily="34" charset="0"/>
              </a:rPr>
              <a:t>isospin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 space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088740"/>
            <a:ext cx="2924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35" y="1710705"/>
            <a:ext cx="4295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2473170"/>
            <a:ext cx="4629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239688"/>
            <a:ext cx="438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The spin and </a:t>
            </a:r>
            <a:r>
              <a:rPr lang="en-US" altLang="zh-CN" sz="2000" dirty="0" err="1">
                <a:solidFill>
                  <a:srgbClr val="003399"/>
                </a:solidFill>
                <a:latin typeface="Calibri" panose="020F0502020204030204" pitchFamily="34" charset="0"/>
              </a:rPr>
              <a:t>isospin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000" dirty="0" err="1">
                <a:solidFill>
                  <a:srgbClr val="003399"/>
                </a:solidFill>
                <a:latin typeface="Calibri" panose="020F0502020204030204" pitchFamily="34" charset="0"/>
              </a:rPr>
              <a:t>wavefunctions</a:t>
            </a:r>
            <a:r>
              <a:rPr lang="en-US" altLang="zh-CN" sz="2000" dirty="0">
                <a:solidFill>
                  <a:srgbClr val="003399"/>
                </a:solidFill>
                <a:latin typeface="Calibri" panose="020F0502020204030204" pitchFamily="34" charset="0"/>
              </a:rPr>
              <a:t> are: </a:t>
            </a:r>
            <a:endParaRPr lang="zh-CN" altLang="en-US" sz="20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4149080"/>
            <a:ext cx="3392650" cy="15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65" y="3744035"/>
            <a:ext cx="3320672" cy="26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左大括号 3"/>
          <p:cNvSpPr/>
          <p:nvPr/>
        </p:nvSpPr>
        <p:spPr>
          <a:xfrm>
            <a:off x="791580" y="4194085"/>
            <a:ext cx="135015" cy="144016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>
            <a:off x="4932040" y="3924055"/>
            <a:ext cx="225025" cy="243027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926595" y="1178750"/>
            <a:ext cx="225025" cy="18002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92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2888940"/>
            <a:ext cx="61055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2" y="4583888"/>
            <a:ext cx="5600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40" y="1086830"/>
            <a:ext cx="3162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94" y="854900"/>
            <a:ext cx="3228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05" y="1358770"/>
            <a:ext cx="3695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05" y="1853825"/>
            <a:ext cx="1800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30" y="1853825"/>
            <a:ext cx="1990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左大括号 1"/>
          <p:cNvSpPr/>
          <p:nvPr/>
        </p:nvSpPr>
        <p:spPr>
          <a:xfrm>
            <a:off x="4662010" y="854900"/>
            <a:ext cx="135015" cy="1294200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36585" y="323655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rgbClr val="0000FF"/>
                </a:solidFill>
              </a:rPr>
              <a:t>Spacial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</a:rPr>
              <a:t>wavefunction</a:t>
            </a:r>
            <a:r>
              <a:rPr lang="en-US" altLang="zh-CN" sz="2000" dirty="0">
                <a:solidFill>
                  <a:srgbClr val="0000FF"/>
                </a:solidFill>
              </a:rPr>
              <a:t>: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80" y="2308810"/>
            <a:ext cx="424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rgbClr val="0000FF"/>
                </a:solidFill>
              </a:rPr>
              <a:t>Wavefunction</a:t>
            </a:r>
            <a:r>
              <a:rPr lang="en-US" altLang="zh-CN" sz="2000" dirty="0">
                <a:solidFill>
                  <a:srgbClr val="0000FF"/>
                </a:solidFill>
              </a:rPr>
              <a:t> in momentum space: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3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45" y="2526500"/>
            <a:ext cx="3162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8" y="1398840"/>
            <a:ext cx="2619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1590" y="863715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Mean square radius: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2513334"/>
            <a:ext cx="32289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6935" y="1290535"/>
            <a:ext cx="4815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</a:t>
            </a:r>
            <a:r>
              <a:rPr lang="en-US" altLang="zh-CN" dirty="0" err="1">
                <a:solidFill>
                  <a:srgbClr val="FF0000"/>
                </a:solidFill>
              </a:rPr>
              <a:t>r.m.s</a:t>
            </a:r>
            <a:r>
              <a:rPr lang="en-US" altLang="zh-CN" dirty="0">
                <a:solidFill>
                  <a:srgbClr val="FF0000"/>
                </a:solidFill>
              </a:rPr>
              <a:t> are from </a:t>
            </a:r>
            <a:r>
              <a:rPr lang="en-US" altLang="zh-CN" dirty="0" err="1">
                <a:solidFill>
                  <a:srgbClr val="FF0000"/>
                </a:solidFill>
              </a:rPr>
              <a:t>Juelich</a:t>
            </a:r>
            <a:r>
              <a:rPr lang="en-US" altLang="zh-CN" dirty="0">
                <a:solidFill>
                  <a:srgbClr val="FF0000"/>
                </a:solidFill>
              </a:rPr>
              <a:t> model and Nijmegen model, with which the HO parameters are fixed.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598" y="5502132"/>
            <a:ext cx="820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zh-CN" sz="1600" dirty="0">
                <a:solidFill>
                  <a:srgbClr val="0000FF"/>
                </a:solidFill>
              </a:rPr>
              <a:t>H. Polinder, J. Haidenbauer and U.-</a:t>
            </a:r>
            <a:r>
              <a:rPr lang="nn-NO" altLang="zh-CN" sz="1600" dirty="0">
                <a:solidFill>
                  <a:srgbClr val="0000FF"/>
                </a:solidFill>
              </a:rPr>
              <a:t>G. Meisner, Phys. Lett. B </a:t>
            </a:r>
            <a:r>
              <a:rPr lang="nn-NO" altLang="zh-CN" sz="1600" b="1" dirty="0">
                <a:solidFill>
                  <a:srgbClr val="0000FF"/>
                </a:solidFill>
              </a:rPr>
              <a:t>653</a:t>
            </a:r>
            <a:r>
              <a:rPr lang="nn-NO" altLang="zh-CN" sz="1600" dirty="0">
                <a:solidFill>
                  <a:srgbClr val="0000FF"/>
                </a:solidFill>
              </a:rPr>
              <a:t>, 29 (2007)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zh-CN" sz="1600" dirty="0">
                <a:solidFill>
                  <a:srgbClr val="0000FF"/>
                </a:solidFill>
              </a:rPr>
              <a:t>J. Haidenbauer, S. Petschauer, N. Kaiser, U.-G. Meisner, </a:t>
            </a:r>
            <a:r>
              <a:rPr lang="en-US" altLang="zh-CN" sz="1600" dirty="0">
                <a:solidFill>
                  <a:srgbClr val="0000FF"/>
                </a:solidFill>
              </a:rPr>
              <a:t>A. </a:t>
            </a:r>
            <a:r>
              <a:rPr lang="en-US" altLang="zh-CN" sz="1600" dirty="0" err="1">
                <a:solidFill>
                  <a:srgbClr val="0000FF"/>
                </a:solidFill>
              </a:rPr>
              <a:t>Nogga</a:t>
            </a:r>
            <a:r>
              <a:rPr lang="en-US" altLang="zh-CN" sz="1600" dirty="0">
                <a:solidFill>
                  <a:srgbClr val="0000FF"/>
                </a:solidFill>
              </a:rPr>
              <a:t> and W. Weise, </a:t>
            </a:r>
            <a:r>
              <a:rPr lang="en-US" altLang="zh-CN" sz="1600" dirty="0" err="1">
                <a:solidFill>
                  <a:srgbClr val="0000FF"/>
                </a:solidFill>
              </a:rPr>
              <a:t>Nucl</a:t>
            </a:r>
            <a:r>
              <a:rPr lang="en-US" altLang="zh-CN" sz="1600" dirty="0">
                <a:solidFill>
                  <a:srgbClr val="0000FF"/>
                </a:solidFill>
              </a:rPr>
              <a:t>. Phys. A </a:t>
            </a:r>
            <a:r>
              <a:rPr lang="en-US" altLang="zh-CN" sz="1600" b="1" dirty="0">
                <a:solidFill>
                  <a:srgbClr val="0000FF"/>
                </a:solidFill>
              </a:rPr>
              <a:t>915</a:t>
            </a:r>
            <a:r>
              <a:rPr lang="en-US" altLang="zh-CN" sz="1600" dirty="0">
                <a:solidFill>
                  <a:srgbClr val="0000FF"/>
                </a:solidFill>
              </a:rPr>
              <a:t>, 24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</a:rPr>
              <a:t>T. A. </a:t>
            </a:r>
            <a:r>
              <a:rPr lang="en-US" altLang="zh-CN" sz="1600" dirty="0" err="1">
                <a:solidFill>
                  <a:srgbClr val="0000FF"/>
                </a:solidFill>
              </a:rPr>
              <a:t>Rijken</a:t>
            </a:r>
            <a:r>
              <a:rPr lang="en-US" altLang="zh-CN" sz="1600" dirty="0">
                <a:solidFill>
                  <a:srgbClr val="0000FF"/>
                </a:solidFill>
              </a:rPr>
              <a:t>, M. M. </a:t>
            </a:r>
            <a:r>
              <a:rPr lang="en-US" altLang="zh-CN" sz="1600" dirty="0" err="1">
                <a:solidFill>
                  <a:srgbClr val="0000FF"/>
                </a:solidFill>
              </a:rPr>
              <a:t>Nagels</a:t>
            </a:r>
            <a:r>
              <a:rPr lang="en-US" altLang="zh-CN" sz="1600" dirty="0">
                <a:solidFill>
                  <a:srgbClr val="0000FF"/>
                </a:solidFill>
              </a:rPr>
              <a:t> and Y. Yamamoto, Few Body Syst. 54, 801 (2013)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92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728700"/>
            <a:ext cx="5625625" cy="15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575" y="143635"/>
            <a:ext cx="31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Transition matrix element for </a:t>
            </a:r>
            <a:endParaRPr lang="zh-CN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15" y="170067"/>
            <a:ext cx="1971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2438890"/>
            <a:ext cx="8847476" cy="149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4149080"/>
            <a:ext cx="8847476" cy="245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585248" y="4149080"/>
            <a:ext cx="147191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591780" y="1313765"/>
            <a:ext cx="307660" cy="630070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2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5" y="908720"/>
            <a:ext cx="4876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2216950"/>
            <a:ext cx="5781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315" y="5936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Partial width: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080" y="1889538"/>
            <a:ext cx="46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“Lifetime” in comparison with the exp. data: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3737491"/>
            <a:ext cx="4313462" cy="29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7396" y="3284693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Sensitivity of the pole term cancellation mechanism to the nuclear model: </a:t>
            </a:r>
            <a:endParaRPr lang="zh-CN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1329" y="4059070"/>
                <a:ext cx="3506156" cy="200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Other channels, e.g.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 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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 d  p, 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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 2p  n, 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0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 d  n, 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0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 p  2n, will further contribute to the partial width and further shorten the lifetime. 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29" y="4059070"/>
                <a:ext cx="3506156" cy="2000035"/>
              </a:xfrm>
              <a:prstGeom prst="rect">
                <a:avLst/>
              </a:prstGeom>
              <a:blipFill rotWithShape="1">
                <a:blip r:embed="rId5"/>
                <a:stretch>
                  <a:fillRect l="-1913" t="-305" r="-1391" b="-4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605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6585" y="2154891"/>
                <a:ext cx="7515835" cy="209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The presence of Pauli blocking plays a unique role in light </a:t>
                </a:r>
                <a:r>
                  <a:rPr lang="en-US" altLang="zh-CN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hypernucleus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weak decays and can explain the fastened lifetime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𝑯</m:t>
                        </m:r>
                      </m:e>
                    </m:sPre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. 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More realistic nuclear </a:t>
                </a:r>
                <a:r>
                  <a:rPr lang="en-US" altLang="zh-CN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wavefunctions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are needed for quantitative calculations in the future.    </a:t>
                </a:r>
                <a:endParaRPr lang="zh-CN" altLang="en-US" sz="2400" b="1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85" y="2154891"/>
                <a:ext cx="7515835" cy="2098460"/>
              </a:xfrm>
              <a:prstGeom prst="rect">
                <a:avLst/>
              </a:prstGeom>
              <a:blipFill rotWithShape="1">
                <a:blip r:embed="rId2"/>
                <a:stretch>
                  <a:fillRect l="-1054" t="-2319" b="-5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6014" y="467150"/>
            <a:ext cx="5481212" cy="936625"/>
          </a:xfrm>
          <a:prstGeom prst="rect">
            <a:avLst/>
          </a:prstGeo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SimSun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SimSun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SimSun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l" eaLnBrk="1" hangingPunct="1">
              <a:spcBef>
                <a:spcPct val="35000"/>
              </a:spcBef>
            </a:pPr>
            <a:r>
              <a:rPr lang="en-US" altLang="zh-CN" sz="3200" b="1" kern="0" dirty="0">
                <a:solidFill>
                  <a:schemeClr val="accent2"/>
                </a:solidFill>
              </a:rPr>
              <a:t>Brief summary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9860" y="4689140"/>
            <a:ext cx="6372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zh-CN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66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98630"/>
            <a:ext cx="8895988" cy="667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49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674" y="404664"/>
            <a:ext cx="3900363" cy="46166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Lifetime of neutron: 880 sec.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726795" y="2213865"/>
            <a:ext cx="0" cy="270030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726795" y="3732364"/>
            <a:ext cx="4725525" cy="11671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/>
          <p:nvPr/>
        </p:nvCxnSpPr>
        <p:spPr>
          <a:xfrm flipV="1">
            <a:off x="2726795" y="3744035"/>
            <a:ext cx="1485165" cy="765085"/>
          </a:xfrm>
          <a:prstGeom prst="bentConnector3">
            <a:avLst>
              <a:gd name="adj1" fmla="val 76076"/>
            </a:avLst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3379141" y="4101506"/>
            <a:ext cx="283751" cy="528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384563" y="4220195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  <a:sym typeface="Symbol" pitchFamily="18" charset="2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2930430" y="4052367"/>
            <a:ext cx="28892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2934512" y="4194085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428903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~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/>
              </a:rPr>
              <a:t>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2.22 MeV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211224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)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</a:t>
            </a:r>
            <a:endParaRPr kumimoji="0" lang="zh-CN" alt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7255" y="369903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</a:t>
            </a:r>
            <a:endParaRPr kumimoji="0" lang="zh-CN" alt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7178" y="1268760"/>
            <a:ext cx="2242922" cy="46166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n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sym typeface="Wingdings" panose="05000000000000000000" pitchFamily="2" charset="2"/>
              </a:rPr>
              <a:t> p + e</a:t>
            </a:r>
            <a:r>
              <a:rPr kumimoji="0" lang="en-US" altLang="zh-CN" sz="2400" b="0" i="0" u="none" strike="noStrike" kern="0" cap="none" spc="0" normalizeH="0" baseline="3000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sym typeface="Symbol"/>
              </a:rPr>
              <a:t>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sym typeface="Wingdings" panose="05000000000000000000" pitchFamily="2" charset="2"/>
              </a:rPr>
              <a:t>+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sym typeface="Symbol"/>
              </a:rPr>
              <a:t>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sym typeface="Symbol"/>
              </a:rPr>
              <a:t>e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0396" y="593685"/>
            <a:ext cx="27270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M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p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= 938.27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M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= 939.56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M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p+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M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= 1877.83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M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p+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M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p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= 1876.54 MeV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M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d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= 1875.61 MeV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 flipV="1">
            <a:off x="4774296" y="3350860"/>
            <a:ext cx="283751" cy="528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779718" y="3469549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  <a:sym typeface="Symbol" pitchFamily="18" charset="2"/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 flipV="1">
            <a:off x="4325585" y="3301721"/>
            <a:ext cx="28892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329667" y="3443439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8351" y="4694075"/>
            <a:ext cx="11690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deuteron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6595" y="5466419"/>
            <a:ext cx="715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Neutron becomes stable inside the deuteron since the binding energy is larger than the excess energy. 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 flipV="1">
            <a:off x="5540720" y="3744035"/>
            <a:ext cx="28892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5544802" y="3885753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 flipV="1">
            <a:off x="5945765" y="3744035"/>
            <a:ext cx="28892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5949847" y="3905160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726795" y="4194085"/>
            <a:ext cx="3928119" cy="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16605" y="3924055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~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/>
              </a:rPr>
              <a:t>1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.29 MeV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01970" y="2888940"/>
            <a:ext cx="35939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97671" y="2888940"/>
            <a:ext cx="35939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n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2100" y="4364813"/>
            <a:ext cx="35939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2150" y="4374105"/>
            <a:ext cx="35939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18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z="3600" dirty="0"/>
              <a:t>Nuclear chart with strangeness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8" y="1528763"/>
            <a:ext cx="8229600" cy="4525962"/>
          </a:xfrm>
        </p:spPr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 rot="-1546160">
            <a:off x="560388" y="4043363"/>
            <a:ext cx="1295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Calibri" pitchFamily="34" charset="0"/>
            </a:endParaRP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850900" y="690563"/>
            <a:ext cx="7769225" cy="3824287"/>
          </a:xfrm>
          <a:custGeom>
            <a:avLst/>
            <a:gdLst>
              <a:gd name="T0" fmla="*/ 0 w 4894"/>
              <a:gd name="T1" fmla="*/ 2147483647 h 2409"/>
              <a:gd name="T2" fmla="*/ 2147483647 w 4894"/>
              <a:gd name="T3" fmla="*/ 2147483647 h 2409"/>
              <a:gd name="T4" fmla="*/ 2147483647 w 4894"/>
              <a:gd name="T5" fmla="*/ 2147483647 h 2409"/>
              <a:gd name="T6" fmla="*/ 2147483647 w 4894"/>
              <a:gd name="T7" fmla="*/ 2147483647 h 2409"/>
              <a:gd name="T8" fmla="*/ 2147483647 w 4894"/>
              <a:gd name="T9" fmla="*/ 0 h 2409"/>
              <a:gd name="T10" fmla="*/ 2147483647 w 4894"/>
              <a:gd name="T11" fmla="*/ 2147483647 h 2409"/>
              <a:gd name="T12" fmla="*/ 2147483647 w 4894"/>
              <a:gd name="T13" fmla="*/ 2147483647 h 2409"/>
              <a:gd name="T14" fmla="*/ 2147483647 w 4894"/>
              <a:gd name="T15" fmla="*/ 2147483647 h 2409"/>
              <a:gd name="T16" fmla="*/ 0 w 4894"/>
              <a:gd name="T17" fmla="*/ 2147483647 h 24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94"/>
              <a:gd name="T28" fmla="*/ 0 h 2409"/>
              <a:gd name="T29" fmla="*/ 4894 w 4894"/>
              <a:gd name="T30" fmla="*/ 2409 h 24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94" h="2409">
                <a:moveTo>
                  <a:pt x="0" y="2409"/>
                </a:moveTo>
                <a:cubicBezTo>
                  <a:pt x="70" y="2390"/>
                  <a:pt x="180" y="2376"/>
                  <a:pt x="416" y="2304"/>
                </a:cubicBezTo>
                <a:cubicBezTo>
                  <a:pt x="652" y="2232"/>
                  <a:pt x="767" y="2193"/>
                  <a:pt x="1415" y="1977"/>
                </a:cubicBezTo>
                <a:lnTo>
                  <a:pt x="4306" y="1006"/>
                </a:lnTo>
                <a:lnTo>
                  <a:pt x="4894" y="0"/>
                </a:lnTo>
                <a:lnTo>
                  <a:pt x="2810" y="791"/>
                </a:lnTo>
                <a:lnTo>
                  <a:pt x="1438" y="1446"/>
                </a:lnTo>
                <a:lnTo>
                  <a:pt x="619" y="1892"/>
                </a:lnTo>
                <a:lnTo>
                  <a:pt x="0" y="2394"/>
                </a:lnTo>
              </a:path>
            </a:pathLst>
          </a:custGeom>
          <a:solidFill>
            <a:srgbClr val="008000">
              <a:alpha val="25098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294" name="Picture 6" descr="NuclearChartwithSm-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713788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046163" y="3717925"/>
            <a:ext cx="2447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1117600" y="2709863"/>
            <a:ext cx="1439863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5654675" y="2420938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b="1">
                <a:latin typeface="Calibri" pitchFamily="34" charset="0"/>
              </a:rPr>
              <a:t>Λ</a:t>
            </a: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5005388" y="765175"/>
            <a:ext cx="35274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Calibri" pitchFamily="34" charset="0"/>
            </a:endParaRPr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 flipH="1">
            <a:off x="5437188" y="2781300"/>
            <a:ext cx="360362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718050" y="1700213"/>
            <a:ext cx="2646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Extending drip-line!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219700" y="4797425"/>
            <a:ext cx="172878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00910" y="683695"/>
            <a:ext cx="4463578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sym typeface="Symbol"/>
              </a:rPr>
              <a:t>What’s the role played by the -N </a:t>
            </a:r>
            <a:r>
              <a:rPr lang="en-US" altLang="zh-CN" sz="2000" b="1" dirty="0">
                <a:solidFill>
                  <a:srgbClr val="FF0000"/>
                </a:solidFill>
              </a:rPr>
              <a:t>interaction in the formation of </a:t>
            </a:r>
            <a:r>
              <a:rPr lang="en-US" altLang="zh-CN" sz="2000" b="1" dirty="0" err="1">
                <a:solidFill>
                  <a:srgbClr val="FF0000"/>
                </a:solidFill>
                <a:sym typeface="Symbol"/>
              </a:rPr>
              <a:t>hypernucleus</a:t>
            </a:r>
            <a:r>
              <a:rPr lang="en-US" altLang="zh-CN" sz="2000" b="1" dirty="0">
                <a:solidFill>
                  <a:srgbClr val="FF0000"/>
                </a:solidFill>
                <a:sym typeface="Symbol"/>
              </a:rPr>
              <a:t>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sym typeface="Symbol"/>
              </a:rPr>
              <a:t>What can we learn from their decays?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515" y="6453336"/>
            <a:ext cx="299075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Nuclear chart from E. </a:t>
            </a:r>
            <a:r>
              <a:rPr lang="en-US" altLang="zh-CN" dirty="0" err="1">
                <a:solidFill>
                  <a:srgbClr val="0000FF"/>
                </a:solidFill>
              </a:rPr>
              <a:t>Hiyama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460938"/>
            <a:ext cx="6767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baseline="-25000" dirty="0">
                <a:solidFill>
                  <a:srgbClr val="FF0000"/>
                </a:solidFill>
                <a:sym typeface="Symbol"/>
              </a:rPr>
              <a:t></a:t>
            </a:r>
            <a:r>
              <a:rPr lang="en-US" altLang="zh-CN" sz="2000" b="1" baseline="3000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altLang="zh-CN" sz="2000" b="1" dirty="0">
                <a:solidFill>
                  <a:srgbClr val="FF0000"/>
                </a:solidFill>
              </a:rPr>
              <a:t>He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5517232"/>
            <a:ext cx="562975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baseline="30000" dirty="0">
                <a:solidFill>
                  <a:srgbClr val="FF0000"/>
                </a:solidFill>
                <a:sym typeface="Symbol"/>
              </a:rPr>
              <a:t>5</a:t>
            </a:r>
            <a:r>
              <a:rPr lang="en-US" altLang="zh-CN" sz="2000" b="1" dirty="0">
                <a:solidFill>
                  <a:srgbClr val="FF0000"/>
                </a:solidFill>
              </a:rPr>
              <a:t>He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9582" y="953725"/>
            <a:ext cx="87716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baseline="-25000" dirty="0">
                <a:solidFill>
                  <a:srgbClr val="FF0000"/>
                </a:solidFill>
                <a:sym typeface="Symbol"/>
              </a:rPr>
              <a:t></a:t>
            </a:r>
            <a:r>
              <a:rPr lang="en-US" altLang="zh-CN" sz="2000" b="1" baseline="3000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</a:rPr>
              <a:t>n ?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957" y="4576479"/>
            <a:ext cx="354154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3399"/>
                </a:solidFill>
              </a:rPr>
              <a:t>J.-M. Richard, Q. Wang and Q. Zhao, PRC91, 014003 (2015); arXiv:1404.3473 [</a:t>
            </a:r>
            <a:r>
              <a:rPr lang="en-US" altLang="zh-CN" sz="1600" dirty="0" err="1">
                <a:solidFill>
                  <a:srgbClr val="003399"/>
                </a:solidFill>
              </a:rPr>
              <a:t>nucl-th</a:t>
            </a:r>
            <a:r>
              <a:rPr lang="en-US" altLang="zh-CN" sz="1600" dirty="0">
                <a:solidFill>
                  <a:srgbClr val="003399"/>
                </a:solidFill>
              </a:rPr>
              <a:t>].</a:t>
            </a:r>
          </a:p>
          <a:p>
            <a:r>
              <a:rPr lang="zh-CN" altLang="zh-CN" sz="1600" dirty="0">
                <a:solidFill>
                  <a:srgbClr val="003399"/>
                </a:solidFill>
              </a:rPr>
              <a:t>A.</a:t>
            </a:r>
            <a:r>
              <a:rPr lang="en-US" altLang="zh-CN" sz="1600" dirty="0">
                <a:solidFill>
                  <a:srgbClr val="003399"/>
                </a:solidFill>
              </a:rPr>
              <a:t> </a:t>
            </a:r>
            <a:r>
              <a:rPr lang="zh-CN" altLang="zh-CN" sz="1600" dirty="0">
                <a:solidFill>
                  <a:srgbClr val="003399"/>
                </a:solidFill>
              </a:rPr>
              <a:t>Gal and H.</a:t>
            </a:r>
            <a:r>
              <a:rPr lang="en-US" altLang="zh-CN" sz="1600" dirty="0">
                <a:solidFill>
                  <a:srgbClr val="003399"/>
                </a:solidFill>
              </a:rPr>
              <a:t> </a:t>
            </a:r>
            <a:r>
              <a:rPr lang="zh-CN" altLang="zh-CN" sz="1600" dirty="0">
                <a:solidFill>
                  <a:srgbClr val="003399"/>
                </a:solidFill>
              </a:rPr>
              <a:t>Garcilazo</a:t>
            </a:r>
            <a:r>
              <a:rPr lang="en-US" altLang="zh-CN" sz="1600" dirty="0">
                <a:solidFill>
                  <a:srgbClr val="003399"/>
                </a:solidFill>
              </a:rPr>
              <a:t>, PLB</a:t>
            </a:r>
            <a:r>
              <a:rPr lang="zh-CN" altLang="zh-CN" sz="1600" dirty="0">
                <a:solidFill>
                  <a:srgbClr val="003399"/>
                </a:solidFill>
              </a:rPr>
              <a:t>736, 93 (2014)</a:t>
            </a:r>
            <a:r>
              <a:rPr lang="en-US" altLang="zh-CN" sz="1600" dirty="0">
                <a:solidFill>
                  <a:srgbClr val="003399"/>
                </a:solidFill>
              </a:rPr>
              <a:t>, </a:t>
            </a:r>
            <a:r>
              <a:rPr lang="zh-CN" altLang="zh-CN" sz="1600" dirty="0">
                <a:solidFill>
                  <a:srgbClr val="003399"/>
                </a:solidFill>
              </a:rPr>
              <a:t>arXiv:1404.5855 [nucl-th]</a:t>
            </a:r>
            <a:r>
              <a:rPr lang="en-US" altLang="zh-CN" sz="1600" dirty="0">
                <a:solidFill>
                  <a:srgbClr val="003399"/>
                </a:solidFill>
              </a:rPr>
              <a:t>.</a:t>
            </a:r>
          </a:p>
          <a:p>
            <a:r>
              <a:rPr lang="zh-CN" altLang="zh-CN" sz="1600" dirty="0">
                <a:solidFill>
                  <a:srgbClr val="003399"/>
                </a:solidFill>
              </a:rPr>
              <a:t>E.</a:t>
            </a:r>
            <a:r>
              <a:rPr lang="en-US" altLang="zh-CN" sz="1600" dirty="0">
                <a:solidFill>
                  <a:srgbClr val="003399"/>
                </a:solidFill>
              </a:rPr>
              <a:t> </a:t>
            </a:r>
            <a:r>
              <a:rPr lang="zh-CN" altLang="zh-CN" sz="1600" dirty="0">
                <a:solidFill>
                  <a:srgbClr val="003399"/>
                </a:solidFill>
              </a:rPr>
              <a:t>Hiyama, S.</a:t>
            </a:r>
            <a:r>
              <a:rPr lang="en-US" altLang="zh-CN" sz="1600" dirty="0">
                <a:solidFill>
                  <a:srgbClr val="003399"/>
                </a:solidFill>
              </a:rPr>
              <a:t> </a:t>
            </a:r>
            <a:r>
              <a:rPr lang="zh-CN" altLang="zh-CN" sz="1600" dirty="0">
                <a:solidFill>
                  <a:srgbClr val="003399"/>
                </a:solidFill>
              </a:rPr>
              <a:t>Ohnishi, B.F.</a:t>
            </a:r>
            <a:r>
              <a:rPr lang="en-US" altLang="zh-CN" sz="1600" dirty="0">
                <a:solidFill>
                  <a:srgbClr val="003399"/>
                </a:solidFill>
              </a:rPr>
              <a:t> </a:t>
            </a:r>
            <a:r>
              <a:rPr lang="zh-CN" altLang="zh-CN" sz="1600" dirty="0">
                <a:solidFill>
                  <a:srgbClr val="003399"/>
                </a:solidFill>
              </a:rPr>
              <a:t>Gibson and T.A.</a:t>
            </a:r>
            <a:r>
              <a:rPr lang="en-US" altLang="zh-CN" sz="1600" dirty="0">
                <a:solidFill>
                  <a:srgbClr val="003399"/>
                </a:solidFill>
              </a:rPr>
              <a:t> </a:t>
            </a:r>
            <a:r>
              <a:rPr lang="zh-CN" altLang="zh-CN" sz="1600" dirty="0">
                <a:solidFill>
                  <a:srgbClr val="003399"/>
                </a:solidFill>
              </a:rPr>
              <a:t>Rijken</a:t>
            </a:r>
            <a:r>
              <a:rPr lang="en-US" altLang="zh-CN" sz="1600" dirty="0">
                <a:solidFill>
                  <a:srgbClr val="003399"/>
                </a:solidFill>
              </a:rPr>
              <a:t>, PRC89, </a:t>
            </a:r>
            <a:r>
              <a:rPr lang="zh-CN" altLang="zh-CN" sz="1600" dirty="0">
                <a:solidFill>
                  <a:srgbClr val="003399"/>
                </a:solidFill>
              </a:rPr>
              <a:t>061302 (2014)</a:t>
            </a:r>
            <a:r>
              <a:rPr lang="en-US" altLang="zh-CN" sz="1600" dirty="0">
                <a:solidFill>
                  <a:srgbClr val="003399"/>
                </a:solidFill>
              </a:rPr>
              <a:t>, </a:t>
            </a:r>
            <a:r>
              <a:rPr lang="zh-CN" altLang="zh-CN" sz="1600" dirty="0">
                <a:solidFill>
                  <a:srgbClr val="003399"/>
                </a:solidFill>
              </a:rPr>
              <a:t>arXiv:1405.2365 [nucl-th]</a:t>
            </a:r>
            <a:endParaRPr lang="zh-CN" altLang="en-US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9969"/>
            <a:ext cx="6210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6237312"/>
            <a:ext cx="530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  <a:latin typeface="Calibri" panose="020F0502020204030204" pitchFamily="34" charset="0"/>
              </a:rPr>
              <a:t>C. </a:t>
            </a:r>
            <a:r>
              <a:rPr lang="en-US" altLang="zh-CN" dirty="0" err="1">
                <a:solidFill>
                  <a:srgbClr val="003399"/>
                </a:solidFill>
                <a:latin typeface="Calibri" panose="020F0502020204030204" pitchFamily="34" charset="0"/>
              </a:rPr>
              <a:t>Rappold</a:t>
            </a:r>
            <a:r>
              <a:rPr lang="en-US" altLang="zh-CN" dirty="0">
                <a:solidFill>
                  <a:srgbClr val="003399"/>
                </a:solidFill>
                <a:latin typeface="Calibri" panose="020F0502020204030204" pitchFamily="34" charset="0"/>
              </a:rPr>
              <a:t> et al., Physics Letters B 728 (2014) 543–548</a:t>
            </a:r>
            <a:endParaRPr lang="zh-CN" altLang="en-US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4674" y="404664"/>
                <a:ext cx="5631542" cy="544188"/>
              </a:xfrm>
              <a:prstGeom prst="rect">
                <a:avLst/>
              </a:prstGeom>
              <a:noFill/>
              <a:ln>
                <a:solidFill>
                  <a:srgbClr val="003399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3399"/>
                    </a:solidFill>
                  </a:rPr>
                  <a:t>Lifetime measurement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𝐇</m:t>
                        </m:r>
                      </m:e>
                    </m:sPre>
                  </m:oMath>
                </a14:m>
                <a:r>
                  <a:rPr lang="zh-CN" altLang="en-US" sz="2400" b="1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3399"/>
                    </a:solidFill>
                  </a:rPr>
                  <a:t>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altLang="zh-CN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𝐇</m:t>
                        </m:r>
                      </m:e>
                    </m:sPre>
                  </m:oMath>
                </a14:m>
                <a:r>
                  <a:rPr lang="zh-CN" altLang="en-US" sz="2400" b="1" dirty="0">
                    <a:solidFill>
                      <a:srgbClr val="0033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74" y="404664"/>
                <a:ext cx="5631542" cy="544188"/>
              </a:xfrm>
              <a:prstGeom prst="rect">
                <a:avLst/>
              </a:prstGeom>
              <a:blipFill rotWithShape="1">
                <a:blip r:embed="rId3"/>
                <a:stretch>
                  <a:fillRect l="-1512" t="-1087" b="-14130"/>
                </a:stretch>
              </a:blipFill>
              <a:ln>
                <a:solidFill>
                  <a:srgbClr val="003399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5408361"/>
                <a:ext cx="8017516" cy="468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000" b="1" dirty="0">
                    <a:solidFill>
                      <a:srgbClr val="003399"/>
                    </a:solidFill>
                    <a:latin typeface="Calibri" panose="020F0502020204030204" pitchFamily="34" charset="0"/>
                  </a:rPr>
                  <a:t>The lifetimes of both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𝐇</m:t>
                        </m:r>
                      </m:e>
                    </m:sPre>
                  </m:oMath>
                </a14:m>
                <a:r>
                  <a:rPr lang="zh-CN" altLang="en-US" sz="2000" b="1" dirty="0">
                    <a:solidFill>
                      <a:srgbClr val="003399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rgbClr val="003399"/>
                    </a:solidFill>
                    <a:latin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  <m:e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𝐇</m:t>
                        </m:r>
                      </m:e>
                    </m:sPre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rgbClr val="003399"/>
                    </a:solidFill>
                    <a:latin typeface="Calibri" panose="020F0502020204030204" pitchFamily="34" charset="0"/>
                  </a:rPr>
                  <a:t>are shorter than that of the free </a:t>
                </a:r>
                <a:r>
                  <a:rPr lang="en-US" altLang="zh-CN" sz="2000" b="1" dirty="0">
                    <a:solidFill>
                      <a:srgbClr val="003399"/>
                    </a:solidFill>
                    <a:latin typeface="Calibri" panose="020F0502020204030204" pitchFamily="34" charset="0"/>
                    <a:sym typeface="Symbol"/>
                  </a:rPr>
                  <a:t>!  </a:t>
                </a:r>
                <a:endParaRPr lang="zh-CN" altLang="en-US" sz="2000" b="1" dirty="0">
                  <a:solidFill>
                    <a:srgbClr val="003399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08361"/>
                <a:ext cx="8017516" cy="468911"/>
              </a:xfrm>
              <a:prstGeom prst="rect">
                <a:avLst/>
              </a:prstGeom>
              <a:blipFill rotWithShape="1">
                <a:blip r:embed="rId4"/>
                <a:stretch>
                  <a:fillRect l="-684" t="-1299" b="-1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0" y="1484784"/>
            <a:ext cx="1257300" cy="419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99" y="1484784"/>
            <a:ext cx="1247775" cy="428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1516722"/>
            <a:ext cx="261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</a:rPr>
              <a:t>Free </a:t>
            </a:r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  <a:sym typeface="Symbol"/>
              </a:rPr>
              <a:t>: (</a:t>
            </a:r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</a:rPr>
              <a:t>263.2±2.0) </a:t>
            </a:r>
            <a:r>
              <a:rPr lang="en-US" altLang="zh-CN" sz="2000" dirty="0" err="1">
                <a:solidFill>
                  <a:srgbClr val="0000FF"/>
                </a:solidFill>
                <a:latin typeface="Calibri" panose="020F0502020204030204" pitchFamily="34" charset="0"/>
              </a:rPr>
              <a:t>ps</a:t>
            </a:r>
            <a:endParaRPr lang="zh-CN" alt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1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32239"/>
            <a:ext cx="7689478" cy="36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1730" y="6129300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ALICE Collaboration, Physics Letters B 754 (2016) 360–372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8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 flipV="1">
            <a:off x="2321750" y="1742912"/>
            <a:ext cx="0" cy="369041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2321750" y="2823032"/>
            <a:ext cx="4725525" cy="11671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 flipV="1">
            <a:off x="2321750" y="2837471"/>
            <a:ext cx="1890210" cy="750647"/>
          </a:xfrm>
          <a:prstGeom prst="bentConnector3">
            <a:avLst>
              <a:gd name="adj1" fmla="val 89270"/>
            </a:avLst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2974096" y="3180503"/>
            <a:ext cx="283751" cy="528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979518" y="3299192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525385" y="3131364"/>
            <a:ext cx="28892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529467" y="3273082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685" y="4898197"/>
            <a:ext cx="1709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Excess energy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6675" y="164128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V</a:t>
            </a:r>
            <a:r>
              <a:rPr lang="en-US" altLang="zh-CN" sz="2400" b="1" dirty="0">
                <a:solidFill>
                  <a:srgbClr val="FF0000"/>
                </a:solidFill>
              </a:rPr>
              <a:t>(</a:t>
            </a:r>
            <a:r>
              <a:rPr lang="en-US" altLang="zh-CN" sz="2400" b="1" i="1" dirty="0">
                <a:solidFill>
                  <a:srgbClr val="FF0000"/>
                </a:solidFill>
              </a:rPr>
              <a:t>r</a:t>
            </a:r>
            <a:r>
              <a:rPr lang="en-US" altLang="zh-CN" sz="2400" b="1" dirty="0">
                <a:solidFill>
                  <a:srgbClr val="FF0000"/>
                </a:solidFill>
              </a:rPr>
              <a:t>)</a:t>
            </a:r>
            <a:r>
              <a:rPr lang="en-US" altLang="zh-CN" sz="2400" b="1" i="1" dirty="0">
                <a:solidFill>
                  <a:srgbClr val="FF0000"/>
                </a:solidFill>
              </a:rPr>
              <a:t>  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2210" y="2811361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r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</a:rPr>
              <a:t>  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4819301" y="2429857"/>
            <a:ext cx="283751" cy="528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824723" y="2548546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4370590" y="2380718"/>
            <a:ext cx="28892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374672" y="2522436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5009" y="3773072"/>
            <a:ext cx="172194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Hyper-nucleus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321750" y="5161342"/>
            <a:ext cx="4860540" cy="10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6525" y="3368027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Nuclear binding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6975" y="1967937"/>
            <a:ext cx="39626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b="1" dirty="0">
                <a:solidFill>
                  <a:srgbClr val="0000FF"/>
                </a:solidFill>
              </a:rPr>
              <a:t> 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2676" y="1967937"/>
            <a:ext cx="1090363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8000"/>
                </a:solidFill>
              </a:rPr>
              <a:t>nucleons 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585" y="1088740"/>
            <a:ext cx="255711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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 p + </a:t>
            </a:r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</a:t>
            </a:r>
            <a:r>
              <a:rPr lang="en-US" altLang="zh-CN" sz="2400" baseline="30000" dirty="0">
                <a:solidFill>
                  <a:srgbClr val="FF0000"/>
                </a:solidFill>
                <a:sym typeface="Symbol"/>
              </a:rPr>
              <a:t> </a:t>
            </a:r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, n </a:t>
            </a:r>
            <a:r>
              <a:rPr lang="en-US" altLang="zh-CN" sz="240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en-US" altLang="zh-CN" sz="2400">
                <a:solidFill>
                  <a:srgbClr val="FF0000"/>
                </a:solidFill>
                <a:sym typeface="Symbol"/>
              </a:rPr>
              <a:t></a:t>
            </a:r>
            <a:r>
              <a:rPr lang="en-US" altLang="zh-CN" sz="2400" baseline="30000">
                <a:solidFill>
                  <a:srgbClr val="FF0000"/>
                </a:solidFill>
                <a:sym typeface="Symbol"/>
              </a:rPr>
              <a:t>0</a:t>
            </a:r>
            <a:r>
              <a:rPr lang="en-US" altLang="zh-CN" sz="24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8826" y="2959205"/>
            <a:ext cx="19223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>
                <a:solidFill>
                  <a:srgbClr val="003399"/>
                </a:solidFill>
              </a:rPr>
              <a:t>M</a:t>
            </a:r>
            <a:r>
              <a:rPr lang="en-US" altLang="zh-CN" sz="2000" dirty="0" err="1">
                <a:solidFill>
                  <a:srgbClr val="003399"/>
                </a:solidFill>
              </a:rPr>
              <a:t>p</a:t>
            </a:r>
            <a:r>
              <a:rPr lang="en-US" altLang="zh-CN" sz="2000" dirty="0">
                <a:solidFill>
                  <a:srgbClr val="003399"/>
                </a:solidFill>
              </a:rPr>
              <a:t>= 938 MeV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003399"/>
                </a:solidFill>
              </a:rPr>
              <a:t>M</a:t>
            </a:r>
            <a:r>
              <a:rPr lang="en-US" altLang="zh-CN" sz="2000" dirty="0">
                <a:solidFill>
                  <a:srgbClr val="003399"/>
                </a:solidFill>
                <a:sym typeface="Symbol"/>
              </a:rPr>
              <a:t></a:t>
            </a:r>
            <a:r>
              <a:rPr lang="en-US" altLang="zh-CN" sz="2000" dirty="0">
                <a:solidFill>
                  <a:srgbClr val="003399"/>
                </a:solidFill>
              </a:rPr>
              <a:t>= 139 MeV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003399"/>
                </a:solidFill>
              </a:rPr>
              <a:t>M</a:t>
            </a:r>
            <a:r>
              <a:rPr lang="en-US" altLang="zh-CN" sz="2000" dirty="0">
                <a:solidFill>
                  <a:srgbClr val="003399"/>
                </a:solidFill>
                <a:sym typeface="Symbol"/>
              </a:rPr>
              <a:t></a:t>
            </a:r>
            <a:r>
              <a:rPr lang="en-US" altLang="zh-CN" sz="2000" dirty="0">
                <a:solidFill>
                  <a:srgbClr val="003399"/>
                </a:solidFill>
              </a:rPr>
              <a:t>= 1115 MeV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rgbClr val="C00000"/>
                </a:solidFill>
              </a:rPr>
              <a:t>M</a:t>
            </a:r>
            <a:r>
              <a:rPr lang="en-US" altLang="zh-CN" sz="2000" dirty="0">
                <a:solidFill>
                  <a:srgbClr val="C00000"/>
                </a:solidFill>
                <a:sym typeface="Symbol"/>
              </a:rPr>
              <a:t> (</a:t>
            </a:r>
            <a:r>
              <a:rPr lang="en-US" altLang="zh-CN" sz="2000" b="1" dirty="0" err="1">
                <a:solidFill>
                  <a:srgbClr val="C00000"/>
                </a:solidFill>
              </a:rPr>
              <a:t>M</a:t>
            </a:r>
            <a:r>
              <a:rPr lang="en-US" altLang="zh-CN" sz="2000" dirty="0" err="1">
                <a:solidFill>
                  <a:srgbClr val="C00000"/>
                </a:solidFill>
              </a:rPr>
              <a:t>p</a:t>
            </a:r>
            <a:r>
              <a:rPr lang="en-US" altLang="zh-CN" sz="2000" dirty="0">
                <a:solidFill>
                  <a:srgbClr val="C00000"/>
                </a:solidFill>
                <a:sym typeface="Symbol"/>
              </a:rPr>
              <a:t></a:t>
            </a:r>
            <a:r>
              <a:rPr lang="en-US" altLang="zh-CN" sz="2000" b="1" dirty="0">
                <a:solidFill>
                  <a:srgbClr val="C00000"/>
                </a:solidFill>
              </a:rPr>
              <a:t> M</a:t>
            </a:r>
            <a:r>
              <a:rPr lang="en-US" altLang="zh-CN" sz="2000" dirty="0">
                <a:solidFill>
                  <a:srgbClr val="C00000"/>
                </a:solidFill>
                <a:sym typeface="Symbol"/>
              </a:rPr>
              <a:t>)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C00000"/>
                </a:solidFill>
              </a:rPr>
              <a:t> = 38 MeV  </a:t>
            </a: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 flipV="1">
            <a:off x="3401870" y="3183072"/>
            <a:ext cx="283751" cy="528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3407292" y="3301761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 flipV="1">
            <a:off x="5252043" y="2430800"/>
            <a:ext cx="283751" cy="528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5257465" y="2549489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 flipV="1">
            <a:off x="5213418" y="4751159"/>
            <a:ext cx="283751" cy="528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218840" y="4869848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9" name="Line 2"/>
          <p:cNvSpPr>
            <a:spLocks noChangeShapeType="1"/>
          </p:cNvSpPr>
          <p:nvPr/>
        </p:nvSpPr>
        <p:spPr bwMode="auto">
          <a:xfrm flipV="1">
            <a:off x="5641192" y="4753728"/>
            <a:ext cx="283751" cy="528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5646614" y="4872417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6084863" y="4893262"/>
            <a:ext cx="287337" cy="288925"/>
          </a:xfrm>
          <a:prstGeom prst="ellipse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zh-CN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575" y="5724255"/>
            <a:ext cx="769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333FF"/>
                </a:solidFill>
              </a:rPr>
              <a:t>For a “</a:t>
            </a:r>
            <a:r>
              <a:rPr lang="en-US" altLang="zh-CN" sz="2000" b="1" dirty="0">
                <a:solidFill>
                  <a:srgbClr val="FF0000"/>
                </a:solidFill>
              </a:rPr>
              <a:t>weakly-bound</a:t>
            </a:r>
            <a:r>
              <a:rPr lang="en-US" altLang="zh-CN" sz="2000" b="1" dirty="0">
                <a:solidFill>
                  <a:srgbClr val="3333FF"/>
                </a:solidFill>
              </a:rPr>
              <a:t>” “</a:t>
            </a:r>
            <a:r>
              <a:rPr lang="en-US" altLang="zh-CN" sz="2000" b="1" dirty="0">
                <a:solidFill>
                  <a:srgbClr val="FF0000"/>
                </a:solidFill>
              </a:rPr>
              <a:t>light</a:t>
            </a:r>
            <a:r>
              <a:rPr lang="en-US" altLang="zh-CN" sz="2000" b="1" dirty="0">
                <a:solidFill>
                  <a:srgbClr val="3333FF"/>
                </a:solidFill>
              </a:rPr>
              <a:t>”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3333FF"/>
                </a:solidFill>
              </a:rPr>
              <a:t>hyper-nucleus, its lifetime </a:t>
            </a:r>
            <a:r>
              <a:rPr lang="en-US" altLang="zh-CN" sz="2000" b="1" dirty="0">
                <a:solidFill>
                  <a:srgbClr val="3333FF"/>
                </a:solidFill>
                <a:sym typeface="Symbol"/>
              </a:rPr>
              <a:t>should not be much different from that of a free . </a:t>
            </a:r>
            <a:endParaRPr lang="zh-CN" altLang="en-US" sz="2000" b="1" dirty="0">
              <a:solidFill>
                <a:srgbClr val="3333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4674" y="404664"/>
            <a:ext cx="6085961" cy="46166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3399"/>
                </a:solidFill>
              </a:rPr>
              <a:t>Lifetime of </a:t>
            </a:r>
            <a:r>
              <a:rPr lang="en-US" altLang="zh-CN" sz="2400" b="1" dirty="0">
                <a:solidFill>
                  <a:srgbClr val="FF0000"/>
                </a:solidFill>
                <a:sym typeface="Symbol"/>
              </a:rPr>
              <a:t></a:t>
            </a:r>
            <a:r>
              <a:rPr lang="en-US" altLang="zh-CN" sz="2400" b="1" dirty="0">
                <a:solidFill>
                  <a:srgbClr val="003399"/>
                </a:solidFill>
              </a:rPr>
              <a:t>: </a:t>
            </a:r>
            <a:r>
              <a:rPr lang="en-US" altLang="zh-CN" sz="2400" b="1" dirty="0">
                <a:solidFill>
                  <a:srgbClr val="003399"/>
                </a:solidFill>
                <a:sym typeface="Symbol"/>
              </a:rPr>
              <a:t>(</a:t>
            </a:r>
            <a:r>
              <a:rPr lang="en-US" altLang="zh-CN" sz="2400" b="1" dirty="0">
                <a:solidFill>
                  <a:srgbClr val="003399"/>
                </a:solidFill>
              </a:rPr>
              <a:t>263.2±2.0) </a:t>
            </a:r>
            <a:r>
              <a:rPr lang="en-US" altLang="zh-CN" sz="2400" b="1" dirty="0" err="1">
                <a:solidFill>
                  <a:srgbClr val="003399"/>
                </a:solidFill>
              </a:rPr>
              <a:t>ps</a:t>
            </a:r>
            <a:r>
              <a:rPr lang="en-US" altLang="zh-CN" sz="2400" b="1" dirty="0">
                <a:solidFill>
                  <a:srgbClr val="003399"/>
                </a:solidFill>
              </a:rPr>
              <a:t> = 2.63</a:t>
            </a:r>
            <a:r>
              <a:rPr lang="en-US" altLang="zh-CN" sz="2400" b="1" dirty="0">
                <a:solidFill>
                  <a:srgbClr val="003399"/>
                </a:solidFill>
                <a:sym typeface="Symbol"/>
              </a:rPr>
              <a:t>10</a:t>
            </a:r>
            <a:r>
              <a:rPr lang="en-US" altLang="zh-CN" sz="2400" b="1" baseline="30000" dirty="0">
                <a:solidFill>
                  <a:srgbClr val="003399"/>
                </a:solidFill>
                <a:sym typeface="Symbol"/>
              </a:rPr>
              <a:t>10</a:t>
            </a:r>
            <a:r>
              <a:rPr lang="en-US" altLang="zh-CN" sz="2400" b="1" dirty="0">
                <a:solidFill>
                  <a:srgbClr val="003399"/>
                </a:solidFill>
                <a:sym typeface="Symbol"/>
              </a:rPr>
              <a:t> s</a:t>
            </a:r>
            <a:r>
              <a:rPr lang="en-US" altLang="zh-CN" sz="2400" b="1" dirty="0">
                <a:solidFill>
                  <a:srgbClr val="003399"/>
                </a:solidFill>
              </a:rPr>
              <a:t>. </a:t>
            </a:r>
            <a:endParaRPr lang="zh-CN" alt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674" y="404664"/>
            <a:ext cx="2779928" cy="46166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3399"/>
                </a:solidFill>
              </a:rPr>
              <a:t>Why surprising? </a:t>
            </a:r>
            <a:r>
              <a:rPr lang="zh-CN" altLang="en-US" sz="2400" b="1" dirty="0">
                <a:solidFill>
                  <a:srgbClr val="003399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280653"/>
                <a:ext cx="7848872" cy="97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3333FF"/>
                    </a:solidFill>
                  </a:rPr>
                  <a:t>For the weakly bound system, the non-</a:t>
                </a:r>
                <a:r>
                  <a:rPr lang="en-US" altLang="zh-CN" dirty="0" err="1">
                    <a:solidFill>
                      <a:srgbClr val="3333FF"/>
                    </a:solidFill>
                  </a:rPr>
                  <a:t>mesonic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 weak decay will be suppressed by the pion propagator. Hence, one would expect that the lifetime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3333FF"/>
                            </a:solidFill>
                            <a:latin typeface="Cambria Math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altLang="zh-CN" dirty="0">
                    <a:solidFill>
                      <a:srgbClr val="3333FF"/>
                    </a:solidFill>
                  </a:rPr>
                  <a:t> is more or less the same as the free </a:t>
                </a:r>
                <a:r>
                  <a:rPr lang="en-US" altLang="zh-CN" dirty="0">
                    <a:solidFill>
                      <a:srgbClr val="3333FF"/>
                    </a:solidFill>
                    <a:sym typeface="Symbol"/>
                  </a:rPr>
                  <a:t>.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80653"/>
                <a:ext cx="7848872" cy="978217"/>
              </a:xfrm>
              <a:prstGeom prst="rect">
                <a:avLst/>
              </a:prstGeom>
              <a:blipFill rotWithShape="1">
                <a:blip r:embed="rId2"/>
                <a:stretch>
                  <a:fillRect l="-466" t="-3106" b="-4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任意多边形 3"/>
          <p:cNvSpPr/>
          <p:nvPr/>
        </p:nvSpPr>
        <p:spPr>
          <a:xfrm rot="476966">
            <a:off x="1619881" y="5185534"/>
            <a:ext cx="2298206" cy="162717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751925">
            <a:off x="1597492" y="5654854"/>
            <a:ext cx="2359372" cy="184666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11084728">
            <a:off x="1623895" y="4588096"/>
            <a:ext cx="2303357" cy="197546"/>
          </a:xfrm>
          <a:custGeom>
            <a:avLst/>
            <a:gdLst>
              <a:gd name="connsiteX0" fmla="*/ 0 w 3818965"/>
              <a:gd name="connsiteY0" fmla="*/ 494463 h 494463"/>
              <a:gd name="connsiteX1" fmla="*/ 1376979 w 3818965"/>
              <a:gd name="connsiteY1" fmla="*/ 150219 h 494463"/>
              <a:gd name="connsiteX2" fmla="*/ 2667897 w 3818965"/>
              <a:gd name="connsiteY2" fmla="*/ 10369 h 494463"/>
              <a:gd name="connsiteX3" fmla="*/ 3818965 w 3818965"/>
              <a:gd name="connsiteY3" fmla="*/ 21127 h 4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965" h="494463">
                <a:moveTo>
                  <a:pt x="0" y="494463"/>
                </a:moveTo>
                <a:cubicBezTo>
                  <a:pt x="466165" y="362682"/>
                  <a:pt x="932330" y="230901"/>
                  <a:pt x="1376979" y="150219"/>
                </a:cubicBezTo>
                <a:cubicBezTo>
                  <a:pt x="1821628" y="69537"/>
                  <a:pt x="2260899" y="31884"/>
                  <a:pt x="2667897" y="10369"/>
                </a:cubicBezTo>
                <a:cubicBezTo>
                  <a:pt x="3074895" y="-11146"/>
                  <a:pt x="3446930" y="4990"/>
                  <a:pt x="3818965" y="2112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55776" y="4637172"/>
            <a:ext cx="216024" cy="201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771800" y="4838388"/>
            <a:ext cx="309985" cy="3501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048979" y="5188549"/>
            <a:ext cx="174594" cy="116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221804" y="492520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p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453086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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7378" y="5317182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n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3928" y="510115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n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445308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944" y="553320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0000FF"/>
                </a:solidFill>
              </a:rPr>
              <a:t>n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15616" y="4277132"/>
            <a:ext cx="720080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3528" y="4565164"/>
                <a:ext cx="705578" cy="534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  <a:sym typeface="Symbol"/>
                            </a:rPr>
                            <m:t>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65164"/>
                <a:ext cx="705578" cy="5348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954680" y="4694371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sym typeface="Symbol"/>
              </a:rPr>
              <a:t></a:t>
            </a:r>
            <a:r>
              <a:rPr lang="en-US" altLang="zh-CN" sz="2400" b="1" i="1" baseline="30000" dirty="0">
                <a:solidFill>
                  <a:srgbClr val="FF0000"/>
                </a:solidFill>
                <a:sym typeface="Symbol"/>
              </a:rPr>
              <a:t></a:t>
            </a:r>
            <a:endParaRPr lang="zh-CN" alt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21364920">
            <a:off x="3703645" y="4427077"/>
            <a:ext cx="609650" cy="11266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671900" y="3933056"/>
            <a:ext cx="134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</a:rPr>
              <a:t>deuteron</a:t>
            </a:r>
            <a:endParaRPr lang="zh-CN" alt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88024" y="4603718"/>
                <a:ext cx="4032448" cy="1384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err="1">
                    <a:solidFill>
                      <a:srgbClr val="FF0000"/>
                    </a:solidFill>
                    <a:latin typeface="Cambria Math"/>
                  </a:rPr>
                  <a:t>Mesonic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/>
                  </a:rPr>
                  <a:t> decay is dominant via 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 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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He</m:t>
                        </m:r>
                      </m:e>
                    </m:sPre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, 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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</m:sPre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, 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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 d  p, 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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 2p  n, 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0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 d  n, 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sym typeface="Symbol"/>
                  </a:rPr>
                  <a:t>0</a:t>
                </a:r>
                <a:r>
                  <a:rPr lang="en-US" altLang="zh-CN" sz="2000" dirty="0">
                    <a:solidFill>
                      <a:srgbClr val="FF0000"/>
                    </a:solidFill>
                    <a:sym typeface="Symbol"/>
                  </a:rPr>
                  <a:t>  p  2n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603718"/>
                <a:ext cx="4032448" cy="1384482"/>
              </a:xfrm>
              <a:prstGeom prst="rect">
                <a:avLst/>
              </a:prstGeom>
              <a:blipFill rotWithShape="1">
                <a:blip r:embed="rId4"/>
                <a:stretch>
                  <a:fillRect l="-1511" t="-2203" b="-7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3568" y="3248980"/>
                <a:ext cx="6120680" cy="4611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Non-</a:t>
                </a:r>
                <a:r>
                  <a:rPr lang="en-US" altLang="zh-CN" sz="20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mesonic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weak decay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, e.g.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  <a:sym typeface="Symbol"/>
                          </a:rPr>
                          <m:t>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 </a:t>
                </a:r>
                <a:r>
                  <a:rPr lang="en-US" altLang="zh-CN" sz="2000" dirty="0">
                    <a:solidFill>
                      <a:srgbClr val="0000FF"/>
                    </a:solidFill>
                    <a:sym typeface="Symbol"/>
                  </a:rPr>
                  <a:t>p  2n, d  n</a:t>
                </a:r>
                <a:endParaRPr lang="zh-CN" altLang="en-US" sz="20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48980"/>
                <a:ext cx="6120680" cy="461152"/>
              </a:xfrm>
              <a:prstGeom prst="rect">
                <a:avLst/>
              </a:prstGeom>
              <a:blipFill rotWithShape="1">
                <a:blip r:embed="rId5"/>
                <a:stretch>
                  <a:fillRect l="-895" t="-1282" b="-141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673805"/>
            <a:ext cx="2355581" cy="18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76240"/>
            <a:ext cx="2665571" cy="15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60" y="4511495"/>
            <a:ext cx="4897076" cy="58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60" y="5237525"/>
            <a:ext cx="3749982" cy="84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55" y="1772990"/>
            <a:ext cx="2837283" cy="17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550" y="57742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H. </a:t>
            </a:r>
            <a:r>
              <a:rPr lang="en-US" altLang="zh-CN" dirty="0" err="1">
                <a:solidFill>
                  <a:srgbClr val="C00000"/>
                </a:solidFill>
              </a:rPr>
              <a:t>Kamada</a:t>
            </a:r>
            <a:r>
              <a:rPr lang="en-US" altLang="zh-CN" dirty="0">
                <a:solidFill>
                  <a:srgbClr val="C00000"/>
                </a:solidFill>
              </a:rPr>
              <a:t>, </a:t>
            </a:r>
            <a:r>
              <a:rPr lang="pl-PL" altLang="zh-CN" dirty="0">
                <a:solidFill>
                  <a:srgbClr val="C00000"/>
                </a:solidFill>
              </a:rPr>
              <a:t>J. Golak, K. Miyagawa, H. Witała, and W. Glockle</a:t>
            </a:r>
            <a:r>
              <a:rPr lang="en-US" altLang="zh-CN" dirty="0">
                <a:solidFill>
                  <a:srgbClr val="C00000"/>
                </a:solidFill>
              </a:rPr>
              <a:t>, Phys. Rev. C 57, 1595 (1998) 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555" y="3883985"/>
            <a:ext cx="694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rgbClr val="0000FF"/>
                </a:solidFill>
              </a:rPr>
              <a:t>Pionic</a:t>
            </a:r>
            <a:r>
              <a:rPr lang="en-US" altLang="zh-CN" sz="2000" dirty="0">
                <a:solidFill>
                  <a:srgbClr val="0000FF"/>
                </a:solidFill>
              </a:rPr>
              <a:t> weak transition operator has been </a:t>
            </a:r>
            <a:r>
              <a:rPr lang="en-US" altLang="zh-CN" sz="2000" dirty="0" err="1">
                <a:solidFill>
                  <a:srgbClr val="0000FF"/>
                </a:solidFill>
              </a:rPr>
              <a:t>parametrized</a:t>
            </a:r>
            <a:r>
              <a:rPr lang="en-US" altLang="zh-CN" sz="2000" dirty="0">
                <a:solidFill>
                  <a:srgbClr val="0000FF"/>
                </a:solidFill>
              </a:rPr>
              <a:t> out: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7" y="1493786"/>
            <a:ext cx="8196353" cy="350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548682" y="4173522"/>
              <a:ext cx="1130040" cy="4608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802" y="4077762"/>
                <a:ext cx="1225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7003122" y="4151562"/>
              <a:ext cx="1130040" cy="63000"/>
            </p14:xfrm>
          </p:contentPart>
        </mc:Choice>
        <mc:Fallback xmlns="">
          <p:pic>
            <p:nvPicPr>
              <p:cNvPr id="6" name="墨迹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5242" y="4055802"/>
                <a:ext cx="12258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463002" y="2418882"/>
              <a:ext cx="2161800" cy="2520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762" y="2323122"/>
                <a:ext cx="22582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895482" y="2463162"/>
              <a:ext cx="1259280" cy="33120"/>
            </p14:xfrm>
          </p:contentPart>
        </mc:Choice>
        <mc:Fallback xmlns="">
          <p:pic>
            <p:nvPicPr>
              <p:cNvPr id="9" name="墨迹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47602" y="2367042"/>
                <a:ext cx="135504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00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38122</TotalTime>
  <Words>1228</Words>
  <Application>Microsoft Office PowerPoint</Application>
  <PresentationFormat>全屏显示(4:3)</PresentationFormat>
  <Paragraphs>275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ＭＳ Ｐゴシック</vt:lpstr>
      <vt:lpstr>SimHei</vt:lpstr>
      <vt:lpstr>SimSun</vt:lpstr>
      <vt:lpstr>SimSun</vt:lpstr>
      <vt:lpstr>Arial</vt:lpstr>
      <vt:lpstr>Calibri</vt:lpstr>
      <vt:lpstr>Cambria Math</vt:lpstr>
      <vt:lpstr>Eras Demi ITC</vt:lpstr>
      <vt:lpstr>Symbol</vt:lpstr>
      <vt:lpstr>Wingdings</vt:lpstr>
      <vt:lpstr>Office 主题​​</vt:lpstr>
      <vt:lpstr>默认设计模板</vt:lpstr>
      <vt:lpstr>PowerPoint 演示文稿</vt:lpstr>
      <vt:lpstr>The lifetime puzzle of hypertriton (_^3)H</vt:lpstr>
      <vt:lpstr>Nuclear chart with strangeness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zq</dc:creator>
  <cp:lastModifiedBy>qiang zhao</cp:lastModifiedBy>
  <cp:revision>344</cp:revision>
  <cp:lastPrinted>2017-03-10T11:18:35Z</cp:lastPrinted>
  <dcterms:created xsi:type="dcterms:W3CDTF">2014-11-19T15:16:41Z</dcterms:created>
  <dcterms:modified xsi:type="dcterms:W3CDTF">2017-03-28T16:19:39Z</dcterms:modified>
</cp:coreProperties>
</file>