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57" r:id="rId5"/>
    <p:sldId id="259" r:id="rId6"/>
    <p:sldId id="260" r:id="rId7"/>
    <p:sldId id="258" r:id="rId8"/>
    <p:sldId id="263" r:id="rId9"/>
    <p:sldId id="264" r:id="rId10"/>
    <p:sldId id="265" r:id="rId11"/>
    <p:sldId id="267" r:id="rId12"/>
    <p:sldId id="268" r:id="rId13"/>
    <p:sldId id="269" r:id="rId14"/>
    <p:sldId id="271" r:id="rId15"/>
    <p:sldId id="270" r:id="rId16"/>
    <p:sldId id="273" r:id="rId17"/>
    <p:sldId id="274" r:id="rId18"/>
    <p:sldId id="275" r:id="rId19"/>
    <p:sldId id="276" r:id="rId20"/>
    <p:sldId id="272" r:id="rId21"/>
    <p:sldId id="278" r:id="rId22"/>
    <p:sldId id="279" r:id="rId23"/>
    <p:sldId id="280" r:id="rId24"/>
    <p:sldId id="282" r:id="rId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176B7-40E6-477A-9BB4-8BF4AE9EA18A}" type="datetimeFigureOut">
              <a:rPr lang="zh-CN" altLang="en-US" smtClean="0"/>
              <a:t>2017-3-27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16BEF-4E88-41AA-B5E6-D18A1A95E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63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16BEF-4E88-41AA-B5E6-D18A1A95ECB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158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DF999-E64D-41CB-977E-B640D0F857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48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00761-D570-42FD-9FFF-56C847234F9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16BEF-4E88-41AA-B5E6-D18A1A95ECB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22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54F8F0-B887-468A-8687-B5D5E1572D9E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24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39-D439-4315-BAF5-8E4BAD7B2666}" type="datetimeFigureOut">
              <a:rPr lang="zh-CN" altLang="en-US" smtClean="0"/>
              <a:t>2017-3-27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299DA-CABC-4F14-8455-60317B962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46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39-D439-4315-BAF5-8E4BAD7B2666}" type="datetimeFigureOut">
              <a:rPr lang="zh-CN" altLang="en-US" smtClean="0"/>
              <a:t>2017-3-27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299DA-CABC-4F14-8455-60317B962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03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39-D439-4315-BAF5-8E4BAD7B2666}" type="datetimeFigureOut">
              <a:rPr lang="zh-CN" altLang="en-US" smtClean="0"/>
              <a:t>2017-3-27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299DA-CABC-4F14-8455-60317B962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741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2017-3-27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15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2017-3-27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2017-3-27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42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2017-3-27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34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2017-3-27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86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2017-3-27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90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2017-3-27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07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2017-3-27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0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39-D439-4315-BAF5-8E4BAD7B2666}" type="datetimeFigureOut">
              <a:rPr lang="zh-CN" altLang="en-US" smtClean="0"/>
              <a:t>2017-3-27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299DA-CABC-4F14-8455-60317B962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109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2017-3-27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75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2017-3-27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1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2017-3-27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72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4246DF3-9BDB-4FC9-B19B-1AD01D5B907D}" type="datetimeFigureOut">
              <a:rPr lang="zh-CN" altLang="en-US" smtClean="0"/>
              <a:pPr/>
              <a:t>2017-3-27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zh-CN" alt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50D8FB3-82C0-433A-AE6D-52BF9F1EF6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671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2017-3-27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90187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246DF3-9BDB-4FC9-B19B-1AD01D5B907D}" type="datetimeFigureOut">
              <a:rPr lang="zh-CN" altLang="en-US" smtClean="0">
                <a:solidFill>
                  <a:prstClr val="white"/>
                </a:solidFill>
              </a:rPr>
              <a:pPr/>
              <a:t>2017-3-27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D8FB3-82C0-433A-AE6D-52BF9F1EF6EB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5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246DF3-9BDB-4FC9-B19B-1AD01D5B907D}" type="datetimeFigureOut">
              <a:rPr lang="zh-CN" altLang="en-US" smtClean="0">
                <a:solidFill>
                  <a:prstClr val="white"/>
                </a:solidFill>
              </a:rPr>
              <a:pPr/>
              <a:t>2017-3-27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D8FB3-82C0-433A-AE6D-52BF9F1EF6EB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3422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2017-3-27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36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246DF3-9BDB-4FC9-B19B-1AD01D5B907D}" type="datetimeFigureOut">
              <a:rPr lang="zh-CN" altLang="en-US" smtClean="0">
                <a:solidFill>
                  <a:prstClr val="white"/>
                </a:solidFill>
              </a:rPr>
              <a:pPr/>
              <a:t>2017-3-27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D8FB3-82C0-433A-AE6D-52BF9F1EF6EB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35445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2017-3-27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9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39-D439-4315-BAF5-8E4BAD7B2666}" type="datetimeFigureOut">
              <a:rPr lang="zh-CN" altLang="en-US" smtClean="0"/>
              <a:t>2017-3-27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299DA-CABC-4F14-8455-60317B962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6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2017-3-27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42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4246DF3-9BDB-4FC9-B19B-1AD01D5B907D}" type="datetimeFigureOut">
              <a:rPr lang="zh-CN" altLang="en-US" smtClean="0">
                <a:solidFill>
                  <a:prstClr val="white"/>
                </a:solidFill>
              </a:rPr>
              <a:pPr/>
              <a:t>2017-3-27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50D8FB3-82C0-433A-AE6D-52BF9F1EF6EB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79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2017-3-27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78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2017-3-27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4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39-D439-4315-BAF5-8E4BAD7B2666}" type="datetimeFigureOut">
              <a:rPr lang="zh-CN" altLang="en-US" smtClean="0"/>
              <a:t>2017-3-27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299DA-CABC-4F14-8455-60317B962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928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39-D439-4315-BAF5-8E4BAD7B2666}" type="datetimeFigureOut">
              <a:rPr lang="zh-CN" altLang="en-US" smtClean="0"/>
              <a:t>2017-3-27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299DA-CABC-4F14-8455-60317B962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33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39-D439-4315-BAF5-8E4BAD7B2666}" type="datetimeFigureOut">
              <a:rPr lang="zh-CN" altLang="en-US" smtClean="0"/>
              <a:t>2017-3-27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299DA-CABC-4F14-8455-60317B962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05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39-D439-4315-BAF5-8E4BAD7B2666}" type="datetimeFigureOut">
              <a:rPr lang="zh-CN" altLang="en-US" smtClean="0"/>
              <a:t>2017-3-27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299DA-CABC-4F14-8455-60317B962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54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39-D439-4315-BAF5-8E4BAD7B2666}" type="datetimeFigureOut">
              <a:rPr lang="zh-CN" altLang="en-US" smtClean="0"/>
              <a:t>2017-3-27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299DA-CABC-4F14-8455-60317B962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25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4239-D439-4315-BAF5-8E4BAD7B2666}" type="datetimeFigureOut">
              <a:rPr lang="zh-CN" altLang="en-US" smtClean="0"/>
              <a:t>2017-3-27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299DA-CABC-4F14-8455-60317B962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38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A4239-D439-4315-BAF5-8E4BAD7B2666}" type="datetimeFigureOut">
              <a:rPr lang="zh-CN" altLang="en-US" smtClean="0"/>
              <a:t>2017-3-27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299DA-CABC-4F14-8455-60317B962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69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12577-9A3C-4C71-BED9-8BE31BBB5F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2017-3-27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67F22-BD25-4922-AF98-3D9A6FCB20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0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2017-3-27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8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8172400" cy="1470025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Cosmic ray detection with LHAASO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15616" y="2780928"/>
            <a:ext cx="7502624" cy="1752600"/>
          </a:xfrm>
        </p:spPr>
        <p:txBody>
          <a:bodyPr/>
          <a:lstStyle/>
          <a:p>
            <a:r>
              <a:rPr lang="en-US" altLang="zh-CN" dirty="0" smtClean="0"/>
              <a:t>L. L. Ma, </a:t>
            </a:r>
            <a:r>
              <a:rPr lang="en-US" altLang="zh-CN" dirty="0" err="1" smtClean="0"/>
              <a:t>S.S.Zhang</a:t>
            </a:r>
            <a:r>
              <a:rPr lang="en-US" altLang="zh-CN" dirty="0"/>
              <a:t>,</a:t>
            </a:r>
            <a:r>
              <a:rPr lang="en-US" altLang="zh-CN" dirty="0" smtClean="0"/>
              <a:t> B.Y. Bi, </a:t>
            </a:r>
            <a:r>
              <a:rPr lang="en-US" altLang="zh-CN" dirty="0" err="1" smtClean="0"/>
              <a:t>L.Q.Yin</a:t>
            </a:r>
            <a:r>
              <a:rPr lang="en-US" altLang="zh-CN" dirty="0" smtClean="0"/>
              <a:t>, Z.Z. </a:t>
            </a:r>
            <a:r>
              <a:rPr lang="en-US" altLang="zh-CN" dirty="0" err="1" smtClean="0"/>
              <a:t>Zong</a:t>
            </a:r>
            <a:r>
              <a:rPr lang="en-US" altLang="zh-CN" dirty="0" smtClean="0"/>
              <a:t> </a:t>
            </a:r>
          </a:p>
          <a:p>
            <a:r>
              <a:rPr lang="en-US" altLang="zh-CN" dirty="0" smtClean="0"/>
              <a:t>For LHAASO collaboration </a:t>
            </a:r>
          </a:p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835696" y="4149080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B0F0"/>
                </a:solidFill>
              </a:rPr>
              <a:t>Institute of High Energy Physics, Beijing, China</a:t>
            </a:r>
          </a:p>
        </p:txBody>
      </p:sp>
    </p:spTree>
    <p:extLst>
      <p:ext uri="{BB962C8B-B14F-4D97-AF65-F5344CB8AC3E}">
        <p14:creationId xmlns:p14="http://schemas.microsoft.com/office/powerpoint/2010/main" val="1387914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望远镜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336704" cy="1286025"/>
          </a:xfrm>
        </p:spPr>
        <p:txBody>
          <a:bodyPr>
            <a:normAutofit fontScale="90000"/>
          </a:bodyPr>
          <a:lstStyle/>
          <a:p>
            <a:r>
              <a:rPr lang="en-US" altLang="zh-CN" sz="5300" b="1" dirty="0" smtClean="0">
                <a:solidFill>
                  <a:srgbClr val="FFFF00"/>
                </a:solidFill>
              </a:rPr>
              <a:t>Prospects of P, He knees </a:t>
            </a:r>
            <a:r>
              <a:rPr lang="en-US" altLang="zh-CN" b="1" dirty="0" smtClean="0">
                <a:solidFill>
                  <a:srgbClr val="FF0000"/>
                </a:solidFill>
              </a:rPr>
              <a:t>from 100TeV to 10PeV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556792"/>
            <a:ext cx="8263830" cy="4620171"/>
          </a:xfrm>
        </p:spPr>
        <p:txBody>
          <a:bodyPr/>
          <a:lstStyle/>
          <a:p>
            <a:endParaRPr lang="zh-CN" altLang="en-US" dirty="0"/>
          </a:p>
        </p:txBody>
      </p:sp>
      <p:grpSp>
        <p:nvGrpSpPr>
          <p:cNvPr id="6" name="组合 24"/>
          <p:cNvGrpSpPr>
            <a:grpSpLocks noChangeAspect="1"/>
          </p:cNvGrpSpPr>
          <p:nvPr/>
        </p:nvGrpSpPr>
        <p:grpSpPr>
          <a:xfrm rot="20642508">
            <a:off x="6298701" y="4896554"/>
            <a:ext cx="1991058" cy="930075"/>
            <a:chOff x="2915816" y="5229487"/>
            <a:chExt cx="1905578" cy="89014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6" t="11004" r="7106" b="22090"/>
            <a:stretch/>
          </p:blipFill>
          <p:spPr>
            <a:xfrm>
              <a:off x="2915816" y="5229487"/>
              <a:ext cx="1905578" cy="811190"/>
            </a:xfrm>
            <a:prstGeom prst="rect">
              <a:avLst/>
            </a:prstGeom>
          </p:spPr>
        </p:pic>
        <p:cxnSp>
          <p:nvCxnSpPr>
            <p:cNvPr id="8" name="直接箭头连接符 7"/>
            <p:cNvCxnSpPr/>
            <p:nvPr/>
          </p:nvCxnSpPr>
          <p:spPr>
            <a:xfrm>
              <a:off x="3667729" y="5635082"/>
              <a:ext cx="507704" cy="28772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V="1">
              <a:off x="4175433" y="5778944"/>
              <a:ext cx="568628" cy="14386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H="1" flipV="1">
              <a:off x="3891119" y="5598511"/>
              <a:ext cx="832634" cy="1804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3590397" y="5320546"/>
              <a:ext cx="203080" cy="7990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组合 7"/>
          <p:cNvGrpSpPr/>
          <p:nvPr/>
        </p:nvGrpSpPr>
        <p:grpSpPr>
          <a:xfrm>
            <a:off x="5322860" y="2581997"/>
            <a:ext cx="3857652" cy="1850074"/>
            <a:chOff x="4906272" y="2834936"/>
            <a:chExt cx="3923095" cy="2285994"/>
          </a:xfrm>
        </p:grpSpPr>
        <p:pic>
          <p:nvPicPr>
            <p:cNvPr id="13" name="Picture 25" descr="WFCTA_eventshow"/>
            <p:cNvPicPr>
              <a:picLocks noChangeAspect="1" noChangeArrowheads="1"/>
            </p:cNvPicPr>
            <p:nvPr/>
          </p:nvPicPr>
          <p:blipFill>
            <a:blip r:embed="rId4" cstate="print"/>
            <a:srcRect l="7060" r="8208"/>
            <a:stretch>
              <a:fillRect/>
            </a:stretch>
          </p:blipFill>
          <p:spPr bwMode="auto">
            <a:xfrm>
              <a:off x="4906272" y="2834936"/>
              <a:ext cx="3923095" cy="2285994"/>
            </a:xfrm>
            <a:prstGeom prst="rect">
              <a:avLst/>
            </a:prstGeom>
            <a:noFill/>
          </p:spPr>
        </p:pic>
        <p:cxnSp>
          <p:nvCxnSpPr>
            <p:cNvPr id="14" name="直接箭头连接符 13"/>
            <p:cNvCxnSpPr/>
            <p:nvPr/>
          </p:nvCxnSpPr>
          <p:spPr>
            <a:xfrm flipV="1">
              <a:off x="6973952" y="3822487"/>
              <a:ext cx="763978" cy="428627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 rot="16200000" flipV="1">
              <a:off x="7778281" y="3906482"/>
              <a:ext cx="294102" cy="214313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148146" y="3755139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a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30631" y="3772780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b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107504" y="1495872"/>
            <a:ext cx="5256584" cy="48854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solidFill>
                  <a:schemeClr val="tx1"/>
                </a:solidFill>
              </a:rPr>
              <a:t>WCDA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Core reconstruction:  3m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Arrival direction reconstruction: 0.3°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FF0000"/>
                </a:solidFill>
              </a:rPr>
              <a:t>No. of particles near the core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solidFill>
                  <a:schemeClr val="tx1"/>
                </a:solidFill>
              </a:rPr>
              <a:t>WFCTA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SIZE </a:t>
            </a:r>
            <a:r>
              <a:rPr lang="en-US" altLang="zh-CN" sz="2400" dirty="0">
                <a:solidFill>
                  <a:schemeClr val="tx1"/>
                </a:solidFill>
              </a:rPr>
              <a:t>(total PE in image) 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FF0000"/>
                </a:solidFill>
              </a:rPr>
              <a:t>Width</a:t>
            </a:r>
            <a:r>
              <a:rPr lang="en-US" altLang="zh-CN" sz="2400" dirty="0">
                <a:solidFill>
                  <a:srgbClr val="FF0000"/>
                </a:solidFill>
              </a:rPr>
              <a:t>, Length	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FF0000"/>
                </a:solidFill>
              </a:rPr>
              <a:t>Distance between arrival directions to the image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solidFill>
                  <a:schemeClr val="tx1"/>
                </a:solidFill>
              </a:rPr>
              <a:t>KM2A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Total </a:t>
            </a:r>
            <a:r>
              <a:rPr lang="en-US" altLang="zh-CN" dirty="0" err="1">
                <a:solidFill>
                  <a:srgbClr val="FF0000"/>
                </a:solidFill>
              </a:rPr>
              <a:t>Muon</a:t>
            </a:r>
            <a:r>
              <a:rPr lang="en-US" altLang="zh-CN" dirty="0">
                <a:solidFill>
                  <a:srgbClr val="FF0000"/>
                </a:solidFill>
              </a:rPr>
              <a:t> number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424" y="253893"/>
            <a:ext cx="2722147" cy="20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35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2" y="1196752"/>
            <a:ext cx="878497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34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88862" y="238011"/>
            <a:ext cx="7749793" cy="767482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MVA method </a:t>
            </a:r>
            <a:r>
              <a:rPr lang="en-US" sz="32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for </a:t>
            </a:r>
            <a:r>
              <a:rPr lang="en-US" sz="3200" dirty="0" err="1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p,He</a:t>
            </a:r>
            <a:r>
              <a:rPr lang="en-US" sz="32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/ heavy  separation</a:t>
            </a:r>
            <a:endParaRPr lang="en-US" sz="32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014542" y="2361978"/>
            <a:ext cx="4876706" cy="2796854"/>
            <a:chOff x="4132212" y="3453023"/>
            <a:chExt cx="4876706" cy="279685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2212" y="3453023"/>
              <a:ext cx="4876706" cy="279685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9"/>
                <p:cNvSpPr/>
                <p:nvPr/>
              </p:nvSpPr>
              <p:spPr>
                <a:xfrm>
                  <a:off x="4768340" y="4265567"/>
                  <a:ext cx="202767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FF0000"/>
                      </a:solidFill>
                    </a:rPr>
                    <a:t>Efficiency </a:t>
                  </a:r>
                  <a14:m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𝟗𝟎</m:t>
                      </m:r>
                      <m:r>
                        <a:rPr lang="en-US" sz="20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 </m:t>
                      </m:r>
                    </m:oMath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矩形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8340" y="4265567"/>
                  <a:ext cx="2027671" cy="40011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3303" t="-7692" b="-276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/>
                <p:cNvSpPr/>
                <p:nvPr/>
              </p:nvSpPr>
              <p:spPr>
                <a:xfrm>
                  <a:off x="4768340" y="5182621"/>
                  <a:ext cx="267881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FF0000"/>
                      </a:solidFill>
                    </a:rPr>
                    <a:t>Contamination </a:t>
                  </a:r>
                  <a14:m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0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 </m:t>
                      </m:r>
                    </m:oMath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矩形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8340" y="5182621"/>
                  <a:ext cx="2678810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506" t="-7576" b="-2575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矩形 2"/>
          <p:cNvSpPr/>
          <p:nvPr/>
        </p:nvSpPr>
        <p:spPr>
          <a:xfrm>
            <a:off x="188862" y="1225343"/>
            <a:ext cx="8556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With the Multi-</a:t>
            </a:r>
            <a:r>
              <a:rPr lang="en-US" dirty="0" err="1" smtClean="0"/>
              <a:t>Variate</a:t>
            </a:r>
            <a:r>
              <a:rPr lang="en-US" dirty="0" smtClean="0"/>
              <a:t> Analysis methods (e.g. neural networks and boosted decision trees), good separations for p/iron and </a:t>
            </a:r>
            <a:r>
              <a:rPr lang="en-US" dirty="0" err="1" smtClean="0"/>
              <a:t>p+He</a:t>
            </a:r>
            <a:r>
              <a:rPr lang="en-US" dirty="0" smtClean="0"/>
              <a:t>/heavy nuclides identification can be obtained. </a:t>
            </a:r>
          </a:p>
        </p:txBody>
      </p:sp>
      <p:sp>
        <p:nvSpPr>
          <p:cNvPr id="12" name="矩形 11"/>
          <p:cNvSpPr/>
          <p:nvPr/>
        </p:nvSpPr>
        <p:spPr>
          <a:xfrm>
            <a:off x="4201508" y="5273452"/>
            <a:ext cx="4105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T</a:t>
            </a:r>
            <a:r>
              <a:rPr lang="en-US" dirty="0" smtClean="0"/>
              <a:t>he </a:t>
            </a:r>
            <a:r>
              <a:rPr lang="en-US" dirty="0"/>
              <a:t>contamination is calculated based on the </a:t>
            </a:r>
            <a:r>
              <a:rPr lang="en-US" dirty="0" err="1" smtClean="0"/>
              <a:t>Hörandel</a:t>
            </a:r>
            <a:r>
              <a:rPr lang="en-US" dirty="0" smtClean="0"/>
              <a:t> </a:t>
            </a:r>
            <a:r>
              <a:rPr lang="en-US" dirty="0"/>
              <a:t>model.</a:t>
            </a:r>
          </a:p>
        </p:txBody>
      </p:sp>
      <p:sp>
        <p:nvSpPr>
          <p:cNvPr id="14" name="矩形 13"/>
          <p:cNvSpPr/>
          <p:nvPr/>
        </p:nvSpPr>
        <p:spPr>
          <a:xfrm>
            <a:off x="374214" y="5273452"/>
            <a:ext cx="3250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/>
              <a:t>Separation of </a:t>
            </a:r>
            <a:r>
              <a:rPr lang="en-US" dirty="0" smtClean="0"/>
              <a:t>light (</a:t>
            </a:r>
            <a:r>
              <a:rPr lang="en-US" dirty="0" err="1" smtClean="0"/>
              <a:t>p+He</a:t>
            </a:r>
            <a:r>
              <a:rPr lang="en-US" dirty="0" smtClean="0"/>
              <a:t>) and heavy nuclei by the BDT (</a:t>
            </a:r>
            <a:r>
              <a:rPr lang="en-US" dirty="0"/>
              <a:t>Boost Decision </a:t>
            </a:r>
            <a:r>
              <a:rPr lang="en-US" dirty="0" smtClean="0"/>
              <a:t>Trees) method.</a:t>
            </a:r>
            <a:endParaRPr 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11" y="298519"/>
            <a:ext cx="858004" cy="503675"/>
          </a:xfrm>
          <a:prstGeom prst="rect">
            <a:avLst/>
          </a:prstGeom>
        </p:spPr>
      </p:pic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8627-D711-4990-A1C8-B6E9DEB66456}" type="slidenum">
              <a:rPr lang="en-US" smtClean="0"/>
              <a:t>12</a:t>
            </a:fld>
            <a:endParaRPr 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73990" y="2486252"/>
            <a:ext cx="3477127" cy="2397475"/>
            <a:chOff x="628650" y="1509923"/>
            <a:chExt cx="3388583" cy="235045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1509923"/>
              <a:ext cx="3388583" cy="2350456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2594668" y="2577320"/>
              <a:ext cx="961160" cy="8432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accent5">
                      <a:lumMod val="50000"/>
                    </a:schemeClr>
                  </a:solidFill>
                </a:rPr>
                <a:t>CNO,</a:t>
              </a:r>
            </a:p>
            <a:p>
              <a:pPr algn="ctr"/>
              <a:r>
                <a:rPr lang="en-US" altLang="zh-CN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MgAlSi</a:t>
              </a:r>
              <a:r>
                <a:rPr lang="en-US" altLang="zh-CN" b="1" dirty="0" smtClean="0">
                  <a:solidFill>
                    <a:schemeClr val="accent5">
                      <a:lumMod val="50000"/>
                    </a:schemeClr>
                  </a:solidFill>
                </a:rPr>
                <a:t>,</a:t>
              </a:r>
            </a:p>
            <a:p>
              <a:pPr algn="ctr"/>
              <a:r>
                <a:rPr lang="en-US" b="1" dirty="0" smtClean="0">
                  <a:solidFill>
                    <a:schemeClr val="accent5">
                      <a:lumMod val="50000"/>
                    </a:schemeClr>
                  </a:solidFill>
                </a:rPr>
                <a:t>iron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604090" y="2577320"/>
              <a:ext cx="664240" cy="3620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p, He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1835696" y="2708920"/>
            <a:ext cx="0" cy="18722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6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90620"/>
            <a:ext cx="4325839" cy="3327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2348880"/>
            <a:ext cx="2957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Aperture: ~2500 m</a:t>
            </a:r>
            <a:r>
              <a:rPr lang="en-US" altLang="zh-CN" sz="2400" baseline="30000" dirty="0" smtClean="0"/>
              <a:t>2</a:t>
            </a:r>
            <a:r>
              <a:rPr lang="en-US" altLang="zh-CN" sz="2400" dirty="0" smtClean="0"/>
              <a:t>.sr</a:t>
            </a:r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9" y="689318"/>
            <a:ext cx="4297984" cy="3228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0258" y="2365054"/>
            <a:ext cx="327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Aperture: ~4000 m</a:t>
            </a:r>
            <a:r>
              <a:rPr lang="en-US" altLang="zh-CN" sz="2400" baseline="30000" dirty="0" smtClean="0"/>
              <a:t>2</a:t>
            </a:r>
            <a:r>
              <a:rPr lang="en-US" altLang="zh-CN" sz="2400" dirty="0" smtClean="0"/>
              <a:t>.sr</a:t>
            </a:r>
            <a:endParaRPr lang="zh-CN" altLang="en-US" sz="2400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55960"/>
          <a:stretch>
            <a:fillRect/>
          </a:stretch>
        </p:blipFill>
        <p:spPr bwMode="auto">
          <a:xfrm>
            <a:off x="395536" y="3954134"/>
            <a:ext cx="4100096" cy="25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19672" y="3068960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</a:rPr>
              <a:t>P+He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311910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</a:rPr>
              <a:t>P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5589240"/>
            <a:ext cx="340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Energy resolution 20%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7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44016" y="5157192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en-US" altLang="zh-CN" sz="2000" dirty="0" smtClean="0"/>
          </a:p>
          <a:p>
            <a:pPr marL="285750" indent="-285750"/>
            <a:endParaRPr lang="en-US" altLang="zh-CN" sz="8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54448"/>
          <a:stretch>
            <a:fillRect/>
          </a:stretch>
        </p:blipFill>
        <p:spPr bwMode="auto">
          <a:xfrm>
            <a:off x="683568" y="1360067"/>
            <a:ext cx="8126756" cy="523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2699792" y="6457890"/>
            <a:ext cx="440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/>
              <a:t>PHYSICAL REVIEW D 92, 092005 (2015)</a:t>
            </a:r>
          </a:p>
        </p:txBody>
      </p:sp>
      <p:sp>
        <p:nvSpPr>
          <p:cNvPr id="6" name="矩形 5"/>
          <p:cNvSpPr/>
          <p:nvPr/>
        </p:nvSpPr>
        <p:spPr>
          <a:xfrm>
            <a:off x="1360033" y="1700808"/>
            <a:ext cx="6773826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2">
              <a:lnSpc>
                <a:spcPct val="90000"/>
              </a:lnSpc>
              <a:defRPr/>
            </a:pPr>
            <a:r>
              <a:rPr lang="en-US" altLang="zh-CN" sz="2200" b="1" dirty="0" smtClean="0">
                <a:solidFill>
                  <a:srgbClr val="FF0000"/>
                </a:solidFill>
              </a:rPr>
              <a:t>The knee of (700±230</a:t>
            </a:r>
            <a:r>
              <a:rPr lang="en-US" altLang="zh-CN" sz="2200" b="1" baseline="-25000" dirty="0" smtClean="0">
                <a:solidFill>
                  <a:srgbClr val="FF0000"/>
                </a:solidFill>
              </a:rPr>
              <a:t>stat.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±70</a:t>
            </a:r>
            <a:r>
              <a:rPr lang="en-US" altLang="zh-CN" sz="2200" b="1" baseline="-25000" dirty="0" smtClean="0">
                <a:solidFill>
                  <a:srgbClr val="FF0000"/>
                </a:solidFill>
              </a:rPr>
              <a:t>sys.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) TeV is found</a:t>
            </a:r>
          </a:p>
        </p:txBody>
      </p:sp>
      <p:sp>
        <p:nvSpPr>
          <p:cNvPr id="7" name="矩形 6"/>
          <p:cNvSpPr/>
          <p:nvPr/>
        </p:nvSpPr>
        <p:spPr>
          <a:xfrm>
            <a:off x="566366" y="420255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Proton + Helium energy spectrum measured by the ARGO-YBJ detector and a prototype </a:t>
            </a:r>
            <a:r>
              <a:rPr lang="en-US" altLang="zh-CN" sz="2400" dirty="0" smtClean="0"/>
              <a:t>telescope </a:t>
            </a:r>
            <a:r>
              <a:rPr lang="en-US" altLang="zh-CN" sz="2400" dirty="0" smtClean="0"/>
              <a:t>of </a:t>
            </a:r>
            <a:r>
              <a:rPr lang="en-US" altLang="zh-CN" sz="2400" dirty="0" smtClean="0"/>
              <a:t>LHAASO.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3869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917683" y="415498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Proton and helium energy spectrum expectation in one year with 15% duty cycle</a:t>
            </a:r>
            <a:endParaRPr lang="zh-CN" altLang="en-US" sz="2400" dirty="0"/>
          </a:p>
        </p:txBody>
      </p:sp>
      <p:pic>
        <p:nvPicPr>
          <p:cNvPr id="11" name="Picture 1" descr="C:\Users\llma\AppData\Roaming\Tencent\Users\80108933\QQ\WinTemp\RichOle\~2`0Z~01S6[DQ~9U]]KE[L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83" y="1768920"/>
            <a:ext cx="4062571" cy="302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llma\AppData\Roaming\Tencent\Users\80108933\QQ\WinTemp\RichOle\FZ7_L6][`L`2%JB[N`~Z2Q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" y="1772816"/>
            <a:ext cx="446701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2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herry\Desktop\hr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8298" y="3140968"/>
            <a:ext cx="5308475" cy="3600000"/>
          </a:xfrm>
          <a:prstGeom prst="rect">
            <a:avLst/>
          </a:prstGeom>
          <a:noFill/>
        </p:spPr>
      </p:pic>
      <p:pic>
        <p:nvPicPr>
          <p:cNvPr id="4099" name="Picture 3" descr="C:\Users\sherry\Desktop\hrd_nu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60" y="0"/>
            <a:ext cx="5308475" cy="360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36096" y="1124744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Horandel Model</a:t>
            </a:r>
            <a:endParaRPr lang="zh-CN" altLang="en-US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3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504056"/>
            <a:ext cx="5482952" cy="530120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Performance of 1./4 LHAASO array </a:t>
            </a:r>
          </a:p>
          <a:p>
            <a:pPr lvl="1"/>
            <a:r>
              <a:rPr lang="en-US" altLang="zh-CN" b="1" dirty="0" smtClean="0">
                <a:solidFill>
                  <a:srgbClr val="002060"/>
                </a:solidFill>
              </a:rPr>
              <a:t>6 WFCT telescopes </a:t>
            </a:r>
          </a:p>
          <a:p>
            <a:pPr lvl="1"/>
            <a:r>
              <a:rPr lang="en-US" altLang="zh-CN" b="1" dirty="0" smtClean="0">
                <a:solidFill>
                  <a:srgbClr val="002060"/>
                </a:solidFill>
              </a:rPr>
              <a:t>A </a:t>
            </a:r>
            <a:r>
              <a:rPr lang="en-US" altLang="zh-CN" b="1" dirty="0" smtClean="0">
                <a:solidFill>
                  <a:srgbClr val="002060"/>
                </a:solidFill>
              </a:rPr>
              <a:t>water </a:t>
            </a:r>
            <a:r>
              <a:rPr lang="en-US" altLang="zh-CN" b="1" dirty="0">
                <a:solidFill>
                  <a:srgbClr val="002060"/>
                </a:solidFill>
              </a:rPr>
              <a:t>Cherenkov detector </a:t>
            </a:r>
            <a:r>
              <a:rPr lang="en-US" altLang="zh-CN" b="1" dirty="0" smtClean="0">
                <a:solidFill>
                  <a:srgbClr val="002060"/>
                </a:solidFill>
              </a:rPr>
              <a:t>pool</a:t>
            </a:r>
            <a:endParaRPr lang="en-US" altLang="zh-CN" b="1" dirty="0">
              <a:solidFill>
                <a:srgbClr val="002060"/>
              </a:solidFill>
            </a:endParaRPr>
          </a:p>
          <a:p>
            <a:pPr lvl="1"/>
            <a:r>
              <a:rPr lang="en-US" altLang="zh-CN" b="1" dirty="0" smtClean="0">
                <a:solidFill>
                  <a:srgbClr val="002060"/>
                </a:solidFill>
              </a:rPr>
              <a:t>10,000 m</a:t>
            </a:r>
            <a:r>
              <a:rPr lang="en-US" altLang="zh-CN" b="1" baseline="30000" dirty="0" smtClean="0">
                <a:solidFill>
                  <a:srgbClr val="002060"/>
                </a:solidFill>
              </a:rPr>
              <a:t>2</a:t>
            </a:r>
            <a:r>
              <a:rPr lang="en-US" altLang="zh-CN" b="1" dirty="0" smtClean="0">
                <a:solidFill>
                  <a:srgbClr val="002060"/>
                </a:solidFill>
              </a:rPr>
              <a:t> </a:t>
            </a:r>
            <a:r>
              <a:rPr lang="en-US" altLang="zh-CN" b="1" dirty="0" err="1" smtClean="0">
                <a:solidFill>
                  <a:srgbClr val="002060"/>
                </a:solidFill>
              </a:rPr>
              <a:t>muon</a:t>
            </a:r>
            <a:r>
              <a:rPr lang="en-US" altLang="zh-CN" b="1" dirty="0" smtClean="0">
                <a:solidFill>
                  <a:srgbClr val="002060"/>
                </a:solidFill>
              </a:rPr>
              <a:t> detectors covering 250,000 m</a:t>
            </a:r>
            <a:r>
              <a:rPr lang="en-US" altLang="zh-CN" b="1" baseline="30000" dirty="0" smtClean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2" name="Picture 1" descr="C:\Users\llma\AppData\Roaming\Tencent\Users\80108933\QQ\WinTemp\RichOle\_8DJ6HP$IP5UOCB}_ILOYQ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4400"/>
            <a:ext cx="2998350" cy="272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WFCTA\Desktop\新建文件夹 (2)\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17" y="3140968"/>
            <a:ext cx="3100737" cy="30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WFCTA\Desktop\新建文件夹 (2)\ph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16" y="3140968"/>
            <a:ext cx="3120977" cy="30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 rot="19537168">
            <a:off x="7212891" y="1105473"/>
            <a:ext cx="696430" cy="649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2883465" cy="288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椭圆 12"/>
          <p:cNvSpPr/>
          <p:nvPr/>
        </p:nvSpPr>
        <p:spPr>
          <a:xfrm>
            <a:off x="6800827" y="1430104"/>
            <a:ext cx="1299565" cy="1278816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 flipH="1">
            <a:off x="7308304" y="1430104"/>
            <a:ext cx="216024" cy="12788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6048894">
            <a:off x="6824887" y="2255408"/>
            <a:ext cx="1319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 smtClean="0">
                <a:solidFill>
                  <a:srgbClr val="FF0000"/>
                </a:solidFill>
              </a:rPr>
              <a:t>570m</a:t>
            </a:r>
            <a:endParaRPr lang="zh-CN" altLang="en-US" sz="2000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70572" y="484121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Proton</a:t>
            </a:r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611235" y="484121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P+He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55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2827"/>
            <a:ext cx="8964488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Prospects of </a:t>
            </a:r>
            <a:r>
              <a:rPr lang="en-US" altLang="zh-CN" sz="3600" b="1" dirty="0" smtClean="0">
                <a:solidFill>
                  <a:srgbClr val="FFFF00"/>
                </a:solidFill>
              </a:rPr>
              <a:t>iron knees  </a:t>
            </a:r>
            <a:r>
              <a:rPr lang="en-US" altLang="zh-CN" sz="3600" b="1" dirty="0">
                <a:solidFill>
                  <a:srgbClr val="FFFF00"/>
                </a:solidFill>
              </a:rPr>
              <a:t>from </a:t>
            </a:r>
            <a:r>
              <a:rPr lang="en-US" altLang="zh-CN" sz="3600" b="1" dirty="0" smtClean="0">
                <a:solidFill>
                  <a:srgbClr val="FFFF00"/>
                </a:solidFill>
              </a:rPr>
              <a:t>10PeV </a:t>
            </a:r>
            <a:r>
              <a:rPr lang="en-US" altLang="zh-CN" sz="3600" b="1" dirty="0">
                <a:solidFill>
                  <a:srgbClr val="FFFF00"/>
                </a:solidFill>
              </a:rPr>
              <a:t>to </a:t>
            </a:r>
            <a:r>
              <a:rPr lang="en-US" altLang="zh-CN" sz="3600" b="1" dirty="0" smtClean="0">
                <a:solidFill>
                  <a:srgbClr val="FFFF00"/>
                </a:solidFill>
              </a:rPr>
              <a:t>100PeV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4562340" y="2996952"/>
            <a:ext cx="288032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306427" y="1412776"/>
            <a:ext cx="288032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836712"/>
            <a:ext cx="3951415" cy="2309856"/>
            <a:chOff x="251520" y="86568"/>
            <a:chExt cx="4811323" cy="3076114"/>
          </a:xfrm>
        </p:grpSpPr>
        <p:pic>
          <p:nvPicPr>
            <p:cNvPr id="8" name="Picture 2" descr="C:\Users\llma\AppData\Roaming\Tencent\Users\80108933\QQ\WinTemp\RichOle\SK)%NXQ@RQ6@16QSM1]X7Y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86568"/>
              <a:ext cx="4811323" cy="3076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899592" y="2015769"/>
              <a:ext cx="45719" cy="6675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45311" y="1364280"/>
              <a:ext cx="1250425" cy="13189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2195736" y="980728"/>
              <a:ext cx="726369" cy="170254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922451" y="1412776"/>
              <a:ext cx="372851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0" y="3140968"/>
            <a:ext cx="3951415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Telescope point to zenith 45</a:t>
            </a:r>
            <a:r>
              <a:rPr lang="en-US" altLang="zh-CN" sz="2000" baseline="30000" dirty="0" smtClean="0">
                <a:solidFill>
                  <a:srgbClr val="FF0000"/>
                </a:solidFill>
              </a:rPr>
              <a:t>o</a:t>
            </a:r>
            <a:r>
              <a:rPr lang="en-US" altLang="zh-CN" sz="2000" dirty="0" smtClean="0">
                <a:solidFill>
                  <a:srgbClr val="FF0000"/>
                </a:solidFill>
              </a:rPr>
              <a:t>  </a:t>
            </a:r>
          </a:p>
          <a:p>
            <a:r>
              <a:rPr lang="en-US" altLang="zh-CN" sz="2000" dirty="0" smtClean="0">
                <a:solidFill>
                  <a:srgbClr val="FF0000"/>
                </a:solidFill>
              </a:rPr>
              <a:t>Zenith angle range</a:t>
            </a:r>
            <a:r>
              <a:rPr lang="zh-CN" altLang="en-US" sz="2000" dirty="0" smtClean="0">
                <a:solidFill>
                  <a:srgbClr val="FF0000"/>
                </a:solidFill>
              </a:rPr>
              <a:t>：</a:t>
            </a:r>
            <a:r>
              <a:rPr lang="en-US" altLang="zh-CN" sz="2000" dirty="0" smtClean="0">
                <a:solidFill>
                  <a:srgbClr val="FF0000"/>
                </a:solidFill>
              </a:rPr>
              <a:t>from 38</a:t>
            </a:r>
            <a:r>
              <a:rPr lang="en-US" altLang="zh-CN" sz="2000" baseline="30000" dirty="0" smtClean="0">
                <a:solidFill>
                  <a:srgbClr val="FF0000"/>
                </a:solidFill>
              </a:rPr>
              <a:t>o </a:t>
            </a:r>
            <a:r>
              <a:rPr lang="en-US" altLang="zh-CN" sz="2000" dirty="0" smtClean="0">
                <a:solidFill>
                  <a:srgbClr val="FF0000"/>
                </a:solidFill>
              </a:rPr>
              <a:t>to 52</a:t>
            </a:r>
            <a:r>
              <a:rPr lang="en-US" altLang="zh-CN" sz="2000" baseline="30000" dirty="0" smtClean="0">
                <a:solidFill>
                  <a:srgbClr val="FF0000"/>
                </a:solidFill>
              </a:rPr>
              <a:t>o</a:t>
            </a:r>
            <a:r>
              <a:rPr lang="en-US" altLang="zh-CN" sz="2000" dirty="0" smtClean="0">
                <a:solidFill>
                  <a:srgbClr val="FF0000"/>
                </a:solidFill>
              </a:rPr>
              <a:t> Atmosphere depth: &gt;770g/cm</a:t>
            </a:r>
            <a:r>
              <a:rPr lang="en-US" altLang="zh-CN" sz="2000" baseline="300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>
            <a:off x="3923928" y="836712"/>
            <a:ext cx="5192584" cy="316835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>
                <a:solidFill>
                  <a:srgbClr val="FF0000"/>
                </a:solidFill>
              </a:rPr>
              <a:t>KM2A:</a:t>
            </a:r>
          </a:p>
          <a:p>
            <a:pPr lvl="1"/>
            <a:r>
              <a:rPr lang="en-US" altLang="zh-CN" dirty="0" smtClean="0"/>
              <a:t>Geometry reconstruction:  </a:t>
            </a:r>
          </a:p>
          <a:p>
            <a:pPr lvl="2"/>
            <a:r>
              <a:rPr lang="en-US" altLang="zh-CN" dirty="0" smtClean="0"/>
              <a:t> core resolution: &lt;3 m </a:t>
            </a:r>
          </a:p>
          <a:p>
            <a:pPr lvl="2"/>
            <a:r>
              <a:rPr lang="en-US" altLang="zh-CN" dirty="0" smtClean="0"/>
              <a:t> arrival direction resolution: ≤0.2°</a:t>
            </a:r>
          </a:p>
          <a:p>
            <a:pPr lvl="1"/>
            <a:r>
              <a:rPr lang="en-US" altLang="zh-CN" dirty="0" smtClean="0"/>
              <a:t>No. of </a:t>
            </a:r>
            <a:r>
              <a:rPr lang="en-US" altLang="zh-CN" dirty="0" err="1" smtClean="0"/>
              <a:t>Muons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No. of </a:t>
            </a:r>
            <a:r>
              <a:rPr lang="en-US" altLang="zh-CN" dirty="0" smtClean="0">
                <a:solidFill>
                  <a:srgbClr val="002060"/>
                </a:solidFill>
              </a:rPr>
              <a:t>electromagnetic particles</a:t>
            </a:r>
            <a:r>
              <a:rPr lang="en-US" altLang="zh-CN" dirty="0" smtClean="0"/>
              <a:t> 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WFCTA:</a:t>
            </a:r>
          </a:p>
          <a:p>
            <a:pPr marL="742950" lvl="1" indent="-285750"/>
            <a:r>
              <a:rPr lang="en-US" altLang="zh-CN" dirty="0"/>
              <a:t>SIZE (total PE in image)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742950" lvl="1" indent="-285750"/>
            <a:r>
              <a:rPr lang="en-US" altLang="zh-CN" dirty="0" smtClean="0"/>
              <a:t>Distance </a:t>
            </a:r>
            <a:r>
              <a:rPr lang="en-US" altLang="zh-CN" dirty="0"/>
              <a:t>between arrival directions to the image center</a:t>
            </a:r>
          </a:p>
          <a:p>
            <a:pPr lvl="1"/>
            <a:endParaRPr lang="zh-CN" altLang="en-US" dirty="0"/>
          </a:p>
        </p:txBody>
      </p:sp>
      <p:pic>
        <p:nvPicPr>
          <p:cNvPr id="17" name="Picture 1" descr="C:\Users\llma\AppData\Roaming\Tencent\Users\80108933\QQ\WinTemp\RichOle\5KLAAM]F~{DJOVK]GK@2GY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" y="4117596"/>
            <a:ext cx="3275857" cy="270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llma\AppData\Roaming\Tencent\Users\80108933\QQ\WinTemp\RichOle\R2N~V7`47EKDL8GTG@(CA$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980" y="3988001"/>
            <a:ext cx="3097454" cy="282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llma\AppData\Roaming\Tencent\Users\80108933\QQ\WinTemp\RichOle\}V0M_%Z$BAN[VR6BB74(2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05064"/>
            <a:ext cx="2952328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4990" y="4509120"/>
            <a:ext cx="111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proton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4990" y="5471584"/>
            <a:ext cx="111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iron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20220" y="4878452"/>
            <a:ext cx="9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proton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12360" y="60932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iron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7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 smtClean="0">
                <a:effectLst/>
              </a:rPr>
              <a:t>Hybrid observation of KM2A and WFCTA</a:t>
            </a:r>
            <a:endParaRPr lang="zh-CN" altLang="en-US" sz="3600" b="1" dirty="0">
              <a:effectLst/>
            </a:endParaRPr>
          </a:p>
        </p:txBody>
      </p:sp>
      <p:pic>
        <p:nvPicPr>
          <p:cNvPr id="4097" name="Picture 1" descr="C:\Users\llma\AppData\Roaming\Tencent\Users\80108933\QQ\WinTemp\RichOle\3CL$4H`383D6`4K7ZM@M$_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4248472" cy="41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57709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Parameters by WFCTA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689667" y="3063879"/>
            <a:ext cx="338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Parameters by </a:t>
            </a:r>
            <a:r>
              <a:rPr lang="en-US" altLang="zh-CN" b="1" dirty="0" smtClean="0">
                <a:solidFill>
                  <a:srgbClr val="FF0000"/>
                </a:solidFill>
              </a:rPr>
              <a:t>KM2A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184482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66FF"/>
                </a:solidFill>
              </a:rPr>
              <a:t>Blue: iron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Red: proton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91680" y="4221088"/>
            <a:ext cx="1224136" cy="1152128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880425" y="264838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B050"/>
                </a:solidFill>
              </a:rPr>
              <a:t>Purity:</a:t>
            </a:r>
          </a:p>
          <a:p>
            <a:r>
              <a:rPr lang="en-US" altLang="zh-CN" sz="2400" b="1" dirty="0" smtClean="0">
                <a:solidFill>
                  <a:srgbClr val="00B050"/>
                </a:solidFill>
              </a:rPr>
              <a:t>Iron 87%</a:t>
            </a:r>
          </a:p>
          <a:p>
            <a:r>
              <a:rPr lang="en-US" altLang="zh-CN" sz="2400" b="1" dirty="0" smtClean="0">
                <a:solidFill>
                  <a:srgbClr val="00B050"/>
                </a:solidFill>
              </a:rPr>
              <a:t>Iron + </a:t>
            </a:r>
            <a:r>
              <a:rPr lang="en-US" altLang="zh-CN" sz="2400" b="1" dirty="0" err="1" smtClean="0">
                <a:solidFill>
                  <a:srgbClr val="00B050"/>
                </a:solidFill>
              </a:rPr>
              <a:t>MgAlSi</a:t>
            </a:r>
            <a:r>
              <a:rPr lang="en-US" altLang="zh-CN" sz="2400" b="1" dirty="0" smtClean="0">
                <a:solidFill>
                  <a:srgbClr val="00B050"/>
                </a:solidFill>
              </a:rPr>
              <a:t> 94% </a:t>
            </a:r>
            <a:endParaRPr lang="zh-CN" alt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LHAASO introduction</a:t>
            </a:r>
          </a:p>
          <a:p>
            <a:endParaRPr lang="en-US" altLang="zh-CN" sz="3600" dirty="0" smtClean="0"/>
          </a:p>
          <a:p>
            <a:r>
              <a:rPr lang="en-US" altLang="zh-CN" sz="3600" dirty="0" smtClean="0"/>
              <a:t>Prospects for cosmic ray spectra  bellow 100 </a:t>
            </a:r>
            <a:r>
              <a:rPr lang="en-US" altLang="zh-CN" sz="3600" dirty="0" err="1" smtClean="0"/>
              <a:t>PeV</a:t>
            </a:r>
            <a:endParaRPr lang="en-US" altLang="zh-CN" sz="3600" dirty="0" smtClean="0"/>
          </a:p>
          <a:p>
            <a:pPr marL="0" indent="0">
              <a:buNone/>
            </a:pPr>
            <a:r>
              <a:rPr lang="en-US" altLang="zh-CN" sz="3600" dirty="0" smtClean="0"/>
              <a:t> </a:t>
            </a:r>
          </a:p>
          <a:p>
            <a:r>
              <a:rPr lang="en-US" altLang="zh-CN" sz="3600" dirty="0" smtClean="0"/>
              <a:t>Summary</a:t>
            </a:r>
          </a:p>
          <a:p>
            <a:pPr marL="0" indent="0">
              <a:buNone/>
            </a:pP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01756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effectLst/>
              </a:rPr>
              <a:t>Event rate per year with 15% duty cycle  </a:t>
            </a:r>
            <a:endParaRPr lang="zh-CN" altLang="en-US" sz="3600" b="1" dirty="0"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122" name="Picture 2" descr="C:\Users\llma\AppData\Roaming\Tencent\Users\80108933\QQ\WinTemp\RichOle\HAP854WBEIA`P}36[H{I0X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80" y="1139614"/>
            <a:ext cx="4016712" cy="273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llma\AppData\Roaming\Tencent\Users\80108933\QQ\WinTemp\RichOle\[HLUT~LXB~KWD(T250R3W`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18" y="1124744"/>
            <a:ext cx="3851053" cy="272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96181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</a:rPr>
              <a:t>All events 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080" y="2700237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</a:rPr>
              <a:t>Iron events with 87% purity 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1268760"/>
            <a:ext cx="2100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Pink: </a:t>
            </a:r>
            <a:r>
              <a:rPr lang="en-US" altLang="zh-CN" dirty="0" err="1" smtClean="0"/>
              <a:t>Rp</a:t>
            </a:r>
            <a:r>
              <a:rPr lang="en-US" altLang="zh-CN" dirty="0" smtClean="0"/>
              <a:t> &lt;300m</a:t>
            </a:r>
          </a:p>
          <a:p>
            <a:r>
              <a:rPr lang="en-US" altLang="zh-CN" dirty="0" smtClean="0"/>
              <a:t>Red:  </a:t>
            </a:r>
            <a:r>
              <a:rPr lang="en-US" altLang="zh-CN" dirty="0" err="1" smtClean="0"/>
              <a:t>Rp</a:t>
            </a:r>
            <a:r>
              <a:rPr lang="en-US" altLang="zh-CN" dirty="0" smtClean="0"/>
              <a:t>&lt;250m</a:t>
            </a:r>
          </a:p>
          <a:p>
            <a:r>
              <a:rPr lang="en-US" altLang="zh-CN" dirty="0" smtClean="0"/>
              <a:t>Blue: </a:t>
            </a:r>
            <a:r>
              <a:rPr lang="en-US" altLang="zh-CN" dirty="0" err="1" smtClean="0"/>
              <a:t>Rp</a:t>
            </a:r>
            <a:r>
              <a:rPr lang="en-US" altLang="zh-CN" dirty="0" smtClean="0"/>
              <a:t>&lt;200m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62844" y="490393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Expectation of iron spectrum with </a:t>
            </a:r>
            <a:r>
              <a:rPr lang="en-US" altLang="zh-CN" b="1" dirty="0" err="1" smtClean="0"/>
              <a:t>Rp</a:t>
            </a:r>
            <a:r>
              <a:rPr lang="en-US" altLang="zh-CN" b="1" dirty="0" smtClean="0"/>
              <a:t> less than 250m and 87% purity </a:t>
            </a:r>
            <a:endParaRPr lang="zh-CN" altLang="en-US" b="1" dirty="0"/>
          </a:p>
        </p:txBody>
      </p:sp>
      <p:pic>
        <p:nvPicPr>
          <p:cNvPr id="5126" name="Picture 6" descr="C:\Users\llma\AppData\Roaming\Tencent\Users\80108933\QQ\WinTemp\RichOle\N6BN33RAC(X[Y6L~S9QMXXQ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80" y="3868869"/>
            <a:ext cx="4084021" cy="26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8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26521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effectLst/>
              </a:rPr>
              <a:t>Energy reconstruction </a:t>
            </a:r>
            <a:endParaRPr lang="zh-CN" altLang="en-US" sz="3600" b="1" dirty="0"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7641" y="1196752"/>
            <a:ext cx="8542831" cy="4695800"/>
          </a:xfrm>
        </p:spPr>
        <p:txBody>
          <a:bodyPr/>
          <a:lstStyle/>
          <a:p>
            <a:r>
              <a:rPr lang="en-US" altLang="zh-CN" sz="2000" dirty="0" smtClean="0"/>
              <a:t>The reconstructed energy is a function  total </a:t>
            </a:r>
            <a:r>
              <a:rPr lang="en-US" altLang="zh-CN" sz="2000" dirty="0" err="1" smtClean="0"/>
              <a:t>Npe</a:t>
            </a:r>
            <a:r>
              <a:rPr lang="en-US" altLang="zh-CN" sz="2000" dirty="0" smtClean="0"/>
              <a:t> recorded by WFCTA and </a:t>
            </a:r>
            <a:r>
              <a:rPr lang="en-US" altLang="zh-CN" sz="2000" dirty="0" err="1" smtClean="0"/>
              <a:t>Rp</a:t>
            </a:r>
            <a:endParaRPr lang="en-US" altLang="zh-CN" sz="2000" dirty="0" smtClean="0"/>
          </a:p>
          <a:p>
            <a:r>
              <a:rPr lang="en-US" altLang="zh-CN" sz="2200" dirty="0" smtClean="0"/>
              <a:t>Energy resolution </a:t>
            </a:r>
          </a:p>
          <a:p>
            <a:pPr lvl="1"/>
            <a:r>
              <a:rPr lang="en-US" altLang="zh-CN" sz="1800" dirty="0" smtClean="0"/>
              <a:t>&lt;20% (</a:t>
            </a:r>
            <a:r>
              <a:rPr lang="en-US" altLang="zh-CN" sz="1800" dirty="0" err="1" smtClean="0"/>
              <a:t>Rp</a:t>
            </a:r>
            <a:r>
              <a:rPr lang="en-US" altLang="zh-CN" sz="1800" dirty="0" smtClean="0"/>
              <a:t>&lt;100m)</a:t>
            </a:r>
          </a:p>
          <a:p>
            <a:pPr lvl="1"/>
            <a:r>
              <a:rPr lang="en-US" altLang="zh-CN" sz="1800" dirty="0" smtClean="0"/>
              <a:t>&lt;25%(</a:t>
            </a:r>
            <a:r>
              <a:rPr lang="en-US" altLang="zh-CN" sz="1800" dirty="0" err="1" smtClean="0"/>
              <a:t>Rp</a:t>
            </a:r>
            <a:r>
              <a:rPr lang="en-US" altLang="zh-CN" sz="1800" dirty="0" smtClean="0"/>
              <a:t>&lt;200m)</a:t>
            </a:r>
          </a:p>
          <a:p>
            <a:pPr lvl="1"/>
            <a:r>
              <a:rPr lang="en-US" altLang="zh-CN" sz="1800" dirty="0" smtClean="0"/>
              <a:t>~30%(</a:t>
            </a:r>
            <a:r>
              <a:rPr lang="en-US" altLang="zh-CN" sz="1800" dirty="0" err="1" smtClean="0"/>
              <a:t>Rp</a:t>
            </a:r>
            <a:r>
              <a:rPr lang="en-US" altLang="zh-CN" sz="1800" dirty="0" smtClean="0"/>
              <a:t>&lt;300m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34817" name="Picture 1" descr="C:\Users\llma\AppData\Roaming\Tencent\Users\80108933\QQ\WinTemp\RichOle\$}NK78[B`J4_QTK(9[@QM_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3"/>
            <a:ext cx="290213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llma\AppData\Roaming\Tencent\Users\80108933\QQ\WinTemp\RichOle\V1C`_TWH%HC_AAXT@EQK8U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665" y="4077072"/>
            <a:ext cx="289337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llma\AppData\Roaming\Tencent\Users\80108933\QQ\WinTemp\RichOle\(9J4NATH[`}$236%J)OLS0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383" y="4005064"/>
            <a:ext cx="290833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8643" y="4365104"/>
            <a:ext cx="1091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 smtClean="0"/>
              <a:t>Rp</a:t>
            </a:r>
            <a:r>
              <a:rPr lang="en-US" altLang="zh-CN" sz="1400" dirty="0" smtClean="0"/>
              <a:t>&lt;100m</a:t>
            </a:r>
            <a:endParaRPr lang="zh-CN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49169" y="4417367"/>
            <a:ext cx="1091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 smtClean="0"/>
              <a:t>Rp</a:t>
            </a:r>
            <a:r>
              <a:rPr lang="en-US" altLang="zh-CN" sz="1400" dirty="0" smtClean="0"/>
              <a:t>&lt;200m</a:t>
            </a:r>
            <a:endParaRPr lang="zh-CN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33299" y="4417367"/>
            <a:ext cx="1091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 smtClean="0"/>
              <a:t>Rp</a:t>
            </a:r>
            <a:r>
              <a:rPr lang="en-US" altLang="zh-CN" sz="1400" dirty="0" smtClean="0"/>
              <a:t>&lt;300m</a:t>
            </a:r>
            <a:endParaRPr lang="zh-CN" altLang="en-US" sz="1400" dirty="0"/>
          </a:p>
        </p:txBody>
      </p:sp>
      <p:pic>
        <p:nvPicPr>
          <p:cNvPr id="13" name="Picture 4" descr="C:\Users\llma\AppData\Roaming\Tencent\Users\80108933\QQ\WinTemp\RichOle\TJ@)3)GEJXB@37A%MZ[C([Q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45" y="1628800"/>
            <a:ext cx="2961635" cy="226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llma\AppData\Roaming\Tencent\Users\80108933\QQ\WinTemp\RichOle\$~1L54PIUZC%HRFI6Y~3ZC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80" y="1628800"/>
            <a:ext cx="2947544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8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b="1" dirty="0" smtClean="0"/>
              <a:t>Due to the low energy threshold of LHAASO detectors,  energy scales of the detectors can be obtained by </a:t>
            </a:r>
            <a:r>
              <a:rPr lang="en-US" altLang="zh-CN" b="1" dirty="0" smtClean="0"/>
              <a:t>crossing </a:t>
            </a:r>
            <a:r>
              <a:rPr lang="en-US" altLang="zh-CN" b="1" dirty="0" smtClean="0"/>
              <a:t>calibration with direct measurements </a:t>
            </a:r>
          </a:p>
          <a:p>
            <a:endParaRPr lang="en-US" altLang="zh-CN" b="1" dirty="0" smtClean="0"/>
          </a:p>
          <a:p>
            <a:r>
              <a:rPr lang="en-US" altLang="zh-CN" b="1" dirty="0" smtClean="0"/>
              <a:t>Proton or proton + helium spectra can be obtained by WCDA, KM2A, WFCTA with high statistics and high purity 90</a:t>
            </a:r>
            <a:r>
              <a:rPr lang="en-US" altLang="zh-CN" b="1" dirty="0" smtClean="0"/>
              <a:t>%</a:t>
            </a:r>
          </a:p>
          <a:p>
            <a:endParaRPr lang="en-US" altLang="zh-CN" b="1" dirty="0" smtClean="0"/>
          </a:p>
          <a:p>
            <a:r>
              <a:rPr lang="en-US" altLang="zh-CN" b="1" dirty="0" smtClean="0"/>
              <a:t>Iron spectra can be obtained by KM2A, WFCTA with 30 gold events at 100PeV and 87% purity </a:t>
            </a:r>
          </a:p>
          <a:p>
            <a:endParaRPr lang="en-US" altLang="zh-CN" b="1" dirty="0"/>
          </a:p>
          <a:p>
            <a:r>
              <a:rPr lang="en-US" altLang="zh-CN" b="1" dirty="0"/>
              <a:t>With </a:t>
            </a:r>
            <a:r>
              <a:rPr lang="en-US" altLang="zh-CN" b="1" dirty="0" smtClean="0"/>
              <a:t>multiple detectors  LHAASO can measure individual spectra of cosmic rays in a broad energy range </a:t>
            </a:r>
          </a:p>
          <a:p>
            <a:endParaRPr lang="en-US" altLang="zh-CN" b="1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 smtClean="0">
                <a:effectLst/>
              </a:rPr>
              <a:t>Summary</a:t>
            </a:r>
            <a:endParaRPr lang="zh-CN" altLang="en-US" sz="3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856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0848"/>
            <a:ext cx="4968552" cy="274479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496" y="4005064"/>
            <a:ext cx="172819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</a:t>
            </a:r>
          </a:p>
          <a:p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cells (25m</a:t>
            </a:r>
            <a:r>
              <a:rPr lang="en-US" altLang="zh-CN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/cell)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020272" y="2145630"/>
            <a:ext cx="194421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Cherenkov telescopes (1024 pixels/telescope)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87824" y="-27384"/>
            <a:ext cx="3477337" cy="206210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L</a:t>
            </a:r>
            <a:r>
              <a:rPr lang="en-US" sz="32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arge </a:t>
            </a:r>
            <a:r>
              <a:rPr lang="en-US" sz="3200" b="1" i="1" dirty="0" smtClean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H</a:t>
            </a:r>
            <a:r>
              <a:rPr lang="en-US" sz="32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igh </a:t>
            </a:r>
            <a:r>
              <a:rPr lang="en-US" sz="3200" b="1" i="1" dirty="0" smtClean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A</a:t>
            </a:r>
            <a:r>
              <a:rPr lang="en-US" sz="32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ltitude </a:t>
            </a:r>
            <a:r>
              <a:rPr lang="en-US" sz="3200" b="1" i="1" dirty="0" smtClean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A</a:t>
            </a:r>
            <a:r>
              <a:rPr lang="en-US" sz="32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ir </a:t>
            </a:r>
            <a:r>
              <a:rPr lang="en-US" sz="3200" b="1" i="1" dirty="0" smtClean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S</a:t>
            </a:r>
            <a:r>
              <a:rPr lang="en-US" sz="32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hower </a:t>
            </a:r>
            <a:r>
              <a:rPr lang="en-US" sz="3200" b="1" i="1" dirty="0" smtClean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O</a:t>
            </a:r>
            <a:r>
              <a:rPr lang="en-US" sz="32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bservatory </a:t>
            </a:r>
            <a:endParaRPr lang="en-US" sz="3200" b="1" i="1" dirty="0">
              <a:latin typeface="Cooper Std Black" panose="0208090304030B020404" pitchFamily="18" charset="0"/>
              <a:ea typeface="华文琥珀" panose="02010800040101010101" pitchFamily="2" charset="-122"/>
            </a:endParaRPr>
          </a:p>
        </p:txBody>
      </p:sp>
      <p:grpSp>
        <p:nvGrpSpPr>
          <p:cNvPr id="3" name="组合 7"/>
          <p:cNvGrpSpPr/>
          <p:nvPr/>
        </p:nvGrpSpPr>
        <p:grpSpPr>
          <a:xfrm>
            <a:off x="6336000" y="165600"/>
            <a:ext cx="2599200" cy="1764000"/>
            <a:chOff x="6336000" y="165600"/>
            <a:chExt cx="2599200" cy="1764000"/>
          </a:xfrm>
        </p:grpSpPr>
        <p:sp>
          <p:nvSpPr>
            <p:cNvPr id="4" name="矩形标注 3"/>
            <p:cNvSpPr>
              <a:spLocks/>
            </p:cNvSpPr>
            <p:nvPr/>
          </p:nvSpPr>
          <p:spPr>
            <a:xfrm>
              <a:off x="6336000" y="165600"/>
              <a:ext cx="2599200" cy="1764000"/>
            </a:xfrm>
            <a:prstGeom prst="wedgeRectCallout">
              <a:avLst>
                <a:gd name="adj1" fmla="val -95335"/>
                <a:gd name="adj2" fmla="val 107163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925" y="208164"/>
              <a:ext cx="2527555" cy="1692000"/>
            </a:xfrm>
            <a:prstGeom prst="rect">
              <a:avLst/>
            </a:prstGeom>
          </p:spPr>
        </p:pic>
      </p:grpSp>
      <p:grpSp>
        <p:nvGrpSpPr>
          <p:cNvPr id="8" name="组合 24"/>
          <p:cNvGrpSpPr/>
          <p:nvPr/>
        </p:nvGrpSpPr>
        <p:grpSpPr>
          <a:xfrm>
            <a:off x="251520" y="165600"/>
            <a:ext cx="3081600" cy="1764000"/>
            <a:chOff x="251520" y="165600"/>
            <a:chExt cx="3081600" cy="1764000"/>
          </a:xfrm>
        </p:grpSpPr>
        <p:sp>
          <p:nvSpPr>
            <p:cNvPr id="18" name="矩形标注 17"/>
            <p:cNvSpPr/>
            <p:nvPr/>
          </p:nvSpPr>
          <p:spPr>
            <a:xfrm>
              <a:off x="251520" y="165600"/>
              <a:ext cx="3081600" cy="1764000"/>
            </a:xfrm>
            <a:prstGeom prst="wedgeRectCallout">
              <a:avLst>
                <a:gd name="adj1" fmla="val 45996"/>
                <a:gd name="adj2" fmla="val 116971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208164"/>
              <a:ext cx="3008000" cy="1692000"/>
            </a:xfrm>
            <a:prstGeom prst="rect">
              <a:avLst/>
            </a:prstGeom>
          </p:spPr>
        </p:pic>
      </p:grpSp>
      <p:grpSp>
        <p:nvGrpSpPr>
          <p:cNvPr id="9" name="组合 9"/>
          <p:cNvGrpSpPr/>
          <p:nvPr/>
        </p:nvGrpSpPr>
        <p:grpSpPr>
          <a:xfrm>
            <a:off x="251520" y="4905360"/>
            <a:ext cx="2822400" cy="1764000"/>
            <a:chOff x="251520" y="4905360"/>
            <a:chExt cx="2822400" cy="1764000"/>
          </a:xfrm>
        </p:grpSpPr>
        <p:sp>
          <p:nvSpPr>
            <p:cNvPr id="21" name="矩形标注 20"/>
            <p:cNvSpPr/>
            <p:nvPr/>
          </p:nvSpPr>
          <p:spPr>
            <a:xfrm>
              <a:off x="251520" y="4905360"/>
              <a:ext cx="2822400" cy="1764000"/>
            </a:xfrm>
            <a:prstGeom prst="wedgeRectCallout">
              <a:avLst>
                <a:gd name="adj1" fmla="val 92550"/>
                <a:gd name="adj2" fmla="val -151304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4941168"/>
              <a:ext cx="2751219" cy="1692000"/>
            </a:xfrm>
            <a:prstGeom prst="rect">
              <a:avLst/>
            </a:prstGeom>
          </p:spPr>
        </p:pic>
      </p:grpSp>
      <p:grpSp>
        <p:nvGrpSpPr>
          <p:cNvPr id="10" name="组合 14"/>
          <p:cNvGrpSpPr>
            <a:grpSpLocks/>
          </p:cNvGrpSpPr>
          <p:nvPr/>
        </p:nvGrpSpPr>
        <p:grpSpPr bwMode="auto">
          <a:xfrm>
            <a:off x="3995936" y="4869160"/>
            <a:ext cx="4896766" cy="1789538"/>
            <a:chOff x="179512" y="1052736"/>
            <a:chExt cx="8027362" cy="2376599"/>
          </a:xfrm>
        </p:grpSpPr>
        <p:pic>
          <p:nvPicPr>
            <p:cNvPr id="24" name="图片 15"/>
            <p:cNvPicPr>
              <a:picLocks noChangeAspect="1"/>
            </p:cNvPicPr>
            <p:nvPr/>
          </p:nvPicPr>
          <p:blipFill>
            <a:blip r:embed="rId6" cstate="print"/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图片 17"/>
            <p:cNvPicPr>
              <a:picLocks noChangeAspect="1"/>
            </p:cNvPicPr>
            <p:nvPr/>
          </p:nvPicPr>
          <p:blipFill>
            <a:blip r:embed="rId7" cstate="print"/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文本框 10"/>
          <p:cNvSpPr txBox="1"/>
          <p:nvPr/>
        </p:nvSpPr>
        <p:spPr>
          <a:xfrm>
            <a:off x="72008" y="2060848"/>
            <a:ext cx="2195736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 </a:t>
            </a:r>
          </a:p>
          <a:p>
            <a:pPr>
              <a:buFont typeface="Arial" pitchFamily="34" charset="0"/>
              <a:buChar char="•"/>
            </a:pPr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5195 </a:t>
            </a:r>
            <a:r>
              <a:rPr lang="en-US" altLang="zh-CN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</a:t>
            </a:r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b="1" dirty="0" smtClean="0">
                <a:latin typeface="Times New Roman" panose="02020603050405020304" pitchFamily="18" charset="0"/>
              </a:rPr>
              <a:t>1 m</a:t>
            </a:r>
            <a:r>
              <a:rPr lang="en-US" altLang="zh-CN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zh-CN" b="1" dirty="0" smtClean="0">
                <a:latin typeface="Times New Roman" panose="02020603050405020304" pitchFamily="18" charset="0"/>
              </a:rPr>
              <a:t> each, 15m spacing</a:t>
            </a:r>
          </a:p>
          <a:p>
            <a:pPr>
              <a:buFont typeface="Arial" pitchFamily="34" charset="0"/>
              <a:buChar char="•"/>
            </a:pPr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1171 MDs: </a:t>
            </a:r>
            <a:r>
              <a:rPr lang="en-US" altLang="zh-CN" b="1" dirty="0" smtClean="0">
                <a:latin typeface="Times New Roman" panose="02020603050405020304" pitchFamily="18" charset="0"/>
              </a:rPr>
              <a:t>1146 MDs, 36 m</a:t>
            </a:r>
            <a:r>
              <a:rPr lang="en-US" altLang="zh-CN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zh-CN" b="1" dirty="0" smtClean="0">
                <a:latin typeface="Times New Roman" panose="02020603050405020304" pitchFamily="18" charset="0"/>
              </a:rPr>
              <a:t> each, 30m spacing</a:t>
            </a:r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日期占位符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4CC9-28E1-4DDA-9B88-3F9E0F54C139}" type="datetime1">
              <a:rPr lang="zh-CN" altLang="en-US" smtClean="0"/>
              <a:pPr/>
              <a:t>2017-3-27</a:t>
            </a:fld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139952" y="501317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 err="1" smtClean="0"/>
              <a:t>Daocheng</a:t>
            </a:r>
            <a:r>
              <a:rPr lang="en-US" altLang="zh-CN" sz="2000" b="1" dirty="0" smtClean="0"/>
              <a:t>, </a:t>
            </a:r>
            <a:r>
              <a:rPr lang="en-US" altLang="zh-CN" sz="2000" b="1" dirty="0" smtClean="0"/>
              <a:t>Sichuan (29</a:t>
            </a:r>
            <a:r>
              <a:rPr lang="en-US" altLang="zh-CN" sz="2000" b="1" baseline="30000" dirty="0" smtClean="0"/>
              <a:t>o</a:t>
            </a:r>
            <a:r>
              <a:rPr lang="en-US" altLang="zh-CN" sz="2000" b="1" dirty="0" smtClean="0"/>
              <a:t>21’ 31” N, 100</a:t>
            </a:r>
            <a:r>
              <a:rPr lang="en-US" altLang="zh-CN" sz="2000" b="1" baseline="30000" dirty="0" smtClean="0"/>
              <a:t>o</a:t>
            </a:r>
            <a:r>
              <a:rPr lang="en-US" altLang="zh-CN" sz="2000" b="1" dirty="0" smtClean="0"/>
              <a:t>08’15” E, 4410 m </a:t>
            </a:r>
            <a:r>
              <a:rPr lang="en-US" altLang="zh-CN" sz="2000" b="1" dirty="0" err="1" smtClean="0"/>
              <a:t>a.s.l</a:t>
            </a:r>
            <a:r>
              <a:rPr lang="en-US" altLang="zh-CN" sz="2000" b="1" dirty="0" smtClean="0"/>
              <a:t>., 600 </a:t>
            </a:r>
            <a:r>
              <a:rPr lang="en-US" altLang="zh-CN" sz="2000" b="1" dirty="0" smtClean="0"/>
              <a:t>g/cm</a:t>
            </a:r>
            <a:r>
              <a:rPr lang="en-US" altLang="zh-CN" sz="2000" b="1" baseline="30000" dirty="0" smtClean="0"/>
              <a:t>2</a:t>
            </a:r>
            <a:r>
              <a:rPr lang="en-US" altLang="zh-CN" sz="2000" b="1" dirty="0" smtClean="0"/>
              <a:t>)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3676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31813"/>
            <a:ext cx="4320480" cy="389507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44" y="223822"/>
            <a:ext cx="5043494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Water Cherenkov</a:t>
            </a:r>
            <a:br>
              <a:rPr lang="en-US" b="1" dirty="0" smtClean="0"/>
            </a:br>
            <a:r>
              <a:rPr lang="en-US" b="1" dirty="0" smtClean="0"/>
              <a:t>Detector Array</a:t>
            </a:r>
            <a:endParaRPr 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4209942"/>
            <a:ext cx="2611557" cy="26480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42" y="4530607"/>
            <a:ext cx="4311882" cy="232741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026159" y="585915"/>
            <a:ext cx="474535" cy="49530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251520" y="1409356"/>
            <a:ext cx="4464496" cy="244827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600" kern="1200">
                <a:solidFill>
                  <a:schemeClr val="tx1"/>
                </a:solidFill>
                <a:latin typeface="Comic Sans MS" pitchFamily="66" charset="0"/>
                <a:ea typeface="+mj-ea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3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20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3 water ponds:</a:t>
            </a:r>
          </a:p>
          <a:p>
            <a:pPr lvl="1"/>
            <a:r>
              <a:rPr lang="en-US" altLang="zh-CN" dirty="0" smtClean="0">
                <a:solidFill>
                  <a:schemeClr val="accent2">
                    <a:lumMod val="50000"/>
                  </a:schemeClr>
                </a:solidFill>
                <a:sym typeface="Symbol"/>
              </a:rPr>
              <a:t>78,000 m</a:t>
            </a:r>
            <a:r>
              <a:rPr lang="en-US" altLang="zh-CN" baseline="30000" dirty="0" smtClean="0">
                <a:solidFill>
                  <a:schemeClr val="accent2">
                    <a:lumMod val="50000"/>
                  </a:schemeClr>
                </a:solidFill>
                <a:sym typeface="Symbol"/>
              </a:rPr>
              <a:t>2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sym typeface="Symbol"/>
              </a:rPr>
              <a:t> </a:t>
            </a:r>
            <a:r>
              <a:rPr lang="en-US" altLang="zh-CN" dirty="0" smtClean="0">
                <a:solidFill>
                  <a:schemeClr val="accent2">
                    <a:lumMod val="50000"/>
                  </a:schemeClr>
                </a:solidFill>
                <a:sym typeface="Symbol"/>
              </a:rPr>
              <a:t>in total;</a:t>
            </a:r>
          </a:p>
          <a:p>
            <a:pPr lvl="1"/>
            <a:r>
              <a:rPr lang="en-US" altLang="zh-CN" dirty="0" smtClean="0">
                <a:solidFill>
                  <a:schemeClr val="accent5">
                    <a:lumMod val="75000"/>
                  </a:schemeClr>
                </a:solidFill>
                <a:sym typeface="Symbol"/>
              </a:rPr>
              <a:t>4 m</a:t>
            </a:r>
            <a:r>
              <a:rPr lang="zh-CN" altLang="en-US" dirty="0" smtClean="0">
                <a:solidFill>
                  <a:schemeClr val="accent5">
                    <a:lumMod val="75000"/>
                  </a:schemeClr>
                </a:solidFill>
                <a:sym typeface="Symbol"/>
              </a:rPr>
              <a:t> </a:t>
            </a:r>
            <a:r>
              <a:rPr lang="en-US" altLang="zh-CN" dirty="0" smtClean="0">
                <a:solidFill>
                  <a:schemeClr val="accent5">
                    <a:lumMod val="75000"/>
                  </a:schemeClr>
                </a:solidFill>
                <a:sym typeface="Symbol"/>
              </a:rPr>
              <a:t>effective depth;</a:t>
            </a:r>
          </a:p>
          <a:p>
            <a:pPr lvl="1"/>
            <a:r>
              <a:rPr lang="en-US" altLang="zh-CN" dirty="0" smtClean="0">
                <a:solidFill>
                  <a:schemeClr val="accent2">
                    <a:lumMod val="50000"/>
                  </a:schemeClr>
                </a:solidFill>
                <a:sym typeface="Symbol"/>
              </a:rPr>
              <a:t>3120 cells, with an 8”/9” PMT in each cell;</a:t>
            </a:r>
          </a:p>
          <a:p>
            <a:pPr lvl="1"/>
            <a:r>
              <a:rPr lang="en-US" altLang="zh-CN" dirty="0" smtClean="0">
                <a:solidFill>
                  <a:schemeClr val="accent5">
                    <a:lumMod val="75000"/>
                  </a:schemeClr>
                </a:solidFill>
                <a:sym typeface="Symbol"/>
              </a:rPr>
              <a:t>Cells are partitioned with black curtains.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7" name="组合 28"/>
          <p:cNvGrpSpPr/>
          <p:nvPr/>
        </p:nvGrpSpPr>
        <p:grpSpPr>
          <a:xfrm>
            <a:off x="285720" y="1714488"/>
            <a:ext cx="6619984" cy="4643470"/>
            <a:chOff x="285720" y="1714488"/>
            <a:chExt cx="6619984" cy="4643470"/>
          </a:xfrm>
        </p:grpSpPr>
        <p:sp>
          <p:nvSpPr>
            <p:cNvPr id="8" name="内容占位符 2"/>
            <p:cNvSpPr txBox="1">
              <a:spLocks/>
            </p:cNvSpPr>
            <p:nvPr/>
          </p:nvSpPr>
          <p:spPr>
            <a:xfrm>
              <a:off x="285720" y="3847772"/>
              <a:ext cx="5214974" cy="509922"/>
            </a:xfrm>
            <a:prstGeom prst="rect">
              <a:avLst/>
            </a:prstGeom>
          </p:spPr>
          <p:txBody>
            <a:bodyPr vert="horz">
              <a:normAutofit fontScale="77500" lnSpcReduction="20000"/>
            </a:bodyPr>
            <a:lstStyle>
              <a:lvl1pPr marL="274320" indent="-274320" algn="l" rtl="0" eaLnBrk="1" latinLnBrk="0" hangingPunct="1"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76000"/>
                <a:buFont typeface="Wingdings" pitchFamily="2" charset="2"/>
                <a:buChar char="u"/>
                <a:defRPr kumimoji="0" sz="2600" kern="1200">
                  <a:solidFill>
                    <a:schemeClr val="tx1"/>
                  </a:solidFill>
                  <a:latin typeface="Comic Sans MS" pitchFamily="66" charset="0"/>
                  <a:ea typeface="+mj-ea"/>
                  <a:cs typeface="Tahoma" pitchFamily="34" charset="0"/>
                </a:defRPr>
              </a:lvl1pPr>
              <a:lvl2pPr marL="548640" indent="-274320" algn="l" rtl="0" eaLnBrk="1" latinLnBrk="0" hangingPunct="1">
                <a:spcBef>
                  <a:spcPts val="500"/>
                </a:spcBef>
                <a:spcAft>
                  <a:spcPts val="200"/>
                </a:spcAft>
                <a:buClr>
                  <a:schemeClr val="accent2"/>
                </a:buClr>
                <a:buSzPct val="76000"/>
                <a:buFont typeface="Wingdings" pitchFamily="2" charset="2"/>
                <a:buChar char="n"/>
                <a:defRPr kumimoji="0" sz="2300" kern="1200">
                  <a:solidFill>
                    <a:schemeClr val="tx1"/>
                  </a:solidFill>
                  <a:latin typeface="Comic Sans MS" pitchFamily="66" charset="0"/>
                  <a:ea typeface="+mj-ea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500"/>
                </a:spcBef>
                <a:spcAft>
                  <a:spcPts val="200"/>
                </a:spcAft>
                <a:buClr>
                  <a:schemeClr val="bg1">
                    <a:shade val="50000"/>
                  </a:schemeClr>
                </a:buClr>
                <a:buSzPct val="76000"/>
                <a:buFont typeface="Wingdings 3" pitchFamily="18" charset="2"/>
                <a:buChar char="}"/>
                <a:defRPr kumimoji="0" sz="2000" kern="1200">
                  <a:solidFill>
                    <a:schemeClr val="tx1"/>
                  </a:solidFill>
                  <a:latin typeface="Comic Sans MS" pitchFamily="66" charset="0"/>
                  <a:ea typeface="+mj-ea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400"/>
                </a:spcBef>
                <a:spcAft>
                  <a:spcPts val="200"/>
                </a:spcAft>
                <a:buClr>
                  <a:schemeClr val="accent2">
                    <a:shade val="75000"/>
                  </a:schemeClr>
                </a:buClr>
                <a:buSzPct val="70000"/>
                <a:buFont typeface="Wingdings"/>
                <a:buChar char=""/>
                <a:defRPr kumimoji="0" sz="1800" kern="1200">
                  <a:solidFill>
                    <a:schemeClr val="tx1"/>
                  </a:solidFill>
                  <a:latin typeface="Comic Sans MS" pitchFamily="66" charset="0"/>
                  <a:ea typeface="+mj-ea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00"/>
                </a:spcBef>
                <a:spcAft>
                  <a:spcPts val="200"/>
                </a:spcAft>
                <a:buClr>
                  <a:schemeClr val="accent2"/>
                </a:buClr>
                <a:buSzPct val="70000"/>
                <a:buFont typeface="Wingdings"/>
                <a:buChar char=""/>
                <a:defRPr kumimoji="0" sz="1600" kern="1200">
                  <a:solidFill>
                    <a:schemeClr val="tx1"/>
                  </a:solidFill>
                  <a:latin typeface="Comic Sans MS" pitchFamily="66" charset="0"/>
                  <a:ea typeface="+mj-ea"/>
                  <a:cs typeface="+mn-cs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>
                  <a:solidFill>
                    <a:srgbClr val="FF0000"/>
                  </a:solidFill>
                </a:rPr>
                <a:t>WCDA++: 1”PMTs enhance Dynamic Range</a:t>
              </a:r>
              <a:endParaRPr lang="zh-CN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71538" y="4786322"/>
              <a:ext cx="71438" cy="714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143108" y="4786322"/>
              <a:ext cx="71438" cy="714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143108" y="5857892"/>
              <a:ext cx="71438" cy="714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071538" y="5857892"/>
              <a:ext cx="71438" cy="714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893190" y="6286520"/>
              <a:ext cx="36000" cy="714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6869704" y="6286520"/>
              <a:ext cx="36000" cy="714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箭头连接符 17"/>
            <p:cNvCxnSpPr>
              <a:endCxn id="9" idx="0"/>
            </p:cNvCxnSpPr>
            <p:nvPr/>
          </p:nvCxnSpPr>
          <p:spPr>
            <a:xfrm rot="10800000" flipV="1">
              <a:off x="1107258" y="4143380"/>
              <a:ext cx="2250297" cy="6429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>
              <a:endCxn id="14" idx="0"/>
            </p:cNvCxnSpPr>
            <p:nvPr/>
          </p:nvCxnSpPr>
          <p:spPr>
            <a:xfrm rot="16200000" flipH="1">
              <a:off x="3348554" y="4723884"/>
              <a:ext cx="2071702" cy="10535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rot="5400000" flipH="1" flipV="1">
              <a:off x="3571868" y="2071678"/>
              <a:ext cx="2143140" cy="14287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402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653" y="83225"/>
            <a:ext cx="8229600" cy="1143000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KM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r>
              <a:rPr lang="en-US" altLang="zh-CN" dirty="0">
                <a:solidFill>
                  <a:srgbClr val="FF0000"/>
                </a:solidFill>
              </a:rPr>
              <a:t> A</a:t>
            </a:r>
            <a:r>
              <a:rPr lang="en-US" altLang="zh-CN" dirty="0"/>
              <a:t>rray (KM2A)</a:t>
            </a:r>
            <a:endParaRPr lang="zh-CN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6" y="1072750"/>
            <a:ext cx="388843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87" y="1137176"/>
            <a:ext cx="3352165" cy="222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384648"/>
              </p:ext>
            </p:extLst>
          </p:nvPr>
        </p:nvGraphicFramePr>
        <p:xfrm>
          <a:off x="800154" y="4077072"/>
          <a:ext cx="7228230" cy="1988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4758"/>
                <a:gridCol w="2447248"/>
                <a:gridCol w="2016224"/>
              </a:tblGrid>
              <a:tr h="52562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MD</a:t>
                      </a:r>
                      <a:endParaRPr lang="zh-CN" altLang="en-US" dirty="0"/>
                    </a:p>
                  </a:txBody>
                  <a:tcPr/>
                </a:tc>
              </a:tr>
              <a:tr h="332144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Effective</a:t>
                      </a:r>
                      <a:r>
                        <a:rPr lang="en-US" altLang="zh-CN" baseline="0" dirty="0" smtClean="0"/>
                        <a:t> area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1m</a:t>
                      </a:r>
                      <a:r>
                        <a:rPr lang="en-US" altLang="zh-CN" baseline="30000" dirty="0" smtClean="0"/>
                        <a:t>2</a:t>
                      </a:r>
                      <a:endParaRPr lang="zh-CN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36m</a:t>
                      </a:r>
                      <a:r>
                        <a:rPr lang="en-US" altLang="zh-CN" baseline="30000" dirty="0" smtClean="0"/>
                        <a:t>2</a:t>
                      </a:r>
                      <a:endParaRPr lang="zh-CN" altLang="en-US" baseline="30000" dirty="0"/>
                    </a:p>
                  </a:txBody>
                  <a:tcPr/>
                </a:tc>
              </a:tr>
              <a:tr h="332144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Spacing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15m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30m</a:t>
                      </a:r>
                      <a:endParaRPr lang="zh-CN" altLang="en-US" dirty="0"/>
                    </a:p>
                  </a:txBody>
                  <a:tcPr/>
                </a:tc>
              </a:tr>
              <a:tr h="332144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Total NO.</a:t>
                      </a:r>
                      <a:r>
                        <a:rPr lang="en-US" altLang="zh-CN" baseline="0" dirty="0" smtClean="0"/>
                        <a:t> of detectors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5195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1171</a:t>
                      </a:r>
                      <a:endParaRPr lang="zh-CN" altLang="en-US" dirty="0"/>
                    </a:p>
                  </a:txBody>
                  <a:tcPr/>
                </a:tc>
              </a:tr>
              <a:tr h="332144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Time</a:t>
                      </a:r>
                      <a:r>
                        <a:rPr lang="en-US" altLang="zh-CN" baseline="0" dirty="0" smtClean="0"/>
                        <a:t> resolution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2ns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10ns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直接箭头连接符 7"/>
          <p:cNvCxnSpPr/>
          <p:nvPr/>
        </p:nvCxnSpPr>
        <p:spPr>
          <a:xfrm>
            <a:off x="7956376" y="2060848"/>
            <a:ext cx="0" cy="1008112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75458" y="2382164"/>
            <a:ext cx="917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1.2m</a:t>
            </a: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7956376" y="1137176"/>
            <a:ext cx="0" cy="923672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28384" y="141277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2.8m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3068960"/>
            <a:ext cx="1179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ED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8104" y="307750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MD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1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313384"/>
          </a:xfrm>
        </p:spPr>
        <p:txBody>
          <a:bodyPr>
            <a:noAutofit/>
          </a:bodyPr>
          <a:lstStyle/>
          <a:p>
            <a:pPr lvl="0" algn="ctr"/>
            <a:r>
              <a:rPr lang="en-US" altLang="zh-CN" sz="3200" b="1" kern="0" dirty="0" smtClean="0">
                <a:solidFill>
                  <a:srgbClr val="C00000"/>
                </a:solidFill>
                <a:latin typeface="Times New Roman" pitchFamily="18" charset="0"/>
              </a:rPr>
              <a:t>Wide Field of View Cherenkov Telescope (WFCTA)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4549" y="1553298"/>
            <a:ext cx="3168352" cy="237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293096"/>
            <a:ext cx="2992789" cy="194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图片 11" descr="装配板21.JPG"/>
          <p:cNvPicPr>
            <a:picLocks noChangeAspect="1"/>
          </p:cNvPicPr>
          <p:nvPr/>
        </p:nvPicPr>
        <p:blipFill>
          <a:blip r:embed="rId4" cstate="print"/>
          <a:srcRect l="22438" t="6751" r="31100"/>
          <a:stretch>
            <a:fillRect/>
          </a:stretch>
        </p:blipFill>
        <p:spPr>
          <a:xfrm rot="5400000">
            <a:off x="1546133" y="4006595"/>
            <a:ext cx="1844823" cy="256184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03648" y="6309320"/>
            <a:ext cx="185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</a:t>
            </a:r>
            <a:endParaRPr lang="zh-CN" altLang="en-US" sz="24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49212" y="1553298"/>
            <a:ext cx="3714776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18 Telescopes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5m</a:t>
            </a:r>
            <a:r>
              <a:rPr lang="en-US" altLang="zh-CN" sz="2400" b="1" kern="0" baseline="30000" dirty="0" smtClean="0">
                <a:latin typeface="Times New Roman" pitchFamily="18" charset="0"/>
              </a:rPr>
              <a:t>2</a:t>
            </a:r>
            <a:r>
              <a:rPr lang="en-US" altLang="zh-CN" sz="2400" b="1" kern="0" dirty="0" smtClean="0">
                <a:latin typeface="Times New Roman" pitchFamily="18" charset="0"/>
              </a:rPr>
              <a:t> </a:t>
            </a:r>
            <a:r>
              <a:rPr lang="en-US" altLang="zh-CN" sz="2400" b="1" kern="0" dirty="0" smtClean="0">
                <a:latin typeface="Times New Roman" pitchFamily="18" charset="0"/>
              </a:rPr>
              <a:t>spherical mirror</a:t>
            </a:r>
            <a:r>
              <a:rPr lang="zh-CN" altLang="en-US" sz="2400" b="1" kern="0" dirty="0" smtClean="0">
                <a:latin typeface="Times New Roman" pitchFamily="18" charset="0"/>
              </a:rPr>
              <a:t>；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32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×32 </a:t>
            </a: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SiPMs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Pixel size 0.5</a:t>
            </a:r>
            <a:r>
              <a:rPr lang="en-US" altLang="zh-CN" sz="2400" b="1" kern="0" dirty="0" smtClean="0">
                <a:latin typeface="Times New Roman" pitchFamily="18" charset="0"/>
              </a:rPr>
              <a:t>°</a:t>
            </a:r>
            <a:r>
              <a:rPr lang="zh-CN" altLang="en-US" sz="2400" b="1" kern="0" dirty="0" smtClean="0">
                <a:latin typeface="Times New Roman" pitchFamily="18" charset="0"/>
              </a:rPr>
              <a:t>；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FOV: 14°× 16°.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8939" y="6309320"/>
            <a:ext cx="295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A prototype of WFCTA</a:t>
            </a:r>
            <a:endParaRPr lang="zh-CN" altLang="en-US" sz="2400" dirty="0"/>
          </a:p>
        </p:txBody>
      </p:sp>
      <p:pic>
        <p:nvPicPr>
          <p:cNvPr id="17" name="图片 16" descr="IMG_20160916_151746.jpg"/>
          <p:cNvPicPr>
            <a:picLocks noChangeAspect="1"/>
          </p:cNvPicPr>
          <p:nvPr/>
        </p:nvPicPr>
        <p:blipFill>
          <a:blip r:embed="rId5" cstate="print"/>
          <a:srcRect l="32178" t="20339" r="44198" b="24012"/>
          <a:stretch>
            <a:fillRect/>
          </a:stretch>
        </p:blipFill>
        <p:spPr>
          <a:xfrm>
            <a:off x="611560" y="4581128"/>
            <a:ext cx="505415" cy="892900"/>
          </a:xfrm>
          <a:prstGeom prst="rect">
            <a:avLst/>
          </a:prstGeom>
        </p:spPr>
      </p:pic>
      <p:sp>
        <p:nvSpPr>
          <p:cNvPr id="18" name="右箭头 17"/>
          <p:cNvSpPr/>
          <p:nvPr/>
        </p:nvSpPr>
        <p:spPr>
          <a:xfrm>
            <a:off x="3851920" y="5445224"/>
            <a:ext cx="122413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779912" y="4941168"/>
            <a:ext cx="1480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instead of</a:t>
            </a:r>
            <a:endParaRPr lang="zh-CN" alt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3789040"/>
            <a:ext cx="2184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Duty cycle: 30%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1840" y="3759423"/>
            <a:ext cx="2184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</a:rPr>
              <a:t>Duty cycle: 10%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2555776" y="3933056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0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LHASSO\Publish\LHAASO效果图\5.LHAASO-WCD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93768"/>
          </a:xfrm>
          <a:prstGeom prst="rect">
            <a:avLst/>
          </a:prstGeom>
          <a:noFill/>
        </p:spPr>
      </p:pic>
      <p:grpSp>
        <p:nvGrpSpPr>
          <p:cNvPr id="30" name="组合 29"/>
          <p:cNvGrpSpPr/>
          <p:nvPr/>
        </p:nvGrpSpPr>
        <p:grpSpPr>
          <a:xfrm>
            <a:off x="3641836" y="5470634"/>
            <a:ext cx="461141" cy="835573"/>
            <a:chOff x="9821918" y="4808470"/>
            <a:chExt cx="1103586" cy="1434675"/>
          </a:xfrm>
        </p:grpSpPr>
        <p:sp>
          <p:nvSpPr>
            <p:cNvPr id="28" name="等腰三角形 27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弧形 28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211960" y="5905795"/>
            <a:ext cx="461141" cy="835573"/>
            <a:chOff x="9821918" y="4808470"/>
            <a:chExt cx="1103586" cy="1434675"/>
          </a:xfrm>
        </p:grpSpPr>
        <p:sp>
          <p:nvSpPr>
            <p:cNvPr id="32" name="等腰三角形 31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弧形 32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262987" y="4955627"/>
            <a:ext cx="461141" cy="835573"/>
            <a:chOff x="9821918" y="4808470"/>
            <a:chExt cx="1103586" cy="1434675"/>
          </a:xfrm>
        </p:grpSpPr>
        <p:sp>
          <p:nvSpPr>
            <p:cNvPr id="35" name="等腰三角形 34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弧形 35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983067" y="4437112"/>
            <a:ext cx="461141" cy="835573"/>
            <a:chOff x="9821918" y="4808470"/>
            <a:chExt cx="1103586" cy="1434675"/>
          </a:xfrm>
        </p:grpSpPr>
        <p:sp>
          <p:nvSpPr>
            <p:cNvPr id="38" name="等腰三角形 37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弧形 38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516216" y="3922238"/>
            <a:ext cx="461141" cy="835573"/>
            <a:chOff x="9821918" y="4808470"/>
            <a:chExt cx="1103586" cy="1434675"/>
          </a:xfrm>
        </p:grpSpPr>
        <p:sp>
          <p:nvSpPr>
            <p:cNvPr id="41" name="等腰三角形 40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弧形 41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983067" y="3673547"/>
            <a:ext cx="461141" cy="835573"/>
            <a:chOff x="9821918" y="4808470"/>
            <a:chExt cx="1103586" cy="1434675"/>
          </a:xfrm>
        </p:grpSpPr>
        <p:sp>
          <p:nvSpPr>
            <p:cNvPr id="44" name="等腰三角形 43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弧形 44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479011" y="4105595"/>
            <a:ext cx="461141" cy="835573"/>
            <a:chOff x="9821918" y="4808470"/>
            <a:chExt cx="1103586" cy="1434675"/>
          </a:xfrm>
        </p:grpSpPr>
        <p:sp>
          <p:nvSpPr>
            <p:cNvPr id="47" name="等腰三角形 46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弧形 47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761187" y="4487917"/>
            <a:ext cx="461141" cy="835573"/>
            <a:chOff x="9821918" y="4808470"/>
            <a:chExt cx="1103586" cy="1434675"/>
          </a:xfrm>
        </p:grpSpPr>
        <p:sp>
          <p:nvSpPr>
            <p:cNvPr id="50" name="等腰三角形 49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弧形 50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201512" y="4971392"/>
            <a:ext cx="461141" cy="835573"/>
            <a:chOff x="9821918" y="4808470"/>
            <a:chExt cx="1103586" cy="1434675"/>
          </a:xfrm>
        </p:grpSpPr>
        <p:sp>
          <p:nvSpPr>
            <p:cNvPr id="53" name="等腰三角形 52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弧形 53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57" name="组合 56"/>
          <p:cNvGrpSpPr/>
          <p:nvPr/>
        </p:nvGrpSpPr>
        <p:grpSpPr>
          <a:xfrm>
            <a:off x="4830939" y="5445224"/>
            <a:ext cx="461141" cy="835573"/>
            <a:chOff x="9821918" y="4808470"/>
            <a:chExt cx="1103586" cy="1434675"/>
          </a:xfrm>
        </p:grpSpPr>
        <p:sp>
          <p:nvSpPr>
            <p:cNvPr id="58" name="等腰三角形 57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弧形 58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651964" y="-83473"/>
            <a:ext cx="4085482" cy="4292415"/>
            <a:chOff x="3640191" y="-68282"/>
            <a:chExt cx="4085482" cy="4292415"/>
          </a:xfrm>
        </p:grpSpPr>
        <p:pic>
          <p:nvPicPr>
            <p:cNvPr id="60" name="Picture 3" descr="C:\Users\llma\AppData\Roaming\Tencent\Users\80108933\QQ\WinTemp\RichOle\VWD18M@G9]F@WS6W[~YF91X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8715">
              <a:off x="3640191" y="-68282"/>
              <a:ext cx="1820929" cy="429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917361" y="251356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&gt;10TeV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03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067944" y="1174732"/>
            <a:ext cx="4968552" cy="3406395"/>
            <a:chOff x="3491880" y="1484784"/>
            <a:chExt cx="5518342" cy="3552825"/>
          </a:xfrm>
        </p:grpSpPr>
        <p:grpSp>
          <p:nvGrpSpPr>
            <p:cNvPr id="14" name="组合 13"/>
            <p:cNvGrpSpPr/>
            <p:nvPr/>
          </p:nvGrpSpPr>
          <p:grpSpPr>
            <a:xfrm>
              <a:off x="3491880" y="1484784"/>
              <a:ext cx="5518342" cy="3552825"/>
              <a:chOff x="4737354" y="1469708"/>
              <a:chExt cx="7143750" cy="3552825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37354" y="1469708"/>
                <a:ext cx="7143750" cy="3552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矩形 17"/>
              <p:cNvSpPr/>
              <p:nvPr/>
            </p:nvSpPr>
            <p:spPr>
              <a:xfrm>
                <a:off x="6872591" y="1543189"/>
                <a:ext cx="1457371" cy="2999232"/>
              </a:xfrm>
              <a:prstGeom prst="rect">
                <a:avLst/>
              </a:prstGeom>
              <a:solidFill>
                <a:schemeClr val="accent1">
                  <a:alpha val="24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8329658" y="1495902"/>
                <a:ext cx="922111" cy="2999232"/>
              </a:xfrm>
              <a:prstGeom prst="rect">
                <a:avLst/>
              </a:prstGeom>
              <a:solidFill>
                <a:schemeClr val="accent2">
                  <a:alpha val="24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9229176" y="1514490"/>
                <a:ext cx="818074" cy="2999232"/>
              </a:xfrm>
              <a:prstGeom prst="rect">
                <a:avLst/>
              </a:prstGeom>
              <a:solidFill>
                <a:srgbClr val="FF0000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 flipH="1" flipV="1">
                <a:off x="7434151" y="2817546"/>
                <a:ext cx="1932874" cy="371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>
                <a:stCxn id="20" idx="3"/>
              </p:cNvCxnSpPr>
              <p:nvPr/>
            </p:nvCxnSpPr>
            <p:spPr>
              <a:xfrm flipH="1" flipV="1">
                <a:off x="9400481" y="2832411"/>
                <a:ext cx="646769" cy="1816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V="1">
                <a:off x="6118118" y="2832413"/>
                <a:ext cx="1308595" cy="7777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矩形 14"/>
            <p:cNvSpPr/>
            <p:nvPr/>
          </p:nvSpPr>
          <p:spPr>
            <a:xfrm>
              <a:off x="4536610" y="1534455"/>
              <a:ext cx="611454" cy="2995518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386" name="标题 1"/>
          <p:cNvSpPr>
            <a:spLocks noGrp="1"/>
          </p:cNvSpPr>
          <p:nvPr>
            <p:ph type="title"/>
          </p:nvPr>
        </p:nvSpPr>
        <p:spPr>
          <a:xfrm>
            <a:off x="307427" y="140557"/>
            <a:ext cx="8216286" cy="1325563"/>
          </a:xfrm>
        </p:spPr>
        <p:txBody>
          <a:bodyPr>
            <a:normAutofit/>
          </a:bodyPr>
          <a:lstStyle/>
          <a:p>
            <a:pPr algn="l"/>
            <a:r>
              <a:rPr lang="en-US" altLang="zh-CN" sz="4000" dirty="0" smtClean="0">
                <a:ea typeface="黑体" pitchFamily="49" charset="-122"/>
              </a:rPr>
              <a:t>LHAASO </a:t>
            </a:r>
            <a:r>
              <a:rPr lang="en-US" altLang="zh-CN" sz="4000" dirty="0" smtClean="0">
                <a:ea typeface="ＭＳ Ｐゴシック" pitchFamily="34" charset="-128"/>
              </a:rPr>
              <a:t>prospects of CR Physics</a:t>
            </a:r>
            <a:endParaRPr lang="zh-CN" altLang="en-US" sz="4000" dirty="0" smtClean="0">
              <a:ea typeface="ＭＳ Ｐゴシック" pitchFamily="34" charset="-128"/>
            </a:endParaRPr>
          </a:p>
        </p:txBody>
      </p:sp>
      <p:sp>
        <p:nvSpPr>
          <p:cNvPr id="16387" name="内容占位符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5040560"/>
          </a:xfrm>
        </p:spPr>
        <p:txBody>
          <a:bodyPr>
            <a:normAutofit lnSpcReduction="10000"/>
          </a:bodyPr>
          <a:lstStyle/>
          <a:p>
            <a:pPr marL="514350" lvl="1" indent="-5143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FF0000"/>
                </a:solidFill>
                <a:ea typeface="ＭＳ Ｐゴシック" pitchFamily="34" charset="-128"/>
              </a:rPr>
              <a:t>10TeV-100TeV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prstClr val="black"/>
                </a:solidFill>
                <a:ea typeface="ＭＳ Ｐゴシック" pitchFamily="34" charset="-128"/>
              </a:rPr>
              <a:t>Energy Scale</a:t>
            </a:r>
            <a:endParaRPr lang="en-US" altLang="zh-CN" dirty="0" smtClean="0">
              <a:ea typeface="ＭＳ Ｐゴシック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FF0000"/>
                </a:solidFill>
                <a:ea typeface="ＭＳ Ｐゴシック" pitchFamily="34" charset="-128"/>
              </a:rPr>
              <a:t>100TeV-10PeV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>
                <a:ea typeface="ＭＳ Ｐゴシック" pitchFamily="34" charset="-128"/>
              </a:rPr>
              <a:t>Knees for </a:t>
            </a:r>
            <a:r>
              <a:rPr lang="en-US" altLang="zh-CN" i="1" dirty="0" err="1" smtClean="0">
                <a:ea typeface="ＭＳ Ｐゴシック" pitchFamily="34" charset="-128"/>
              </a:rPr>
              <a:t>H,He</a:t>
            </a:r>
            <a:r>
              <a:rPr lang="en-US" altLang="zh-CN" dirty="0" smtClean="0">
                <a:ea typeface="ＭＳ Ｐゴシック" pitchFamily="34" charset="-128"/>
              </a:rPr>
              <a:t>,…</a:t>
            </a:r>
            <a:endParaRPr lang="en-US" altLang="zh-CN" i="1" dirty="0" smtClean="0">
              <a:ea typeface="ＭＳ Ｐゴシック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FF0000"/>
                </a:solidFill>
                <a:ea typeface="ＭＳ Ｐゴシック" pitchFamily="34" charset="-128"/>
              </a:rPr>
              <a:t>10PeV-100PeV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>
                <a:ea typeface="ＭＳ Ｐゴシック" pitchFamily="34" charset="-128"/>
              </a:rPr>
              <a:t>knee of </a:t>
            </a:r>
            <a:r>
              <a:rPr lang="en-US" altLang="zh-CN" i="1" dirty="0" smtClean="0">
                <a:ea typeface="ＭＳ Ｐゴシック" pitchFamily="34" charset="-128"/>
              </a:rPr>
              <a:t>Fe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FF0000"/>
                </a:solidFill>
                <a:ea typeface="ＭＳ Ｐゴシック" pitchFamily="34" charset="-128"/>
              </a:rPr>
              <a:t>100PeV-2EeV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>
                <a:ea typeface="ＭＳ Ｐゴシック" pitchFamily="34" charset="-128"/>
              </a:rPr>
              <a:t>2</a:t>
            </a:r>
            <a:r>
              <a:rPr lang="en-US" altLang="zh-CN" baseline="30000" dirty="0" smtClean="0">
                <a:ea typeface="ＭＳ Ｐゴシック" pitchFamily="34" charset="-128"/>
              </a:rPr>
              <a:t>nd</a:t>
            </a:r>
            <a:r>
              <a:rPr lang="en-US" altLang="zh-CN" dirty="0" smtClean="0">
                <a:ea typeface="ＭＳ Ｐゴシック" pitchFamily="34" charset="-128"/>
              </a:rPr>
              <a:t> knee &amp; composition changing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>
                <a:ea typeface="ＭＳ Ｐゴシック" pitchFamily="34" charset="-128"/>
              </a:rPr>
              <a:t>Transition from galactic to extra-galactic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>
                <a:ea typeface="ＭＳ Ｐゴシック" pitchFamily="34" charset="-128"/>
              </a:rPr>
              <a:t>Energy  Scale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8064" y="4581127"/>
            <a:ext cx="371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J.R. </a:t>
            </a:r>
            <a:r>
              <a:rPr lang="en-US" altLang="zh-CN" dirty="0" err="1" smtClean="0"/>
              <a:t>Horandel</a:t>
            </a:r>
            <a:r>
              <a:rPr lang="en-US" altLang="zh-CN" dirty="0" smtClean="0"/>
              <a:t>, MPL A, 22, 1533 (2007)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804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1379538" y="6429375"/>
            <a:ext cx="68395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B. </a:t>
            </a:r>
            <a:r>
              <a:rPr lang="en-US" altLang="zh-CN" sz="2000" b="1" dirty="0" err="1">
                <a:solidFill>
                  <a:srgbClr val="FF0000"/>
                </a:solidFill>
              </a:rPr>
              <a:t>Bartoli</a:t>
            </a:r>
            <a:r>
              <a:rPr lang="en-US" altLang="zh-CN" sz="2000" b="1" dirty="0">
                <a:solidFill>
                  <a:srgbClr val="FF0000"/>
                </a:solidFill>
              </a:rPr>
              <a:t> et al, Chinese Physics C, Vol. 38, No. 4, 045001 (2014)</a:t>
            </a:r>
          </a:p>
        </p:txBody>
      </p:sp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1099296" y="188259"/>
            <a:ext cx="7937199" cy="131226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zh-CN" sz="3200" dirty="0" smtClean="0">
                <a:ea typeface="ＭＳ Ｐゴシック" pitchFamily="34" charset="-128"/>
              </a:rPr>
              <a:t>                     </a:t>
            </a:r>
            <a:r>
              <a:rPr lang="en-US" altLang="zh-CN" sz="2800" dirty="0" smtClean="0">
                <a:ea typeface="ＭＳ Ｐゴシック" pitchFamily="34" charset="-128"/>
              </a:rPr>
              <a:t>CREAM:  </a:t>
            </a:r>
            <a:r>
              <a:rPr lang="en-US" altLang="zh-CN" sz="2800" dirty="0" smtClean="0">
                <a:solidFill>
                  <a:srgbClr val="FF0000"/>
                </a:solidFill>
                <a:ea typeface="ＭＳ Ｐゴシック" pitchFamily="34" charset="-128"/>
              </a:rPr>
              <a:t>1.09</a:t>
            </a:r>
            <a:r>
              <a:rPr lang="en-US" altLang="zh-CN" sz="2800" dirty="0" smtClean="0">
                <a:ea typeface="ＭＳ Ｐゴシック" pitchFamily="34" charset="-128"/>
              </a:rPr>
              <a:t>x1.95x10</a:t>
            </a:r>
            <a:r>
              <a:rPr lang="en-US" altLang="zh-CN" sz="2800" baseline="30000" dirty="0" smtClean="0">
                <a:ea typeface="ＭＳ Ｐゴシック" pitchFamily="34" charset="-128"/>
              </a:rPr>
              <a:t>-11</a:t>
            </a:r>
            <a:r>
              <a:rPr lang="en-US" altLang="zh-CN" sz="2800" dirty="0" smtClean="0">
                <a:ea typeface="ＭＳ Ｐゴシック" pitchFamily="34" charset="-128"/>
              </a:rPr>
              <a:t>(E/400TeV)</a:t>
            </a:r>
            <a:r>
              <a:rPr lang="en-US" altLang="zh-CN" sz="2800" baseline="30000" dirty="0" smtClean="0">
                <a:ea typeface="ＭＳ Ｐゴシック" pitchFamily="34" charset="-128"/>
              </a:rPr>
              <a:t>-</a:t>
            </a:r>
            <a:r>
              <a:rPr lang="en-US" altLang="zh-CN" sz="2800" baseline="30000" dirty="0" smtClean="0">
                <a:solidFill>
                  <a:srgbClr val="FF0000"/>
                </a:solidFill>
                <a:ea typeface="ＭＳ Ｐゴシック" pitchFamily="34" charset="-128"/>
              </a:rPr>
              <a:t>2.62</a:t>
            </a:r>
            <a:r>
              <a:rPr lang="en-US" altLang="zh-CN" sz="2800" dirty="0" smtClean="0">
                <a:ea typeface="ＭＳ Ｐゴシック" pitchFamily="34" charset="-128"/>
              </a:rPr>
              <a:t/>
            </a:r>
            <a:br>
              <a:rPr lang="en-US" altLang="zh-CN" sz="2800" dirty="0" smtClean="0">
                <a:ea typeface="ＭＳ Ｐゴシック" pitchFamily="34" charset="-128"/>
              </a:rPr>
            </a:br>
            <a:r>
              <a:rPr lang="en-US" altLang="zh-CN" sz="2800" dirty="0" smtClean="0">
                <a:ea typeface="ＭＳ Ｐゴシック" pitchFamily="34" charset="-128"/>
              </a:rPr>
              <a:t>                ARGO-YBJ:               1.95x10</a:t>
            </a:r>
            <a:r>
              <a:rPr lang="en-US" altLang="zh-CN" sz="2800" baseline="30000" dirty="0" smtClean="0">
                <a:ea typeface="ＭＳ Ｐゴシック" pitchFamily="34" charset="-128"/>
              </a:rPr>
              <a:t>-11</a:t>
            </a:r>
            <a:r>
              <a:rPr lang="en-US" altLang="zh-CN" sz="2800" dirty="0" smtClean="0">
                <a:ea typeface="ＭＳ Ｐゴシック" pitchFamily="34" charset="-128"/>
              </a:rPr>
              <a:t>(E/400TeV)</a:t>
            </a:r>
            <a:r>
              <a:rPr lang="en-US" altLang="zh-CN" sz="2800" baseline="30000" dirty="0" smtClean="0">
                <a:ea typeface="ＭＳ Ｐゴシック" pitchFamily="34" charset="-128"/>
              </a:rPr>
              <a:t>-</a:t>
            </a:r>
            <a:r>
              <a:rPr lang="en-US" altLang="zh-CN" sz="2800" baseline="30000" dirty="0" smtClean="0">
                <a:solidFill>
                  <a:srgbClr val="FF0000"/>
                </a:solidFill>
                <a:ea typeface="ＭＳ Ｐゴシック" pitchFamily="34" charset="-128"/>
              </a:rPr>
              <a:t>2.61</a:t>
            </a:r>
            <a:r>
              <a:rPr lang="en-US" altLang="zh-CN" sz="2800" dirty="0" smtClean="0">
                <a:ea typeface="ＭＳ Ｐゴシック" pitchFamily="34" charset="-128"/>
              </a:rPr>
              <a:t> </a:t>
            </a:r>
            <a:br>
              <a:rPr lang="en-US" altLang="zh-CN" sz="2800" dirty="0" smtClean="0">
                <a:ea typeface="ＭＳ Ｐゴシック" pitchFamily="34" charset="-128"/>
              </a:rPr>
            </a:br>
            <a:r>
              <a:rPr lang="en-US" altLang="zh-CN" sz="2800" b="1" dirty="0" smtClean="0">
                <a:solidFill>
                  <a:srgbClr val="FF0000"/>
                </a:solidFill>
                <a:ea typeface="ＭＳ Ｐゴシック" pitchFamily="34" charset="-128"/>
              </a:rPr>
              <a:t>LHAASO Prototype</a:t>
            </a:r>
            <a:r>
              <a:rPr lang="en-US" altLang="zh-CN" sz="2800" dirty="0" smtClean="0">
                <a:ea typeface="ＭＳ Ｐゴシック" pitchFamily="34" charset="-128"/>
              </a:rPr>
              <a:t>:       </a:t>
            </a:r>
            <a:r>
              <a:rPr lang="en-US" altLang="zh-CN" sz="2800" dirty="0" smtClean="0">
                <a:solidFill>
                  <a:srgbClr val="FF0000"/>
                </a:solidFill>
                <a:ea typeface="ＭＳ Ｐゴシック" pitchFamily="34" charset="-128"/>
              </a:rPr>
              <a:t>0.94</a:t>
            </a:r>
            <a:r>
              <a:rPr lang="en-US" altLang="zh-CN" sz="2800" dirty="0" smtClean="0">
                <a:ea typeface="ＭＳ Ｐゴシック" pitchFamily="34" charset="-128"/>
              </a:rPr>
              <a:t>x1.95x10</a:t>
            </a:r>
            <a:r>
              <a:rPr lang="en-US" altLang="zh-CN" sz="2800" baseline="30000" dirty="0" smtClean="0">
                <a:ea typeface="ＭＳ Ｐゴシック" pitchFamily="34" charset="-128"/>
              </a:rPr>
              <a:t>-11</a:t>
            </a:r>
            <a:r>
              <a:rPr lang="en-US" altLang="zh-CN" sz="2800" dirty="0" smtClean="0">
                <a:ea typeface="ＭＳ Ｐゴシック" pitchFamily="34" charset="-128"/>
              </a:rPr>
              <a:t>(E/400TeV)</a:t>
            </a:r>
            <a:r>
              <a:rPr lang="en-US" altLang="zh-CN" sz="2800" baseline="30000" dirty="0" smtClean="0">
                <a:ea typeface="ＭＳ Ｐゴシック" pitchFamily="34" charset="-128"/>
              </a:rPr>
              <a:t>-</a:t>
            </a:r>
            <a:r>
              <a:rPr lang="en-US" altLang="zh-CN" sz="2800" baseline="30000" dirty="0" smtClean="0">
                <a:solidFill>
                  <a:srgbClr val="FF0000"/>
                </a:solidFill>
                <a:ea typeface="ＭＳ Ｐゴシック" pitchFamily="34" charset="-128"/>
              </a:rPr>
              <a:t>2.62</a:t>
            </a:r>
            <a:endParaRPr lang="zh-CN" altLang="en-US" sz="2800" baseline="30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grpSp>
        <p:nvGrpSpPr>
          <p:cNvPr id="2" name="组合 10"/>
          <p:cNvGrpSpPr>
            <a:grpSpLocks/>
          </p:cNvGrpSpPr>
          <p:nvPr/>
        </p:nvGrpSpPr>
        <p:grpSpPr bwMode="auto">
          <a:xfrm>
            <a:off x="3909061" y="1628800"/>
            <a:ext cx="4812031" cy="4369413"/>
            <a:chOff x="454960" y="1305455"/>
            <a:chExt cx="8124851" cy="5481131"/>
          </a:xfrm>
        </p:grpSpPr>
        <p:cxnSp>
          <p:nvCxnSpPr>
            <p:cNvPr id="6" name="直接连接符 5"/>
            <p:cNvCxnSpPr/>
            <p:nvPr/>
          </p:nvCxnSpPr>
          <p:spPr>
            <a:xfrm flipV="1">
              <a:off x="1428228" y="2000851"/>
              <a:ext cx="3929052" cy="1416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602581" y="2129489"/>
              <a:ext cx="3142235" cy="11186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4500001" y="2258128"/>
              <a:ext cx="1929295" cy="540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46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4482"/>
            <a:stretch>
              <a:fillRect/>
            </a:stretch>
          </p:blipFill>
          <p:spPr bwMode="auto">
            <a:xfrm>
              <a:off x="454960" y="1305455"/>
              <a:ext cx="8124851" cy="548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直接连接符 10"/>
          <p:cNvCxnSpPr/>
          <p:nvPr/>
        </p:nvCxnSpPr>
        <p:spPr>
          <a:xfrm flipV="1">
            <a:off x="4457702" y="2060848"/>
            <a:ext cx="2518541" cy="2207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4572002" y="2204864"/>
            <a:ext cx="2518541" cy="2207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5305121" y="2344186"/>
            <a:ext cx="2518541" cy="2207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60478" y="1413642"/>
            <a:ext cx="1788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ISS-CREAM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pic>
        <p:nvPicPr>
          <p:cNvPr id="1025" name="Picture 1" descr="C:\Users\llma\AppData\Roaming\Tencent\Users\80108933\QQ\WinTemp\RichOle\9_1{VQXPOHB4@N)HON[{22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63" y="1849519"/>
            <a:ext cx="5229225" cy="427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5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794</Words>
  <Application>Microsoft Office PowerPoint</Application>
  <PresentationFormat>全屏显示(4:3)</PresentationFormat>
  <Paragraphs>169</Paragraphs>
  <Slides>22</Slides>
  <Notes>5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25" baseType="lpstr">
      <vt:lpstr>Office 主题​​</vt:lpstr>
      <vt:lpstr>Office 主题</vt:lpstr>
      <vt:lpstr>聚合</vt:lpstr>
      <vt:lpstr>Cosmic ray detection with LHAASO</vt:lpstr>
      <vt:lpstr>Outline</vt:lpstr>
      <vt:lpstr>PowerPoint 演示文稿</vt:lpstr>
      <vt:lpstr>Water Cherenkov Detector Array</vt:lpstr>
      <vt:lpstr>KM2 Array (KM2A)</vt:lpstr>
      <vt:lpstr>Wide Field of View Cherenkov Telescope (WFCTA)</vt:lpstr>
      <vt:lpstr>PowerPoint 演示文稿</vt:lpstr>
      <vt:lpstr>LHAASO prospects of CR Physics</vt:lpstr>
      <vt:lpstr>                     CREAM:  1.09x1.95x10-11(E/400TeV)-2.62                 ARGO-YBJ:               1.95x10-11(E/400TeV)-2.61  LHAASO Prototype:       0.94x1.95x10-11(E/400TeV)-2.62</vt:lpstr>
      <vt:lpstr>Prospects of P, He knees from 100TeV to 10PeV</vt:lpstr>
      <vt:lpstr>PowerPoint 演示文稿</vt:lpstr>
      <vt:lpstr>MVA method for p,He / heavy  separation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Prospects of iron knees  from 10PeV to 100PeV</vt:lpstr>
      <vt:lpstr>Hybrid observation of KM2A and WFCTA</vt:lpstr>
      <vt:lpstr>Event rate per year with 15% duty cycle  </vt:lpstr>
      <vt:lpstr>Energy reconstruction 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ray detection with LHAASO</dc:title>
  <dc:creator>unknown</dc:creator>
  <cp:lastModifiedBy>unknown</cp:lastModifiedBy>
  <cp:revision>45</cp:revision>
  <dcterms:created xsi:type="dcterms:W3CDTF">2017-03-21T08:19:10Z</dcterms:created>
  <dcterms:modified xsi:type="dcterms:W3CDTF">2017-03-27T09:40:37Z</dcterms:modified>
</cp:coreProperties>
</file>