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7" r:id="rId2"/>
    <p:sldMasterId id="2147484079" r:id="rId3"/>
    <p:sldMasterId id="2147484118" r:id="rId4"/>
    <p:sldMasterId id="2147484131" r:id="rId5"/>
    <p:sldMasterId id="2147484166" r:id="rId6"/>
    <p:sldMasterId id="2147484178" r:id="rId7"/>
    <p:sldMasterId id="2147484190" r:id="rId8"/>
    <p:sldMasterId id="2147484203" r:id="rId9"/>
    <p:sldMasterId id="2147484228" r:id="rId10"/>
    <p:sldMasterId id="2147484253" r:id="rId11"/>
    <p:sldMasterId id="2147484266" r:id="rId12"/>
  </p:sldMasterIdLst>
  <p:notesMasterIdLst>
    <p:notesMasterId r:id="rId51"/>
  </p:notesMasterIdLst>
  <p:sldIdLst>
    <p:sldId id="485" r:id="rId13"/>
    <p:sldId id="486" r:id="rId14"/>
    <p:sldId id="379" r:id="rId15"/>
    <p:sldId id="551" r:id="rId16"/>
    <p:sldId id="451" r:id="rId17"/>
    <p:sldId id="448" r:id="rId18"/>
    <p:sldId id="449" r:id="rId19"/>
    <p:sldId id="474" r:id="rId20"/>
    <p:sldId id="528" r:id="rId21"/>
    <p:sldId id="532" r:id="rId22"/>
    <p:sldId id="533" r:id="rId23"/>
    <p:sldId id="534" r:id="rId24"/>
    <p:sldId id="536" r:id="rId25"/>
    <p:sldId id="537" r:id="rId26"/>
    <p:sldId id="540" r:id="rId27"/>
    <p:sldId id="541" r:id="rId28"/>
    <p:sldId id="542" r:id="rId29"/>
    <p:sldId id="543" r:id="rId30"/>
    <p:sldId id="549" r:id="rId31"/>
    <p:sldId id="550" r:id="rId32"/>
    <p:sldId id="545" r:id="rId33"/>
    <p:sldId id="500" r:id="rId34"/>
    <p:sldId id="465" r:id="rId35"/>
    <p:sldId id="464" r:id="rId36"/>
    <p:sldId id="525" r:id="rId37"/>
    <p:sldId id="501" r:id="rId38"/>
    <p:sldId id="472" r:id="rId39"/>
    <p:sldId id="506" r:id="rId40"/>
    <p:sldId id="505" r:id="rId41"/>
    <p:sldId id="504" r:id="rId42"/>
    <p:sldId id="502" r:id="rId43"/>
    <p:sldId id="503" r:id="rId44"/>
    <p:sldId id="526" r:id="rId45"/>
    <p:sldId id="509" r:id="rId46"/>
    <p:sldId id="512" r:id="rId47"/>
    <p:sldId id="524" r:id="rId48"/>
    <p:sldId id="518" r:id="rId49"/>
    <p:sldId id="488" r:id="rId5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hh" initials="h" lastIdx="3" clrIdx="0">
    <p:extLst>
      <p:ext uri="{19B8F6BF-5375-455C-9EA6-DF929625EA0E}">
        <p15:presenceInfo xmlns:p15="http://schemas.microsoft.com/office/powerpoint/2012/main" userId="hh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71" autoAdjust="0"/>
  </p:normalViewPr>
  <p:slideViewPr>
    <p:cSldViewPr>
      <p:cViewPr varScale="1">
        <p:scale>
          <a:sx n="83" d="100"/>
          <a:sy n="83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Sheet2!$I$11</c:f>
              <c:strCache>
                <c:ptCount val="1"/>
                <c:pt idx="0">
                  <c:v>Civil Construction</c:v>
                </c:pt>
              </c:strCache>
            </c:strRef>
          </c:tx>
          <c:invertIfNegative val="0"/>
          <c:cat>
            <c:strRef>
              <c:f>Sheet2!$H$12:$H$16</c:f>
              <c:strCache>
                <c:ptCount val="5"/>
                <c:pt idx="0">
                  <c:v>No.0</c:v>
                </c:pt>
                <c:pt idx="1">
                  <c:v>No.1</c:v>
                </c:pt>
                <c:pt idx="2">
                  <c:v>No.2</c:v>
                </c:pt>
                <c:pt idx="3">
                  <c:v>No.3</c:v>
                </c:pt>
                <c:pt idx="4">
                  <c:v>No.4</c:v>
                </c:pt>
              </c:strCache>
            </c:strRef>
          </c:cat>
          <c:val>
            <c:numRef>
              <c:f>Sheet2!$I$12:$I$16</c:f>
              <c:numCache>
                <c:formatCode>General</c:formatCode>
                <c:ptCount val="5"/>
                <c:pt idx="0">
                  <c:v>0</c:v>
                </c:pt>
                <c:pt idx="1">
                  <c:v>152.19999999999999</c:v>
                </c:pt>
                <c:pt idx="2">
                  <c:v>101.46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Sheet2!$J$11</c:f>
              <c:strCache>
                <c:ptCount val="1"/>
                <c:pt idx="0">
                  <c:v>Equiperment and assembly</c:v>
                </c:pt>
              </c:strCache>
            </c:strRef>
          </c:tx>
          <c:invertIfNegative val="0"/>
          <c:cat>
            <c:strRef>
              <c:f>Sheet2!$H$12:$H$16</c:f>
              <c:strCache>
                <c:ptCount val="5"/>
                <c:pt idx="0">
                  <c:v>No.0</c:v>
                </c:pt>
                <c:pt idx="1">
                  <c:v>No.1</c:v>
                </c:pt>
                <c:pt idx="2">
                  <c:v>No.2</c:v>
                </c:pt>
                <c:pt idx="3">
                  <c:v>No.3</c:v>
                </c:pt>
                <c:pt idx="4">
                  <c:v>No.4</c:v>
                </c:pt>
              </c:strCache>
            </c:strRef>
          </c:cat>
          <c:val>
            <c:numRef>
              <c:f>Sheet2!$J$12:$J$16</c:f>
              <c:numCache>
                <c:formatCode>General</c:formatCode>
                <c:ptCount val="5"/>
                <c:pt idx="0">
                  <c:v>0</c:v>
                </c:pt>
                <c:pt idx="1">
                  <c:v>187.51</c:v>
                </c:pt>
                <c:pt idx="2">
                  <c:v>160.72</c:v>
                </c:pt>
                <c:pt idx="3">
                  <c:v>160.72</c:v>
                </c:pt>
                <c:pt idx="4">
                  <c:v>26.79</c:v>
                </c:pt>
              </c:numCache>
            </c:numRef>
          </c:val>
        </c:ser>
        <c:ser>
          <c:idx val="2"/>
          <c:order val="2"/>
          <c:tx>
            <c:strRef>
              <c:f>Sheet2!$K$11</c:f>
              <c:strCache>
                <c:ptCount val="1"/>
                <c:pt idx="0">
                  <c:v>Management and others</c:v>
                </c:pt>
              </c:strCache>
            </c:strRef>
          </c:tx>
          <c:invertIfNegative val="0"/>
          <c:cat>
            <c:strRef>
              <c:f>Sheet2!$H$12:$H$16</c:f>
              <c:strCache>
                <c:ptCount val="5"/>
                <c:pt idx="0">
                  <c:v>No.0</c:v>
                </c:pt>
                <c:pt idx="1">
                  <c:v>No.1</c:v>
                </c:pt>
                <c:pt idx="2">
                  <c:v>No.2</c:v>
                </c:pt>
                <c:pt idx="3">
                  <c:v>No.3</c:v>
                </c:pt>
                <c:pt idx="4">
                  <c:v>No.4</c:v>
                </c:pt>
              </c:strCache>
            </c:strRef>
          </c:cat>
          <c:val>
            <c:numRef>
              <c:f>Sheet2!$K$12:$K$16</c:f>
              <c:numCache>
                <c:formatCode>General</c:formatCode>
                <c:ptCount val="5"/>
                <c:pt idx="0">
                  <c:v>16.55</c:v>
                </c:pt>
                <c:pt idx="1">
                  <c:v>10.33</c:v>
                </c:pt>
                <c:pt idx="2">
                  <c:v>20.99</c:v>
                </c:pt>
                <c:pt idx="3">
                  <c:v>29.29</c:v>
                </c:pt>
                <c:pt idx="4">
                  <c:v>33.82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1196464"/>
        <c:axId val="221197024"/>
        <c:axId val="0"/>
      </c:bar3DChart>
      <c:catAx>
        <c:axId val="221196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21197024"/>
        <c:crosses val="autoZero"/>
        <c:auto val="1"/>
        <c:lblAlgn val="ctr"/>
        <c:lblOffset val="100"/>
        <c:noMultiLvlLbl val="0"/>
      </c:catAx>
      <c:valAx>
        <c:axId val="221197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11964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0.67857</cdr:x>
      <cdr:y>0.90741</cdr:y>
    </cdr:from>
    <cdr:to>
      <cdr:x>0.92857</cdr:x>
      <cdr:y>0.98148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6304" y="3528391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zh-CN" altLang="en-US" sz="1100" dirty="0"/>
        </a:p>
      </cdr:txBody>
    </cdr:sp>
  </cdr:relSizeAnchor>
  <cdr:relSizeAnchor xmlns:cdr="http://schemas.openxmlformats.org/drawingml/2006/chartDrawing">
    <cdr:from>
      <cdr:x>0.65048</cdr:x>
      <cdr:y>0.85185</cdr:y>
    </cdr:from>
    <cdr:to>
      <cdr:x>0.82143</cdr:x>
      <cdr:y>0.96296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0" y="3312368"/>
          <a:ext cx="756953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800" dirty="0" smtClean="0"/>
            <a:t>Year</a:t>
          </a:r>
        </a:p>
        <a:p xmlns:a="http://schemas.openxmlformats.org/drawingml/2006/main">
          <a:endParaRPr lang="zh-CN" alt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9B7EA-D987-44CE-A118-FEB7C14F2482}" type="datetimeFigureOut">
              <a:rPr lang="zh-CN" altLang="en-US" smtClean="0"/>
              <a:pPr/>
              <a:t>2017-3-27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9E76C-7C48-4A72-A3CC-053AB411A40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2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9E76C-7C48-4A72-A3CC-053AB411A40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59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82EEE4-C97B-43D4-8280-3440E3C0FB7F}" type="slidenum">
              <a:rPr 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8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33455A-92E7-4E0D-BC98-549C3561F51D}" type="slidenum">
              <a:rPr lang="en-US" altLang="zh-CN">
                <a:solidFill>
                  <a:prstClr val="black"/>
                </a:solidFill>
              </a:rPr>
              <a:pPr/>
              <a:t>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40185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FB2F4-FC39-4C22-AAC6-9215292A967A}" type="slidenum">
              <a:rPr lang="en-US" altLang="zh-CN">
                <a:solidFill>
                  <a:prstClr val="black"/>
                </a:solidFill>
              </a:rPr>
              <a:pPr/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5566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9E76C-7C48-4A72-A3CC-053AB411A40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929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1" dirty="0" smtClean="0"/>
              <a:t>Switch station</a:t>
            </a:r>
          </a:p>
          <a:p>
            <a:r>
              <a:rPr lang="en-US" altLang="zh-CN" sz="1200" b="1" dirty="0" smtClean="0"/>
              <a:t>Transformer substation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9E76C-7C48-4A72-A3CC-053AB411A402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385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Canal, flood</a:t>
            </a:r>
            <a:r>
              <a:rPr lang="en-US" altLang="zh-CN" baseline="0" dirty="0" smtClean="0"/>
              <a:t> gate</a:t>
            </a:r>
            <a:endParaRPr lang="en-US" altLang="zh-CN" dirty="0" smtClean="0"/>
          </a:p>
          <a:p>
            <a:r>
              <a:rPr lang="en-US" altLang="zh-CN" dirty="0" smtClean="0"/>
              <a:t>Vegetation restoration,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Humus</a:t>
            </a:r>
            <a:r>
              <a:rPr lang="en-US" altLang="zh-CN" baseline="0" dirty="0" smtClean="0"/>
              <a:t> layer, Plant seed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9E76C-7C48-4A72-A3CC-053AB411A402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4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993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69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152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653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917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630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787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731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53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3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en-US" altLang="zh-CN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0A22E-666F-4E1A-ACC7-2F9B7692C45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513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528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7850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004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116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86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991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22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984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78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en-US" altLang="zh-CN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0A22E-666F-4E1A-ACC7-2F9B7692C45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2453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137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4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en-US" altLang="zh-CN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0A22E-666F-4E1A-ACC7-2F9B7692C45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796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57EA-F767-4295-9C8B-498865C853E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625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821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国家重大科技基础设施建设项目可研报告评审</a:t>
            </a: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6615384"/>
            <a:ext cx="9144000" cy="27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27000" algn="ctr" fontAlgn="base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中</a:t>
            </a:r>
            <a:r>
              <a:rPr lang="en-US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 </a:t>
            </a:r>
            <a:r>
              <a:rPr lang="zh-CN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国</a:t>
            </a:r>
            <a:r>
              <a:rPr lang="en-US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 </a:t>
            </a:r>
            <a:r>
              <a:rPr lang="zh-CN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科</a:t>
            </a:r>
            <a:r>
              <a:rPr lang="en-US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 </a:t>
            </a:r>
            <a:r>
              <a:rPr lang="zh-CN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学</a:t>
            </a:r>
            <a:r>
              <a:rPr lang="en-US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 </a:t>
            </a:r>
            <a:r>
              <a:rPr lang="zh-CN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院</a:t>
            </a:r>
            <a:r>
              <a:rPr lang="en-US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 </a:t>
            </a:r>
            <a:r>
              <a:rPr lang="zh-CN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成</a:t>
            </a:r>
            <a:r>
              <a:rPr lang="en-US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 </a:t>
            </a:r>
            <a:r>
              <a:rPr lang="zh-CN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都</a:t>
            </a:r>
            <a:r>
              <a:rPr lang="en-US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 </a:t>
            </a:r>
            <a:r>
              <a:rPr lang="zh-CN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分</a:t>
            </a:r>
            <a:r>
              <a:rPr lang="en-US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 </a:t>
            </a:r>
            <a:r>
              <a:rPr lang="zh-CN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院</a:t>
            </a:r>
            <a:r>
              <a:rPr lang="en-US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                </a:t>
            </a:r>
            <a:r>
              <a:rPr lang="zh-CN" altLang="zh-CN" kern="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/>
              </a:rPr>
              <a:t>中国科学院高能物理研究所</a:t>
            </a:r>
            <a:endParaRPr lang="zh-CN" altLang="zh-CN" kern="1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84313"/>
            <a:ext cx="8229600" cy="4537075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 sz="2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 sz="20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</a:lstStyle>
          <a:p>
            <a:pPr lvl="0"/>
            <a:r>
              <a:rPr lang="zh-CN" altLang="en-US" dirty="0" smtClean="0"/>
              <a:t>第一级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457200" y="765175"/>
            <a:ext cx="8229600" cy="576263"/>
          </a:xfrm>
        </p:spPr>
        <p:txBody>
          <a:bodyPr/>
          <a:lstStyle>
            <a:lvl1pPr marL="0" indent="0" algn="ctr">
              <a:buNone/>
              <a:defRPr sz="3200" b="0">
                <a:solidFill>
                  <a:srgbClr val="EF2D44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7344156"/>
      </p:ext>
    </p:extLst>
  </p:cSld>
  <p:clrMapOvr>
    <a:masterClrMapping/>
  </p:clrMapOvr>
  <p:hf hdr="0" ftr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821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国家重大科技基础设施建设项目可研报告评审</a:t>
            </a: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484313"/>
            <a:ext cx="8229600" cy="4897015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 sz="2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 sz="20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</a:lstStyle>
          <a:p>
            <a:pPr lvl="0"/>
            <a:r>
              <a:rPr lang="zh-CN" altLang="en-US" dirty="0" smtClean="0"/>
              <a:t>第一级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457200" y="765175"/>
            <a:ext cx="8229600" cy="576263"/>
          </a:xfrm>
        </p:spPr>
        <p:txBody>
          <a:bodyPr/>
          <a:lstStyle>
            <a:lvl1pPr marL="0" indent="0" algn="ctr">
              <a:buNone/>
              <a:defRPr sz="3200" b="0">
                <a:solidFill>
                  <a:srgbClr val="EF2D44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2598643"/>
      </p:ext>
    </p:extLst>
  </p:cSld>
  <p:clrMapOvr>
    <a:masterClrMapping/>
  </p:clrMapOvr>
  <p:hf hdr="0" ftr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36712"/>
            <a:ext cx="8229600" cy="5949851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 sz="2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 sz="20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</a:lstStyle>
          <a:p>
            <a:pPr lvl="0"/>
            <a:r>
              <a:rPr lang="zh-CN" altLang="en-US" dirty="0" smtClean="0"/>
              <a:t>第一级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2"/>
          </p:nvPr>
        </p:nvSpPr>
        <p:spPr>
          <a:xfrm>
            <a:off x="457200" y="116632"/>
            <a:ext cx="8229600" cy="576064"/>
          </a:xfrm>
        </p:spPr>
        <p:txBody>
          <a:bodyPr/>
          <a:lstStyle>
            <a:lvl1pPr marL="0" indent="0" algn="ctr">
              <a:buNone/>
              <a:defRPr sz="3200" b="0">
                <a:solidFill>
                  <a:srgbClr val="EF2D44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1317568"/>
      </p:ext>
    </p:extLst>
  </p:cSld>
  <p:clrMapOvr>
    <a:masterClrMapping/>
  </p:clrMapOvr>
  <p:hf hdr="0" ftr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7F4F-9D59-47E8-A480-543380CE631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996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4EB3E-0320-4FE9-88DF-3AD47BF2F9C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667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1FDA-97BE-46F9-BADC-30A212CA0515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64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57EA-F767-4295-9C8B-498865C853E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F49C-2119-4E59-9B35-F2F2CBA1A6DC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464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73E26-D6FE-4369-ADB1-84B9EBA471B3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66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3A68-7BBB-4281-B29B-D1120C45B61C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713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15C25-537F-400C-B746-ED7100F3487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954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65660-5089-47E6-BA8F-85AABCFD5A9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463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5156-7115-49CC-BE15-04398DF9D38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605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5627-886D-4013-A0E4-88D75E4B5B8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499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8FDB7-EF2D-4A2A-91B9-33ED37F9D37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4618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5E1D18-6A9C-48F9-B8E9-FCC2F9E99BFB}" type="slidenum">
              <a:rPr lang="en-US" altLang="zh-CN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35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455414" y="1035844"/>
            <a:ext cx="8233172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7" tIns="35717" rIns="35717" bIns="35717" anchor="ctr"/>
          <a:lstStyle/>
          <a:p>
            <a:pPr defTabSz="321457" fontAlgn="base">
              <a:spcBef>
                <a:spcPct val="0"/>
              </a:spcBef>
              <a:spcAft>
                <a:spcPct val="0"/>
              </a:spcAft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 dirty="0">
              <a:solidFill>
                <a:prstClr val="black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401836" y="337491"/>
            <a:ext cx="8340328" cy="6447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8244408" y="6381328"/>
            <a:ext cx="601056" cy="294578"/>
          </a:xfrm>
          <a:prstGeom prst="rect">
            <a:avLst/>
          </a:prstGeom>
        </p:spPr>
        <p:txBody>
          <a:bodyPr/>
          <a:lstStyle>
            <a:lvl1pPr algn="r">
              <a:defRPr sz="1400" b="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 lang="en-US" altLang="zh-CN" smtClean="0">
                <a:solidFill>
                  <a:prstClr val="black"/>
                </a:solidFill>
              </a:rPr>
              <a:pPr/>
              <a:t>‹#›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80913" y="6460309"/>
            <a:ext cx="4072146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>
                <a:solidFill>
                  <a:prstClr val="black"/>
                </a:solidFill>
                <a:latin typeface="Arial" charset="0"/>
                <a:ea typeface="宋体" pitchFamily="2" charset="-122"/>
              </a:rPr>
              <a:t>G. Di Sciascio, CSN2 Rome July 21, 2015</a:t>
            </a:r>
          </a:p>
        </p:txBody>
      </p:sp>
    </p:spTree>
    <p:extLst>
      <p:ext uri="{BB962C8B-B14F-4D97-AF65-F5344CB8AC3E}">
        <p14:creationId xmlns:p14="http://schemas.microsoft.com/office/powerpoint/2010/main" val="371571183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11A1F-1F0B-4A87-852E-8296AAA6FB1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09388" y="6356350"/>
            <a:ext cx="504056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11A1F-1F0B-4A87-852E-8296AAA6FB1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42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7F4F-9D59-47E8-A480-543380CE631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4EB3E-0320-4FE9-88DF-3AD47BF2F9CA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1FDA-97BE-46F9-BADC-30A212CA0515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F49C-2119-4E59-9B35-F2F2CBA1A6D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73E26-D6FE-4369-ADB1-84B9EBA471B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3A68-7BBB-4281-B29B-D1120C45B61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15C25-537F-400C-B746-ED7100F3487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65660-5089-47E6-BA8F-85AABCFD5A9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5156-7115-49CC-BE15-04398DF9D38F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5627-886D-4013-A0E4-88D75E4B5B8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8FDB7-EF2D-4A2A-91B9-33ED37F9D37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2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76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54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34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43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75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25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39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6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75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93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en-US" altLang="zh-CN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0A22E-666F-4E1A-ACC7-2F9B7692C45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7646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23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9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47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94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30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41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906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48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63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32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76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5627-886D-4013-A0E4-88D75E4B5B80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4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752600"/>
            <a:ext cx="4267200" cy="1450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733800"/>
            <a:ext cx="4648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990033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8188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en-US" altLang="zh-CN">
              <a:solidFill>
                <a:srgbClr val="333399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pic>
        <p:nvPicPr>
          <p:cNvPr id="6" name="Picture 5" descr="dot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" t="-5229" r="1005" b="2353"/>
          <a:stretch/>
        </p:blipFill>
        <p:spPr bwMode="auto">
          <a:xfrm rot="10800000">
            <a:off x="-152400" y="940102"/>
            <a:ext cx="9067800" cy="38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865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en-US" altLang="zh-CN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13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en-US" altLang="zh-CN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60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FFAA2-A8BE-47AA-9A1D-95543E2EF6C3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5958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BA79-F3ED-49CC-858E-B0A6EE7987CC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8507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352B3-F49B-4AB5-902E-437AD323A88F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6200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46E81-59C0-48BD-882E-E8E6A66C8832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5639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89176-B4BB-4953-8675-85DE53DDFE4E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0246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755A2-1816-4D3D-B65A-1917E83CDAE4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013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3D041-897A-447B-9AF5-090357B9944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2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0505A-30EF-4A8C-9212-CF1EE659BACB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53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41A3D-BC72-4159-AFB3-4C9588ABD0DA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0331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98427-1BC2-44DF-B662-80ECCD7CB6C8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7442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C5073-0D6C-441B-AD06-D845F78B8AF7}" type="slidenum">
              <a:rPr lang="en-US" altLang="zh-CN">
                <a:solidFill>
                  <a:srgbClr val="000000"/>
                </a:solidFill>
              </a:rPr>
              <a:pPr/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593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825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644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370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81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1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530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035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286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161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72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09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705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224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259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1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796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015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741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019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477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618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490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en-US" altLang="zh-CN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0A22E-666F-4E1A-ACC7-2F9B7692C45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5334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714750"/>
            <a:ext cx="7772400" cy="1085850"/>
          </a:xfrm>
        </p:spPr>
        <p:txBody>
          <a:bodyPr/>
          <a:lstStyle>
            <a:lvl1pPr algn="r">
              <a:defRPr sz="4000" b="1"/>
            </a:lvl1pPr>
          </a:lstStyle>
          <a:p>
            <a:pPr lvl="0"/>
            <a:r>
              <a:rPr lang="zh-CN" altLang="zh-CN" noProof="0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4953000"/>
            <a:ext cx="6400800" cy="9144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3100"/>
            </a:lvl1pPr>
          </a:lstStyle>
          <a:p>
            <a:pPr lvl="0"/>
            <a:r>
              <a:rPr lang="zh-CN" altLang="zh-CN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16061859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8971368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4623842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678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678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39475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99797440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9844644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15457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2352378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61789160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01989807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6225"/>
            <a:ext cx="2057400" cy="58499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6225"/>
            <a:ext cx="6019800" cy="58499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6556422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12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LHAASO Project---Detector Design and Prototype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1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hhh@ihep.ac.cn, 2013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宇宙线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-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来自宇宙的粒子炮弹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5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909FA5-70C1-4A6D-93FE-01112FB29845}" type="slidenum">
              <a:rPr lang="zh-CN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4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  <p:sldLayoutId id="2147484280" r:id="rId14"/>
    <p:sldLayoutId id="2147484281" r:id="rId15"/>
    <p:sldLayoutId id="2147484282" r:id="rId16"/>
    <p:sldLayoutId id="2147484283" r:id="rId17"/>
    <p:sldLayoutId id="2147484284" r:id="rId18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909FA5-70C1-4A6D-93FE-01112FB29845}" type="slidenum">
              <a:rPr lang="zh-CN" altLang="en-US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4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3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24600" y="6324600"/>
            <a:ext cx="2428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00" b="1" smtClean="0">
                <a:solidFill>
                  <a:srgbClr val="FF66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mtClean="0"/>
              <a:t>Huihai He</a:t>
            </a:r>
            <a:r>
              <a:rPr lang="zh-CN" altLang="en-US" smtClean="0"/>
              <a:t>，</a:t>
            </a:r>
            <a:r>
              <a:rPr lang="en-US" altLang="zh-CN" smtClean="0"/>
              <a:t>2014-05-27</a:t>
            </a:r>
            <a:endParaRPr lang="en-US" altLang="zh-CN">
              <a:solidFill>
                <a:srgbClr val="333399"/>
              </a:solidFill>
            </a:endParaRPr>
          </a:p>
        </p:txBody>
      </p:sp>
      <p:sp>
        <p:nvSpPr>
          <p:cNvPr id="1030" name="Line 7"/>
          <p:cNvSpPr>
            <a:spLocks noChangeShapeType="1"/>
          </p:cNvSpPr>
          <p:nvPr/>
        </p:nvSpPr>
        <p:spPr bwMode="auto">
          <a:xfrm>
            <a:off x="0" y="9906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1" name="Line 8"/>
          <p:cNvSpPr>
            <a:spLocks noChangeShapeType="1"/>
          </p:cNvSpPr>
          <p:nvPr/>
        </p:nvSpPr>
        <p:spPr bwMode="auto">
          <a:xfrm>
            <a:off x="0" y="10668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2" name="Line 9"/>
          <p:cNvSpPr>
            <a:spLocks noChangeShapeType="1"/>
          </p:cNvSpPr>
          <p:nvPr/>
        </p:nvSpPr>
        <p:spPr bwMode="auto">
          <a:xfrm>
            <a:off x="1600200" y="6172200"/>
            <a:ext cx="7543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3" name="Line 10"/>
          <p:cNvSpPr>
            <a:spLocks noChangeShapeType="1"/>
          </p:cNvSpPr>
          <p:nvPr/>
        </p:nvSpPr>
        <p:spPr bwMode="auto">
          <a:xfrm>
            <a:off x="990600" y="6096000"/>
            <a:ext cx="8153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0033"/>
        </a:buClr>
        <a:buFont typeface="Wingdings" pitchFamily="2" charset="2"/>
        <a:buChar char="Ø"/>
        <a:defRPr sz="2800">
          <a:solidFill>
            <a:srgbClr val="990033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70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/>
            </a:lvl1pPr>
          </a:lstStyle>
          <a:p>
            <a:pPr fontAlgn="base"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</a:rPr>
              <a:t>Huihai He</a:t>
            </a:r>
            <a:r>
              <a:rPr lang="zh-CN" altLang="en-US" smtClean="0">
                <a:solidFill>
                  <a:srgbClr val="000000"/>
                </a:solidFill>
              </a:rPr>
              <a:t>，</a:t>
            </a:r>
            <a:r>
              <a:rPr lang="en-US" altLang="zh-CN" smtClean="0">
                <a:solidFill>
                  <a:srgbClr val="000000"/>
                </a:solidFill>
              </a:rPr>
              <a:t>2014-05-27</a:t>
            </a:r>
          </a:p>
        </p:txBody>
      </p:sp>
      <p:sp>
        <p:nvSpPr>
          <p:cNvPr id="70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/>
            </a:lvl1pPr>
          </a:lstStyle>
          <a:p>
            <a:pPr fontAlgn="base"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</a:rPr>
              <a:t>LHAASO Project---Detector Design and Prototype</a:t>
            </a:r>
          </a:p>
        </p:txBody>
      </p:sp>
      <p:sp>
        <p:nvSpPr>
          <p:cNvPr id="70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/>
            </a:lvl1pPr>
          </a:lstStyle>
          <a:p>
            <a:pPr fontAlgn="base">
              <a:spcAft>
                <a:spcPct val="0"/>
              </a:spcAft>
            </a:pPr>
            <a:fld id="{6F5AB389-8D08-4BE3-BD28-DA1E462E53E3}" type="slidenum">
              <a:rPr lang="en-US" altLang="zh-CN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zh-CN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3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Huihai He</a:t>
            </a:r>
            <a:r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，</a:t>
            </a:r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2014-05-27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1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 err="1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Huihai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 He</a:t>
            </a:r>
            <a:r>
              <a:rPr lang="zh-CN" altLang="en-US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2014-05-27</a:t>
            </a:r>
            <a:endParaRPr lang="zh-CN" alt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LHAASO Project---Detector Design and Prototype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57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  <p:sldLayoutId id="2147484202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6225"/>
            <a:ext cx="8229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787438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88925" indent="-2889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bg1"/>
          </a:solidFill>
          <a:latin typeface="+mn-lt"/>
          <a:ea typeface="+mn-ea"/>
          <a:cs typeface="+mn-cs"/>
        </a:defRPr>
      </a:lvl1pPr>
      <a:lvl2pPr marL="519113" indent="-2286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12788" indent="-1920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54088" indent="-2413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184275" indent="-22860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Text Box 8"/>
          <p:cNvSpPr txBox="1">
            <a:spLocks noChangeArrowheads="1"/>
          </p:cNvSpPr>
          <p:nvPr/>
        </p:nvSpPr>
        <p:spPr bwMode="auto">
          <a:xfrm>
            <a:off x="107950" y="2238375"/>
            <a:ext cx="8964613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smtClean="0">
                <a:solidFill>
                  <a:srgbClr val="FFFFFF"/>
                </a:solidFill>
              </a:rPr>
              <a:t>Status and Prospects of the LHAASO</a:t>
            </a:r>
            <a:r>
              <a:rPr lang="en-US" altLang="zh-CN" sz="4800" b="1" dirty="0">
                <a:solidFill>
                  <a:srgbClr val="FFFFFF"/>
                </a:solidFill>
              </a:rPr>
              <a:t> </a:t>
            </a:r>
            <a:r>
              <a:rPr lang="en-US" altLang="zh-CN" sz="4800" b="1" dirty="0" smtClean="0">
                <a:solidFill>
                  <a:srgbClr val="FFFFFF"/>
                </a:solidFill>
              </a:rPr>
              <a:t>Experiment</a:t>
            </a:r>
            <a:endParaRPr lang="en-US" altLang="zh-CN" sz="32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err="1" smtClean="0">
                <a:solidFill>
                  <a:srgbClr val="FFFFFF"/>
                </a:solidFill>
              </a:rPr>
              <a:t>Huihai</a:t>
            </a:r>
            <a:r>
              <a:rPr lang="en-US" altLang="zh-CN" sz="2000" dirty="0" smtClean="0">
                <a:solidFill>
                  <a:srgbClr val="FFFFFF"/>
                </a:solidFill>
              </a:rPr>
              <a:t> He, IHEP, CAS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FFFFFF"/>
                </a:solidFill>
              </a:rPr>
              <a:t>on behalf of the LHAASO collaboration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dirty="0" smtClean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solidFill>
                  <a:srgbClr val="FFFFFF"/>
                </a:solidFill>
              </a:rPr>
              <a:t>2017-3-28</a:t>
            </a:r>
          </a:p>
        </p:txBody>
      </p:sp>
      <p:sp>
        <p:nvSpPr>
          <p:cNvPr id="706563" name="Text Box 3"/>
          <p:cNvSpPr txBox="1">
            <a:spLocks noChangeArrowheads="1"/>
          </p:cNvSpPr>
          <p:nvPr/>
        </p:nvSpPr>
        <p:spPr bwMode="auto">
          <a:xfrm>
            <a:off x="395288" y="830263"/>
            <a:ext cx="8353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99CC00"/>
                </a:solidFill>
              </a:rPr>
              <a:t>FCPPL2017</a:t>
            </a:r>
          </a:p>
        </p:txBody>
      </p:sp>
    </p:spTree>
    <p:extLst>
      <p:ext uri="{BB962C8B-B14F-4D97-AF65-F5344CB8AC3E}">
        <p14:creationId xmlns:p14="http://schemas.microsoft.com/office/powerpoint/2010/main" val="1153070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467544" y="206997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 sz="3600" b="1" dirty="0" smtClean="0">
                <a:solidFill>
                  <a:srgbClr val="000000"/>
                </a:solidFill>
              </a:rPr>
              <a:t>Origin of GCRs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1331640" y="3275856"/>
            <a:ext cx="4824536" cy="296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8925" indent="-28892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9113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2788" indent="-192088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54088" indent="-2413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84275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smtClean="0">
                <a:solidFill>
                  <a:srgbClr val="000000"/>
                </a:solidFill>
              </a:rPr>
              <a:t>1 </a:t>
            </a:r>
            <a:r>
              <a:rPr lang="en-US" altLang="zh-CN" sz="2800" b="1" dirty="0" err="1" smtClean="0">
                <a:solidFill>
                  <a:srgbClr val="000000"/>
                </a:solidFill>
              </a:rPr>
              <a:t>ev</a:t>
            </a:r>
            <a:r>
              <a:rPr lang="en-US" altLang="zh-CN" sz="2800" b="1" dirty="0" smtClean="0">
                <a:solidFill>
                  <a:srgbClr val="000000"/>
                </a:solidFill>
              </a:rPr>
              <a:t>/cm</a:t>
            </a:r>
            <a:r>
              <a:rPr lang="en-US" altLang="zh-CN" sz="2800" b="1" baseline="30000" dirty="0" smtClean="0">
                <a:solidFill>
                  <a:srgbClr val="000000"/>
                </a:solidFill>
              </a:rPr>
              <a:t>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</a:rPr>
              <a:t>Where</a:t>
            </a:r>
            <a:r>
              <a:rPr lang="en-US" altLang="zh-CN" sz="28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Source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How    Acceleration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What   Propagation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Global vs. local</a:t>
            </a:r>
            <a:endParaRPr lang="zh-CN" altLang="en-US" sz="2800" b="1" dirty="0">
              <a:solidFill>
                <a:srgbClr val="0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4711" y="35499"/>
            <a:ext cx="4243793" cy="316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28359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"/>
          <a:stretch>
            <a:fillRect/>
          </a:stretch>
        </p:blipFill>
        <p:spPr bwMode="auto">
          <a:xfrm>
            <a:off x="107950" y="2087265"/>
            <a:ext cx="436245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IC4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7"/>
          <a:stretch>
            <a:fillRect/>
          </a:stretch>
        </p:blipFill>
        <p:spPr bwMode="auto">
          <a:xfrm>
            <a:off x="4543425" y="2087265"/>
            <a:ext cx="4511675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045075" y="1988840"/>
            <a:ext cx="363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dirty="0">
                <a:solidFill>
                  <a:srgbClr val="125CA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interacting with molecular clouds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616075" y="2060278"/>
            <a:ext cx="178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dirty="0">
                <a:solidFill>
                  <a:srgbClr val="125CA7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Historical SNRs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4000" y="188913"/>
            <a:ext cx="602185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000000"/>
                </a:solidFill>
              </a:rPr>
              <a:t>       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Hadronic vs. </a:t>
            </a:r>
            <a:r>
              <a:rPr lang="en-US" altLang="zh-CN" sz="3600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Leptonic</a:t>
            </a:r>
            <a:endParaRPr lang="en-US" altLang="zh-CN" sz="36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endParaRPr lang="en-US" altLang="zh-CN" b="1" dirty="0" smtClean="0">
              <a:solidFill>
                <a:srgbClr val="000000"/>
              </a:solidFill>
            </a:endParaRPr>
          </a:p>
          <a:p>
            <a:r>
              <a:rPr lang="en-US" altLang="zh-CN" b="1" dirty="0">
                <a:solidFill>
                  <a:srgbClr val="000000"/>
                </a:solidFill>
              </a:rPr>
              <a:t> </a:t>
            </a:r>
            <a:r>
              <a:rPr lang="en-US" altLang="zh-CN" b="1" dirty="0" smtClean="0">
                <a:solidFill>
                  <a:srgbClr val="000000"/>
                </a:solidFill>
              </a:rPr>
              <a:t>      Characteristic signatures of </a:t>
            </a:r>
            <a:r>
              <a:rPr lang="el-GR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decay</a:t>
            </a:r>
            <a:r>
              <a:rPr lang="en-US" altLang="zh-CN" b="1" dirty="0" smtClean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altLang="zh-CN" b="1" dirty="0" smtClean="0">
                <a:solidFill>
                  <a:srgbClr val="000000"/>
                </a:solidFill>
              </a:rPr>
              <a:t>at highest energy by LHAASO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1" y="22068"/>
            <a:ext cx="2832653" cy="17561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876256" y="1700808"/>
            <a:ext cx="16561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>
                <a:solidFill>
                  <a:srgbClr val="000000"/>
                </a:solidFill>
              </a:rPr>
              <a:t>10.1126/science.1231160</a:t>
            </a:r>
            <a:endParaRPr lang="zh-CN" altLang="en-US" sz="9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0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C4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467" y="1873433"/>
            <a:ext cx="4519136" cy="4363879"/>
          </a:xfrm>
          <a:prstGeom prst="rect">
            <a:avLst/>
          </a:prstGeom>
        </p:spPr>
      </p:pic>
      <p:pic>
        <p:nvPicPr>
          <p:cNvPr id="3" name="图片 2" descr="CTA-ic443"/>
          <p:cNvPicPr>
            <a:picLocks noChangeAspect="1"/>
          </p:cNvPicPr>
          <p:nvPr/>
        </p:nvPicPr>
        <p:blipFill>
          <a:blip r:embed="rId3"/>
          <a:srcRect r="5436"/>
          <a:stretch>
            <a:fillRect/>
          </a:stretch>
        </p:blipFill>
        <p:spPr>
          <a:xfrm>
            <a:off x="175737" y="1885815"/>
            <a:ext cx="4233386" cy="4322445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pPr algn="ctr"/>
            <a:r>
              <a:rPr lang="en-US" altLang="zh-CN" sz="3200" b="1" dirty="0" smtClean="0"/>
              <a:t>GCR signature @ the highest energies</a:t>
            </a:r>
            <a:r>
              <a:rPr lang="en-US" altLang="zh-CN" sz="2400" b="1" dirty="0" smtClean="0"/>
              <a:t/>
            </a:r>
            <a:br>
              <a:rPr lang="en-US" altLang="zh-CN" sz="2400" b="1" dirty="0" smtClean="0"/>
            </a:br>
            <a:r>
              <a:rPr lang="en-US" altLang="zh-CN" sz="2000" b="1" dirty="0" smtClean="0"/>
              <a:t/>
            </a:r>
            <a:br>
              <a:rPr lang="en-US" altLang="zh-CN" sz="2000" b="1" dirty="0" smtClean="0"/>
            </a:br>
            <a:r>
              <a:rPr lang="en-US" altLang="zh-CN" sz="2400" b="1" dirty="0"/>
              <a:t>A</a:t>
            </a:r>
            <a:r>
              <a:rPr lang="en-US" altLang="zh-CN" sz="2400" b="1" dirty="0" smtClean="0"/>
              <a:t> LHAASO-like sensitivity is mandatory</a:t>
            </a:r>
            <a:endParaRPr lang="zh-CN" altLang="en-US" sz="2800" b="1" dirty="0"/>
          </a:p>
        </p:txBody>
      </p:sp>
      <p:grpSp>
        <p:nvGrpSpPr>
          <p:cNvPr id="8" name="组合 7"/>
          <p:cNvGrpSpPr/>
          <p:nvPr/>
        </p:nvGrpSpPr>
        <p:grpSpPr>
          <a:xfrm>
            <a:off x="107504" y="1885815"/>
            <a:ext cx="8917305" cy="4288631"/>
            <a:chOff x="131445" y="1804665"/>
            <a:chExt cx="8917305" cy="4288631"/>
          </a:xfrm>
        </p:grpSpPr>
        <p:pic>
          <p:nvPicPr>
            <p:cNvPr id="9" name="图片 8" descr="Tycho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7242" y="1804665"/>
              <a:ext cx="4441508" cy="4288631"/>
            </a:xfrm>
            <a:prstGeom prst="rect">
              <a:avLst/>
            </a:prstGeom>
          </p:spPr>
        </p:pic>
        <p:pic>
          <p:nvPicPr>
            <p:cNvPr id="10" name="图片 9" descr="CTA-Tycho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445" y="1842765"/>
              <a:ext cx="4401979" cy="4250531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1475437" y="1835621"/>
            <a:ext cx="2016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 smtClean="0">
                <a:solidFill>
                  <a:srgbClr val="FF0000"/>
                </a:solidFill>
              </a:rPr>
              <a:t>@CTA</a:t>
            </a:r>
            <a:endParaRPr lang="zh-CN" altLang="en-US" sz="2100" b="1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67375" y="1835621"/>
            <a:ext cx="20164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 dirty="0" smtClean="0">
                <a:solidFill>
                  <a:srgbClr val="FF0000"/>
                </a:solidFill>
              </a:rPr>
              <a:t>@LHAASO</a:t>
            </a:r>
            <a:endParaRPr lang="zh-CN" altLang="en-US" sz="2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5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yg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51751"/>
            <a:ext cx="5760640" cy="556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4000" y="188913"/>
            <a:ext cx="73199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0000"/>
                </a:solidFill>
              </a:rPr>
              <a:t>        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Acceleration limit of GCR sources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457200" y="1772816"/>
            <a:ext cx="2890664" cy="2376264"/>
          </a:xfrm>
          <a:prstGeom prst="rect">
            <a:avLst/>
          </a:prstGeom>
        </p:spPr>
        <p:txBody>
          <a:bodyPr>
            <a:normAutofit/>
          </a:bodyPr>
          <a:lstStyle>
            <a:lvl1pPr marL="288925" indent="-288925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3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9113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2788" indent="-192088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54088" indent="-2413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84275" indent="-228600" algn="l" defTabSz="912813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>
                <a:solidFill>
                  <a:srgbClr val="000000"/>
                </a:solidFill>
              </a:rPr>
              <a:t>An effective probe to the cut-off energy of GCRs (knee)</a:t>
            </a:r>
          </a:p>
        </p:txBody>
      </p:sp>
    </p:spTree>
    <p:extLst>
      <p:ext uri="{BB962C8B-B14F-4D97-AF65-F5344CB8AC3E}">
        <p14:creationId xmlns:p14="http://schemas.microsoft.com/office/powerpoint/2010/main" val="1578060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diffuse-65_85deg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27907"/>
            <a:ext cx="46228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diffuse-25_100deg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" r="3574"/>
          <a:stretch>
            <a:fillRect/>
          </a:stretch>
        </p:blipFill>
        <p:spPr bwMode="auto">
          <a:xfrm>
            <a:off x="4802188" y="2110482"/>
            <a:ext cx="4300537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139825" y="1838152"/>
            <a:ext cx="2933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Bookman Old Style" panose="02050604050505020204" pitchFamily="18" charset="0"/>
              </a:rPr>
              <a:t>25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°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Bookman Old Style" panose="02050604050505020204" pitchFamily="18" charset="0"/>
              </a:rPr>
              <a:t> &lt; l &lt; 100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°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Bookman Old Style" panose="02050604050505020204" pitchFamily="18" charset="0"/>
              </a:rPr>
              <a:t>, |b|&lt; 5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rPr>
              <a:t>°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194425" y="1911747"/>
            <a:ext cx="1784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Bookman Old Style" panose="02050604050505020204" pitchFamily="18" charset="0"/>
              </a:rPr>
              <a:t>Cygnus region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80975" y="332656"/>
            <a:ext cx="81502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Ø"/>
            </a:pPr>
            <a:r>
              <a:rPr lang="zh-CN" altLang="en-US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G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CR spectrum and density</a:t>
            </a:r>
            <a:r>
              <a:rPr lang="en-US" altLang="zh-CN" sz="2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 global vs. local, diffuse emission as a probe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 wide FOV is mandatory</a:t>
            </a:r>
            <a:endParaRPr lang="en-US" altLang="zh-CN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4173910" y="1698342"/>
            <a:ext cx="16561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zh-CN" altLang="en-US" sz="2400" dirty="0" smtClean="0">
                <a:solidFill>
                  <a:srgbClr val="000000"/>
                </a:solidFill>
              </a:rPr>
              <a:t>Ec</a:t>
            </a:r>
            <a:r>
              <a:rPr lang="zh-CN" altLang="en-US" sz="2400" dirty="0">
                <a:solidFill>
                  <a:srgbClr val="000000"/>
                </a:solidFill>
              </a:rPr>
              <a:t>=50</a:t>
            </a:r>
            <a:r>
              <a:rPr lang="zh-CN" altLang="en-US" sz="2400" dirty="0" smtClean="0">
                <a:solidFill>
                  <a:srgbClr val="000000"/>
                </a:solidFill>
              </a:rPr>
              <a:t>TeV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08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467544" y="20608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en-US" altLang="zh-CN" sz="3600" b="1" dirty="0" smtClean="0">
                <a:solidFill>
                  <a:srgbClr val="000000"/>
                </a:solidFill>
              </a:rPr>
              <a:t>Gamma ray astronomy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90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altLang="zh-CN" sz="3600" b="1" dirty="0" smtClean="0"/>
              <a:t>Survey of the </a:t>
            </a:r>
            <a:r>
              <a:rPr lang="el-GR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3600" b="1" dirty="0" smtClean="0"/>
              <a:t> sky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smtClean="0"/>
              <a:t>LHAASO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FOV: 60% of the whole sky</a:t>
            </a:r>
          </a:p>
          <a:p>
            <a:r>
              <a:rPr lang="en-US" altLang="zh-CN" b="1" dirty="0" smtClean="0"/>
              <a:t>Full duty cycle</a:t>
            </a:r>
            <a:endParaRPr lang="zh-CN" altLang="en-US" b="1" dirty="0"/>
          </a:p>
        </p:txBody>
      </p:sp>
      <p:grpSp>
        <p:nvGrpSpPr>
          <p:cNvPr id="6" name="组合 5"/>
          <p:cNvGrpSpPr/>
          <p:nvPr/>
        </p:nvGrpSpPr>
        <p:grpSpPr>
          <a:xfrm>
            <a:off x="1115616" y="2187766"/>
            <a:ext cx="7200800" cy="4193562"/>
            <a:chOff x="1115616" y="2564904"/>
            <a:chExt cx="7200800" cy="4049546"/>
          </a:xfrm>
        </p:grpSpPr>
        <p:pic>
          <p:nvPicPr>
            <p:cNvPr id="4" name="Picture 2" descr="D:\Users\yaozg\Desktop\kifune_lawc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564904"/>
              <a:ext cx="7200800" cy="4049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流程图: 过程 4"/>
            <p:cNvSpPr/>
            <p:nvPr/>
          </p:nvSpPr>
          <p:spPr bwMode="auto">
            <a:xfrm>
              <a:off x="6660232" y="4016081"/>
              <a:ext cx="648072" cy="144016"/>
            </a:xfrm>
            <a:prstGeom prst="flowChartProcess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564" y="-27384"/>
            <a:ext cx="2978244" cy="205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4" descr="D:\Users\yaozg\Desktop\ScreenHunter_01 Jul. 19 15.05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1852294" cy="95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549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7970837" cy="692150"/>
          </a:xfrm>
        </p:spPr>
        <p:txBody>
          <a:bodyPr>
            <a:normAutofit/>
          </a:bodyPr>
          <a:lstStyle/>
          <a:p>
            <a:r>
              <a:rPr lang="en-US" altLang="zh-CN" sz="3600" b="1" dirty="0"/>
              <a:t>Wide FOV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08569"/>
            <a:ext cx="8229600" cy="1288383"/>
          </a:xfrm>
        </p:spPr>
        <p:txBody>
          <a:bodyPr/>
          <a:lstStyle/>
          <a:p>
            <a:r>
              <a:rPr lang="en-US" altLang="zh-CN" sz="3200" b="1" dirty="0" smtClean="0"/>
              <a:t>1/7 </a:t>
            </a:r>
            <a:r>
              <a:rPr lang="en-US" altLang="zh-CN" sz="3200" b="1" dirty="0"/>
              <a:t>of the sky at each moment</a:t>
            </a:r>
          </a:p>
          <a:p>
            <a:r>
              <a:rPr lang="en-US" altLang="ko-KR" sz="3200" b="1" dirty="0" smtClean="0"/>
              <a:t>60</a:t>
            </a:r>
            <a:r>
              <a:rPr lang="en-US" altLang="ko-KR" sz="3200" b="1" dirty="0"/>
              <a:t>% of the sky every day</a:t>
            </a:r>
            <a:endParaRPr lang="en-US" altLang="ko-KR" b="1" dirty="0"/>
          </a:p>
          <a:p>
            <a:endParaRPr lang="zh-CN" altLang="en-US" dirty="0"/>
          </a:p>
        </p:txBody>
      </p:sp>
      <p:pic>
        <p:nvPicPr>
          <p:cNvPr id="11" name="内容占位符 10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3441" y="2717379"/>
            <a:ext cx="504055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079384" y="5187255"/>
            <a:ext cx="1588960" cy="329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굴림" pitchFamily="34" charset="-127"/>
                <a:ea typeface="굴림" pitchFamily="34" charset="-127"/>
                <a:cs typeface="+mn-cs"/>
              </a:defRPr>
            </a:lvl9pPr>
          </a:lstStyle>
          <a:p>
            <a:r>
              <a:rPr lang="en-US" altLang="zh-CN" sz="1600" b="1" dirty="0" smtClean="0">
                <a:solidFill>
                  <a:srgbClr val="FF00FF"/>
                </a:solidFill>
              </a:rPr>
              <a:t>Diurnal FOV</a:t>
            </a:r>
            <a:endParaRPr lang="zh-CN" altLang="en-US" sz="1600" b="1" dirty="0">
              <a:solidFill>
                <a:srgbClr val="FF00FF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1163" y="3019254"/>
            <a:ext cx="4441131" cy="3600400"/>
            <a:chOff x="-13147" y="3068960"/>
            <a:chExt cx="4441131" cy="36004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47" y="3068960"/>
              <a:ext cx="4441131" cy="36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1461540" y="3212976"/>
              <a:ext cx="2453056" cy="32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945" tIns="41473" rIns="82945" bIns="41473"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/>
              <a:r>
                <a:rPr lang="en-US" altLang="zh-CN" sz="1600" b="1" dirty="0" smtClean="0">
                  <a:solidFill>
                    <a:srgbClr val="FF00FF"/>
                  </a:solidFill>
                </a:rPr>
                <a:t>LHAASO</a:t>
              </a:r>
              <a:endParaRPr lang="zh-CN" altLang="en-US" sz="1600" b="1" dirty="0">
                <a:solidFill>
                  <a:srgbClr val="FF00FF"/>
                </a:solidFill>
              </a:endParaRPr>
            </a:p>
          </p:txBody>
        </p:sp>
        <p:sp>
          <p:nvSpPr>
            <p:cNvPr id="8" name="TextBox 10"/>
            <p:cNvSpPr txBox="1">
              <a:spLocks noChangeArrowheads="1"/>
            </p:cNvSpPr>
            <p:nvPr/>
          </p:nvSpPr>
          <p:spPr bwMode="auto">
            <a:xfrm>
              <a:off x="2627784" y="4221088"/>
              <a:ext cx="1057589" cy="32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/>
              <a:r>
                <a:rPr lang="en-US" altLang="zh-CN" sz="1600" dirty="0"/>
                <a:t>VERITAS</a:t>
              </a:r>
              <a:endParaRPr lang="zh-CN" altLang="en-US" sz="1600" dirty="0"/>
            </a:p>
          </p:txBody>
        </p:sp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459176" y="5187255"/>
              <a:ext cx="800456" cy="32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/>
              <a:r>
                <a:rPr lang="en-US" altLang="zh-CN" sz="1600" dirty="0"/>
                <a:t>HESS</a:t>
              </a:r>
              <a:endParaRPr lang="zh-CN" altLang="en-US" sz="1600" dirty="0"/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3419872" y="3891111"/>
              <a:ext cx="865405" cy="32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82945" tIns="41473" rIns="82945" bIns="41473">
              <a:spAutoFit/>
            </a:bodyPr>
            <a:lstStyle>
              <a:lvl1pPr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447675" eaLnBrk="0" fontAlgn="t" hangingPunct="0">
                <a:lnSpc>
                  <a:spcPct val="41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defRPr sz="2400">
                  <a:solidFill>
                    <a:srgbClr val="FF0000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/>
              <a:r>
                <a:rPr lang="en-US" altLang="zh-CN" sz="1600" dirty="0"/>
                <a:t>MAGIC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2517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Transient Phenomena</a:t>
            </a:r>
            <a:r>
              <a:rPr lang="en-US" altLang="zh-CN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2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multi-wavelength </a:t>
            </a:r>
            <a:r>
              <a:rPr lang="en-US" altLang="zh-CN" sz="20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study</a:t>
            </a:r>
            <a:endParaRPr lang="zh-CN" altLang="en-US" sz="2000" b="1" dirty="0"/>
          </a:p>
        </p:txBody>
      </p:sp>
      <p:pic>
        <p:nvPicPr>
          <p:cNvPr id="5" name="Picture 6" descr="mrk5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"/>
          <a:stretch>
            <a:fillRect/>
          </a:stretch>
        </p:blipFill>
        <p:spPr bwMode="auto">
          <a:xfrm>
            <a:off x="3510822" y="1219200"/>
            <a:ext cx="5564488" cy="561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329351"/>
              </p:ext>
            </p:extLst>
          </p:nvPr>
        </p:nvGraphicFramePr>
        <p:xfrm>
          <a:off x="179512" y="1772816"/>
          <a:ext cx="3186914" cy="4132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718"/>
                <a:gridCol w="1764196"/>
              </a:tblGrid>
              <a:tr h="588383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Duration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Sensitivity </a:t>
                      </a:r>
                    </a:p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(Crab Unit)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1 year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0.013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6 months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0.019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3 months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0.026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1</a:t>
                      </a:r>
                      <a:r>
                        <a:rPr lang="en-US" altLang="zh-CN" baseline="0" dirty="0" smtClean="0">
                          <a:latin typeface="Comic Sans MS" pitchFamily="66" charset="0"/>
                        </a:rPr>
                        <a:t> month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0.078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10</a:t>
                      </a:r>
                      <a:r>
                        <a:rPr lang="en-US" altLang="zh-CN" baseline="0" dirty="0" smtClean="0">
                          <a:latin typeface="Comic Sans MS" pitchFamily="66" charset="0"/>
                        </a:rPr>
                        <a:t> days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0.20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3 days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0.72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1 day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2.0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2 hours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7.0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88074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1 hour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Comic Sans MS" pitchFamily="66" charset="0"/>
                        </a:rPr>
                        <a:t>10.8</a:t>
                      </a:r>
                      <a:endParaRPr lang="zh-CN" altLang="en-US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801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ffarea_Xv_gamma_sca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68" y="3439430"/>
            <a:ext cx="4101017" cy="328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42975"/>
          </a:xfrm>
        </p:spPr>
        <p:txBody>
          <a:bodyPr/>
          <a:lstStyle/>
          <a:p>
            <a:pPr marL="457200" lvl="0" indent="-457200" defTabSz="914400"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Gamma ray </a:t>
            </a:r>
            <a:r>
              <a:rPr lang="en-US" altLang="zh-CN" sz="36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bursts</a:t>
            </a:r>
            <a:endParaRPr lang="zh-CN" altLang="en-US" sz="3200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198443" y="1412776"/>
            <a:ext cx="4830400" cy="3287502"/>
            <a:chOff x="323528" y="1077602"/>
            <a:chExt cx="4830400" cy="328750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077602"/>
              <a:ext cx="4694411" cy="3287502"/>
            </a:xfrm>
            <a:prstGeom prst="rect">
              <a:avLst/>
            </a:prstGeom>
          </p:spPr>
        </p:pic>
        <p:sp>
          <p:nvSpPr>
            <p:cNvPr id="23" name="右箭头 22"/>
            <p:cNvSpPr/>
            <p:nvPr/>
          </p:nvSpPr>
          <p:spPr>
            <a:xfrm>
              <a:off x="4386660" y="3284984"/>
              <a:ext cx="767268" cy="288032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100" b="1" kern="0" dirty="0" smtClean="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rPr>
                <a:t>LHAASO</a:t>
              </a:r>
              <a:endParaRPr lang="zh-CN" altLang="en-US" sz="1100" b="1" kern="0" dirty="0" smtClean="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4564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 smtClean="0"/>
              <a:t>Outline</a:t>
            </a:r>
            <a:endParaRPr lang="zh-CN" altLang="en-US" sz="54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US" altLang="zh-CN" sz="4000" b="1" dirty="0" smtClean="0"/>
              <a:t>Introduction</a:t>
            </a:r>
          </a:p>
          <a:p>
            <a:r>
              <a:rPr lang="en-US" altLang="zh-CN" sz="4000" b="1" dirty="0" smtClean="0"/>
              <a:t>Gamma ray astronomy @ LHAASO</a:t>
            </a:r>
          </a:p>
          <a:p>
            <a:r>
              <a:rPr lang="en-US" altLang="zh-CN" sz="4000" b="1" dirty="0" smtClean="0"/>
              <a:t>Project approval progress</a:t>
            </a:r>
          </a:p>
          <a:p>
            <a:r>
              <a:rPr lang="en-US" altLang="zh-CN" sz="4000" b="1" dirty="0" smtClean="0"/>
              <a:t>Preparation for detector deployment</a:t>
            </a:r>
          </a:p>
          <a:p>
            <a:r>
              <a:rPr lang="en-US" altLang="zh-CN" sz="4000" b="1" dirty="0" smtClean="0"/>
              <a:t>Early stage construction</a:t>
            </a:r>
          </a:p>
          <a:p>
            <a:r>
              <a:rPr lang="en-US" altLang="zh-CN" sz="4000" b="1" dirty="0" smtClean="0"/>
              <a:t>Conclusion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LHAASO @ LIV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68760"/>
            <a:ext cx="4186808" cy="5760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sz="2800" b="1" dirty="0" smtClean="0"/>
              <a:t>GRB/AGN</a:t>
            </a:r>
            <a:endParaRPr lang="en-US" altLang="zh-CN" sz="2400" b="1" dirty="0"/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44" y="1803303"/>
            <a:ext cx="2759784" cy="4123200"/>
          </a:xfrm>
          <a:prstGeom prst="rect">
            <a:avLst/>
          </a:prstGeom>
        </p:spPr>
      </p:pic>
      <p:sp>
        <p:nvSpPr>
          <p:cNvPr id="11" name="内容占位符 2"/>
          <p:cNvSpPr txBox="1">
            <a:spLocks/>
          </p:cNvSpPr>
          <p:nvPr/>
        </p:nvSpPr>
        <p:spPr>
          <a:xfrm>
            <a:off x="4499992" y="1340768"/>
            <a:ext cx="4176464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zh-CN" sz="2800" b="1" dirty="0" smtClean="0">
                <a:solidFill>
                  <a:srgbClr val="FF0000"/>
                </a:solidFill>
              </a:rPr>
              <a:t>LHAASO vs. Fermi-LAT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solidFill>
                  <a:prstClr val="black"/>
                </a:solidFill>
              </a:rPr>
              <a:t>Aeff@100GeV 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b="1" dirty="0" smtClean="0">
                <a:solidFill>
                  <a:prstClr val="black"/>
                </a:solidFill>
              </a:rPr>
              <a:t>5000</a:t>
            </a:r>
            <a:endParaRPr lang="en-US" altLang="zh-CN" sz="2400" b="1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FF0000"/>
                </a:solidFill>
              </a:rPr>
              <a:t>Mass scale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10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2080" y="55892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Fermi-LAT: one 31-GeV </a:t>
            </a:r>
            <a:r>
              <a:rPr lang="el-GR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zh-CN" altLang="en-US" b="1" dirty="0" smtClean="0">
                <a:solidFill>
                  <a:srgbClr val="FF0000"/>
                </a:solidFill>
              </a:rPr>
              <a:t>，</a:t>
            </a:r>
            <a:r>
              <a:rPr lang="en-US" altLang="zh-CN" b="1" dirty="0" smtClean="0">
                <a:solidFill>
                  <a:srgbClr val="FF0000"/>
                </a:solidFill>
              </a:rPr>
              <a:t>delay&lt;1</a:t>
            </a:r>
            <a:r>
              <a:rPr lang="en-US" altLang="zh-CN" b="1" dirty="0">
                <a:solidFill>
                  <a:srgbClr val="FF0000"/>
                </a:solidFill>
              </a:rPr>
              <a:t>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57200" y="5949280"/>
            <a:ext cx="8579173" cy="761752"/>
            <a:chOff x="323528" y="5541293"/>
            <a:chExt cx="8712845" cy="116974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5541293"/>
              <a:ext cx="8712845" cy="116974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48576" y="5569496"/>
              <a:ext cx="1055072" cy="354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prstClr val="black"/>
                  </a:solidFill>
                </a:rPr>
                <a:t>X.F. Feng</a:t>
              </a:r>
              <a:endParaRPr lang="zh-CN" altLang="en-US" sz="9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48482" name="Picture 2" descr="effarea_Xv_gamma_scal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22" y="2852936"/>
            <a:ext cx="3238342" cy="259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1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394907" y="1029011"/>
            <a:ext cx="3973122" cy="4525963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Decay/annihilation</a:t>
            </a:r>
          </a:p>
          <a:p>
            <a:pPr lvl="1"/>
            <a:r>
              <a:rPr lang="en-US" altLang="zh-CN" b="1" dirty="0"/>
              <a:t>dwarf spheroidal galaxies</a:t>
            </a:r>
          </a:p>
          <a:p>
            <a:pPr lvl="1"/>
            <a:r>
              <a:rPr lang="en-US" altLang="zh-CN" b="1" dirty="0" smtClean="0"/>
              <a:t>clustering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 smtClean="0">
                <a:solidFill>
                  <a:srgbClr val="FF0000"/>
                </a:solidFill>
              </a:rPr>
              <a:t>Large FOV</a:t>
            </a:r>
            <a:r>
              <a:rPr lang="zh-CN" altLang="en-US" b="1" dirty="0" smtClean="0">
                <a:solidFill>
                  <a:srgbClr val="FF0000"/>
                </a:solidFill>
              </a:rPr>
              <a:t>、</a:t>
            </a:r>
            <a:r>
              <a:rPr lang="en-US" altLang="zh-CN" b="1" dirty="0" smtClean="0">
                <a:solidFill>
                  <a:srgbClr val="FF0000"/>
                </a:solidFill>
              </a:rPr>
              <a:t>High sensitivity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44218"/>
            <a:ext cx="8822214" cy="801735"/>
          </a:xfrm>
        </p:spPr>
        <p:txBody>
          <a:bodyPr/>
          <a:lstStyle/>
          <a:p>
            <a:r>
              <a:rPr lang="en-US" altLang="zh-CN" b="1" dirty="0" smtClean="0"/>
              <a:t>LHAASO @ Dark Matter</a:t>
            </a:r>
            <a:endParaRPr lang="zh-CN" altLang="en-US" b="1" dirty="0"/>
          </a:p>
        </p:txBody>
      </p:sp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971600" y="4512974"/>
            <a:ext cx="1882931" cy="1940362"/>
            <a:chOff x="7107415" y="7985989"/>
            <a:chExt cx="2851795" cy="2938778"/>
          </a:xfrm>
        </p:grpSpPr>
        <p:sp>
          <p:nvSpPr>
            <p:cNvPr id="12" name="Text Box 21"/>
            <p:cNvSpPr txBox="1">
              <a:spLocks noChangeArrowheads="1"/>
            </p:cNvSpPr>
            <p:nvPr/>
          </p:nvSpPr>
          <p:spPr bwMode="ltGray">
            <a:xfrm>
              <a:off x="7107415" y="10616990"/>
              <a:ext cx="285179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1400" b="1" dirty="0">
                  <a:solidFill>
                    <a:prstClr val="black"/>
                  </a:solidFill>
                </a:rPr>
                <a:t>Reed et al, MNRAS357,82(2004)</a:t>
              </a:r>
            </a:p>
          </p:txBody>
        </p:sp>
        <p:pic>
          <p:nvPicPr>
            <p:cNvPr id="13" name="Picture 2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07415" y="7985989"/>
              <a:ext cx="2609850" cy="263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" name="Group 3"/>
          <p:cNvGrpSpPr>
            <a:grpSpLocks noChangeAspect="1"/>
          </p:cNvGrpSpPr>
          <p:nvPr/>
        </p:nvGrpSpPr>
        <p:grpSpPr bwMode="auto">
          <a:xfrm>
            <a:off x="3128055" y="4549650"/>
            <a:ext cx="5869886" cy="2191718"/>
            <a:chOff x="1066" y="1012"/>
            <a:chExt cx="4694" cy="3308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" y="1012"/>
              <a:ext cx="4694" cy="3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1476" y="1666"/>
              <a:ext cx="1363" cy="42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LHAASO </a:t>
              </a:r>
              <a:r>
                <a:rPr lang="en-US" altLang="zh-CN" sz="1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sensitivity</a:t>
              </a:r>
              <a:endParaRPr lang="en-US" altLang="zh-CN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H="1" flipV="1">
              <a:off x="2839" y="1874"/>
              <a:ext cx="389" cy="118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3016" y="3385"/>
              <a:ext cx="1542" cy="43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g</a:t>
              </a:r>
              <a:r>
                <a:rPr lang="en-US" altLang="zh-CN" sz="1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-rays from smooth </a:t>
              </a:r>
              <a:r>
                <a:rPr lang="en-US" altLang="zh-CN" sz="10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bkg</a:t>
              </a:r>
              <a:endParaRPr lang="en-US" altLang="zh-CN" sz="1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2653" y="3475"/>
              <a:ext cx="363" cy="137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565" y="1706"/>
              <a:ext cx="3972" cy="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774" y="1162"/>
              <a:ext cx="1200" cy="43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kumimoji="1" lang="en-US" altLang="zh-CN" sz="1050" b="1" dirty="0">
                  <a:solidFill>
                    <a:prstClr val="black"/>
                  </a:solidFill>
                </a:rPr>
                <a:t>ARGO</a:t>
              </a:r>
              <a:r>
                <a:rPr kumimoji="1" lang="en-US" altLang="zh-CN" sz="1050" b="1" dirty="0">
                  <a:solidFill>
                    <a:srgbClr val="C0504D"/>
                  </a:solidFill>
                </a:rPr>
                <a:t> </a:t>
              </a:r>
              <a:r>
                <a:rPr kumimoji="1" lang="en-US" altLang="zh-CN" sz="1050" b="1" dirty="0">
                  <a:solidFill>
                    <a:prstClr val="black"/>
                  </a:solidFill>
                </a:rPr>
                <a:t>sensitivity</a:t>
              </a: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3969" y="1389"/>
              <a:ext cx="456" cy="34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1610" y="2024"/>
              <a:ext cx="3972" cy="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449"/>
          <p:cNvGrpSpPr>
            <a:grpSpLocks noChangeAspect="1"/>
          </p:cNvGrpSpPr>
          <p:nvPr/>
        </p:nvGrpSpPr>
        <p:grpSpPr>
          <a:xfrm>
            <a:off x="4590619" y="884222"/>
            <a:ext cx="3667645" cy="3552890"/>
            <a:chOff x="14636196" y="1090033"/>
            <a:chExt cx="7439143" cy="7206382"/>
          </a:xfrm>
        </p:grpSpPr>
        <p:pic>
          <p:nvPicPr>
            <p:cNvPr id="26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7935" r="7643"/>
            <a:stretch>
              <a:fillRect/>
            </a:stretch>
          </p:blipFill>
          <p:spPr>
            <a:xfrm>
              <a:off x="14636196" y="1090033"/>
              <a:ext cx="7439143" cy="72063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" name="Shape 448"/>
            <p:cNvSpPr/>
            <p:nvPr/>
          </p:nvSpPr>
          <p:spPr>
            <a:xfrm>
              <a:off x="16192464" y="1768677"/>
              <a:ext cx="3052155" cy="4926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2000" b="1">
                  <a:solidFill>
                    <a:srgbClr val="FF26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600" dirty="0"/>
                <a:t>PRELIMINARY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74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Progress of Project Approval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en-US" altLang="zh-CN" b="1" dirty="0"/>
              <a:t>Proposal approved on Dec. 31, 2015</a:t>
            </a:r>
          </a:p>
          <a:p>
            <a:r>
              <a:rPr lang="en-US" altLang="zh-CN" b="1" dirty="0"/>
              <a:t>EIA,</a:t>
            </a:r>
            <a:r>
              <a:rPr lang="zh-CN" altLang="en-US" b="1" dirty="0"/>
              <a:t> </a:t>
            </a:r>
            <a:r>
              <a:rPr lang="en-US" altLang="zh-CN" b="1" dirty="0"/>
              <a:t>ESA, …… </a:t>
            </a:r>
            <a:r>
              <a:rPr lang="en-US" altLang="zh-CN" b="1" dirty="0" smtClean="0"/>
              <a:t>approved</a:t>
            </a:r>
            <a:endParaRPr lang="en-US" altLang="zh-CN" b="1" dirty="0"/>
          </a:p>
          <a:p>
            <a:r>
              <a:rPr lang="en-US" altLang="zh-CN" b="1" dirty="0" smtClean="0"/>
              <a:t>FSR approved</a:t>
            </a:r>
            <a:endParaRPr lang="en-US" altLang="zh-CN" b="1" dirty="0"/>
          </a:p>
          <a:p>
            <a:endParaRPr lang="en-US" altLang="zh-CN" b="1" dirty="0" smtClean="0"/>
          </a:p>
          <a:p>
            <a:r>
              <a:rPr lang="en-US" altLang="zh-CN" b="1" dirty="0" smtClean="0"/>
              <a:t>Expectations</a:t>
            </a:r>
            <a:r>
              <a:rPr lang="en-US" altLang="zh-CN" b="1" dirty="0"/>
              <a:t>:</a:t>
            </a:r>
          </a:p>
          <a:p>
            <a:pPr lvl="1"/>
            <a:r>
              <a:rPr lang="en-US" altLang="zh-CN" b="1" dirty="0" smtClean="0"/>
              <a:t>TDR review &amp; approval: </a:t>
            </a:r>
            <a:r>
              <a:rPr lang="en-US" altLang="zh-CN" b="1" dirty="0"/>
              <a:t>Apr. 2017</a:t>
            </a:r>
          </a:p>
          <a:p>
            <a:pPr lvl="1"/>
            <a:r>
              <a:rPr lang="en-US" altLang="zh-CN" b="1" dirty="0"/>
              <a:t>Detector </a:t>
            </a:r>
            <a:r>
              <a:rPr lang="en-US" altLang="zh-CN" b="1" dirty="0" smtClean="0"/>
              <a:t>construction: </a:t>
            </a:r>
            <a:r>
              <a:rPr lang="en-US" altLang="zh-CN" b="1" dirty="0"/>
              <a:t>Apr. </a:t>
            </a:r>
            <a:r>
              <a:rPr lang="en-US" altLang="zh-CN" b="1" dirty="0" smtClean="0"/>
              <a:t>2017</a:t>
            </a:r>
            <a:endParaRPr lang="en-US" altLang="zh-CN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9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539553" y="1412777"/>
          <a:ext cx="8064896" cy="2212614"/>
        </p:xfrm>
        <a:graphic>
          <a:graphicData uri="http://schemas.openxmlformats.org/drawingml/2006/table">
            <a:tbl>
              <a:tblPr/>
              <a:tblGrid>
                <a:gridCol w="1737956"/>
                <a:gridCol w="1054490"/>
                <a:gridCol w="1054490"/>
                <a:gridCol w="1054490"/>
                <a:gridCol w="1054490"/>
                <a:gridCol w="1244883"/>
                <a:gridCol w="864097"/>
              </a:tblGrid>
              <a:tr h="3045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project</a:t>
                      </a:r>
                      <a:endParaRPr 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LHAASO </a:t>
                      </a: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Construction </a:t>
                      </a:r>
                      <a:r>
                        <a:rPr lang="en-US" altLang="zh-CN" sz="1800" dirty="0" smtClean="0"/>
                        <a:t>period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（</a:t>
                      </a:r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month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）</a:t>
                      </a:r>
                      <a:endParaRPr lang="zh-CN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45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Capital construction</a:t>
                      </a:r>
                      <a:endParaRPr 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24</a:t>
                      </a:r>
                      <a:endParaRPr 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2996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kern="1200" dirty="0" smtClean="0">
                          <a:solidFill>
                            <a:srgbClr val="000000"/>
                          </a:solidFill>
                          <a:latin typeface="宋体"/>
                          <a:ea typeface="+mn-ea"/>
                          <a:cs typeface="+mn-cs"/>
                        </a:rPr>
                        <a:t>Detector production</a:t>
                      </a:r>
                      <a:endParaRPr lang="zh-CN" altLang="zh-CN" sz="1600" b="0" i="0" u="none" strike="noStrike" kern="1200" dirty="0">
                        <a:solidFill>
                          <a:srgbClr val="000000"/>
                        </a:solidFill>
                        <a:latin typeface="宋体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36</a:t>
                      </a:r>
                      <a:endParaRPr lang="zh-CN" altLang="zh-CN" sz="1800" b="0" i="0" u="none" strike="noStrike" dirty="0" smtClean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zh-CN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045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Set</a:t>
                      </a:r>
                      <a:r>
                        <a:rPr lang="en-US" altLang="zh-CN" sz="1600" b="0" i="0" u="none" strike="noStrike" baseline="0" dirty="0" smtClean="0">
                          <a:solidFill>
                            <a:srgbClr val="000000"/>
                          </a:solidFill>
                          <a:latin typeface="宋体"/>
                        </a:rPr>
                        <a:t>up and test</a:t>
                      </a:r>
                      <a:endParaRPr 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36</a:t>
                      </a:r>
                      <a:endParaRPr lang="zh-CN" sz="18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Testing run</a:t>
                      </a:r>
                      <a:endParaRPr 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</a:t>
                      </a:r>
                      <a:endParaRPr lang="zh-CN" sz="1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5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u="none" strike="noStrike" dirty="0" smtClean="0">
                          <a:solidFill>
                            <a:srgbClr val="000000"/>
                          </a:solidFill>
                          <a:latin typeface="宋体"/>
                        </a:rPr>
                        <a:t>Full run</a:t>
                      </a:r>
                      <a:endParaRPr lang="zh-CN" sz="16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宋体"/>
                        </a:rPr>
                        <a:t>2</a:t>
                      </a:r>
                      <a:endParaRPr lang="zh-CN" sz="18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-9525" y="30951"/>
            <a:ext cx="9153525" cy="877769"/>
          </a:xfrm>
          <a:prstGeom prst="rect">
            <a:avLst/>
          </a:prstGeom>
          <a:solidFill>
            <a:srgbClr val="888C52"/>
          </a:solidFill>
          <a:ln w="9525">
            <a:noFill/>
            <a:miter lim="800000"/>
            <a:headEnd/>
            <a:tailEnd/>
          </a:ln>
        </p:spPr>
        <p:txBody>
          <a:bodyPr tIns="190800" bIns="19080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LHAASO Construction Schedule</a:t>
            </a:r>
            <a:endParaRPr lang="zh-CN" altLang="en-US" sz="32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457200" y="3717032"/>
            <a:ext cx="82296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solidFill>
                  <a:prstClr val="black">
                    <a:tint val="75000"/>
                  </a:prstClr>
                </a:solidFill>
              </a:rPr>
              <a:t>Duration: 4 years</a:t>
            </a:r>
          </a:p>
          <a:p>
            <a:r>
              <a:rPr lang="en-US" altLang="zh-CN" sz="3200" b="1" dirty="0" smtClean="0">
                <a:solidFill>
                  <a:prstClr val="black">
                    <a:tint val="75000"/>
                  </a:prstClr>
                </a:solidFill>
              </a:rPr>
              <a:t>Different detectors will go parallel</a:t>
            </a:r>
          </a:p>
          <a:p>
            <a:r>
              <a:rPr lang="en-US" altLang="zh-CN" sz="3200" b="1" dirty="0" smtClean="0">
                <a:solidFill>
                  <a:prstClr val="black">
                    <a:tint val="75000"/>
                  </a:prstClr>
                </a:solidFill>
              </a:rPr>
              <a:t>¼ will be finished and start to take data by the end of the 2</a:t>
            </a:r>
            <a:r>
              <a:rPr lang="en-US" altLang="zh-CN" sz="3200" b="1" baseline="30000" dirty="0" smtClean="0">
                <a:solidFill>
                  <a:prstClr val="black">
                    <a:tint val="75000"/>
                  </a:prstClr>
                </a:solidFill>
              </a:rPr>
              <a:t>nd</a:t>
            </a:r>
            <a:r>
              <a:rPr lang="en-US" altLang="zh-CN" sz="3200" b="1" dirty="0" smtClean="0">
                <a:solidFill>
                  <a:prstClr val="black">
                    <a:tint val="75000"/>
                  </a:prstClr>
                </a:solidFill>
              </a:rPr>
              <a:t> year (i.e. 2018)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Total Budget: </a:t>
            </a:r>
            <a:r>
              <a:rPr lang="zh-CN" altLang="en-US" dirty="0"/>
              <a:t>￥</a:t>
            </a:r>
            <a:r>
              <a:rPr lang="en-US" altLang="zh-CN" dirty="0" smtClean="0"/>
              <a:t>1,200 M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576" y="1124744"/>
            <a:ext cx="81743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prstClr val="black"/>
                </a:solidFill>
              </a:rPr>
              <a:t>Project: 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900 M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 (NDRC)</a:t>
            </a:r>
            <a:endParaRPr lang="en-US" altLang="zh-CN" sz="2800" b="1" dirty="0">
              <a:solidFill>
                <a:prstClr val="black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prstClr val="black"/>
                </a:solidFill>
              </a:rPr>
              <a:t>Detector and assembly</a:t>
            </a:r>
            <a:r>
              <a:rPr lang="zh-CN" altLang="en-US" sz="2400" dirty="0" smtClean="0">
                <a:solidFill>
                  <a:prstClr val="black"/>
                </a:solidFill>
              </a:rPr>
              <a:t>，</a:t>
            </a:r>
            <a:r>
              <a:rPr lang="en-US" altLang="zh-CN" sz="2400" dirty="0" smtClean="0">
                <a:solidFill>
                  <a:prstClr val="black"/>
                </a:solidFill>
              </a:rPr>
              <a:t>test</a:t>
            </a:r>
            <a:r>
              <a:rPr lang="zh-CN" altLang="en-US" sz="2400" dirty="0" smtClean="0">
                <a:solidFill>
                  <a:prstClr val="black"/>
                </a:solidFill>
              </a:rPr>
              <a:t>，</a:t>
            </a:r>
            <a:r>
              <a:rPr lang="en-US" altLang="zh-CN" sz="2400" dirty="0" smtClean="0">
                <a:solidFill>
                  <a:prstClr val="black"/>
                </a:solidFill>
              </a:rPr>
              <a:t>partial operation</a:t>
            </a:r>
            <a:r>
              <a:rPr lang="zh-CN" altLang="en-US" sz="2400" dirty="0" smtClean="0">
                <a:solidFill>
                  <a:prstClr val="black"/>
                </a:solidFill>
              </a:rPr>
              <a:t>，</a:t>
            </a:r>
            <a:r>
              <a:rPr lang="en-US" altLang="zh-CN" sz="2400" dirty="0" smtClean="0">
                <a:solidFill>
                  <a:prstClr val="black"/>
                </a:solidFill>
              </a:rPr>
              <a:t>etc.</a:t>
            </a:r>
            <a:endParaRPr lang="en-US" altLang="zh-CN" sz="2400" dirty="0">
              <a:solidFill>
                <a:prstClr val="black"/>
              </a:solidFill>
            </a:endParaRPr>
          </a:p>
          <a:p>
            <a:r>
              <a:rPr lang="en-US" altLang="zh-CN" sz="2800" b="1" dirty="0" smtClean="0">
                <a:solidFill>
                  <a:prstClr val="black"/>
                </a:solidFill>
              </a:rPr>
              <a:t>Local Matching: 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300 M</a:t>
            </a:r>
            <a:r>
              <a:rPr lang="zh-CN" altLang="en-US" sz="2800" b="1" dirty="0" smtClean="0">
                <a:solidFill>
                  <a:prstClr val="black"/>
                </a:solidFill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</a:rPr>
              <a:t>(Sichuan Province)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prstClr val="black"/>
                </a:solidFill>
              </a:rPr>
              <a:t>Land, power, road, civil construction,</a:t>
            </a:r>
            <a:r>
              <a:rPr lang="en-US" altLang="zh-CN" sz="2400" dirty="0">
                <a:solidFill>
                  <a:prstClr val="black"/>
                </a:solidFill>
              </a:rPr>
              <a:t> etc.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4" name="内容占位符 9"/>
          <p:cNvGraphicFramePr>
            <a:graphicFrameLocks/>
          </p:cNvGraphicFramePr>
          <p:nvPr>
            <p:extLst/>
          </p:nvPr>
        </p:nvGraphicFramePr>
        <p:xfrm>
          <a:off x="144016" y="3068960"/>
          <a:ext cx="4427984" cy="38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文本占位符 2"/>
          <p:cNvSpPr txBox="1">
            <a:spLocks/>
          </p:cNvSpPr>
          <p:nvPr/>
        </p:nvSpPr>
        <p:spPr>
          <a:xfrm>
            <a:off x="5004048" y="3284985"/>
            <a:ext cx="3600400" cy="3528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prstClr val="black"/>
                </a:solidFill>
              </a:rPr>
              <a:t>Local funding:</a:t>
            </a:r>
          </a:p>
          <a:p>
            <a:pPr lvl="1"/>
            <a:r>
              <a:rPr lang="en-US" altLang="zh-CN" dirty="0" smtClean="0">
                <a:solidFill>
                  <a:prstClr val="black"/>
                </a:solidFill>
              </a:rPr>
              <a:t>100 M (2015)</a:t>
            </a:r>
          </a:p>
          <a:p>
            <a:pPr lvl="1"/>
            <a:r>
              <a:rPr lang="en-US" altLang="zh-CN" dirty="0" smtClean="0">
                <a:solidFill>
                  <a:prstClr val="black"/>
                </a:solidFill>
              </a:rPr>
              <a:t>150 M (2016)</a:t>
            </a:r>
          </a:p>
          <a:p>
            <a:pPr lvl="1"/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 50 M (2017) </a:t>
            </a:r>
          </a:p>
          <a:p>
            <a:r>
              <a:rPr lang="en-US" altLang="zh-CN" dirty="0" smtClean="0">
                <a:solidFill>
                  <a:prstClr val="black"/>
                </a:solidFill>
              </a:rPr>
              <a:t>Operation money:</a:t>
            </a:r>
          </a:p>
          <a:p>
            <a:pPr lvl="1"/>
            <a:r>
              <a:rPr lang="en-US" altLang="zh-CN" dirty="0" smtClean="0">
                <a:solidFill>
                  <a:prstClr val="black"/>
                </a:solidFill>
              </a:rPr>
              <a:t>1.2 M (2018)</a:t>
            </a:r>
          </a:p>
          <a:p>
            <a:pPr lvl="1"/>
            <a:r>
              <a:rPr lang="en-US" altLang="zh-CN" dirty="0" smtClean="0">
                <a:solidFill>
                  <a:prstClr val="black"/>
                </a:solidFill>
              </a:rPr>
              <a:t>4.8 M (2019)</a:t>
            </a:r>
          </a:p>
          <a:p>
            <a:pPr lvl="1"/>
            <a:r>
              <a:rPr lang="en-US" altLang="zh-CN" dirty="0" smtClean="0">
                <a:solidFill>
                  <a:prstClr val="black"/>
                </a:solidFill>
              </a:rPr>
              <a:t>6    M (2020)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715627-886D-4013-A0E4-88D75E4B5B8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LHAASO R&amp;D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5174035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2008-2016, 8 years</a:t>
            </a:r>
          </a:p>
          <a:p>
            <a:r>
              <a:rPr lang="en-US" altLang="zh-CN" sz="2800" b="1" dirty="0" smtClean="0"/>
              <a:t>Engineering array ~1% of LHAASO @ YBJ</a:t>
            </a:r>
          </a:p>
          <a:p>
            <a:pPr lvl="1"/>
            <a:r>
              <a:rPr lang="en-US" altLang="zh-CN" sz="2400" b="1" dirty="0" smtClean="0"/>
              <a:t>42 EDs, 2 MDs, 9-unit WCDA, 2 telescopes …</a:t>
            </a:r>
            <a:endParaRPr lang="en-US" altLang="zh-CN" sz="2400" b="1" dirty="0"/>
          </a:p>
          <a:p>
            <a:pPr lvl="1"/>
            <a:r>
              <a:rPr lang="en-US" altLang="zh-CN" sz="2400" b="1" dirty="0"/>
              <a:t>Fully implementing the LHAASO designs, including WR-based clock distribution, “</a:t>
            </a:r>
            <a:r>
              <a:rPr lang="en-US" altLang="zh-CN" sz="2400" b="1" dirty="0" err="1"/>
              <a:t>triggerless</a:t>
            </a:r>
            <a:r>
              <a:rPr lang="en-US" altLang="zh-CN" sz="2400" b="1" dirty="0"/>
              <a:t>” DAQ, </a:t>
            </a:r>
            <a:r>
              <a:rPr lang="en-US" altLang="zh-CN" sz="2400" b="1" dirty="0" err="1"/>
              <a:t>etc</a:t>
            </a:r>
            <a:endParaRPr lang="en-US" altLang="zh-CN" sz="2400" b="1" dirty="0"/>
          </a:p>
          <a:p>
            <a:pPr lvl="1"/>
            <a:r>
              <a:rPr lang="en-US" altLang="zh-CN" sz="2400" b="1" dirty="0"/>
              <a:t>Operated for </a:t>
            </a:r>
            <a:r>
              <a:rPr lang="en-US" altLang="zh-CN" sz="2400" b="1" dirty="0" smtClean="0"/>
              <a:t>years</a:t>
            </a:r>
          </a:p>
          <a:p>
            <a:endParaRPr lang="en-US" altLang="zh-CN" b="1" dirty="0"/>
          </a:p>
          <a:p>
            <a:endParaRPr lang="en-US" altLang="zh-CN" b="1" dirty="0" smtClean="0"/>
          </a:p>
          <a:p>
            <a:endParaRPr lang="en-US" altLang="zh-CN" b="1" dirty="0"/>
          </a:p>
          <a:p>
            <a:r>
              <a:rPr lang="en-US" altLang="zh-CN" sz="2800" b="1" dirty="0" smtClean="0">
                <a:solidFill>
                  <a:srgbClr val="FF0000"/>
                </a:solidFill>
              </a:rPr>
              <a:t>See published papers for details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99592" y="4149080"/>
            <a:ext cx="5111750" cy="1760220"/>
            <a:chOff x="0" y="0"/>
            <a:chExt cx="5111998" cy="176040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42221" cy="1760402"/>
            </a:xfrm>
            <a:prstGeom prst="rect">
              <a:avLst/>
            </a:prstGeom>
            <a:noFill/>
            <a:ln>
              <a:noFill/>
              <a:prstDash/>
            </a:ln>
          </p:spPr>
        </p:pic>
        <p:pic>
          <p:nvPicPr>
            <p:cNvPr id="6" name="Picture 2" descr="D:\cygwin\home\yaozg\group_work\chenwy\IMG_0328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765877" y="0"/>
              <a:ext cx="2346121" cy="1760402"/>
            </a:xfrm>
            <a:prstGeom prst="rect">
              <a:avLst/>
            </a:prstGeom>
            <a:noFill/>
            <a:ln>
              <a:noFill/>
              <a:prstDash/>
            </a:ln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440" y="4149080"/>
            <a:ext cx="2347984" cy="1760220"/>
          </a:xfrm>
          <a:prstGeom prst="rect">
            <a:avLst/>
          </a:prstGeom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2941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Preparation for detector </a:t>
            </a:r>
            <a:r>
              <a:rPr lang="en-US" altLang="zh-CN" b="1" dirty="0" smtClean="0"/>
              <a:t>deployment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7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IMG_20150716_1636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709" y="2504606"/>
            <a:ext cx="3341787" cy="140740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b="1" dirty="0" smtClean="0"/>
              <a:t>Activities @LHAASO</a:t>
            </a:r>
            <a:r>
              <a:rPr lang="zh-CN" altLang="en-US" sz="4800" b="1" dirty="0" smtClean="0"/>
              <a:t> </a:t>
            </a:r>
            <a:r>
              <a:rPr lang="en-US" altLang="zh-CN" sz="4800" b="1" dirty="0"/>
              <a:t>s</a:t>
            </a:r>
            <a:r>
              <a:rPr lang="en-US" altLang="zh-CN" sz="4800" b="1" dirty="0" smtClean="0"/>
              <a:t>ite</a:t>
            </a:r>
            <a:endParaRPr lang="zh-CN" altLang="en-US" sz="48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4381611"/>
            <a:ext cx="5566054" cy="2359757"/>
          </a:xfrm>
          <a:prstGeom prst="rect">
            <a:avLst/>
          </a:prstGeom>
        </p:spPr>
      </p:pic>
      <p:sp>
        <p:nvSpPr>
          <p:cNvPr id="5" name="副标题 2"/>
          <p:cNvSpPr txBox="1">
            <a:spLocks/>
          </p:cNvSpPr>
          <p:nvPr/>
        </p:nvSpPr>
        <p:spPr>
          <a:xfrm>
            <a:off x="251520" y="6225921"/>
            <a:ext cx="5184576" cy="399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Mt. </a:t>
            </a:r>
            <a:r>
              <a:rPr lang="en-US" altLang="zh-CN" sz="1800" dirty="0" err="1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Haizi</a:t>
            </a:r>
            <a:r>
              <a:rPr lang="en-US" altLang="zh-CN" sz="1800" dirty="0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 (4410 m </a:t>
            </a:r>
            <a:r>
              <a:rPr lang="en-US" altLang="zh-CN" sz="1800" dirty="0" err="1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a.s.l</a:t>
            </a:r>
            <a:r>
              <a:rPr lang="en-US" altLang="zh-CN" sz="1800" dirty="0" smtClean="0">
                <a:solidFill>
                  <a:srgbClr val="8064A2">
                    <a:lumMod val="20000"/>
                    <a:lumOff val="80000"/>
                  </a:srgbClr>
                </a:solidFill>
              </a:rPr>
              <a:t>.), Sichuan, China, July 2015</a:t>
            </a:r>
            <a:endParaRPr lang="zh-CN" altLang="en-US" sz="1800" dirty="0">
              <a:solidFill>
                <a:srgbClr val="8064A2">
                  <a:lumMod val="20000"/>
                  <a:lumOff val="80000"/>
                </a:srgb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694709" y="3931826"/>
            <a:ext cx="3341787" cy="2824993"/>
            <a:chOff x="5004048" y="3883767"/>
            <a:chExt cx="3341787" cy="2824993"/>
          </a:xfrm>
        </p:grpSpPr>
        <p:pic>
          <p:nvPicPr>
            <p:cNvPr id="6" name="图片 5" descr="IMG_20150710_15373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048" y="3883767"/>
              <a:ext cx="2115123" cy="2824993"/>
            </a:xfrm>
            <a:prstGeom prst="rect">
              <a:avLst/>
            </a:prstGeom>
          </p:spPr>
        </p:pic>
        <p:pic>
          <p:nvPicPr>
            <p:cNvPr id="7" name="图片 6" descr="IMG_20150716_113035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0220" y="5083654"/>
              <a:ext cx="1216307" cy="1624519"/>
            </a:xfrm>
            <a:prstGeom prst="rect">
              <a:avLst/>
            </a:prstGeom>
          </p:spPr>
        </p:pic>
        <p:pic>
          <p:nvPicPr>
            <p:cNvPr id="8" name="图片 7" descr="IMG_20150716_113154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20220" y="3885215"/>
              <a:ext cx="1225615" cy="1353642"/>
            </a:xfrm>
            <a:prstGeom prst="rect">
              <a:avLst/>
            </a:prstGeom>
          </p:spPr>
        </p:pic>
      </p:grpSp>
      <p:sp>
        <p:nvSpPr>
          <p:cNvPr id="10" name="副标题 2"/>
          <p:cNvSpPr txBox="1">
            <a:spLocks/>
          </p:cNvSpPr>
          <p:nvPr/>
        </p:nvSpPr>
        <p:spPr>
          <a:xfrm>
            <a:off x="6084168" y="6270179"/>
            <a:ext cx="2880320" cy="399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800" dirty="0" smtClean="0">
                <a:solidFill>
                  <a:srgbClr val="FF0000"/>
                </a:solidFill>
              </a:rPr>
              <a:t>Deep geo-survey, July 2015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84108" y="2597772"/>
            <a:ext cx="4178712" cy="1761598"/>
            <a:chOff x="107504" y="3329052"/>
            <a:chExt cx="2269134" cy="956587"/>
          </a:xfrm>
        </p:grpSpPr>
        <p:pic>
          <p:nvPicPr>
            <p:cNvPr id="11" name="图片 10" descr="20150716_162604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7504" y="3329052"/>
              <a:ext cx="1959275" cy="956587"/>
            </a:xfrm>
            <a:prstGeom prst="rect">
              <a:avLst/>
            </a:prstGeom>
          </p:spPr>
        </p:pic>
        <p:pic>
          <p:nvPicPr>
            <p:cNvPr id="12" name="内容占位符 3" descr="20150716_162304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47665" y="3329052"/>
              <a:ext cx="828973" cy="952801"/>
            </a:xfrm>
            <a:prstGeom prst="rect">
              <a:avLst/>
            </a:prstGeom>
          </p:spPr>
        </p:pic>
      </p:grpSp>
      <p:pic>
        <p:nvPicPr>
          <p:cNvPr id="15" name="内容占位符 3" descr="IMG_20150612_13482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9" y="2504606"/>
            <a:ext cx="1389590" cy="1855959"/>
          </a:xfrm>
          <a:prstGeom prst="rect">
            <a:avLst/>
          </a:prstGeom>
        </p:spPr>
      </p:pic>
      <p:sp>
        <p:nvSpPr>
          <p:cNvPr id="16" name="副标题 2"/>
          <p:cNvSpPr txBox="1">
            <a:spLocks/>
          </p:cNvSpPr>
          <p:nvPr/>
        </p:nvSpPr>
        <p:spPr>
          <a:xfrm>
            <a:off x="6380191" y="2584546"/>
            <a:ext cx="2368043" cy="399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800" dirty="0" smtClean="0">
                <a:solidFill>
                  <a:srgbClr val="FF0000"/>
                </a:solidFill>
              </a:rPr>
              <a:t>Site boundary survey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17" name="副标题 2"/>
          <p:cNvSpPr txBox="1">
            <a:spLocks/>
          </p:cNvSpPr>
          <p:nvPr/>
        </p:nvSpPr>
        <p:spPr>
          <a:xfrm>
            <a:off x="4513044" y="2584546"/>
            <a:ext cx="1091502" cy="399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800" dirty="0" smtClean="0">
                <a:solidFill>
                  <a:srgbClr val="FF0000"/>
                </a:solidFill>
              </a:rPr>
              <a:t>MD sites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19" name="副标题 2"/>
          <p:cNvSpPr txBox="1">
            <a:spLocks/>
          </p:cNvSpPr>
          <p:nvPr/>
        </p:nvSpPr>
        <p:spPr>
          <a:xfrm>
            <a:off x="751625" y="2669779"/>
            <a:ext cx="1536853" cy="399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800" dirty="0" err="1" smtClean="0">
                <a:solidFill>
                  <a:srgbClr val="FF0000"/>
                </a:solidFill>
              </a:rPr>
              <a:t>Meteo</a:t>
            </a:r>
            <a:r>
              <a:rPr lang="en-US" altLang="zh-CN" sz="1800" dirty="0">
                <a:solidFill>
                  <a:srgbClr val="FF0000"/>
                </a:solidFill>
              </a:rPr>
              <a:t>-</a:t>
            </a:r>
            <a:r>
              <a:rPr lang="en-US" altLang="zh-CN" sz="1800" dirty="0" smtClean="0">
                <a:solidFill>
                  <a:srgbClr val="FF0000"/>
                </a:solidFill>
              </a:rPr>
              <a:t>station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sp>
        <p:nvSpPr>
          <p:cNvPr id="20" name="副标题 2"/>
          <p:cNvSpPr txBox="1">
            <a:spLocks/>
          </p:cNvSpPr>
          <p:nvPr/>
        </p:nvSpPr>
        <p:spPr>
          <a:xfrm>
            <a:off x="2978976" y="2669779"/>
            <a:ext cx="1235980" cy="399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1200" dirty="0" smtClean="0">
                <a:solidFill>
                  <a:srgbClr val="FF0000"/>
                </a:solidFill>
              </a:rPr>
              <a:t>Soil-temperature measurement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LHAASO layout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6691659" cy="4525963"/>
          </a:xfrm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6732240" y="1991016"/>
            <a:ext cx="2376264" cy="331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/>
              <a:t>5195 EDs</a:t>
            </a:r>
          </a:p>
          <a:p>
            <a:pPr lvl="1"/>
            <a:r>
              <a:rPr lang="en-US" altLang="zh-CN" sz="1600" b="1" dirty="0"/>
              <a:t>1 m</a:t>
            </a:r>
            <a:r>
              <a:rPr lang="en-US" altLang="zh-CN" sz="1600" b="1" baseline="30000" dirty="0"/>
              <a:t>2</a:t>
            </a:r>
            <a:r>
              <a:rPr lang="en-US" altLang="zh-CN" sz="1600" b="1" dirty="0"/>
              <a:t> each</a:t>
            </a:r>
          </a:p>
          <a:p>
            <a:pPr lvl="1"/>
            <a:r>
              <a:rPr lang="en-US" altLang="zh-CN" sz="1600" b="1" dirty="0"/>
              <a:t>15 m spacing</a:t>
            </a:r>
          </a:p>
          <a:p>
            <a:r>
              <a:rPr lang="en-US" altLang="zh-CN" sz="2000" b="1" dirty="0" smtClean="0"/>
              <a:t>1171 MDs</a:t>
            </a:r>
          </a:p>
          <a:p>
            <a:pPr lvl="1"/>
            <a:r>
              <a:rPr lang="en-US" altLang="zh-CN" sz="1600" b="1" dirty="0" smtClean="0"/>
              <a:t>36 m</a:t>
            </a:r>
            <a:r>
              <a:rPr lang="en-US" altLang="zh-CN" sz="1600" b="1" baseline="30000" dirty="0" smtClean="0"/>
              <a:t>2</a:t>
            </a:r>
            <a:r>
              <a:rPr lang="en-US" altLang="zh-CN" sz="1600" b="1" dirty="0" smtClean="0"/>
              <a:t> each</a:t>
            </a:r>
          </a:p>
          <a:p>
            <a:pPr lvl="1"/>
            <a:r>
              <a:rPr lang="en-US" altLang="zh-CN" sz="1600" b="1" dirty="0" smtClean="0"/>
              <a:t>30 m spacing</a:t>
            </a:r>
          </a:p>
          <a:p>
            <a:r>
              <a:rPr lang="en-US" altLang="zh-CN" sz="2000" b="1" dirty="0" smtClean="0">
                <a:latin typeface="Times New Roman"/>
                <a:cs typeface="Times New Roman"/>
              </a:rPr>
              <a:t>3000 WCDs</a:t>
            </a:r>
          </a:p>
          <a:p>
            <a:pPr lvl="1"/>
            <a:r>
              <a:rPr lang="en-US" altLang="zh-CN" sz="1600" b="1" dirty="0" smtClean="0">
                <a:latin typeface="Times New Roman"/>
                <a:cs typeface="Times New Roman"/>
              </a:rPr>
              <a:t>25 m</a:t>
            </a:r>
            <a:r>
              <a:rPr lang="en-US" altLang="zh-CN" sz="1600" b="1" baseline="30000" dirty="0" smtClean="0">
                <a:latin typeface="Times New Roman"/>
                <a:cs typeface="Times New Roman"/>
              </a:rPr>
              <a:t>2</a:t>
            </a:r>
            <a:r>
              <a:rPr lang="en-US" altLang="zh-CN" sz="1600" b="1" dirty="0" smtClean="0">
                <a:latin typeface="Times New Roman"/>
                <a:cs typeface="Times New Roman"/>
              </a:rPr>
              <a:t> each</a:t>
            </a:r>
          </a:p>
          <a:p>
            <a:r>
              <a:rPr lang="en-US" altLang="zh-CN" sz="2000" b="1" dirty="0" smtClean="0">
                <a:latin typeface="Times New Roman"/>
                <a:cs typeface="Times New Roman"/>
              </a:rPr>
              <a:t>12 WFCTs</a:t>
            </a:r>
          </a:p>
          <a:p>
            <a:endParaRPr lang="en-US" altLang="zh-CN" sz="2000" b="1" dirty="0" smtClean="0">
              <a:latin typeface="Times New Roman"/>
              <a:cs typeface="Times New Roman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MD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anti-freezing</a:t>
            </a:r>
            <a:endParaRPr lang="zh-CN" altLang="en-US" b="1" dirty="0"/>
          </a:p>
        </p:txBody>
      </p:sp>
      <p:pic>
        <p:nvPicPr>
          <p:cNvPr id="4" name="Picture 5" descr="IMG_39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6" y="1772815"/>
            <a:ext cx="3647256" cy="486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428358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410320" y="1268760"/>
            <a:ext cx="8554168" cy="504055"/>
          </a:xfrm>
        </p:spPr>
        <p:txBody>
          <a:bodyPr>
            <a:normAutofit lnSpcReduction="10000"/>
          </a:bodyPr>
          <a:lstStyle/>
          <a:p>
            <a:r>
              <a:rPr lang="en-US" altLang="zh-CN" sz="2800" b="1" dirty="0" smtClean="0"/>
              <a:t>3 prototypes @ LHAASO site.</a:t>
            </a:r>
          </a:p>
        </p:txBody>
      </p:sp>
      <p:pic>
        <p:nvPicPr>
          <p:cNvPr id="10" name="内容占位符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800"/>
            <a:ext cx="4860032" cy="2687874"/>
          </a:xfrm>
          <a:prstGeom prst="rect">
            <a:avLst/>
          </a:prstGeom>
        </p:spPr>
      </p:pic>
      <p:pic>
        <p:nvPicPr>
          <p:cNvPr id="9" name="内容占位符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67148"/>
            <a:ext cx="4860032" cy="274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3" descr="图片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884" t="2851" b="-2164"/>
          <a:stretch>
            <a:fillRect/>
          </a:stretch>
        </p:blipFill>
        <p:spPr>
          <a:xfrm>
            <a:off x="9525" y="3143272"/>
            <a:ext cx="9142236" cy="3714752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52928" cy="2088232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LHAASO: Large High Altitude Air Shower Observatory</a:t>
            </a:r>
            <a:endParaRPr lang="en-US" b="1" dirty="0"/>
          </a:p>
        </p:txBody>
      </p:sp>
      <p:pic>
        <p:nvPicPr>
          <p:cNvPr id="13" name="图片 12" descr="LHAASO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0968"/>
            <a:ext cx="9144000" cy="371703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811A1F-1F0B-4A87-852E-8296AAA6FB1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7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 b="1" dirty="0" smtClean="0"/>
              <a:t>MD water bag: production &amp; test</a:t>
            </a:r>
            <a:endParaRPr lang="zh-CN" altLang="en-US" b="1" dirty="0" smtClean="0"/>
          </a:p>
        </p:txBody>
      </p:sp>
      <p:pic>
        <p:nvPicPr>
          <p:cNvPr id="10244" name="Picture 4" descr="IMG_37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1" y="2030114"/>
            <a:ext cx="3718499" cy="36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IMG_39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28527"/>
            <a:ext cx="4896394" cy="36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7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EA78A-6B48-4F28-8B69-63A5963233AE}" type="slidenum">
              <a:rPr lang="en-US" smtClean="0"/>
              <a:t>31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53" y="1290788"/>
            <a:ext cx="2530624" cy="33741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3885527"/>
            <a:ext cx="4690864" cy="2639817"/>
          </a:xfrm>
          <a:prstGeom prst="rect">
            <a:avLst/>
          </a:prstGeom>
        </p:spPr>
      </p:pic>
      <p:pic>
        <p:nvPicPr>
          <p:cNvPr id="1026" name="图片 3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290787"/>
            <a:ext cx="4464496" cy="241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图片 3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688681"/>
            <a:ext cx="3107531" cy="1850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 b="1" dirty="0" smtClean="0"/>
              <a:t>WCDA: curtain &amp; PMT installation</a:t>
            </a:r>
            <a:endParaRPr lang="zh-CN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6004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WFCTA: mirror installation</a:t>
            </a:r>
            <a:endParaRPr lang="zh-CN" altLang="en-US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5989"/>
            <a:ext cx="2920800" cy="3773251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15988"/>
            <a:ext cx="2238472" cy="37732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815988"/>
            <a:ext cx="2831695" cy="377325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47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Early Stage Construction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 smtClean="0"/>
              <a:t>Living base in the downtown </a:t>
            </a:r>
          </a:p>
          <a:p>
            <a:r>
              <a:rPr lang="en-US" altLang="zh-CN" b="1" dirty="0" smtClean="0"/>
              <a:t>35 KV transmission line</a:t>
            </a:r>
          </a:p>
          <a:p>
            <a:r>
              <a:rPr lang="en-US" altLang="zh-CN" b="1" dirty="0" smtClean="0"/>
              <a:t>Site preparation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8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>
            <a:spLocks noGrp="1"/>
          </p:cNvSpPr>
          <p:nvPr>
            <p:ph type="title"/>
          </p:nvPr>
        </p:nvSpPr>
        <p:spPr>
          <a:xfrm>
            <a:off x="467544" y="277417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CN" sz="4800" b="1" dirty="0" smtClean="0"/>
              <a:t>Living </a:t>
            </a:r>
            <a:r>
              <a:rPr lang="en-US" altLang="zh-CN" sz="4800" b="1" dirty="0"/>
              <a:t>Base (3750 m </a:t>
            </a:r>
            <a:r>
              <a:rPr lang="en-US" altLang="zh-CN" sz="4800" b="1" dirty="0" err="1"/>
              <a:t>a.s.l</a:t>
            </a:r>
            <a:r>
              <a:rPr lang="en-US" altLang="zh-CN" sz="4800" b="1" dirty="0" smtClean="0"/>
              <a:t>.)</a:t>
            </a:r>
            <a:endParaRPr lang="zh-CN" altLang="en-US" sz="4800" b="1" dirty="0" smtClean="0"/>
          </a:p>
        </p:txBody>
      </p:sp>
      <p:grpSp>
        <p:nvGrpSpPr>
          <p:cNvPr id="4103" name="组合 14"/>
          <p:cNvGrpSpPr>
            <a:grpSpLocks/>
          </p:cNvGrpSpPr>
          <p:nvPr/>
        </p:nvGrpSpPr>
        <p:grpSpPr bwMode="auto">
          <a:xfrm>
            <a:off x="4467026" y="1268760"/>
            <a:ext cx="4200352" cy="1971676"/>
            <a:chOff x="1" y="4517409"/>
            <a:chExt cx="5187776" cy="2340591"/>
          </a:xfrm>
        </p:grpSpPr>
        <p:pic>
          <p:nvPicPr>
            <p:cNvPr id="4111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517409"/>
              <a:ext cx="5187776" cy="2340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直接箭头连接符 12"/>
            <p:cNvCxnSpPr/>
            <p:nvPr/>
          </p:nvCxnSpPr>
          <p:spPr>
            <a:xfrm flipV="1">
              <a:off x="837510" y="4859024"/>
              <a:ext cx="1415255" cy="47736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3" name="文本框 13"/>
            <p:cNvSpPr txBox="1">
              <a:spLocks noChangeArrowheads="1"/>
            </p:cNvSpPr>
            <p:nvPr/>
          </p:nvSpPr>
          <p:spPr bwMode="auto">
            <a:xfrm>
              <a:off x="1173408" y="4727749"/>
              <a:ext cx="1077863" cy="375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350" b="1">
                  <a:solidFill>
                    <a:srgbClr val="FF0000"/>
                  </a:solidFill>
                </a:rPr>
                <a:t>N</a:t>
              </a:r>
              <a:endParaRPr lang="zh-CN" altLang="en-US" sz="1350" b="1">
                <a:solidFill>
                  <a:srgbClr val="FF0000"/>
                </a:solidFill>
              </a:endParaRPr>
            </a:p>
          </p:txBody>
        </p:sp>
      </p:grpSp>
      <p:pic>
        <p:nvPicPr>
          <p:cNvPr id="410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0" y="1284239"/>
            <a:ext cx="3846909" cy="195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15"/>
          <p:cNvSpPr txBox="1">
            <a:spLocks noChangeArrowheads="1"/>
          </p:cNvSpPr>
          <p:nvPr/>
        </p:nvSpPr>
        <p:spPr bwMode="auto">
          <a:xfrm>
            <a:off x="491530" y="1271142"/>
            <a:ext cx="3808809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350" b="1" dirty="0">
                <a:solidFill>
                  <a:srgbClr val="0000FF"/>
                </a:solidFill>
              </a:rPr>
              <a:t>North region of the </a:t>
            </a:r>
            <a:r>
              <a:rPr lang="en-US" altLang="zh-CN" sz="1350" b="1" dirty="0" smtClean="0">
                <a:solidFill>
                  <a:srgbClr val="0000FF"/>
                </a:solidFill>
              </a:rPr>
              <a:t>downtown</a:t>
            </a:r>
            <a:endParaRPr lang="en-US" altLang="zh-CN" sz="1050" dirty="0">
              <a:solidFill>
                <a:srgbClr val="0000FF"/>
              </a:solidFill>
            </a:endParaRPr>
          </a:p>
        </p:txBody>
      </p:sp>
      <p:sp>
        <p:nvSpPr>
          <p:cNvPr id="4106" name="Oval 16"/>
          <p:cNvSpPr>
            <a:spLocks noChangeArrowheads="1"/>
          </p:cNvSpPr>
          <p:nvPr/>
        </p:nvSpPr>
        <p:spPr bwMode="auto">
          <a:xfrm>
            <a:off x="2582268" y="2062908"/>
            <a:ext cx="352425" cy="279797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1350"/>
          </a:p>
        </p:txBody>
      </p:sp>
      <p:sp>
        <p:nvSpPr>
          <p:cNvPr id="4107" name="Text Box 17"/>
          <p:cNvSpPr txBox="1">
            <a:spLocks noChangeArrowheads="1"/>
          </p:cNvSpPr>
          <p:nvPr/>
        </p:nvSpPr>
        <p:spPr bwMode="auto">
          <a:xfrm>
            <a:off x="3122811" y="1643808"/>
            <a:ext cx="1116806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350" b="1">
                <a:solidFill>
                  <a:srgbClr val="FF0000"/>
                </a:solidFill>
              </a:rPr>
              <a:t>We are here</a:t>
            </a:r>
          </a:p>
        </p:txBody>
      </p:sp>
      <p:sp>
        <p:nvSpPr>
          <p:cNvPr id="4108" name="Line 18"/>
          <p:cNvSpPr>
            <a:spLocks noChangeShapeType="1"/>
          </p:cNvSpPr>
          <p:nvPr/>
        </p:nvSpPr>
        <p:spPr bwMode="auto">
          <a:xfrm flipH="1">
            <a:off x="2895402" y="1870027"/>
            <a:ext cx="332184" cy="200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4109" name="Text Box 19"/>
          <p:cNvSpPr txBox="1">
            <a:spLocks noChangeArrowheads="1"/>
          </p:cNvSpPr>
          <p:nvPr/>
        </p:nvSpPr>
        <p:spPr bwMode="auto">
          <a:xfrm>
            <a:off x="3122811" y="1643808"/>
            <a:ext cx="1116806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350" b="1" dirty="0">
                <a:solidFill>
                  <a:srgbClr val="FF0000"/>
                </a:solidFill>
              </a:rPr>
              <a:t>We are here</a:t>
            </a:r>
          </a:p>
        </p:txBody>
      </p:sp>
      <p:sp>
        <p:nvSpPr>
          <p:cNvPr id="4110" name="Line 20"/>
          <p:cNvSpPr>
            <a:spLocks noChangeShapeType="1"/>
          </p:cNvSpPr>
          <p:nvPr/>
        </p:nvSpPr>
        <p:spPr bwMode="auto">
          <a:xfrm flipH="1">
            <a:off x="2895402" y="1870027"/>
            <a:ext cx="332184" cy="200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5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2" y="3409941"/>
            <a:ext cx="3214962" cy="327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937" y="3409941"/>
            <a:ext cx="4468519" cy="329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8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" y="424015"/>
            <a:ext cx="5536406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3485"/>
            <a:ext cx="4572000" cy="293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文本框 1"/>
          <p:cNvSpPr txBox="1">
            <a:spLocks noChangeArrowheads="1"/>
          </p:cNvSpPr>
          <p:nvPr/>
        </p:nvSpPr>
        <p:spPr bwMode="auto">
          <a:xfrm>
            <a:off x="899592" y="3409836"/>
            <a:ext cx="8064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 b="1" dirty="0" smtClean="0"/>
              <a:t>Started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in Aug. </a:t>
            </a:r>
            <a:r>
              <a:rPr lang="en-US" altLang="zh-CN" sz="2800" b="1" dirty="0"/>
              <a:t>,</a:t>
            </a:r>
            <a:r>
              <a:rPr lang="en-US" altLang="zh-CN" sz="2800" b="1" dirty="0" smtClean="0"/>
              <a:t>2016, will be completed in May, 2017</a:t>
            </a:r>
            <a:endParaRPr lang="zh-CN" altLang="en-US" sz="2800"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31" y="4039170"/>
            <a:ext cx="5077169" cy="269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" y="4039169"/>
            <a:ext cx="4423024" cy="268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4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35KV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Transmission Line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0320" y="1268760"/>
            <a:ext cx="8554168" cy="1075258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29 km </a:t>
            </a:r>
            <a:r>
              <a:rPr lang="en-US" altLang="zh-CN" sz="2800" b="1" dirty="0" err="1" smtClean="0"/>
              <a:t>Sangdui</a:t>
            </a:r>
            <a:r>
              <a:rPr lang="en-US" altLang="zh-CN" sz="2800" b="1" dirty="0" smtClean="0"/>
              <a:t> </a:t>
            </a:r>
            <a:r>
              <a:rPr lang="en-US" altLang="zh-CN" sz="2800" b="1" dirty="0"/>
              <a:t>village </a:t>
            </a:r>
            <a:r>
              <a:rPr lang="en-US" altLang="zh-CN" sz="2800" b="1" dirty="0" smtClean="0">
                <a:sym typeface="Wingdings" panose="05000000000000000000" pitchFamily="2" charset="2"/>
              </a:rPr>
              <a:t></a:t>
            </a:r>
            <a:r>
              <a:rPr lang="en-US" altLang="zh-CN" sz="2800" b="1" dirty="0" smtClean="0"/>
              <a:t> </a:t>
            </a:r>
            <a:r>
              <a:rPr lang="en-US" altLang="zh-CN" sz="2800" b="1" dirty="0"/>
              <a:t>LHAASO site, 92 </a:t>
            </a:r>
            <a:r>
              <a:rPr lang="en-US" altLang="zh-CN" sz="2800" b="1" dirty="0" smtClean="0"/>
              <a:t>towers</a:t>
            </a:r>
          </a:p>
          <a:p>
            <a:r>
              <a:rPr lang="en-US" altLang="zh-CN" sz="2800" b="1" dirty="0" smtClean="0"/>
              <a:t>3800 m </a:t>
            </a:r>
            <a:r>
              <a:rPr lang="en-US" altLang="zh-CN" sz="2800" b="1" dirty="0" smtClean="0">
                <a:sym typeface="Wingdings" panose="05000000000000000000" pitchFamily="2" charset="2"/>
              </a:rPr>
              <a:t></a:t>
            </a:r>
            <a:r>
              <a:rPr lang="en-US" altLang="zh-CN" sz="2800" b="1" dirty="0" smtClean="0"/>
              <a:t> 4410 m </a:t>
            </a:r>
            <a:r>
              <a:rPr lang="en-US" altLang="zh-CN" sz="2800" b="1" dirty="0" err="1" smtClean="0"/>
              <a:t>a.s.l</a:t>
            </a:r>
            <a:r>
              <a:rPr lang="en-US" altLang="zh-CN" sz="2800" b="1" dirty="0" smtClean="0"/>
              <a:t>.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07953" y="-1140387"/>
            <a:ext cx="1469242" cy="849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39959" y="6390529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36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909600"/>
            <a:ext cx="2133001" cy="28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152" y="3911038"/>
            <a:ext cx="2133462" cy="2844615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493" y="3911039"/>
            <a:ext cx="4240434" cy="28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23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622432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80728"/>
            <a:ext cx="2484654" cy="125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05626"/>
            <a:ext cx="2484654" cy="193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72583"/>
            <a:ext cx="6224328" cy="209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592278"/>
            <a:ext cx="2484654" cy="1863490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37</a:t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6603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Site Preparation</a:t>
            </a:r>
            <a:endParaRPr lang="zh-CN" altLang="en-US" b="1" dirty="0"/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80729"/>
            <a:ext cx="1512168" cy="144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8864" y="1124744"/>
            <a:ext cx="8229600" cy="4968552"/>
          </a:xfrm>
        </p:spPr>
        <p:txBody>
          <a:bodyPr>
            <a:normAutofit/>
          </a:bodyPr>
          <a:lstStyle/>
          <a:p>
            <a:r>
              <a:rPr lang="en-US" altLang="zh-CN" b="1" dirty="0"/>
              <a:t>Everything will be ready </a:t>
            </a:r>
            <a:r>
              <a:rPr lang="en-US" altLang="zh-CN" b="1" dirty="0" smtClean="0"/>
              <a:t>by the end of </a:t>
            </a:r>
            <a:r>
              <a:rPr lang="en-US" altLang="zh-CN" b="1" dirty="0"/>
              <a:t>May, 2017, and </a:t>
            </a:r>
            <a:r>
              <a:rPr lang="en-US" altLang="zh-CN" b="1" dirty="0" smtClean="0"/>
              <a:t>then, detector </a:t>
            </a:r>
            <a:r>
              <a:rPr lang="en-US" altLang="zh-CN" b="1" dirty="0"/>
              <a:t>deployment will start</a:t>
            </a:r>
            <a:r>
              <a:rPr lang="en-US" altLang="zh-CN" b="1" dirty="0" smtClean="0"/>
              <a:t>.</a:t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sz="5400" b="1" dirty="0" smtClean="0"/>
              <a:t>See you at the LHAASO site!</a:t>
            </a:r>
            <a:endParaRPr lang="zh-CN" altLang="en-US" sz="5400"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/>
        </p:nvGrpSpPr>
        <p:grpSpPr bwMode="auto">
          <a:xfrm>
            <a:off x="320551" y="1268760"/>
            <a:ext cx="8643937" cy="5357812"/>
            <a:chOff x="214282" y="1357298"/>
            <a:chExt cx="8643998" cy="5357826"/>
          </a:xfrm>
        </p:grpSpPr>
        <p:grpSp>
          <p:nvGrpSpPr>
            <p:cNvPr id="4" name="组合 5"/>
            <p:cNvGrpSpPr>
              <a:grpSpLocks/>
            </p:cNvGrpSpPr>
            <p:nvPr/>
          </p:nvGrpSpPr>
          <p:grpSpPr bwMode="auto">
            <a:xfrm>
              <a:off x="214282" y="1357298"/>
              <a:ext cx="8643998" cy="5357826"/>
              <a:chOff x="3019661" y="1635927"/>
              <a:chExt cx="8558972" cy="5105110"/>
            </a:xfrm>
          </p:grpSpPr>
          <p:pic>
            <p:nvPicPr>
              <p:cNvPr id="68617" name="图片 3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19661" y="1635927"/>
                <a:ext cx="8558972" cy="5105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任意多边形 4"/>
              <p:cNvSpPr/>
              <p:nvPr/>
            </p:nvSpPr>
            <p:spPr>
              <a:xfrm>
                <a:off x="5789341" y="3281663"/>
                <a:ext cx="867686" cy="1890782"/>
              </a:xfrm>
              <a:custGeom>
                <a:avLst/>
                <a:gdLst>
                  <a:gd name="connsiteX0" fmla="*/ 154642 w 867336"/>
                  <a:gd name="connsiteY0" fmla="*/ 0 h 1891554"/>
                  <a:gd name="connsiteX1" fmla="*/ 127748 w 867336"/>
                  <a:gd name="connsiteY1" fmla="*/ 403412 h 1891554"/>
                  <a:gd name="connsiteX2" fmla="*/ 60513 w 867336"/>
                  <a:gd name="connsiteY2" fmla="*/ 510989 h 1891554"/>
                  <a:gd name="connsiteX3" fmla="*/ 33618 w 867336"/>
                  <a:gd name="connsiteY3" fmla="*/ 658906 h 1891554"/>
                  <a:gd name="connsiteX4" fmla="*/ 47066 w 867336"/>
                  <a:gd name="connsiteY4" fmla="*/ 833718 h 1891554"/>
                  <a:gd name="connsiteX5" fmla="*/ 60513 w 867336"/>
                  <a:gd name="connsiteY5" fmla="*/ 887506 h 1891554"/>
                  <a:gd name="connsiteX6" fmla="*/ 20171 w 867336"/>
                  <a:gd name="connsiteY6" fmla="*/ 1021977 h 1891554"/>
                  <a:gd name="connsiteX7" fmla="*/ 20171 w 867336"/>
                  <a:gd name="connsiteY7" fmla="*/ 1156447 h 1891554"/>
                  <a:gd name="connsiteX8" fmla="*/ 20171 w 867336"/>
                  <a:gd name="connsiteY8" fmla="*/ 1277471 h 1891554"/>
                  <a:gd name="connsiteX9" fmla="*/ 141195 w 867336"/>
                  <a:gd name="connsiteY9" fmla="*/ 1385047 h 1891554"/>
                  <a:gd name="connsiteX10" fmla="*/ 329454 w 867336"/>
                  <a:gd name="connsiteY10" fmla="*/ 1465730 h 1891554"/>
                  <a:gd name="connsiteX11" fmla="*/ 679077 w 867336"/>
                  <a:gd name="connsiteY11" fmla="*/ 1640542 h 1891554"/>
                  <a:gd name="connsiteX12" fmla="*/ 840442 w 867336"/>
                  <a:gd name="connsiteY12" fmla="*/ 1707777 h 1891554"/>
                  <a:gd name="connsiteX13" fmla="*/ 840442 w 867336"/>
                  <a:gd name="connsiteY13" fmla="*/ 1869142 h 1891554"/>
                  <a:gd name="connsiteX14" fmla="*/ 813548 w 867336"/>
                  <a:gd name="connsiteY14" fmla="*/ 1842247 h 1891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67336" h="1891554">
                    <a:moveTo>
                      <a:pt x="154642" y="0"/>
                    </a:moveTo>
                    <a:cubicBezTo>
                      <a:pt x="149039" y="159123"/>
                      <a:pt x="143436" y="318247"/>
                      <a:pt x="127748" y="403412"/>
                    </a:cubicBezTo>
                    <a:cubicBezTo>
                      <a:pt x="112060" y="488577"/>
                      <a:pt x="76201" y="468407"/>
                      <a:pt x="60513" y="510989"/>
                    </a:cubicBezTo>
                    <a:cubicBezTo>
                      <a:pt x="44825" y="553571"/>
                      <a:pt x="35859" y="605118"/>
                      <a:pt x="33618" y="658906"/>
                    </a:cubicBezTo>
                    <a:cubicBezTo>
                      <a:pt x="31377" y="712694"/>
                      <a:pt x="42584" y="795618"/>
                      <a:pt x="47066" y="833718"/>
                    </a:cubicBezTo>
                    <a:cubicBezTo>
                      <a:pt x="51548" y="871818"/>
                      <a:pt x="64995" y="856130"/>
                      <a:pt x="60513" y="887506"/>
                    </a:cubicBezTo>
                    <a:cubicBezTo>
                      <a:pt x="56031" y="918882"/>
                      <a:pt x="26895" y="977154"/>
                      <a:pt x="20171" y="1021977"/>
                    </a:cubicBezTo>
                    <a:cubicBezTo>
                      <a:pt x="13447" y="1066800"/>
                      <a:pt x="20171" y="1156447"/>
                      <a:pt x="20171" y="1156447"/>
                    </a:cubicBezTo>
                    <a:cubicBezTo>
                      <a:pt x="20171" y="1199029"/>
                      <a:pt x="0" y="1239371"/>
                      <a:pt x="20171" y="1277471"/>
                    </a:cubicBezTo>
                    <a:cubicBezTo>
                      <a:pt x="40342" y="1315571"/>
                      <a:pt x="89648" y="1353671"/>
                      <a:pt x="141195" y="1385047"/>
                    </a:cubicBezTo>
                    <a:cubicBezTo>
                      <a:pt x="192742" y="1416424"/>
                      <a:pt x="239807" y="1423147"/>
                      <a:pt x="329454" y="1465730"/>
                    </a:cubicBezTo>
                    <a:cubicBezTo>
                      <a:pt x="419101" y="1508313"/>
                      <a:pt x="593912" y="1600201"/>
                      <a:pt x="679077" y="1640542"/>
                    </a:cubicBezTo>
                    <a:cubicBezTo>
                      <a:pt x="764242" y="1680883"/>
                      <a:pt x="813548" y="1669677"/>
                      <a:pt x="840442" y="1707777"/>
                    </a:cubicBezTo>
                    <a:cubicBezTo>
                      <a:pt x="867336" y="1745877"/>
                      <a:pt x="844924" y="1846730"/>
                      <a:pt x="840442" y="1869142"/>
                    </a:cubicBezTo>
                    <a:cubicBezTo>
                      <a:pt x="835960" y="1891554"/>
                      <a:pt x="824754" y="1866900"/>
                      <a:pt x="813548" y="1842247"/>
                    </a:cubicBezTo>
                  </a:path>
                </a:pathLst>
              </a:cu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8612" name="图片 5"/>
            <p:cNvPicPr>
              <a:picLocks noChangeAspect="1"/>
            </p:cNvPicPr>
            <p:nvPr/>
          </p:nvPicPr>
          <p:blipFill>
            <a:blip r:embed="rId4" cstate="print"/>
            <a:srcRect r="4326" b="30051"/>
            <a:stretch>
              <a:fillRect/>
            </a:stretch>
          </p:blipFill>
          <p:spPr bwMode="auto">
            <a:xfrm>
              <a:off x="1063202" y="3857628"/>
              <a:ext cx="1484784" cy="1085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文本框 10"/>
            <p:cNvSpPr txBox="1"/>
            <p:nvPr/>
          </p:nvSpPr>
          <p:spPr>
            <a:xfrm>
              <a:off x="1081063" y="3375015"/>
              <a:ext cx="1419235" cy="469360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400" dirty="0" err="1" smtClean="0">
                  <a:solidFill>
                    <a:prstClr val="black"/>
                  </a:solidFill>
                  <a:latin typeface="Arial" charset="0"/>
                </a:rPr>
                <a:t>Yading</a:t>
              </a:r>
              <a:r>
                <a:rPr lang="en-US" altLang="zh-CN" sz="1400" dirty="0" smtClean="0">
                  <a:solidFill>
                    <a:prstClr val="black"/>
                  </a:solidFill>
                  <a:latin typeface="Arial" charset="0"/>
                </a:rPr>
                <a:t> Airport </a:t>
              </a:r>
              <a:r>
                <a:rPr lang="en-US" altLang="zh-CN" sz="1050" dirty="0" smtClean="0">
                  <a:solidFill>
                    <a:prstClr val="black"/>
                  </a:solidFill>
                  <a:latin typeface="Arial" charset="0"/>
                </a:rPr>
                <a:t>4410m</a:t>
              </a:r>
              <a:endParaRPr lang="zh-CN" altLang="en-US" sz="1050" dirty="0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68614" name="图片 7"/>
            <p:cNvPicPr>
              <a:picLocks noChangeAspect="1"/>
            </p:cNvPicPr>
            <p:nvPr/>
          </p:nvPicPr>
          <p:blipFill>
            <a:blip r:embed="rId5" cstate="print"/>
            <a:srcRect t="16017" b="15700"/>
            <a:stretch>
              <a:fillRect/>
            </a:stretch>
          </p:blipFill>
          <p:spPr bwMode="auto">
            <a:xfrm>
              <a:off x="4161806" y="3488761"/>
              <a:ext cx="2229446" cy="1439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5" name="图片 8"/>
            <p:cNvPicPr>
              <a:picLocks noChangeAspect="1"/>
            </p:cNvPicPr>
            <p:nvPr/>
          </p:nvPicPr>
          <p:blipFill>
            <a:blip r:embed="rId6" cstate="print"/>
            <a:srcRect t="2113"/>
            <a:stretch>
              <a:fillRect/>
            </a:stretch>
          </p:blipFill>
          <p:spPr bwMode="auto">
            <a:xfrm>
              <a:off x="6019194" y="3491323"/>
              <a:ext cx="1553202" cy="143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文本框 10"/>
            <p:cNvSpPr txBox="1"/>
            <p:nvPr/>
          </p:nvSpPr>
          <p:spPr>
            <a:xfrm>
              <a:off x="5153029" y="3746491"/>
              <a:ext cx="1419235" cy="254001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050" dirty="0">
                  <a:solidFill>
                    <a:prstClr val="black"/>
                  </a:solidFill>
                  <a:latin typeface="Arial" charset="0"/>
                </a:rPr>
                <a:t>LHAASO   4410m</a:t>
              </a:r>
              <a:endParaRPr lang="zh-CN" altLang="en-US" sz="105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811A1F-1F0B-4A87-852E-8296AAA6FB1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194606" y="248108"/>
            <a:ext cx="8769882" cy="106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smtClean="0"/>
              <a:t>Mt. </a:t>
            </a:r>
            <a:r>
              <a:rPr lang="en-US" altLang="zh-CN" sz="2800" b="1" dirty="0" err="1" smtClean="0"/>
              <a:t>Haizi</a:t>
            </a:r>
            <a:r>
              <a:rPr lang="en-US" altLang="zh-CN" sz="2800" b="1" dirty="0" smtClean="0"/>
              <a:t> (4410 m </a:t>
            </a:r>
            <a:r>
              <a:rPr lang="en-US" altLang="zh-CN" sz="2800" b="1" dirty="0" err="1" smtClean="0"/>
              <a:t>a.s.l</a:t>
            </a:r>
            <a:r>
              <a:rPr lang="en-US" altLang="zh-CN" sz="2800" b="1" dirty="0" smtClean="0"/>
              <a:t>., </a:t>
            </a:r>
            <a:r>
              <a:rPr lang="pt-BR" altLang="zh-CN" sz="2800" b="1" dirty="0"/>
              <a:t>29</a:t>
            </a:r>
            <a:r>
              <a:rPr lang="pt-BR" altLang="zh-CN" sz="2800" b="1" baseline="30000" dirty="0"/>
              <a:t>o</a:t>
            </a:r>
            <a:r>
              <a:rPr lang="pt-BR" altLang="zh-CN" sz="2800" b="1" dirty="0"/>
              <a:t>21’ </a:t>
            </a:r>
            <a:r>
              <a:rPr lang="pt-BR" altLang="zh-CN" sz="2800" b="1" dirty="0" smtClean="0"/>
              <a:t>27.6” </a:t>
            </a:r>
            <a:r>
              <a:rPr lang="pt-BR" altLang="zh-CN" sz="2800" b="1" dirty="0"/>
              <a:t>N, </a:t>
            </a:r>
            <a:r>
              <a:rPr lang="pt-BR" altLang="zh-CN" sz="2800" b="1" dirty="0" smtClean="0"/>
              <a:t>100</a:t>
            </a:r>
            <a:r>
              <a:rPr lang="pt-BR" altLang="zh-CN" sz="2800" b="1" baseline="30000" dirty="0" smtClean="0"/>
              <a:t>o</a:t>
            </a:r>
            <a:r>
              <a:rPr lang="pt-BR" altLang="zh-CN" sz="2800" b="1" dirty="0" smtClean="0"/>
              <a:t>08’19.6” </a:t>
            </a:r>
            <a:r>
              <a:rPr lang="pt-BR" altLang="zh-CN" sz="2800" b="1" dirty="0"/>
              <a:t>E</a:t>
            </a:r>
            <a:r>
              <a:rPr lang="en-US" altLang="zh-CN" sz="2800" b="1" dirty="0" smtClean="0"/>
              <a:t>), Sichuan, China</a:t>
            </a:r>
          </a:p>
        </p:txBody>
      </p:sp>
    </p:spTree>
    <p:extLst>
      <p:ext uri="{BB962C8B-B14F-4D97-AF65-F5344CB8AC3E}">
        <p14:creationId xmlns:p14="http://schemas.microsoft.com/office/powerpoint/2010/main" val="11242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Major Scientific </a:t>
            </a:r>
            <a:r>
              <a:rPr lang="en-US" altLang="zh-CN" b="1" dirty="0"/>
              <a:t>G</a:t>
            </a:r>
            <a:r>
              <a:rPr lang="en-US" altLang="zh-CN" b="1" dirty="0" smtClean="0"/>
              <a:t>oals</a:t>
            </a:r>
            <a:endParaRPr lang="en-US" altLang="zh-CN" b="1" dirty="0"/>
          </a:p>
        </p:txBody>
      </p:sp>
      <p:sp>
        <p:nvSpPr>
          <p:cNvPr id="297987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CN" b="1" dirty="0" smtClean="0"/>
              <a:t>Origin of GCRs</a:t>
            </a:r>
          </a:p>
          <a:p>
            <a:pPr lvl="1">
              <a:lnSpc>
                <a:spcPct val="90000"/>
              </a:lnSpc>
            </a:pPr>
            <a:r>
              <a:rPr lang="en-US" altLang="zh-CN" b="1" dirty="0" smtClean="0"/>
              <a:t>Searching </a:t>
            </a:r>
            <a:r>
              <a:rPr lang="en-US" altLang="zh-CN" b="1" dirty="0"/>
              <a:t>for </a:t>
            </a:r>
            <a:r>
              <a:rPr lang="en-US" altLang="zh-CN" b="1" dirty="0" smtClean="0"/>
              <a:t>GCR sources by measuring SED with an unprecedented sensitivity of 1% Crab unit at 50 </a:t>
            </a:r>
            <a:r>
              <a:rPr lang="en-US" altLang="zh-CN" b="1" dirty="0" err="1" smtClean="0"/>
              <a:t>TeV</a:t>
            </a:r>
            <a:endParaRPr lang="en-US" altLang="zh-CN" b="1" dirty="0" smtClean="0"/>
          </a:p>
          <a:p>
            <a:pPr lvl="1">
              <a:lnSpc>
                <a:spcPct val="90000"/>
              </a:lnSpc>
            </a:pPr>
            <a:r>
              <a:rPr lang="en-US" altLang="zh-CN" b="1" dirty="0">
                <a:solidFill>
                  <a:srgbClr val="00B0F0"/>
                </a:solidFill>
              </a:rPr>
              <a:t>Energy spectra for individual compositions with energy from 10 </a:t>
            </a:r>
            <a:r>
              <a:rPr lang="en-US" altLang="zh-CN" b="1" dirty="0" err="1">
                <a:solidFill>
                  <a:srgbClr val="00B0F0"/>
                </a:solidFill>
              </a:rPr>
              <a:t>TeV</a:t>
            </a:r>
            <a:r>
              <a:rPr lang="en-US" altLang="zh-CN" b="1" dirty="0">
                <a:solidFill>
                  <a:srgbClr val="00B0F0"/>
                </a:solidFill>
              </a:rPr>
              <a:t> to 1</a:t>
            </a:r>
            <a:r>
              <a:rPr lang="zh-CN" altLang="en-US" b="1" dirty="0">
                <a:solidFill>
                  <a:srgbClr val="00B0F0"/>
                </a:solidFill>
              </a:rPr>
              <a:t> </a:t>
            </a:r>
            <a:r>
              <a:rPr lang="en-US" altLang="zh-CN" b="1" dirty="0" err="1">
                <a:solidFill>
                  <a:srgbClr val="00B0F0"/>
                </a:solidFill>
              </a:rPr>
              <a:t>EeV</a:t>
            </a:r>
            <a:r>
              <a:rPr lang="en-US" altLang="zh-CN" b="1" dirty="0">
                <a:solidFill>
                  <a:srgbClr val="00B0F0"/>
                </a:solidFill>
              </a:rPr>
              <a:t>, where the spectrum knees are </a:t>
            </a:r>
            <a:r>
              <a:rPr lang="en-US" altLang="zh-CN" b="1" dirty="0" smtClean="0">
                <a:solidFill>
                  <a:srgbClr val="00B0F0"/>
                </a:solidFill>
              </a:rPr>
              <a:t>located</a:t>
            </a:r>
          </a:p>
          <a:p>
            <a:pPr>
              <a:lnSpc>
                <a:spcPct val="90000"/>
              </a:lnSpc>
            </a:pPr>
            <a:r>
              <a:rPr lang="en-US" altLang="zh-CN" b="1" dirty="0" smtClean="0"/>
              <a:t>Gamma ray astronomy</a:t>
            </a:r>
          </a:p>
          <a:p>
            <a:pPr lvl="1">
              <a:lnSpc>
                <a:spcPct val="90000"/>
              </a:lnSpc>
            </a:pPr>
            <a:r>
              <a:rPr lang="en-US" altLang="zh-CN" b="1" dirty="0" smtClean="0"/>
              <a:t>Searching </a:t>
            </a:r>
            <a:r>
              <a:rPr lang="en-US" altLang="zh-CN" b="1" dirty="0"/>
              <a:t>for </a:t>
            </a:r>
            <a:r>
              <a:rPr lang="en-US" altLang="zh-CN" b="1" dirty="0" err="1"/>
              <a:t>TeV</a:t>
            </a:r>
            <a:r>
              <a:rPr lang="en-US" altLang="zh-CN" b="1" dirty="0"/>
              <a:t> gamma sources, especially extended and transient ones, with an unprecedented  survey sensitivity of 1% Crab unit at 3TeV</a:t>
            </a:r>
            <a:r>
              <a:rPr lang="en-US" altLang="zh-CN" b="1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zh-CN" b="1" dirty="0" smtClean="0"/>
              <a:t>New physics frontier:</a:t>
            </a:r>
          </a:p>
          <a:p>
            <a:pPr lvl="1">
              <a:lnSpc>
                <a:spcPct val="90000"/>
              </a:lnSpc>
            </a:pPr>
            <a:r>
              <a:rPr lang="en-US" altLang="zh-CN" b="1" dirty="0" smtClean="0"/>
              <a:t>dark matter, Lorentz invariance, new physics beyond LHC energy, </a:t>
            </a:r>
            <a:r>
              <a:rPr lang="en-US" altLang="zh-CN" b="1" dirty="0" err="1" smtClean="0"/>
              <a:t>etc</a:t>
            </a:r>
            <a:endParaRPr lang="en-US" altLang="zh-CN"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流程图: 资料带 3"/>
          <p:cNvSpPr/>
          <p:nvPr/>
        </p:nvSpPr>
        <p:spPr>
          <a:xfrm>
            <a:off x="6539880" y="3284984"/>
            <a:ext cx="2160240" cy="36004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 </a:t>
            </a:r>
            <a:r>
              <a:rPr lang="en-US" altLang="zh-CN" b="1" dirty="0" smtClean="0"/>
              <a:t>(</a:t>
            </a:r>
            <a:r>
              <a:rPr lang="en-US" altLang="zh-CN" b="1" dirty="0" err="1" smtClean="0"/>
              <a:t>Lingling</a:t>
            </a:r>
            <a:r>
              <a:rPr lang="en-US" altLang="zh-CN" b="1" dirty="0" smtClean="0"/>
              <a:t> </a:t>
            </a:r>
            <a:r>
              <a:rPr lang="en-US" altLang="zh-CN" b="1" dirty="0"/>
              <a:t>Ma’s talk)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52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 noChangeAspect="1"/>
          </p:cNvGrpSpPr>
          <p:nvPr/>
        </p:nvGrpSpPr>
        <p:grpSpPr bwMode="auto">
          <a:xfrm>
            <a:off x="3059832" y="2204864"/>
            <a:ext cx="6049054" cy="4537249"/>
            <a:chOff x="0" y="0"/>
            <a:chExt cx="5760" cy="4320"/>
          </a:xfrm>
        </p:grpSpPr>
        <p:grpSp>
          <p:nvGrpSpPr>
            <p:cNvPr id="4" name="Group 10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669707" name="Picture 11" descr="图片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</p:spPr>
          </p:pic>
          <p:sp>
            <p:nvSpPr>
              <p:cNvPr id="669708" name="Line 12"/>
              <p:cNvSpPr>
                <a:spLocks noChangeAspect="1" noChangeShapeType="1"/>
              </p:cNvSpPr>
              <p:nvPr/>
            </p:nvSpPr>
            <p:spPr bwMode="auto">
              <a:xfrm>
                <a:off x="3061" y="340"/>
                <a:ext cx="0" cy="33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zh-CN" altLang="en-US" sz="4400" b="1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669709" name="AutoShape 13"/>
            <p:cNvSpPr>
              <a:spLocks noChangeAspect="1" noChangeArrowheads="1"/>
            </p:cNvSpPr>
            <p:nvPr/>
          </p:nvSpPr>
          <p:spPr bwMode="auto">
            <a:xfrm>
              <a:off x="1565" y="436"/>
              <a:ext cx="1315" cy="317"/>
            </a:xfrm>
            <a:prstGeom prst="wedgeRoundRectCallout">
              <a:avLst>
                <a:gd name="adj1" fmla="val 62394"/>
                <a:gd name="adj2" fmla="val 61356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 smtClean="0">
                  <a:solidFill>
                    <a:srgbClr val="FF3300"/>
                  </a:solidFill>
                  <a:latin typeface="Arial" charset="0"/>
                </a:rPr>
                <a:t>LHAASO</a:t>
              </a:r>
            </a:p>
          </p:txBody>
        </p:sp>
      </p:grpSp>
      <p:sp>
        <p:nvSpPr>
          <p:cNvPr id="669711" name="Rectangle 15"/>
          <p:cNvSpPr>
            <a:spLocks/>
          </p:cNvSpPr>
          <p:nvPr/>
        </p:nvSpPr>
        <p:spPr bwMode="auto">
          <a:xfrm>
            <a:off x="0" y="1988840"/>
            <a:ext cx="38512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n-US" altLang="zh-CN" sz="2800" b="1" dirty="0" smtClean="0">
                <a:solidFill>
                  <a:srgbClr val="000000"/>
                </a:solidFill>
                <a:sym typeface="Wingdings" pitchFamily="2" charset="2"/>
              </a:rPr>
              <a:t>HE: near </a:t>
            </a:r>
            <a:r>
              <a:rPr lang="en-US" altLang="zh-CN" sz="2800" b="1" dirty="0" err="1" smtClean="0">
                <a:solidFill>
                  <a:srgbClr val="000000"/>
                </a:solidFill>
                <a:sym typeface="Wingdings" pitchFamily="2" charset="2"/>
              </a:rPr>
              <a:t>Xmax</a:t>
            </a:r>
            <a:r>
              <a:rPr lang="en-US" altLang="zh-CN" sz="2800" b="1" dirty="0" smtClean="0">
                <a:solidFill>
                  <a:srgbClr val="000000"/>
                </a:solidFill>
                <a:sym typeface="Wingdings" pitchFamily="2" charset="2"/>
              </a:rPr>
              <a:t> lower fluctuation, better </a:t>
            </a:r>
            <a:r>
              <a:rPr lang="en-US" altLang="zh-CN" sz="2800" b="1" dirty="0" smtClean="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zh-CN" sz="2800" b="1" baseline="-25000" dirty="0" smtClean="0">
                <a:solidFill>
                  <a:srgbClr val="000000"/>
                </a:solidFill>
                <a:sym typeface="Symbol" pitchFamily="18" charset="2"/>
              </a:rPr>
              <a:t>E</a:t>
            </a:r>
            <a:endParaRPr lang="en-US" altLang="en-US" sz="2800" b="1" baseline="-25000" dirty="0" smtClean="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669713" name="Line 17"/>
          <p:cNvSpPr>
            <a:spLocks noChangeShapeType="1"/>
          </p:cNvSpPr>
          <p:nvPr/>
        </p:nvSpPr>
        <p:spPr bwMode="auto">
          <a:xfrm>
            <a:off x="2771801" y="2996953"/>
            <a:ext cx="3384376" cy="7920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CN" altLang="en-US" sz="4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9712" name="Rectangle 16"/>
          <p:cNvSpPr>
            <a:spLocks/>
          </p:cNvSpPr>
          <p:nvPr/>
        </p:nvSpPr>
        <p:spPr bwMode="auto">
          <a:xfrm>
            <a:off x="0" y="5156200"/>
            <a:ext cx="39243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en-US" altLang="zh-CN" sz="2800" b="1" dirty="0" smtClean="0">
                <a:solidFill>
                  <a:srgbClr val="000000"/>
                </a:solidFill>
              </a:rPr>
              <a:t>Lower E</a:t>
            </a:r>
            <a:r>
              <a:rPr lang="en-US" altLang="zh-CN" sz="2800" b="1" baseline="-25000" dirty="0" smtClean="0">
                <a:solidFill>
                  <a:srgbClr val="000000"/>
                </a:solidFill>
              </a:rPr>
              <a:t>th </a:t>
            </a:r>
            <a:r>
              <a:rPr lang="en-US" altLang="zh-CN" sz="2800" b="1" dirty="0" smtClean="0">
                <a:solidFill>
                  <a:srgbClr val="000000"/>
                </a:solidFill>
                <a:sym typeface="Wingdings" pitchFamily="2" charset="2"/>
              </a:rPr>
              <a:t>deeper, more sources</a:t>
            </a:r>
          </a:p>
        </p:txBody>
      </p:sp>
      <p:sp>
        <p:nvSpPr>
          <p:cNvPr id="669714" name="Line 18"/>
          <p:cNvSpPr>
            <a:spLocks noChangeShapeType="1"/>
          </p:cNvSpPr>
          <p:nvPr/>
        </p:nvSpPr>
        <p:spPr bwMode="auto">
          <a:xfrm flipV="1">
            <a:off x="2699792" y="5517232"/>
            <a:ext cx="3528293" cy="28870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zh-CN" altLang="en-US" sz="4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>Measurement of air showers</a:t>
            </a:r>
            <a:br>
              <a:rPr lang="en-US" altLang="zh-CN" b="1" dirty="0" smtClean="0"/>
            </a:br>
            <a:r>
              <a:rPr lang="en-US" altLang="zh-CN" b="1" dirty="0" smtClean="0"/>
              <a:t>at high altitude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0A22E-666F-4E1A-ACC7-2F9B7692C4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69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5155451"/>
            <a:ext cx="2476653" cy="16579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157192"/>
            <a:ext cx="3023656" cy="17008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31" y="5155452"/>
            <a:ext cx="2768369" cy="1702548"/>
          </a:xfrm>
          <a:prstGeom prst="rect">
            <a:avLst/>
          </a:prstGeom>
        </p:spPr>
      </p:pic>
      <p:sp>
        <p:nvSpPr>
          <p:cNvPr id="568322" name="Rectangle 2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36588"/>
          </a:xfrm>
        </p:spPr>
        <p:txBody>
          <a:bodyPr>
            <a:normAutofit/>
          </a:bodyPr>
          <a:lstStyle/>
          <a:p>
            <a:r>
              <a:rPr lang="en-US" altLang="zh-CN" sz="2800" b="1" dirty="0" smtClean="0"/>
              <a:t>Hybrid Detection </a:t>
            </a:r>
            <a:r>
              <a:rPr lang="en-US" altLang="zh-CN" sz="2800" b="1" dirty="0"/>
              <a:t>of Extensive Air </a:t>
            </a:r>
            <a:r>
              <a:rPr lang="en-US" altLang="zh-CN" sz="2800" b="1" dirty="0" smtClean="0"/>
              <a:t>Showers by LHAASO</a:t>
            </a:r>
            <a:endParaRPr lang="en-US" altLang="zh-CN" sz="2800" b="1" dirty="0"/>
          </a:p>
        </p:txBody>
      </p:sp>
      <p:pic>
        <p:nvPicPr>
          <p:cNvPr id="5683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8890" y="715814"/>
            <a:ext cx="5351462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直接箭头连接符 13"/>
          <p:cNvCxnSpPr/>
          <p:nvPr/>
        </p:nvCxnSpPr>
        <p:spPr>
          <a:xfrm flipH="1">
            <a:off x="5377731" y="4221088"/>
            <a:ext cx="58365" cy="201622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12"/>
          <p:cNvSpPr txBox="1"/>
          <p:nvPr/>
        </p:nvSpPr>
        <p:spPr>
          <a:xfrm>
            <a:off x="556137" y="4863785"/>
            <a:ext cx="194421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telescopes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1024 pixels each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4427984" y="3933056"/>
            <a:ext cx="576064" cy="230425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5868144" y="3933056"/>
            <a:ext cx="1512168" cy="1656184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H="1">
            <a:off x="2050703" y="3284984"/>
            <a:ext cx="4681538" cy="280831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/>
          <p:nvPr/>
        </p:nvCxnSpPr>
        <p:spPr>
          <a:xfrm>
            <a:off x="4067944" y="4005064"/>
            <a:ext cx="3312368" cy="158417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10"/>
          <p:cNvSpPr txBox="1"/>
          <p:nvPr/>
        </p:nvSpPr>
        <p:spPr>
          <a:xfrm>
            <a:off x="2483768" y="5927246"/>
            <a:ext cx="151216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5195 EDs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 MDs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11"/>
          <p:cNvSpPr txBox="1"/>
          <p:nvPr/>
        </p:nvSpPr>
        <p:spPr>
          <a:xfrm>
            <a:off x="7887798" y="4509120"/>
            <a:ext cx="125620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cells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0A22E-666F-4E1A-ACC7-2F9B7692C4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4" name="直接箭头连接符 33"/>
          <p:cNvCxnSpPr/>
          <p:nvPr/>
        </p:nvCxnSpPr>
        <p:spPr>
          <a:xfrm flipH="1">
            <a:off x="2050703" y="3501008"/>
            <a:ext cx="1153146" cy="25922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75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LHAASO layout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6691659" cy="4525963"/>
          </a:xfrm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6660232" y="1991016"/>
            <a:ext cx="2376264" cy="3310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smtClean="0"/>
              <a:t>5195 EDs</a:t>
            </a:r>
          </a:p>
          <a:p>
            <a:pPr lvl="1"/>
            <a:r>
              <a:rPr lang="en-US" altLang="zh-CN" sz="1600" b="1" dirty="0"/>
              <a:t>1 m</a:t>
            </a:r>
            <a:r>
              <a:rPr lang="en-US" altLang="zh-CN" sz="1600" b="1" baseline="30000" dirty="0"/>
              <a:t>2</a:t>
            </a:r>
            <a:r>
              <a:rPr lang="en-US" altLang="zh-CN" sz="1600" b="1" dirty="0"/>
              <a:t> each</a:t>
            </a:r>
          </a:p>
          <a:p>
            <a:pPr lvl="1"/>
            <a:r>
              <a:rPr lang="en-US" altLang="zh-CN" sz="1600" b="1" dirty="0"/>
              <a:t>15 m spacing</a:t>
            </a:r>
          </a:p>
          <a:p>
            <a:r>
              <a:rPr lang="en-US" altLang="zh-CN" sz="2000" b="1" dirty="0" smtClean="0"/>
              <a:t>1171 MDs</a:t>
            </a:r>
          </a:p>
          <a:p>
            <a:pPr lvl="1"/>
            <a:r>
              <a:rPr lang="en-US" altLang="zh-CN" sz="1600" b="1" dirty="0" smtClean="0"/>
              <a:t>36 m</a:t>
            </a:r>
            <a:r>
              <a:rPr lang="en-US" altLang="zh-CN" sz="1600" b="1" baseline="30000" dirty="0" smtClean="0"/>
              <a:t>2</a:t>
            </a:r>
            <a:r>
              <a:rPr lang="en-US" altLang="zh-CN" sz="1600" b="1" dirty="0" smtClean="0"/>
              <a:t> each</a:t>
            </a:r>
          </a:p>
          <a:p>
            <a:pPr lvl="1"/>
            <a:r>
              <a:rPr lang="en-US" altLang="zh-CN" sz="1600" b="1" dirty="0" smtClean="0"/>
              <a:t>30 m spacing</a:t>
            </a:r>
          </a:p>
          <a:p>
            <a:r>
              <a:rPr lang="en-US" altLang="zh-CN" sz="2000" b="1" dirty="0" smtClean="0">
                <a:latin typeface="Times New Roman"/>
                <a:cs typeface="Times New Roman"/>
              </a:rPr>
              <a:t>3000 WCDs</a:t>
            </a:r>
          </a:p>
          <a:p>
            <a:pPr lvl="1"/>
            <a:r>
              <a:rPr lang="en-US" altLang="zh-CN" sz="1600" b="1" dirty="0" smtClean="0">
                <a:latin typeface="Times New Roman"/>
                <a:cs typeface="Times New Roman"/>
              </a:rPr>
              <a:t>25 m</a:t>
            </a:r>
            <a:r>
              <a:rPr lang="en-US" altLang="zh-CN" sz="1600" b="1" baseline="30000" dirty="0" smtClean="0">
                <a:latin typeface="Times New Roman"/>
                <a:cs typeface="Times New Roman"/>
              </a:rPr>
              <a:t>2</a:t>
            </a:r>
            <a:r>
              <a:rPr lang="en-US" altLang="zh-CN" sz="1600" b="1" dirty="0" smtClean="0">
                <a:latin typeface="Times New Roman"/>
                <a:cs typeface="Times New Roman"/>
              </a:rPr>
              <a:t> each</a:t>
            </a:r>
          </a:p>
          <a:p>
            <a:r>
              <a:rPr lang="en-US" altLang="zh-CN" sz="2000" b="1" dirty="0" smtClean="0">
                <a:latin typeface="Times New Roman"/>
                <a:cs typeface="Times New Roman"/>
              </a:rPr>
              <a:t>12 WFCTs</a:t>
            </a:r>
          </a:p>
          <a:p>
            <a:endParaRPr lang="en-US" altLang="zh-CN" sz="2000" b="1" dirty="0" smtClean="0">
              <a:latin typeface="Times New Roman"/>
              <a:cs typeface="Times New Roman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1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Sensitivity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to gamma ray sources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Integral: 1% Crab unit @3TeV &amp; 50TeV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2" y="2938945"/>
            <a:ext cx="4280971" cy="35863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938945"/>
            <a:ext cx="5041408" cy="3586399"/>
          </a:xfrm>
          <a:prstGeom prst="rect">
            <a:avLst/>
          </a:prstGeom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1187624" y="2636912"/>
            <a:ext cx="6715472" cy="6173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b="1" dirty="0" smtClean="0">
                <a:solidFill>
                  <a:prstClr val="black"/>
                </a:solidFill>
              </a:rPr>
              <a:t>Integral                                  differential</a:t>
            </a:r>
          </a:p>
        </p:txBody>
      </p:sp>
    </p:spTree>
    <p:extLst>
      <p:ext uri="{BB962C8B-B14F-4D97-AF65-F5344CB8AC3E}">
        <p14:creationId xmlns:p14="http://schemas.microsoft.com/office/powerpoint/2010/main" val="110160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HAASO可研报告评审20161007 (1).potx" id="{77CFC727-BA85-4B16-BA83-AD8F3452DC8E}" vid="{952AAB80-9B5F-48C9-A4BF-4153064AFA09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b="1" dirty="0" smtClean="0">
            <a:solidFill>
              <a:srgbClr val="FF0000"/>
            </a:solidFill>
            <a:latin typeface="+mn-lt"/>
            <a:ea typeface="黑体" pitchFamily="49" charset="-122"/>
          </a:defRPr>
        </a:defPPr>
      </a:lstStyle>
    </a:txDef>
  </a:objectDefaults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淡蓝色背景ppt模板">
  <a:themeElements>
    <a:clrScheme name="淡蓝色背景ppt模板 1">
      <a:dk1>
        <a:srgbClr val="125CA7"/>
      </a:dk1>
      <a:lt1>
        <a:srgbClr val="FFFFFF"/>
      </a:lt1>
      <a:dk2>
        <a:srgbClr val="000000"/>
      </a:dk2>
      <a:lt2>
        <a:srgbClr val="E5F1F7"/>
      </a:lt2>
      <a:accent1>
        <a:srgbClr val="BFE7F7"/>
      </a:accent1>
      <a:accent2>
        <a:srgbClr val="54B0E2"/>
      </a:accent2>
      <a:accent3>
        <a:srgbClr val="AAAAAA"/>
      </a:accent3>
      <a:accent4>
        <a:srgbClr val="DADADA"/>
      </a:accent4>
      <a:accent5>
        <a:srgbClr val="DCF1FA"/>
      </a:accent5>
      <a:accent6>
        <a:srgbClr val="4B9FCD"/>
      </a:accent6>
      <a:hlink>
        <a:srgbClr val="54B0E2"/>
      </a:hlink>
      <a:folHlink>
        <a:srgbClr val="F47E3F"/>
      </a:folHlink>
    </a:clrScheme>
    <a:fontScheme name="淡蓝色背景ppt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淡蓝色背景ppt模板 1">
        <a:dk1>
          <a:srgbClr val="125CA7"/>
        </a:dk1>
        <a:lt1>
          <a:srgbClr val="FFFFFF"/>
        </a:lt1>
        <a:dk2>
          <a:srgbClr val="000000"/>
        </a:dk2>
        <a:lt2>
          <a:srgbClr val="E5F1F7"/>
        </a:lt2>
        <a:accent1>
          <a:srgbClr val="BFE7F7"/>
        </a:accent1>
        <a:accent2>
          <a:srgbClr val="54B0E2"/>
        </a:accent2>
        <a:accent3>
          <a:srgbClr val="AAAAAA"/>
        </a:accent3>
        <a:accent4>
          <a:srgbClr val="DADADA"/>
        </a:accent4>
        <a:accent5>
          <a:srgbClr val="DCF1FA"/>
        </a:accent5>
        <a:accent6>
          <a:srgbClr val="4B9FCD"/>
        </a:accent6>
        <a:hlink>
          <a:srgbClr val="54B0E2"/>
        </a:hlink>
        <a:folHlink>
          <a:srgbClr val="F47E3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3662</TotalTime>
  <Words>957</Words>
  <Application>Microsoft Office PowerPoint</Application>
  <PresentationFormat>全屏显示(4:3)</PresentationFormat>
  <Paragraphs>262</Paragraphs>
  <Slides>38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12</vt:i4>
      </vt:variant>
      <vt:variant>
        <vt:lpstr>幻灯片标题</vt:lpstr>
      </vt:variant>
      <vt:variant>
        <vt:i4>38</vt:i4>
      </vt:variant>
    </vt:vector>
  </HeadingPairs>
  <TitlesOfParts>
    <vt:vector size="65" baseType="lpstr">
      <vt:lpstr>굴림</vt:lpstr>
      <vt:lpstr>Helvetica Neue</vt:lpstr>
      <vt:lpstr>Helvetica Neue Light</vt:lpstr>
      <vt:lpstr>黑体</vt:lpstr>
      <vt:lpstr>宋体</vt:lpstr>
      <vt:lpstr>微软雅黑</vt:lpstr>
      <vt:lpstr>Arial</vt:lpstr>
      <vt:lpstr>Bookman Old Style</vt:lpstr>
      <vt:lpstr>Calibri</vt:lpstr>
      <vt:lpstr>Comic Sans MS</vt:lpstr>
      <vt:lpstr>Helvetica</vt:lpstr>
      <vt:lpstr>Symbol</vt:lpstr>
      <vt:lpstr>Times New Roman</vt:lpstr>
      <vt:lpstr>Wingdings</vt:lpstr>
      <vt:lpstr>Wingdings 2</vt:lpstr>
      <vt:lpstr>Office 主题</vt:lpstr>
      <vt:lpstr>1_Office 主题</vt:lpstr>
      <vt:lpstr>9_Office 主题</vt:lpstr>
      <vt:lpstr>7_Office 主题</vt:lpstr>
      <vt:lpstr>12_默认设计模板</vt:lpstr>
      <vt:lpstr>3_默认设计模板</vt:lpstr>
      <vt:lpstr>3_Office 主题</vt:lpstr>
      <vt:lpstr>10_Office 主题</vt:lpstr>
      <vt:lpstr>淡蓝色背景ppt模板</vt:lpstr>
      <vt:lpstr>2_Office 主题</vt:lpstr>
      <vt:lpstr>5_Office 主题</vt:lpstr>
      <vt:lpstr>6_Office 主题</vt:lpstr>
      <vt:lpstr>PowerPoint 演示文稿</vt:lpstr>
      <vt:lpstr>Outline</vt:lpstr>
      <vt:lpstr>LHAASO: Large High Altitude Air Shower Observatory</vt:lpstr>
      <vt:lpstr>PowerPoint 演示文稿</vt:lpstr>
      <vt:lpstr>Major Scientific Goals</vt:lpstr>
      <vt:lpstr>Measurement of air showers at high altitude</vt:lpstr>
      <vt:lpstr>Hybrid Detection of Extensive Air Showers by LHAASO</vt:lpstr>
      <vt:lpstr>LHAASO layout</vt:lpstr>
      <vt:lpstr>Sensitivity to gamma ray sources</vt:lpstr>
      <vt:lpstr>PowerPoint 演示文稿</vt:lpstr>
      <vt:lpstr>PowerPoint 演示文稿</vt:lpstr>
      <vt:lpstr>GCR signature @ the highest energies  A LHAASO-like sensitivity is mandatory</vt:lpstr>
      <vt:lpstr>PowerPoint 演示文稿</vt:lpstr>
      <vt:lpstr>PowerPoint 演示文稿</vt:lpstr>
      <vt:lpstr>PowerPoint 演示文稿</vt:lpstr>
      <vt:lpstr>Survey of the γ sky</vt:lpstr>
      <vt:lpstr>Wide FOV</vt:lpstr>
      <vt:lpstr>Transient Phenomena: multi-wavelength study</vt:lpstr>
      <vt:lpstr>Gamma ray bursts</vt:lpstr>
      <vt:lpstr>LHAASO @ LIV</vt:lpstr>
      <vt:lpstr>LHAASO @ Dark Matter</vt:lpstr>
      <vt:lpstr>Progress of Project Approval</vt:lpstr>
      <vt:lpstr>PowerPoint 演示文稿</vt:lpstr>
      <vt:lpstr>Total Budget: ￥1,200 M</vt:lpstr>
      <vt:lpstr>LHAASO R&amp;D</vt:lpstr>
      <vt:lpstr>Preparation for detector deployment</vt:lpstr>
      <vt:lpstr>Activities @LHAASO site</vt:lpstr>
      <vt:lpstr>LHAASO layout</vt:lpstr>
      <vt:lpstr>MD anti-freezing</vt:lpstr>
      <vt:lpstr>MD water bag: production &amp; test</vt:lpstr>
      <vt:lpstr>WCDA: curtain &amp; PMT installation</vt:lpstr>
      <vt:lpstr>WFCTA: mirror installation</vt:lpstr>
      <vt:lpstr>Early Stage Construction</vt:lpstr>
      <vt:lpstr>Living Base (3750 m a.s.l.)</vt:lpstr>
      <vt:lpstr>PowerPoint 演示文稿</vt:lpstr>
      <vt:lpstr>35KV Transmission Line</vt:lpstr>
      <vt:lpstr>Site Preparation</vt:lpstr>
      <vt:lpstr>Everything will be ready by the end of May, 2017, and then, detector deployment will start.  See you at the LHAASO site!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cp:lastModifiedBy>hhh</cp:lastModifiedBy>
  <cp:revision>454</cp:revision>
  <dcterms:modified xsi:type="dcterms:W3CDTF">2017-03-27T15:14:35Z</dcterms:modified>
</cp:coreProperties>
</file>