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573" r:id="rId2"/>
    <p:sldId id="570" r:id="rId3"/>
    <p:sldId id="569" r:id="rId4"/>
    <p:sldId id="369" r:id="rId5"/>
    <p:sldId id="370" r:id="rId6"/>
    <p:sldId id="557" r:id="rId7"/>
    <p:sldId id="366" r:id="rId8"/>
    <p:sldId id="364" r:id="rId9"/>
    <p:sldId id="284" r:id="rId10"/>
    <p:sldId id="285" r:id="rId11"/>
    <p:sldId id="295" r:id="rId12"/>
    <p:sldId id="559" r:id="rId13"/>
    <p:sldId id="264" r:id="rId14"/>
    <p:sldId id="409" r:id="rId15"/>
    <p:sldId id="562" r:id="rId16"/>
    <p:sldId id="561" r:id="rId17"/>
    <p:sldId id="531" r:id="rId18"/>
    <p:sldId id="532" r:id="rId19"/>
    <p:sldId id="555" r:id="rId20"/>
    <p:sldId id="548" r:id="rId21"/>
    <p:sldId id="549" r:id="rId22"/>
    <p:sldId id="567" r:id="rId23"/>
    <p:sldId id="415" r:id="rId24"/>
    <p:sldId id="324" r:id="rId25"/>
    <p:sldId id="525" r:id="rId26"/>
    <p:sldId id="543" r:id="rId27"/>
    <p:sldId id="544" r:id="rId28"/>
    <p:sldId id="550" r:id="rId29"/>
    <p:sldId id="553" r:id="rId30"/>
    <p:sldId id="564" r:id="rId31"/>
    <p:sldId id="571" r:id="rId32"/>
    <p:sldId id="566" r:id="rId33"/>
    <p:sldId id="540" r:id="rId34"/>
    <p:sldId id="541" r:id="rId35"/>
    <p:sldId id="574" r:id="rId36"/>
    <p:sldId id="575" r:id="rId37"/>
    <p:sldId id="576" r:id="rId38"/>
    <p:sldId id="577" r:id="rId39"/>
    <p:sldId id="578" r:id="rId40"/>
    <p:sldId id="579" r:id="rId41"/>
    <p:sldId id="580" r:id="rId42"/>
    <p:sldId id="581" r:id="rId43"/>
    <p:sldId id="582" r:id="rId4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548A"/>
    <a:srgbClr val="ADB638"/>
    <a:srgbClr val="92D050"/>
    <a:srgbClr val="003399"/>
    <a:srgbClr val="000000"/>
    <a:srgbClr val="99FF99"/>
    <a:srgbClr val="FFFF99"/>
    <a:srgbClr val="0033CC"/>
    <a:srgbClr val="5F5F5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2" autoAdjust="0"/>
    <p:restoredTop sz="97842" autoAdjust="0"/>
  </p:normalViewPr>
  <p:slideViewPr>
    <p:cSldViewPr>
      <p:cViewPr>
        <p:scale>
          <a:sx n="80" d="100"/>
          <a:sy n="80" d="100"/>
        </p:scale>
        <p:origin x="-1836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6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E48A2-12CE-42E0-B94F-5F90BF7E2E04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4800F-8132-4116-8C5F-E3B933E1AE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9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4800F-8132-4116-8C5F-E3B933E1AE2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56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4800F-8132-4116-8C5F-E3B933E1AE2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014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4800F-8132-4116-8C5F-E3B933E1AE2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86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ctangle à coins arrondi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ctangle à coins arrondi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E2743E2-7AD0-4002-871E-3C62595F534E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BB501F4-F9CE-4073-B52E-8C4E45F9468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743E2-7AD0-4002-871E-3C62595F534E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743E2-7AD0-4002-871E-3C62595F534E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743E2-7AD0-4002-871E-3C62595F534E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743E2-7AD0-4002-871E-3C62595F534E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743E2-7AD0-4002-871E-3C62595F534E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E2743E2-7AD0-4002-871E-3C62595F534E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BB501F4-F9CE-4073-B52E-8C4E45F94689}" type="slidenum">
              <a:rPr lang="fr-FR" smtClean="0"/>
              <a:t>‹N°›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E2743E2-7AD0-4002-871E-3C62595F534E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BB501F4-F9CE-4073-B52E-8C4E45F9468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743E2-7AD0-4002-871E-3C62595F534E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743E2-7AD0-4002-871E-3C62595F534E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743E2-7AD0-4002-871E-3C62595F534E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à coins arrondi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1259632" y="146018"/>
            <a:ext cx="7488832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96176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E2743E2-7AD0-4002-871E-3C62595F534E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BB501F4-F9CE-4073-B52E-8C4E45F94689}" type="slidenum">
              <a:rPr lang="fr-FR" smtClean="0"/>
              <a:t>‹N°›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t="5998" r="12182" b="3698"/>
          <a:stretch/>
        </p:blipFill>
        <p:spPr bwMode="auto">
          <a:xfrm>
            <a:off x="65314" y="184068"/>
            <a:ext cx="1050967" cy="101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36512" y="6525344"/>
            <a:ext cx="9180512" cy="338554"/>
          </a:xfrm>
          <a:prstGeom prst="rect">
            <a:avLst/>
          </a:prstGeom>
          <a:solidFill>
            <a:srgbClr val="92D050">
              <a:alpha val="34118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Bodoni MT Condensed" panose="02070606080606020203" pitchFamily="18" charset="0"/>
              </a:rPr>
              <a:t>O. Martineau, LPNHE Paris  			-- The GRAND </a:t>
            </a:r>
            <a:r>
              <a:rPr lang="fr-FR" sz="1600" b="1" dirty="0" err="1" smtClean="0">
                <a:latin typeface="Bodoni MT Condensed" panose="02070606080606020203" pitchFamily="18" charset="0"/>
              </a:rPr>
              <a:t>proposal</a:t>
            </a:r>
            <a:r>
              <a:rPr lang="fr-FR" sz="1600" b="1" dirty="0" smtClean="0">
                <a:latin typeface="Bodoni MT Condensed" panose="02070606080606020203" pitchFamily="18" charset="0"/>
              </a:rPr>
              <a:t> --	 	   	                  </a:t>
            </a:r>
            <a:r>
              <a:rPr lang="fr-FR" sz="1600" b="1" dirty="0" smtClean="0">
                <a:latin typeface="Bodoni MT Condensed" panose="02070606080606020203" pitchFamily="18" charset="0"/>
              </a:rPr>
              <a:t>FCPPL2017</a:t>
            </a:r>
            <a:endParaRPr lang="en-US" sz="1600" b="1" dirty="0">
              <a:latin typeface="Bodoni MT Condensed" panose="02070606080606020203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4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620688"/>
            <a:ext cx="23567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The </a:t>
            </a:r>
            <a:r>
              <a:rPr lang="en-US" sz="2400" b="1" dirty="0" smtClean="0">
                <a:solidFill>
                  <a:srgbClr val="ADB638"/>
                </a:solidFill>
              </a:rPr>
              <a:t>G</a:t>
            </a:r>
            <a:r>
              <a:rPr lang="en-US" sz="2400" b="1" dirty="0" smtClean="0">
                <a:solidFill>
                  <a:schemeClr val="bg1"/>
                </a:solidFill>
              </a:rPr>
              <a:t>iant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       </a:t>
            </a:r>
            <a:r>
              <a:rPr lang="en-US" sz="2400" b="1" dirty="0" smtClean="0">
                <a:solidFill>
                  <a:srgbClr val="ADB638"/>
                </a:solidFill>
              </a:rPr>
              <a:t>R</a:t>
            </a:r>
            <a:r>
              <a:rPr lang="en-US" sz="2400" b="1" dirty="0" smtClean="0">
                <a:solidFill>
                  <a:schemeClr val="bg1"/>
                </a:solidFill>
              </a:rPr>
              <a:t>adio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</a:t>
            </a:r>
            <a:r>
              <a:rPr lang="en-US" sz="2400" b="1" dirty="0" smtClean="0">
                <a:solidFill>
                  <a:srgbClr val="ADB638"/>
                </a:solidFill>
              </a:rPr>
              <a:t>A</a:t>
            </a:r>
            <a:r>
              <a:rPr lang="en-US" sz="2400" b="1" dirty="0" smtClean="0">
                <a:solidFill>
                  <a:schemeClr val="bg1"/>
                </a:solidFill>
              </a:rPr>
              <a:t>rray for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</a:t>
            </a:r>
            <a:r>
              <a:rPr lang="en-US" sz="2400" b="1" dirty="0" smtClean="0">
                <a:solidFill>
                  <a:srgbClr val="ADB638"/>
                </a:solidFill>
              </a:rPr>
              <a:t>N</a:t>
            </a:r>
            <a:r>
              <a:rPr lang="en-US" sz="2400" b="1" dirty="0" smtClean="0">
                <a:solidFill>
                  <a:schemeClr val="bg1"/>
                </a:solidFill>
              </a:rPr>
              <a:t>eutrino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</a:t>
            </a:r>
            <a:r>
              <a:rPr lang="en-US" sz="2400" b="1" dirty="0" smtClean="0">
                <a:solidFill>
                  <a:srgbClr val="ADB638"/>
                </a:solidFill>
              </a:rPr>
              <a:t>D</a:t>
            </a:r>
            <a:r>
              <a:rPr lang="en-US" sz="2400" b="1" dirty="0" smtClean="0">
                <a:solidFill>
                  <a:schemeClr val="bg1"/>
                </a:solidFill>
              </a:rPr>
              <a:t>etection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20" y="5804582"/>
            <a:ext cx="3703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85000"/>
                  </a:schemeClr>
                </a:solidFill>
              </a:rPr>
              <a:t>Olivier Martineau</a:t>
            </a:r>
          </a:p>
          <a:p>
            <a:r>
              <a:rPr lang="fr-FR" i="1" dirty="0" smtClean="0">
                <a:solidFill>
                  <a:schemeClr val="bg1">
                    <a:lumMod val="85000"/>
                  </a:schemeClr>
                </a:solidFill>
              </a:rPr>
              <a:t>FCPPL workshop, </a:t>
            </a:r>
            <a:r>
              <a:rPr lang="fr-FR" i="1" dirty="0" smtClean="0">
                <a:solidFill>
                  <a:schemeClr val="bg1">
                    <a:lumMod val="85000"/>
                  </a:schemeClr>
                </a:solidFill>
              </a:rPr>
              <a:t>March 28, 2017</a:t>
            </a:r>
            <a:endParaRPr lang="fr-FR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407565"/>
            <a:ext cx="3002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chemeClr val="bg1"/>
                </a:solidFill>
              </a:rPr>
              <a:t>Milky</a:t>
            </a:r>
            <a:r>
              <a:rPr lang="fr-FR" sz="1200" b="1" dirty="0" smtClean="0">
                <a:solidFill>
                  <a:schemeClr val="bg1"/>
                </a:solidFill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</a:rPr>
              <a:t>Way</a:t>
            </a:r>
            <a:r>
              <a:rPr lang="fr-FR" sz="1200" b="1" dirty="0" smtClean="0">
                <a:solidFill>
                  <a:schemeClr val="bg1"/>
                </a:solidFill>
              </a:rPr>
              <a:t> over the 21CM </a:t>
            </a:r>
            <a:r>
              <a:rPr lang="fr-FR" sz="1200" b="1" dirty="0" err="1" smtClean="0">
                <a:solidFill>
                  <a:schemeClr val="bg1"/>
                </a:solidFill>
              </a:rPr>
              <a:t>array</a:t>
            </a:r>
            <a:r>
              <a:rPr lang="fr-FR" sz="1200" b="1" dirty="0" smtClean="0">
                <a:solidFill>
                  <a:schemeClr val="bg1"/>
                </a:solidFill>
              </a:rPr>
              <a:t> (</a:t>
            </a:r>
            <a:r>
              <a:rPr lang="fr-FR" sz="1200" b="1" dirty="0" err="1" smtClean="0">
                <a:solidFill>
                  <a:schemeClr val="bg1"/>
                </a:solidFill>
              </a:rPr>
              <a:t>Gu</a:t>
            </a:r>
            <a:r>
              <a:rPr lang="fr-FR" sz="1200" b="1" dirty="0" smtClean="0">
                <a:solidFill>
                  <a:schemeClr val="bg1"/>
                </a:solidFill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</a:rPr>
              <a:t>Junhua</a:t>
            </a:r>
            <a:r>
              <a:rPr lang="fr-FR" sz="1200" b="1" dirty="0" smtClean="0">
                <a:solidFill>
                  <a:schemeClr val="bg1"/>
                </a:solidFill>
              </a:rPr>
              <a:t>)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91071" y="2636912"/>
            <a:ext cx="7309321" cy="923330"/>
          </a:xfrm>
          <a:prstGeom prst="rect">
            <a:avLst/>
          </a:prstGeom>
          <a:solidFill>
            <a:srgbClr val="404040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i="1" dirty="0" err="1" smtClean="0">
                <a:solidFill>
                  <a:schemeClr val="bg1">
                    <a:lumMod val="85000"/>
                  </a:schemeClr>
                </a:solidFill>
              </a:rPr>
              <a:t>Why</a:t>
            </a:r>
            <a:r>
              <a:rPr lang="fr-FR" b="1" i="1" dirty="0" smtClean="0">
                <a:solidFill>
                  <a:schemeClr val="bg1">
                    <a:lumMod val="85000"/>
                  </a:schemeClr>
                </a:solidFill>
              </a:rPr>
              <a:t> VHE neutrino </a:t>
            </a:r>
            <a:r>
              <a:rPr lang="fr-FR" b="1" i="1" dirty="0" err="1" smtClean="0">
                <a:solidFill>
                  <a:schemeClr val="bg1">
                    <a:lumMod val="85000"/>
                  </a:schemeClr>
                </a:solidFill>
              </a:rPr>
              <a:t>astronomy</a:t>
            </a:r>
            <a:r>
              <a:rPr lang="fr-FR" b="1" i="1" dirty="0" smtClean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fr-FR" b="1" i="1" dirty="0" err="1" smtClean="0">
                <a:solidFill>
                  <a:schemeClr val="bg1">
                    <a:lumMod val="85000"/>
                  </a:schemeClr>
                </a:solidFill>
              </a:rPr>
              <a:t>Proposal</a:t>
            </a:r>
            <a:r>
              <a:rPr lang="fr-FR" b="1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b="1" i="1" dirty="0" smtClean="0">
                <a:solidFill>
                  <a:schemeClr val="bg1">
                    <a:lumMod val="85000"/>
                  </a:schemeClr>
                </a:solidFill>
              </a:rPr>
              <a:t>for a Giant Radio </a:t>
            </a:r>
            <a:r>
              <a:rPr lang="fr-FR" b="1" i="1" dirty="0" err="1" smtClean="0">
                <a:solidFill>
                  <a:schemeClr val="bg1">
                    <a:lumMod val="85000"/>
                  </a:schemeClr>
                </a:solidFill>
              </a:rPr>
              <a:t>Array</a:t>
            </a:r>
            <a:r>
              <a:rPr lang="fr-FR" b="1" i="1" dirty="0" smtClean="0">
                <a:solidFill>
                  <a:schemeClr val="bg1">
                    <a:lumMod val="85000"/>
                  </a:schemeClr>
                </a:solidFill>
              </a:rPr>
              <a:t> for Neutrino </a:t>
            </a:r>
            <a:r>
              <a:rPr lang="fr-FR" b="1" i="1" dirty="0" err="1" smtClean="0">
                <a:solidFill>
                  <a:schemeClr val="bg1">
                    <a:lumMod val="85000"/>
                  </a:schemeClr>
                </a:solidFill>
              </a:rPr>
              <a:t>Detection</a:t>
            </a:r>
            <a:endParaRPr lang="fr-FR" b="1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b="1" i="1" dirty="0" err="1" smtClean="0">
                <a:solidFill>
                  <a:schemeClr val="bg1">
                    <a:lumMod val="85000"/>
                  </a:schemeClr>
                </a:solidFill>
              </a:rPr>
              <a:t>Steps</a:t>
            </a:r>
            <a:r>
              <a:rPr lang="fr-FR" b="1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bg1">
                    <a:lumMod val="85000"/>
                  </a:schemeClr>
                </a:solidFill>
              </a:rPr>
              <a:t>towards</a:t>
            </a:r>
            <a:r>
              <a:rPr lang="fr-FR" b="1" i="1" dirty="0" smtClean="0">
                <a:solidFill>
                  <a:schemeClr val="bg1">
                    <a:lumMod val="85000"/>
                  </a:schemeClr>
                </a:solidFill>
              </a:rPr>
              <a:t> GRAND </a:t>
            </a:r>
            <a:r>
              <a:rPr lang="fr-FR" b="1" i="1" dirty="0" err="1" smtClean="0">
                <a:solidFill>
                  <a:schemeClr val="bg1">
                    <a:lumMod val="85000"/>
                  </a:schemeClr>
                </a:solidFill>
              </a:rPr>
              <a:t>completion</a:t>
            </a:r>
            <a:endParaRPr lang="fr-FR" b="1" i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5" t="5864" r="11935" b="4385"/>
          <a:stretch/>
        </p:blipFill>
        <p:spPr bwMode="auto">
          <a:xfrm>
            <a:off x="2712538" y="620688"/>
            <a:ext cx="1911117" cy="184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6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GRAND </a:t>
            </a:r>
            <a:r>
              <a:rPr lang="fr-FR" dirty="0" smtClean="0">
                <a:latin typeface="Symbol" panose="05050102010706020507" pitchFamily="18" charset="2"/>
              </a:rPr>
              <a:t>n</a:t>
            </a:r>
            <a:r>
              <a:rPr lang="fr-FR" dirty="0" smtClean="0"/>
              <a:t> </a:t>
            </a:r>
            <a:r>
              <a:rPr lang="fr-FR" dirty="0" err="1" smtClean="0"/>
              <a:t>sensitivity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r>
              <a:rPr lang="fr-FR" dirty="0" smtClean="0"/>
              <a:t> - </a:t>
            </a:r>
            <a:r>
              <a:rPr lang="fr-FR" dirty="0" err="1" smtClean="0"/>
              <a:t>Results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29142"/>
            <a:ext cx="3873151" cy="3307970"/>
          </a:xfrm>
        </p:spPr>
      </p:pic>
      <p:cxnSp>
        <p:nvCxnSpPr>
          <p:cNvPr id="13" name="Straight Connector 8"/>
          <p:cNvCxnSpPr/>
          <p:nvPr/>
        </p:nvCxnSpPr>
        <p:spPr>
          <a:xfrm>
            <a:off x="2349749" y="2140831"/>
            <a:ext cx="4320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9"/>
          <p:cNvSpPr txBox="1"/>
          <p:nvPr/>
        </p:nvSpPr>
        <p:spPr>
          <a:xfrm>
            <a:off x="2794522" y="1996815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3.10</a:t>
            </a:r>
            <a:r>
              <a:rPr lang="fr-FR" sz="1200" baseline="30000" dirty="0" smtClean="0"/>
              <a:t>17 </a:t>
            </a:r>
            <a:r>
              <a:rPr lang="fr-FR" sz="1200" dirty="0" smtClean="0"/>
              <a:t>eV</a:t>
            </a:r>
            <a:endParaRPr lang="fr-FR" sz="1200" dirty="0"/>
          </a:p>
        </p:txBody>
      </p:sp>
      <p:cxnSp>
        <p:nvCxnSpPr>
          <p:cNvPr id="15" name="Straight Connector 10"/>
          <p:cNvCxnSpPr/>
          <p:nvPr/>
        </p:nvCxnSpPr>
        <p:spPr>
          <a:xfrm>
            <a:off x="2342245" y="1512637"/>
            <a:ext cx="43204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1"/>
          <p:cNvSpPr txBox="1"/>
          <p:nvPr/>
        </p:nvSpPr>
        <p:spPr>
          <a:xfrm>
            <a:off x="2796690" y="1808207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3.10</a:t>
            </a:r>
            <a:r>
              <a:rPr lang="fr-FR" sz="1200" baseline="30000" dirty="0" smtClean="0"/>
              <a:t>18 </a:t>
            </a:r>
            <a:r>
              <a:rPr lang="fr-FR" sz="1200" dirty="0" smtClean="0"/>
              <a:t>eV</a:t>
            </a:r>
            <a:endParaRPr lang="fr-FR" sz="1200" dirty="0"/>
          </a:p>
        </p:txBody>
      </p:sp>
      <p:cxnSp>
        <p:nvCxnSpPr>
          <p:cNvPr id="17" name="Straight Connector 12"/>
          <p:cNvCxnSpPr/>
          <p:nvPr/>
        </p:nvCxnSpPr>
        <p:spPr>
          <a:xfrm>
            <a:off x="2342262" y="1934746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2806913" y="1564767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3.10</a:t>
            </a:r>
            <a:r>
              <a:rPr lang="fr-FR" sz="1200" baseline="30000" dirty="0" smtClean="0"/>
              <a:t>19</a:t>
            </a:r>
            <a:r>
              <a:rPr lang="fr-FR" sz="1200" dirty="0" smtClean="0"/>
              <a:t>eV</a:t>
            </a:r>
            <a:endParaRPr lang="fr-FR" sz="1200" dirty="0"/>
          </a:p>
        </p:txBody>
      </p:sp>
      <p:cxnSp>
        <p:nvCxnSpPr>
          <p:cNvPr id="19" name="Straight Connector 14"/>
          <p:cNvCxnSpPr/>
          <p:nvPr/>
        </p:nvCxnSpPr>
        <p:spPr>
          <a:xfrm>
            <a:off x="2352184" y="1708783"/>
            <a:ext cx="432048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5"/>
          <p:cNvSpPr txBox="1"/>
          <p:nvPr/>
        </p:nvSpPr>
        <p:spPr>
          <a:xfrm>
            <a:off x="2806913" y="1358682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3.10</a:t>
            </a:r>
            <a:r>
              <a:rPr lang="fr-FR" sz="1200" baseline="30000" dirty="0" smtClean="0"/>
              <a:t>20</a:t>
            </a:r>
            <a:r>
              <a:rPr lang="fr-FR" sz="1200" dirty="0" smtClean="0"/>
              <a:t>eV</a:t>
            </a:r>
            <a:endParaRPr lang="fr-FR" sz="1200" dirty="0"/>
          </a:p>
        </p:txBody>
      </p:sp>
      <p:sp>
        <p:nvSpPr>
          <p:cNvPr id="8" name="TextBox 17"/>
          <p:cNvSpPr txBox="1"/>
          <p:nvPr/>
        </p:nvSpPr>
        <p:spPr>
          <a:xfrm>
            <a:off x="2247347" y="3429675"/>
            <a:ext cx="941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Downward</a:t>
            </a:r>
            <a:endParaRPr lang="fr-FR" sz="1200" dirty="0" smtClean="0"/>
          </a:p>
          <a:p>
            <a:r>
              <a:rPr lang="fr-FR" sz="1200" dirty="0" err="1" smtClean="0"/>
              <a:t>Going</a:t>
            </a:r>
            <a:endParaRPr lang="fr-FR" sz="1200" dirty="0" smtClean="0"/>
          </a:p>
          <a:p>
            <a:r>
              <a:rPr lang="fr-FR" sz="1200" dirty="0" smtClean="0"/>
              <a:t>(</a:t>
            </a:r>
            <a:r>
              <a:rPr lang="fr-FR" sz="1200" dirty="0" err="1" smtClean="0"/>
              <a:t>mountains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sp>
        <p:nvSpPr>
          <p:cNvPr id="9" name="TextBox 18"/>
          <p:cNvSpPr txBox="1"/>
          <p:nvPr/>
        </p:nvSpPr>
        <p:spPr>
          <a:xfrm>
            <a:off x="1503475" y="3437375"/>
            <a:ext cx="676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err="1" smtClean="0"/>
              <a:t>Upward</a:t>
            </a:r>
            <a:endParaRPr lang="fr-FR" sz="1200" dirty="0" smtClean="0"/>
          </a:p>
          <a:p>
            <a:pPr algn="r"/>
            <a:r>
              <a:rPr lang="fr-FR" sz="1200" dirty="0" err="1" smtClean="0"/>
              <a:t>Going</a:t>
            </a:r>
            <a:endParaRPr lang="fr-FR" sz="1200" dirty="0" smtClean="0"/>
          </a:p>
          <a:p>
            <a:pPr algn="r"/>
            <a:r>
              <a:rPr lang="fr-FR" sz="1200" dirty="0" smtClean="0"/>
              <a:t>(</a:t>
            </a:r>
            <a:r>
              <a:rPr lang="fr-FR" sz="1200" dirty="0" err="1" smtClean="0"/>
              <a:t>Earth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sp>
        <p:nvSpPr>
          <p:cNvPr id="10" name="Right Arrow 19"/>
          <p:cNvSpPr/>
          <p:nvPr/>
        </p:nvSpPr>
        <p:spPr>
          <a:xfrm>
            <a:off x="2316846" y="3077335"/>
            <a:ext cx="936104" cy="3523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11" name="Right Arrow 20"/>
          <p:cNvSpPr/>
          <p:nvPr/>
        </p:nvSpPr>
        <p:spPr>
          <a:xfrm rot="10800000">
            <a:off x="1164718" y="3077335"/>
            <a:ext cx="936104" cy="3523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5" name="Rectangle 4"/>
          <p:cNvSpPr/>
          <p:nvPr/>
        </p:nvSpPr>
        <p:spPr>
          <a:xfrm>
            <a:off x="3707904" y="1124744"/>
            <a:ext cx="5436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Sensitivities</a:t>
            </a:r>
            <a:r>
              <a:rPr lang="fr-FR" dirty="0" smtClean="0"/>
              <a:t> &gt; </a:t>
            </a:r>
            <a:r>
              <a:rPr lang="fr-FR" dirty="0">
                <a:latin typeface="Symbol" panose="05050102010706020507" pitchFamily="18" charset="2"/>
              </a:rPr>
              <a:t>0</a:t>
            </a:r>
            <a:r>
              <a:rPr lang="fr-FR" dirty="0" smtClean="0"/>
              <a:t> for </a:t>
            </a:r>
            <a:r>
              <a:rPr lang="fr-FR" dirty="0" err="1" smtClean="0"/>
              <a:t>zenith</a:t>
            </a:r>
            <a:r>
              <a:rPr lang="fr-FR" dirty="0" smtClean="0"/>
              <a:t> values = ±4° </a:t>
            </a:r>
            <a:r>
              <a:rPr lang="fr-FR" dirty="0" err="1" smtClean="0"/>
              <a:t>around</a:t>
            </a:r>
            <a:r>
              <a:rPr lang="fr-FR" dirty="0" smtClean="0"/>
              <a:t> horizontal</a:t>
            </a:r>
            <a:r>
              <a:rPr lang="fr-FR" dirty="0"/>
              <a:t> </a:t>
            </a:r>
            <a:r>
              <a:rPr lang="fr-FR" dirty="0">
                <a:sym typeface="Wingdings"/>
              </a:rPr>
              <a:t></a:t>
            </a:r>
            <a:r>
              <a:rPr lang="fr-FR" dirty="0" smtClean="0"/>
              <a:t> </a:t>
            </a:r>
            <a:r>
              <a:rPr lang="fr-FR" dirty="0" err="1" smtClean="0"/>
              <a:t>Earth-skimming</a:t>
            </a:r>
            <a:r>
              <a:rPr lang="fr-FR" dirty="0" smtClean="0"/>
              <a:t> </a:t>
            </a:r>
            <a:r>
              <a:rPr lang="fr-FR" dirty="0" err="1" smtClean="0"/>
              <a:t>trajectories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r>
              <a:rPr lang="fr-FR" dirty="0"/>
              <a:t>.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Mountains</a:t>
            </a:r>
            <a:r>
              <a:rPr lang="fr-FR" dirty="0" smtClean="0"/>
              <a:t> are </a:t>
            </a:r>
            <a:r>
              <a:rPr lang="fr-FR" dirty="0" err="1" smtClean="0"/>
              <a:t>sizable</a:t>
            </a:r>
            <a:r>
              <a:rPr lang="fr-FR" dirty="0" smtClean="0"/>
              <a:t> </a:t>
            </a:r>
            <a:r>
              <a:rPr lang="fr-FR" dirty="0" err="1" smtClean="0"/>
              <a:t>targets</a:t>
            </a:r>
            <a:r>
              <a:rPr lang="fr-FR" dirty="0" smtClean="0"/>
              <a:t> (~40% of total).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Earth</a:t>
            </a:r>
            <a:r>
              <a:rPr lang="fr-FR" dirty="0" smtClean="0"/>
              <a:t> </a:t>
            </a:r>
            <a:r>
              <a:rPr lang="fr-FR" dirty="0" err="1" smtClean="0"/>
              <a:t>becomes</a:t>
            </a:r>
            <a:r>
              <a:rPr lang="fr-FR" dirty="0" smtClean="0"/>
              <a:t> opaque at </a:t>
            </a:r>
            <a:r>
              <a:rPr lang="fr-FR" dirty="0" err="1" smtClean="0"/>
              <a:t>highest</a:t>
            </a:r>
            <a:r>
              <a:rPr lang="fr-FR" dirty="0" smtClean="0"/>
              <a:t> </a:t>
            </a:r>
            <a:r>
              <a:rPr lang="fr-FR" dirty="0" err="1" smtClean="0"/>
              <a:t>energies</a:t>
            </a:r>
            <a:endParaRPr lang="fr-FR" dirty="0" smtClean="0"/>
          </a:p>
        </p:txBody>
      </p:sp>
      <p:cxnSp>
        <p:nvCxnSpPr>
          <p:cNvPr id="23" name="Connecteur droit 22"/>
          <p:cNvCxnSpPr/>
          <p:nvPr/>
        </p:nvCxnSpPr>
        <p:spPr>
          <a:xfrm>
            <a:off x="2212586" y="1358682"/>
            <a:ext cx="0" cy="271732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-288032" y="4856093"/>
            <a:ext cx="3946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- 60’000km² simulation setup</a:t>
            </a:r>
          </a:p>
          <a:p>
            <a:pPr algn="r"/>
            <a:r>
              <a:rPr lang="fr-FR" dirty="0" smtClean="0"/>
              <a:t>- single </a:t>
            </a:r>
            <a:r>
              <a:rPr lang="fr-FR" dirty="0" err="1" smtClean="0"/>
              <a:t>flavor</a:t>
            </a:r>
            <a:r>
              <a:rPr lang="fr-FR" dirty="0" smtClean="0"/>
              <a:t> flux  </a:t>
            </a:r>
            <a:r>
              <a:rPr lang="fr-FR" dirty="0" smtClean="0">
                <a:latin typeface="Symbol" panose="05050102010706020507" pitchFamily="18" charset="2"/>
              </a:rPr>
              <a:t>f</a:t>
            </a:r>
            <a:r>
              <a:rPr lang="fr-FR" dirty="0" smtClean="0"/>
              <a:t>(E)= </a:t>
            </a:r>
            <a:r>
              <a:rPr lang="fr-FR" dirty="0" smtClean="0">
                <a:latin typeface="Symbol" panose="05050102010706020507" pitchFamily="18" charset="2"/>
              </a:rPr>
              <a:t>f</a:t>
            </a:r>
            <a:r>
              <a:rPr lang="fr-FR" baseline="-25000" dirty="0" smtClean="0"/>
              <a:t>0</a:t>
            </a:r>
            <a:r>
              <a:rPr lang="fr-FR" dirty="0" smtClean="0"/>
              <a:t>E</a:t>
            </a:r>
            <a:r>
              <a:rPr lang="fr-FR" baseline="30000" dirty="0" smtClean="0"/>
              <a:t>-2</a:t>
            </a:r>
          </a:p>
          <a:p>
            <a:pPr algn="r"/>
            <a:r>
              <a:rPr lang="fr-FR" dirty="0" smtClean="0"/>
              <a:t>- no </a:t>
            </a:r>
            <a:r>
              <a:rPr lang="fr-FR" dirty="0"/>
              <a:t>candidate in 3 </a:t>
            </a:r>
            <a:r>
              <a:rPr lang="fr-FR" dirty="0" err="1" smtClean="0"/>
              <a:t>years</a:t>
            </a:r>
            <a:endParaRPr lang="fr-FR" dirty="0" smtClean="0"/>
          </a:p>
          <a:p>
            <a:pPr algn="r"/>
            <a:r>
              <a:rPr lang="fr-FR" dirty="0" smtClean="0">
                <a:sym typeface="Wingdings"/>
              </a:rPr>
              <a:t></a:t>
            </a:r>
            <a:r>
              <a:rPr lang="fr-FR" dirty="0" smtClean="0"/>
              <a:t> 90% CL </a:t>
            </a:r>
            <a:r>
              <a:rPr lang="fr-FR" dirty="0" err="1" smtClean="0"/>
              <a:t>integral</a:t>
            </a:r>
            <a:r>
              <a:rPr lang="fr-FR" dirty="0" smtClean="0"/>
              <a:t> </a:t>
            </a:r>
            <a:r>
              <a:rPr lang="fr-FR" dirty="0" err="1" smtClean="0"/>
              <a:t>limit</a:t>
            </a:r>
            <a:r>
              <a:rPr lang="fr-FR" dirty="0" smtClean="0"/>
              <a:t>:</a:t>
            </a:r>
          </a:p>
          <a:p>
            <a:pPr algn="r"/>
            <a:r>
              <a:rPr lang="fr-FR" dirty="0" smtClean="0">
                <a:latin typeface="Symbol" panose="05050102010706020507" pitchFamily="18" charset="2"/>
              </a:rPr>
              <a:t>E</a:t>
            </a:r>
            <a:r>
              <a:rPr lang="fr-FR" baseline="30000" dirty="0" smtClean="0">
                <a:latin typeface="Symbol" panose="05050102010706020507" pitchFamily="18" charset="2"/>
              </a:rPr>
              <a:t>2</a:t>
            </a:r>
            <a:r>
              <a:rPr lang="fr-FR" dirty="0" smtClean="0">
                <a:latin typeface="Symbol" panose="05050102010706020507" pitchFamily="18" charset="2"/>
              </a:rPr>
              <a:t>f</a:t>
            </a:r>
            <a:r>
              <a:rPr lang="fr-FR" dirty="0" smtClean="0"/>
              <a:t> &lt; 2 10</a:t>
            </a:r>
            <a:r>
              <a:rPr lang="fr-FR" baseline="30000" dirty="0" smtClean="0"/>
              <a:t>-9</a:t>
            </a:r>
            <a:r>
              <a:rPr lang="fr-FR" dirty="0" smtClean="0"/>
              <a:t> GeV.cm</a:t>
            </a:r>
            <a:r>
              <a:rPr lang="fr-FR" baseline="30000" dirty="0" smtClean="0"/>
              <a:t>-</a:t>
            </a:r>
            <a:r>
              <a:rPr lang="fr-FR" dirty="0" smtClean="0"/>
              <a:t>².sr</a:t>
            </a:r>
            <a:r>
              <a:rPr lang="fr-FR" baseline="30000" dirty="0" smtClean="0"/>
              <a:t>-1</a:t>
            </a:r>
            <a:r>
              <a:rPr lang="fr-FR" dirty="0" smtClean="0"/>
              <a:t>.s</a:t>
            </a:r>
            <a:r>
              <a:rPr lang="fr-FR" baseline="30000" dirty="0" smtClean="0"/>
              <a:t>-1</a:t>
            </a:r>
            <a:endParaRPr lang="fr-FR" dirty="0" smtClean="0"/>
          </a:p>
        </p:txBody>
      </p:sp>
      <p:sp>
        <p:nvSpPr>
          <p:cNvPr id="3" name="Rectangle 2"/>
          <p:cNvSpPr/>
          <p:nvPr/>
        </p:nvSpPr>
        <p:spPr>
          <a:xfrm>
            <a:off x="5364088" y="4725144"/>
            <a:ext cx="2160240" cy="509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Not good </a:t>
            </a:r>
            <a:r>
              <a:rPr lang="fr-FR" dirty="0" err="1" smtClean="0">
                <a:solidFill>
                  <a:srgbClr val="FF0000"/>
                </a:solidFill>
              </a:rPr>
              <a:t>enough</a:t>
            </a:r>
            <a:r>
              <a:rPr lang="fr-FR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91" y="2369206"/>
            <a:ext cx="5467909" cy="448879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692327" y="602128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All </a:t>
            </a:r>
            <a:r>
              <a:rPr lang="fr-FR" dirty="0" err="1" smtClean="0"/>
              <a:t>flavors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5624501" y="5229200"/>
            <a:ext cx="206338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Not </a:t>
            </a:r>
            <a:r>
              <a:rPr lang="fr-FR" b="1" dirty="0" err="1" smtClean="0">
                <a:solidFill>
                  <a:srgbClr val="FF0000"/>
                </a:solidFill>
              </a:rPr>
              <a:t>quite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there</a:t>
            </a:r>
            <a:r>
              <a:rPr lang="fr-FR" b="1" dirty="0" smtClean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6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67544" y="3212976"/>
            <a:ext cx="4592210" cy="3384376"/>
            <a:chOff x="5004047" y="3501008"/>
            <a:chExt cx="3831675" cy="261236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5" r="21725" b="20294"/>
            <a:stretch/>
          </p:blipFill>
          <p:spPr>
            <a:xfrm>
              <a:off x="5004047" y="3501008"/>
              <a:ext cx="3831675" cy="261236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971290" y="4221088"/>
              <a:ext cx="400909" cy="2473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Rectangle 6"/>
          <p:cNvSpPr/>
          <p:nvPr/>
        </p:nvSpPr>
        <p:spPr>
          <a:xfrm>
            <a:off x="658970" y="3475853"/>
            <a:ext cx="2406921" cy="17785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5059754" y="3501008"/>
            <a:ext cx="3779286" cy="3140845"/>
            <a:chOff x="4789870" y="1180061"/>
            <a:chExt cx="3677052" cy="340106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01"/>
            <a:stretch/>
          </p:blipFill>
          <p:spPr>
            <a:xfrm>
              <a:off x="4789870" y="1180061"/>
              <a:ext cx="3677052" cy="340106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662059" y="1724538"/>
              <a:ext cx="2717412" cy="20261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220072" y="764704"/>
            <a:ext cx="3960440" cy="2736304"/>
            <a:chOff x="1763688" y="2976220"/>
            <a:chExt cx="4911704" cy="3836575"/>
          </a:xfrm>
        </p:grpSpPr>
        <p:pic>
          <p:nvPicPr>
            <p:cNvPr id="14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20"/>
            <a:stretch/>
          </p:blipFill>
          <p:spPr>
            <a:xfrm>
              <a:off x="1763688" y="2976220"/>
              <a:ext cx="4241006" cy="375227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764803" y="6669360"/>
              <a:ext cx="4910589" cy="143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llipse 19"/>
          <p:cNvSpPr/>
          <p:nvPr/>
        </p:nvSpPr>
        <p:spPr>
          <a:xfrm>
            <a:off x="6201787" y="2375933"/>
            <a:ext cx="1466557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1747468" y="4289328"/>
            <a:ext cx="304252" cy="249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/>
          <p:cNvSpPr/>
          <p:nvPr/>
        </p:nvSpPr>
        <p:spPr>
          <a:xfrm rot="1735090">
            <a:off x="1842466" y="3728164"/>
            <a:ext cx="773190" cy="249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 rot="19834435">
            <a:off x="2512060" y="4514978"/>
            <a:ext cx="455608" cy="52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>
          <a:xfrm rot="19834435">
            <a:off x="603578" y="4385431"/>
            <a:ext cx="781433" cy="465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848872" cy="1066800"/>
          </a:xfrm>
        </p:spPr>
        <p:txBody>
          <a:bodyPr>
            <a:normAutofit/>
          </a:bodyPr>
          <a:lstStyle/>
          <a:p>
            <a:r>
              <a:rPr lang="fr-FR" dirty="0"/>
              <a:t>GRAND </a:t>
            </a:r>
            <a:r>
              <a:rPr lang="fr-FR" dirty="0">
                <a:latin typeface="Symbol" panose="05050102010706020507" pitchFamily="18" charset="2"/>
              </a:rPr>
              <a:t>n</a:t>
            </a:r>
            <a:r>
              <a:rPr lang="fr-FR" dirty="0"/>
              <a:t> </a:t>
            </a:r>
            <a:r>
              <a:rPr lang="fr-FR" dirty="0" err="1"/>
              <a:t>sensitivity</a:t>
            </a:r>
            <a:r>
              <a:rPr lang="fr-FR" dirty="0"/>
              <a:t> </a:t>
            </a:r>
            <a:r>
              <a:rPr lang="fr-FR" dirty="0" err="1" smtClean="0"/>
              <a:t>study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48862" y="1120976"/>
            <a:ext cx="5580112" cy="2160240"/>
          </a:xfrm>
        </p:spPr>
        <p:txBody>
          <a:bodyPr>
            <a:normAutofit fontScale="92500" lnSpcReduction="10000"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 Target </a:t>
            </a:r>
            <a:r>
              <a:rPr lang="fr-FR" sz="1400" dirty="0" err="1">
                <a:solidFill>
                  <a:schemeClr val="tx1"/>
                </a:solidFill>
              </a:rPr>
              <a:t>sensitivity</a:t>
            </a:r>
            <a:r>
              <a:rPr lang="fr-FR" sz="1400" dirty="0">
                <a:solidFill>
                  <a:schemeClr val="tx1"/>
                </a:solidFill>
              </a:rPr>
              <a:t>: </a:t>
            </a:r>
            <a:r>
              <a:rPr lang="fr-FR" sz="1400" dirty="0" smtClean="0">
                <a:solidFill>
                  <a:schemeClr val="tx1"/>
                </a:solidFill>
              </a:rPr>
              <a:t> E</a:t>
            </a:r>
            <a:r>
              <a:rPr lang="fr-FR" sz="1400" baseline="30000" dirty="0" smtClean="0">
                <a:solidFill>
                  <a:schemeClr val="tx1"/>
                </a:solidFill>
              </a:rPr>
              <a:t>2</a:t>
            </a:r>
            <a:r>
              <a:rPr lang="fr-FR" sz="1400" dirty="0" smtClean="0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fr-FR" sz="1400" dirty="0" smtClean="0">
                <a:solidFill>
                  <a:schemeClr val="tx1"/>
                </a:solidFill>
              </a:rPr>
              <a:t> </a:t>
            </a:r>
            <a:r>
              <a:rPr lang="fr-FR" sz="1400" dirty="0">
                <a:solidFill>
                  <a:schemeClr val="tx1"/>
                </a:solidFill>
              </a:rPr>
              <a:t>= </a:t>
            </a:r>
            <a:r>
              <a:rPr lang="fr-FR" sz="1400" dirty="0" smtClean="0">
                <a:solidFill>
                  <a:schemeClr val="tx1"/>
                </a:solidFill>
              </a:rPr>
              <a:t>few 10</a:t>
            </a:r>
            <a:r>
              <a:rPr lang="fr-FR" sz="1400" baseline="30000" dirty="0" smtClean="0">
                <a:solidFill>
                  <a:schemeClr val="tx1"/>
                </a:solidFill>
              </a:rPr>
              <a:t>-10 </a:t>
            </a:r>
            <a:r>
              <a:rPr lang="fr-FR" sz="1400" dirty="0" smtClean="0"/>
              <a:t>GeV.cm</a:t>
            </a:r>
            <a:r>
              <a:rPr lang="fr-FR" sz="1400" baseline="30000" dirty="0" smtClean="0"/>
              <a:t>-</a:t>
            </a:r>
            <a:r>
              <a:rPr lang="fr-FR" sz="1400" dirty="0" smtClean="0"/>
              <a:t>².sr</a:t>
            </a:r>
            <a:r>
              <a:rPr lang="fr-FR" sz="1400" baseline="30000" dirty="0" smtClean="0"/>
              <a:t>-1</a:t>
            </a:r>
            <a:r>
              <a:rPr lang="fr-FR" sz="1400" dirty="0" smtClean="0"/>
              <a:t>.s</a:t>
            </a:r>
            <a:r>
              <a:rPr lang="fr-FR" sz="1400" baseline="30000" dirty="0" smtClean="0"/>
              <a:t>-1 </a:t>
            </a:r>
            <a:r>
              <a:rPr lang="fr-FR" sz="1400" dirty="0" smtClean="0"/>
              <a:t>range</a:t>
            </a:r>
            <a:endParaRPr lang="fr-FR" sz="1400" dirty="0" smtClean="0">
              <a:solidFill>
                <a:schemeClr val="tx1"/>
              </a:solidFill>
            </a:endParaRPr>
          </a:p>
          <a:p>
            <a:pPr marL="109728" indent="0">
              <a:buNone/>
            </a:pPr>
            <a:r>
              <a:rPr lang="fr-FR" sz="1400" dirty="0"/>
              <a:t> </a:t>
            </a:r>
            <a:r>
              <a:rPr lang="fr-FR" sz="1400" dirty="0" smtClean="0"/>
              <a:t>     </a:t>
            </a:r>
            <a:r>
              <a:rPr lang="fr-FR" sz="1400" dirty="0" smtClean="0">
                <a:solidFill>
                  <a:schemeClr val="tx1"/>
                </a:solidFill>
              </a:rPr>
              <a:t>(~10 times </a:t>
            </a:r>
            <a:r>
              <a:rPr lang="fr-FR" sz="1400" dirty="0" err="1" smtClean="0">
                <a:solidFill>
                  <a:schemeClr val="tx1"/>
                </a:solidFill>
              </a:rPr>
              <a:t>better</a:t>
            </a:r>
            <a:r>
              <a:rPr lang="fr-FR" sz="1400" dirty="0" smtClean="0">
                <a:solidFill>
                  <a:schemeClr val="tx1"/>
                </a:solidFill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</a:rPr>
              <a:t>than</a:t>
            </a:r>
            <a:r>
              <a:rPr lang="fr-FR" sz="1400" dirty="0" smtClean="0">
                <a:solidFill>
                  <a:schemeClr val="tx1"/>
                </a:solidFill>
              </a:rPr>
              <a:t> 60000km² </a:t>
            </a:r>
            <a:r>
              <a:rPr lang="fr-FR" sz="1400" dirty="0" err="1" smtClean="0">
                <a:solidFill>
                  <a:schemeClr val="tx1"/>
                </a:solidFill>
              </a:rPr>
              <a:t>simu</a:t>
            </a:r>
            <a:r>
              <a:rPr lang="fr-FR" sz="1400" dirty="0" smtClean="0">
                <a:solidFill>
                  <a:schemeClr val="tx1"/>
                </a:solidFill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</a:rPr>
              <a:t>result</a:t>
            </a:r>
            <a:r>
              <a:rPr lang="fr-FR" sz="1400" dirty="0" smtClean="0">
                <a:solidFill>
                  <a:schemeClr val="tx1"/>
                </a:solidFill>
              </a:rPr>
              <a:t>)</a:t>
            </a:r>
            <a:endParaRPr lang="fr-FR" sz="1400" dirty="0">
              <a:solidFill>
                <a:schemeClr val="tx1"/>
              </a:solidFill>
            </a:endParaRPr>
          </a:p>
          <a:p>
            <a:r>
              <a:rPr lang="fr-FR" sz="1400" b="1" dirty="0" smtClean="0"/>
              <a:t>Driver: </a:t>
            </a:r>
            <a:r>
              <a:rPr lang="fr-FR" sz="1400" b="1" dirty="0" err="1" smtClean="0"/>
              <a:t>hotspot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with</a:t>
            </a:r>
            <a:r>
              <a:rPr lang="fr-FR" sz="1400" b="1" dirty="0" smtClean="0"/>
              <a:t> favorable </a:t>
            </a:r>
            <a:r>
              <a:rPr lang="fr-FR" sz="1400" b="1" dirty="0" err="1" smtClean="0"/>
              <a:t>topography</a:t>
            </a:r>
            <a:r>
              <a:rPr lang="fr-FR" sz="1400" b="1" dirty="0"/>
              <a:t> </a:t>
            </a:r>
            <a:r>
              <a:rPr lang="fr-FR" sz="1400" b="1" dirty="0" smtClean="0"/>
              <a:t>corresponds to factor &gt;3 </a:t>
            </a:r>
            <a:r>
              <a:rPr lang="fr-FR" sz="1400" b="1" dirty="0" err="1" smtClean="0"/>
              <a:t>increase</a:t>
            </a:r>
            <a:r>
              <a:rPr lang="fr-FR" sz="1400" b="1" dirty="0" smtClean="0"/>
              <a:t> in </a:t>
            </a:r>
            <a:r>
              <a:rPr lang="fr-FR" sz="1400" b="1" dirty="0" err="1" smtClean="0"/>
              <a:t>sensitivity</a:t>
            </a:r>
            <a:r>
              <a:rPr lang="fr-FR" sz="1400" b="1" dirty="0"/>
              <a:t>!</a:t>
            </a:r>
            <a:endParaRPr lang="fr-FR" sz="1400" dirty="0" smtClean="0"/>
          </a:p>
          <a:p>
            <a:r>
              <a:rPr lang="fr-FR" sz="1400" b="1" dirty="0" smtClean="0"/>
              <a:t>Giant </a:t>
            </a:r>
            <a:r>
              <a:rPr lang="fr-FR" sz="1400" b="1" dirty="0"/>
              <a:t>simulation area </a:t>
            </a:r>
            <a:r>
              <a:rPr lang="fr-FR" sz="1400" dirty="0"/>
              <a:t>(</a:t>
            </a:r>
            <a:r>
              <a:rPr lang="fr-FR" sz="1400" dirty="0" smtClean="0"/>
              <a:t>1’000’000 </a:t>
            </a:r>
            <a:r>
              <a:rPr lang="fr-FR" sz="1400" dirty="0" err="1"/>
              <a:t>antennas</a:t>
            </a:r>
            <a:r>
              <a:rPr lang="fr-FR" sz="1400" dirty="0"/>
              <a:t> over 1’000’000 km²</a:t>
            </a:r>
            <a:r>
              <a:rPr lang="fr-FR" sz="1400" dirty="0" smtClean="0"/>
              <a:t>?) to </a:t>
            </a:r>
            <a:r>
              <a:rPr lang="fr-FR" sz="1400" dirty="0" err="1" smtClean="0"/>
              <a:t>identify</a:t>
            </a:r>
            <a:r>
              <a:rPr lang="fr-FR" sz="1400" dirty="0" smtClean="0"/>
              <a:t> </a:t>
            </a:r>
            <a:r>
              <a:rPr lang="fr-FR" sz="1400" dirty="0" err="1" smtClean="0"/>
              <a:t>hotspots</a:t>
            </a:r>
            <a:r>
              <a:rPr lang="fr-FR" sz="1400" dirty="0"/>
              <a:t> </a:t>
            </a:r>
            <a:r>
              <a:rPr lang="fr-FR" sz="1400" dirty="0" smtClean="0"/>
              <a:t>(</a:t>
            </a:r>
            <a:r>
              <a:rPr lang="fr-FR" sz="1400" dirty="0" err="1" smtClean="0"/>
              <a:t>using</a:t>
            </a:r>
            <a:r>
              <a:rPr lang="fr-FR" sz="1400" dirty="0" smtClean="0"/>
              <a:t> « </a:t>
            </a:r>
            <a:r>
              <a:rPr lang="fr-FR" sz="1400" dirty="0" err="1" smtClean="0"/>
              <a:t>generic</a:t>
            </a:r>
            <a:r>
              <a:rPr lang="fr-FR" sz="1400" dirty="0" smtClean="0"/>
              <a:t> » </a:t>
            </a:r>
            <a:r>
              <a:rPr lang="fr-FR" sz="1400" dirty="0" err="1" smtClean="0"/>
              <a:t>showers</a:t>
            </a:r>
            <a:r>
              <a:rPr lang="fr-FR" sz="1400" dirty="0" smtClean="0"/>
              <a:t>)</a:t>
            </a:r>
          </a:p>
          <a:p>
            <a:r>
              <a:rPr lang="fr-FR" sz="1400" dirty="0" err="1" smtClean="0"/>
              <a:t>Huge</a:t>
            </a:r>
            <a:r>
              <a:rPr lang="fr-FR" sz="1400" dirty="0" smtClean="0"/>
              <a:t> simulation </a:t>
            </a:r>
            <a:r>
              <a:rPr lang="fr-FR" sz="1400" dirty="0" err="1" smtClean="0"/>
              <a:t>requests</a:t>
            </a:r>
            <a:r>
              <a:rPr lang="fr-FR" sz="1400" dirty="0" smtClean="0"/>
              <a:t> </a:t>
            </a:r>
            <a:r>
              <a:rPr lang="fr-FR" sz="1400" dirty="0" smtClean="0">
                <a:sym typeface="Wingdings" panose="05000000000000000000" pitchFamily="2" charset="2"/>
              </a:rPr>
              <a:t></a:t>
            </a:r>
            <a:r>
              <a:rPr lang="fr-FR" sz="1400" dirty="0" err="1">
                <a:sym typeface="Wingdings" panose="05000000000000000000" pitchFamily="2" charset="2"/>
              </a:rPr>
              <a:t>r</a:t>
            </a:r>
            <a:r>
              <a:rPr lang="fr-FR" sz="1400" dirty="0" err="1" smtClean="0"/>
              <a:t>equires</a:t>
            </a:r>
            <a:r>
              <a:rPr lang="fr-FR" sz="1400" dirty="0" smtClean="0"/>
              <a:t> </a:t>
            </a:r>
            <a:r>
              <a:rPr lang="fr-FR" sz="1400" dirty="0" err="1" smtClean="0"/>
              <a:t>clever</a:t>
            </a:r>
            <a:r>
              <a:rPr lang="fr-FR" sz="1400" dirty="0" smtClean="0"/>
              <a:t> +clean </a:t>
            </a:r>
            <a:r>
              <a:rPr lang="fr-FR" sz="1400" dirty="0" err="1" smtClean="0"/>
              <a:t>parametrization</a:t>
            </a:r>
            <a:r>
              <a:rPr lang="fr-FR" sz="1400" dirty="0" smtClean="0"/>
              <a:t> of </a:t>
            </a:r>
            <a:r>
              <a:rPr lang="fr-FR" sz="1400" dirty="0" err="1" smtClean="0"/>
              <a:t>shower</a:t>
            </a:r>
            <a:r>
              <a:rPr lang="fr-FR" sz="1400" dirty="0" smtClean="0"/>
              <a:t> </a:t>
            </a:r>
            <a:r>
              <a:rPr lang="fr-FR" sz="1400" dirty="0" err="1" smtClean="0"/>
              <a:t>radop-emission</a:t>
            </a:r>
            <a:r>
              <a:rPr lang="fr-FR" sz="1400" dirty="0" smtClean="0"/>
              <a:t> </a:t>
            </a:r>
            <a:r>
              <a:rPr lang="fr-FR" sz="1400" dirty="0" smtClean="0">
                <a:sym typeface="Wingdings" panose="05000000000000000000" pitchFamily="2" charset="2"/>
              </a:rPr>
              <a:t>.</a:t>
            </a:r>
          </a:p>
          <a:p>
            <a:r>
              <a:rPr lang="fr-FR" sz="1400" dirty="0">
                <a:sym typeface="Wingdings" panose="05000000000000000000" pitchFamily="2" charset="2"/>
              </a:rPr>
              <a:t>O</a:t>
            </a:r>
            <a:r>
              <a:rPr lang="fr-FR" sz="1400" dirty="0" smtClean="0"/>
              <a:t>n-</a:t>
            </a:r>
            <a:r>
              <a:rPr lang="fr-FR" sz="1400" dirty="0" err="1" smtClean="0"/>
              <a:t>going</a:t>
            </a:r>
            <a:r>
              <a:rPr lang="fr-FR" sz="1400" dirty="0" smtClean="0"/>
              <a:t> </a:t>
            </a:r>
            <a:r>
              <a:rPr lang="fr-FR" sz="1400" dirty="0" err="1" smtClean="0"/>
              <a:t>work</a:t>
            </a:r>
            <a:r>
              <a:rPr lang="fr-FR" sz="1400" dirty="0" smtClean="0"/>
              <a:t> </a:t>
            </a:r>
            <a:r>
              <a:rPr lang="fr-FR" sz="1400" dirty="0"/>
              <a:t>(W. Carvalho </a:t>
            </a:r>
            <a:r>
              <a:rPr lang="fr-FR" sz="1400" dirty="0" smtClean="0"/>
              <a:t>, K. De </a:t>
            </a:r>
            <a:r>
              <a:rPr lang="fr-FR" sz="1400" dirty="0" err="1" smtClean="0"/>
              <a:t>Vries</a:t>
            </a:r>
            <a:r>
              <a:rPr lang="fr-FR" sz="1400" dirty="0" smtClean="0"/>
              <a:t>, </a:t>
            </a:r>
            <a:r>
              <a:rPr lang="fr-FR" sz="1400" b="1" u="sng" dirty="0" smtClean="0"/>
              <a:t>S. Le </a:t>
            </a:r>
            <a:r>
              <a:rPr lang="fr-FR" sz="1400" b="1" u="sng" dirty="0" err="1" smtClean="0"/>
              <a:t>Coz</a:t>
            </a:r>
            <a:r>
              <a:rPr lang="fr-FR" sz="1400" b="1" u="sng" dirty="0" smtClean="0"/>
              <a:t>, OM, C. Medina, V. </a:t>
            </a:r>
            <a:r>
              <a:rPr lang="fr-FR" sz="1400" b="1" u="sng" dirty="0" err="1" smtClean="0"/>
              <a:t>Niess</a:t>
            </a:r>
            <a:r>
              <a:rPr lang="fr-FR" sz="1400" dirty="0"/>
              <a:t>,</a:t>
            </a:r>
            <a:r>
              <a:rPr lang="fr-FR" sz="1400" dirty="0" smtClean="0"/>
              <a:t> M</a:t>
            </a:r>
            <a:r>
              <a:rPr lang="fr-FR" sz="1400" dirty="0"/>
              <a:t>. </a:t>
            </a:r>
            <a:r>
              <a:rPr lang="fr-FR" sz="1400" dirty="0" err="1" smtClean="0"/>
              <a:t>Tueros</a:t>
            </a:r>
            <a:r>
              <a:rPr lang="fr-FR" sz="1400" dirty="0" smtClean="0"/>
              <a:t> &amp; </a:t>
            </a:r>
            <a:r>
              <a:rPr lang="fr-FR" sz="1400" b="1" u="sng" dirty="0" smtClean="0"/>
              <a:t>A. </a:t>
            </a:r>
            <a:r>
              <a:rPr lang="fr-FR" sz="1400" b="1" u="sng" dirty="0" err="1" smtClean="0"/>
              <a:t>Zilles</a:t>
            </a:r>
            <a:r>
              <a:rPr lang="fr-FR" sz="1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250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 animBg="1"/>
      <p:bldP spid="19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du contenu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2"/>
            <a:ext cx="5218584" cy="468052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GRAND performances</a:t>
            </a:r>
            <a:endParaRPr lang="en-US" dirty="0"/>
          </a:p>
        </p:txBody>
      </p:sp>
      <p:sp>
        <p:nvSpPr>
          <p:cNvPr id="5" name="Flèche droite 4"/>
          <p:cNvSpPr/>
          <p:nvPr/>
        </p:nvSpPr>
        <p:spPr>
          <a:xfrm rot="5400000">
            <a:off x="3555607" y="2844656"/>
            <a:ext cx="1152128" cy="448609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èche droite 5"/>
          <p:cNvSpPr/>
          <p:nvPr/>
        </p:nvSpPr>
        <p:spPr>
          <a:xfrm rot="5400000">
            <a:off x="1436986" y="3421317"/>
            <a:ext cx="669965" cy="448609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èche droite 6"/>
          <p:cNvSpPr/>
          <p:nvPr/>
        </p:nvSpPr>
        <p:spPr>
          <a:xfrm rot="5400000">
            <a:off x="1818517" y="3971326"/>
            <a:ext cx="1203045" cy="448609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4860032" y="1340768"/>
            <a:ext cx="431054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Hotspot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favorable </a:t>
            </a:r>
            <a:r>
              <a:rPr lang="fr-FR" dirty="0" err="1" smtClean="0"/>
              <a:t>topology</a:t>
            </a:r>
            <a:r>
              <a:rPr lang="fr-FR" dirty="0" smtClean="0"/>
              <a:t> </a:t>
            </a:r>
          </a:p>
          <a:p>
            <a:pPr marL="285750" indent="-285750" algn="ctr">
              <a:buFont typeface="Symbol" pitchFamily="18" charset="2"/>
              <a:buChar char="Þ"/>
            </a:pPr>
            <a:r>
              <a:rPr lang="fr-FR" dirty="0" err="1" smtClean="0"/>
              <a:t>enhanced</a:t>
            </a:r>
            <a:r>
              <a:rPr lang="fr-FR" dirty="0" smtClean="0"/>
              <a:t> </a:t>
            </a:r>
            <a:r>
              <a:rPr lang="fr-FR" dirty="0" err="1" smtClean="0"/>
              <a:t>detection</a:t>
            </a:r>
            <a:r>
              <a:rPr lang="fr-FR" dirty="0" smtClean="0"/>
              <a:t> rate!</a:t>
            </a:r>
          </a:p>
          <a:p>
            <a:pPr algn="ctr"/>
            <a:r>
              <a:rPr lang="fr-FR" dirty="0"/>
              <a:t>x</a:t>
            </a:r>
            <a:r>
              <a:rPr lang="fr-FR" dirty="0" smtClean="0"/>
              <a:t> 10 in </a:t>
            </a:r>
            <a:r>
              <a:rPr lang="fr-FR" dirty="0" err="1" smtClean="0"/>
              <a:t>sensitivity</a:t>
            </a:r>
            <a:r>
              <a:rPr lang="fr-FR" dirty="0" smtClean="0"/>
              <a:t> for x 3 in surface</a:t>
            </a:r>
            <a:endParaRPr lang="fr-FR" dirty="0"/>
          </a:p>
          <a:p>
            <a:pPr algn="ctr"/>
            <a:r>
              <a:rPr lang="fr-FR" dirty="0" smtClean="0"/>
              <a:t>200’000km² </a:t>
            </a:r>
            <a:r>
              <a:rPr lang="fr-FR" dirty="0" err="1" smtClean="0"/>
              <a:t>could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enough</a:t>
            </a:r>
            <a:r>
              <a:rPr lang="fr-FR" dirty="0" smtClean="0"/>
              <a:t> to </a:t>
            </a:r>
            <a:r>
              <a:rPr lang="fr-FR" dirty="0" err="1" smtClean="0"/>
              <a:t>reach</a:t>
            </a:r>
            <a:r>
              <a:rPr lang="fr-FR" dirty="0" smtClean="0"/>
              <a:t> </a:t>
            </a:r>
            <a:r>
              <a:rPr lang="fr-FR" b="1" dirty="0" smtClean="0"/>
              <a:t>1.5 10</a:t>
            </a:r>
            <a:r>
              <a:rPr lang="fr-FR" b="1" baseline="30000" dirty="0" smtClean="0"/>
              <a:t>-10 </a:t>
            </a:r>
            <a:r>
              <a:rPr lang="fr-FR" b="1" dirty="0" smtClean="0"/>
              <a:t> GeV.cm</a:t>
            </a:r>
            <a:r>
              <a:rPr lang="fr-FR" b="1" baseline="30000" dirty="0" smtClean="0"/>
              <a:t>-</a:t>
            </a:r>
            <a:r>
              <a:rPr lang="fr-FR" b="1" dirty="0" smtClean="0"/>
              <a:t>².sr</a:t>
            </a:r>
            <a:r>
              <a:rPr lang="fr-FR" b="1" baseline="30000" dirty="0" smtClean="0"/>
              <a:t>-1</a:t>
            </a:r>
            <a:r>
              <a:rPr lang="fr-FR" b="1" dirty="0" smtClean="0"/>
              <a:t>.s</a:t>
            </a:r>
            <a:r>
              <a:rPr lang="fr-FR" b="1" baseline="30000" dirty="0" smtClean="0"/>
              <a:t>-1 </a:t>
            </a:r>
            <a:r>
              <a:rPr lang="fr-FR" dirty="0" err="1" smtClean="0"/>
              <a:t>sensitivity</a:t>
            </a:r>
            <a:r>
              <a:rPr lang="fr-FR" dirty="0" smtClean="0"/>
              <a:t>. </a:t>
            </a:r>
          </a:p>
          <a:p>
            <a:pPr algn="ctr"/>
            <a:r>
              <a:rPr lang="fr-FR" b="1" dirty="0" err="1" smtClean="0"/>
              <a:t>Still</a:t>
            </a:r>
            <a:r>
              <a:rPr lang="fr-FR" b="1" dirty="0" smtClean="0"/>
              <a:t> to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confirmed</a:t>
            </a:r>
            <a:r>
              <a:rPr lang="fr-FR" b="1" dirty="0" smtClean="0"/>
              <a:t>.</a:t>
            </a:r>
            <a:endParaRPr lang="fr-FR" b="1" dirty="0" smtClean="0"/>
          </a:p>
        </p:txBody>
      </p:sp>
      <p:grpSp>
        <p:nvGrpSpPr>
          <p:cNvPr id="9" name="Groupe 8"/>
          <p:cNvGrpSpPr/>
          <p:nvPr/>
        </p:nvGrpSpPr>
        <p:grpSpPr>
          <a:xfrm>
            <a:off x="5115355" y="3397936"/>
            <a:ext cx="4120758" cy="3091667"/>
            <a:chOff x="5225971" y="3537566"/>
            <a:chExt cx="4120758" cy="3122584"/>
          </a:xfrm>
        </p:grpSpPr>
        <p:grpSp>
          <p:nvGrpSpPr>
            <p:cNvPr id="10" name="Groupe 9"/>
            <p:cNvGrpSpPr/>
            <p:nvPr/>
          </p:nvGrpSpPr>
          <p:grpSpPr>
            <a:xfrm>
              <a:off x="5225971" y="4235418"/>
              <a:ext cx="4120758" cy="2424732"/>
              <a:chOff x="5225971" y="4235418"/>
              <a:chExt cx="4120758" cy="2424732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41" t="64861" r="5541" b="5417"/>
              <a:stretch/>
            </p:blipFill>
            <p:spPr>
              <a:xfrm>
                <a:off x="5225971" y="4235418"/>
                <a:ext cx="4120758" cy="2424732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610425" y="4591124"/>
                <a:ext cx="2088232" cy="11812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400" dirty="0" err="1"/>
                  <a:t>Median</a:t>
                </a:r>
                <a:r>
                  <a:rPr lang="fr-FR" sz="1400" dirty="0"/>
                  <a:t> = 0.02</a:t>
                </a:r>
                <a:r>
                  <a:rPr lang="fr-FR" sz="1400" dirty="0" smtClean="0"/>
                  <a:t>°</a:t>
                </a:r>
              </a:p>
              <a:p>
                <a:r>
                  <a:rPr lang="fr-FR" sz="1400" dirty="0" err="1" smtClean="0"/>
                  <a:t>Mean</a:t>
                </a:r>
                <a:r>
                  <a:rPr lang="fr-FR" sz="1400" dirty="0" smtClean="0"/>
                  <a:t> = 0.05°</a:t>
                </a:r>
              </a:p>
              <a:p>
                <a:r>
                  <a:rPr lang="fr-FR" sz="1400" dirty="0" smtClean="0"/>
                  <a:t>f(</a:t>
                </a:r>
                <a:r>
                  <a:rPr lang="fr-FR" sz="1400" dirty="0" err="1" smtClean="0">
                    <a:latin typeface="Symbol" panose="05050102010706020507" pitchFamily="18" charset="2"/>
                  </a:rPr>
                  <a:t>Dq</a:t>
                </a:r>
                <a:r>
                  <a:rPr lang="fr-FR" sz="1400" dirty="0" smtClean="0"/>
                  <a:t>&gt;1°) = 0.2%</a:t>
                </a:r>
              </a:p>
              <a:p>
                <a:r>
                  <a:rPr lang="fr-FR" sz="1400" dirty="0" err="1" smtClean="0"/>
                  <a:t>Ultimate</a:t>
                </a:r>
                <a:r>
                  <a:rPr lang="fr-FR" sz="1400" dirty="0" smtClean="0"/>
                  <a:t> </a:t>
                </a:r>
                <a:r>
                  <a:rPr lang="fr-FR" sz="1400" dirty="0" err="1" smtClean="0"/>
                  <a:t>resolution</a:t>
                </a:r>
                <a:r>
                  <a:rPr lang="fr-FR" sz="1400" dirty="0" smtClean="0"/>
                  <a:t> </a:t>
                </a:r>
              </a:p>
              <a:p>
                <a:r>
                  <a:rPr lang="fr-FR" sz="1400" dirty="0" err="1" smtClean="0"/>
                  <a:t>assuming</a:t>
                </a:r>
                <a:r>
                  <a:rPr lang="fr-FR" sz="1400" dirty="0" smtClean="0"/>
                  <a:t> </a:t>
                </a:r>
                <a:r>
                  <a:rPr lang="fr-FR" sz="1400" dirty="0" smtClean="0">
                    <a:latin typeface="Symbol" panose="05050102010706020507" pitchFamily="18" charset="2"/>
                  </a:rPr>
                  <a:t>s</a:t>
                </a:r>
                <a:r>
                  <a:rPr lang="fr-FR" sz="1400" baseline="-25000" dirty="0" smtClean="0"/>
                  <a:t>t</a:t>
                </a:r>
                <a:r>
                  <a:rPr lang="fr-FR" sz="1400" dirty="0" smtClean="0"/>
                  <a:t> = 3ns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225971" y="3537566"/>
              <a:ext cx="4120758" cy="792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err="1" smtClean="0">
                  <a:solidFill>
                    <a:schemeClr val="tx1"/>
                  </a:solidFill>
                </a:rPr>
                <a:t>Atop</a:t>
              </a:r>
              <a:r>
                <a:rPr lang="fr-FR" sz="1600" dirty="0" smtClean="0">
                  <a:solidFill>
                    <a:schemeClr val="tx1"/>
                  </a:solidFill>
                </a:rPr>
                <a:t> of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that</a:t>
              </a:r>
              <a:r>
                <a:rPr lang="fr-FR" sz="1600" dirty="0" smtClean="0">
                  <a:solidFill>
                    <a:schemeClr val="tx1"/>
                  </a:solidFill>
                </a:rPr>
                <a:t>: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great</a:t>
              </a:r>
              <a:r>
                <a:rPr lang="fr-FR" sz="1600" dirty="0" smtClean="0">
                  <a:solidFill>
                    <a:schemeClr val="tx1"/>
                  </a:solidFill>
                </a:rPr>
                <a:t>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angular</a:t>
              </a:r>
              <a:r>
                <a:rPr lang="fr-FR" sz="1600" dirty="0" smtClean="0">
                  <a:solidFill>
                    <a:schemeClr val="tx1"/>
                  </a:solidFill>
                </a:rPr>
                <a:t>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resolution</a:t>
              </a:r>
              <a:r>
                <a:rPr lang="fr-FR" sz="1600" dirty="0" smtClean="0">
                  <a:solidFill>
                    <a:schemeClr val="tx1"/>
                  </a:solidFill>
                </a:rPr>
                <a:t> </a:t>
              </a:r>
              <a:r>
                <a:rPr lang="fr-FR" sz="1600" dirty="0" err="1">
                  <a:solidFill>
                    <a:schemeClr val="tx1"/>
                  </a:solidFill>
                </a:rPr>
                <a:t>thanks</a:t>
              </a:r>
              <a:r>
                <a:rPr lang="fr-FR" sz="1600" dirty="0">
                  <a:solidFill>
                    <a:schemeClr val="tx1"/>
                  </a:solidFill>
                </a:rPr>
                <a:t> to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mountains</a:t>
              </a:r>
              <a:r>
                <a:rPr lang="fr-FR" sz="1600" dirty="0">
                  <a:solidFill>
                    <a:schemeClr val="tx1"/>
                  </a:solidFill>
                </a:rPr>
                <a:t>.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691778" y="5373216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All </a:t>
            </a:r>
            <a:r>
              <a:rPr lang="fr-FR" dirty="0" err="1" smtClean="0"/>
              <a:t>flavors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4606" y="1412776"/>
            <a:ext cx="4822630" cy="4611333"/>
          </a:xfrm>
        </p:spPr>
        <p:txBody>
          <a:bodyPr>
            <a:normAutofit fontScale="92500"/>
          </a:bodyPr>
          <a:lstStyle/>
          <a:p>
            <a:r>
              <a:rPr lang="fr-FR" sz="2600" b="1" dirty="0"/>
              <a:t>Trans-GZK </a:t>
            </a:r>
            <a:r>
              <a:rPr lang="fr-FR" sz="2600" b="1" dirty="0" err="1" smtClean="0"/>
              <a:t>UHECRs</a:t>
            </a:r>
            <a:r>
              <a:rPr lang="fr-FR" sz="2600" b="1" dirty="0" smtClean="0"/>
              <a:t>:</a:t>
            </a:r>
          </a:p>
          <a:p>
            <a:pPr lvl="1"/>
            <a:r>
              <a:rPr lang="fr-FR" dirty="0" err="1" smtClean="0"/>
              <a:t>significant</a:t>
            </a:r>
            <a:r>
              <a:rPr lang="fr-FR" dirty="0" smtClean="0"/>
              <a:t> </a:t>
            </a:r>
            <a:r>
              <a:rPr lang="fr-FR" dirty="0" smtClean="0"/>
              <a:t>stat </a:t>
            </a:r>
            <a:r>
              <a:rPr lang="fr-FR" dirty="0" err="1" smtClean="0"/>
              <a:t>achievable</a:t>
            </a:r>
            <a:r>
              <a:rPr lang="fr-FR" dirty="0" smtClean="0"/>
              <a:t> </a:t>
            </a:r>
            <a:r>
              <a:rPr lang="fr-FR" dirty="0" err="1" smtClean="0"/>
              <a:t>above</a:t>
            </a:r>
            <a:r>
              <a:rPr lang="fr-FR" dirty="0" smtClean="0"/>
              <a:t> 10</a:t>
            </a:r>
            <a:r>
              <a:rPr lang="fr-FR" baseline="30000" dirty="0" smtClean="0"/>
              <a:t>19</a:t>
            </a:r>
            <a:r>
              <a:rPr lang="fr-FR" dirty="0" smtClean="0"/>
              <a:t>eV </a:t>
            </a:r>
            <a:r>
              <a:rPr lang="fr-FR" dirty="0" err="1" smtClean="0"/>
              <a:t>thanks</a:t>
            </a:r>
            <a:r>
              <a:rPr lang="fr-FR" dirty="0" smtClean="0"/>
              <a:t> to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/>
              <a:t>huge</a:t>
            </a:r>
            <a:r>
              <a:rPr lang="fr-FR" dirty="0" smtClean="0"/>
              <a:t> effective </a:t>
            </a:r>
            <a:r>
              <a:rPr lang="fr-FR" dirty="0" smtClean="0"/>
              <a:t>area (~AUGER </a:t>
            </a:r>
            <a:r>
              <a:rPr lang="fr-FR" dirty="0" smtClean="0"/>
              <a:t>x </a:t>
            </a:r>
            <a:r>
              <a:rPr lang="fr-FR" dirty="0" smtClean="0"/>
              <a:t>15)…</a:t>
            </a:r>
          </a:p>
          <a:p>
            <a:pPr lvl="1"/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tremendous</a:t>
            </a:r>
            <a:r>
              <a:rPr lang="fr-FR" dirty="0" smtClean="0"/>
              <a:t> if good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 err="1" smtClean="0"/>
              <a:t>achievable</a:t>
            </a:r>
            <a:r>
              <a:rPr lang="fr-FR" dirty="0" smtClean="0"/>
              <a:t> on </a:t>
            </a:r>
            <a:r>
              <a:rPr lang="fr-FR" dirty="0" err="1" smtClean="0"/>
              <a:t>X</a:t>
            </a:r>
            <a:r>
              <a:rPr lang="fr-FR" baseline="-25000" dirty="0" err="1" smtClean="0"/>
              <a:t>max</a:t>
            </a:r>
            <a:r>
              <a:rPr lang="fr-FR" dirty="0"/>
              <a:t> </a:t>
            </a:r>
            <a:endParaRPr lang="fr-FR" dirty="0" smtClean="0"/>
          </a:p>
          <a:p>
            <a:pPr marL="411480" lvl="1" indent="0">
              <a:buNone/>
            </a:pP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   </a:t>
            </a:r>
            <a:r>
              <a:rPr lang="fr-FR" b="1" dirty="0" smtClean="0">
                <a:sym typeface="Wingdings" panose="05000000000000000000" pitchFamily="2" charset="2"/>
              </a:rPr>
              <a:t>on-</a:t>
            </a:r>
            <a:r>
              <a:rPr lang="fr-FR" b="1" dirty="0" err="1" smtClean="0">
                <a:sym typeface="Wingdings" panose="05000000000000000000" pitchFamily="2" charset="2"/>
              </a:rPr>
              <a:t>going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study</a:t>
            </a:r>
            <a:r>
              <a:rPr lang="fr-FR" dirty="0" smtClean="0">
                <a:sym typeface="Wingdings" panose="05000000000000000000" pitchFamily="2" charset="2"/>
              </a:rPr>
              <a:t>.</a:t>
            </a:r>
          </a:p>
          <a:p>
            <a:r>
              <a:rPr lang="fr-FR" sz="2600" dirty="0" err="1" smtClean="0"/>
              <a:t>Fast</a:t>
            </a:r>
            <a:r>
              <a:rPr lang="fr-FR" sz="2600" dirty="0" smtClean="0"/>
              <a:t> Radio </a:t>
            </a:r>
            <a:r>
              <a:rPr lang="fr-FR" sz="2600" dirty="0" err="1" smtClean="0"/>
              <a:t>Bursts</a:t>
            </a:r>
            <a:r>
              <a:rPr lang="fr-FR" sz="2600" dirty="0" smtClean="0"/>
              <a:t> (?)</a:t>
            </a:r>
          </a:p>
          <a:p>
            <a:r>
              <a:rPr lang="fr-FR" sz="2600" dirty="0" err="1" smtClean="0"/>
              <a:t>Epoch</a:t>
            </a:r>
            <a:r>
              <a:rPr lang="fr-FR" sz="2600" dirty="0" smtClean="0"/>
              <a:t> of </a:t>
            </a:r>
            <a:r>
              <a:rPr lang="fr-FR" sz="2600" dirty="0" err="1" smtClean="0"/>
              <a:t>Reionization</a:t>
            </a:r>
            <a:r>
              <a:rPr lang="fr-FR" sz="2600" dirty="0" smtClean="0"/>
              <a:t> (?)</a:t>
            </a:r>
          </a:p>
          <a:p>
            <a:r>
              <a:rPr lang="fr-FR" sz="2600" dirty="0" err="1" smtClean="0"/>
              <a:t>Extreme</a:t>
            </a:r>
            <a:r>
              <a:rPr lang="fr-FR" sz="2600" dirty="0" smtClean="0"/>
              <a:t> </a:t>
            </a:r>
            <a:r>
              <a:rPr lang="fr-FR" sz="2600" dirty="0" err="1" smtClean="0"/>
              <a:t>atmosphere</a:t>
            </a:r>
            <a:r>
              <a:rPr lang="fr-FR" sz="2600" dirty="0" smtClean="0"/>
              <a:t> </a:t>
            </a:r>
            <a:r>
              <a:rPr lang="fr-FR" sz="2600" dirty="0" err="1" smtClean="0"/>
              <a:t>events</a:t>
            </a:r>
            <a:r>
              <a:rPr lang="fr-FR" sz="2600" dirty="0" smtClean="0"/>
              <a:t> (?)</a:t>
            </a:r>
          </a:p>
          <a:p>
            <a:endParaRPr lang="fr-FR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146018"/>
            <a:ext cx="3888432" cy="1066800"/>
          </a:xfrm>
        </p:spPr>
        <p:txBody>
          <a:bodyPr>
            <a:normAutofit/>
          </a:bodyPr>
          <a:lstStyle/>
          <a:p>
            <a:r>
              <a:rPr lang="fr-FR" sz="3200" dirty="0" err="1" smtClean="0"/>
              <a:t>Physic</a:t>
            </a:r>
            <a:r>
              <a:rPr lang="fr-FR" sz="3200" dirty="0" err="1" smtClean="0"/>
              <a:t>s</a:t>
            </a:r>
            <a:r>
              <a:rPr lang="fr-FR" sz="3200" dirty="0" smtClean="0"/>
              <a:t> </a:t>
            </a:r>
            <a:r>
              <a:rPr lang="fr-FR" sz="3200" dirty="0" err="1" smtClean="0"/>
              <a:t>with</a:t>
            </a:r>
            <a:r>
              <a:rPr lang="fr-FR" sz="3200" dirty="0" smtClean="0"/>
              <a:t> GRAND</a:t>
            </a:r>
            <a:endParaRPr lang="fr-FR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20" y="221679"/>
            <a:ext cx="384173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4695204" y="3128066"/>
            <a:ext cx="4629324" cy="3265662"/>
            <a:chOff x="4695204" y="3128066"/>
            <a:chExt cx="4629324" cy="326566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204" y="3128066"/>
              <a:ext cx="4464268" cy="326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964488" y="3573016"/>
              <a:ext cx="360040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5508104" y="4869160"/>
            <a:ext cx="2603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AUGER 2005-2015:</a:t>
            </a:r>
          </a:p>
          <a:p>
            <a:r>
              <a:rPr lang="fr-FR" dirty="0" smtClean="0"/>
              <a:t>5 </a:t>
            </a:r>
            <a:r>
              <a:rPr lang="fr-FR" dirty="0" err="1" smtClean="0"/>
              <a:t>events</a:t>
            </a:r>
            <a:r>
              <a:rPr lang="fr-FR" dirty="0" smtClean="0"/>
              <a:t> </a:t>
            </a:r>
            <a:r>
              <a:rPr lang="fr-FR" dirty="0" err="1" smtClean="0"/>
              <a:t>above</a:t>
            </a:r>
            <a:r>
              <a:rPr lang="fr-FR" dirty="0" smtClean="0"/>
              <a:t> 10</a:t>
            </a:r>
            <a:r>
              <a:rPr lang="fr-FR" baseline="30000" dirty="0" smtClean="0"/>
              <a:t>20</a:t>
            </a:r>
            <a:r>
              <a:rPr lang="fr-FR" dirty="0" smtClean="0"/>
              <a:t>eV…</a:t>
            </a:r>
            <a:endParaRPr lang="en-US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8327049" y="3562383"/>
            <a:ext cx="0" cy="237626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>
            <a:off x="0" y="4196719"/>
            <a:ext cx="4667844" cy="2314106"/>
            <a:chOff x="0" y="4210367"/>
            <a:chExt cx="4667844" cy="2314106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73"/>
            <a:stretch/>
          </p:blipFill>
          <p:spPr bwMode="auto">
            <a:xfrm>
              <a:off x="0" y="4210367"/>
              <a:ext cx="3312367" cy="2314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5"/>
            <p:cNvSpPr txBox="1"/>
            <p:nvPr/>
          </p:nvSpPr>
          <p:spPr>
            <a:xfrm>
              <a:off x="3145488" y="4295951"/>
              <a:ext cx="1522356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Buitink</a:t>
              </a:r>
              <a:r>
                <a:rPr lang="fr-FR" dirty="0" smtClean="0"/>
                <a:t> et al., </a:t>
              </a:r>
              <a:r>
                <a:rPr lang="fr-FR" dirty="0" smtClean="0"/>
                <a:t>Nature</a:t>
              </a:r>
            </a:p>
            <a:p>
              <a:endParaRPr lang="fr-FR" dirty="0"/>
            </a:p>
            <a:p>
              <a:endParaRPr lang="fr-FR" dirty="0" smtClean="0"/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845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GRAND challenges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96176"/>
            <a:ext cx="8579296" cy="4325112"/>
          </a:xfrm>
        </p:spPr>
        <p:txBody>
          <a:bodyPr/>
          <a:lstStyle/>
          <a:p>
            <a:r>
              <a:rPr lang="fr-FR" u="sng" dirty="0" err="1" smtClean="0"/>
              <a:t>Autonomous</a:t>
            </a:r>
            <a:r>
              <a:rPr lang="fr-FR" dirty="0" smtClean="0"/>
              <a:t> </a:t>
            </a:r>
            <a:r>
              <a:rPr lang="fr-FR" dirty="0" err="1" smtClean="0"/>
              <a:t>radiodetection</a:t>
            </a:r>
            <a:r>
              <a:rPr lang="fr-FR" dirty="0" smtClean="0"/>
              <a:t> of ~</a:t>
            </a:r>
            <a:r>
              <a:rPr lang="fr-FR" u="sng" dirty="0" smtClean="0"/>
              <a:t>horizontal</a:t>
            </a:r>
            <a:r>
              <a:rPr lang="fr-FR" dirty="0" smtClean="0"/>
              <a:t> </a:t>
            </a:r>
            <a:r>
              <a:rPr lang="fr-FR" dirty="0" err="1" smtClean="0"/>
              <a:t>showers</a:t>
            </a:r>
            <a:r>
              <a:rPr lang="fr-FR" dirty="0" smtClean="0"/>
              <a:t>?</a:t>
            </a:r>
          </a:p>
          <a:p>
            <a:endParaRPr lang="fr-FR" dirty="0" smtClean="0"/>
          </a:p>
          <a:p>
            <a:r>
              <a:rPr lang="fr-FR" dirty="0" smtClean="0"/>
              <a:t>Background rejection / </a:t>
            </a:r>
            <a:r>
              <a:rPr lang="fr-FR" dirty="0" err="1" smtClean="0"/>
              <a:t>event</a:t>
            </a:r>
            <a:r>
              <a:rPr lang="fr-FR" dirty="0" smtClean="0"/>
              <a:t> identification</a:t>
            </a:r>
          </a:p>
          <a:p>
            <a:endParaRPr lang="fr-FR" dirty="0" smtClean="0"/>
          </a:p>
          <a:p>
            <a:r>
              <a:rPr lang="fr-FR" dirty="0" err="1" smtClean="0"/>
              <a:t>Technological</a:t>
            </a:r>
            <a:r>
              <a:rPr lang="fr-FR" dirty="0" smtClean="0"/>
              <a:t> challenges: trigger, data collection, maintenance, …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1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340768"/>
            <a:ext cx="6408712" cy="5184576"/>
          </a:xfrm>
        </p:spPr>
        <p:txBody>
          <a:bodyPr>
            <a:normAutofit lnSpcReduction="10000"/>
          </a:bodyPr>
          <a:lstStyle/>
          <a:p>
            <a:r>
              <a:rPr lang="fr-FR" sz="2000" dirty="0" smtClean="0"/>
              <a:t>TREND </a:t>
            </a:r>
            <a:r>
              <a:rPr lang="fr-FR" sz="2000" dirty="0" err="1" smtClean="0"/>
              <a:t>demonstrated</a:t>
            </a:r>
            <a:r>
              <a:rPr lang="fr-FR" sz="2000" dirty="0" smtClean="0"/>
              <a:t> </a:t>
            </a:r>
            <a:r>
              <a:rPr lang="fr-FR" sz="2000" dirty="0" err="1" smtClean="0"/>
              <a:t>that</a:t>
            </a:r>
            <a:r>
              <a:rPr lang="fr-FR" sz="2000" dirty="0" smtClean="0"/>
              <a:t> identification of EAS </a:t>
            </a:r>
            <a:r>
              <a:rPr lang="fr-FR" sz="2000" dirty="0" err="1" smtClean="0"/>
              <a:t>from</a:t>
            </a:r>
            <a:r>
              <a:rPr lang="fr-FR" sz="2000" dirty="0" smtClean="0"/>
              <a:t> radio data </a:t>
            </a:r>
            <a:r>
              <a:rPr lang="fr-FR" sz="2000" dirty="0" err="1" smtClean="0"/>
              <a:t>only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doable</a:t>
            </a:r>
            <a:r>
              <a:rPr lang="fr-FR" sz="2000" dirty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high </a:t>
            </a:r>
            <a:r>
              <a:rPr lang="fr-FR" sz="2000" dirty="0" err="1" smtClean="0"/>
              <a:t>efficiency</a:t>
            </a:r>
            <a:r>
              <a:rPr lang="fr-FR" sz="2000" dirty="0" smtClean="0"/>
              <a:t> [</a:t>
            </a:r>
            <a:r>
              <a:rPr lang="fr-FR" sz="2000" dirty="0" err="1" smtClean="0"/>
              <a:t>see</a:t>
            </a:r>
            <a:r>
              <a:rPr lang="fr-FR" sz="2000" dirty="0" smtClean="0"/>
              <a:t> talk by S. Le </a:t>
            </a:r>
            <a:r>
              <a:rPr lang="fr-FR" sz="2000" dirty="0" err="1" smtClean="0"/>
              <a:t>Coz</a:t>
            </a:r>
            <a:r>
              <a:rPr lang="fr-FR" sz="2000" dirty="0" smtClean="0"/>
              <a:t>]. </a:t>
            </a:r>
          </a:p>
          <a:p>
            <a:r>
              <a:rPr lang="fr-FR" sz="2000" dirty="0"/>
              <a:t>B</a:t>
            </a:r>
            <a:r>
              <a:rPr lang="fr-FR" sz="2000" dirty="0" smtClean="0"/>
              <a:t>ut </a:t>
            </a:r>
            <a:r>
              <a:rPr lang="fr-FR" sz="2000" dirty="0" err="1" smtClean="0"/>
              <a:t>results</a:t>
            </a:r>
            <a:r>
              <a:rPr lang="fr-FR" sz="2000" dirty="0" smtClean="0"/>
              <a:t> </a:t>
            </a:r>
            <a:r>
              <a:rPr lang="fr-FR" sz="2000" dirty="0" err="1" smtClean="0"/>
              <a:t>affected</a:t>
            </a:r>
            <a:r>
              <a:rPr lang="fr-FR" sz="2000" dirty="0" smtClean="0"/>
              <a:t> by </a:t>
            </a:r>
            <a:r>
              <a:rPr lang="fr-FR" sz="2000" dirty="0" err="1" smtClean="0"/>
              <a:t>poor</a:t>
            </a:r>
            <a:r>
              <a:rPr lang="fr-FR" sz="2000" dirty="0" smtClean="0"/>
              <a:t> setup </a:t>
            </a:r>
            <a:r>
              <a:rPr lang="fr-FR" sz="2000" dirty="0" err="1" smtClean="0"/>
              <a:t>reliability</a:t>
            </a:r>
            <a:r>
              <a:rPr lang="fr-FR" sz="2000" dirty="0" smtClean="0"/>
              <a:t>.</a:t>
            </a:r>
          </a:p>
          <a:p>
            <a:endParaRPr lang="fr-FR" sz="2000" dirty="0"/>
          </a:p>
          <a:p>
            <a:r>
              <a:rPr lang="fr-FR" sz="2000" dirty="0" err="1" smtClean="0"/>
              <a:t>Build</a:t>
            </a:r>
            <a:r>
              <a:rPr lang="fr-FR" sz="2000" dirty="0" smtClean="0"/>
              <a:t> GRANDproto35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</a:p>
          <a:p>
            <a:pPr lvl="1"/>
            <a:r>
              <a:rPr lang="fr-FR" sz="2100" dirty="0" err="1" smtClean="0"/>
              <a:t>reliable</a:t>
            </a:r>
            <a:r>
              <a:rPr lang="fr-FR" sz="2100" dirty="0" smtClean="0"/>
              <a:t> </a:t>
            </a:r>
            <a:r>
              <a:rPr lang="fr-FR" sz="2100" dirty="0" err="1" smtClean="0"/>
              <a:t>antennas</a:t>
            </a:r>
            <a:r>
              <a:rPr lang="fr-FR" sz="2100" dirty="0" smtClean="0"/>
              <a:t>: </a:t>
            </a:r>
            <a:r>
              <a:rPr lang="fr-FR" sz="2100" b="1" dirty="0" smtClean="0"/>
              <a:t>35 </a:t>
            </a:r>
            <a:r>
              <a:rPr lang="fr-FR" sz="2100" b="1" dirty="0" err="1" smtClean="0"/>
              <a:t>units</a:t>
            </a:r>
            <a:r>
              <a:rPr lang="fr-FR" sz="2100" dirty="0" smtClean="0"/>
              <a:t> </a:t>
            </a:r>
            <a:r>
              <a:rPr lang="fr-FR" sz="2100" dirty="0" err="1" smtClean="0"/>
              <a:t>with</a:t>
            </a:r>
            <a:r>
              <a:rPr lang="fr-FR" sz="2100" dirty="0" smtClean="0"/>
              <a:t> 3 </a:t>
            </a:r>
            <a:r>
              <a:rPr lang="fr-FR" sz="2100" dirty="0" err="1" smtClean="0"/>
              <a:t>arms</a:t>
            </a:r>
            <a:r>
              <a:rPr lang="fr-FR" sz="2100" dirty="0" smtClean="0"/>
              <a:t> </a:t>
            </a:r>
            <a:r>
              <a:rPr lang="fr-FR" sz="2100" dirty="0" smtClean="0">
                <a:sym typeface="Wingdings" panose="05000000000000000000" pitchFamily="2" charset="2"/>
              </a:rPr>
              <a:t> </a:t>
            </a:r>
            <a:r>
              <a:rPr lang="fr-FR" sz="2100" dirty="0" err="1" smtClean="0">
                <a:sym typeface="Wingdings" panose="05000000000000000000" pitchFamily="2" charset="2"/>
              </a:rPr>
              <a:t>polarization</a:t>
            </a:r>
            <a:r>
              <a:rPr lang="fr-FR" sz="2100" dirty="0" smtClean="0">
                <a:sym typeface="Wingdings" panose="05000000000000000000" pitchFamily="2" charset="2"/>
              </a:rPr>
              <a:t> </a:t>
            </a:r>
            <a:r>
              <a:rPr lang="fr-FR" sz="2100" dirty="0" err="1" smtClean="0">
                <a:sym typeface="Wingdings" panose="05000000000000000000" pitchFamily="2" charset="2"/>
              </a:rPr>
              <a:t>measurement</a:t>
            </a:r>
            <a:endParaRPr lang="fr-FR" sz="2100" dirty="0" smtClean="0">
              <a:sym typeface="Wingdings" panose="05000000000000000000" pitchFamily="2" charset="2"/>
            </a:endParaRPr>
          </a:p>
          <a:p>
            <a:pPr lvl="1"/>
            <a:r>
              <a:rPr lang="fr-FR" sz="2100" dirty="0" err="1" smtClean="0"/>
              <a:t>fast</a:t>
            </a:r>
            <a:r>
              <a:rPr lang="fr-FR" sz="2100" dirty="0" smtClean="0"/>
              <a:t> </a:t>
            </a:r>
            <a:r>
              <a:rPr lang="fr-FR" sz="2100" dirty="0" smtClean="0"/>
              <a:t>DAQ </a:t>
            </a:r>
            <a:r>
              <a:rPr lang="fr-FR" sz="2100" dirty="0" smtClean="0"/>
              <a:t>system: 100</a:t>
            </a:r>
            <a:r>
              <a:rPr lang="fr-FR" sz="2100" dirty="0" smtClean="0"/>
              <a:t>% </a:t>
            </a:r>
            <a:r>
              <a:rPr lang="fr-FR" sz="2100" dirty="0" err="1" smtClean="0"/>
              <a:t>duty</a:t>
            </a:r>
            <a:r>
              <a:rPr lang="fr-FR" sz="2100" dirty="0" smtClean="0"/>
              <a:t> cycle up to 1kHz trigger </a:t>
            </a:r>
            <a:r>
              <a:rPr lang="fr-FR" sz="2100" dirty="0" smtClean="0"/>
              <a:t>rate (</a:t>
            </a:r>
            <a:r>
              <a:rPr lang="fr-FR" sz="2100" dirty="0" err="1" smtClean="0"/>
              <a:t>developped</a:t>
            </a:r>
            <a:r>
              <a:rPr lang="fr-FR" sz="2100" dirty="0" smtClean="0"/>
              <a:t> @ LPNHE).</a:t>
            </a:r>
          </a:p>
          <a:p>
            <a:pPr lvl="1"/>
            <a:r>
              <a:rPr lang="fr-FR" sz="2100" dirty="0" smtClean="0"/>
              <a:t>EAS nature cross-check:  </a:t>
            </a:r>
            <a:r>
              <a:rPr lang="fr-FR" sz="2100" dirty="0" err="1"/>
              <a:t>a</a:t>
            </a:r>
            <a:r>
              <a:rPr lang="fr-FR" sz="2100" dirty="0" err="1" smtClean="0"/>
              <a:t>rray</a:t>
            </a:r>
            <a:r>
              <a:rPr lang="fr-FR" sz="2100" dirty="0" smtClean="0"/>
              <a:t> </a:t>
            </a:r>
            <a:r>
              <a:rPr lang="fr-FR" sz="2100" dirty="0" smtClean="0"/>
              <a:t>of </a:t>
            </a:r>
            <a:r>
              <a:rPr lang="fr-FR" sz="2100" dirty="0" smtClean="0"/>
              <a:t>24 </a:t>
            </a:r>
            <a:r>
              <a:rPr lang="fr-FR" sz="2100" dirty="0" err="1" smtClean="0"/>
              <a:t>scintillators</a:t>
            </a:r>
            <a:r>
              <a:rPr lang="fr-FR" sz="2100" dirty="0" smtClean="0"/>
              <a:t> on the radio </a:t>
            </a:r>
            <a:r>
              <a:rPr lang="fr-FR" sz="2100" dirty="0" err="1" smtClean="0"/>
              <a:t>array</a:t>
            </a:r>
            <a:r>
              <a:rPr lang="fr-FR" sz="2100" dirty="0" smtClean="0"/>
              <a:t> site, running </a:t>
            </a:r>
            <a:r>
              <a:rPr lang="fr-FR" sz="2100" dirty="0" err="1" smtClean="0"/>
              <a:t>independently</a:t>
            </a:r>
            <a:r>
              <a:rPr lang="fr-FR" sz="2100" dirty="0" smtClean="0"/>
              <a:t>. </a:t>
            </a:r>
            <a:r>
              <a:rPr lang="fr-FR" sz="2100" dirty="0" err="1" smtClean="0"/>
              <a:t>Allowing</a:t>
            </a:r>
            <a:r>
              <a:rPr lang="fr-FR" sz="2100" dirty="0" smtClean="0"/>
              <a:t> </a:t>
            </a:r>
            <a:r>
              <a:rPr lang="fr-FR" sz="2100" dirty="0" smtClean="0"/>
              <a:t>quantitative </a:t>
            </a:r>
            <a:r>
              <a:rPr lang="fr-FR" sz="2100" dirty="0" err="1" smtClean="0"/>
              <a:t>determination</a:t>
            </a:r>
            <a:r>
              <a:rPr lang="fr-FR" sz="2100" dirty="0" smtClean="0"/>
              <a:t> of radio </a:t>
            </a:r>
            <a:r>
              <a:rPr lang="fr-FR" sz="2100" dirty="0" err="1" smtClean="0"/>
              <a:t>detection</a:t>
            </a:r>
            <a:r>
              <a:rPr lang="fr-FR" sz="2100" dirty="0" smtClean="0"/>
              <a:t> </a:t>
            </a:r>
            <a:r>
              <a:rPr lang="fr-FR" sz="2100" dirty="0" err="1" smtClean="0"/>
              <a:t>efficiency</a:t>
            </a:r>
            <a:r>
              <a:rPr lang="fr-FR" sz="2100" dirty="0" smtClean="0"/>
              <a:t> and background rejection </a:t>
            </a:r>
            <a:r>
              <a:rPr lang="fr-FR" sz="2100" dirty="0" smtClean="0"/>
              <a:t>performances (</a:t>
            </a:r>
            <a:r>
              <a:rPr lang="fr-FR" sz="2100" dirty="0" err="1" smtClean="0"/>
              <a:t>project</a:t>
            </a:r>
            <a:r>
              <a:rPr lang="fr-FR" sz="2100" dirty="0" smtClean="0"/>
              <a:t> </a:t>
            </a:r>
            <a:r>
              <a:rPr lang="fr-FR" sz="2100" dirty="0" err="1" smtClean="0"/>
              <a:t>led</a:t>
            </a:r>
            <a:r>
              <a:rPr lang="fr-FR" sz="2100" dirty="0" smtClean="0"/>
              <a:t> by IHEP).</a:t>
            </a:r>
            <a:endParaRPr lang="fr-FR" sz="2100" dirty="0" smtClean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76065"/>
            <a:ext cx="2520280" cy="630931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321725" y="999402"/>
            <a:ext cx="128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</a:rPr>
              <a:t>Antennas</a:t>
            </a:r>
            <a:endParaRPr lang="fr-FR" sz="1600" dirty="0" smtClean="0">
              <a:solidFill>
                <a:schemeClr val="bg1"/>
              </a:solidFill>
            </a:endParaRPr>
          </a:p>
          <a:p>
            <a:r>
              <a:rPr lang="fr-FR" sz="1600" dirty="0" err="1" smtClean="0">
                <a:solidFill>
                  <a:schemeClr val="bg1"/>
                </a:solidFill>
              </a:rPr>
              <a:t>Scintillators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riangle isocèle 5"/>
          <p:cNvSpPr/>
          <p:nvPr/>
        </p:nvSpPr>
        <p:spPr>
          <a:xfrm>
            <a:off x="7092280" y="1080121"/>
            <a:ext cx="216024" cy="22038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28663" y="1368153"/>
            <a:ext cx="14401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29952"/>
            <a:ext cx="7488832" cy="1066800"/>
          </a:xfrm>
        </p:spPr>
        <p:txBody>
          <a:bodyPr/>
          <a:lstStyle/>
          <a:p>
            <a:r>
              <a:rPr lang="fr-FR" dirty="0" smtClean="0"/>
              <a:t>GRANDproto35 (2018-2020)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5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93570"/>
            <a:ext cx="7488832" cy="1066800"/>
          </a:xfrm>
        </p:spPr>
        <p:txBody>
          <a:bodyPr/>
          <a:lstStyle/>
          <a:p>
            <a:r>
              <a:rPr lang="fr-FR" dirty="0" err="1" smtClean="0"/>
              <a:t>GRANDproto</a:t>
            </a:r>
            <a:r>
              <a:rPr lang="fr-FR" dirty="0" smtClean="0"/>
              <a:t> </a:t>
            </a:r>
            <a:r>
              <a:rPr lang="fr-FR" dirty="0" err="1" smtClean="0"/>
              <a:t>status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92403" y="1263243"/>
            <a:ext cx="4608512" cy="2456579"/>
          </a:xfrm>
        </p:spPr>
        <p:txBody>
          <a:bodyPr>
            <a:noAutofit/>
          </a:bodyPr>
          <a:lstStyle/>
          <a:p>
            <a:r>
              <a:rPr lang="fr-FR" sz="1600" dirty="0" smtClean="0"/>
              <a:t>6 </a:t>
            </a:r>
            <a:r>
              <a:rPr lang="fr-FR" sz="1600" dirty="0" err="1" smtClean="0"/>
              <a:t>antennas</a:t>
            </a:r>
            <a:r>
              <a:rPr lang="fr-FR" sz="1600" dirty="0" smtClean="0"/>
              <a:t> + </a:t>
            </a:r>
            <a:r>
              <a:rPr lang="fr-FR" sz="1600" b="1" dirty="0" smtClean="0"/>
              <a:t>6 </a:t>
            </a:r>
            <a:r>
              <a:rPr lang="fr-FR" sz="1600" b="1" dirty="0" err="1" smtClean="0"/>
              <a:t>scintillators</a:t>
            </a:r>
            <a:r>
              <a:rPr lang="fr-FR" sz="1600" b="1" dirty="0" smtClean="0"/>
              <a:t> </a:t>
            </a:r>
            <a:r>
              <a:rPr lang="fr-FR" sz="1600" dirty="0" err="1" smtClean="0"/>
              <a:t>deployed</a:t>
            </a:r>
            <a:r>
              <a:rPr lang="fr-FR" sz="1600" dirty="0" smtClean="0"/>
              <a:t> </a:t>
            </a:r>
            <a:r>
              <a:rPr lang="fr-FR" sz="1600" dirty="0" err="1" smtClean="0"/>
              <a:t>summer</a:t>
            </a:r>
            <a:r>
              <a:rPr lang="fr-FR" sz="1600" dirty="0" smtClean="0"/>
              <a:t> 2015 for </a:t>
            </a:r>
            <a:r>
              <a:rPr lang="fr-FR" sz="1600" dirty="0" smtClean="0"/>
              <a:t>hardware tests </a:t>
            </a:r>
            <a:r>
              <a:rPr lang="fr-FR" sz="1600" b="1" dirty="0" smtClean="0">
                <a:sym typeface="Wingdings" panose="05000000000000000000" pitchFamily="2" charset="2"/>
              </a:rPr>
              <a:t> OK</a:t>
            </a:r>
            <a:r>
              <a:rPr lang="fr-FR" sz="1600" dirty="0" smtClean="0"/>
              <a:t>.</a:t>
            </a:r>
          </a:p>
          <a:p>
            <a:r>
              <a:rPr lang="fr-FR" sz="1600" b="1" dirty="0"/>
              <a:t>Radio DAQ </a:t>
            </a:r>
            <a:r>
              <a:rPr lang="fr-FR" sz="1600" dirty="0"/>
              <a:t>system </a:t>
            </a:r>
            <a:r>
              <a:rPr lang="fr-FR" sz="1600" dirty="0" err="1" smtClean="0"/>
              <a:t>validated</a:t>
            </a:r>
            <a:r>
              <a:rPr lang="fr-FR" sz="1600" dirty="0" smtClean="0"/>
              <a:t> on site in </a:t>
            </a:r>
            <a:r>
              <a:rPr lang="fr-FR" sz="1600" dirty="0" err="1" smtClean="0"/>
              <a:t>Dec</a:t>
            </a:r>
            <a:r>
              <a:rPr lang="fr-FR" sz="1600" dirty="0"/>
              <a:t>.</a:t>
            </a:r>
            <a:r>
              <a:rPr lang="fr-FR" sz="1600" dirty="0" smtClean="0"/>
              <a:t> 2016: </a:t>
            </a:r>
            <a:r>
              <a:rPr lang="fr-FR" sz="1600" dirty="0"/>
              <a:t>&gt;95% live time @ 2kHz </a:t>
            </a:r>
            <a:r>
              <a:rPr lang="fr-FR" sz="1600" dirty="0" err="1"/>
              <a:t>rig</a:t>
            </a:r>
            <a:r>
              <a:rPr lang="fr-FR" sz="1600" dirty="0"/>
              <a:t> rate. 35 </a:t>
            </a:r>
            <a:r>
              <a:rPr lang="fr-FR" sz="1600" dirty="0" err="1"/>
              <a:t>units</a:t>
            </a:r>
            <a:r>
              <a:rPr lang="fr-FR" sz="1600" dirty="0"/>
              <a:t> to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produced</a:t>
            </a:r>
            <a:r>
              <a:rPr lang="fr-FR" sz="1600" dirty="0"/>
              <a:t> </a:t>
            </a:r>
            <a:r>
              <a:rPr lang="fr-FR" sz="1600" dirty="0" err="1"/>
              <a:t>before</a:t>
            </a:r>
            <a:r>
              <a:rPr lang="fr-FR" sz="1600" dirty="0"/>
              <a:t> </a:t>
            </a:r>
            <a:r>
              <a:rPr lang="fr-FR" sz="1600" dirty="0" err="1"/>
              <a:t>this</a:t>
            </a:r>
            <a:r>
              <a:rPr lang="fr-FR" sz="1600" dirty="0"/>
              <a:t> </a:t>
            </a:r>
            <a:r>
              <a:rPr lang="fr-FR" sz="1600" dirty="0" err="1"/>
              <a:t>summer</a:t>
            </a:r>
            <a:r>
              <a:rPr lang="fr-FR" sz="1600" dirty="0" smtClean="0"/>
              <a:t>.</a:t>
            </a:r>
            <a:endParaRPr lang="fr-FR" sz="1600" dirty="0" smtClean="0"/>
          </a:p>
          <a:p>
            <a:r>
              <a:rPr lang="fr-FR" sz="1600" b="1" dirty="0" smtClean="0">
                <a:solidFill>
                  <a:srgbClr val="FF0000"/>
                </a:solidFill>
              </a:rPr>
              <a:t>3 </a:t>
            </a:r>
            <a:r>
              <a:rPr lang="fr-FR" sz="1600" b="1" dirty="0" err="1" smtClean="0">
                <a:solidFill>
                  <a:srgbClr val="FF0000"/>
                </a:solidFill>
              </a:rPr>
              <a:t>units</a:t>
            </a:r>
            <a:r>
              <a:rPr lang="fr-FR" sz="1600" b="1" dirty="0" smtClean="0">
                <a:solidFill>
                  <a:srgbClr val="FF0000"/>
                </a:solidFill>
              </a:rPr>
              <a:t> of AUGER-AERA DAQ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/>
              <a:t>deployed</a:t>
            </a:r>
            <a:r>
              <a:rPr lang="fr-FR" sz="1600" dirty="0" smtClean="0"/>
              <a:t> </a:t>
            </a:r>
            <a:r>
              <a:rPr lang="fr-FR" sz="1600" dirty="0" err="1" smtClean="0"/>
              <a:t>summer</a:t>
            </a:r>
            <a:r>
              <a:rPr lang="fr-FR" sz="1600" dirty="0" smtClean="0"/>
              <a:t> 2016 for cross-</a:t>
            </a:r>
            <a:r>
              <a:rPr lang="fr-FR" sz="1600" dirty="0" err="1" smtClean="0"/>
              <a:t>checks</a:t>
            </a:r>
            <a:r>
              <a:rPr lang="fr-FR" sz="1600" dirty="0" smtClean="0"/>
              <a:t> (collaboration </a:t>
            </a:r>
            <a:r>
              <a:rPr lang="fr-FR" sz="1600" dirty="0" err="1" smtClean="0"/>
              <a:t>initiated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err="1" smtClean="0"/>
              <a:t>Nijmegen</a:t>
            </a:r>
            <a:r>
              <a:rPr lang="fr-FR" sz="1600" dirty="0" smtClean="0"/>
              <a:t>, the </a:t>
            </a:r>
            <a:r>
              <a:rPr lang="fr-FR" sz="1600" dirty="0" err="1" smtClean="0"/>
              <a:t>Netherlands</a:t>
            </a:r>
            <a:r>
              <a:rPr lang="fr-FR" sz="1600" dirty="0" smtClean="0"/>
              <a:t>).</a:t>
            </a:r>
            <a:endParaRPr lang="fr-FR" sz="1600" dirty="0" smtClean="0"/>
          </a:p>
        </p:txBody>
      </p:sp>
      <p:grpSp>
        <p:nvGrpSpPr>
          <p:cNvPr id="17" name="Groupe 16"/>
          <p:cNvGrpSpPr/>
          <p:nvPr/>
        </p:nvGrpSpPr>
        <p:grpSpPr>
          <a:xfrm>
            <a:off x="4355976" y="936104"/>
            <a:ext cx="4754213" cy="2708920"/>
            <a:chOff x="4355976" y="1052736"/>
            <a:chExt cx="4754213" cy="2708920"/>
          </a:xfrm>
        </p:grpSpPr>
        <p:pic>
          <p:nvPicPr>
            <p:cNvPr id="11" name="Picture 2" descr="C:\Users\lpnhe\Documents\TREND\photos\HTC\IMAG365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81"/>
            <a:stretch/>
          </p:blipFill>
          <p:spPr bwMode="auto">
            <a:xfrm>
              <a:off x="4355976" y="1086238"/>
              <a:ext cx="1744523" cy="2649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lpnhe\AppData\Local\Temp\thetaphi_scints-1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051" y="1052736"/>
              <a:ext cx="2942138" cy="270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ZoneTexte 14"/>
            <p:cNvSpPr txBox="1"/>
            <p:nvPr/>
          </p:nvSpPr>
          <p:spPr>
            <a:xfrm>
              <a:off x="7923691" y="1124744"/>
              <a:ext cx="11128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Zenith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distrib</a:t>
              </a:r>
              <a:endParaRPr lang="en-US" sz="12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164288" y="2575937"/>
              <a:ext cx="1019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Azim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distrib</a:t>
              </a:r>
              <a:endParaRPr lang="en-US" sz="1200" dirty="0"/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16"/>
          <a:stretch/>
        </p:blipFill>
        <p:spPr>
          <a:xfrm>
            <a:off x="4355976" y="3719821"/>
            <a:ext cx="2664296" cy="3107785"/>
          </a:xfrm>
          <a:prstGeom prst="rect">
            <a:avLst/>
          </a:prstGeom>
        </p:spPr>
      </p:pic>
      <p:grpSp>
        <p:nvGrpSpPr>
          <p:cNvPr id="30" name="Groupe 29"/>
          <p:cNvGrpSpPr/>
          <p:nvPr/>
        </p:nvGrpSpPr>
        <p:grpSpPr>
          <a:xfrm>
            <a:off x="-15246" y="3645024"/>
            <a:ext cx="4376772" cy="3438283"/>
            <a:chOff x="-36512" y="3519109"/>
            <a:chExt cx="4376772" cy="3438283"/>
          </a:xfrm>
        </p:grpSpPr>
        <p:grpSp>
          <p:nvGrpSpPr>
            <p:cNvPr id="26" name="Groupe 25"/>
            <p:cNvGrpSpPr/>
            <p:nvPr/>
          </p:nvGrpSpPr>
          <p:grpSpPr>
            <a:xfrm>
              <a:off x="-36512" y="3519109"/>
              <a:ext cx="4376772" cy="3438283"/>
              <a:chOff x="-36512" y="3519109"/>
              <a:chExt cx="4376772" cy="3438283"/>
            </a:xfrm>
          </p:grpSpPr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512" y="3519109"/>
                <a:ext cx="4376772" cy="3438283"/>
              </a:xfrm>
              <a:prstGeom prst="rect">
                <a:avLst/>
              </a:prstGeom>
            </p:spPr>
          </p:pic>
          <p:sp>
            <p:nvSpPr>
              <p:cNvPr id="25" name="ZoneTexte 24"/>
              <p:cNvSpPr txBox="1"/>
              <p:nvPr/>
            </p:nvSpPr>
            <p:spPr>
              <a:xfrm>
                <a:off x="476597" y="3519109"/>
                <a:ext cx="3498073" cy="307777"/>
              </a:xfrm>
              <a:prstGeom prst="rect">
                <a:avLst/>
              </a:prstGeom>
              <a:solidFill>
                <a:srgbClr val="F8F8F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     </a:t>
                </a:r>
                <a:r>
                  <a:rPr lang="fr-FR" sz="1400" dirty="0" err="1" smtClean="0"/>
                  <a:t>GRANDproto</a:t>
                </a:r>
                <a:r>
                  <a:rPr lang="fr-FR" sz="1400" dirty="0" smtClean="0"/>
                  <a:t> on-site tests, 10/12/2016</a:t>
                </a:r>
                <a:endParaRPr lang="en-US" sz="1400" dirty="0"/>
              </a:p>
            </p:txBody>
          </p:sp>
        </p:grpSp>
        <p:sp>
          <p:nvSpPr>
            <p:cNvPr id="27" name="ZoneTexte 26"/>
            <p:cNvSpPr txBox="1"/>
            <p:nvPr/>
          </p:nvSpPr>
          <p:spPr>
            <a:xfrm>
              <a:off x="526496" y="3872081"/>
              <a:ext cx="10310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EW-</a:t>
              </a:r>
              <a:r>
                <a:rPr lang="fr-FR" sz="1200" dirty="0" err="1" smtClean="0"/>
                <a:t>channel</a:t>
              </a:r>
              <a:endParaRPr lang="en-US" sz="1200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515263" y="4837661"/>
              <a:ext cx="984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NS-</a:t>
              </a:r>
              <a:r>
                <a:rPr lang="fr-FR" sz="1200" dirty="0" err="1" smtClean="0"/>
                <a:t>channel</a:t>
              </a:r>
              <a:endParaRPr lang="en-US" sz="1200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18286" y="5816297"/>
              <a:ext cx="10711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Vert-</a:t>
              </a:r>
              <a:r>
                <a:rPr lang="fr-FR" sz="1200" dirty="0" err="1" smtClean="0"/>
                <a:t>channel</a:t>
              </a:r>
              <a:endParaRPr lang="en-US" sz="1200" dirty="0"/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16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020272" y="4963576"/>
            <a:ext cx="2089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AUGER-AERA </a:t>
            </a:r>
          </a:p>
          <a:p>
            <a:r>
              <a:rPr lang="fr-FR" b="1" dirty="0" smtClean="0"/>
              <a:t>DAQ on </a:t>
            </a:r>
          </a:p>
          <a:p>
            <a:r>
              <a:rPr lang="fr-FR" b="1" dirty="0" err="1" smtClean="0"/>
              <a:t>GRANDproto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1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Timeline</a:t>
            </a:r>
            <a:r>
              <a:rPr lang="fr-FR" dirty="0" smtClean="0"/>
              <a:t> &amp; budget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98" y="1268760"/>
            <a:ext cx="8964488" cy="5328592"/>
          </a:xfrm>
        </p:spPr>
        <p:txBody>
          <a:bodyPr>
            <a:normAutofit fontScale="62500" lnSpcReduction="20000"/>
          </a:bodyPr>
          <a:lstStyle/>
          <a:p>
            <a:pPr marL="109728" indent="0">
              <a:buNone/>
            </a:pPr>
            <a:r>
              <a:rPr lang="fr-FR" dirty="0" err="1" smtClean="0">
                <a:sym typeface="Wingdings" panose="05000000000000000000" pitchFamily="2" charset="2"/>
              </a:rPr>
              <a:t>Timeline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hard to </a:t>
            </a:r>
            <a:r>
              <a:rPr lang="fr-FR" dirty="0" err="1" smtClean="0">
                <a:sym typeface="Wingdings" panose="05000000000000000000" pitchFamily="2" charset="2"/>
              </a:rPr>
              <a:t>define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today</a:t>
            </a:r>
            <a:r>
              <a:rPr lang="fr-FR" dirty="0" smtClean="0">
                <a:sym typeface="Wingdings" panose="05000000000000000000" pitchFamily="2" charset="2"/>
              </a:rPr>
              <a:t>. </a:t>
            </a:r>
            <a:r>
              <a:rPr lang="fr-FR" dirty="0" smtClean="0">
                <a:sym typeface="Wingdings" panose="05000000000000000000" pitchFamily="2" charset="2"/>
              </a:rPr>
              <a:t>LONG road </a:t>
            </a:r>
            <a:r>
              <a:rPr lang="fr-FR" dirty="0" err="1" smtClean="0">
                <a:sym typeface="Wingdings" panose="05000000000000000000" pitchFamily="2" charset="2"/>
              </a:rPr>
              <a:t>requiring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several</a:t>
            </a:r>
            <a:r>
              <a:rPr lang="fr-FR" dirty="0" smtClean="0">
                <a:sym typeface="Wingdings" panose="05000000000000000000" pitchFamily="2" charset="2"/>
              </a:rPr>
              <a:t> validation  </a:t>
            </a:r>
            <a:r>
              <a:rPr lang="fr-FR" dirty="0" err="1" smtClean="0">
                <a:sym typeface="Wingdings" panose="05000000000000000000" pitchFamily="2" charset="2"/>
              </a:rPr>
              <a:t>steps</a:t>
            </a:r>
            <a:r>
              <a:rPr lang="fr-FR" dirty="0" smtClean="0">
                <a:sym typeface="Wingdings" panose="05000000000000000000" pitchFamily="2" charset="2"/>
              </a:rPr>
              <a:t>:</a:t>
            </a:r>
          </a:p>
          <a:p>
            <a:r>
              <a:rPr lang="fr-FR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GRANDproto35 (2018-2020): </a:t>
            </a:r>
            <a:endParaRPr lang="fr-FR" u="sng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/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Validate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efficient 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automous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radio 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detection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endParaRPr lang="fr-FR" sz="2800" dirty="0">
              <a:solidFill>
                <a:srgbClr val="53548A"/>
              </a:solidFill>
              <a:sym typeface="Wingdings" panose="05000000000000000000" pitchFamily="2" charset="2"/>
            </a:endParaRPr>
          </a:p>
          <a:p>
            <a:pPr lvl="1"/>
            <a:r>
              <a:rPr lang="fr-FR" sz="2800" dirty="0" smtClean="0">
                <a:sym typeface="Wingdings" panose="05000000000000000000" pitchFamily="2" charset="2"/>
              </a:rPr>
              <a:t>R&amp;D: </a:t>
            </a:r>
            <a:r>
              <a:rPr lang="fr-FR" sz="2800" dirty="0" err="1" smtClean="0">
                <a:sym typeface="Wingdings" panose="05000000000000000000" pitchFamily="2" charset="2"/>
              </a:rPr>
              <a:t>autonomous</a:t>
            </a:r>
            <a:r>
              <a:rPr lang="fr-FR" sz="2800" dirty="0" smtClean="0">
                <a:sym typeface="Wingdings" panose="05000000000000000000" pitchFamily="2" charset="2"/>
              </a:rPr>
              <a:t> </a:t>
            </a:r>
            <a:r>
              <a:rPr lang="fr-FR" sz="2800" dirty="0" smtClean="0">
                <a:sym typeface="Wingdings" panose="05000000000000000000" pitchFamily="2" charset="2"/>
              </a:rPr>
              <a:t>stations </a:t>
            </a:r>
            <a:r>
              <a:rPr lang="fr-FR" sz="2800" dirty="0" err="1" smtClean="0">
                <a:sym typeface="Wingdings" panose="05000000000000000000" pitchFamily="2" charset="2"/>
              </a:rPr>
              <a:t>with</a:t>
            </a:r>
            <a:r>
              <a:rPr lang="fr-FR" sz="2800" dirty="0" smtClean="0"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sym typeface="Wingdings" panose="05000000000000000000" pitchFamily="2" charset="2"/>
              </a:rPr>
              <a:t>optimized</a:t>
            </a:r>
            <a:r>
              <a:rPr lang="fr-FR" sz="2800" dirty="0" smtClean="0"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sym typeface="Wingdings" panose="05000000000000000000" pitchFamily="2" charset="2"/>
              </a:rPr>
              <a:t>sensitivity</a:t>
            </a:r>
            <a:r>
              <a:rPr lang="fr-FR" sz="2800" dirty="0" smtClean="0">
                <a:sym typeface="Wingdings" panose="05000000000000000000" pitchFamily="2" charset="2"/>
              </a:rPr>
              <a:t> to </a:t>
            </a:r>
            <a:r>
              <a:rPr lang="fr-FR" sz="2800" dirty="0" err="1" smtClean="0">
                <a:sym typeface="Wingdings" panose="05000000000000000000" pitchFamily="2" charset="2"/>
              </a:rPr>
              <a:t>inclined</a:t>
            </a:r>
            <a:r>
              <a:rPr lang="fr-FR" sz="2800" dirty="0" smtClean="0"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sym typeface="Wingdings" panose="05000000000000000000" pitchFamily="2" charset="2"/>
              </a:rPr>
              <a:t>showers</a:t>
            </a:r>
            <a:r>
              <a:rPr lang="fr-FR" sz="2800" dirty="0" smtClean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fr-FR" sz="2800" dirty="0" err="1" smtClean="0">
                <a:sym typeface="Wingdings" panose="05000000000000000000" pitchFamily="2" charset="2"/>
              </a:rPr>
              <a:t>Physics</a:t>
            </a:r>
            <a:r>
              <a:rPr lang="fr-FR" sz="2800" dirty="0" smtClean="0">
                <a:sym typeface="Wingdings" panose="05000000000000000000" pitchFamily="2" charset="2"/>
              </a:rPr>
              <a:t>: </a:t>
            </a:r>
            <a:r>
              <a:rPr lang="fr-FR" sz="2800" dirty="0" err="1" smtClean="0">
                <a:sym typeface="Wingdings" panose="05000000000000000000" pitchFamily="2" charset="2"/>
              </a:rPr>
              <a:t>precise</a:t>
            </a:r>
            <a:r>
              <a:rPr lang="fr-FR" sz="2800" dirty="0" smtClean="0"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sym typeface="Wingdings" panose="05000000000000000000" pitchFamily="2" charset="2"/>
              </a:rPr>
              <a:t>polarization</a:t>
            </a:r>
            <a:r>
              <a:rPr lang="fr-FR" sz="2800" dirty="0" smtClean="0">
                <a:sym typeface="Wingdings" panose="05000000000000000000" pitchFamily="2" charset="2"/>
              </a:rPr>
              <a:t> info of EAS radio </a:t>
            </a:r>
            <a:r>
              <a:rPr lang="fr-FR" sz="2800" dirty="0" err="1" smtClean="0">
                <a:sym typeface="Wingdings" panose="05000000000000000000" pitchFamily="2" charset="2"/>
              </a:rPr>
              <a:t>emission</a:t>
            </a:r>
            <a:endParaRPr lang="fr-FR" sz="2800" dirty="0" smtClean="0">
              <a:sym typeface="Wingdings" panose="05000000000000000000" pitchFamily="2" charset="2"/>
            </a:endParaRPr>
          </a:p>
          <a:p>
            <a:pPr lvl="1"/>
            <a:endParaRPr lang="fr-FR" sz="2800" dirty="0" smtClean="0">
              <a:sym typeface="Wingdings" panose="05000000000000000000" pitchFamily="2" charset="2"/>
            </a:endParaRPr>
          </a:p>
          <a:p>
            <a:r>
              <a:rPr lang="fr-FR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GRANDproto300 (</a:t>
            </a:r>
            <a:r>
              <a:rPr lang="fr-FR" u="sng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starting</a:t>
            </a:r>
            <a:r>
              <a:rPr lang="fr-FR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 ~2020</a:t>
            </a:r>
            <a:r>
              <a:rPr lang="fr-FR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):</a:t>
            </a:r>
          </a:p>
          <a:p>
            <a:pPr marL="109728" indent="0">
              <a:buNone/>
            </a:pP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     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300 </a:t>
            </a:r>
            <a:r>
              <a:rPr lang="fr-FR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antennas</a:t>
            </a:r>
            <a:r>
              <a:rPr lang="fr-FR" dirty="0">
                <a:solidFill>
                  <a:srgbClr val="53548A"/>
                </a:solidFill>
                <a:sym typeface="Wingdings" panose="05000000000000000000" pitchFamily="2" charset="2"/>
              </a:rPr>
              <a:t>.</a:t>
            </a:r>
            <a:endParaRPr lang="fr-FR" dirty="0" smtClean="0">
              <a:solidFill>
                <a:srgbClr val="53548A"/>
              </a:solidFill>
              <a:sym typeface="Wingdings" panose="05000000000000000000" pitchFamily="2" charset="2"/>
            </a:endParaRPr>
          </a:p>
          <a:p>
            <a:pPr lvl="1"/>
            <a:r>
              <a:rPr lang="fr-FR" sz="2800" dirty="0" err="1">
                <a:solidFill>
                  <a:srgbClr val="53548A"/>
                </a:solidFill>
                <a:sym typeface="Wingdings" panose="05000000000000000000" pitchFamily="2" charset="2"/>
              </a:rPr>
              <a:t>V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alidate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very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inclined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CR 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shower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detection</a:t>
            </a:r>
            <a:r>
              <a:rPr lang="fr-FR" sz="2800" dirty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endParaRPr lang="fr-FR" sz="2800" dirty="0">
              <a:solidFill>
                <a:srgbClr val="53548A"/>
              </a:solidFill>
              <a:sym typeface="Wingdings" panose="05000000000000000000" pitchFamily="2" charset="2"/>
            </a:endParaRPr>
          </a:p>
          <a:p>
            <a:pPr lvl="1"/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R&amp;D: 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GRAND trigger &amp; data 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transfer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. </a:t>
            </a:r>
            <a:endParaRPr lang="fr-FR" sz="2800" dirty="0" smtClean="0">
              <a:solidFill>
                <a:srgbClr val="53548A"/>
              </a:solidFill>
              <a:sym typeface="Wingdings" panose="05000000000000000000" pitchFamily="2" charset="2"/>
            </a:endParaRPr>
          </a:p>
          <a:p>
            <a:pPr lvl="1"/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Physics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: 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CRs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composition 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between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2</a:t>
            </a:r>
            <a:r>
              <a:rPr lang="fr-FR" sz="2800" baseline="30000" dirty="0" smtClean="0">
                <a:solidFill>
                  <a:srgbClr val="53548A"/>
                </a:solidFill>
                <a:sym typeface="Wingdings" panose="05000000000000000000" pitchFamily="2" charset="2"/>
              </a:rPr>
              <a:t>nd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knee</a:t>
            </a:r>
            <a:r>
              <a:rPr lang="fr-FR" sz="2800" dirty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(?) and 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ankle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[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See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Liu Wei ‘s talk].</a:t>
            </a:r>
            <a:endParaRPr lang="fr-FR" sz="2800" dirty="0" smtClean="0">
              <a:solidFill>
                <a:srgbClr val="53548A"/>
              </a:solidFill>
              <a:sym typeface="Wingdings" panose="05000000000000000000" pitchFamily="2" charset="2"/>
            </a:endParaRPr>
          </a:p>
          <a:p>
            <a:endParaRPr lang="fr-FR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fr-FR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First </a:t>
            </a:r>
            <a:r>
              <a:rPr lang="fr-FR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GRAND </a:t>
            </a:r>
            <a:r>
              <a:rPr lang="fr-FR" u="sng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hotspot</a:t>
            </a:r>
            <a:r>
              <a:rPr lang="fr-FR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fr-FR" u="sng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during</a:t>
            </a:r>
            <a:r>
              <a:rPr lang="fr-FR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 2020s’): </a:t>
            </a:r>
            <a:endParaRPr lang="fr-FR" u="sng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109728" indent="0">
              <a:buNone/>
            </a:pP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   </a:t>
            </a:r>
            <a:r>
              <a:rPr lang="fr-FR" dirty="0">
                <a:solidFill>
                  <a:srgbClr val="53548A"/>
                </a:solidFill>
                <a:sym typeface="Wingdings" panose="05000000000000000000" pitchFamily="2" charset="2"/>
              </a:rPr>
              <a:t>F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ull </a:t>
            </a:r>
            <a:r>
              <a:rPr lang="fr-FR" dirty="0" err="1">
                <a:solidFill>
                  <a:srgbClr val="53548A"/>
                </a:solidFill>
                <a:sym typeface="Wingdings" panose="05000000000000000000" pitchFamily="2" charset="2"/>
              </a:rPr>
              <a:t>scale</a:t>
            </a:r>
            <a:r>
              <a:rPr lang="fr-FR" dirty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rgbClr val="53548A"/>
                </a:solidFill>
                <a:sym typeface="Wingdings" panose="05000000000000000000" pitchFamily="2" charset="2"/>
              </a:rPr>
              <a:t>deployment</a:t>
            </a:r>
            <a:r>
              <a:rPr lang="fr-FR" dirty="0">
                <a:solidFill>
                  <a:srgbClr val="53548A"/>
                </a:solidFill>
                <a:sym typeface="Wingdings" panose="05000000000000000000" pitchFamily="2" charset="2"/>
              </a:rPr>
              <a:t> (~10000km²) on one </a:t>
            </a:r>
            <a:r>
              <a:rPr lang="fr-FR" dirty="0" err="1">
                <a:solidFill>
                  <a:srgbClr val="53548A"/>
                </a:solidFill>
                <a:sym typeface="Wingdings" panose="05000000000000000000" pitchFamily="2" charset="2"/>
              </a:rPr>
              <a:t>hotspot</a:t>
            </a:r>
            <a:r>
              <a:rPr lang="fr-FR" dirty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endParaRPr lang="fr-FR" dirty="0" smtClean="0">
              <a:solidFill>
                <a:srgbClr val="53548A"/>
              </a:solidFill>
              <a:sym typeface="Wingdings" panose="05000000000000000000" pitchFamily="2" charset="2"/>
            </a:endParaRPr>
          </a:p>
          <a:p>
            <a:pPr lvl="1"/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Validate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setup design</a:t>
            </a:r>
          </a:p>
          <a:p>
            <a:pPr lvl="1"/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Physics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: 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neutrino </a:t>
            </a:r>
            <a:r>
              <a:rPr lang="fr-FR" sz="2800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discovery</a:t>
            </a:r>
            <a:r>
              <a:rPr lang="fr-FR" sz="2800" dirty="0" smtClean="0">
                <a:solidFill>
                  <a:srgbClr val="53548A"/>
                </a:solidFill>
                <a:sym typeface="Wingdings" panose="05000000000000000000" pitchFamily="2" charset="2"/>
              </a:rPr>
              <a:t> instrument.</a:t>
            </a:r>
            <a:endParaRPr lang="fr-FR" sz="2800" dirty="0" smtClean="0">
              <a:solidFill>
                <a:srgbClr val="53548A"/>
              </a:solidFill>
              <a:sym typeface="Wingdings" panose="05000000000000000000" pitchFamily="2" charset="2"/>
            </a:endParaRPr>
          </a:p>
          <a:p>
            <a:endParaRPr lang="fr-FR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fr-FR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Full </a:t>
            </a:r>
            <a:r>
              <a:rPr lang="fr-FR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setup (200’000km²</a:t>
            </a:r>
            <a:r>
              <a:rPr lang="fr-FR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) (2030?)</a:t>
            </a:r>
            <a:r>
              <a:rPr lang="fr-FR" u="sng" dirty="0" smtClean="0">
                <a:sym typeface="Wingdings" panose="05000000000000000000" pitchFamily="2" charset="2"/>
              </a:rPr>
              <a:t>: </a:t>
            </a:r>
            <a:endParaRPr lang="fr-FR" u="sng" dirty="0">
              <a:solidFill>
                <a:srgbClr val="53548A"/>
              </a:solidFill>
              <a:sym typeface="Wingdings" panose="05000000000000000000" pitchFamily="2" charset="2"/>
            </a:endParaRPr>
          </a:p>
          <a:p>
            <a:pPr marL="109728" indent="0">
              <a:buNone/>
            </a:pP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    </a:t>
            </a:r>
            <a:r>
              <a:rPr lang="fr-FR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Could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very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well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be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splitted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 on </a:t>
            </a:r>
            <a:r>
              <a:rPr lang="fr-FR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different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 sites in the world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. </a:t>
            </a:r>
          </a:p>
          <a:p>
            <a:pPr marL="109728" indent="0">
              <a:buNone/>
            </a:pPr>
            <a:r>
              <a:rPr lang="fr-FR" dirty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    </a:t>
            </a:r>
            <a:r>
              <a:rPr lang="fr-FR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Detection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 unit </a:t>
            </a:r>
            <a:r>
              <a:rPr lang="fr-FR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target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53548A"/>
                </a:solidFill>
                <a:sym typeface="Wingdings" panose="05000000000000000000" pitchFamily="2" charset="2"/>
              </a:rPr>
              <a:t>price</a:t>
            </a:r>
            <a:r>
              <a:rPr lang="fr-FR" dirty="0" smtClean="0">
                <a:solidFill>
                  <a:srgbClr val="53548A"/>
                </a:solidFill>
                <a:sym typeface="Wingdings" panose="05000000000000000000" pitchFamily="2" charset="2"/>
              </a:rPr>
              <a:t>: </a:t>
            </a:r>
            <a:r>
              <a:rPr lang="fr-FR" dirty="0" smtClean="0">
                <a:solidFill>
                  <a:srgbClr val="53548A"/>
                </a:solidFill>
              </a:rPr>
              <a:t>&lt;500</a:t>
            </a:r>
            <a:r>
              <a:rPr lang="fr-FR" dirty="0">
                <a:solidFill>
                  <a:srgbClr val="53548A"/>
                </a:solidFill>
              </a:rPr>
              <a:t>$/unit </a:t>
            </a:r>
            <a:r>
              <a:rPr lang="fr-FR" dirty="0">
                <a:solidFill>
                  <a:srgbClr val="53548A"/>
                </a:solidFill>
                <a:sym typeface="Wingdings" panose="05000000000000000000" pitchFamily="2" charset="2"/>
              </a:rPr>
              <a:t> ~100M$ </a:t>
            </a:r>
            <a:r>
              <a:rPr lang="fr-FR" dirty="0" err="1">
                <a:solidFill>
                  <a:srgbClr val="53548A"/>
                </a:solidFill>
                <a:sym typeface="Wingdings" panose="05000000000000000000" pitchFamily="2" charset="2"/>
              </a:rPr>
              <a:t>project</a:t>
            </a:r>
            <a:r>
              <a:rPr lang="fr-FR" dirty="0">
                <a:solidFill>
                  <a:srgbClr val="53548A"/>
                </a:solidFill>
                <a:sym typeface="Wingdings" panose="05000000000000000000" pitchFamily="2" charset="2"/>
              </a:rPr>
              <a:t> budget range</a:t>
            </a: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 rot="20058335">
            <a:off x="6537570" y="4603290"/>
            <a:ext cx="21602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Provided</a:t>
            </a:r>
            <a:r>
              <a:rPr lang="fr-FR" b="1" dirty="0" smtClean="0"/>
              <a:t> </a:t>
            </a:r>
            <a:r>
              <a:rPr lang="fr-FR" b="1" dirty="0" err="1" smtClean="0"/>
              <a:t>funding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on time!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743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2336" y="178432"/>
            <a:ext cx="3888432" cy="1066800"/>
          </a:xfrm>
        </p:spPr>
        <p:txBody>
          <a:bodyPr/>
          <a:lstStyle/>
          <a:p>
            <a:r>
              <a:rPr lang="fr-FR" dirty="0" smtClean="0"/>
              <a:t>GRAND people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6512" y="1159873"/>
            <a:ext cx="8939336" cy="2088232"/>
          </a:xfrm>
        </p:spPr>
        <p:txBody>
          <a:bodyPr>
            <a:noAutofit/>
          </a:bodyPr>
          <a:lstStyle/>
          <a:p>
            <a:r>
              <a:rPr lang="fr-FR" sz="1800" dirty="0" smtClean="0"/>
              <a:t>GRAND </a:t>
            </a:r>
            <a:r>
              <a:rPr lang="fr-FR" sz="1800" dirty="0" err="1"/>
              <a:t>s</a:t>
            </a:r>
            <a:r>
              <a:rPr lang="fr-FR" sz="1800" dirty="0" err="1" smtClean="0"/>
              <a:t>tudy</a:t>
            </a:r>
            <a:r>
              <a:rPr lang="fr-FR" sz="1800" dirty="0" smtClean="0"/>
              <a:t> </a:t>
            </a:r>
            <a:r>
              <a:rPr lang="fr-FR" sz="1800" dirty="0" err="1" smtClean="0"/>
              <a:t>initiated</a:t>
            </a:r>
            <a:r>
              <a:rPr lang="fr-FR" sz="1800" dirty="0" smtClean="0"/>
              <a:t> (2012-2014)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very</a:t>
            </a:r>
            <a:r>
              <a:rPr lang="fr-FR" sz="1800" dirty="0" smtClean="0"/>
              <a:t> </a:t>
            </a:r>
            <a:r>
              <a:rPr lang="fr-FR" sz="1800" dirty="0" err="1" smtClean="0"/>
              <a:t>limited</a:t>
            </a:r>
            <a:r>
              <a:rPr lang="fr-FR" sz="1800" dirty="0" smtClean="0"/>
              <a:t> ressources (V. </a:t>
            </a:r>
            <a:r>
              <a:rPr lang="fr-FR" sz="1800" dirty="0" err="1" smtClean="0"/>
              <a:t>Niess</a:t>
            </a:r>
            <a:r>
              <a:rPr lang="fr-FR" sz="1800" dirty="0" smtClean="0"/>
              <a:t> </a:t>
            </a:r>
            <a:r>
              <a:rPr lang="fr-FR" sz="1800" dirty="0"/>
              <a:t>+ OM for </a:t>
            </a:r>
            <a:r>
              <a:rPr lang="fr-FR" sz="1800" dirty="0" smtClean="0">
                <a:latin typeface="Symbol" panose="05050102010706020507" pitchFamily="18" charset="2"/>
              </a:rPr>
              <a:t>n</a:t>
            </a:r>
            <a:r>
              <a:rPr lang="fr-FR" sz="1800" dirty="0" smtClean="0"/>
              <a:t> </a:t>
            </a:r>
            <a:r>
              <a:rPr lang="fr-FR" sz="1800" dirty="0" err="1" smtClean="0"/>
              <a:t>sensitivity</a:t>
            </a:r>
            <a:r>
              <a:rPr lang="fr-FR" sz="1800" dirty="0" smtClean="0"/>
              <a:t> </a:t>
            </a:r>
            <a:r>
              <a:rPr lang="fr-FR" sz="1800" dirty="0" err="1" smtClean="0"/>
              <a:t>study</a:t>
            </a:r>
            <a:r>
              <a:rPr lang="fr-FR" sz="1800" dirty="0" smtClean="0"/>
              <a:t>, K. </a:t>
            </a:r>
            <a:r>
              <a:rPr lang="fr-FR" sz="1800" dirty="0" err="1" smtClean="0"/>
              <a:t>Kotera</a:t>
            </a:r>
            <a:r>
              <a:rPr lang="fr-FR" sz="1800" dirty="0" smtClean="0"/>
              <a:t> for science case)</a:t>
            </a:r>
          </a:p>
          <a:p>
            <a:r>
              <a:rPr lang="fr-FR" sz="1800" dirty="0" err="1" smtClean="0"/>
              <a:t>Seminal</a:t>
            </a:r>
            <a:r>
              <a:rPr lang="fr-FR" sz="1800" dirty="0" smtClean="0"/>
              <a:t> GRAND workshop @ LPNHE (</a:t>
            </a:r>
            <a:r>
              <a:rPr lang="fr-FR" sz="1800" dirty="0" err="1" smtClean="0"/>
              <a:t>February</a:t>
            </a:r>
            <a:r>
              <a:rPr lang="fr-FR" sz="1800" dirty="0" smtClean="0"/>
              <a:t> 2015)</a:t>
            </a:r>
          </a:p>
          <a:p>
            <a:pPr lvl="1"/>
            <a:r>
              <a:rPr lang="fr-FR" sz="1800" dirty="0" smtClean="0"/>
              <a:t>38 participants (AUGER, </a:t>
            </a:r>
            <a:r>
              <a:rPr lang="fr-FR" sz="1800" dirty="0" err="1" smtClean="0"/>
              <a:t>IceCube</a:t>
            </a:r>
            <a:r>
              <a:rPr lang="fr-FR" sz="1800" dirty="0" smtClean="0"/>
              <a:t>, ANITA, ARA, …) </a:t>
            </a:r>
            <a:r>
              <a:rPr lang="fr-FR" sz="1800" dirty="0" smtClean="0">
                <a:sym typeface="Wingdings" panose="05000000000000000000" pitchFamily="2" charset="2"/>
              </a:rPr>
              <a:t> ICRC </a:t>
            </a:r>
            <a:r>
              <a:rPr lang="fr-FR" sz="1800" dirty="0" err="1" smtClean="0">
                <a:sym typeface="Wingdings" panose="05000000000000000000" pitchFamily="2" charset="2"/>
              </a:rPr>
              <a:t>paper</a:t>
            </a:r>
            <a:endParaRPr lang="fr-FR" sz="1800" dirty="0" smtClean="0">
              <a:sym typeface="Wingdings" panose="05000000000000000000" pitchFamily="2" charset="2"/>
            </a:endParaRPr>
          </a:p>
          <a:p>
            <a:r>
              <a:rPr lang="fr-FR" sz="2000" dirty="0" smtClean="0">
                <a:sym typeface="Wingdings" panose="05000000000000000000" pitchFamily="2" charset="2"/>
              </a:rPr>
              <a:t>No </a:t>
            </a:r>
            <a:r>
              <a:rPr lang="fr-FR" sz="2000" dirty="0" err="1" smtClean="0">
                <a:sym typeface="Wingdings" panose="05000000000000000000" pitchFamily="2" charset="2"/>
              </a:rPr>
              <a:t>institutionnal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involvement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yet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beyond</a:t>
            </a:r>
            <a:r>
              <a:rPr lang="fr-FR" sz="2000" dirty="0" smtClean="0">
                <a:sym typeface="Wingdings" panose="05000000000000000000" pitchFamily="2" charset="2"/>
              </a:rPr>
              <a:t> China, but </a:t>
            </a:r>
            <a:r>
              <a:rPr lang="fr-FR" sz="2000" dirty="0" smtClean="0">
                <a:sym typeface="Wingdings" panose="05000000000000000000" pitchFamily="2" charset="2"/>
              </a:rPr>
              <a:t>35 </a:t>
            </a:r>
            <a:r>
              <a:rPr lang="fr-FR" sz="2000" dirty="0" err="1" smtClean="0">
                <a:sym typeface="Wingdings" panose="05000000000000000000" pitchFamily="2" charset="2"/>
              </a:rPr>
              <a:t>physicists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working</a:t>
            </a:r>
            <a:r>
              <a:rPr lang="fr-FR" sz="2000" dirty="0" smtClean="0">
                <a:sym typeface="Wingdings" panose="05000000000000000000" pitchFamily="2" charset="2"/>
              </a:rPr>
              <a:t> on 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ym typeface="Wingdings" panose="05000000000000000000" pitchFamily="2" charset="2"/>
              </a:rPr>
              <a:t>a </a:t>
            </a:r>
            <a:r>
              <a:rPr lang="fr-FR" sz="2000" b="1" dirty="0" smtClean="0"/>
              <a:t>GRAND white </a:t>
            </a:r>
            <a:r>
              <a:rPr lang="fr-FR" sz="2000" b="1" dirty="0" err="1" smtClean="0"/>
              <a:t>paper</a:t>
            </a:r>
            <a:r>
              <a:rPr lang="fr-FR" sz="2000" b="1" dirty="0" smtClean="0"/>
              <a:t>.</a:t>
            </a:r>
          </a:p>
          <a:p>
            <a:endParaRPr lang="fr-FR" sz="2000" b="1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117848" y="3104088"/>
            <a:ext cx="8496944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b="1" u="sng" dirty="0" smtClean="0"/>
              <a:t>France:</a:t>
            </a:r>
            <a:r>
              <a:rPr lang="fr-FR" sz="1700" dirty="0" smtClean="0"/>
              <a:t> OM, V. </a:t>
            </a:r>
            <a:r>
              <a:rPr lang="fr-FR" sz="1700" dirty="0" err="1" smtClean="0"/>
              <a:t>Niess</a:t>
            </a:r>
            <a:r>
              <a:rPr lang="fr-FR" sz="1700" dirty="0" smtClean="0"/>
              <a:t>, D. Charrier, F. Hernandez, K. </a:t>
            </a:r>
            <a:r>
              <a:rPr lang="fr-FR" sz="1700" dirty="0" err="1" smtClean="0"/>
              <a:t>Kotera</a:t>
            </a:r>
            <a:r>
              <a:rPr lang="fr-FR" sz="1700" dirty="0" smtClean="0"/>
              <a:t>, C. Medina, A. </a:t>
            </a:r>
            <a:r>
              <a:rPr lang="fr-FR" sz="1700" dirty="0" err="1" smtClean="0"/>
              <a:t>Zech</a:t>
            </a:r>
            <a:r>
              <a:rPr lang="fr-FR" sz="1700" dirty="0" smtClean="0"/>
              <a:t>,  </a:t>
            </a:r>
            <a:r>
              <a:rPr lang="fr-FR" sz="1700" b="1" dirty="0" smtClean="0">
                <a:solidFill>
                  <a:srgbClr val="00B050"/>
                </a:solidFill>
              </a:rPr>
              <a:t>A. </a:t>
            </a:r>
            <a:r>
              <a:rPr lang="fr-FR" sz="1700" b="1" dirty="0" err="1" smtClean="0">
                <a:solidFill>
                  <a:srgbClr val="00B050"/>
                </a:solidFill>
              </a:rPr>
              <a:t>Zilles</a:t>
            </a:r>
            <a:r>
              <a:rPr lang="fr-FR" sz="1700" b="1" dirty="0" smtClean="0">
                <a:solidFill>
                  <a:srgbClr val="00B050"/>
                </a:solidFill>
              </a:rPr>
              <a:t>, N. </a:t>
            </a:r>
            <a:r>
              <a:rPr lang="fr-FR" sz="1700" b="1" dirty="0">
                <a:solidFill>
                  <a:srgbClr val="00B050"/>
                </a:solidFill>
              </a:rPr>
              <a:t>R</a:t>
            </a:r>
            <a:r>
              <a:rPr lang="fr-FR" sz="1700" b="1" dirty="0" smtClean="0">
                <a:solidFill>
                  <a:srgbClr val="00B050"/>
                </a:solidFill>
              </a:rPr>
              <a:t>enault-</a:t>
            </a:r>
            <a:r>
              <a:rPr lang="fr-FR" sz="1700" b="1" dirty="0" err="1" smtClean="0">
                <a:solidFill>
                  <a:srgbClr val="00B050"/>
                </a:solidFill>
              </a:rPr>
              <a:t>Tinnaci</a:t>
            </a:r>
            <a:r>
              <a:rPr lang="fr-FR" sz="1700" b="1" dirty="0" smtClean="0">
                <a:solidFill>
                  <a:srgbClr val="00B050"/>
                </a:solidFill>
              </a:rPr>
              <a:t>, V. </a:t>
            </a:r>
            <a:r>
              <a:rPr lang="fr-FR" sz="1700" b="1" dirty="0" err="1" smtClean="0">
                <a:solidFill>
                  <a:srgbClr val="00B050"/>
                </a:solidFill>
              </a:rPr>
              <a:t>Decoane</a:t>
            </a:r>
            <a:r>
              <a:rPr lang="fr-FR" sz="1700" b="1" dirty="0" smtClean="0">
                <a:solidFill>
                  <a:srgbClr val="00B050"/>
                </a:solidFill>
              </a:rPr>
              <a:t>, C. Tasse, I. </a:t>
            </a:r>
            <a:r>
              <a:rPr lang="fr-FR" sz="1700" b="1" dirty="0" err="1" smtClean="0">
                <a:solidFill>
                  <a:srgbClr val="00B050"/>
                </a:solidFill>
              </a:rPr>
              <a:t>Cognard</a:t>
            </a:r>
            <a:r>
              <a:rPr lang="fr-FR" sz="1700" b="1" dirty="0" smtClean="0">
                <a:solidFill>
                  <a:srgbClr val="00B050"/>
                </a:solidFill>
              </a:rPr>
              <a:t>, P. </a:t>
            </a:r>
            <a:r>
              <a:rPr lang="fr-FR" sz="1700" b="1" dirty="0" err="1" smtClean="0">
                <a:solidFill>
                  <a:srgbClr val="00B050"/>
                </a:solidFill>
              </a:rPr>
              <a:t>Zarka</a:t>
            </a:r>
            <a:r>
              <a:rPr lang="fr-FR" sz="1700" b="1" dirty="0" smtClean="0">
                <a:solidFill>
                  <a:srgbClr val="00B050"/>
                </a:solidFill>
              </a:rPr>
              <a:t> &amp; F. Mottez</a:t>
            </a:r>
            <a:r>
              <a:rPr lang="fr-FR" sz="1700" dirty="0" smtClean="0">
                <a:solidFill>
                  <a:srgbClr val="00B050"/>
                </a:solidFill>
              </a:rPr>
              <a:t> </a:t>
            </a:r>
          </a:p>
          <a:p>
            <a:r>
              <a:rPr lang="fr-FR" sz="1700" b="1" u="sng" dirty="0" smtClean="0"/>
              <a:t>China:</a:t>
            </a:r>
            <a:r>
              <a:rPr lang="fr-FR" sz="1700" dirty="0" smtClean="0"/>
              <a:t> Hu </a:t>
            </a:r>
            <a:r>
              <a:rPr lang="fr-FR" sz="1700" dirty="0" err="1" smtClean="0"/>
              <a:t>Hongbo</a:t>
            </a:r>
            <a:r>
              <a:rPr lang="fr-FR" sz="1700" dirty="0" smtClean="0"/>
              <a:t>, </a:t>
            </a:r>
            <a:r>
              <a:rPr lang="fr-FR" sz="1700" dirty="0" err="1" smtClean="0"/>
              <a:t>Gou</a:t>
            </a:r>
            <a:r>
              <a:rPr lang="fr-FR" sz="1700" dirty="0" smtClean="0"/>
              <a:t> </a:t>
            </a:r>
            <a:r>
              <a:rPr lang="fr-FR" sz="1700" dirty="0" err="1" smtClean="0"/>
              <a:t>Quanbu</a:t>
            </a:r>
            <a:r>
              <a:rPr lang="fr-FR" sz="1700" dirty="0" smtClean="0"/>
              <a:t>, Zhang Yi, </a:t>
            </a:r>
            <a:r>
              <a:rPr lang="fr-FR" sz="1700" b="1" dirty="0" smtClean="0">
                <a:solidFill>
                  <a:srgbClr val="00B050"/>
                </a:solidFill>
              </a:rPr>
              <a:t>Qian Zheng</a:t>
            </a:r>
            <a:r>
              <a:rPr lang="fr-FR" sz="1700" dirty="0" smtClean="0"/>
              <a:t>, </a:t>
            </a:r>
            <a:r>
              <a:rPr lang="fr-FR" sz="1700" dirty="0" err="1" smtClean="0"/>
              <a:t>Gu</a:t>
            </a:r>
            <a:r>
              <a:rPr lang="fr-FR" sz="1700" dirty="0" smtClean="0"/>
              <a:t> </a:t>
            </a:r>
            <a:r>
              <a:rPr lang="fr-FR" sz="1700" dirty="0" err="1" smtClean="0"/>
              <a:t>Junhua</a:t>
            </a:r>
            <a:r>
              <a:rPr lang="fr-FR" sz="1700" dirty="0" smtClean="0"/>
              <a:t>, </a:t>
            </a:r>
            <a:r>
              <a:rPr lang="fr-FR" sz="1700" dirty="0" err="1" smtClean="0"/>
              <a:t>XiangPing</a:t>
            </a:r>
            <a:r>
              <a:rPr lang="fr-FR" sz="1700" dirty="0" smtClean="0"/>
              <a:t> Wu, </a:t>
            </a:r>
            <a:r>
              <a:rPr lang="fr-FR" sz="1700" b="1" dirty="0" smtClean="0">
                <a:solidFill>
                  <a:srgbClr val="00B050"/>
                </a:solidFill>
              </a:rPr>
              <a:t>S. Le </a:t>
            </a:r>
            <a:r>
              <a:rPr lang="fr-FR" sz="1700" b="1" dirty="0" err="1" smtClean="0">
                <a:solidFill>
                  <a:srgbClr val="00B050"/>
                </a:solidFill>
              </a:rPr>
              <a:t>Coz</a:t>
            </a:r>
            <a:r>
              <a:rPr lang="fr-FR" sz="1700" dirty="0" smtClean="0"/>
              <a:t>, Yi Mao</a:t>
            </a:r>
          </a:p>
          <a:p>
            <a:r>
              <a:rPr lang="fr-FR" sz="1700" b="1" u="sng" dirty="0" err="1" smtClean="0"/>
              <a:t>Netherlands</a:t>
            </a:r>
            <a:r>
              <a:rPr lang="fr-FR" sz="1700" b="1" u="sng" dirty="0" smtClean="0"/>
              <a:t>:</a:t>
            </a:r>
            <a:r>
              <a:rPr lang="fr-FR" sz="1700" dirty="0" smtClean="0"/>
              <a:t> </a:t>
            </a:r>
            <a:r>
              <a:rPr lang="fr-FR" sz="1700" b="1" dirty="0" smtClean="0">
                <a:solidFill>
                  <a:srgbClr val="00B050"/>
                </a:solidFill>
              </a:rPr>
              <a:t>S. de Jong, C. Timmermans</a:t>
            </a:r>
          </a:p>
          <a:p>
            <a:r>
              <a:rPr lang="fr-FR" sz="1700" b="1" u="sng" dirty="0" smtClean="0"/>
              <a:t>USA:</a:t>
            </a:r>
            <a:r>
              <a:rPr lang="fr-FR" sz="1700" dirty="0" smtClean="0"/>
              <a:t> M. </a:t>
            </a:r>
            <a:r>
              <a:rPr lang="fr-FR" sz="1700" dirty="0" err="1" smtClean="0"/>
              <a:t>Bustamante</a:t>
            </a:r>
            <a:r>
              <a:rPr lang="fr-FR" sz="1700" dirty="0" smtClean="0"/>
              <a:t>, K. Fang, K. </a:t>
            </a:r>
            <a:r>
              <a:rPr lang="fr-FR" sz="1700" dirty="0" err="1" smtClean="0"/>
              <a:t>Murase</a:t>
            </a:r>
            <a:r>
              <a:rPr lang="fr-FR" sz="1700" dirty="0" smtClean="0"/>
              <a:t>, F. </a:t>
            </a:r>
            <a:r>
              <a:rPr lang="fr-FR" sz="1700" dirty="0" err="1" smtClean="0"/>
              <a:t>Oikonomou</a:t>
            </a:r>
            <a:r>
              <a:rPr lang="fr-FR" sz="1700" dirty="0" smtClean="0"/>
              <a:t>, J. Hanson, </a:t>
            </a:r>
            <a:r>
              <a:rPr lang="fr-FR" sz="1700" b="1" dirty="0" smtClean="0">
                <a:solidFill>
                  <a:srgbClr val="00B050"/>
                </a:solidFill>
              </a:rPr>
              <a:t>M. Mostafa</a:t>
            </a:r>
          </a:p>
          <a:p>
            <a:r>
              <a:rPr lang="fr-FR" sz="1700" b="1" u="sng" dirty="0" smtClean="0"/>
              <a:t>Spain:</a:t>
            </a:r>
            <a:r>
              <a:rPr lang="fr-FR" sz="1700" dirty="0" smtClean="0"/>
              <a:t> </a:t>
            </a:r>
            <a:r>
              <a:rPr lang="fr-FR" sz="1700" b="1" dirty="0" smtClean="0">
                <a:solidFill>
                  <a:srgbClr val="00B050"/>
                </a:solidFill>
              </a:rPr>
              <a:t>J. Alvarez-</a:t>
            </a:r>
            <a:r>
              <a:rPr lang="fr-FR" sz="1700" b="1" dirty="0" err="1" smtClean="0">
                <a:solidFill>
                  <a:srgbClr val="00B050"/>
                </a:solidFill>
              </a:rPr>
              <a:t>Muniz</a:t>
            </a:r>
            <a:endParaRPr lang="fr-FR" sz="1700" b="1" dirty="0" smtClean="0">
              <a:solidFill>
                <a:srgbClr val="00B050"/>
              </a:solidFill>
            </a:endParaRPr>
          </a:p>
          <a:p>
            <a:r>
              <a:rPr lang="fr-FR" sz="1700" b="1" u="sng" dirty="0" smtClean="0"/>
              <a:t>Germany:</a:t>
            </a:r>
            <a:r>
              <a:rPr lang="fr-FR" sz="1700" dirty="0" smtClean="0"/>
              <a:t> </a:t>
            </a:r>
            <a:r>
              <a:rPr lang="fr-FR" sz="1700" b="1" dirty="0" smtClean="0">
                <a:solidFill>
                  <a:srgbClr val="00B050"/>
                </a:solidFill>
              </a:rPr>
              <a:t>F. Schröder</a:t>
            </a:r>
          </a:p>
          <a:p>
            <a:r>
              <a:rPr lang="fr-FR" sz="1700" b="1" u="sng" dirty="0" err="1" smtClean="0"/>
              <a:t>Belgium</a:t>
            </a:r>
            <a:r>
              <a:rPr lang="fr-FR" sz="1700" b="1" u="sng" dirty="0" smtClean="0"/>
              <a:t>:</a:t>
            </a:r>
            <a:r>
              <a:rPr lang="fr-FR" sz="1700" dirty="0" smtClean="0"/>
              <a:t> K. de </a:t>
            </a:r>
            <a:r>
              <a:rPr lang="fr-FR" sz="1700" dirty="0" err="1" smtClean="0"/>
              <a:t>Vries</a:t>
            </a:r>
            <a:endParaRPr lang="fr-FR" sz="1700" dirty="0" smtClean="0"/>
          </a:p>
          <a:p>
            <a:r>
              <a:rPr lang="fr-FR" sz="1700" b="1" u="sng" dirty="0" smtClean="0"/>
              <a:t>Argentina:</a:t>
            </a:r>
            <a:r>
              <a:rPr lang="fr-FR" sz="1700" dirty="0" smtClean="0"/>
              <a:t> </a:t>
            </a:r>
            <a:r>
              <a:rPr lang="fr-FR" sz="1700" b="1" dirty="0" smtClean="0">
                <a:solidFill>
                  <a:srgbClr val="00B050"/>
                </a:solidFill>
              </a:rPr>
              <a:t>M. </a:t>
            </a:r>
            <a:r>
              <a:rPr lang="fr-FR" sz="1700" b="1" dirty="0" err="1" smtClean="0">
                <a:solidFill>
                  <a:srgbClr val="00B050"/>
                </a:solidFill>
              </a:rPr>
              <a:t>Tueros</a:t>
            </a:r>
            <a:endParaRPr lang="fr-FR" sz="1700" b="1" dirty="0" smtClean="0">
              <a:solidFill>
                <a:srgbClr val="00B050"/>
              </a:solidFill>
            </a:endParaRPr>
          </a:p>
          <a:p>
            <a:r>
              <a:rPr lang="fr-FR" sz="1700" b="1" u="sng" dirty="0" err="1" smtClean="0"/>
              <a:t>Brazil</a:t>
            </a:r>
            <a:r>
              <a:rPr lang="fr-FR" sz="1700" b="1" u="sng" dirty="0" smtClean="0"/>
              <a:t>:</a:t>
            </a:r>
            <a:r>
              <a:rPr lang="fr-FR" sz="1700" dirty="0" smtClean="0"/>
              <a:t> W. Carvalho</a:t>
            </a:r>
          </a:p>
          <a:p>
            <a:r>
              <a:rPr lang="fr-FR" sz="1700" b="1" u="sng" dirty="0" err="1" smtClean="0"/>
              <a:t>Denmark</a:t>
            </a:r>
            <a:r>
              <a:rPr lang="fr-FR" sz="1700" b="1" u="sng" dirty="0" smtClean="0"/>
              <a:t>:</a:t>
            </a:r>
            <a:r>
              <a:rPr lang="fr-FR" sz="1700" dirty="0" smtClean="0"/>
              <a:t> C. </a:t>
            </a:r>
            <a:r>
              <a:rPr lang="fr-FR" sz="1700" dirty="0" err="1" smtClean="0"/>
              <a:t>Finley</a:t>
            </a:r>
            <a:endParaRPr lang="en-US" sz="1700" dirty="0"/>
          </a:p>
        </p:txBody>
      </p:sp>
      <p:sp>
        <p:nvSpPr>
          <p:cNvPr id="5" name="ZoneTexte 4"/>
          <p:cNvSpPr txBox="1"/>
          <p:nvPr/>
        </p:nvSpPr>
        <p:spPr>
          <a:xfrm>
            <a:off x="4389550" y="5661248"/>
            <a:ext cx="255871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B050"/>
                </a:solidFill>
              </a:rPr>
              <a:t>Joined</a:t>
            </a:r>
            <a:r>
              <a:rPr lang="fr-FR" b="1" dirty="0" smtClean="0">
                <a:solidFill>
                  <a:srgbClr val="00B050"/>
                </a:solidFill>
              </a:rPr>
              <a:t> in 2016-2017</a:t>
            </a:r>
            <a:endParaRPr lang="en-US" b="1" dirty="0">
              <a:solidFill>
                <a:srgbClr val="00B050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813096" y="-99392"/>
            <a:ext cx="6367416" cy="6942603"/>
            <a:chOff x="2776584" y="-1"/>
            <a:chExt cx="6367416" cy="694260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6584" y="-1"/>
              <a:ext cx="6367416" cy="6942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 rot="20318416">
              <a:off x="6259048" y="568870"/>
              <a:ext cx="26052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White </a:t>
              </a:r>
              <a:r>
                <a:rPr lang="fr-FR" dirty="0" err="1" smtClean="0"/>
                <a:t>paper</a:t>
              </a:r>
              <a:r>
                <a:rPr lang="fr-FR" dirty="0" smtClean="0"/>
                <a:t> workshop</a:t>
              </a:r>
            </a:p>
            <a:p>
              <a:r>
                <a:rPr lang="fr-FR" dirty="0"/>
                <a:t>a</a:t>
              </a:r>
              <a:r>
                <a:rPr lang="fr-FR" dirty="0" smtClean="0"/>
                <a:t>t IAP, Paris, May 2017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4803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4" name="Group 3"/>
          <p:cNvGrpSpPr/>
          <p:nvPr/>
        </p:nvGrpSpPr>
        <p:grpSpPr>
          <a:xfrm>
            <a:off x="-108520" y="-459432"/>
            <a:ext cx="9433048" cy="7344816"/>
            <a:chOff x="4499992" y="1879890"/>
            <a:chExt cx="4575908" cy="352839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879890"/>
              <a:ext cx="4575908" cy="3528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101068" y="3212976"/>
              <a:ext cx="225477" cy="344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 smtClean="0">
                  <a:solidFill>
                    <a:srgbClr val="FFFF00"/>
                  </a:solidFill>
                  <a:latin typeface="Symbol" pitchFamily="18" charset="2"/>
                </a:rPr>
                <a:t>n</a:t>
              </a:r>
              <a:endParaRPr lang="en-GB" sz="4000" b="1" dirty="0">
                <a:solidFill>
                  <a:srgbClr val="FFFF00"/>
                </a:solidFill>
                <a:latin typeface="Symbol" pitchFamily="18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36296" y="3965221"/>
              <a:ext cx="175939" cy="2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  <a:latin typeface="Symbol" pitchFamily="18" charset="2"/>
                </a:rPr>
                <a:t>g</a:t>
              </a:r>
              <a:endParaRPr lang="en-GB" sz="3200" b="1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56519" y="4150453"/>
              <a:ext cx="753721" cy="464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err="1">
                  <a:solidFill>
                    <a:srgbClr val="92D050"/>
                  </a:solidFill>
                  <a:latin typeface="+mj-lt"/>
                </a:rPr>
                <a:t>c</a:t>
              </a:r>
              <a:r>
                <a:rPr lang="fr-FR" sz="2800" b="1" dirty="0" err="1" smtClean="0">
                  <a:solidFill>
                    <a:srgbClr val="92D050"/>
                  </a:solidFill>
                  <a:latin typeface="+mj-lt"/>
                </a:rPr>
                <a:t>osmic</a:t>
              </a:r>
              <a:r>
                <a:rPr lang="fr-FR" sz="2800" b="1" dirty="0" smtClean="0">
                  <a:solidFill>
                    <a:srgbClr val="92D050"/>
                  </a:solidFill>
                  <a:latin typeface="+mj-lt"/>
                </a:rPr>
                <a:t> </a:t>
              </a:r>
            </a:p>
            <a:p>
              <a:r>
                <a:rPr lang="fr-FR" sz="2800" b="1" dirty="0" smtClean="0">
                  <a:solidFill>
                    <a:srgbClr val="92D050"/>
                  </a:solidFill>
                  <a:latin typeface="+mj-lt"/>
                </a:rPr>
                <a:t>rays</a:t>
              </a:r>
              <a:endParaRPr lang="en-GB" sz="2800" b="1" dirty="0">
                <a:solidFill>
                  <a:srgbClr val="92D050"/>
                </a:solidFill>
                <a:latin typeface="+mj-lt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195736" y="171797"/>
            <a:ext cx="70155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800" dirty="0" smtClean="0">
                <a:solidFill>
                  <a:schemeClr val="bg1"/>
                </a:solidFill>
              </a:rPr>
              <a:t>GRAND: </a:t>
            </a:r>
            <a:r>
              <a:rPr lang="fr-FR" sz="2800" dirty="0" err="1" smtClean="0">
                <a:solidFill>
                  <a:schemeClr val="bg1"/>
                </a:solidFill>
              </a:rPr>
              <a:t>primarly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r-FR" sz="2800" dirty="0" smtClean="0">
                <a:solidFill>
                  <a:schemeClr val="bg1"/>
                </a:solidFill>
              </a:rPr>
              <a:t>a </a:t>
            </a:r>
            <a:r>
              <a:rPr lang="fr-FR" sz="2800" dirty="0" err="1" smtClean="0">
                <a:solidFill>
                  <a:schemeClr val="bg1"/>
                </a:solidFill>
              </a:rPr>
              <a:t>telescope</a:t>
            </a:r>
            <a:r>
              <a:rPr lang="fr-FR" sz="2800" dirty="0" smtClean="0">
                <a:solidFill>
                  <a:schemeClr val="bg1"/>
                </a:solidFill>
              </a:rPr>
              <a:t> for </a:t>
            </a:r>
            <a:r>
              <a:rPr lang="fr-FR" sz="2800" b="1" dirty="0" err="1" smtClean="0">
                <a:solidFill>
                  <a:srgbClr val="FF0000"/>
                </a:solidFill>
              </a:rPr>
              <a:t>EeV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>
                <a:solidFill>
                  <a:schemeClr val="bg1"/>
                </a:solidFill>
              </a:rPr>
              <a:t>neutrinos </a:t>
            </a:r>
          </a:p>
          <a:p>
            <a:pPr algn="r"/>
            <a:r>
              <a:rPr lang="fr-FR" sz="2800" dirty="0">
                <a:solidFill>
                  <a:schemeClr val="bg1"/>
                </a:solidFill>
              </a:rPr>
              <a:t>o</a:t>
            </a:r>
            <a:r>
              <a:rPr lang="fr-FR" sz="2800" dirty="0" smtClean="0">
                <a:solidFill>
                  <a:schemeClr val="bg1"/>
                </a:solidFill>
              </a:rPr>
              <a:t>f </a:t>
            </a:r>
            <a:r>
              <a:rPr lang="fr-FR" sz="2800" dirty="0" err="1" smtClean="0">
                <a:solidFill>
                  <a:schemeClr val="bg1"/>
                </a:solidFill>
              </a:rPr>
              <a:t>astrophysical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</a:rPr>
              <a:t>origin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0" t="40478" r="9216" b="5333"/>
          <a:stretch/>
        </p:blipFill>
        <p:spPr bwMode="auto">
          <a:xfrm>
            <a:off x="-154110" y="3033160"/>
            <a:ext cx="3891574" cy="385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5"/>
          <p:cNvSpPr txBox="1"/>
          <p:nvPr/>
        </p:nvSpPr>
        <p:spPr>
          <a:xfrm rot="16200000">
            <a:off x="1811439" y="4712189"/>
            <a:ext cx="3174515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B0F0"/>
                </a:solidFill>
              </a:rPr>
              <a:t>Neutrino </a:t>
            </a:r>
            <a:r>
              <a:rPr lang="fr-FR" sz="1400" dirty="0" err="1" smtClean="0">
                <a:solidFill>
                  <a:srgbClr val="00B0F0"/>
                </a:solidFill>
              </a:rPr>
              <a:t>mean</a:t>
            </a:r>
            <a:r>
              <a:rPr lang="fr-FR" sz="1400" dirty="0" smtClean="0">
                <a:solidFill>
                  <a:srgbClr val="00B0F0"/>
                </a:solidFill>
              </a:rPr>
              <a:t> free </a:t>
            </a:r>
            <a:r>
              <a:rPr lang="fr-FR" sz="1400" dirty="0" err="1" smtClean="0">
                <a:solidFill>
                  <a:srgbClr val="00B0F0"/>
                </a:solidFill>
              </a:rPr>
              <a:t>path</a:t>
            </a:r>
            <a:r>
              <a:rPr lang="fr-FR" sz="1400" dirty="0" smtClean="0">
                <a:solidFill>
                  <a:srgbClr val="00B0F0"/>
                </a:solidFill>
              </a:rPr>
              <a:t> ~ 10Gpc</a:t>
            </a:r>
            <a:endParaRPr lang="fr-FR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6936" y="44624"/>
            <a:ext cx="6501408" cy="1143000"/>
          </a:xfrm>
        </p:spPr>
        <p:txBody>
          <a:bodyPr/>
          <a:lstStyle/>
          <a:p>
            <a:r>
              <a:rPr lang="fr-FR" dirty="0" smtClean="0"/>
              <a:t>Young </a:t>
            </a:r>
            <a:r>
              <a:rPr lang="fr-FR" dirty="0" err="1" smtClean="0"/>
              <a:t>extragalctic</a:t>
            </a:r>
            <a:r>
              <a:rPr lang="fr-FR" dirty="0" smtClean="0"/>
              <a:t> pulsars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44991"/>
            <a:ext cx="6516216" cy="2688066"/>
          </a:xfrm>
        </p:spPr>
        <p:txBody>
          <a:bodyPr>
            <a:normAutofit fontScale="92500" lnSpcReduction="10000"/>
          </a:bodyPr>
          <a:lstStyle/>
          <a:p>
            <a:pPr marL="621792" indent="-457200"/>
            <a:r>
              <a:rPr lang="fr-FR" dirty="0" err="1" smtClean="0"/>
              <a:t>Very</a:t>
            </a:r>
            <a:r>
              <a:rPr lang="fr-FR" dirty="0" smtClean="0"/>
              <a:t> possible source for </a:t>
            </a:r>
            <a:r>
              <a:rPr lang="fr-FR" dirty="0" err="1" smtClean="0"/>
              <a:t>UHECRs</a:t>
            </a:r>
            <a:r>
              <a:rPr lang="fr-FR" dirty="0" smtClean="0"/>
              <a:t>: </a:t>
            </a:r>
          </a:p>
          <a:p>
            <a:pPr marL="164592" indent="0">
              <a:buNone/>
            </a:pP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smtClean="0">
                <a:solidFill>
                  <a:srgbClr val="00B050"/>
                </a:solidFill>
              </a:rPr>
              <a:t>     [</a:t>
            </a:r>
            <a:r>
              <a:rPr lang="fr-FR" dirty="0">
                <a:solidFill>
                  <a:srgbClr val="00B050"/>
                </a:solidFill>
              </a:rPr>
              <a:t>K. Fang et al., arXiv:1311.2044]</a:t>
            </a:r>
            <a:endParaRPr lang="fr-FR" dirty="0" smtClean="0"/>
          </a:p>
          <a:p>
            <a:pPr marL="914400" lvl="1" indent="-457200"/>
            <a:r>
              <a:rPr lang="fr-FR" dirty="0"/>
              <a:t>Matches AUGER </a:t>
            </a:r>
            <a:r>
              <a:rPr lang="fr-FR" dirty="0" err="1"/>
              <a:t>spectrum</a:t>
            </a:r>
            <a:endParaRPr lang="fr-FR" dirty="0"/>
          </a:p>
          <a:p>
            <a:pPr marL="914400" lvl="1" indent="-457200"/>
            <a:r>
              <a:rPr lang="fr-FR" dirty="0" smtClean="0"/>
              <a:t>UHE </a:t>
            </a:r>
            <a:r>
              <a:rPr lang="fr-FR" dirty="0" err="1"/>
              <a:t>heavy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err="1" smtClean="0"/>
              <a:t>emmited</a:t>
            </a:r>
            <a:endParaRPr lang="fr-FR" dirty="0" smtClean="0"/>
          </a:p>
          <a:p>
            <a:pPr marL="914400" lvl="1" indent="-457200"/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Production of neutrinos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through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nuclei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smtClean="0"/>
              <a:t>interaction </a:t>
            </a:r>
            <a:r>
              <a:rPr lang="fr-FR" dirty="0" err="1" smtClean="0"/>
              <a:t>with</a:t>
            </a:r>
            <a:r>
              <a:rPr lang="fr-FR" dirty="0" smtClean="0"/>
              <a:t> supernova </a:t>
            </a:r>
            <a:r>
              <a:rPr lang="fr-FR" dirty="0" err="1" smtClean="0"/>
              <a:t>ejecta</a:t>
            </a:r>
            <a:r>
              <a:rPr lang="fr-FR" dirty="0" smtClean="0"/>
              <a:t>. </a:t>
            </a:r>
            <a:r>
              <a:rPr lang="fr-FR" dirty="0" err="1" smtClean="0"/>
              <a:t>Then</a:t>
            </a:r>
            <a:endParaRPr lang="fr-FR" dirty="0" smtClean="0"/>
          </a:p>
          <a:p>
            <a:pPr marL="704088" lvl="2" indent="0">
              <a:buNone/>
            </a:pPr>
            <a:r>
              <a:rPr lang="fr-FR" dirty="0" smtClean="0">
                <a:latin typeface="Symbol" panose="05050102010706020507" pitchFamily="18" charset="2"/>
              </a:rPr>
              <a:t>   p</a:t>
            </a:r>
            <a:r>
              <a:rPr lang="fr-FR" baseline="30000" dirty="0" smtClean="0"/>
              <a:t>+ </a:t>
            </a:r>
            <a:r>
              <a:rPr lang="fr-FR" dirty="0" smtClean="0"/>
              <a:t>       </a:t>
            </a:r>
            <a:r>
              <a:rPr lang="fr-FR" baseline="30000" dirty="0" smtClean="0"/>
              <a:t>         </a:t>
            </a:r>
            <a:r>
              <a:rPr lang="fr-FR" dirty="0" smtClean="0"/>
              <a:t>l +</a:t>
            </a:r>
            <a:r>
              <a:rPr lang="fr-FR" baseline="30000" dirty="0" smtClean="0"/>
              <a:t> </a:t>
            </a:r>
            <a:r>
              <a:rPr lang="fr-FR" dirty="0" err="1" smtClean="0">
                <a:latin typeface="Symbol" panose="05050102010706020507" pitchFamily="18" charset="2"/>
              </a:rPr>
              <a:t>n</a:t>
            </a:r>
            <a:r>
              <a:rPr lang="fr-FR" sz="3200" baseline="-25000" dirty="0" err="1" smtClean="0"/>
              <a:t>l</a:t>
            </a:r>
            <a:r>
              <a:rPr lang="fr-FR" dirty="0">
                <a:latin typeface="Symbol" panose="05050102010706020507" pitchFamily="18" charset="2"/>
              </a:rPr>
              <a:t> </a:t>
            </a:r>
            <a:r>
              <a:rPr lang="fr-FR" dirty="0" smtClean="0">
                <a:latin typeface="Symbol" panose="05050102010706020507" pitchFamily="18" charset="2"/>
              </a:rPr>
              <a:t> </a:t>
            </a:r>
            <a:r>
              <a:rPr lang="fr-FR" dirty="0" smtClean="0"/>
              <a:t>(= </a:t>
            </a:r>
            <a:r>
              <a:rPr lang="fr-FR" b="1" dirty="0" smtClean="0">
                <a:solidFill>
                  <a:srgbClr val="FF0000"/>
                </a:solidFill>
              </a:rPr>
              <a:t>UHE neutrinos</a:t>
            </a:r>
            <a:r>
              <a:rPr lang="fr-FR" dirty="0" smtClean="0"/>
              <a:t>)</a:t>
            </a:r>
          </a:p>
          <a:p>
            <a:pPr lvl="2"/>
            <a:endParaRPr lang="fr-FR" dirty="0" smtClean="0"/>
          </a:p>
          <a:p>
            <a:pPr lvl="2"/>
            <a:endParaRPr lang="fr-FR" dirty="0" smtClean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1475656" y="3692322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86000" y="-2849642"/>
            <a:ext cx="4572000" cy="1255728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286000" y="-2849642"/>
            <a:ext cx="4572000" cy="1255728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6338" r="9860" b="63942"/>
          <a:stretch/>
        </p:blipFill>
        <p:spPr bwMode="auto">
          <a:xfrm>
            <a:off x="683568" y="4169199"/>
            <a:ext cx="2874138" cy="251857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3" t="38473" r="36680" b="20191"/>
          <a:stretch/>
        </p:blipFill>
        <p:spPr bwMode="auto">
          <a:xfrm>
            <a:off x="6402335" y="1353467"/>
            <a:ext cx="2778177" cy="246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3707904" y="3875484"/>
            <a:ext cx="5328592" cy="3009900"/>
            <a:chOff x="3563888" y="3875484"/>
            <a:chExt cx="5328592" cy="30099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3875484"/>
              <a:ext cx="3905250" cy="300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7308304" y="4866775"/>
              <a:ext cx="15841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10s of </a:t>
              </a:r>
              <a:r>
                <a:rPr lang="fr-FR" dirty="0" err="1" smtClean="0"/>
                <a:t>events</a:t>
              </a:r>
              <a:r>
                <a:rPr lang="fr-FR" dirty="0" smtClean="0"/>
                <a:t>/</a:t>
              </a:r>
              <a:r>
                <a:rPr lang="fr-FR" dirty="0" err="1" smtClean="0"/>
                <a:t>year</a:t>
              </a:r>
              <a:r>
                <a:rPr lang="fr-FR" dirty="0" smtClean="0"/>
                <a:t> </a:t>
              </a:r>
              <a:r>
                <a:rPr lang="fr-FR" dirty="0" err="1" smtClean="0"/>
                <a:t>expected</a:t>
              </a:r>
              <a:r>
                <a:rPr lang="fr-FR" dirty="0" smtClean="0"/>
                <a:t>  in GRAND!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3618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 rot="19729821">
            <a:off x="87477" y="4087167"/>
            <a:ext cx="3587842" cy="1077218"/>
          </a:xfrm>
          <a:prstGeom prst="rect">
            <a:avLst/>
          </a:prstGeom>
          <a:solidFill>
            <a:srgbClr val="F8F8F8">
              <a:alpha val="61961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Blazars</a:t>
            </a:r>
            <a:endParaRPr lang="fr-FR" b="1" dirty="0" smtClean="0"/>
          </a:p>
          <a:p>
            <a:r>
              <a:rPr lang="fr-FR" dirty="0"/>
              <a:t>G. Emery &amp; M. </a:t>
            </a:r>
            <a:r>
              <a:rPr lang="fr-FR" dirty="0" err="1"/>
              <a:t>Cerrutti</a:t>
            </a:r>
            <a:r>
              <a:rPr lang="fr-FR" dirty="0"/>
              <a:t> (LPNHE)</a:t>
            </a:r>
            <a:endParaRPr lang="en-US" dirty="0"/>
          </a:p>
          <a:p>
            <a:r>
              <a:rPr lang="fr-FR" dirty="0" err="1"/>
              <a:t>W</a:t>
            </a:r>
            <a:r>
              <a:rPr lang="fr-FR" dirty="0" err="1" smtClean="0"/>
              <a:t>ork</a:t>
            </a:r>
            <a:r>
              <a:rPr lang="fr-FR" dirty="0" smtClean="0"/>
              <a:t> in </a:t>
            </a:r>
            <a:r>
              <a:rPr lang="fr-FR" dirty="0" err="1" smtClean="0"/>
              <a:t>progress</a:t>
            </a:r>
            <a:r>
              <a:rPr lang="fr-FR" dirty="0"/>
              <a:t>.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5364088" y="2924944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ICECUBE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024419" y="334770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Fermi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44008" y="406778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HESS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758339" y="4619802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GRAND60000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436096" y="6514711"/>
            <a:ext cx="369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G. Emery – LPNHE – 25/05/2016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1020837"/>
            <a:ext cx="3672408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0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Multiplet </a:t>
            </a:r>
            <a:r>
              <a:rPr lang="fr-FR" dirty="0" err="1" smtClean="0"/>
              <a:t>analysis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412776"/>
            <a:ext cx="8892481" cy="1453935"/>
          </a:xfrm>
        </p:spPr>
        <p:txBody>
          <a:bodyPr>
            <a:normAutofit fontScale="92500"/>
          </a:bodyPr>
          <a:lstStyle/>
          <a:p>
            <a:r>
              <a:rPr lang="fr-FR" dirty="0" err="1" smtClean="0"/>
              <a:t>Identifying</a:t>
            </a:r>
            <a:r>
              <a:rPr lang="fr-FR" dirty="0" smtClean="0"/>
              <a:t> </a:t>
            </a:r>
            <a:r>
              <a:rPr lang="fr-FR" dirty="0" err="1" smtClean="0"/>
              <a:t>individual</a:t>
            </a:r>
            <a:r>
              <a:rPr lang="fr-FR" dirty="0" smtClean="0"/>
              <a:t> sources </a:t>
            </a:r>
            <a:r>
              <a:rPr lang="fr-FR" dirty="0" err="1" smtClean="0"/>
              <a:t>from</a:t>
            </a:r>
            <a:r>
              <a:rPr lang="fr-FR" dirty="0" smtClean="0"/>
              <a:t> diffuse background… </a:t>
            </a:r>
            <a:endParaRPr lang="en-US" dirty="0" smtClean="0"/>
          </a:p>
          <a:p>
            <a:pPr marL="402336" lvl="1" indent="0">
              <a:buNone/>
            </a:pPr>
            <a:r>
              <a:rPr lang="fr-FR" dirty="0" smtClean="0">
                <a:solidFill>
                  <a:schemeClr val="tx1"/>
                </a:solidFill>
              </a:rPr>
              <a:t>…</a:t>
            </a:r>
            <a:r>
              <a:rPr lang="fr-FR" dirty="0" err="1" smtClean="0">
                <a:solidFill>
                  <a:schemeClr val="tx1"/>
                </a:solidFill>
              </a:rPr>
              <a:t>may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be</a:t>
            </a:r>
            <a:r>
              <a:rPr lang="fr-FR" dirty="0" smtClean="0">
                <a:solidFill>
                  <a:schemeClr val="tx1"/>
                </a:solidFill>
              </a:rPr>
              <a:t> possible </a:t>
            </a:r>
            <a:r>
              <a:rPr lang="fr-FR" dirty="0" err="1" smtClean="0">
                <a:solidFill>
                  <a:schemeClr val="tx1"/>
                </a:solidFill>
              </a:rPr>
              <a:t>thanks</a:t>
            </a:r>
            <a:r>
              <a:rPr lang="fr-FR" dirty="0" smtClean="0">
                <a:solidFill>
                  <a:schemeClr val="tx1"/>
                </a:solidFill>
              </a:rPr>
              <a:t> to optimal </a:t>
            </a:r>
            <a:r>
              <a:rPr lang="fr-FR" dirty="0" err="1" smtClean="0">
                <a:solidFill>
                  <a:schemeClr val="tx1"/>
                </a:solidFill>
              </a:rPr>
              <a:t>angular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resolution</a:t>
            </a:r>
            <a:r>
              <a:rPr lang="fr-FR" dirty="0" smtClean="0">
                <a:solidFill>
                  <a:schemeClr val="tx1"/>
                </a:solidFill>
              </a:rPr>
              <a:t> &amp; large </a:t>
            </a:r>
            <a:r>
              <a:rPr lang="fr-FR" dirty="0" err="1" smtClean="0">
                <a:solidFill>
                  <a:schemeClr val="tx1"/>
                </a:solidFill>
              </a:rPr>
              <a:t>stats</a:t>
            </a:r>
            <a:r>
              <a:rPr lang="fr-FR" dirty="0">
                <a:solidFill>
                  <a:schemeClr val="tx1"/>
                </a:solidFill>
              </a:rPr>
              <a:t>.</a:t>
            </a:r>
            <a:endParaRPr lang="fr-FR" dirty="0" smtClean="0">
              <a:solidFill>
                <a:schemeClr val="tx1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33545" y="3209495"/>
            <a:ext cx="4464496" cy="2664296"/>
            <a:chOff x="251520" y="2780928"/>
            <a:chExt cx="5925766" cy="3568824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111" y="2996952"/>
              <a:ext cx="5591175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51520" y="2780928"/>
              <a:ext cx="1368152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2" y="2995110"/>
            <a:ext cx="4322955" cy="338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06" y="6359227"/>
            <a:ext cx="4362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4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622891" cy="650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2843808" y="4437112"/>
            <a:ext cx="1296144" cy="1296144"/>
          </a:xfrm>
          <a:prstGeom prst="ellipse">
            <a:avLst/>
          </a:prstGeom>
          <a:noFill/>
          <a:ln>
            <a:solidFill>
              <a:srgbClr val="EC51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99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t="5840" r="8235"/>
          <a:stretch/>
        </p:blipFill>
        <p:spPr>
          <a:xfrm>
            <a:off x="3131840" y="634589"/>
            <a:ext cx="6012160" cy="42345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GRAND </a:t>
            </a:r>
            <a:r>
              <a:rPr lang="fr-FR" dirty="0" err="1" smtClean="0"/>
              <a:t>expected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5" y="1879957"/>
            <a:ext cx="3019110" cy="504056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725144"/>
            <a:ext cx="2862064" cy="21427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4841" y="5373216"/>
            <a:ext cx="15121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/>
              <a:t>num</a:t>
            </a:r>
            <a:r>
              <a:rPr lang="pt-BR" sz="1400" dirty="0"/>
              <a:t>: 16424</a:t>
            </a:r>
          </a:p>
          <a:p>
            <a:r>
              <a:rPr lang="pt-BR" sz="1400" dirty="0" smtClean="0"/>
              <a:t>mean</a:t>
            </a:r>
            <a:r>
              <a:rPr lang="pt-BR" sz="1400" dirty="0"/>
              <a:t>: 0.0524</a:t>
            </a:r>
          </a:p>
          <a:p>
            <a:r>
              <a:rPr lang="pt-BR" sz="1400" dirty="0" smtClean="0"/>
              <a:t>median</a:t>
            </a:r>
            <a:r>
              <a:rPr lang="pt-BR" sz="1400" dirty="0"/>
              <a:t>: </a:t>
            </a:r>
            <a:r>
              <a:rPr lang="pt-BR" sz="1400" dirty="0" smtClean="0"/>
              <a:t>0.0228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947" y="1671191"/>
            <a:ext cx="276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Cut out </a:t>
            </a:r>
            <a:r>
              <a:rPr lang="fr-FR" sz="1200" dirty="0" err="1" smtClean="0"/>
              <a:t>events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max </a:t>
            </a:r>
            <a:r>
              <a:rPr lang="fr-FR" sz="1200" dirty="0" err="1" smtClean="0"/>
              <a:t>deniv</a:t>
            </a:r>
            <a:r>
              <a:rPr lang="fr-FR" sz="1200" dirty="0" smtClean="0"/>
              <a:t>&lt;100m </a:t>
            </a:r>
          </a:p>
          <a:p>
            <a:pPr algn="ctr"/>
            <a:r>
              <a:rPr lang="fr-FR" sz="1200" dirty="0" smtClean="0"/>
              <a:t>(2% of </a:t>
            </a:r>
            <a:r>
              <a:rPr lang="fr-FR" sz="1200" dirty="0" err="1" smtClean="0"/>
              <a:t>events</a:t>
            </a:r>
            <a:r>
              <a:rPr lang="fr-FR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18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107504" y="3789040"/>
            <a:ext cx="3749937" cy="2993776"/>
            <a:chOff x="251519" y="3880098"/>
            <a:chExt cx="3749937" cy="2993776"/>
          </a:xfrm>
        </p:grpSpPr>
        <p:pic>
          <p:nvPicPr>
            <p:cNvPr id="8" name="Image 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19" y="3880098"/>
              <a:ext cx="3749937" cy="2852936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163055" y="6535320"/>
              <a:ext cx="225734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Tau flight distance [m]</a:t>
              </a:r>
              <a:endParaRPr lang="en-US" sz="1600" dirty="0"/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971600" y="4221088"/>
              <a:ext cx="1011131" cy="769441"/>
              <a:chOff x="1115616" y="4340423"/>
              <a:chExt cx="1011131" cy="769441"/>
            </a:xfrm>
          </p:grpSpPr>
          <p:sp>
            <p:nvSpPr>
              <p:cNvPr id="11" name="ZoneTexte 10"/>
              <p:cNvSpPr txBox="1"/>
              <p:nvPr/>
            </p:nvSpPr>
            <p:spPr>
              <a:xfrm>
                <a:off x="1422708" y="4340423"/>
                <a:ext cx="70403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fr-FR" sz="11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17.5 </a:t>
                </a:r>
                <a:r>
                  <a:rPr lang="fr-FR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</a:t>
                </a:r>
              </a:p>
              <a:p>
                <a:r>
                  <a:rPr lang="fr-FR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fr-FR" sz="11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18.5 </a:t>
                </a:r>
                <a:r>
                  <a:rPr lang="fr-FR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</a:t>
                </a:r>
              </a:p>
              <a:p>
                <a:r>
                  <a:rPr lang="fr-FR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fr-FR" sz="11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19.5 </a:t>
                </a:r>
                <a:r>
                  <a:rPr lang="fr-FR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</a:t>
                </a:r>
              </a:p>
              <a:p>
                <a:r>
                  <a:rPr lang="fr-FR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fr-FR" sz="11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20.5 </a:t>
                </a:r>
                <a:r>
                  <a:rPr lang="fr-FR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</a:t>
                </a:r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Connecteur droit 12"/>
              <p:cNvCxnSpPr/>
              <p:nvPr/>
            </p:nvCxnSpPr>
            <p:spPr>
              <a:xfrm>
                <a:off x="1115616" y="4475212"/>
                <a:ext cx="3070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>
                <a:off x="1115616" y="4627612"/>
                <a:ext cx="30709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>
                <a:off x="1115616" y="4797152"/>
                <a:ext cx="30709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>
                <a:off x="1115616" y="4949552"/>
                <a:ext cx="307092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64861" r="5541" b="5417"/>
          <a:stretch/>
        </p:blipFill>
        <p:spPr>
          <a:xfrm>
            <a:off x="5059754" y="4417220"/>
            <a:ext cx="4120758" cy="242473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GRAND </a:t>
            </a:r>
            <a:r>
              <a:rPr lang="fr-FR" dirty="0">
                <a:latin typeface="Symbol" panose="05050102010706020507" pitchFamily="18" charset="2"/>
              </a:rPr>
              <a:t>n</a:t>
            </a:r>
            <a:r>
              <a:rPr lang="fr-FR" dirty="0"/>
              <a:t> </a:t>
            </a:r>
            <a:r>
              <a:rPr lang="fr-FR" dirty="0" err="1"/>
              <a:t>sensitivity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- </a:t>
            </a:r>
            <a:r>
              <a:rPr lang="fr-FR" dirty="0" err="1"/>
              <a:t>Results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700808"/>
            <a:ext cx="2602632" cy="364672"/>
          </a:xfrm>
        </p:spPr>
        <p:txBody>
          <a:bodyPr>
            <a:noAutofit/>
          </a:bodyPr>
          <a:lstStyle/>
          <a:p>
            <a:r>
              <a:rPr lang="fr-FR" sz="1800" dirty="0"/>
              <a:t>Field of </a:t>
            </a:r>
            <a:r>
              <a:rPr lang="fr-FR" sz="1800" dirty="0" err="1" smtClean="0"/>
              <a:t>view</a:t>
            </a:r>
            <a:endParaRPr lang="fr-FR" sz="1800" dirty="0" smtClean="0"/>
          </a:p>
          <a:p>
            <a:pPr marL="109728" indent="0">
              <a:buNone/>
            </a:pPr>
            <a:r>
              <a:rPr lang="fr-FR" sz="1800" dirty="0"/>
              <a:t> </a:t>
            </a:r>
            <a:r>
              <a:rPr lang="fr-FR" sz="1800" dirty="0" smtClean="0"/>
              <a:t>   (JP </a:t>
            </a:r>
            <a:r>
              <a:rPr lang="fr-FR" sz="1800" dirty="0" err="1" smtClean="0"/>
              <a:t>Lenain</a:t>
            </a:r>
            <a:r>
              <a:rPr lang="fr-FR" sz="1800" dirty="0" smtClean="0"/>
              <a:t>)</a:t>
            </a:r>
            <a:endParaRPr lang="en-US" sz="1800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491880" y="3279651"/>
            <a:ext cx="5544617" cy="1307108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 err="1" smtClean="0"/>
              <a:t>Angular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endParaRPr lang="fr-FR" dirty="0"/>
          </a:p>
          <a:p>
            <a:pPr lvl="1" algn="r"/>
            <a:r>
              <a:rPr lang="fr-FR" dirty="0" err="1" smtClean="0"/>
              <a:t>Analytical</a:t>
            </a:r>
            <a:r>
              <a:rPr lang="fr-FR" dirty="0" smtClean="0"/>
              <a:t> computation</a:t>
            </a:r>
          </a:p>
          <a:p>
            <a:pPr marL="411480" lvl="1" indent="0" algn="r">
              <a:buNone/>
            </a:pPr>
            <a:r>
              <a:rPr lang="fr-FR" dirty="0" err="1" smtClean="0"/>
              <a:t>assuming</a:t>
            </a:r>
            <a:r>
              <a:rPr lang="fr-FR" dirty="0" smtClean="0"/>
              <a:t> </a:t>
            </a:r>
            <a:r>
              <a:rPr lang="fr-FR" dirty="0"/>
              <a:t>3ns trigger timing </a:t>
            </a:r>
            <a:r>
              <a:rPr lang="fr-FR" dirty="0" err="1" smtClean="0"/>
              <a:t>precision</a:t>
            </a:r>
            <a:r>
              <a:rPr lang="fr-FR" dirty="0" smtClean="0"/>
              <a:t> (no noise). </a:t>
            </a:r>
          </a:p>
          <a:p>
            <a:pPr lvl="1" algn="r"/>
            <a:r>
              <a:rPr lang="fr-FR" dirty="0" err="1" smtClean="0"/>
              <a:t>Mean</a:t>
            </a:r>
            <a:r>
              <a:rPr lang="fr-FR" dirty="0" smtClean="0"/>
              <a:t> = 0.05°: full </a:t>
            </a:r>
            <a:r>
              <a:rPr lang="fr-FR" dirty="0" err="1" smtClean="0"/>
              <a:t>benefit</a:t>
            </a:r>
            <a:r>
              <a:rPr lang="fr-FR" dirty="0" smtClean="0"/>
              <a:t> of </a:t>
            </a:r>
            <a:r>
              <a:rPr lang="fr-FR" dirty="0" err="1" smtClean="0"/>
              <a:t>extended</a:t>
            </a:r>
            <a:r>
              <a:rPr lang="fr-FR" dirty="0" smtClean="0"/>
              <a:t> trigger zone &amp; </a:t>
            </a:r>
            <a:r>
              <a:rPr lang="fr-FR" dirty="0" err="1" smtClean="0"/>
              <a:t>denivelation</a:t>
            </a:r>
            <a:r>
              <a:rPr lang="fr-FR" dirty="0" smtClean="0"/>
              <a:t>.</a:t>
            </a:r>
          </a:p>
        </p:txBody>
      </p:sp>
      <p:pic>
        <p:nvPicPr>
          <p:cNvPr id="7" name="Imag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19768" r="5516" b="18217"/>
          <a:stretch/>
        </p:blipFill>
        <p:spPr bwMode="auto">
          <a:xfrm>
            <a:off x="5583746" y="1242238"/>
            <a:ext cx="3312368" cy="1944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lpnhe\AppData\Local\Temp\vis_1hou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20312" r="8203" b="21125"/>
          <a:stretch/>
        </p:blipFill>
        <p:spPr bwMode="auto">
          <a:xfrm>
            <a:off x="2419168" y="1242238"/>
            <a:ext cx="3164578" cy="182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-180527" y="2636911"/>
            <a:ext cx="3888432" cy="139882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err="1" smtClean="0"/>
              <a:t>Energy</a:t>
            </a:r>
            <a:r>
              <a:rPr lang="fr-FR" sz="1600" dirty="0" smtClean="0"/>
              <a:t> reconstruction</a:t>
            </a:r>
          </a:p>
          <a:p>
            <a:pPr lvl="1"/>
            <a:r>
              <a:rPr lang="fr-FR" sz="1400" dirty="0" smtClean="0"/>
              <a:t>… </a:t>
            </a:r>
            <a:r>
              <a:rPr lang="fr-FR" sz="1400" dirty="0" err="1" smtClean="0"/>
              <a:t>is</a:t>
            </a:r>
            <a:r>
              <a:rPr lang="fr-FR" sz="1400" dirty="0" smtClean="0"/>
              <a:t> not possible</a:t>
            </a:r>
          </a:p>
          <a:p>
            <a:pPr lvl="1"/>
            <a:r>
              <a:rPr lang="fr-FR" sz="1400" dirty="0" smtClean="0"/>
              <a:t>But at least </a:t>
            </a:r>
            <a:r>
              <a:rPr lang="fr-FR" sz="1400" dirty="0" err="1" smtClean="0"/>
              <a:t>we</a:t>
            </a:r>
            <a:r>
              <a:rPr lang="fr-FR" sz="1400" dirty="0" smtClean="0"/>
              <a:t> know  E</a:t>
            </a:r>
            <a:r>
              <a:rPr lang="fr-FR" sz="1400" baseline="-25000" dirty="0" smtClean="0">
                <a:latin typeface="Symbol" panose="05050102010706020507" pitchFamily="18" charset="2"/>
              </a:rPr>
              <a:t>n</a:t>
            </a:r>
            <a:r>
              <a:rPr lang="fr-FR" sz="1400" dirty="0"/>
              <a:t>&gt;</a:t>
            </a:r>
            <a:r>
              <a:rPr lang="fr-FR" sz="1400" dirty="0" err="1" smtClean="0"/>
              <a:t>E</a:t>
            </a:r>
            <a:r>
              <a:rPr lang="fr-FR" sz="1400" baseline="-25000" dirty="0" err="1" smtClean="0"/>
              <a:t>sh</a:t>
            </a:r>
            <a:endParaRPr lang="fr-FR" sz="1400" baseline="-25000" dirty="0" smtClean="0"/>
          </a:p>
          <a:p>
            <a:pPr lvl="1"/>
            <a:r>
              <a:rPr lang="fr-FR" sz="1400" dirty="0" smtClean="0"/>
              <a:t>Do </a:t>
            </a:r>
            <a:r>
              <a:rPr lang="fr-FR" sz="1400" dirty="0" err="1" smtClean="0"/>
              <a:t>better</a:t>
            </a:r>
            <a:r>
              <a:rPr lang="fr-FR" sz="1400" dirty="0" smtClean="0"/>
              <a:t> </a:t>
            </a:r>
            <a:r>
              <a:rPr lang="fr-FR" sz="1400" dirty="0" err="1" smtClean="0"/>
              <a:t>thanks</a:t>
            </a:r>
            <a:r>
              <a:rPr lang="fr-FR" sz="1400" dirty="0" smtClean="0"/>
              <a:t> to E</a:t>
            </a:r>
            <a:r>
              <a:rPr lang="fr-FR" sz="1400" baseline="-25000" dirty="0" smtClean="0">
                <a:latin typeface="Symbol" panose="05050102010706020507" pitchFamily="18" charset="2"/>
              </a:rPr>
              <a:t>n</a:t>
            </a:r>
            <a:r>
              <a:rPr lang="fr-FR" sz="1400" dirty="0" smtClean="0"/>
              <a:t> </a:t>
            </a:r>
            <a:r>
              <a:rPr lang="fr-FR" sz="1400" dirty="0" err="1" smtClean="0"/>
              <a:t>correlation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smtClean="0">
                <a:latin typeface="Symbol" panose="05050102010706020507" pitchFamily="18" charset="2"/>
              </a:rPr>
              <a:t>t</a:t>
            </a:r>
            <a:r>
              <a:rPr lang="fr-FR" sz="1400" dirty="0" smtClean="0"/>
              <a:t> time of flight (?)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62979" y="4905305"/>
            <a:ext cx="2513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/>
              <a:t>Median</a:t>
            </a:r>
            <a:r>
              <a:rPr lang="fr-FR" sz="1400" dirty="0"/>
              <a:t> = 0.02</a:t>
            </a:r>
            <a:r>
              <a:rPr lang="fr-FR" sz="1400" dirty="0" smtClean="0"/>
              <a:t>°</a:t>
            </a:r>
          </a:p>
          <a:p>
            <a:r>
              <a:rPr lang="fr-FR" sz="1400" dirty="0" err="1" smtClean="0"/>
              <a:t>Mean</a:t>
            </a:r>
            <a:r>
              <a:rPr lang="fr-FR" sz="1400" dirty="0" smtClean="0"/>
              <a:t> = 0.05°</a:t>
            </a:r>
          </a:p>
          <a:p>
            <a:r>
              <a:rPr lang="fr-FR" sz="1400" dirty="0" smtClean="0"/>
              <a:t>f(</a:t>
            </a:r>
            <a:r>
              <a:rPr lang="fr-FR" sz="1400" dirty="0" err="1" smtClean="0">
                <a:latin typeface="Symbol" panose="05050102010706020507" pitchFamily="18" charset="2"/>
              </a:rPr>
              <a:t>Dq</a:t>
            </a:r>
            <a:r>
              <a:rPr lang="fr-FR" sz="1400" dirty="0" smtClean="0"/>
              <a:t>&gt;1°) = 0.2%</a:t>
            </a:r>
          </a:p>
          <a:p>
            <a:r>
              <a:rPr lang="fr-FR" sz="1400" dirty="0" smtClean="0"/>
              <a:t>… </a:t>
            </a:r>
            <a:r>
              <a:rPr lang="fr-FR" sz="1400" dirty="0" err="1" smtClean="0"/>
              <a:t>thanks</a:t>
            </a:r>
            <a:r>
              <a:rPr lang="fr-FR" sz="1400" dirty="0" smtClean="0"/>
              <a:t> to </a:t>
            </a:r>
            <a:r>
              <a:rPr lang="fr-FR" sz="1400" dirty="0" err="1" smtClean="0"/>
              <a:t>mountains</a:t>
            </a:r>
            <a:r>
              <a:rPr lang="fr-FR" sz="1400" dirty="0" smtClean="0"/>
              <a:t>! </a:t>
            </a:r>
            <a:endParaRPr lang="en-US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4385531" y="2668270"/>
            <a:ext cx="13484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1h </a:t>
            </a:r>
            <a:r>
              <a:rPr lang="fr-FR" dirty="0" err="1" smtClean="0"/>
              <a:t>visibility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7401496" y="2668270"/>
            <a:ext cx="15071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24h </a:t>
            </a:r>
            <a:r>
              <a:rPr lang="fr-FR" dirty="0" err="1" smtClean="0"/>
              <a:t>visibility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0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Neutrino </a:t>
            </a:r>
            <a:r>
              <a:rPr lang="fr-FR" dirty="0" err="1" smtClean="0"/>
              <a:t>cosmic</a:t>
            </a:r>
            <a:r>
              <a:rPr lang="fr-FR" dirty="0" smtClean="0"/>
              <a:t> background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27784" y="2102106"/>
            <a:ext cx="6624736" cy="2551030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«</a:t>
            </a:r>
            <a:r>
              <a:rPr lang="fr-FR" dirty="0" err="1" smtClean="0"/>
              <a:t>Cosmic</a:t>
            </a:r>
            <a:r>
              <a:rPr lang="fr-FR" dirty="0" smtClean="0"/>
              <a:t>» background sources:</a:t>
            </a:r>
          </a:p>
          <a:p>
            <a:pPr lvl="1"/>
            <a:r>
              <a:rPr lang="fr-FR" dirty="0" err="1" smtClean="0"/>
              <a:t>Atmospheric</a:t>
            </a:r>
            <a:r>
              <a:rPr lang="fr-FR" dirty="0" smtClean="0"/>
              <a:t> </a:t>
            </a:r>
            <a:r>
              <a:rPr lang="fr-FR" dirty="0" smtClean="0">
                <a:latin typeface="Symbol" panose="05050102010706020507" pitchFamily="18" charset="2"/>
              </a:rPr>
              <a:t>n</a:t>
            </a:r>
            <a:r>
              <a:rPr lang="fr-FR" dirty="0" smtClean="0"/>
              <a:t> and µ fluxes </a:t>
            </a:r>
            <a:r>
              <a:rPr lang="fr-FR" dirty="0" err="1" smtClean="0"/>
              <a:t>negligeable</a:t>
            </a:r>
            <a:r>
              <a:rPr lang="fr-FR" dirty="0" smtClean="0"/>
              <a:t> </a:t>
            </a:r>
            <a:r>
              <a:rPr lang="fr-FR" dirty="0" err="1" smtClean="0"/>
              <a:t>beyond</a:t>
            </a:r>
            <a:r>
              <a:rPr lang="fr-FR" dirty="0" smtClean="0"/>
              <a:t> 10</a:t>
            </a:r>
            <a:r>
              <a:rPr lang="fr-FR" baseline="30000" dirty="0" smtClean="0"/>
              <a:t>16</a:t>
            </a:r>
            <a:r>
              <a:rPr lang="fr-FR" dirty="0" smtClean="0"/>
              <a:t>eV.</a:t>
            </a:r>
          </a:p>
          <a:p>
            <a:pPr lvl="1"/>
            <a:r>
              <a:rPr lang="fr-FR" dirty="0" err="1" smtClean="0"/>
              <a:t>UHECRs</a:t>
            </a:r>
            <a:r>
              <a:rPr lang="fr-FR" dirty="0" smtClean="0"/>
              <a:t> </a:t>
            </a:r>
            <a:r>
              <a:rPr lang="fr-FR" dirty="0" err="1" smtClean="0"/>
              <a:t>wrongly</a:t>
            </a:r>
            <a:r>
              <a:rPr lang="fr-FR" dirty="0" smtClean="0"/>
              <a:t> </a:t>
            </a:r>
            <a:r>
              <a:rPr lang="fr-FR" dirty="0" err="1" smtClean="0"/>
              <a:t>reconstructed</a:t>
            </a:r>
            <a:r>
              <a:rPr lang="fr-FR" dirty="0" smtClean="0"/>
              <a:t> </a:t>
            </a:r>
            <a:r>
              <a:rPr lang="fr-FR" dirty="0" err="1" smtClean="0"/>
              <a:t>below</a:t>
            </a:r>
            <a:r>
              <a:rPr lang="fr-FR" dirty="0" smtClean="0"/>
              <a:t> the horizon</a:t>
            </a:r>
          </a:p>
          <a:p>
            <a:pPr lvl="2"/>
            <a:r>
              <a:rPr lang="fr-FR" dirty="0" smtClean="0"/>
              <a:t>«Old» </a:t>
            </a:r>
            <a:r>
              <a:rPr lang="fr-FR" dirty="0" err="1" smtClean="0"/>
              <a:t>showers</a:t>
            </a:r>
            <a:endParaRPr lang="fr-FR" dirty="0" smtClean="0"/>
          </a:p>
          <a:p>
            <a:pPr marL="704088" lvl="2" indent="0">
              <a:buNone/>
            </a:pPr>
            <a:r>
              <a:rPr lang="fr-FR" dirty="0" smtClean="0"/>
              <a:t> 	</a:t>
            </a:r>
            <a:r>
              <a:rPr lang="fr-FR" dirty="0" smtClean="0">
                <a:sym typeface="Wingdings"/>
              </a:rPr>
              <a:t></a:t>
            </a:r>
            <a:r>
              <a:rPr lang="fr-FR" dirty="0" smtClean="0"/>
              <a:t> </a:t>
            </a:r>
            <a:r>
              <a:rPr lang="fr-FR" dirty="0" err="1" smtClean="0"/>
              <a:t>larger</a:t>
            </a:r>
            <a:r>
              <a:rPr lang="fr-FR" dirty="0" smtClean="0"/>
              <a:t> </a:t>
            </a:r>
            <a:r>
              <a:rPr lang="fr-FR" dirty="0" err="1" smtClean="0"/>
              <a:t>X</a:t>
            </a:r>
            <a:r>
              <a:rPr lang="fr-FR" baseline="-25000" dirty="0" err="1" smtClean="0"/>
              <a:t>max</a:t>
            </a:r>
            <a:endParaRPr lang="fr-FR" baseline="-25000" dirty="0" smtClean="0"/>
          </a:p>
          <a:p>
            <a:pPr marL="704088" lvl="2" indent="0">
              <a:buNone/>
            </a:pPr>
            <a:r>
              <a:rPr lang="fr-FR" dirty="0" smtClean="0"/>
              <a:t>    </a:t>
            </a:r>
            <a:r>
              <a:rPr lang="fr-FR" dirty="0" smtClean="0">
                <a:sym typeface="Wingdings"/>
              </a:rPr>
              <a:t></a:t>
            </a:r>
            <a:r>
              <a:rPr lang="fr-FR" dirty="0" smtClean="0"/>
              <a:t> </a:t>
            </a:r>
            <a:r>
              <a:rPr lang="fr-FR" dirty="0" err="1" smtClean="0"/>
              <a:t>wider</a:t>
            </a:r>
            <a:r>
              <a:rPr lang="fr-FR" dirty="0" smtClean="0"/>
              <a:t> </a:t>
            </a:r>
            <a:r>
              <a:rPr lang="fr-FR" dirty="0" err="1" smtClean="0"/>
              <a:t>footprint</a:t>
            </a:r>
            <a:r>
              <a:rPr lang="fr-FR" dirty="0" smtClean="0"/>
              <a:t> at </a:t>
            </a:r>
            <a:r>
              <a:rPr lang="fr-FR" dirty="0" err="1" smtClean="0"/>
              <a:t>ground</a:t>
            </a:r>
            <a:endParaRPr lang="fr-FR" dirty="0" smtClean="0"/>
          </a:p>
          <a:p>
            <a:pPr lvl="2"/>
            <a:r>
              <a:rPr lang="fr-FR" dirty="0" smtClean="0"/>
              <a:t>Cut on </a:t>
            </a:r>
            <a:r>
              <a:rPr lang="fr-FR" dirty="0" err="1" smtClean="0"/>
              <a:t>reconstructed</a:t>
            </a:r>
            <a:r>
              <a:rPr lang="fr-FR" dirty="0" smtClean="0"/>
              <a:t> </a:t>
            </a:r>
            <a:r>
              <a:rPr lang="fr-FR" dirty="0" err="1" smtClean="0"/>
              <a:t>zenith</a:t>
            </a:r>
            <a:r>
              <a:rPr lang="fr-FR" dirty="0" smtClean="0"/>
              <a:t> angle </a:t>
            </a:r>
            <a:r>
              <a:rPr lang="fr-FR" dirty="0" smtClean="0">
                <a:latin typeface="Symbol" panose="05050102010706020507" pitchFamily="18" charset="2"/>
              </a:rPr>
              <a:t>q</a:t>
            </a:r>
            <a:r>
              <a:rPr lang="fr-FR" dirty="0" smtClean="0"/>
              <a:t>&gt; horizon - 1° </a:t>
            </a:r>
            <a:r>
              <a:rPr lang="fr-FR" dirty="0" err="1" smtClean="0"/>
              <a:t>kills</a:t>
            </a:r>
            <a:r>
              <a:rPr lang="fr-FR" dirty="0" smtClean="0"/>
              <a:t> large fraction of background </a:t>
            </a:r>
            <a:r>
              <a:rPr lang="fr-FR" dirty="0" err="1" smtClean="0"/>
              <a:t>thanks</a:t>
            </a:r>
            <a:r>
              <a:rPr lang="fr-FR" dirty="0" smtClean="0"/>
              <a:t> to </a:t>
            </a:r>
            <a:r>
              <a:rPr lang="fr-FR" dirty="0" err="1" smtClean="0"/>
              <a:t>angular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9" y="1988840"/>
            <a:ext cx="2865319" cy="2750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1268760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/>
              <a:t>Sensitivity</a:t>
            </a:r>
            <a:r>
              <a:rPr lang="fr-FR" sz="2000" b="1" dirty="0"/>
              <a:t> </a:t>
            </a:r>
            <a:r>
              <a:rPr lang="fr-FR" sz="2000" b="1" dirty="0" err="1"/>
              <a:t>limit</a:t>
            </a:r>
            <a:r>
              <a:rPr lang="fr-FR" sz="2000" b="1" dirty="0"/>
              <a:t> for 0 candidates </a:t>
            </a:r>
            <a:r>
              <a:rPr lang="fr-FR" sz="2000" b="1" dirty="0" err="1"/>
              <a:t>within</a:t>
            </a:r>
            <a:r>
              <a:rPr lang="fr-FR" sz="2000" b="1" dirty="0"/>
              <a:t> 3 </a:t>
            </a:r>
            <a:r>
              <a:rPr lang="fr-FR" sz="2000" b="1" dirty="0" err="1"/>
              <a:t>years</a:t>
            </a:r>
            <a:r>
              <a:rPr lang="fr-FR" sz="2000" b="1" dirty="0"/>
              <a:t>…</a:t>
            </a:r>
          </a:p>
          <a:p>
            <a:pPr marL="109728" indent="0">
              <a:buNone/>
            </a:pPr>
            <a:r>
              <a:rPr lang="fr-FR" sz="2000" b="1" dirty="0"/>
              <a:t>=&gt; Background rejection </a:t>
            </a:r>
            <a:r>
              <a:rPr lang="fr-FR" sz="2000" b="1" dirty="0" err="1"/>
              <a:t>is</a:t>
            </a:r>
            <a:r>
              <a:rPr lang="fr-FR" sz="2000" b="1" dirty="0"/>
              <a:t> a major challenge.</a:t>
            </a:r>
          </a:p>
        </p:txBody>
      </p:sp>
      <p:pic>
        <p:nvPicPr>
          <p:cNvPr id="8" name="Image 7" descr="proton_10TeV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88"/>
          <a:stretch/>
        </p:blipFill>
        <p:spPr>
          <a:xfrm rot="16810020">
            <a:off x="733098" y="4093040"/>
            <a:ext cx="1151093" cy="1861765"/>
          </a:xfrm>
          <a:prstGeom prst="rect">
            <a:avLst/>
          </a:prstGeom>
        </p:spPr>
      </p:pic>
      <p:sp>
        <p:nvSpPr>
          <p:cNvPr id="13" name="Triangle isocèle 12"/>
          <p:cNvSpPr/>
          <p:nvPr/>
        </p:nvSpPr>
        <p:spPr>
          <a:xfrm rot="677816">
            <a:off x="1314188" y="5186548"/>
            <a:ext cx="6652600" cy="495157"/>
          </a:xfrm>
          <a:prstGeom prst="triangle">
            <a:avLst>
              <a:gd name="adj" fmla="val 10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24863" y="6146916"/>
            <a:ext cx="10955849" cy="14809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 rot="385458">
            <a:off x="2798498" y="5046801"/>
            <a:ext cx="311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UHECR EAS radio  </a:t>
            </a:r>
            <a:r>
              <a:rPr lang="fr-FR" dirty="0" err="1" smtClean="0">
                <a:solidFill>
                  <a:srgbClr val="FF0000"/>
                </a:solidFill>
              </a:rPr>
              <a:t>emission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652847">
            <a:off x="63372" y="4825367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UHECR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1835696" y="5434126"/>
            <a:ext cx="5832648" cy="10192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 rot="580384">
            <a:off x="2463731" y="5753101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</a:t>
            </a:r>
            <a:r>
              <a:rPr lang="fr-FR" dirty="0" smtClean="0"/>
              <a:t>&gt;400km for </a:t>
            </a:r>
            <a:r>
              <a:rPr lang="fr-FR" b="1" dirty="0" smtClean="0">
                <a:latin typeface="Symbol" panose="05050102010706020507" pitchFamily="18" charset="2"/>
              </a:rPr>
              <a:t>q</a:t>
            </a:r>
            <a:r>
              <a:rPr lang="fr-FR" b="1" dirty="0" smtClean="0"/>
              <a:t>&gt;89°</a:t>
            </a:r>
            <a:endParaRPr lang="en-US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6156176" y="4869160"/>
            <a:ext cx="2987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latin typeface="Brush Script MT" panose="03060802040406070304" pitchFamily="66" charset="0"/>
              </a:rPr>
              <a:t>E</a:t>
            </a:r>
            <a:r>
              <a:rPr lang="fr-FR" sz="1600" dirty="0" smtClean="0"/>
              <a:t>&gt;30µV/m @ 400km for </a:t>
            </a:r>
          </a:p>
          <a:p>
            <a:pPr algn="r"/>
            <a:r>
              <a:rPr lang="fr-FR" sz="1600" b="1" dirty="0" smtClean="0"/>
              <a:t>E&gt;2 10</a:t>
            </a:r>
            <a:r>
              <a:rPr lang="fr-FR" sz="1600" b="1" baseline="30000" dirty="0" smtClean="0"/>
              <a:t>18</a:t>
            </a:r>
            <a:r>
              <a:rPr lang="fr-FR" sz="1600" b="1" dirty="0" smtClean="0"/>
              <a:t>eV </a:t>
            </a:r>
            <a:r>
              <a:rPr lang="fr-FR" sz="1600" dirty="0" err="1" smtClean="0"/>
              <a:t>only</a:t>
            </a:r>
            <a:r>
              <a:rPr lang="fr-FR" sz="1600" dirty="0" smtClean="0"/>
              <a:t>.</a:t>
            </a:r>
          </a:p>
          <a:p>
            <a:pPr algn="r"/>
            <a:r>
              <a:rPr lang="fr-FR" sz="1600" dirty="0" smtClean="0"/>
              <a:t>Radio signal </a:t>
            </a:r>
            <a:r>
              <a:rPr lang="fr-FR" sz="1600" dirty="0" err="1" smtClean="0"/>
              <a:t>lateral</a:t>
            </a:r>
            <a:r>
              <a:rPr lang="fr-FR" sz="1600" dirty="0" smtClean="0"/>
              <a:t> extension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then</a:t>
            </a:r>
            <a:r>
              <a:rPr lang="fr-FR" sz="1600" dirty="0" smtClean="0"/>
              <a:t> 2xtan(2°)x400 = </a:t>
            </a:r>
            <a:r>
              <a:rPr lang="fr-FR" sz="1600" b="1" dirty="0" smtClean="0"/>
              <a:t>32km</a:t>
            </a:r>
            <a:endParaRPr lang="en-US" sz="1600" b="1" dirty="0"/>
          </a:p>
        </p:txBody>
      </p:sp>
      <p:sp>
        <p:nvSpPr>
          <p:cNvPr id="30" name="Rectangle 29"/>
          <p:cNvSpPr/>
          <p:nvPr/>
        </p:nvSpPr>
        <p:spPr>
          <a:xfrm>
            <a:off x="12762" y="4753785"/>
            <a:ext cx="9144000" cy="2347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0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Neutrino </a:t>
            </a:r>
            <a:r>
              <a:rPr lang="fr-FR" dirty="0" err="1" smtClean="0"/>
              <a:t>cosmic</a:t>
            </a:r>
            <a:r>
              <a:rPr lang="fr-FR" dirty="0" smtClean="0"/>
              <a:t> background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27784" y="2102106"/>
            <a:ext cx="6624736" cy="2551030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«</a:t>
            </a:r>
            <a:r>
              <a:rPr lang="fr-FR" dirty="0" err="1" smtClean="0"/>
              <a:t>Cosmic</a:t>
            </a:r>
            <a:r>
              <a:rPr lang="fr-FR" dirty="0" smtClean="0"/>
              <a:t>» background sources:</a:t>
            </a:r>
          </a:p>
          <a:p>
            <a:pPr lvl="1"/>
            <a:r>
              <a:rPr lang="fr-FR" dirty="0" err="1" smtClean="0"/>
              <a:t>Atmospheric</a:t>
            </a:r>
            <a:r>
              <a:rPr lang="fr-FR" dirty="0" smtClean="0"/>
              <a:t> </a:t>
            </a:r>
            <a:r>
              <a:rPr lang="fr-FR" dirty="0" smtClean="0">
                <a:latin typeface="Symbol" panose="05050102010706020507" pitchFamily="18" charset="2"/>
              </a:rPr>
              <a:t>n</a:t>
            </a:r>
            <a:r>
              <a:rPr lang="fr-FR" dirty="0" smtClean="0"/>
              <a:t> and µ fluxes </a:t>
            </a:r>
            <a:r>
              <a:rPr lang="fr-FR" dirty="0" err="1" smtClean="0"/>
              <a:t>negligeable</a:t>
            </a:r>
            <a:r>
              <a:rPr lang="fr-FR" dirty="0" smtClean="0"/>
              <a:t> </a:t>
            </a:r>
            <a:r>
              <a:rPr lang="fr-FR" dirty="0" err="1" smtClean="0"/>
              <a:t>beyond</a:t>
            </a:r>
            <a:r>
              <a:rPr lang="fr-FR" dirty="0" smtClean="0"/>
              <a:t> 10</a:t>
            </a:r>
            <a:r>
              <a:rPr lang="fr-FR" baseline="30000" dirty="0" smtClean="0"/>
              <a:t>16</a:t>
            </a:r>
            <a:r>
              <a:rPr lang="fr-FR" dirty="0" smtClean="0"/>
              <a:t>eV.</a:t>
            </a:r>
          </a:p>
          <a:p>
            <a:pPr lvl="1"/>
            <a:r>
              <a:rPr lang="fr-FR" dirty="0" err="1" smtClean="0"/>
              <a:t>UHECRs</a:t>
            </a:r>
            <a:r>
              <a:rPr lang="fr-FR" dirty="0" smtClean="0"/>
              <a:t> </a:t>
            </a:r>
            <a:r>
              <a:rPr lang="fr-FR" dirty="0" err="1" smtClean="0"/>
              <a:t>wrongly</a:t>
            </a:r>
            <a:r>
              <a:rPr lang="fr-FR" dirty="0" smtClean="0"/>
              <a:t> </a:t>
            </a:r>
            <a:r>
              <a:rPr lang="fr-FR" dirty="0" err="1" smtClean="0"/>
              <a:t>reconstructed</a:t>
            </a:r>
            <a:r>
              <a:rPr lang="fr-FR" dirty="0" smtClean="0"/>
              <a:t> </a:t>
            </a:r>
            <a:r>
              <a:rPr lang="fr-FR" dirty="0" err="1" smtClean="0"/>
              <a:t>below</a:t>
            </a:r>
            <a:r>
              <a:rPr lang="fr-FR" dirty="0" smtClean="0"/>
              <a:t> the horizon</a:t>
            </a:r>
          </a:p>
          <a:p>
            <a:pPr lvl="2"/>
            <a:r>
              <a:rPr lang="fr-FR" dirty="0" smtClean="0"/>
              <a:t>«Old» </a:t>
            </a:r>
            <a:r>
              <a:rPr lang="fr-FR" dirty="0" err="1" smtClean="0"/>
              <a:t>showers</a:t>
            </a:r>
            <a:endParaRPr lang="fr-FR" dirty="0" smtClean="0"/>
          </a:p>
          <a:p>
            <a:pPr marL="704088" lvl="2" indent="0">
              <a:buNone/>
            </a:pPr>
            <a:r>
              <a:rPr lang="fr-FR" dirty="0" smtClean="0"/>
              <a:t> 	</a:t>
            </a:r>
            <a:r>
              <a:rPr lang="fr-FR" dirty="0" smtClean="0">
                <a:sym typeface="Wingdings"/>
              </a:rPr>
              <a:t></a:t>
            </a:r>
            <a:r>
              <a:rPr lang="fr-FR" dirty="0" smtClean="0"/>
              <a:t> </a:t>
            </a:r>
            <a:r>
              <a:rPr lang="fr-FR" dirty="0" err="1" smtClean="0"/>
              <a:t>larger</a:t>
            </a:r>
            <a:r>
              <a:rPr lang="fr-FR" dirty="0" smtClean="0"/>
              <a:t> </a:t>
            </a:r>
            <a:r>
              <a:rPr lang="fr-FR" dirty="0" err="1" smtClean="0"/>
              <a:t>X</a:t>
            </a:r>
            <a:r>
              <a:rPr lang="fr-FR" baseline="-25000" dirty="0" err="1" smtClean="0"/>
              <a:t>max</a:t>
            </a:r>
            <a:endParaRPr lang="fr-FR" baseline="-25000" dirty="0" smtClean="0"/>
          </a:p>
          <a:p>
            <a:pPr marL="704088" lvl="2" indent="0">
              <a:buNone/>
            </a:pPr>
            <a:r>
              <a:rPr lang="fr-FR" dirty="0" smtClean="0"/>
              <a:t>    </a:t>
            </a:r>
            <a:r>
              <a:rPr lang="fr-FR" dirty="0" smtClean="0">
                <a:sym typeface="Wingdings"/>
              </a:rPr>
              <a:t></a:t>
            </a:r>
            <a:r>
              <a:rPr lang="fr-FR" dirty="0" smtClean="0"/>
              <a:t> </a:t>
            </a:r>
            <a:r>
              <a:rPr lang="fr-FR" dirty="0" err="1" smtClean="0"/>
              <a:t>larger</a:t>
            </a:r>
            <a:r>
              <a:rPr lang="fr-FR" dirty="0" smtClean="0"/>
              <a:t> </a:t>
            </a:r>
            <a:r>
              <a:rPr lang="fr-FR" dirty="0" err="1" smtClean="0"/>
              <a:t>footprint</a:t>
            </a:r>
            <a:r>
              <a:rPr lang="fr-FR" dirty="0" smtClean="0"/>
              <a:t> at </a:t>
            </a:r>
            <a:r>
              <a:rPr lang="fr-FR" dirty="0" err="1" smtClean="0"/>
              <a:t>ground</a:t>
            </a:r>
            <a:endParaRPr lang="fr-FR" dirty="0" smtClean="0"/>
          </a:p>
          <a:p>
            <a:pPr lvl="2"/>
            <a:r>
              <a:rPr lang="fr-FR" dirty="0" smtClean="0"/>
              <a:t>Cut on </a:t>
            </a:r>
            <a:r>
              <a:rPr lang="fr-FR" dirty="0" err="1" smtClean="0"/>
              <a:t>reconstructed</a:t>
            </a:r>
            <a:r>
              <a:rPr lang="fr-FR" dirty="0" smtClean="0"/>
              <a:t> </a:t>
            </a:r>
            <a:r>
              <a:rPr lang="fr-FR" dirty="0" err="1" smtClean="0"/>
              <a:t>zenith</a:t>
            </a:r>
            <a:r>
              <a:rPr lang="fr-FR" dirty="0" smtClean="0"/>
              <a:t> angle </a:t>
            </a:r>
            <a:r>
              <a:rPr lang="fr-FR" dirty="0" smtClean="0">
                <a:latin typeface="Symbol" panose="05050102010706020507" pitchFamily="18" charset="2"/>
              </a:rPr>
              <a:t>q</a:t>
            </a:r>
            <a:r>
              <a:rPr lang="fr-FR" dirty="0" smtClean="0"/>
              <a:t>&gt; horizon - 1° </a:t>
            </a:r>
            <a:r>
              <a:rPr lang="fr-FR" dirty="0" err="1" smtClean="0"/>
              <a:t>kills</a:t>
            </a:r>
            <a:r>
              <a:rPr lang="fr-FR" dirty="0" smtClean="0"/>
              <a:t> large fraction of background </a:t>
            </a:r>
            <a:r>
              <a:rPr lang="fr-FR" dirty="0" err="1" smtClean="0"/>
              <a:t>thanks</a:t>
            </a:r>
            <a:r>
              <a:rPr lang="fr-FR" dirty="0" smtClean="0"/>
              <a:t> to </a:t>
            </a:r>
            <a:r>
              <a:rPr lang="fr-FR" dirty="0" err="1" smtClean="0"/>
              <a:t>angular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9" y="1988840"/>
            <a:ext cx="2865319" cy="2750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1268760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/>
              <a:t>Sensitivity</a:t>
            </a:r>
            <a:r>
              <a:rPr lang="fr-FR" sz="2000" b="1" dirty="0"/>
              <a:t> </a:t>
            </a:r>
            <a:r>
              <a:rPr lang="fr-FR" sz="2000" b="1" dirty="0" err="1"/>
              <a:t>limit</a:t>
            </a:r>
            <a:r>
              <a:rPr lang="fr-FR" sz="2000" b="1" dirty="0"/>
              <a:t> for 0 candidates </a:t>
            </a:r>
            <a:r>
              <a:rPr lang="fr-FR" sz="2000" b="1" dirty="0" err="1"/>
              <a:t>within</a:t>
            </a:r>
            <a:r>
              <a:rPr lang="fr-FR" sz="2000" b="1" dirty="0"/>
              <a:t> 3 </a:t>
            </a:r>
            <a:r>
              <a:rPr lang="fr-FR" sz="2000" b="1" dirty="0" err="1"/>
              <a:t>years</a:t>
            </a:r>
            <a:r>
              <a:rPr lang="fr-FR" sz="2000" b="1" dirty="0"/>
              <a:t>…</a:t>
            </a:r>
          </a:p>
          <a:p>
            <a:pPr marL="109728" indent="0">
              <a:buNone/>
            </a:pPr>
            <a:r>
              <a:rPr lang="fr-FR" sz="2000" b="1" dirty="0"/>
              <a:t>=&gt; Background rejection </a:t>
            </a:r>
            <a:r>
              <a:rPr lang="fr-FR" sz="2000" b="1" dirty="0" err="1"/>
              <a:t>is</a:t>
            </a:r>
            <a:r>
              <a:rPr lang="fr-FR" sz="2000" b="1" dirty="0"/>
              <a:t> a major challenge.</a:t>
            </a:r>
          </a:p>
        </p:txBody>
      </p:sp>
      <p:sp>
        <p:nvSpPr>
          <p:cNvPr id="6" name="Corde 5"/>
          <p:cNvSpPr/>
          <p:nvPr/>
        </p:nvSpPr>
        <p:spPr>
          <a:xfrm rot="5400000">
            <a:off x="1882905" y="6220515"/>
            <a:ext cx="2780928" cy="1291170"/>
          </a:xfrm>
          <a:prstGeom prst="chord">
            <a:avLst>
              <a:gd name="adj1" fmla="val 8198760"/>
              <a:gd name="adj2" fmla="val 1338428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proton_10TeV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88"/>
          <a:stretch/>
        </p:blipFill>
        <p:spPr>
          <a:xfrm rot="16378743">
            <a:off x="4302944" y="4993473"/>
            <a:ext cx="1151093" cy="1861765"/>
          </a:xfrm>
          <a:prstGeom prst="rect">
            <a:avLst/>
          </a:prstGeom>
        </p:spPr>
      </p:pic>
      <p:pic>
        <p:nvPicPr>
          <p:cNvPr id="8" name="Image 7" descr="proton_10TeV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88"/>
          <a:stretch/>
        </p:blipFill>
        <p:spPr>
          <a:xfrm rot="16810020">
            <a:off x="733098" y="4093040"/>
            <a:ext cx="1151093" cy="1861765"/>
          </a:xfrm>
          <a:prstGeom prst="rect">
            <a:avLst/>
          </a:prstGeom>
        </p:spPr>
      </p:pic>
      <p:sp>
        <p:nvSpPr>
          <p:cNvPr id="12" name="Triangle isocèle 11"/>
          <p:cNvSpPr/>
          <p:nvPr/>
        </p:nvSpPr>
        <p:spPr>
          <a:xfrm rot="395472">
            <a:off x="5006975" y="5877693"/>
            <a:ext cx="2962762" cy="221579"/>
          </a:xfrm>
          <a:prstGeom prst="triangle">
            <a:avLst>
              <a:gd name="adj" fmla="val 100000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Triangle isocèle 12"/>
          <p:cNvSpPr/>
          <p:nvPr/>
        </p:nvSpPr>
        <p:spPr>
          <a:xfrm rot="677816">
            <a:off x="1314188" y="5186548"/>
            <a:ext cx="6652600" cy="495157"/>
          </a:xfrm>
          <a:prstGeom prst="triangle">
            <a:avLst>
              <a:gd name="adj" fmla="val 10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24863" y="6146916"/>
            <a:ext cx="10955849" cy="14809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eur droit 15"/>
          <p:cNvCxnSpPr/>
          <p:nvPr/>
        </p:nvCxnSpPr>
        <p:spPr>
          <a:xfrm>
            <a:off x="395536" y="5589240"/>
            <a:ext cx="2877833" cy="216024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3273369" y="5805264"/>
            <a:ext cx="1082607" cy="9327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 rot="385458">
            <a:off x="2798498" y="5046801"/>
            <a:ext cx="311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UHECR EAS radio  </a:t>
            </a:r>
            <a:r>
              <a:rPr lang="fr-FR" dirty="0" err="1" smtClean="0">
                <a:solidFill>
                  <a:srgbClr val="FF0000"/>
                </a:solidFill>
              </a:rPr>
              <a:t>emission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 rot="215732">
            <a:off x="5588993" y="6199601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F0"/>
                </a:solidFill>
                <a:latin typeface="Symbol" panose="05050102010706020507" pitchFamily="18" charset="2"/>
              </a:rPr>
              <a:t>n </a:t>
            </a:r>
            <a:r>
              <a:rPr lang="fr-FR" b="1" dirty="0" smtClean="0">
                <a:solidFill>
                  <a:srgbClr val="00B0F0"/>
                </a:solidFill>
              </a:rPr>
              <a:t>EAS radio  </a:t>
            </a:r>
            <a:r>
              <a:rPr lang="fr-FR" b="1" dirty="0" err="1" smtClean="0">
                <a:solidFill>
                  <a:srgbClr val="00B0F0"/>
                </a:solidFill>
              </a:rPr>
              <a:t>emission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1511" y="5258676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B0F0"/>
                </a:solidFill>
                <a:latin typeface="Symbol" panose="05050102010706020507" pitchFamily="18" charset="2"/>
              </a:rPr>
              <a:t>n</a:t>
            </a:r>
            <a:endParaRPr lang="en-US" b="1" dirty="0">
              <a:solidFill>
                <a:srgbClr val="00B0F0"/>
              </a:solidFill>
              <a:latin typeface="Symbol" panose="05050102010706020507" pitchFamily="18" charset="2"/>
            </a:endParaRPr>
          </a:p>
        </p:txBody>
      </p:sp>
      <p:sp>
        <p:nvSpPr>
          <p:cNvPr id="27" name="ZoneTexte 26"/>
          <p:cNvSpPr txBox="1"/>
          <p:nvPr/>
        </p:nvSpPr>
        <p:spPr>
          <a:xfrm rot="652847">
            <a:off x="63372" y="4825367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UHECR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455315" y="4759786"/>
            <a:ext cx="7873390" cy="1549534"/>
            <a:chOff x="455315" y="4597382"/>
            <a:chExt cx="7873390" cy="1549534"/>
          </a:xfrm>
        </p:grpSpPr>
        <p:cxnSp>
          <p:nvCxnSpPr>
            <p:cNvPr id="22" name="Connecteur droit 21"/>
            <p:cNvCxnSpPr/>
            <p:nvPr/>
          </p:nvCxnSpPr>
          <p:spPr>
            <a:xfrm flipH="1" flipV="1">
              <a:off x="491093" y="5301208"/>
              <a:ext cx="7233543" cy="845708"/>
            </a:xfrm>
            <a:prstGeom prst="line">
              <a:avLst/>
            </a:prstGeom>
            <a:ln w="38100">
              <a:solidFill>
                <a:srgbClr val="00B05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 rot="384663">
              <a:off x="4817944" y="4597382"/>
              <a:ext cx="2669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B050"/>
                  </a:solidFill>
                </a:rPr>
                <a:t>Cut on </a:t>
              </a:r>
              <a:r>
                <a:rPr lang="fr-FR" b="1" dirty="0" smtClean="0">
                  <a:solidFill>
                    <a:srgbClr val="00B050"/>
                  </a:solidFill>
                  <a:latin typeface="Symbol" panose="05050102010706020507" pitchFamily="18" charset="2"/>
                </a:rPr>
                <a:t>q</a:t>
              </a:r>
              <a:r>
                <a:rPr lang="fr-FR" b="1" dirty="0" smtClean="0">
                  <a:solidFill>
                    <a:srgbClr val="00B050"/>
                  </a:solidFill>
                </a:rPr>
                <a:t>&gt;horizon-1°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420199">
              <a:off x="455315" y="4789822"/>
              <a:ext cx="7873390" cy="939105"/>
            </a:xfrm>
            <a:prstGeom prst="rect">
              <a:avLst/>
            </a:prstGeom>
            <a:solidFill>
              <a:srgbClr val="FF0000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223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015778" cy="56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38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67" y="2780928"/>
            <a:ext cx="4424378" cy="331236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52936"/>
            <a:ext cx="4189340" cy="31364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88103" y="2627620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q</a:t>
            </a:r>
            <a:r>
              <a:rPr lang="fr-FR" dirty="0" smtClean="0"/>
              <a:t> = 89°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6368623" y="263691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q</a:t>
            </a:r>
            <a:r>
              <a:rPr lang="fr-FR" dirty="0" smtClean="0"/>
              <a:t> = 60°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563302" y="4316846"/>
            <a:ext cx="6238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V</a:t>
            </a:r>
            <a:r>
              <a:rPr lang="fr-FR" sz="2000" b="1" baseline="-25000" dirty="0" err="1" smtClean="0"/>
              <a:t>tot</a:t>
            </a:r>
            <a:endParaRPr lang="fr-FR" sz="2000" b="1" dirty="0" smtClean="0"/>
          </a:p>
          <a:p>
            <a:r>
              <a:rPr lang="fr-FR" sz="2000" b="1" dirty="0" smtClean="0">
                <a:solidFill>
                  <a:srgbClr val="0070C0"/>
                </a:solidFill>
              </a:rPr>
              <a:t>V</a:t>
            </a:r>
            <a:r>
              <a:rPr lang="fr-FR" sz="2000" b="1" baseline="-25000" dirty="0" smtClean="0">
                <a:solidFill>
                  <a:srgbClr val="0070C0"/>
                </a:solidFill>
              </a:rPr>
              <a:t>x</a:t>
            </a:r>
            <a:endParaRPr lang="fr-FR" sz="2000" b="1" dirty="0" smtClean="0">
              <a:solidFill>
                <a:srgbClr val="0070C0"/>
              </a:solidFill>
            </a:endParaRPr>
          </a:p>
          <a:p>
            <a:r>
              <a:rPr lang="fr-FR" sz="2000" b="1" dirty="0" err="1" smtClean="0">
                <a:solidFill>
                  <a:srgbClr val="FF0000"/>
                </a:solidFill>
              </a:rPr>
              <a:t>V</a:t>
            </a:r>
            <a:r>
              <a:rPr lang="fr-FR" sz="2000" b="1" baseline="-25000" dirty="0" err="1" smtClean="0">
                <a:solidFill>
                  <a:srgbClr val="FF0000"/>
                </a:solidFill>
              </a:rPr>
              <a:t>y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r>
              <a:rPr lang="fr-FR" sz="2000" b="1" dirty="0" err="1" smtClean="0">
                <a:solidFill>
                  <a:srgbClr val="ADB638"/>
                </a:solidFill>
              </a:rPr>
              <a:t>V</a:t>
            </a:r>
            <a:r>
              <a:rPr lang="fr-FR" sz="2000" b="1" baseline="-25000" dirty="0" err="1" smtClean="0">
                <a:solidFill>
                  <a:srgbClr val="ADB638"/>
                </a:solidFill>
              </a:rPr>
              <a:t>z</a:t>
            </a:r>
            <a:endParaRPr lang="en-US" sz="2000" b="1" baseline="-25000" dirty="0">
              <a:solidFill>
                <a:srgbClr val="ADB638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92173" y="4397942"/>
            <a:ext cx="6238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V</a:t>
            </a:r>
            <a:r>
              <a:rPr lang="fr-FR" sz="2000" b="1" baseline="-25000" dirty="0" err="1" smtClean="0"/>
              <a:t>tot</a:t>
            </a:r>
            <a:endParaRPr lang="fr-FR" sz="2000" b="1" dirty="0" smtClean="0"/>
          </a:p>
          <a:p>
            <a:r>
              <a:rPr lang="fr-FR" sz="2000" b="1" dirty="0" smtClean="0">
                <a:solidFill>
                  <a:srgbClr val="0070C0"/>
                </a:solidFill>
              </a:rPr>
              <a:t>V</a:t>
            </a:r>
            <a:r>
              <a:rPr lang="fr-FR" sz="2000" b="1" baseline="-25000" dirty="0" smtClean="0">
                <a:solidFill>
                  <a:srgbClr val="0070C0"/>
                </a:solidFill>
              </a:rPr>
              <a:t>x</a:t>
            </a:r>
            <a:endParaRPr lang="fr-FR" sz="2000" b="1" dirty="0" smtClean="0">
              <a:solidFill>
                <a:srgbClr val="0070C0"/>
              </a:solidFill>
            </a:endParaRPr>
          </a:p>
          <a:p>
            <a:r>
              <a:rPr lang="fr-FR" sz="2000" b="1" dirty="0" err="1" smtClean="0">
                <a:solidFill>
                  <a:srgbClr val="FF0000"/>
                </a:solidFill>
              </a:rPr>
              <a:t>V</a:t>
            </a:r>
            <a:r>
              <a:rPr lang="fr-FR" sz="2000" b="1" baseline="-25000" dirty="0" err="1" smtClean="0">
                <a:solidFill>
                  <a:srgbClr val="FF0000"/>
                </a:solidFill>
              </a:rPr>
              <a:t>y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r>
              <a:rPr lang="fr-FR" sz="2000" b="1" dirty="0" err="1" smtClean="0">
                <a:solidFill>
                  <a:srgbClr val="ADB638"/>
                </a:solidFill>
              </a:rPr>
              <a:t>V</a:t>
            </a:r>
            <a:r>
              <a:rPr lang="fr-FR" sz="2000" b="1" baseline="-25000" dirty="0" err="1" smtClean="0">
                <a:solidFill>
                  <a:srgbClr val="ADB638"/>
                </a:solidFill>
              </a:rPr>
              <a:t>z</a:t>
            </a:r>
            <a:endParaRPr lang="en-US" sz="2000" b="1" baseline="-25000" dirty="0">
              <a:solidFill>
                <a:srgbClr val="ADB6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4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err="1" smtClean="0"/>
              <a:t>EeV</a:t>
            </a:r>
            <a:r>
              <a:rPr lang="fr-FR" sz="2800" dirty="0" smtClean="0"/>
              <a:t> neutrinos sources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6914" y="1231516"/>
                <a:ext cx="9117086" cy="685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1900" b="1" dirty="0" smtClean="0"/>
                        <m:t>Cosmogenic</m:t>
                      </m:r>
                      <m:r>
                        <m:rPr>
                          <m:nor/>
                        </m:rPr>
                        <a:rPr lang="fr-FR" sz="1900" b="1" dirty="0" smtClean="0"/>
                        <m:t> </m:t>
                      </m:r>
                      <m:r>
                        <m:rPr>
                          <m:nor/>
                        </m:rPr>
                        <a:rPr lang="fr-FR" sz="1900" b="1" dirty="0" smtClean="0"/>
                        <m:t>neutrinos</m:t>
                      </m:r>
                      <m:r>
                        <m:rPr>
                          <m:nor/>
                        </m:rPr>
                        <a:rPr lang="fr-FR" sz="1900" b="1" dirty="0" smtClean="0"/>
                        <m:t>:</m:t>
                      </m:r>
                      <m:r>
                        <m:rPr>
                          <m:nor/>
                        </m:rPr>
                        <a:rPr lang="fr-FR" sz="1900" dirty="0" smtClean="0"/>
                        <m:t> </m:t>
                      </m:r>
                      <m:r>
                        <a:rPr lang="fr-FR" sz="1900" b="0" i="1" smtClean="0">
                          <a:latin typeface="Cambria Math"/>
                        </a:rPr>
                        <m:t>𝑈𝐻𝐸𝐶</m:t>
                      </m:r>
                      <m:sSub>
                        <m:sSubPr>
                          <m:ctrlPr>
                            <a:rPr lang="fr-FR" sz="19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9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fr-FR" sz="1900" i="1">
                              <a:latin typeface="Cambria Math"/>
                            </a:rPr>
                            <m:t>𝐸</m:t>
                          </m:r>
                          <m:r>
                            <a:rPr lang="fr-FR" sz="1900" i="1">
                              <a:latin typeface="Cambria Math"/>
                            </a:rPr>
                            <m:t>&gt;</m:t>
                          </m:r>
                          <m:sSup>
                            <m:sSupPr>
                              <m:ctrlPr>
                                <a:rPr lang="fr-FR" sz="19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1900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FR" sz="1900" i="1">
                                  <a:latin typeface="Cambria Math"/>
                                </a:rPr>
                                <m:t>19.5</m:t>
                              </m:r>
                            </m:sup>
                          </m:sSup>
                          <m:r>
                            <a:rPr lang="fr-FR" sz="1900" i="1">
                              <a:latin typeface="Cambria Math"/>
                            </a:rPr>
                            <m:t>𝑒𝑉</m:t>
                          </m:r>
                        </m:sub>
                      </m:sSub>
                      <m:r>
                        <a:rPr lang="fr-FR" sz="19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sz="19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900" b="0" i="1" smtClean="0"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fr-FR" sz="1900" b="0" i="1" smtClean="0">
                              <a:latin typeface="Cambria Math"/>
                            </a:rPr>
                            <m:t>𝐶𝑀𝐵</m:t>
                          </m:r>
                        </m:sub>
                      </m:sSub>
                      <m:r>
                        <a:rPr lang="fr-FR" sz="1900" b="0" i="1" smtClean="0">
                          <a:latin typeface="Cambria Math"/>
                        </a:rPr>
                        <m:t>→  … →</m:t>
                      </m:r>
                      <m:sSub>
                        <m:sSubPr>
                          <m:ctrlPr>
                            <a:rPr lang="fr-FR" sz="19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900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fr-FR" sz="1900" b="0" i="1" smtClean="0">
                              <a:latin typeface="Cambria Math"/>
                            </a:rPr>
                            <m:t>𝜇</m:t>
                          </m:r>
                        </m:sub>
                      </m:sSub>
                      <m:r>
                        <a:rPr lang="fr-FR" sz="19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sz="19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fr-FR" sz="19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sz="1900" b="0" i="1" smtClean="0">
                                  <a:latin typeface="Cambria Math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fr-FR" sz="1900" b="0" i="1" smtClean="0">
                              <a:latin typeface="Cambria Math"/>
                            </a:rPr>
                            <m:t>𝜇</m:t>
                          </m:r>
                        </m:sub>
                      </m:sSub>
                      <m:r>
                        <a:rPr lang="fr-FR" sz="19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sz="19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900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fr-FR" sz="19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fr-FR" sz="1900" b="0" i="1" smtClean="0">
                          <a:latin typeface="Cambria Math"/>
                        </a:rPr>
                        <m:t>+…</m:t>
                      </m:r>
                    </m:oMath>
                  </m:oMathPara>
                </a14:m>
                <a:endParaRPr lang="en-US" sz="19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dirty="0" smtClean="0">
                          <a:latin typeface="Cambria Math"/>
                        </a:rPr>
                        <m:t>P</m:t>
                      </m:r>
                      <m:r>
                        <m:rPr>
                          <m:nor/>
                        </m:rPr>
                        <a:rPr lang="fr-FR" dirty="0"/>
                        <m:t>robing</m:t>
                      </m:r>
                      <m:r>
                        <m:rPr>
                          <m:nor/>
                        </m:rPr>
                        <a:rPr lang="fr-FR" dirty="0"/>
                        <m:t> </m:t>
                      </m:r>
                      <m:r>
                        <m:rPr>
                          <m:nor/>
                        </m:rPr>
                        <a:rPr lang="fr-FR" dirty="0"/>
                        <m:t>UHECRs</m:t>
                      </m:r>
                      <m:r>
                        <m:rPr>
                          <m:nor/>
                        </m:rPr>
                        <a:rPr lang="fr-FR" dirty="0"/>
                        <m:t> </m:t>
                      </m:r>
                      <m:r>
                        <m:rPr>
                          <m:nor/>
                        </m:rPr>
                        <a:rPr lang="fr-FR" dirty="0"/>
                        <m:t>composition</m:t>
                      </m:r>
                      <m:r>
                        <m:rPr>
                          <m:nor/>
                        </m:rPr>
                        <a:rPr lang="fr-FR" dirty="0"/>
                        <m:t> &amp; </m:t>
                      </m:r>
                      <m:r>
                        <m:rPr>
                          <m:nor/>
                        </m:rPr>
                        <a:rPr lang="fr-FR" dirty="0"/>
                        <m:t>sources</m:t>
                      </m:r>
                      <m:r>
                        <m:rPr>
                          <m:nor/>
                        </m:rPr>
                        <a:rPr lang="fr-FR" dirty="0"/>
                        <m:t> </m:t>
                      </m:r>
                      <m:r>
                        <m:rPr>
                          <m:nor/>
                        </m:rPr>
                        <a:rPr lang="fr-FR" dirty="0"/>
                        <m:t>evolution</m:t>
                      </m:r>
                    </m:oMath>
                  </m:oMathPara>
                </a14:m>
                <a:endParaRPr lang="fr-FR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4" y="1231516"/>
                <a:ext cx="9117086" cy="685316"/>
              </a:xfrm>
              <a:prstGeom prst="rect">
                <a:avLst/>
              </a:prstGeom>
              <a:blipFill rotWithShape="1">
                <a:blip r:embed="rId5"/>
                <a:stretch>
                  <a:fillRect l="-267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" y="2020894"/>
            <a:ext cx="4680520" cy="450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46479" y="4976254"/>
            <a:ext cx="2316888" cy="864096"/>
          </a:xfrm>
          <a:prstGeom prst="rect">
            <a:avLst/>
          </a:prstGeom>
          <a:solidFill>
            <a:srgbClr val="FF0000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dirty="0" smtClean="0">
                <a:solidFill>
                  <a:schemeClr val="tx1"/>
                </a:solidFill>
              </a:rPr>
              <a:t>Target </a:t>
            </a:r>
            <a:r>
              <a:rPr lang="fr-FR" sz="1350" dirty="0" err="1" smtClean="0">
                <a:solidFill>
                  <a:schemeClr val="tx1"/>
                </a:solidFill>
              </a:rPr>
              <a:t>sensitivity</a:t>
            </a:r>
            <a:r>
              <a:rPr lang="fr-FR" sz="1350" dirty="0" smtClean="0">
                <a:solidFill>
                  <a:schemeClr val="tx1"/>
                </a:solidFill>
              </a:rPr>
              <a:t>: </a:t>
            </a:r>
            <a:r>
              <a:rPr lang="fr-FR" sz="1350" dirty="0" err="1" smtClean="0">
                <a:solidFill>
                  <a:schemeClr val="tx1"/>
                </a:solidFill>
              </a:rPr>
              <a:t>guaranted</a:t>
            </a:r>
            <a:r>
              <a:rPr lang="fr-FR" sz="1350" dirty="0" smtClean="0">
                <a:solidFill>
                  <a:schemeClr val="tx1"/>
                </a:solidFill>
              </a:rPr>
              <a:t> </a:t>
            </a:r>
            <a:r>
              <a:rPr lang="fr-FR" sz="1350" dirty="0" err="1" smtClean="0">
                <a:solidFill>
                  <a:schemeClr val="tx1"/>
                </a:solidFill>
              </a:rPr>
              <a:t>detection</a:t>
            </a:r>
            <a:r>
              <a:rPr lang="fr-FR" sz="1350" dirty="0" smtClean="0">
                <a:solidFill>
                  <a:schemeClr val="tx1"/>
                </a:solidFill>
              </a:rPr>
              <a:t> &amp; 100s of </a:t>
            </a:r>
            <a:r>
              <a:rPr lang="fr-FR" sz="1350" dirty="0" err="1" smtClean="0">
                <a:solidFill>
                  <a:schemeClr val="tx1"/>
                </a:solidFill>
              </a:rPr>
              <a:t>evts</a:t>
            </a:r>
            <a:r>
              <a:rPr lang="fr-FR" sz="1350" dirty="0" smtClean="0">
                <a:solidFill>
                  <a:schemeClr val="tx1"/>
                </a:solidFill>
              </a:rPr>
              <a:t>/</a:t>
            </a:r>
            <a:r>
              <a:rPr lang="fr-FR" sz="1350" dirty="0" err="1" smtClean="0">
                <a:solidFill>
                  <a:schemeClr val="tx1"/>
                </a:solidFill>
              </a:rPr>
              <a:t>year</a:t>
            </a:r>
            <a:r>
              <a:rPr lang="fr-FR" sz="1350" dirty="0" smtClean="0">
                <a:solidFill>
                  <a:schemeClr val="tx1"/>
                </a:solidFill>
              </a:rPr>
              <a:t> if large flux</a:t>
            </a:r>
            <a:endParaRPr lang="en-US" sz="1350" dirty="0">
              <a:solidFill>
                <a:schemeClr val="tx1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4644008" y="1876878"/>
            <a:ext cx="4536504" cy="4525471"/>
            <a:chOff x="4644008" y="2132856"/>
            <a:chExt cx="4536504" cy="4525471"/>
          </a:xfrm>
        </p:grpSpPr>
        <p:grpSp>
          <p:nvGrpSpPr>
            <p:cNvPr id="11" name="Groupe 10"/>
            <p:cNvGrpSpPr/>
            <p:nvPr/>
          </p:nvGrpSpPr>
          <p:grpSpPr>
            <a:xfrm>
              <a:off x="4644008" y="2132856"/>
              <a:ext cx="4536504" cy="4525471"/>
              <a:chOff x="4644008" y="2132856"/>
              <a:chExt cx="4536504" cy="4525471"/>
            </a:xfrm>
          </p:grpSpPr>
          <p:sp>
            <p:nvSpPr>
              <p:cNvPr id="7" name="ZoneTexte 6"/>
              <p:cNvSpPr txBox="1"/>
              <p:nvPr/>
            </p:nvSpPr>
            <p:spPr>
              <a:xfrm>
                <a:off x="5004048" y="5457998"/>
                <a:ext cx="417646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latin typeface="Symbol" panose="05050102010706020507" pitchFamily="18" charset="2"/>
                  </a:rPr>
                  <a:t>E</a:t>
                </a:r>
                <a:r>
                  <a:rPr lang="fr-FR" baseline="30000" dirty="0" smtClean="0">
                    <a:latin typeface="Symbol" panose="05050102010706020507" pitchFamily="18" charset="2"/>
                  </a:rPr>
                  <a:t>2</a:t>
                </a:r>
                <a:r>
                  <a:rPr lang="fr-FR" dirty="0" smtClean="0">
                    <a:latin typeface="Symbol" panose="05050102010706020507" pitchFamily="18" charset="2"/>
                  </a:rPr>
                  <a:t>f</a:t>
                </a:r>
                <a:r>
                  <a:rPr lang="fr-FR" dirty="0" smtClean="0"/>
                  <a:t> = 10</a:t>
                </a:r>
                <a:r>
                  <a:rPr lang="fr-FR" baseline="30000" dirty="0" smtClean="0"/>
                  <a:t>-10</a:t>
                </a:r>
                <a:r>
                  <a:rPr lang="fr-FR" dirty="0" smtClean="0"/>
                  <a:t> GeV.cm</a:t>
                </a:r>
                <a:r>
                  <a:rPr lang="fr-FR" baseline="30000" dirty="0" smtClean="0"/>
                  <a:t>-</a:t>
                </a:r>
                <a:r>
                  <a:rPr lang="fr-FR" dirty="0" smtClean="0"/>
                  <a:t>².sr</a:t>
                </a:r>
                <a:r>
                  <a:rPr lang="fr-FR" baseline="30000" dirty="0" smtClean="0"/>
                  <a:t>-1</a:t>
                </a:r>
                <a:r>
                  <a:rPr lang="fr-FR" dirty="0" smtClean="0"/>
                  <a:t>.s</a:t>
                </a:r>
                <a:r>
                  <a:rPr lang="fr-FR" baseline="30000" dirty="0" smtClean="0"/>
                  <a:t>-1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sensitivity</a:t>
                </a:r>
                <a:endParaRPr lang="fr-FR" dirty="0"/>
              </a:p>
              <a:p>
                <a:r>
                  <a:rPr lang="fr-FR" dirty="0" smtClean="0"/>
                  <a:t> </a:t>
                </a:r>
                <a:r>
                  <a:rPr lang="fr-FR" dirty="0" err="1"/>
                  <a:t>w</a:t>
                </a:r>
                <a:r>
                  <a:rPr lang="fr-FR" dirty="0" err="1" smtClean="0"/>
                  <a:t>ould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make</a:t>
                </a:r>
                <a:r>
                  <a:rPr lang="fr-FR" dirty="0" smtClean="0"/>
                  <a:t> detectors able to </a:t>
                </a:r>
                <a:r>
                  <a:rPr lang="fr-FR" dirty="0" err="1" smtClean="0"/>
                  <a:t>detect</a:t>
                </a:r>
                <a:r>
                  <a:rPr lang="fr-FR" dirty="0" smtClean="0"/>
                  <a:t> neutrinos @ source (</a:t>
                </a:r>
                <a:r>
                  <a:rPr lang="fr-FR" dirty="0" err="1" smtClean="0"/>
                  <a:t>AGNs</a:t>
                </a:r>
                <a:r>
                  <a:rPr lang="fr-FR" dirty="0" smtClean="0"/>
                  <a:t>, pulsars, …) and </a:t>
                </a:r>
                <a:r>
                  <a:rPr lang="fr-FR" dirty="0" err="1" smtClean="0"/>
                  <a:t>perform</a:t>
                </a:r>
                <a:r>
                  <a:rPr lang="fr-FR" b="1" dirty="0" smtClean="0"/>
                  <a:t> neutrino </a:t>
                </a:r>
                <a:r>
                  <a:rPr lang="fr-FR" b="1" dirty="0" err="1" smtClean="0"/>
                  <a:t>astronomy</a:t>
                </a:r>
                <a:r>
                  <a:rPr lang="fr-FR" dirty="0" smtClean="0"/>
                  <a:t>!</a:t>
                </a:r>
                <a:endParaRPr lang="en-US" dirty="0"/>
              </a:p>
            </p:txBody>
          </p:sp>
          <p:grpSp>
            <p:nvGrpSpPr>
              <p:cNvPr id="10" name="Groupe 9"/>
              <p:cNvGrpSpPr/>
              <p:nvPr/>
            </p:nvGrpSpPr>
            <p:grpSpPr>
              <a:xfrm>
                <a:off x="4644008" y="2132856"/>
                <a:ext cx="4423221" cy="3409117"/>
                <a:chOff x="4644008" y="2132856"/>
                <a:chExt cx="4423221" cy="3409117"/>
              </a:xfrm>
            </p:grpSpPr>
            <p:pic>
              <p:nvPicPr>
                <p:cNvPr id="8" name="Picture 2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4008" y="2132856"/>
                  <a:ext cx="4423221" cy="34091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ZoneTexte 8"/>
                <p:cNvSpPr txBox="1"/>
                <p:nvPr/>
              </p:nvSpPr>
              <p:spPr>
                <a:xfrm>
                  <a:off x="7800346" y="2229372"/>
                  <a:ext cx="104387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M. </a:t>
                  </a:r>
                  <a:r>
                    <a:rPr lang="fr-FR" sz="11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Bustamante</a:t>
                  </a:r>
                  <a:endPara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3" name="Rectangle 12"/>
            <p:cNvSpPr/>
            <p:nvPr/>
          </p:nvSpPr>
          <p:spPr>
            <a:xfrm>
              <a:off x="7800346" y="4097049"/>
              <a:ext cx="970212" cy="556087"/>
            </a:xfrm>
            <a:prstGeom prst="rect">
              <a:avLst/>
            </a:prstGeom>
            <a:solidFill>
              <a:srgbClr val="FF0000">
                <a:alpha val="7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639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inclined</a:t>
            </a:r>
            <a:r>
              <a:rPr lang="fr-FR" dirty="0" smtClean="0"/>
              <a:t> </a:t>
            </a:r>
            <a:r>
              <a:rPr lang="fr-FR" dirty="0" err="1" smtClean="0"/>
              <a:t>shower</a:t>
            </a:r>
            <a:r>
              <a:rPr lang="fr-FR" dirty="0" smtClean="0"/>
              <a:t> propagation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" y="1268760"/>
            <a:ext cx="5343525" cy="4000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63638" y="1630541"/>
            <a:ext cx="262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Altitude @ </a:t>
            </a:r>
            <a:r>
              <a:rPr lang="fr-FR" dirty="0" err="1" smtClean="0"/>
              <a:t>decay</a:t>
            </a:r>
            <a:endParaRPr lang="fr-FR" dirty="0" smtClean="0"/>
          </a:p>
          <a:p>
            <a:r>
              <a:rPr lang="fr-FR" dirty="0" smtClean="0">
                <a:solidFill>
                  <a:srgbClr val="FF0000"/>
                </a:solidFill>
              </a:rPr>
              <a:t>Altitude @ decay+14km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229199"/>
            <a:ext cx="8229600" cy="1508945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32040" y="956978"/>
            <a:ext cx="4032448" cy="3357060"/>
          </a:xfrm>
        </p:spPr>
        <p:txBody>
          <a:bodyPr>
            <a:noAutofit/>
          </a:bodyPr>
          <a:lstStyle/>
          <a:p>
            <a:r>
              <a:rPr lang="fr-FR" sz="1800" dirty="0" err="1" smtClean="0"/>
              <a:t>Wave</a:t>
            </a:r>
            <a:r>
              <a:rPr lang="fr-FR" sz="1800" dirty="0" smtClean="0"/>
              <a:t> </a:t>
            </a:r>
            <a:r>
              <a:rPr lang="fr-FR" sz="1800" dirty="0" err="1" smtClean="0"/>
              <a:t>interference</a:t>
            </a:r>
            <a:r>
              <a:rPr lang="fr-FR" sz="1800" dirty="0" smtClean="0"/>
              <a:t> &amp; diffraction relevant for d ~ </a:t>
            </a:r>
            <a:r>
              <a:rPr lang="fr-FR" sz="1800" dirty="0" smtClean="0">
                <a:latin typeface="Symbol" panose="05050102010706020507" pitchFamily="18" charset="2"/>
              </a:rPr>
              <a:t>l </a:t>
            </a:r>
            <a:r>
              <a:rPr lang="fr-FR" sz="1800" dirty="0" smtClean="0"/>
              <a:t>(&lt;10m)</a:t>
            </a:r>
          </a:p>
          <a:p>
            <a:pPr marL="109728" indent="0">
              <a:buNone/>
            </a:pPr>
            <a:r>
              <a:rPr lang="fr-FR" sz="1800" dirty="0" smtClean="0"/>
              <a:t>AND</a:t>
            </a:r>
          </a:p>
          <a:p>
            <a:r>
              <a:rPr lang="fr-FR" sz="1800" dirty="0" smtClean="0"/>
              <a:t>Signal </a:t>
            </a:r>
            <a:r>
              <a:rPr lang="fr-FR" sz="1800" dirty="0" err="1" smtClean="0"/>
              <a:t>produced</a:t>
            </a:r>
            <a:r>
              <a:rPr lang="fr-FR" sz="1800" dirty="0" smtClean="0"/>
              <a:t> &gt;100m of </a:t>
            </a:r>
            <a:r>
              <a:rPr lang="fr-FR" sz="1800" dirty="0" err="1" smtClean="0"/>
              <a:t>meters</a:t>
            </a:r>
            <a:r>
              <a:rPr lang="fr-FR" sz="1800" dirty="0" smtClean="0"/>
              <a:t> </a:t>
            </a:r>
            <a:r>
              <a:rPr lang="fr-FR" sz="1800" dirty="0" err="1" smtClean="0"/>
              <a:t>above</a:t>
            </a:r>
            <a:r>
              <a:rPr lang="fr-FR" sz="1800" dirty="0" smtClean="0"/>
              <a:t> </a:t>
            </a:r>
            <a:r>
              <a:rPr lang="fr-FR" sz="1800" dirty="0" err="1" smtClean="0"/>
              <a:t>ground</a:t>
            </a:r>
            <a:r>
              <a:rPr lang="fr-FR" sz="1800" dirty="0" smtClean="0"/>
              <a:t> in 90%+ of cases.</a:t>
            </a:r>
          </a:p>
          <a:p>
            <a:r>
              <a:rPr lang="fr-FR" sz="1800" dirty="0" smtClean="0"/>
              <a:t>Horizontal </a:t>
            </a:r>
            <a:r>
              <a:rPr lang="fr-FR" sz="1800" dirty="0" err="1" smtClean="0"/>
              <a:t>traj</a:t>
            </a:r>
            <a:r>
              <a:rPr lang="fr-FR" sz="1800" dirty="0" smtClean="0"/>
              <a:t> + </a:t>
            </a:r>
            <a:r>
              <a:rPr lang="fr-FR" sz="1800" dirty="0" err="1" smtClean="0"/>
              <a:t>beamed</a:t>
            </a:r>
            <a:r>
              <a:rPr lang="fr-FR" sz="1800" dirty="0" smtClean="0"/>
              <a:t> </a:t>
            </a:r>
            <a:r>
              <a:rPr lang="fr-FR" sz="1800" dirty="0" err="1" smtClean="0"/>
              <a:t>emission</a:t>
            </a:r>
            <a:r>
              <a:rPr lang="fr-FR" sz="1800" dirty="0" smtClean="0"/>
              <a:t>) </a:t>
            </a:r>
            <a:r>
              <a:rPr lang="fr-FR" sz="1800" dirty="0" smtClean="0">
                <a:sym typeface="Wingdings" panose="05000000000000000000" pitchFamily="2" charset="2"/>
              </a:rPr>
              <a:t> signal </a:t>
            </a:r>
            <a:r>
              <a:rPr lang="fr-FR" sz="1800" dirty="0" err="1" smtClean="0">
                <a:sym typeface="Wingdings" panose="05000000000000000000" pitchFamily="2" charset="2"/>
              </a:rPr>
              <a:t>remains</a:t>
            </a:r>
            <a:r>
              <a:rPr lang="fr-FR" sz="1800" dirty="0" smtClean="0">
                <a:sym typeface="Wingdings" panose="05000000000000000000" pitchFamily="2" charset="2"/>
              </a:rPr>
              <a:t> high </a:t>
            </a:r>
            <a:r>
              <a:rPr lang="fr-FR" sz="1800" dirty="0" err="1" smtClean="0">
                <a:sym typeface="Wingdings" panose="05000000000000000000" pitchFamily="2" charset="2"/>
              </a:rPr>
              <a:t>above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ground</a:t>
            </a:r>
            <a:r>
              <a:rPr lang="fr-FR" sz="1800" dirty="0" smtClean="0">
                <a:sym typeface="Wingdings" panose="05000000000000000000" pitchFamily="2" charset="2"/>
              </a:rPr>
              <a:t> (or crashes </a:t>
            </a:r>
            <a:r>
              <a:rPr lang="fr-FR" sz="1800" dirty="0" err="1" smtClean="0">
                <a:sym typeface="Wingdings" panose="05000000000000000000" pitchFamily="2" charset="2"/>
              </a:rPr>
              <a:t>into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mountain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slope</a:t>
            </a:r>
            <a:r>
              <a:rPr lang="fr-FR" sz="1800" dirty="0" smtClean="0">
                <a:sym typeface="Wingdings" panose="05000000000000000000" pitchFamily="2" charset="2"/>
              </a:rPr>
              <a:t>).</a:t>
            </a:r>
            <a:endParaRPr lang="fr-FR" sz="1800" dirty="0" smtClean="0"/>
          </a:p>
          <a:p>
            <a:pPr marL="109728" indent="0">
              <a:buNone/>
            </a:pPr>
            <a:r>
              <a:rPr lang="fr-FR" sz="1800" dirty="0" smtClean="0">
                <a:sym typeface="Wingdings" panose="05000000000000000000" pitchFamily="2" charset="2"/>
              </a:rPr>
              <a:t></a:t>
            </a:r>
          </a:p>
          <a:p>
            <a:r>
              <a:rPr lang="fr-FR" sz="1800" dirty="0" smtClean="0"/>
              <a:t>Signal </a:t>
            </a:r>
            <a:r>
              <a:rPr lang="fr-FR" sz="1800" dirty="0" err="1" smtClean="0"/>
              <a:t>reflected</a:t>
            </a:r>
            <a:r>
              <a:rPr lang="fr-FR" sz="1800" dirty="0" smtClean="0"/>
              <a:t> far </a:t>
            </a:r>
            <a:r>
              <a:rPr lang="fr-FR" sz="1800" dirty="0" err="1" smtClean="0"/>
              <a:t>away</a:t>
            </a:r>
            <a:r>
              <a:rPr lang="fr-FR" sz="1800" dirty="0" smtClean="0"/>
              <a:t> </a:t>
            </a:r>
            <a:r>
              <a:rPr lang="fr-FR" sz="1800" dirty="0" err="1" smtClean="0"/>
              <a:t>from</a:t>
            </a:r>
            <a:r>
              <a:rPr lang="fr-FR" sz="1800" dirty="0" smtClean="0"/>
              <a:t> </a:t>
            </a:r>
            <a:r>
              <a:rPr lang="fr-FR" sz="1800" dirty="0" err="1" smtClean="0"/>
              <a:t>antenna</a:t>
            </a:r>
            <a:r>
              <a:rPr lang="fr-FR" sz="1800" dirty="0" smtClean="0"/>
              <a:t> </a:t>
            </a:r>
            <a:r>
              <a:rPr lang="fr-FR" sz="1800" dirty="0" err="1" smtClean="0"/>
              <a:t>simply</a:t>
            </a:r>
            <a:r>
              <a:rPr lang="fr-FR" sz="1800" dirty="0" smtClean="0"/>
              <a:t> </a:t>
            </a:r>
            <a:r>
              <a:rPr lang="fr-FR" sz="1800" dirty="0" err="1" smtClean="0"/>
              <a:t>cannot</a:t>
            </a:r>
            <a:r>
              <a:rPr lang="fr-FR" sz="1800" dirty="0" smtClean="0"/>
              <a:t> </a:t>
            </a:r>
            <a:r>
              <a:rPr lang="fr-FR" sz="1800" dirty="0" err="1" smtClean="0"/>
              <a:t>reach</a:t>
            </a:r>
            <a:r>
              <a:rPr lang="fr-FR" sz="1800" dirty="0" smtClean="0"/>
              <a:t> </a:t>
            </a:r>
            <a:r>
              <a:rPr lang="fr-FR" sz="1800" dirty="0" err="1" smtClean="0"/>
              <a:t>it</a:t>
            </a:r>
            <a:r>
              <a:rPr lang="fr-FR" sz="1800" dirty="0" smtClean="0"/>
              <a:t>.</a:t>
            </a:r>
          </a:p>
          <a:p>
            <a:r>
              <a:rPr lang="fr-FR" sz="1800" dirty="0" err="1" smtClean="0"/>
              <a:t>Safe</a:t>
            </a:r>
            <a:r>
              <a:rPr lang="fr-FR" sz="1800" dirty="0" smtClean="0"/>
              <a:t> </a:t>
            </a:r>
            <a:r>
              <a:rPr lang="fr-FR" sz="1800" dirty="0" err="1" smtClean="0"/>
              <a:t>margin</a:t>
            </a:r>
            <a:r>
              <a:rPr lang="fr-FR" sz="1800" dirty="0" smtClean="0"/>
              <a:t> of 50m </a:t>
            </a:r>
            <a:r>
              <a:rPr lang="fr-FR" sz="1800" dirty="0" err="1" smtClean="0"/>
              <a:t>above</a:t>
            </a:r>
            <a:r>
              <a:rPr lang="fr-FR" sz="1800" dirty="0" smtClean="0"/>
              <a:t> </a:t>
            </a:r>
            <a:r>
              <a:rPr lang="fr-FR" sz="1800" dirty="0" err="1" smtClean="0"/>
              <a:t>ground</a:t>
            </a:r>
            <a:r>
              <a:rPr lang="fr-FR" sz="1800" dirty="0" smtClean="0"/>
              <a:t> </a:t>
            </a:r>
            <a:r>
              <a:rPr lang="fr-FR" sz="1800" dirty="0" err="1" smtClean="0"/>
              <a:t>will</a:t>
            </a:r>
            <a:r>
              <a:rPr lang="fr-FR" sz="1800" dirty="0" smtClean="0"/>
              <a:t>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included</a:t>
            </a:r>
            <a:r>
              <a:rPr lang="fr-FR" sz="1800" dirty="0" smtClean="0"/>
              <a:t> in </a:t>
            </a:r>
            <a:r>
              <a:rPr lang="fr-FR" sz="1800" dirty="0" err="1" smtClean="0"/>
              <a:t>shadowing</a:t>
            </a:r>
            <a:r>
              <a:rPr lang="fr-FR" sz="1800" dirty="0" smtClean="0"/>
              <a:t> </a:t>
            </a:r>
            <a:r>
              <a:rPr lang="fr-FR" sz="1800" dirty="0" err="1" smtClean="0"/>
              <a:t>effects</a:t>
            </a:r>
            <a:r>
              <a:rPr lang="fr-FR" sz="1800" dirty="0" smtClean="0"/>
              <a:t> in the simulation.</a:t>
            </a:r>
            <a:endParaRPr lang="en-US" sz="18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7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Cerenkov</a:t>
            </a:r>
            <a:r>
              <a:rPr lang="fr-FR" dirty="0" smtClean="0"/>
              <a:t> ring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36912"/>
            <a:ext cx="4797712" cy="424239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564904"/>
            <a:ext cx="4887874" cy="431439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1950" y="5322694"/>
            <a:ext cx="1055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30-80MHz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436096" y="5333107"/>
            <a:ext cx="1263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200-300MHz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83568" y="2883403"/>
            <a:ext cx="27940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E = 9.6 10</a:t>
            </a:r>
            <a:r>
              <a:rPr lang="fr-FR" sz="1400" b="1" baseline="30000" dirty="0" smtClean="0">
                <a:solidFill>
                  <a:schemeClr val="bg1"/>
                </a:solidFill>
              </a:rPr>
              <a:t>16</a:t>
            </a:r>
            <a:r>
              <a:rPr lang="fr-FR" sz="1400" b="1" dirty="0" smtClean="0">
                <a:solidFill>
                  <a:schemeClr val="bg1"/>
                </a:solidFill>
              </a:rPr>
              <a:t>eV </a:t>
            </a:r>
            <a:r>
              <a:rPr lang="fr-FR" sz="1400" b="1" dirty="0" err="1" smtClean="0">
                <a:solidFill>
                  <a:schemeClr val="bg1"/>
                </a:solidFill>
              </a:rPr>
              <a:t>shower</a:t>
            </a:r>
            <a:r>
              <a:rPr lang="fr-FR" sz="1400" b="1" dirty="0" smtClean="0">
                <a:solidFill>
                  <a:schemeClr val="bg1"/>
                </a:solidFill>
              </a:rPr>
              <a:t>, </a:t>
            </a:r>
            <a:r>
              <a:rPr lang="fr-FR" sz="14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q</a:t>
            </a:r>
            <a:r>
              <a:rPr lang="fr-FR" sz="1400" b="1" dirty="0" smtClean="0">
                <a:solidFill>
                  <a:schemeClr val="bg1"/>
                </a:solidFill>
              </a:rPr>
              <a:t> = 90.5°</a:t>
            </a:r>
          </a:p>
          <a:p>
            <a:r>
              <a:rPr lang="fr-FR" sz="1400" b="1" dirty="0" smtClean="0">
                <a:solidFill>
                  <a:schemeClr val="bg1"/>
                </a:solidFill>
              </a:rPr>
              <a:t>Plane </a:t>
            </a:r>
            <a:r>
              <a:rPr lang="fr-FR" sz="1400" b="1" dirty="0" err="1" smtClean="0">
                <a:solidFill>
                  <a:schemeClr val="bg1"/>
                </a:solidFill>
              </a:rPr>
              <a:t>perpendicular</a:t>
            </a:r>
            <a:r>
              <a:rPr lang="fr-FR" sz="1400" b="1" dirty="0" smtClean="0">
                <a:solidFill>
                  <a:schemeClr val="bg1"/>
                </a:solidFill>
              </a:rPr>
              <a:t> to </a:t>
            </a:r>
            <a:r>
              <a:rPr lang="fr-FR" sz="1400" b="1" dirty="0" err="1" smtClean="0">
                <a:solidFill>
                  <a:schemeClr val="bg1"/>
                </a:solidFill>
              </a:rPr>
              <a:t>shower</a:t>
            </a:r>
            <a:r>
              <a:rPr lang="fr-FR" sz="1400" b="1" dirty="0" smtClean="0">
                <a:solidFill>
                  <a:schemeClr val="bg1"/>
                </a:solidFill>
              </a:rPr>
              <a:t> axis</a:t>
            </a:r>
          </a:p>
          <a:p>
            <a:r>
              <a:rPr lang="fr-FR" sz="1400" b="1" dirty="0">
                <a:solidFill>
                  <a:schemeClr val="bg1"/>
                </a:solidFill>
              </a:rPr>
              <a:t>d</a:t>
            </a:r>
            <a:r>
              <a:rPr lang="fr-FR" sz="1400" b="1" dirty="0" smtClean="0">
                <a:solidFill>
                  <a:schemeClr val="bg1"/>
                </a:solidFill>
              </a:rPr>
              <a:t> = 34km </a:t>
            </a:r>
            <a:r>
              <a:rPr lang="fr-FR" sz="1400" b="1" dirty="0" err="1" smtClean="0">
                <a:solidFill>
                  <a:schemeClr val="bg1"/>
                </a:solidFill>
              </a:rPr>
              <a:t>away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from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Xmax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88998" y="2906360"/>
            <a:ext cx="27940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E = 9.6 10</a:t>
            </a:r>
            <a:r>
              <a:rPr lang="fr-FR" sz="1400" b="1" baseline="30000" dirty="0" smtClean="0">
                <a:solidFill>
                  <a:schemeClr val="bg1"/>
                </a:solidFill>
              </a:rPr>
              <a:t>16</a:t>
            </a:r>
            <a:r>
              <a:rPr lang="fr-FR" sz="1400" b="1" dirty="0" smtClean="0">
                <a:solidFill>
                  <a:schemeClr val="bg1"/>
                </a:solidFill>
              </a:rPr>
              <a:t>eV </a:t>
            </a:r>
            <a:r>
              <a:rPr lang="fr-FR" sz="1400" b="1" dirty="0" err="1" smtClean="0">
                <a:solidFill>
                  <a:schemeClr val="bg1"/>
                </a:solidFill>
              </a:rPr>
              <a:t>shower</a:t>
            </a:r>
            <a:r>
              <a:rPr lang="fr-FR" sz="1400" b="1" dirty="0" smtClean="0">
                <a:solidFill>
                  <a:schemeClr val="bg1"/>
                </a:solidFill>
              </a:rPr>
              <a:t>, </a:t>
            </a:r>
            <a:r>
              <a:rPr lang="fr-FR" sz="14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q</a:t>
            </a:r>
            <a:r>
              <a:rPr lang="fr-FR" sz="1400" b="1" dirty="0" smtClean="0">
                <a:solidFill>
                  <a:schemeClr val="bg1"/>
                </a:solidFill>
              </a:rPr>
              <a:t> = 90.5°</a:t>
            </a:r>
          </a:p>
          <a:p>
            <a:r>
              <a:rPr lang="fr-FR" sz="1400" b="1" dirty="0" smtClean="0">
                <a:solidFill>
                  <a:schemeClr val="bg1"/>
                </a:solidFill>
              </a:rPr>
              <a:t>Plane </a:t>
            </a:r>
            <a:r>
              <a:rPr lang="fr-FR" sz="1400" b="1" dirty="0" err="1" smtClean="0">
                <a:solidFill>
                  <a:schemeClr val="bg1"/>
                </a:solidFill>
              </a:rPr>
              <a:t>perpendicular</a:t>
            </a:r>
            <a:r>
              <a:rPr lang="fr-FR" sz="1400" b="1" dirty="0" smtClean="0">
                <a:solidFill>
                  <a:schemeClr val="bg1"/>
                </a:solidFill>
              </a:rPr>
              <a:t> to </a:t>
            </a:r>
            <a:r>
              <a:rPr lang="fr-FR" sz="1400" b="1" dirty="0" err="1" smtClean="0">
                <a:solidFill>
                  <a:schemeClr val="bg1"/>
                </a:solidFill>
              </a:rPr>
              <a:t>shower</a:t>
            </a:r>
            <a:r>
              <a:rPr lang="fr-FR" sz="1400" b="1" dirty="0" smtClean="0">
                <a:solidFill>
                  <a:schemeClr val="bg1"/>
                </a:solidFill>
              </a:rPr>
              <a:t> axis</a:t>
            </a:r>
          </a:p>
          <a:p>
            <a:r>
              <a:rPr lang="fr-FR" sz="1400" b="1" dirty="0">
                <a:solidFill>
                  <a:schemeClr val="bg1"/>
                </a:solidFill>
              </a:rPr>
              <a:t>d</a:t>
            </a:r>
            <a:r>
              <a:rPr lang="fr-FR" sz="1400" b="1" dirty="0" smtClean="0">
                <a:solidFill>
                  <a:schemeClr val="bg1"/>
                </a:solidFill>
              </a:rPr>
              <a:t> = 34km </a:t>
            </a:r>
            <a:r>
              <a:rPr lang="fr-FR" sz="1400" b="1" dirty="0" err="1" smtClean="0">
                <a:solidFill>
                  <a:schemeClr val="bg1"/>
                </a:solidFill>
              </a:rPr>
              <a:t>away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from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Xmax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04962"/>
            <a:ext cx="8856984" cy="1368152"/>
          </a:xfrm>
        </p:spPr>
        <p:txBody>
          <a:bodyPr>
            <a:noAutofit/>
          </a:bodyPr>
          <a:lstStyle/>
          <a:p>
            <a:r>
              <a:rPr lang="en-GB" sz="1700" smtClean="0"/>
              <a:t>Very clean signature of shower geometry (core position). Could be a great tool for reconstruction &amp; Xmax measurement. </a:t>
            </a:r>
            <a:r>
              <a:rPr lang="en-GB" sz="1700" b="1" smtClean="0"/>
              <a:t>To be confirmed through detailed simulations (2017).</a:t>
            </a:r>
          </a:p>
          <a:p>
            <a:r>
              <a:rPr lang="en-GB" sz="1700" smtClean="0"/>
              <a:t>Station design then an open issue: one large bandwidth antenna [30-200MHz] or 2 dedicated antennes: LF [30-80MHz] + HF [200-300MHz]?</a:t>
            </a:r>
          </a:p>
        </p:txBody>
      </p:sp>
    </p:spTree>
    <p:extLst>
      <p:ext uri="{BB962C8B-B14F-4D97-AF65-F5344CB8AC3E}">
        <p14:creationId xmlns:p14="http://schemas.microsoft.com/office/powerpoint/2010/main" val="141930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Espace réservé du contenu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250060"/>
              </p:ext>
            </p:extLst>
          </p:nvPr>
        </p:nvGraphicFramePr>
        <p:xfrm>
          <a:off x="107505" y="1556795"/>
          <a:ext cx="8928991" cy="489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6061"/>
                <a:gridCol w="892899"/>
                <a:gridCol w="892899"/>
                <a:gridCol w="892899"/>
                <a:gridCol w="892899"/>
                <a:gridCol w="892899"/>
                <a:gridCol w="2668435"/>
              </a:tblGrid>
              <a:tr h="18351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GRAND station cost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Baseline design: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 3 "active butterfly" antennas, h = 4, 6 &amp; 8m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 horizontal arms for h = 6 &amp; 8m, 3D for h = 4m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 electronic box for the </a:t>
                      </a:r>
                      <a:r>
                        <a:rPr lang="en-US" sz="800" u="none" strike="noStrike" dirty="0" smtClean="0">
                          <a:effectLst/>
                        </a:rPr>
                        <a:t> 7 </a:t>
                      </a:r>
                      <a:r>
                        <a:rPr lang="en-US" sz="800" u="none" strike="noStrike" dirty="0">
                          <a:effectLst/>
                        </a:rPr>
                        <a:t>channels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 err="1">
                          <a:effectLst/>
                        </a:rPr>
                        <a:t>Componant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Unit price ($)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 err="1">
                          <a:effectLst/>
                        </a:rPr>
                        <a:t>Nb</a:t>
                      </a:r>
                      <a:r>
                        <a:rPr lang="en-US" sz="800" b="1" u="none" strike="noStrike" dirty="0">
                          <a:effectLst/>
                        </a:rPr>
                        <a:t> units/station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Price/station ($)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Total </a:t>
                      </a:r>
                      <a:r>
                        <a:rPr lang="en-US" sz="800" b="1" u="none" strike="noStrike" dirty="0" err="1">
                          <a:effectLst/>
                        </a:rPr>
                        <a:t>nb</a:t>
                      </a:r>
                      <a:r>
                        <a:rPr lang="en-US" sz="800" b="1" u="none" strike="noStrike" dirty="0">
                          <a:effectLst/>
                        </a:rPr>
                        <a:t> of units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Total price (M$)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Comment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Pole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200000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150$/m3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Antenna mechanics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200000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66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Antenna LNA (ASIC)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17.5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200000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Consumption</a:t>
                      </a:r>
                      <a:r>
                        <a:rPr lang="en-US" sz="800" u="none" strike="noStrike" dirty="0">
                          <a:effectLst/>
                        </a:rPr>
                        <a:t>: 100mW/channel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3503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Analog filters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70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200000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Probably not </a:t>
                      </a:r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necessary (digital filtering</a:t>
                      </a:r>
                      <a:r>
                        <a:rPr lang="en-US" sz="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). </a:t>
                      </a:r>
                      <a:r>
                        <a:rPr lang="en-US" sz="8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GRANDproto</a:t>
                      </a:r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: 40$/unit for 100 units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3420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rgbClr val="ADB638"/>
                          </a:solidFill>
                          <a:effectLst/>
                        </a:rPr>
                        <a:t>Electronics (ASIC)</a:t>
                      </a:r>
                      <a:endParaRPr lang="en-US" sz="800" b="1" i="0" u="none" strike="noStrike">
                        <a:solidFill>
                          <a:srgbClr val="ADB638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rgbClr val="ADB638"/>
                          </a:solidFill>
                          <a:effectLst/>
                        </a:rPr>
                        <a:t>16.66666667</a:t>
                      </a:r>
                      <a:endParaRPr lang="en-US" sz="800" b="1" i="0" u="none" strike="noStrike" dirty="0">
                        <a:solidFill>
                          <a:srgbClr val="ADB638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rgbClr val="ADB638"/>
                          </a:solidFill>
                          <a:effectLst/>
                        </a:rPr>
                        <a:t>3</a:t>
                      </a:r>
                      <a:endParaRPr lang="en-US" sz="800" b="1" i="0" u="none" strike="noStrike" dirty="0">
                        <a:solidFill>
                          <a:srgbClr val="ADB638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rgbClr val="ADB638"/>
                          </a:solidFill>
                          <a:effectLst/>
                        </a:rPr>
                        <a:t>50</a:t>
                      </a:r>
                      <a:endParaRPr lang="en-US" sz="800" b="1" i="0" u="none" strike="noStrike" dirty="0">
                        <a:solidFill>
                          <a:srgbClr val="ADB638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rgbClr val="ADB638"/>
                          </a:solidFill>
                          <a:effectLst/>
                        </a:rPr>
                        <a:t>200000</a:t>
                      </a:r>
                      <a:endParaRPr lang="en-US" sz="800" b="1" i="0" u="none" strike="noStrike">
                        <a:solidFill>
                          <a:srgbClr val="ADB638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rgbClr val="ADB638"/>
                          </a:solidFill>
                          <a:effectLst/>
                        </a:rPr>
                        <a:t>10</a:t>
                      </a:r>
                      <a:endParaRPr lang="en-US" sz="800" b="1" i="0" u="none" strike="noStrike" dirty="0">
                        <a:solidFill>
                          <a:srgbClr val="ADB638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Price estimate to be confirmed. </a:t>
                      </a:r>
                      <a:r>
                        <a:rPr lang="en-US" sz="800" u="none" strike="noStrike" dirty="0" smtClean="0">
                          <a:effectLst/>
                        </a:rPr>
                        <a:t>Consumption </a:t>
                      </a:r>
                      <a:r>
                        <a:rPr lang="en-US" sz="800" u="none" strike="noStrike" dirty="0">
                          <a:effectLst/>
                        </a:rPr>
                        <a:t>~1W/station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GPS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200000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Most parts included in main ASICS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Communication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200000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Most parts included in main ASICS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Electronic box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200000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Cables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200000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Belden9116 (GRANDproto): 30$/100m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Connectors, analog components, etc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200000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Solar pannel+regulator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200000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Total power &lt;5W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Total: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531.5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106.3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Deployment + infrastructure cost: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  <a:tr h="183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Total </a:t>
                      </a:r>
                      <a:r>
                        <a:rPr lang="en-US" sz="800" b="1" u="none" strike="noStrike" dirty="0" smtClean="0">
                          <a:effectLst/>
                        </a:rPr>
                        <a:t>cost for GRAND200k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125M$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4" marR="7094" marT="7094" marB="0" anchor="ctr"/>
                </a:tc>
              </a:tr>
            </a:tbl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GRAND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pricing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 rot="20156156">
            <a:off x="4851009" y="1672303"/>
            <a:ext cx="280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Very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very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preliminary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1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3563888" y="980728"/>
            <a:ext cx="5449254" cy="2120196"/>
            <a:chOff x="3563888" y="980728"/>
            <a:chExt cx="5449254" cy="2120196"/>
          </a:xfrm>
        </p:grpSpPr>
        <p:pic>
          <p:nvPicPr>
            <p:cNvPr id="5" name="Picture 4" descr="http://www.linear.com/images/general/fullmesh_topology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980728"/>
              <a:ext cx="3129468" cy="2120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6690173" y="1052736"/>
              <a:ext cx="2322969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/>
                <a:t>SmartMesh</a:t>
              </a:r>
              <a:r>
                <a:rPr lang="fr-FR" sz="1400" dirty="0" smtClean="0"/>
                <a:t> (</a:t>
              </a:r>
              <a:r>
                <a:rPr lang="fr-FR" sz="1400" dirty="0" err="1" smtClean="0"/>
                <a:t>DustTechnologies</a:t>
              </a:r>
              <a:r>
                <a:rPr lang="fr-FR" sz="1400" dirty="0" smtClean="0"/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smtClean="0"/>
                <a:t>2.4GHz band.</a:t>
              </a:r>
              <a:endParaRPr lang="fr-FR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smtClean="0"/>
                <a:t>36 </a:t>
              </a:r>
              <a:r>
                <a:rPr lang="fr-FR" sz="1400" dirty="0" err="1" smtClean="0"/>
                <a:t>packets</a:t>
              </a:r>
              <a:r>
                <a:rPr lang="fr-FR" sz="1400" dirty="0" smtClean="0"/>
                <a:t>/s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smtClean="0"/>
                <a:t>90bits/</a:t>
              </a:r>
              <a:r>
                <a:rPr lang="fr-FR" sz="1400" dirty="0" err="1" smtClean="0"/>
                <a:t>packet</a:t>
              </a:r>
              <a:r>
                <a:rPr lang="fr-FR" sz="1400" dirty="0" smtClean="0"/>
                <a:t> -&gt; </a:t>
              </a:r>
              <a:r>
                <a:rPr lang="fr-FR" sz="1400" b="1" dirty="0" smtClean="0"/>
                <a:t>900 in 2016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smtClean="0"/>
                <a:t>OK for ~250 </a:t>
              </a:r>
              <a:r>
                <a:rPr lang="fr-FR" sz="1400" dirty="0" err="1" smtClean="0"/>
                <a:t>antennas</a:t>
              </a:r>
              <a:r>
                <a:rPr lang="fr-FR" sz="1400" dirty="0" smtClean="0"/>
                <a:t>/</a:t>
              </a:r>
              <a:r>
                <a:rPr lang="fr-FR" sz="1400" dirty="0" err="1" smtClean="0"/>
                <a:t>concentrator</a:t>
              </a:r>
              <a:r>
                <a:rPr lang="fr-FR" sz="1400" dirty="0" smtClean="0"/>
                <a:t> (15x15 km²)</a:t>
              </a:r>
              <a:endParaRPr lang="en-US" sz="1400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6780498" y="1040861"/>
            <a:ext cx="2315696" cy="2016224"/>
            <a:chOff x="6773978" y="1135085"/>
            <a:chExt cx="2315696" cy="2016224"/>
          </a:xfrm>
          <a:solidFill>
            <a:schemeClr val="bg1"/>
          </a:solidFill>
        </p:grpSpPr>
        <p:pic>
          <p:nvPicPr>
            <p:cNvPr id="16388" name="Picture 4" descr="Afficher l'image d'origin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4" t="8087" r="18949" b="8706"/>
            <a:stretch/>
          </p:blipFill>
          <p:spPr bwMode="auto">
            <a:xfrm>
              <a:off x="6773978" y="1135085"/>
              <a:ext cx="2049332" cy="2016224"/>
            </a:xfrm>
            <a:prstGeom prst="rect">
              <a:avLst/>
            </a:prstGeom>
            <a:grpFill/>
            <a:extLst/>
          </p:spPr>
        </p:pic>
        <p:sp>
          <p:nvSpPr>
            <p:cNvPr id="7" name="ZoneTexte 6"/>
            <p:cNvSpPr txBox="1"/>
            <p:nvPr/>
          </p:nvSpPr>
          <p:spPr>
            <a:xfrm>
              <a:off x="7848629" y="2781977"/>
              <a:ext cx="124104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~10$/unit</a:t>
              </a:r>
              <a:endParaRPr lang="en-US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GRAND data format &amp; </a:t>
            </a:r>
            <a:r>
              <a:rPr lang="fr-FR" dirty="0" err="1" smtClean="0"/>
              <a:t>transfer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96176"/>
            <a:ext cx="3923928" cy="4901176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>IF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save</a:t>
            </a:r>
            <a:r>
              <a:rPr lang="fr-FR" dirty="0" smtClean="0"/>
              <a:t> minimal info: 5x16 = 80 bits per trigger</a:t>
            </a:r>
          </a:p>
          <a:p>
            <a:pPr lvl="1"/>
            <a:r>
              <a:rPr lang="fr-FR" dirty="0" err="1" smtClean="0"/>
              <a:t>Trig</a:t>
            </a:r>
            <a:r>
              <a:rPr lang="fr-FR" dirty="0" smtClean="0"/>
              <a:t> time (32bits &lt;-&gt; 4s)</a:t>
            </a:r>
          </a:p>
          <a:p>
            <a:pPr lvl="1"/>
            <a:r>
              <a:rPr lang="fr-FR" dirty="0" smtClean="0"/>
              <a:t>Amplitude (16 bits)</a:t>
            </a:r>
          </a:p>
          <a:p>
            <a:pPr lvl="1"/>
            <a:r>
              <a:rPr lang="fr-FR" dirty="0" err="1" smtClean="0"/>
              <a:t>Polarization</a:t>
            </a:r>
            <a:r>
              <a:rPr lang="fr-FR" dirty="0" smtClean="0"/>
              <a:t> info </a:t>
            </a:r>
          </a:p>
          <a:p>
            <a:pPr marL="411480" lvl="1" indent="0">
              <a:buNone/>
            </a:pPr>
            <a:r>
              <a:rPr lang="fr-FR" dirty="0"/>
              <a:t> </a:t>
            </a:r>
            <a:r>
              <a:rPr lang="fr-FR" dirty="0" smtClean="0"/>
              <a:t>   (2 angles: 2x8 bits)</a:t>
            </a:r>
          </a:p>
          <a:p>
            <a:pPr lvl="1"/>
            <a:r>
              <a:rPr lang="fr-FR" dirty="0" err="1" smtClean="0"/>
              <a:t>Others</a:t>
            </a:r>
            <a:r>
              <a:rPr lang="fr-FR" dirty="0" smtClean="0"/>
              <a:t> (ID, monitoring…)</a:t>
            </a:r>
          </a:p>
          <a:p>
            <a:r>
              <a:rPr lang="fr-FR" dirty="0" err="1" smtClean="0"/>
              <a:t>Assuming</a:t>
            </a:r>
            <a:r>
              <a:rPr lang="fr-FR" dirty="0" smtClean="0"/>
              <a:t> </a:t>
            </a:r>
            <a:r>
              <a:rPr lang="fr-FR" u="sng" dirty="0" err="1" smtClean="0"/>
              <a:t>trig</a:t>
            </a:r>
            <a:r>
              <a:rPr lang="fr-FR" u="sng" dirty="0" smtClean="0"/>
              <a:t> rate = </a:t>
            </a:r>
            <a:r>
              <a:rPr lang="fr-FR" u="sng" smtClean="0"/>
              <a:t>100Hz </a:t>
            </a:r>
            <a:endParaRPr lang="en-US" dirty="0"/>
          </a:p>
          <a:p>
            <a:r>
              <a:rPr lang="fr-FR" dirty="0" smtClean="0"/>
              <a:t>800bytes/</a:t>
            </a:r>
            <a:r>
              <a:rPr lang="fr-FR" dirty="0" err="1" smtClean="0"/>
              <a:t>antenna</a:t>
            </a:r>
            <a:r>
              <a:rPr lang="fr-FR" dirty="0" smtClean="0"/>
              <a:t>/s </a:t>
            </a:r>
            <a:r>
              <a:rPr lang="fr-FR" dirty="0">
                <a:sym typeface="Wingdings"/>
              </a:rPr>
              <a:t>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FF0000"/>
                </a:solidFill>
              </a:rPr>
              <a:t>200MBy/s</a:t>
            </a:r>
            <a:r>
              <a:rPr lang="fr-FR" dirty="0" smtClean="0"/>
              <a:t> data rate for full </a:t>
            </a:r>
            <a:r>
              <a:rPr lang="fr-FR" dirty="0" err="1" smtClean="0"/>
              <a:t>array</a:t>
            </a:r>
            <a:endParaRPr lang="fr-FR" dirty="0" smtClean="0"/>
          </a:p>
          <a:p>
            <a:r>
              <a:rPr lang="fr-FR" dirty="0" smtClean="0"/>
              <a:t>Solution for data </a:t>
            </a:r>
            <a:r>
              <a:rPr lang="fr-FR" dirty="0" err="1" smtClean="0"/>
              <a:t>transfer</a:t>
            </a:r>
            <a:r>
              <a:rPr lang="fr-FR" dirty="0" smtClean="0"/>
              <a:t>?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development</a:t>
            </a:r>
            <a:r>
              <a:rPr lang="fr-FR" dirty="0" smtClean="0"/>
              <a:t> in </a:t>
            </a:r>
            <a:r>
              <a:rPr lang="fr-FR" dirty="0" err="1" smtClean="0"/>
              <a:t>recent</a:t>
            </a:r>
            <a:r>
              <a:rPr lang="fr-FR" dirty="0" smtClean="0"/>
              <a:t> </a:t>
            </a:r>
            <a:r>
              <a:rPr lang="fr-FR" dirty="0" err="1" smtClean="0"/>
              <a:t>years</a:t>
            </a:r>
            <a:r>
              <a:rPr lang="fr-FR" dirty="0" smtClean="0"/>
              <a:t> for commercial applications </a:t>
            </a:r>
            <a:r>
              <a:rPr lang="fr-FR" dirty="0" err="1" smtClean="0"/>
              <a:t>may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useball</a:t>
            </a:r>
            <a:r>
              <a:rPr lang="fr-FR" dirty="0" smtClean="0"/>
              <a:t>/</a:t>
            </a:r>
            <a:r>
              <a:rPr lang="fr-FR" dirty="0" err="1" smtClean="0"/>
              <a:t>usefull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Smart </a:t>
            </a:r>
            <a:r>
              <a:rPr lang="fr-FR" dirty="0" err="1" smtClean="0"/>
              <a:t>Mesh</a:t>
            </a:r>
            <a:r>
              <a:rPr lang="fr-FR" dirty="0" smtClean="0"/>
              <a:t> + Wireless HART</a:t>
            </a:r>
          </a:p>
          <a:p>
            <a:pPr lvl="1"/>
            <a:r>
              <a:rPr lang="fr-FR" dirty="0" smtClean="0"/>
              <a:t>Wifi (802.11xx), WiMax</a:t>
            </a:r>
          </a:p>
          <a:p>
            <a:pPr lvl="1"/>
            <a:r>
              <a:rPr lang="fr-FR" dirty="0" smtClean="0"/>
              <a:t>GSM</a:t>
            </a:r>
          </a:p>
          <a:p>
            <a:pPr lvl="1"/>
            <a:r>
              <a:rPr lang="fr-FR" dirty="0" smtClean="0"/>
              <a:t>…</a:t>
            </a:r>
          </a:p>
        </p:txBody>
      </p:sp>
      <p:pic>
        <p:nvPicPr>
          <p:cNvPr id="16386" name="Picture 2" descr="http://farm3.staticflickr.com/2885/9632345396_b278c4c1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4762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/>
          <p:cNvSpPr/>
          <p:nvPr/>
        </p:nvSpPr>
        <p:spPr>
          <a:xfrm>
            <a:off x="5264531" y="3645025"/>
            <a:ext cx="3195901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e 10"/>
          <p:cNvGrpSpPr/>
          <p:nvPr/>
        </p:nvGrpSpPr>
        <p:grpSpPr>
          <a:xfrm>
            <a:off x="3923928" y="3285724"/>
            <a:ext cx="4801182" cy="3599660"/>
            <a:chOff x="4040958" y="3258340"/>
            <a:chExt cx="4801182" cy="359966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958" y="3258340"/>
              <a:ext cx="4801182" cy="359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4139952" y="5805264"/>
              <a:ext cx="31886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C. Timmermans @ GRAND workshop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02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GRAND trigger</a:t>
            </a:r>
            <a:endParaRPr lang="en-US" dirty="0"/>
          </a:p>
        </p:txBody>
      </p:sp>
      <p:sp>
        <p:nvSpPr>
          <p:cNvPr id="4" name="Espace réservé du contenu 2"/>
          <p:cNvSpPr txBox="1">
            <a:spLocks noGrp="1"/>
          </p:cNvSpPr>
          <p:nvPr>
            <p:ph idx="1"/>
          </p:nvPr>
        </p:nvSpPr>
        <p:spPr>
          <a:xfrm>
            <a:off x="105026" y="1284677"/>
            <a:ext cx="5043038" cy="3152435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700" dirty="0" err="1" smtClean="0"/>
              <a:t>Investigate</a:t>
            </a:r>
            <a:r>
              <a:rPr lang="fr-FR" sz="1700" dirty="0" smtClean="0"/>
              <a:t> online </a:t>
            </a:r>
            <a:r>
              <a:rPr lang="fr-FR" sz="1700" dirty="0" err="1" smtClean="0"/>
              <a:t>enhanced</a:t>
            </a:r>
            <a:r>
              <a:rPr lang="fr-FR" sz="1700" dirty="0" smtClean="0"/>
              <a:t> </a:t>
            </a:r>
            <a:r>
              <a:rPr lang="fr-FR" sz="1700" dirty="0"/>
              <a:t>signal </a:t>
            </a:r>
            <a:r>
              <a:rPr lang="fr-FR" sz="1700" dirty="0" err="1"/>
              <a:t>processing</a:t>
            </a:r>
            <a:r>
              <a:rPr lang="fr-FR" sz="1700" dirty="0"/>
              <a:t> @ FPGA </a:t>
            </a:r>
            <a:r>
              <a:rPr lang="fr-FR" sz="1700" dirty="0" err="1"/>
              <a:t>level</a:t>
            </a:r>
            <a:r>
              <a:rPr lang="fr-FR" sz="1700" dirty="0"/>
              <a:t>:</a:t>
            </a:r>
          </a:p>
          <a:p>
            <a:pPr lvl="1"/>
            <a:r>
              <a:rPr lang="fr-FR" sz="1700" dirty="0" err="1"/>
              <a:t>Very</a:t>
            </a:r>
            <a:r>
              <a:rPr lang="fr-FR" sz="1700" dirty="0"/>
              <a:t> </a:t>
            </a:r>
            <a:r>
              <a:rPr lang="fr-FR" sz="1700" dirty="0" err="1"/>
              <a:t>little</a:t>
            </a:r>
            <a:r>
              <a:rPr lang="fr-FR" sz="1700" dirty="0"/>
              <a:t> </a:t>
            </a:r>
            <a:r>
              <a:rPr lang="fr-FR" sz="1700" dirty="0" err="1"/>
              <a:t>done</a:t>
            </a:r>
            <a:r>
              <a:rPr lang="fr-FR" sz="1700" dirty="0"/>
              <a:t> on the topic </a:t>
            </a:r>
            <a:r>
              <a:rPr lang="fr-FR" sz="1700" dirty="0" err="1"/>
              <a:t>so</a:t>
            </a:r>
            <a:r>
              <a:rPr lang="fr-FR" sz="1700" dirty="0"/>
              <a:t> far… </a:t>
            </a:r>
            <a:r>
              <a:rPr lang="fr-FR" sz="1700" dirty="0" err="1"/>
              <a:t>Could</a:t>
            </a:r>
            <a:r>
              <a:rPr lang="fr-FR" sz="1700" dirty="0"/>
              <a:t> </a:t>
            </a:r>
            <a:r>
              <a:rPr lang="fr-FR" sz="1700" dirty="0" err="1"/>
              <a:t>be</a:t>
            </a:r>
            <a:r>
              <a:rPr lang="fr-FR" sz="1700" dirty="0"/>
              <a:t> </a:t>
            </a:r>
            <a:r>
              <a:rPr lang="fr-FR" sz="1700" dirty="0" err="1"/>
              <a:t>improved</a:t>
            </a:r>
            <a:r>
              <a:rPr lang="fr-FR" sz="1700" dirty="0"/>
              <a:t> </a:t>
            </a:r>
            <a:r>
              <a:rPr lang="fr-FR" sz="1700" dirty="0" err="1"/>
              <a:t>because</a:t>
            </a:r>
            <a:r>
              <a:rPr lang="fr-FR" sz="1700" dirty="0"/>
              <a:t> </a:t>
            </a:r>
            <a:r>
              <a:rPr lang="fr-FR" sz="1700" dirty="0" err="1"/>
              <a:t>we</a:t>
            </a:r>
            <a:r>
              <a:rPr lang="fr-FR" sz="1700" dirty="0"/>
              <a:t> KNOW </a:t>
            </a:r>
            <a:r>
              <a:rPr lang="fr-FR" sz="1700" dirty="0" err="1"/>
              <a:t>expected</a:t>
            </a:r>
            <a:r>
              <a:rPr lang="fr-FR" sz="1700" dirty="0"/>
              <a:t> signal (simulations) AND background (data).</a:t>
            </a:r>
          </a:p>
          <a:p>
            <a:pPr lvl="1"/>
            <a:r>
              <a:rPr lang="fr-FR" sz="1700" dirty="0"/>
              <a:t>Adaptative </a:t>
            </a:r>
            <a:r>
              <a:rPr lang="fr-FR" sz="1700" dirty="0" err="1"/>
              <a:t>filter</a:t>
            </a:r>
            <a:endParaRPr lang="fr-FR" sz="1700" dirty="0"/>
          </a:p>
          <a:p>
            <a:pPr lvl="1"/>
            <a:r>
              <a:rPr lang="fr-FR" sz="1700" dirty="0"/>
              <a:t>Signal </a:t>
            </a:r>
            <a:r>
              <a:rPr lang="fr-FR" sz="1700" dirty="0" err="1"/>
              <a:t>correlation</a:t>
            </a:r>
            <a:endParaRPr lang="fr-FR" sz="1700" dirty="0"/>
          </a:p>
          <a:p>
            <a:pPr lvl="1">
              <a:buFont typeface="Symbol" pitchFamily="18" charset="2"/>
              <a:buChar char="Þ"/>
            </a:pPr>
            <a:r>
              <a:rPr lang="fr-FR" sz="1700" dirty="0"/>
              <a:t> 2</a:t>
            </a:r>
            <a:r>
              <a:rPr lang="fr-FR" sz="1700" baseline="30000" dirty="0"/>
              <a:t>nd</a:t>
            </a:r>
            <a:r>
              <a:rPr lang="fr-FR" sz="1700" dirty="0"/>
              <a:t> </a:t>
            </a:r>
            <a:r>
              <a:rPr lang="fr-FR" sz="1700" dirty="0" err="1"/>
              <a:t>level</a:t>
            </a:r>
            <a:r>
              <a:rPr lang="fr-FR" sz="1700" dirty="0"/>
              <a:t> trigger @ FPGA </a:t>
            </a:r>
            <a:r>
              <a:rPr lang="fr-FR" sz="1700" dirty="0" err="1"/>
              <a:t>level</a:t>
            </a:r>
            <a:endParaRPr lang="fr-FR" sz="1700" dirty="0"/>
          </a:p>
          <a:p>
            <a:pPr lvl="1">
              <a:buFont typeface="Symbol" pitchFamily="18" charset="2"/>
              <a:buChar char="Þ"/>
            </a:pPr>
            <a:r>
              <a:rPr lang="fr-FR" sz="1700" dirty="0"/>
              <a:t> </a:t>
            </a:r>
            <a:r>
              <a:rPr lang="fr-FR" sz="1700" dirty="0" err="1"/>
              <a:t>better</a:t>
            </a:r>
            <a:r>
              <a:rPr lang="fr-FR" sz="1700" dirty="0"/>
              <a:t> </a:t>
            </a:r>
            <a:r>
              <a:rPr lang="fr-FR" sz="1700" dirty="0" err="1"/>
              <a:t>threshold</a:t>
            </a:r>
            <a:r>
              <a:rPr lang="fr-FR" sz="1700" dirty="0"/>
              <a:t>, </a:t>
            </a:r>
            <a:r>
              <a:rPr lang="fr-FR" sz="1700" dirty="0" err="1"/>
              <a:t>better</a:t>
            </a:r>
            <a:r>
              <a:rPr lang="fr-FR" sz="1700" dirty="0"/>
              <a:t> background rejection</a:t>
            </a:r>
          </a:p>
          <a:p>
            <a:endParaRPr lang="fr-FR" sz="1700" dirty="0" smtClean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6213" r="5756" b="1888"/>
          <a:stretch>
            <a:fillRect/>
          </a:stretch>
        </p:blipFill>
        <p:spPr bwMode="auto">
          <a:xfrm>
            <a:off x="5310290" y="1340768"/>
            <a:ext cx="3480870" cy="26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3"/>
          <p:cNvGrpSpPr/>
          <p:nvPr/>
        </p:nvGrpSpPr>
        <p:grpSpPr>
          <a:xfrm>
            <a:off x="5713025" y="1948151"/>
            <a:ext cx="2952329" cy="227031"/>
            <a:chOff x="4499992" y="2978547"/>
            <a:chExt cx="4248472" cy="238552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4499992" y="2978547"/>
              <a:ext cx="4248472" cy="0"/>
            </a:xfrm>
            <a:prstGeom prst="line">
              <a:avLst/>
            </a:prstGeom>
            <a:noFill/>
            <a:ln w="50800">
              <a:solidFill>
                <a:srgbClr val="D90B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Rectangle 6"/>
            <p:cNvSpPr>
              <a:spLocks/>
            </p:cNvSpPr>
            <p:nvPr/>
          </p:nvSpPr>
          <p:spPr bwMode="auto">
            <a:xfrm>
              <a:off x="6687062" y="3071571"/>
              <a:ext cx="1999961" cy="145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60000"/>
                </a:lnSpc>
                <a:spcBef>
                  <a:spcPts val="2400"/>
                </a:spcBef>
              </a:pPr>
              <a:r>
                <a:rPr lang="en-US" sz="1400" dirty="0" err="1" smtClean="0">
                  <a:ea typeface="Lucida Grande" charset="0"/>
                  <a:cs typeface="Lucida Grande" charset="0"/>
                  <a:sym typeface="Papyrus" charset="0"/>
                </a:rPr>
                <a:t>Nxσ</a:t>
              </a:r>
              <a:r>
                <a:rPr lang="en-US" sz="1400" baseline="-25000" dirty="0" err="1" smtClean="0">
                  <a:ea typeface="Lucida Grande" charset="0"/>
                  <a:cs typeface="Lucida Grande" charset="0"/>
                  <a:sym typeface="Papyrus" charset="0"/>
                </a:rPr>
                <a:t>noise</a:t>
              </a:r>
              <a:r>
                <a:rPr lang="en-US" sz="1400" baseline="-25000" dirty="0" smtClean="0">
                  <a:ea typeface="Lucida Grande" charset="0"/>
                  <a:cs typeface="Lucida Grande" charset="0"/>
                  <a:sym typeface="Papyrus" charset="0"/>
                </a:rPr>
                <a:t> </a:t>
              </a:r>
              <a:r>
                <a:rPr lang="en-US" sz="1400" dirty="0" smtClean="0">
                  <a:ea typeface="Lucida Grande" charset="0"/>
                  <a:cs typeface="Lucida Grande" charset="0"/>
                  <a:sym typeface="Papyrus" charset="0"/>
                </a:rPr>
                <a:t>(N=8-10)</a:t>
              </a:r>
              <a:endParaRPr lang="en-US" sz="1400" dirty="0">
                <a:ea typeface="Lucida Grande" charset="0"/>
                <a:cs typeface="Lucida Grande" charset="0"/>
                <a:sym typeface="Papyrus" charset="0"/>
              </a:endParaRPr>
            </a:p>
          </p:txBody>
        </p:sp>
      </p:grpSp>
      <p:sp>
        <p:nvSpPr>
          <p:cNvPr id="10" name="Rectangle 8"/>
          <p:cNvSpPr>
            <a:spLocks/>
          </p:cNvSpPr>
          <p:nvPr/>
        </p:nvSpPr>
        <p:spPr bwMode="auto">
          <a:xfrm>
            <a:off x="5766353" y="2470276"/>
            <a:ext cx="2845672" cy="342900"/>
          </a:xfrm>
          <a:prstGeom prst="rect">
            <a:avLst/>
          </a:prstGeom>
          <a:blipFill dpi="0" rotWithShape="0">
            <a:blip r:embed="rId3">
              <a:alphaModFix amt="60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>
                    <a:alpha val="59999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7280447" y="2459642"/>
            <a:ext cx="9525" cy="342901"/>
          </a:xfrm>
          <a:prstGeom prst="line">
            <a:avLst/>
          </a:prstGeom>
          <a:noFill/>
          <a:ln w="50800">
            <a:solidFill>
              <a:srgbClr val="D90B0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76986" y="2974274"/>
            <a:ext cx="2557640" cy="458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"/>
              </a:lnSpc>
              <a:spcBef>
                <a:spcPts val="2400"/>
              </a:spcBef>
            </a:pPr>
            <a:r>
              <a:rPr lang="fr-FR" sz="2400" dirty="0" smtClean="0">
                <a:latin typeface="Symbol" panose="05050102010706020507" pitchFamily="18" charset="2"/>
                <a:ea typeface="Lucida Grande" charset="0"/>
                <a:cs typeface="Lucida Grande" charset="0"/>
                <a:sym typeface="Papyrus" charset="0"/>
              </a:rPr>
              <a:t>s</a:t>
            </a:r>
            <a:r>
              <a:rPr lang="en-US" sz="2400" baseline="-25000" dirty="0" smtClean="0">
                <a:ea typeface="Lucida Grande" charset="0"/>
                <a:cs typeface="Lucida Grande" charset="0"/>
                <a:sym typeface="Papyrus" charset="0"/>
              </a:rPr>
              <a:t>noise</a:t>
            </a:r>
            <a:r>
              <a:rPr lang="en-US" sz="1400" dirty="0" smtClean="0">
                <a:ea typeface="Lucida Grande" charset="0"/>
                <a:cs typeface="Lucida Grande" charset="0"/>
                <a:sym typeface="Papyrus" charset="0"/>
              </a:rPr>
              <a:t>  </a:t>
            </a:r>
          </a:p>
          <a:p>
            <a:pPr>
              <a:lnSpc>
                <a:spcPts val="100"/>
              </a:lnSpc>
              <a:spcBef>
                <a:spcPts val="2400"/>
              </a:spcBef>
            </a:pPr>
            <a:r>
              <a:rPr lang="en-US" sz="1200" dirty="0" smtClean="0">
                <a:ea typeface="Lucida Grande" charset="0"/>
                <a:cs typeface="Lucida Grande" charset="0"/>
                <a:sym typeface="Papyrus" charset="0"/>
              </a:rPr>
              <a:t>(~10µV @ antenna level)</a:t>
            </a:r>
            <a:endParaRPr lang="en-US" sz="1200" baseline="-25000" dirty="0">
              <a:ea typeface="Lucida Grande" charset="0"/>
              <a:cs typeface="Lucida Grande" charset="0"/>
              <a:sym typeface="Papyrus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713025" y="1400190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TREND trigger</a:t>
            </a:r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283113" y="4398218"/>
            <a:ext cx="8892989" cy="2489262"/>
            <a:chOff x="283113" y="4398218"/>
            <a:chExt cx="8892989" cy="248926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13" y="4398218"/>
              <a:ext cx="4558669" cy="1918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9002" y="4552553"/>
              <a:ext cx="5017100" cy="2334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6502216"/>
              <a:ext cx="2088232" cy="31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1" y="6162249"/>
              <a:ext cx="1152128" cy="363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62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44161" y="3068960"/>
            <a:ext cx="5535951" cy="3260106"/>
            <a:chOff x="44161" y="3202138"/>
            <a:chExt cx="5535951" cy="31269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1" y="3202138"/>
              <a:ext cx="5535951" cy="3110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50138" y="6021288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Kael</a:t>
              </a:r>
              <a:r>
                <a:rPr lang="fr-FR" sz="1400" dirty="0" smtClean="0"/>
                <a:t>  HANSON – AERA 2016</a:t>
              </a:r>
              <a:endParaRPr lang="en-US" sz="140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EeV</a:t>
            </a:r>
            <a:r>
              <a:rPr lang="fr-FR" dirty="0" smtClean="0"/>
              <a:t> neutrino </a:t>
            </a:r>
            <a:r>
              <a:rPr lang="fr-FR" dirty="0" err="1" smtClean="0"/>
              <a:t>detection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6512" y="1196752"/>
            <a:ext cx="9144000" cy="1896696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Challenge: how to gain </a:t>
            </a:r>
            <a:r>
              <a:rPr lang="fr-FR" dirty="0" err="1" smtClean="0"/>
              <a:t>order</a:t>
            </a:r>
            <a:r>
              <a:rPr lang="fr-FR" dirty="0" smtClean="0"/>
              <a:t>(s) of magnitude in </a:t>
            </a:r>
            <a:r>
              <a:rPr lang="fr-FR" dirty="0" err="1" smtClean="0"/>
              <a:t>sensitivity</a:t>
            </a:r>
            <a:r>
              <a:rPr lang="fr-FR" dirty="0" smtClean="0"/>
              <a:t>? </a:t>
            </a:r>
          </a:p>
          <a:p>
            <a:r>
              <a:rPr lang="fr-FR" dirty="0" smtClean="0"/>
              <a:t>Go for a BIG detector.</a:t>
            </a:r>
            <a:r>
              <a:rPr lang="fr-FR" dirty="0" smtClean="0">
                <a:sym typeface="Wingdings" panose="05000000000000000000" pitchFamily="2" charset="2"/>
              </a:rPr>
              <a:t> One (</a:t>
            </a:r>
            <a:r>
              <a:rPr lang="fr-FR" dirty="0" err="1" smtClean="0">
                <a:sym typeface="Wingdings" panose="05000000000000000000" pitchFamily="2" charset="2"/>
              </a:rPr>
              <a:t>popular</a:t>
            </a:r>
            <a:r>
              <a:rPr lang="fr-FR" dirty="0" smtClean="0">
                <a:sym typeface="Wingdings" panose="05000000000000000000" pitchFamily="2" charset="2"/>
              </a:rPr>
              <a:t>) option: radio in </a:t>
            </a:r>
            <a:r>
              <a:rPr lang="fr-FR" dirty="0" err="1" smtClean="0">
                <a:sym typeface="Wingdings" panose="05000000000000000000" pitchFamily="2" charset="2"/>
              </a:rPr>
              <a:t>Antarctica</a:t>
            </a:r>
            <a:r>
              <a:rPr lang="fr-FR" dirty="0" smtClean="0">
                <a:sym typeface="Wingdings" panose="05000000000000000000" pitchFamily="2" charset="2"/>
              </a:rPr>
              <a:t> (</a:t>
            </a:r>
            <a:r>
              <a:rPr lang="fr-FR" dirty="0" smtClean="0"/>
              <a:t>ANITA, ARA &amp; ARIANA)</a:t>
            </a:r>
          </a:p>
          <a:p>
            <a:pPr lvl="1"/>
            <a:r>
              <a:rPr lang="fr-FR" sz="2400" dirty="0" err="1" smtClean="0"/>
              <a:t>Principle</a:t>
            </a:r>
            <a:r>
              <a:rPr lang="fr-FR" sz="2400" dirty="0" smtClean="0"/>
              <a:t>: </a:t>
            </a:r>
            <a:r>
              <a:rPr lang="fr-FR" sz="2400" dirty="0" err="1" smtClean="0"/>
              <a:t>in-ice</a:t>
            </a:r>
            <a:r>
              <a:rPr lang="fr-FR" sz="2400" dirty="0" smtClean="0"/>
              <a:t> interaction </a:t>
            </a:r>
            <a:r>
              <a:rPr lang="fr-FR" sz="2400" dirty="0" smtClean="0">
                <a:sym typeface="Wingdings" panose="05000000000000000000" pitchFamily="2" charset="2"/>
              </a:rPr>
              <a:t> </a:t>
            </a:r>
            <a:r>
              <a:rPr lang="fr-FR" sz="2400" dirty="0" err="1" smtClean="0">
                <a:sym typeface="Wingdings" panose="05000000000000000000" pitchFamily="2" charset="2"/>
              </a:rPr>
              <a:t>shower</a:t>
            </a:r>
            <a:r>
              <a:rPr lang="fr-FR" sz="2400" dirty="0" smtClean="0">
                <a:sym typeface="Wingdings" panose="05000000000000000000" pitchFamily="2" charset="2"/>
              </a:rPr>
              <a:t>  </a:t>
            </a:r>
            <a:r>
              <a:rPr lang="fr-FR" sz="2400" dirty="0" err="1" smtClean="0">
                <a:sym typeface="Wingdings" panose="05000000000000000000" pitchFamily="2" charset="2"/>
              </a:rPr>
              <a:t>Askaryan</a:t>
            </a:r>
            <a:r>
              <a:rPr lang="fr-FR" sz="2400" dirty="0" smtClean="0">
                <a:sym typeface="Wingdings" panose="05000000000000000000" pitchFamily="2" charset="2"/>
              </a:rPr>
              <a:t> radio </a:t>
            </a:r>
            <a:r>
              <a:rPr lang="fr-FR" sz="2400" dirty="0" err="1" smtClean="0">
                <a:sym typeface="Wingdings" panose="05000000000000000000" pitchFamily="2" charset="2"/>
              </a:rPr>
              <a:t>emission</a:t>
            </a:r>
            <a:endParaRPr lang="fr-FR" sz="2400" dirty="0">
              <a:sym typeface="Wingdings" panose="05000000000000000000" pitchFamily="2" charset="2"/>
            </a:endParaRPr>
          </a:p>
          <a:p>
            <a:pPr lvl="1"/>
            <a:r>
              <a:rPr lang="fr-FR" sz="2400" dirty="0" smtClean="0">
                <a:sym typeface="Wingdings" panose="05000000000000000000" pitchFamily="2" charset="2"/>
              </a:rPr>
              <a:t> </a:t>
            </a:r>
            <a:r>
              <a:rPr lang="fr-FR" sz="2400" dirty="0" err="1" smtClean="0">
                <a:sym typeface="Wingdings" panose="05000000000000000000" pitchFamily="2" charset="2"/>
              </a:rPr>
              <a:t>Antarctica</a:t>
            </a:r>
            <a:r>
              <a:rPr lang="fr-FR" sz="2400" dirty="0" smtClean="0">
                <a:sym typeface="Wingdings" panose="05000000000000000000" pitchFamily="2" charset="2"/>
              </a:rPr>
              <a:t>: l</a:t>
            </a:r>
            <a:r>
              <a:rPr lang="fr-FR" sz="2400" dirty="0" smtClean="0"/>
              <a:t>arge </a:t>
            </a:r>
            <a:r>
              <a:rPr lang="fr-FR" sz="2400" dirty="0" err="1" smtClean="0"/>
              <a:t>target</a:t>
            </a:r>
            <a:r>
              <a:rPr lang="fr-FR" sz="2400" dirty="0" smtClean="0"/>
              <a:t> volume + </a:t>
            </a:r>
            <a:r>
              <a:rPr lang="fr-FR" sz="2400" dirty="0" err="1" smtClean="0"/>
              <a:t>ice</a:t>
            </a:r>
            <a:r>
              <a:rPr lang="fr-FR" sz="2400" dirty="0" smtClean="0"/>
              <a:t> </a:t>
            </a:r>
            <a:r>
              <a:rPr lang="fr-FR" sz="2400" dirty="0" err="1" smtClean="0"/>
              <a:t>transparency</a:t>
            </a:r>
            <a:r>
              <a:rPr lang="fr-FR" sz="2400" dirty="0" smtClean="0"/>
              <a:t> + </a:t>
            </a:r>
            <a:r>
              <a:rPr lang="fr-FR" sz="2400" dirty="0" err="1" smtClean="0"/>
              <a:t>low</a:t>
            </a:r>
            <a:r>
              <a:rPr lang="fr-FR" sz="2400" dirty="0" smtClean="0"/>
              <a:t> background</a:t>
            </a:r>
          </a:p>
          <a:p>
            <a:pPr lvl="1"/>
            <a:r>
              <a:rPr lang="fr-FR" sz="2400" dirty="0" smtClean="0">
                <a:sym typeface="Wingdings" panose="05000000000000000000" pitchFamily="2" charset="2"/>
              </a:rPr>
              <a:t></a:t>
            </a:r>
            <a:r>
              <a:rPr lang="fr-FR" sz="2400" dirty="0" smtClean="0"/>
              <a:t> </a:t>
            </a:r>
            <a:r>
              <a:rPr lang="fr-FR" sz="2400" dirty="0" err="1" smtClean="0"/>
              <a:t>Antarctica</a:t>
            </a:r>
            <a:r>
              <a:rPr lang="fr-FR" sz="2400" dirty="0" smtClean="0"/>
              <a:t>: </a:t>
            </a:r>
            <a:r>
              <a:rPr lang="fr-FR" sz="2400" dirty="0" err="1" smtClean="0"/>
              <a:t>complicated</a:t>
            </a:r>
            <a:r>
              <a:rPr lang="fr-FR" sz="2400" dirty="0" smtClean="0"/>
              <a:t> </a:t>
            </a:r>
            <a:r>
              <a:rPr lang="fr-FR" sz="2400" dirty="0" err="1" smtClean="0"/>
              <a:t>access</a:t>
            </a:r>
            <a:r>
              <a:rPr lang="fr-FR" sz="2400" dirty="0" smtClean="0"/>
              <a:t> &amp; </a:t>
            </a:r>
            <a:r>
              <a:rPr lang="fr-FR" sz="2400" dirty="0" err="1" smtClean="0"/>
              <a:t>environment</a:t>
            </a:r>
            <a:r>
              <a:rPr lang="fr-FR" sz="2400" dirty="0" smtClean="0"/>
              <a:t>, </a:t>
            </a:r>
            <a:r>
              <a:rPr lang="fr-FR" sz="2400" dirty="0" err="1" smtClean="0"/>
              <a:t>expensive</a:t>
            </a:r>
            <a:r>
              <a:rPr lang="fr-FR" sz="2400" dirty="0" smtClean="0"/>
              <a:t>.  </a:t>
            </a:r>
            <a:endParaRPr lang="fr-FR" sz="2400" dirty="0"/>
          </a:p>
          <a:p>
            <a:pPr lvl="1"/>
            <a:r>
              <a:rPr lang="fr-FR" sz="2400" dirty="0" smtClean="0">
                <a:sym typeface="Wingdings" panose="05000000000000000000" pitchFamily="2" charset="2"/>
              </a:rPr>
              <a:t> </a:t>
            </a:r>
            <a:r>
              <a:rPr lang="fr-FR" sz="2400" dirty="0" err="1" smtClean="0">
                <a:sym typeface="Wingdings" panose="05000000000000000000" pitchFamily="2" charset="2"/>
              </a:rPr>
              <a:t>Detection</a:t>
            </a:r>
            <a:r>
              <a:rPr lang="fr-FR" sz="2400" dirty="0" smtClean="0">
                <a:sym typeface="Wingdings" panose="05000000000000000000" pitchFamily="2" charset="2"/>
              </a:rPr>
              <a:t> technique </a:t>
            </a:r>
            <a:r>
              <a:rPr lang="fr-FR" sz="2400" dirty="0" err="1" smtClean="0">
                <a:sym typeface="Wingdings" panose="05000000000000000000" pitchFamily="2" charset="2"/>
              </a:rPr>
              <a:t>limits</a:t>
            </a:r>
            <a:r>
              <a:rPr lang="fr-FR" sz="2400" dirty="0" smtClean="0">
                <a:sym typeface="Wingdings" panose="05000000000000000000" pitchFamily="2" charset="2"/>
              </a:rPr>
              <a:t> the </a:t>
            </a:r>
            <a:r>
              <a:rPr lang="fr-FR" sz="2400" dirty="0" err="1" smtClean="0">
                <a:sym typeface="Wingdings" panose="05000000000000000000" pitchFamily="2" charset="2"/>
              </a:rPr>
              <a:t>angular</a:t>
            </a:r>
            <a:r>
              <a:rPr lang="fr-FR" sz="2400" dirty="0" smtClean="0"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ym typeface="Wingdings" panose="05000000000000000000" pitchFamily="2" charset="2"/>
              </a:rPr>
              <a:t>resolution</a:t>
            </a:r>
            <a:r>
              <a:rPr lang="fr-FR" sz="2400" dirty="0" smtClean="0">
                <a:sym typeface="Wingdings" panose="05000000000000000000" pitchFamily="2" charset="2"/>
              </a:rPr>
              <a:t> to ~1° range.</a:t>
            </a:r>
            <a:endParaRPr lang="fr-FR" sz="2400" dirty="0" smtClean="0"/>
          </a:p>
          <a:p>
            <a:pPr lvl="1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76" y="3068960"/>
            <a:ext cx="3866952" cy="344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0" t="14885" r="2253" b="46942"/>
          <a:stretch/>
        </p:blipFill>
        <p:spPr bwMode="auto">
          <a:xfrm>
            <a:off x="5292080" y="3068959"/>
            <a:ext cx="4063122" cy="344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8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EAS radio signal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196753"/>
            <a:ext cx="5907467" cy="1151336"/>
          </a:xfrm>
        </p:spPr>
        <p:txBody>
          <a:bodyPr>
            <a:normAutofit fontScale="92500"/>
          </a:bodyPr>
          <a:lstStyle/>
          <a:p>
            <a:pPr marL="109728" indent="0">
              <a:buNone/>
            </a:pPr>
            <a:r>
              <a:rPr lang="fr-FR" sz="2000" dirty="0" err="1" smtClean="0"/>
              <a:t>Larger</a:t>
            </a:r>
            <a:r>
              <a:rPr lang="fr-FR" sz="2000" dirty="0" smtClean="0"/>
              <a:t> </a:t>
            </a:r>
            <a:r>
              <a:rPr lang="fr-FR" sz="2000" dirty="0" err="1" smtClean="0"/>
              <a:t>zenith</a:t>
            </a:r>
            <a:r>
              <a:rPr lang="fr-FR" sz="2000" dirty="0" smtClean="0"/>
              <a:t> angle: </a:t>
            </a:r>
          </a:p>
          <a:p>
            <a:pPr>
              <a:buFont typeface="Wingdings"/>
              <a:buChar char="è"/>
            </a:pPr>
            <a:r>
              <a:rPr lang="fr-FR" sz="2000" dirty="0" smtClean="0">
                <a:sym typeface="Wingdings" panose="05000000000000000000" pitchFamily="2" charset="2"/>
              </a:rPr>
              <a:t>more distant </a:t>
            </a:r>
            <a:r>
              <a:rPr lang="fr-FR" sz="2000" dirty="0" err="1" smtClean="0">
                <a:sym typeface="Wingdings" panose="05000000000000000000" pitchFamily="2" charset="2"/>
              </a:rPr>
              <a:t>X</a:t>
            </a:r>
            <a:r>
              <a:rPr lang="fr-FR" sz="2000" baseline="-25000" dirty="0" err="1" smtClean="0">
                <a:sym typeface="Wingdings" panose="05000000000000000000" pitchFamily="2" charset="2"/>
              </a:rPr>
              <a:t>max</a:t>
            </a:r>
            <a:r>
              <a:rPr lang="fr-FR" sz="2000" dirty="0" smtClean="0">
                <a:sym typeface="Wingdings" panose="05000000000000000000" pitchFamily="2" charset="2"/>
              </a:rPr>
              <a:t> (+</a:t>
            </a:r>
            <a:r>
              <a:rPr lang="fr-FR" sz="2000" dirty="0" err="1" smtClean="0">
                <a:sym typeface="Wingdings" panose="05000000000000000000" pitchFamily="2" charset="2"/>
              </a:rPr>
              <a:t>larger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geometric</a:t>
            </a:r>
            <a:r>
              <a:rPr lang="fr-FR" sz="2000" dirty="0" smtClean="0">
                <a:sym typeface="Wingdings" panose="05000000000000000000" pitchFamily="2" charset="2"/>
              </a:rPr>
              <a:t> projection) </a:t>
            </a:r>
          </a:p>
          <a:p>
            <a:pPr>
              <a:buFont typeface="Wingdings"/>
              <a:buChar char="è"/>
            </a:pPr>
            <a:r>
              <a:rPr lang="fr-FR" sz="2000" dirty="0" err="1" smtClean="0">
                <a:sym typeface="Wingdings" panose="05000000000000000000" pitchFamily="2" charset="2"/>
              </a:rPr>
              <a:t>larger</a:t>
            </a:r>
            <a:r>
              <a:rPr lang="fr-FR" sz="2000" dirty="0" smtClean="0">
                <a:sym typeface="Wingdings" panose="05000000000000000000" pitchFamily="2" charset="2"/>
              </a:rPr>
              <a:t> radio </a:t>
            </a:r>
            <a:r>
              <a:rPr lang="fr-FR" sz="2000" dirty="0" err="1" smtClean="0">
                <a:sym typeface="Wingdings" panose="05000000000000000000" pitchFamily="2" charset="2"/>
              </a:rPr>
              <a:t>footprint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2348088"/>
            <a:ext cx="5494806" cy="453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e 32"/>
          <p:cNvGrpSpPr/>
          <p:nvPr/>
        </p:nvGrpSpPr>
        <p:grpSpPr>
          <a:xfrm>
            <a:off x="5940152" y="373309"/>
            <a:ext cx="3051563" cy="2380061"/>
            <a:chOff x="5940152" y="373309"/>
            <a:chExt cx="3051563" cy="2380061"/>
          </a:xfrm>
        </p:grpSpPr>
        <p:cxnSp>
          <p:nvCxnSpPr>
            <p:cNvPr id="6" name="Connecteur droit avec flèche 5"/>
            <p:cNvCxnSpPr/>
            <p:nvPr/>
          </p:nvCxnSpPr>
          <p:spPr>
            <a:xfrm>
              <a:off x="5940152" y="504230"/>
              <a:ext cx="1368152" cy="18722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orme libre 12"/>
            <p:cNvSpPr/>
            <p:nvPr/>
          </p:nvSpPr>
          <p:spPr>
            <a:xfrm>
              <a:off x="5940152" y="502072"/>
              <a:ext cx="720948" cy="1002308"/>
            </a:xfrm>
            <a:custGeom>
              <a:avLst/>
              <a:gdLst>
                <a:gd name="connsiteX0" fmla="*/ 0 w 984250"/>
                <a:gd name="connsiteY0" fmla="*/ 0 h 1358900"/>
                <a:gd name="connsiteX1" fmla="*/ 158750 w 984250"/>
                <a:gd name="connsiteY1" fmla="*/ 101600 h 1358900"/>
                <a:gd name="connsiteX2" fmla="*/ 330200 w 984250"/>
                <a:gd name="connsiteY2" fmla="*/ 133350 h 1358900"/>
                <a:gd name="connsiteX3" fmla="*/ 533400 w 984250"/>
                <a:gd name="connsiteY3" fmla="*/ 127000 h 1358900"/>
                <a:gd name="connsiteX4" fmla="*/ 704850 w 984250"/>
                <a:gd name="connsiteY4" fmla="*/ 127000 h 1358900"/>
                <a:gd name="connsiteX5" fmla="*/ 901700 w 984250"/>
                <a:gd name="connsiteY5" fmla="*/ 120650 h 1358900"/>
                <a:gd name="connsiteX6" fmla="*/ 965200 w 984250"/>
                <a:gd name="connsiteY6" fmla="*/ 241300 h 1358900"/>
                <a:gd name="connsiteX7" fmla="*/ 914400 w 984250"/>
                <a:gd name="connsiteY7" fmla="*/ 336550 h 1358900"/>
                <a:gd name="connsiteX8" fmla="*/ 889000 w 984250"/>
                <a:gd name="connsiteY8" fmla="*/ 412750 h 1358900"/>
                <a:gd name="connsiteX9" fmla="*/ 857250 w 984250"/>
                <a:gd name="connsiteY9" fmla="*/ 514350 h 1358900"/>
                <a:gd name="connsiteX10" fmla="*/ 844550 w 984250"/>
                <a:gd name="connsiteY10" fmla="*/ 603250 h 1358900"/>
                <a:gd name="connsiteX11" fmla="*/ 844550 w 984250"/>
                <a:gd name="connsiteY11" fmla="*/ 717550 h 1358900"/>
                <a:gd name="connsiteX12" fmla="*/ 844550 w 984250"/>
                <a:gd name="connsiteY12" fmla="*/ 876300 h 1358900"/>
                <a:gd name="connsiteX13" fmla="*/ 869950 w 984250"/>
                <a:gd name="connsiteY13" fmla="*/ 1016000 h 1358900"/>
                <a:gd name="connsiteX14" fmla="*/ 889000 w 984250"/>
                <a:gd name="connsiteY14" fmla="*/ 1111250 h 1358900"/>
                <a:gd name="connsiteX15" fmla="*/ 920750 w 984250"/>
                <a:gd name="connsiteY15" fmla="*/ 1219200 h 1358900"/>
                <a:gd name="connsiteX16" fmla="*/ 984250 w 984250"/>
                <a:gd name="connsiteY16" fmla="*/ 1358900 h 135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84250" h="1358900">
                  <a:moveTo>
                    <a:pt x="0" y="0"/>
                  </a:moveTo>
                  <a:cubicBezTo>
                    <a:pt x="51858" y="39687"/>
                    <a:pt x="103717" y="79375"/>
                    <a:pt x="158750" y="101600"/>
                  </a:cubicBezTo>
                  <a:cubicBezTo>
                    <a:pt x="213783" y="123825"/>
                    <a:pt x="267758" y="129117"/>
                    <a:pt x="330200" y="133350"/>
                  </a:cubicBezTo>
                  <a:cubicBezTo>
                    <a:pt x="392642" y="137583"/>
                    <a:pt x="470958" y="128058"/>
                    <a:pt x="533400" y="127000"/>
                  </a:cubicBezTo>
                  <a:cubicBezTo>
                    <a:pt x="595842" y="125942"/>
                    <a:pt x="643467" y="128058"/>
                    <a:pt x="704850" y="127000"/>
                  </a:cubicBezTo>
                  <a:cubicBezTo>
                    <a:pt x="766233" y="125942"/>
                    <a:pt x="858308" y="101600"/>
                    <a:pt x="901700" y="120650"/>
                  </a:cubicBezTo>
                  <a:cubicBezTo>
                    <a:pt x="945092" y="139700"/>
                    <a:pt x="963083" y="205317"/>
                    <a:pt x="965200" y="241300"/>
                  </a:cubicBezTo>
                  <a:cubicBezTo>
                    <a:pt x="967317" y="277283"/>
                    <a:pt x="927100" y="307975"/>
                    <a:pt x="914400" y="336550"/>
                  </a:cubicBezTo>
                  <a:cubicBezTo>
                    <a:pt x="901700" y="365125"/>
                    <a:pt x="898525" y="383117"/>
                    <a:pt x="889000" y="412750"/>
                  </a:cubicBezTo>
                  <a:cubicBezTo>
                    <a:pt x="879475" y="442383"/>
                    <a:pt x="864658" y="482600"/>
                    <a:pt x="857250" y="514350"/>
                  </a:cubicBezTo>
                  <a:cubicBezTo>
                    <a:pt x="849842" y="546100"/>
                    <a:pt x="846667" y="569383"/>
                    <a:pt x="844550" y="603250"/>
                  </a:cubicBezTo>
                  <a:cubicBezTo>
                    <a:pt x="842433" y="637117"/>
                    <a:pt x="844550" y="717550"/>
                    <a:pt x="844550" y="717550"/>
                  </a:cubicBezTo>
                  <a:cubicBezTo>
                    <a:pt x="844550" y="763058"/>
                    <a:pt x="840317" y="826558"/>
                    <a:pt x="844550" y="876300"/>
                  </a:cubicBezTo>
                  <a:cubicBezTo>
                    <a:pt x="848783" y="926042"/>
                    <a:pt x="862542" y="976842"/>
                    <a:pt x="869950" y="1016000"/>
                  </a:cubicBezTo>
                  <a:cubicBezTo>
                    <a:pt x="877358" y="1055158"/>
                    <a:pt x="880533" y="1077383"/>
                    <a:pt x="889000" y="1111250"/>
                  </a:cubicBezTo>
                  <a:cubicBezTo>
                    <a:pt x="897467" y="1145117"/>
                    <a:pt x="904875" y="1177925"/>
                    <a:pt x="920750" y="1219200"/>
                  </a:cubicBezTo>
                  <a:cubicBezTo>
                    <a:pt x="936625" y="1260475"/>
                    <a:pt x="960437" y="1309687"/>
                    <a:pt x="984250" y="13589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676583" y="373309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X</a:t>
              </a:r>
              <a:r>
                <a:rPr lang="fr-FR" baseline="-25000" dirty="0" err="1" smtClean="0"/>
                <a:t>max</a:t>
              </a:r>
              <a:endParaRPr lang="en-US" baseline="-25000" dirty="0"/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6300626" y="83671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6216482" y="573877"/>
              <a:ext cx="468052" cy="278737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6184678" y="852614"/>
              <a:ext cx="875798" cy="17122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6216482" y="852614"/>
              <a:ext cx="1307846" cy="13522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angle isocèle 26"/>
            <p:cNvSpPr/>
            <p:nvPr/>
          </p:nvSpPr>
          <p:spPr>
            <a:xfrm rot="19500466">
              <a:off x="6452180" y="668773"/>
              <a:ext cx="557178" cy="1856306"/>
            </a:xfrm>
            <a:prstGeom prst="triangle">
              <a:avLst/>
            </a:prstGeom>
            <a:solidFill>
              <a:srgbClr val="53548A">
                <a:alpha val="2705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341904" y="1255668"/>
              <a:ext cx="1649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Radio </a:t>
              </a:r>
              <a:r>
                <a:rPr lang="fr-FR" sz="1600" dirty="0" err="1" smtClean="0"/>
                <a:t>footprint</a:t>
              </a:r>
              <a:r>
                <a:rPr lang="fr-FR" sz="1600" dirty="0" smtClean="0"/>
                <a:t>:</a:t>
              </a:r>
              <a:endParaRPr lang="en-US" sz="16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012160" y="2204864"/>
              <a:ext cx="2880320" cy="54850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tint val="66000"/>
                    <a:satMod val="160000"/>
                  </a:schemeClr>
                </a:gs>
                <a:gs pos="50000">
                  <a:schemeClr val="accent4">
                    <a:lumMod val="75000"/>
                    <a:tint val="44500"/>
                    <a:satMod val="160000"/>
                  </a:schemeClr>
                </a:gs>
                <a:gs pos="100000">
                  <a:schemeClr val="accent4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/>
                <a:t>Earth</a:t>
              </a:r>
              <a:endParaRPr lang="en-US" dirty="0"/>
            </a:p>
          </p:txBody>
        </p:sp>
        <p:sp>
          <p:nvSpPr>
            <p:cNvPr id="32" name="Ellipse 31"/>
            <p:cNvSpPr/>
            <p:nvPr/>
          </p:nvSpPr>
          <p:spPr>
            <a:xfrm>
              <a:off x="7812360" y="1636751"/>
              <a:ext cx="648072" cy="3520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5629762" y="3415963"/>
            <a:ext cx="3472369" cy="2749341"/>
            <a:chOff x="5213763" y="4029"/>
            <a:chExt cx="3472369" cy="2749341"/>
          </a:xfrm>
        </p:grpSpPr>
        <p:cxnSp>
          <p:nvCxnSpPr>
            <p:cNvPr id="35" name="Connecteur droit avec flèche 34"/>
            <p:cNvCxnSpPr/>
            <p:nvPr/>
          </p:nvCxnSpPr>
          <p:spPr>
            <a:xfrm>
              <a:off x="5213763" y="573877"/>
              <a:ext cx="2952328" cy="180256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orme libre 35"/>
            <p:cNvSpPr/>
            <p:nvPr/>
          </p:nvSpPr>
          <p:spPr>
            <a:xfrm rot="20201621">
              <a:off x="5434551" y="434287"/>
              <a:ext cx="720948" cy="1002308"/>
            </a:xfrm>
            <a:custGeom>
              <a:avLst/>
              <a:gdLst>
                <a:gd name="connsiteX0" fmla="*/ 0 w 984250"/>
                <a:gd name="connsiteY0" fmla="*/ 0 h 1358900"/>
                <a:gd name="connsiteX1" fmla="*/ 158750 w 984250"/>
                <a:gd name="connsiteY1" fmla="*/ 101600 h 1358900"/>
                <a:gd name="connsiteX2" fmla="*/ 330200 w 984250"/>
                <a:gd name="connsiteY2" fmla="*/ 133350 h 1358900"/>
                <a:gd name="connsiteX3" fmla="*/ 533400 w 984250"/>
                <a:gd name="connsiteY3" fmla="*/ 127000 h 1358900"/>
                <a:gd name="connsiteX4" fmla="*/ 704850 w 984250"/>
                <a:gd name="connsiteY4" fmla="*/ 127000 h 1358900"/>
                <a:gd name="connsiteX5" fmla="*/ 901700 w 984250"/>
                <a:gd name="connsiteY5" fmla="*/ 120650 h 1358900"/>
                <a:gd name="connsiteX6" fmla="*/ 965200 w 984250"/>
                <a:gd name="connsiteY6" fmla="*/ 241300 h 1358900"/>
                <a:gd name="connsiteX7" fmla="*/ 914400 w 984250"/>
                <a:gd name="connsiteY7" fmla="*/ 336550 h 1358900"/>
                <a:gd name="connsiteX8" fmla="*/ 889000 w 984250"/>
                <a:gd name="connsiteY8" fmla="*/ 412750 h 1358900"/>
                <a:gd name="connsiteX9" fmla="*/ 857250 w 984250"/>
                <a:gd name="connsiteY9" fmla="*/ 514350 h 1358900"/>
                <a:gd name="connsiteX10" fmla="*/ 844550 w 984250"/>
                <a:gd name="connsiteY10" fmla="*/ 603250 h 1358900"/>
                <a:gd name="connsiteX11" fmla="*/ 844550 w 984250"/>
                <a:gd name="connsiteY11" fmla="*/ 717550 h 1358900"/>
                <a:gd name="connsiteX12" fmla="*/ 844550 w 984250"/>
                <a:gd name="connsiteY12" fmla="*/ 876300 h 1358900"/>
                <a:gd name="connsiteX13" fmla="*/ 869950 w 984250"/>
                <a:gd name="connsiteY13" fmla="*/ 1016000 h 1358900"/>
                <a:gd name="connsiteX14" fmla="*/ 889000 w 984250"/>
                <a:gd name="connsiteY14" fmla="*/ 1111250 h 1358900"/>
                <a:gd name="connsiteX15" fmla="*/ 920750 w 984250"/>
                <a:gd name="connsiteY15" fmla="*/ 1219200 h 1358900"/>
                <a:gd name="connsiteX16" fmla="*/ 984250 w 984250"/>
                <a:gd name="connsiteY16" fmla="*/ 1358900 h 135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84250" h="1358900">
                  <a:moveTo>
                    <a:pt x="0" y="0"/>
                  </a:moveTo>
                  <a:cubicBezTo>
                    <a:pt x="51858" y="39687"/>
                    <a:pt x="103717" y="79375"/>
                    <a:pt x="158750" y="101600"/>
                  </a:cubicBezTo>
                  <a:cubicBezTo>
                    <a:pt x="213783" y="123825"/>
                    <a:pt x="267758" y="129117"/>
                    <a:pt x="330200" y="133350"/>
                  </a:cubicBezTo>
                  <a:cubicBezTo>
                    <a:pt x="392642" y="137583"/>
                    <a:pt x="470958" y="128058"/>
                    <a:pt x="533400" y="127000"/>
                  </a:cubicBezTo>
                  <a:cubicBezTo>
                    <a:pt x="595842" y="125942"/>
                    <a:pt x="643467" y="128058"/>
                    <a:pt x="704850" y="127000"/>
                  </a:cubicBezTo>
                  <a:cubicBezTo>
                    <a:pt x="766233" y="125942"/>
                    <a:pt x="858308" y="101600"/>
                    <a:pt x="901700" y="120650"/>
                  </a:cubicBezTo>
                  <a:cubicBezTo>
                    <a:pt x="945092" y="139700"/>
                    <a:pt x="963083" y="205317"/>
                    <a:pt x="965200" y="241300"/>
                  </a:cubicBezTo>
                  <a:cubicBezTo>
                    <a:pt x="967317" y="277283"/>
                    <a:pt x="927100" y="307975"/>
                    <a:pt x="914400" y="336550"/>
                  </a:cubicBezTo>
                  <a:cubicBezTo>
                    <a:pt x="901700" y="365125"/>
                    <a:pt x="898525" y="383117"/>
                    <a:pt x="889000" y="412750"/>
                  </a:cubicBezTo>
                  <a:cubicBezTo>
                    <a:pt x="879475" y="442383"/>
                    <a:pt x="864658" y="482600"/>
                    <a:pt x="857250" y="514350"/>
                  </a:cubicBezTo>
                  <a:cubicBezTo>
                    <a:pt x="849842" y="546100"/>
                    <a:pt x="846667" y="569383"/>
                    <a:pt x="844550" y="603250"/>
                  </a:cubicBezTo>
                  <a:cubicBezTo>
                    <a:pt x="842433" y="637117"/>
                    <a:pt x="844550" y="717550"/>
                    <a:pt x="844550" y="717550"/>
                  </a:cubicBezTo>
                  <a:cubicBezTo>
                    <a:pt x="844550" y="763058"/>
                    <a:pt x="840317" y="826558"/>
                    <a:pt x="844550" y="876300"/>
                  </a:cubicBezTo>
                  <a:cubicBezTo>
                    <a:pt x="848783" y="926042"/>
                    <a:pt x="862542" y="976842"/>
                    <a:pt x="869950" y="1016000"/>
                  </a:cubicBezTo>
                  <a:cubicBezTo>
                    <a:pt x="877358" y="1055158"/>
                    <a:pt x="880533" y="1077383"/>
                    <a:pt x="889000" y="1111250"/>
                  </a:cubicBezTo>
                  <a:cubicBezTo>
                    <a:pt x="897467" y="1145117"/>
                    <a:pt x="904875" y="1177925"/>
                    <a:pt x="920750" y="1219200"/>
                  </a:cubicBezTo>
                  <a:cubicBezTo>
                    <a:pt x="936625" y="1260475"/>
                    <a:pt x="960437" y="1309687"/>
                    <a:pt x="984250" y="13589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826440" y="4029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X</a:t>
              </a:r>
              <a:r>
                <a:rPr lang="fr-FR" baseline="-25000" dirty="0" err="1" smtClean="0"/>
                <a:t>max</a:t>
              </a:r>
              <a:endParaRPr lang="en-US" baseline="-25000" dirty="0"/>
            </a:p>
          </p:txBody>
        </p:sp>
        <p:cxnSp>
          <p:nvCxnSpPr>
            <p:cNvPr id="38" name="Connecteur droit 37"/>
            <p:cNvCxnSpPr/>
            <p:nvPr/>
          </p:nvCxnSpPr>
          <p:spPr>
            <a:xfrm>
              <a:off x="6300626" y="83671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V="1">
              <a:off x="5675287" y="373309"/>
              <a:ext cx="316534" cy="47930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riangle isocèle 41"/>
            <p:cNvSpPr/>
            <p:nvPr/>
          </p:nvSpPr>
          <p:spPr>
            <a:xfrm rot="18093622">
              <a:off x="6728794" y="99205"/>
              <a:ext cx="557178" cy="3178286"/>
            </a:xfrm>
            <a:prstGeom prst="triangle">
              <a:avLst/>
            </a:prstGeom>
            <a:solidFill>
              <a:srgbClr val="53548A">
                <a:alpha val="2705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7036321" y="737146"/>
              <a:ext cx="1649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Radio </a:t>
              </a:r>
              <a:r>
                <a:rPr lang="fr-FR" sz="1600" dirty="0" err="1" smtClean="0"/>
                <a:t>footprint</a:t>
              </a:r>
              <a:r>
                <a:rPr lang="fr-FR" sz="1600" dirty="0" smtClean="0"/>
                <a:t>:</a:t>
              </a:r>
              <a:endParaRPr lang="en-US" sz="16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668169" y="2204864"/>
              <a:ext cx="2880320" cy="54850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tint val="66000"/>
                    <a:satMod val="160000"/>
                  </a:schemeClr>
                </a:gs>
                <a:gs pos="50000">
                  <a:schemeClr val="accent4">
                    <a:lumMod val="75000"/>
                    <a:tint val="44500"/>
                    <a:satMod val="160000"/>
                  </a:schemeClr>
                </a:gs>
                <a:gs pos="100000">
                  <a:schemeClr val="accent4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/>
                <a:t>Earth</a:t>
              </a:r>
              <a:endParaRPr lang="en-US" dirty="0"/>
            </a:p>
          </p:txBody>
        </p:sp>
        <p:sp>
          <p:nvSpPr>
            <p:cNvPr id="45" name="Ellipse 44"/>
            <p:cNvSpPr/>
            <p:nvPr/>
          </p:nvSpPr>
          <p:spPr>
            <a:xfrm>
              <a:off x="7173066" y="1086424"/>
              <a:ext cx="1097132" cy="4764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ZoneTexte 49"/>
          <p:cNvSpPr txBox="1"/>
          <p:nvPr/>
        </p:nvSpPr>
        <p:spPr>
          <a:xfrm>
            <a:off x="7795959" y="22815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Small </a:t>
            </a:r>
            <a:r>
              <a:rPr lang="fr-FR" b="1" u="sng" dirty="0" smtClean="0">
                <a:latin typeface="Symbol" panose="05050102010706020507" pitchFamily="18" charset="2"/>
              </a:rPr>
              <a:t>q</a:t>
            </a:r>
            <a:endParaRPr lang="en-US" b="1" u="sng" dirty="0">
              <a:latin typeface="Symbol" panose="05050102010706020507" pitchFamily="18" charset="2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7812360" y="327569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Large </a:t>
            </a:r>
            <a:r>
              <a:rPr lang="fr-FR" b="1" u="sng" dirty="0" smtClean="0">
                <a:latin typeface="Symbol" panose="05050102010706020507" pitchFamily="18" charset="2"/>
              </a:rPr>
              <a:t>q</a:t>
            </a:r>
            <a:endParaRPr lang="en-US" b="1" u="sng" dirty="0">
              <a:latin typeface="Symbol" panose="05050102010706020507" pitchFamily="18" charset="2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5907467" y="1511155"/>
            <a:ext cx="1144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3399"/>
                </a:solidFill>
              </a:rPr>
              <a:t>Radio </a:t>
            </a:r>
            <a:r>
              <a:rPr lang="fr-FR" sz="1400" dirty="0" err="1" smtClean="0">
                <a:solidFill>
                  <a:srgbClr val="003399"/>
                </a:solidFill>
              </a:rPr>
              <a:t>emission</a:t>
            </a:r>
            <a:r>
              <a:rPr lang="fr-FR" sz="1400" dirty="0" smtClean="0">
                <a:solidFill>
                  <a:srgbClr val="003399"/>
                </a:solidFill>
              </a:rPr>
              <a:t> </a:t>
            </a:r>
            <a:r>
              <a:rPr lang="fr-FR" sz="1400" dirty="0" err="1" smtClean="0">
                <a:solidFill>
                  <a:srgbClr val="003399"/>
                </a:solidFill>
              </a:rPr>
              <a:t>cone</a:t>
            </a:r>
            <a:endParaRPr lang="en-US" sz="1400" dirty="0">
              <a:solidFill>
                <a:srgbClr val="003399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6307616" y="4850576"/>
            <a:ext cx="1144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3399"/>
                </a:solidFill>
              </a:rPr>
              <a:t>Radio </a:t>
            </a:r>
            <a:r>
              <a:rPr lang="fr-FR" sz="1400" dirty="0" err="1" smtClean="0">
                <a:solidFill>
                  <a:srgbClr val="003399"/>
                </a:solidFill>
              </a:rPr>
              <a:t>emission</a:t>
            </a:r>
            <a:r>
              <a:rPr lang="fr-FR" sz="1400" dirty="0" smtClean="0">
                <a:solidFill>
                  <a:srgbClr val="003399"/>
                </a:solidFill>
              </a:rPr>
              <a:t> </a:t>
            </a:r>
            <a:r>
              <a:rPr lang="fr-FR" sz="1400" dirty="0" err="1" smtClean="0">
                <a:solidFill>
                  <a:srgbClr val="003399"/>
                </a:solidFill>
              </a:rPr>
              <a:t>cone</a:t>
            </a:r>
            <a:endParaRPr lang="en-US" sz="14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4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/>
          <a:stretch/>
        </p:blipFill>
        <p:spPr>
          <a:xfrm>
            <a:off x="3551257" y="3464625"/>
            <a:ext cx="6035021" cy="3429000"/>
          </a:xfrm>
          <a:prstGeom prst="rect">
            <a:avLst/>
          </a:prstGeom>
        </p:spPr>
      </p:pic>
      <p:grpSp>
        <p:nvGrpSpPr>
          <p:cNvPr id="32" name="Groupe 31"/>
          <p:cNvGrpSpPr/>
          <p:nvPr/>
        </p:nvGrpSpPr>
        <p:grpSpPr>
          <a:xfrm>
            <a:off x="251520" y="1923803"/>
            <a:ext cx="6244175" cy="2885704"/>
            <a:chOff x="251520" y="1923803"/>
            <a:chExt cx="6244175" cy="2885704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2" t="6861" b="4362"/>
            <a:stretch/>
          </p:blipFill>
          <p:spPr>
            <a:xfrm>
              <a:off x="467544" y="1923803"/>
              <a:ext cx="6028151" cy="2885704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51520" y="4256221"/>
              <a:ext cx="720080" cy="553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3779912" y="6093296"/>
            <a:ext cx="22862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Neutrino interaction</a:t>
            </a:r>
            <a:endParaRPr lang="en-US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4499992" y="5727706"/>
            <a:ext cx="423022" cy="3655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482821" y="5661248"/>
            <a:ext cx="12137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Tau </a:t>
            </a:r>
            <a:r>
              <a:rPr lang="fr-FR" dirty="0" err="1" smtClean="0"/>
              <a:t>decay</a:t>
            </a:r>
            <a:endParaRPr lang="en-US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5064181" y="5583690"/>
            <a:ext cx="423021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030615" y="5343141"/>
            <a:ext cx="135781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92D050"/>
                </a:solidFill>
              </a:rPr>
              <a:t>Shower</a:t>
            </a:r>
            <a:r>
              <a:rPr lang="fr-FR" sz="1600" b="1" dirty="0" smtClean="0">
                <a:solidFill>
                  <a:srgbClr val="92D050"/>
                </a:solidFill>
              </a:rPr>
              <a:t> radio </a:t>
            </a:r>
            <a:r>
              <a:rPr lang="fr-FR" sz="1600" b="1" dirty="0" err="1" smtClean="0">
                <a:solidFill>
                  <a:srgbClr val="92D050"/>
                </a:solidFill>
              </a:rPr>
              <a:t>track</a:t>
            </a:r>
            <a:endParaRPr lang="en-US" sz="1600" b="1" dirty="0">
              <a:solidFill>
                <a:srgbClr val="92D050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6611974" y="5265583"/>
            <a:ext cx="423021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940152" y="2150315"/>
            <a:ext cx="320384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Radio </a:t>
            </a:r>
            <a:r>
              <a:rPr lang="fr-FR" sz="1200" dirty="0" err="1" smtClean="0"/>
              <a:t>emission</a:t>
            </a:r>
            <a:r>
              <a:rPr lang="fr-FR" sz="1200" dirty="0" smtClean="0"/>
              <a:t> </a:t>
            </a:r>
            <a:r>
              <a:rPr lang="fr-FR" sz="1200" dirty="0" err="1" smtClean="0"/>
              <a:t>cone</a:t>
            </a:r>
            <a:r>
              <a:rPr lang="fr-FR" sz="1200" dirty="0" smtClean="0"/>
              <a:t> </a:t>
            </a:r>
          </a:p>
          <a:p>
            <a:r>
              <a:rPr lang="fr-FR" sz="1200" dirty="0" smtClean="0"/>
              <a:t>(4.5° for E&gt;30µV/m @ </a:t>
            </a:r>
            <a:r>
              <a:rPr lang="fr-FR" sz="1200" dirty="0" err="1" smtClean="0"/>
              <a:t>E</a:t>
            </a:r>
            <a:r>
              <a:rPr lang="fr-FR" sz="1200" baseline="-25000" dirty="0" err="1" smtClean="0"/>
              <a:t>sh</a:t>
            </a:r>
            <a:r>
              <a:rPr lang="fr-FR" sz="1200" dirty="0" smtClean="0"/>
              <a:t> = 2.4 10</a:t>
            </a:r>
            <a:r>
              <a:rPr lang="fr-FR" sz="1200" baseline="30000" dirty="0" smtClean="0"/>
              <a:t>20 </a:t>
            </a:r>
            <a:r>
              <a:rPr lang="fr-FR" sz="1200" dirty="0" smtClean="0"/>
              <a:t>eV)</a:t>
            </a:r>
            <a:endParaRPr lang="en-US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38938" y="4898810"/>
            <a:ext cx="2717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Top </a:t>
            </a:r>
            <a:r>
              <a:rPr lang="fr-FR" sz="1600" dirty="0" err="1" smtClean="0"/>
              <a:t>view</a:t>
            </a:r>
            <a:r>
              <a:rPr lang="fr-FR" sz="1600" dirty="0" smtClean="0"/>
              <a:t> (</a:t>
            </a:r>
            <a:r>
              <a:rPr lang="fr-FR" sz="1600" dirty="0" err="1" smtClean="0"/>
              <a:t>Earth</a:t>
            </a:r>
            <a:r>
              <a:rPr lang="fr-FR" sz="1600" dirty="0" smtClean="0"/>
              <a:t> </a:t>
            </a:r>
            <a:r>
              <a:rPr lang="fr-FR" sz="1600" dirty="0" err="1" smtClean="0"/>
              <a:t>referential</a:t>
            </a:r>
            <a:r>
              <a:rPr lang="fr-FR" sz="1600" dirty="0" smtClean="0"/>
              <a:t>)</a:t>
            </a:r>
            <a:endParaRPr lang="en-US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971600" y="2154342"/>
            <a:ext cx="2770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3D </a:t>
            </a:r>
            <a:r>
              <a:rPr lang="fr-FR" sz="1600" dirty="0" err="1" smtClean="0"/>
              <a:t>view</a:t>
            </a:r>
            <a:r>
              <a:rPr lang="fr-FR" sz="1600" dirty="0" smtClean="0"/>
              <a:t> (</a:t>
            </a:r>
            <a:r>
              <a:rPr lang="fr-FR" sz="1600" dirty="0" err="1" smtClean="0"/>
              <a:t>shower</a:t>
            </a:r>
            <a:r>
              <a:rPr lang="fr-FR" sz="1600" dirty="0" smtClean="0"/>
              <a:t> </a:t>
            </a:r>
            <a:r>
              <a:rPr lang="fr-FR" sz="1600" dirty="0" err="1" smtClean="0"/>
              <a:t>referential</a:t>
            </a:r>
            <a:r>
              <a:rPr lang="fr-FR" sz="1600" dirty="0" smtClean="0"/>
              <a:t>)</a:t>
            </a:r>
            <a:endParaRPr lang="en-US" sz="1600" dirty="0"/>
          </a:p>
        </p:txBody>
      </p:sp>
      <p:sp>
        <p:nvSpPr>
          <p:cNvPr id="24" name="ZoneTexte 23"/>
          <p:cNvSpPr txBox="1"/>
          <p:nvPr/>
        </p:nvSpPr>
        <p:spPr>
          <a:xfrm rot="21405192">
            <a:off x="4355976" y="2329135"/>
            <a:ext cx="130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00B050"/>
                </a:solidFill>
              </a:rPr>
              <a:t>Shower</a:t>
            </a:r>
            <a:r>
              <a:rPr lang="fr-FR" sz="1400" b="1" dirty="0" smtClean="0">
                <a:solidFill>
                  <a:srgbClr val="00B050"/>
                </a:solidFill>
              </a:rPr>
              <a:t> axis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886445" y="3789040"/>
            <a:ext cx="189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Antenna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endParaRPr lang="fr-FR" dirty="0" smtClean="0"/>
          </a:p>
          <a:p>
            <a:r>
              <a:rPr lang="fr-FR" dirty="0" smtClean="0">
                <a:solidFill>
                  <a:srgbClr val="00B050"/>
                </a:solidFill>
              </a:rPr>
              <a:t>(</a:t>
            </a:r>
            <a:r>
              <a:rPr lang="fr-FR" dirty="0" err="1" smtClean="0">
                <a:solidFill>
                  <a:srgbClr val="00B050"/>
                </a:solidFill>
              </a:rPr>
              <a:t>trig’d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antennas</a:t>
            </a:r>
            <a:r>
              <a:rPr lang="fr-FR" dirty="0" smtClean="0">
                <a:solidFill>
                  <a:srgbClr val="00B050"/>
                </a:solidFill>
              </a:rPr>
              <a:t>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6590"/>
            <a:ext cx="8229600" cy="1508945"/>
          </a:xfrm>
        </p:spPr>
      </p:pic>
      <p:sp>
        <p:nvSpPr>
          <p:cNvPr id="22" name="ZoneTexte 21"/>
          <p:cNvSpPr txBox="1"/>
          <p:nvPr/>
        </p:nvSpPr>
        <p:spPr>
          <a:xfrm>
            <a:off x="3999266" y="23750"/>
            <a:ext cx="26837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Cut </a:t>
            </a:r>
            <a:r>
              <a:rPr lang="fr-FR" sz="1600" dirty="0" err="1" smtClean="0"/>
              <a:t>view</a:t>
            </a:r>
            <a:r>
              <a:rPr lang="fr-FR" sz="1600" dirty="0" smtClean="0"/>
              <a:t> (</a:t>
            </a:r>
            <a:r>
              <a:rPr lang="fr-FR" sz="1600" dirty="0" err="1" smtClean="0"/>
              <a:t>Earth</a:t>
            </a:r>
            <a:r>
              <a:rPr lang="fr-FR" sz="1600" dirty="0" smtClean="0"/>
              <a:t> </a:t>
            </a:r>
            <a:r>
              <a:rPr lang="fr-FR" sz="1600" dirty="0" err="1" smtClean="0"/>
              <a:t>referential</a:t>
            </a:r>
            <a:r>
              <a:rPr lang="fr-FR" sz="1600" dirty="0" smtClean="0"/>
              <a:t>)</a:t>
            </a:r>
            <a:endParaRPr lang="en-US" sz="1600" dirty="0"/>
          </a:p>
        </p:txBody>
      </p:sp>
      <p:sp>
        <p:nvSpPr>
          <p:cNvPr id="37" name="ZoneTexte 36"/>
          <p:cNvSpPr txBox="1"/>
          <p:nvPr/>
        </p:nvSpPr>
        <p:spPr>
          <a:xfrm>
            <a:off x="29628" y="44624"/>
            <a:ext cx="2097049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/>
              <a:t>3</a:t>
            </a:r>
            <a:r>
              <a:rPr lang="fr-FR" sz="1600" b="1" dirty="0" smtClean="0"/>
              <a:t> </a:t>
            </a:r>
            <a:r>
              <a:rPr lang="fr-FR" sz="1600" b="1" dirty="0"/>
              <a:t>10</a:t>
            </a:r>
            <a:r>
              <a:rPr lang="fr-FR" sz="1600" b="1" baseline="30000" dirty="0"/>
              <a:t>20</a:t>
            </a:r>
            <a:r>
              <a:rPr lang="fr-FR" sz="1600" b="1" dirty="0"/>
              <a:t>eV </a:t>
            </a:r>
            <a:r>
              <a:rPr lang="fr-FR" sz="1600" b="1" dirty="0" smtClean="0"/>
              <a:t>neutrino</a:t>
            </a:r>
          </a:p>
          <a:p>
            <a:r>
              <a:rPr lang="fr-FR" sz="1600" b="1" dirty="0" smtClean="0"/>
              <a:t>2.4 10</a:t>
            </a:r>
            <a:r>
              <a:rPr lang="fr-FR" sz="1600" b="1" baseline="30000" dirty="0" smtClean="0"/>
              <a:t>20</a:t>
            </a:r>
            <a:r>
              <a:rPr lang="fr-FR" sz="1600" b="1" dirty="0" smtClean="0"/>
              <a:t>eV </a:t>
            </a:r>
            <a:r>
              <a:rPr lang="fr-FR" sz="1600" b="1" dirty="0" err="1" smtClean="0"/>
              <a:t>shower</a:t>
            </a:r>
            <a:endParaRPr lang="fr-FR" sz="1600" b="1" dirty="0" smtClean="0"/>
          </a:p>
          <a:p>
            <a:r>
              <a:rPr lang="fr-FR" sz="1600" b="1" dirty="0" smtClean="0">
                <a:latin typeface="Symbol" panose="05050102010706020507" pitchFamily="18" charset="2"/>
              </a:rPr>
              <a:t>q</a:t>
            </a:r>
            <a:r>
              <a:rPr lang="fr-FR" sz="1600" b="1" dirty="0" smtClean="0"/>
              <a:t> = 88°</a:t>
            </a:r>
          </a:p>
          <a:p>
            <a:r>
              <a:rPr lang="fr-FR" sz="1600" b="1" dirty="0" smtClean="0"/>
              <a:t>2114 </a:t>
            </a:r>
            <a:r>
              <a:rPr lang="fr-FR" sz="1600" b="1" dirty="0" err="1" smtClean="0"/>
              <a:t>antennas</a:t>
            </a:r>
            <a:r>
              <a:rPr lang="fr-FR" sz="1600" b="1" dirty="0" smtClean="0"/>
              <a:t> </a:t>
            </a:r>
          </a:p>
          <a:p>
            <a:r>
              <a:rPr lang="fr-FR" sz="1600" b="1" dirty="0" err="1" smtClean="0"/>
              <a:t>triggered</a:t>
            </a:r>
            <a:endParaRPr lang="en-US" sz="1600" b="1" dirty="0"/>
          </a:p>
        </p:txBody>
      </p:sp>
      <p:cxnSp>
        <p:nvCxnSpPr>
          <p:cNvPr id="18" name="Connecteur droit avec flèche 17"/>
          <p:cNvCxnSpPr>
            <a:stCxn id="15" idx="1"/>
          </p:cNvCxnSpPr>
          <p:nvPr/>
        </p:nvCxnSpPr>
        <p:spPr>
          <a:xfrm flipH="1" flipV="1">
            <a:off x="4711502" y="692697"/>
            <a:ext cx="1228650" cy="16884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5" idx="1"/>
          </p:cNvCxnSpPr>
          <p:nvPr/>
        </p:nvCxnSpPr>
        <p:spPr>
          <a:xfrm flipH="1" flipV="1">
            <a:off x="4788024" y="1268761"/>
            <a:ext cx="1152128" cy="1112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 rot="20555875">
            <a:off x="4882705" y="411406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Shower</a:t>
            </a:r>
            <a:r>
              <a:rPr lang="fr-FR" sz="1400" dirty="0" smtClean="0"/>
              <a:t> axis</a:t>
            </a:r>
            <a:endParaRPr lang="en-US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56668" y="1484784"/>
            <a:ext cx="228620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Neutrino interaction</a:t>
            </a:r>
            <a:endParaRPr lang="en-US" dirty="0"/>
          </a:p>
        </p:txBody>
      </p:sp>
      <p:cxnSp>
        <p:nvCxnSpPr>
          <p:cNvPr id="27" name="Connecteur droit avec flèche 26"/>
          <p:cNvCxnSpPr/>
          <p:nvPr/>
        </p:nvCxnSpPr>
        <p:spPr>
          <a:xfrm flipV="1">
            <a:off x="2442871" y="1268761"/>
            <a:ext cx="1276845" cy="4006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214190" y="482222"/>
            <a:ext cx="121379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Tau </a:t>
            </a:r>
            <a:r>
              <a:rPr lang="fr-FR" dirty="0" err="1" smtClean="0"/>
              <a:t>decay</a:t>
            </a:r>
            <a:endParaRPr lang="en-US" dirty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3779913" y="853326"/>
            <a:ext cx="432047" cy="1994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 rot="21417791">
            <a:off x="3175906" y="4657371"/>
            <a:ext cx="182126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Longitudinal axis (km)</a:t>
            </a:r>
            <a:endParaRPr lang="en-US" sz="1400" b="1" dirty="0"/>
          </a:p>
        </p:txBody>
      </p:sp>
      <p:sp>
        <p:nvSpPr>
          <p:cNvPr id="35" name="ZoneTexte 34"/>
          <p:cNvSpPr txBox="1"/>
          <p:nvPr/>
        </p:nvSpPr>
        <p:spPr>
          <a:xfrm rot="3255609">
            <a:off x="202394" y="4013198"/>
            <a:ext cx="1226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/>
              <a:t>Lateral</a:t>
            </a:r>
            <a:r>
              <a:rPr lang="fr-FR" sz="1200" b="1" dirty="0" smtClean="0"/>
              <a:t> axis (km)</a:t>
            </a:r>
            <a:endParaRPr lang="en-US" sz="1200" b="1" dirty="0"/>
          </a:p>
        </p:txBody>
      </p:sp>
      <p:sp>
        <p:nvSpPr>
          <p:cNvPr id="36" name="ZoneTexte 35"/>
          <p:cNvSpPr txBox="1"/>
          <p:nvPr/>
        </p:nvSpPr>
        <p:spPr>
          <a:xfrm rot="16200000">
            <a:off x="-237616" y="2579824"/>
            <a:ext cx="12773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Vertical axis (km)</a:t>
            </a:r>
            <a:endParaRPr lang="en-US" sz="1200" b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5675259" y="6597352"/>
            <a:ext cx="11052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Easting</a:t>
            </a:r>
            <a:r>
              <a:rPr lang="fr-FR" sz="1400" b="1" dirty="0" smtClean="0"/>
              <a:t> [km]</a:t>
            </a:r>
            <a:endParaRPr lang="en-US" sz="1400" b="1" dirty="0"/>
          </a:p>
        </p:txBody>
      </p:sp>
      <p:sp>
        <p:nvSpPr>
          <p:cNvPr id="38" name="ZoneTexte 37"/>
          <p:cNvSpPr txBox="1"/>
          <p:nvPr/>
        </p:nvSpPr>
        <p:spPr>
          <a:xfrm rot="16200000">
            <a:off x="2779250" y="5532317"/>
            <a:ext cx="12362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Northing</a:t>
            </a:r>
            <a:r>
              <a:rPr lang="fr-FR" sz="1400" b="1" dirty="0" smtClean="0"/>
              <a:t> [km]</a:t>
            </a:r>
            <a:endParaRPr lang="en-US" sz="1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07503" y="5325015"/>
            <a:ext cx="3135975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Shower</a:t>
            </a:r>
            <a:r>
              <a:rPr lang="fr-FR" b="1" dirty="0" smtClean="0"/>
              <a:t> </a:t>
            </a:r>
            <a:r>
              <a:rPr lang="fr-FR" b="1" dirty="0" err="1" smtClean="0"/>
              <a:t>tagged</a:t>
            </a:r>
            <a:r>
              <a:rPr lang="fr-FR" b="1" dirty="0" smtClean="0"/>
              <a:t> as « </a:t>
            </a:r>
            <a:r>
              <a:rPr lang="fr-FR" b="1" dirty="0" err="1" smtClean="0"/>
              <a:t>detected</a:t>
            </a:r>
            <a:r>
              <a:rPr lang="fr-FR" b="1" dirty="0" smtClean="0"/>
              <a:t> » if a cluster of 8+ </a:t>
            </a:r>
            <a:r>
              <a:rPr lang="fr-FR" b="1" dirty="0" err="1" smtClean="0"/>
              <a:t>antennas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inside</a:t>
            </a:r>
            <a:r>
              <a:rPr lang="fr-FR" b="1" dirty="0" smtClean="0"/>
              <a:t> the radio </a:t>
            </a:r>
            <a:r>
              <a:rPr lang="fr-FR" b="1" dirty="0" err="1" smtClean="0"/>
              <a:t>detection</a:t>
            </a:r>
            <a:r>
              <a:rPr lang="fr-FR" b="1" dirty="0" smtClean="0"/>
              <a:t> </a:t>
            </a:r>
            <a:r>
              <a:rPr lang="fr-FR" b="1" dirty="0" err="1" smtClean="0"/>
              <a:t>cone</a:t>
            </a:r>
            <a:r>
              <a:rPr lang="fr-FR" b="1" dirty="0" smtClean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041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V</a:t>
            </a:r>
            <a:r>
              <a:rPr lang="fr-FR" dirty="0" err="1" smtClean="0"/>
              <a:t>ery</a:t>
            </a:r>
            <a:r>
              <a:rPr lang="fr-FR" dirty="0" smtClean="0"/>
              <a:t> </a:t>
            </a:r>
            <a:r>
              <a:rPr lang="fr-FR" dirty="0" err="1"/>
              <a:t>inclined</a:t>
            </a:r>
            <a:r>
              <a:rPr lang="fr-FR" dirty="0"/>
              <a:t> </a:t>
            </a:r>
            <a:r>
              <a:rPr lang="fr-FR" dirty="0" err="1" smtClean="0"/>
              <a:t>showers</a:t>
            </a:r>
            <a:r>
              <a:rPr lang="fr-FR" dirty="0" smtClean="0"/>
              <a:t> </a:t>
            </a:r>
            <a:r>
              <a:rPr lang="fr-FR" dirty="0" err="1" smtClean="0"/>
              <a:t>detection</a:t>
            </a:r>
            <a:r>
              <a:rPr lang="fr-FR" dirty="0" smtClean="0"/>
              <a:t>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2996952"/>
            <a:ext cx="4957970" cy="3861048"/>
          </a:xfrm>
        </p:spPr>
        <p:txBody>
          <a:bodyPr>
            <a:normAutofit fontScale="70000" lnSpcReduction="20000"/>
          </a:bodyPr>
          <a:lstStyle/>
          <a:p>
            <a:r>
              <a:rPr lang="fr-FR" dirty="0" err="1" smtClean="0"/>
              <a:t>Perfectly</a:t>
            </a:r>
            <a:r>
              <a:rPr lang="fr-FR" dirty="0" smtClean="0"/>
              <a:t> </a:t>
            </a:r>
            <a:r>
              <a:rPr lang="fr-FR" dirty="0" err="1" smtClean="0"/>
              <a:t>conducting</a:t>
            </a:r>
            <a:r>
              <a:rPr lang="fr-FR" dirty="0" smtClean="0"/>
              <a:t> </a:t>
            </a:r>
            <a:r>
              <a:rPr lang="fr-FR" dirty="0" err="1" smtClean="0"/>
              <a:t>ground</a:t>
            </a:r>
            <a:r>
              <a:rPr lang="fr-FR" dirty="0" smtClean="0"/>
              <a:t>: </a:t>
            </a:r>
            <a:r>
              <a:rPr lang="fr-FR" dirty="0" smtClean="0">
                <a:latin typeface="Symbol" panose="05050102010706020507" pitchFamily="18" charset="2"/>
              </a:rPr>
              <a:t>s</a:t>
            </a:r>
            <a:r>
              <a:rPr lang="fr-FR" dirty="0" smtClean="0"/>
              <a:t> = +∞ </a:t>
            </a:r>
            <a:endParaRPr lang="fr-FR" dirty="0"/>
          </a:p>
          <a:p>
            <a:pPr marL="109728" indent="0">
              <a:buNone/>
            </a:pPr>
            <a:r>
              <a:rPr lang="fr-FR" dirty="0" smtClean="0"/>
              <a:t>            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dirty="0" err="1" smtClean="0"/>
              <a:t>E</a:t>
            </a:r>
            <a:r>
              <a:rPr lang="fr-FR" baseline="-25000" dirty="0" err="1" smtClean="0"/>
              <a:t>plane</a:t>
            </a:r>
            <a:r>
              <a:rPr lang="fr-FR" dirty="0" smtClean="0"/>
              <a:t> = 0 for </a:t>
            </a:r>
            <a:r>
              <a:rPr lang="fr-FR" dirty="0" smtClean="0">
                <a:latin typeface="Symbol" panose="05050102010706020507" pitchFamily="18" charset="2"/>
              </a:rPr>
              <a:t>q</a:t>
            </a:r>
            <a:r>
              <a:rPr lang="fr-FR" dirty="0" smtClean="0"/>
              <a:t> = 90°</a:t>
            </a:r>
          </a:p>
          <a:p>
            <a:r>
              <a:rPr lang="fr-FR" b="1" u="sng" dirty="0"/>
              <a:t>For h = </a:t>
            </a:r>
            <a:r>
              <a:rPr lang="fr-FR" b="1" u="sng" dirty="0" smtClean="0"/>
              <a:t>2m: </a:t>
            </a:r>
          </a:p>
          <a:p>
            <a:pPr lvl="1"/>
            <a:r>
              <a:rPr lang="fr-FR" dirty="0" err="1" smtClean="0"/>
              <a:t>G</a:t>
            </a:r>
            <a:r>
              <a:rPr lang="fr-FR" baseline="-25000" dirty="0" err="1" smtClean="0"/>
              <a:t>max</a:t>
            </a:r>
            <a:r>
              <a:rPr lang="fr-FR" dirty="0" smtClean="0"/>
              <a:t> = max(</a:t>
            </a:r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)/(P</a:t>
            </a:r>
            <a:r>
              <a:rPr lang="fr-FR" baseline="-25000" dirty="0" smtClean="0"/>
              <a:t>in</a:t>
            </a:r>
            <a:r>
              <a:rPr lang="fr-FR" dirty="0" smtClean="0"/>
              <a:t> /4</a:t>
            </a:r>
            <a:r>
              <a:rPr lang="fr-FR" dirty="0" smtClean="0">
                <a:latin typeface="Symbol" panose="05050102010706020507" pitchFamily="18" charset="2"/>
              </a:rPr>
              <a:t>p</a:t>
            </a:r>
            <a:r>
              <a:rPr lang="fr-FR" dirty="0" smtClean="0"/>
              <a:t>)= 7.6dB </a:t>
            </a:r>
          </a:p>
          <a:p>
            <a:pPr lvl="1"/>
            <a:r>
              <a:rPr lang="fr-FR" dirty="0" smtClean="0"/>
              <a:t>G(87°)=-6.9dB</a:t>
            </a:r>
            <a:endParaRPr lang="fr-FR" dirty="0"/>
          </a:p>
          <a:p>
            <a:r>
              <a:rPr lang="fr-FR" b="1" u="sng" dirty="0" smtClean="0"/>
              <a:t>For h = 4+6+8m (</a:t>
            </a:r>
            <a:r>
              <a:rPr lang="fr-FR" b="1" u="sng" dirty="0" err="1" smtClean="0"/>
              <a:t>phased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antennas</a:t>
            </a:r>
            <a:r>
              <a:rPr lang="fr-FR" b="1" u="sng" dirty="0" smtClean="0"/>
              <a:t>):</a:t>
            </a:r>
          </a:p>
          <a:p>
            <a:pPr lvl="1"/>
            <a:r>
              <a:rPr lang="fr-FR" b="1" dirty="0" smtClean="0">
                <a:solidFill>
                  <a:srgbClr val="FF0000"/>
                </a:solidFill>
              </a:rPr>
              <a:t>G(87°)=7.5dB </a:t>
            </a: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N</a:t>
            </a:r>
            <a:r>
              <a:rPr lang="fr-FR" b="1" dirty="0" smtClean="0">
                <a:solidFill>
                  <a:srgbClr val="FF0000"/>
                </a:solidFill>
              </a:rPr>
              <a:t>oise /</a:t>
            </a:r>
            <a:r>
              <a:rPr lang="fr-FR" b="1" dirty="0" err="1" smtClean="0">
                <a:solidFill>
                  <a:srgbClr val="FF0000"/>
                </a:solidFill>
              </a:rPr>
              <a:t>sqrt</a:t>
            </a:r>
            <a:r>
              <a:rPr lang="fr-FR" b="1" dirty="0" smtClean="0">
                <a:solidFill>
                  <a:srgbClr val="FF0000"/>
                </a:solidFill>
              </a:rPr>
              <a:t>(3)</a:t>
            </a:r>
          </a:p>
          <a:p>
            <a:r>
              <a:rPr lang="fr-FR" u="sng" dirty="0" err="1" smtClean="0"/>
              <a:t>Still</a:t>
            </a:r>
            <a:r>
              <a:rPr lang="fr-FR" u="sng" dirty="0" smtClean="0"/>
              <a:t> to </a:t>
            </a:r>
            <a:r>
              <a:rPr lang="fr-FR" u="sng" dirty="0" err="1" smtClean="0"/>
              <a:t>be</a:t>
            </a:r>
            <a:r>
              <a:rPr lang="fr-FR" u="sng" dirty="0" smtClean="0"/>
              <a:t> </a:t>
            </a:r>
            <a:r>
              <a:rPr lang="fr-FR" u="sng" dirty="0" err="1" smtClean="0"/>
              <a:t>tested</a:t>
            </a:r>
            <a:r>
              <a:rPr lang="fr-FR" u="sng" dirty="0" smtClean="0"/>
              <a:t>!</a:t>
            </a:r>
          </a:p>
          <a:p>
            <a:pPr marL="109728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> GRAND300: 300 </a:t>
            </a:r>
            <a:r>
              <a:rPr lang="fr-FR" dirty="0" err="1" smtClean="0">
                <a:sym typeface="Wingdings" panose="05000000000000000000" pitchFamily="2" charset="2"/>
              </a:rPr>
              <a:t>antennas</a:t>
            </a:r>
            <a:r>
              <a:rPr lang="fr-FR" dirty="0" smtClean="0">
                <a:sym typeface="Wingdings" panose="05000000000000000000" pitchFamily="2" charset="2"/>
              </a:rPr>
              <a:t> over 300km² </a:t>
            </a:r>
            <a:r>
              <a:rPr lang="fr-FR" dirty="0" err="1" smtClean="0">
                <a:sym typeface="Wingdings" panose="05000000000000000000" pitchFamily="2" charset="2"/>
              </a:rPr>
              <a:t>dedicated</a:t>
            </a:r>
            <a:r>
              <a:rPr lang="fr-FR" dirty="0" smtClean="0">
                <a:sym typeface="Wingdings" panose="05000000000000000000" pitchFamily="2" charset="2"/>
              </a:rPr>
              <a:t> to the </a:t>
            </a:r>
            <a:r>
              <a:rPr lang="fr-FR" dirty="0" err="1" smtClean="0">
                <a:sym typeface="Wingdings" panose="05000000000000000000" pitchFamily="2" charset="2"/>
              </a:rPr>
              <a:t>detection</a:t>
            </a:r>
            <a:r>
              <a:rPr lang="fr-FR" dirty="0" smtClean="0">
                <a:sym typeface="Wingdings" panose="05000000000000000000" pitchFamily="2" charset="2"/>
              </a:rPr>
              <a:t> of </a:t>
            </a:r>
            <a:r>
              <a:rPr lang="fr-FR" dirty="0" err="1" smtClean="0">
                <a:sym typeface="Wingdings" panose="05000000000000000000" pitchFamily="2" charset="2"/>
              </a:rPr>
              <a:t>inclined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showers</a:t>
            </a:r>
            <a:r>
              <a:rPr lang="fr-FR" dirty="0" smtClean="0">
                <a:sym typeface="Wingdings" panose="05000000000000000000" pitchFamily="2" charset="2"/>
              </a:rPr>
              <a:t> (running in 2021?)</a:t>
            </a:r>
            <a:endParaRPr lang="fr-FR" dirty="0"/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endParaRPr lang="fr-FR" dirty="0" smtClean="0"/>
          </a:p>
          <a:p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6228184" y="2425080"/>
            <a:ext cx="1152128" cy="432048"/>
            <a:chOff x="5364088" y="2420888"/>
            <a:chExt cx="1152128" cy="432048"/>
          </a:xfrm>
        </p:grpSpPr>
        <p:sp>
          <p:nvSpPr>
            <p:cNvPr id="4" name="Ellipse 3"/>
            <p:cNvSpPr/>
            <p:nvPr/>
          </p:nvSpPr>
          <p:spPr>
            <a:xfrm>
              <a:off x="5364088" y="2420888"/>
              <a:ext cx="576064" cy="288032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Ellipse 4"/>
            <p:cNvSpPr/>
            <p:nvPr/>
          </p:nvSpPr>
          <p:spPr>
            <a:xfrm>
              <a:off x="5940152" y="2420888"/>
              <a:ext cx="576064" cy="288032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5940152" y="2564904"/>
              <a:ext cx="0" cy="2880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Connecteur droit 9"/>
          <p:cNvCxnSpPr/>
          <p:nvPr/>
        </p:nvCxnSpPr>
        <p:spPr>
          <a:xfrm>
            <a:off x="1115616" y="2857128"/>
            <a:ext cx="66247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11560" y="2600151"/>
            <a:ext cx="3024336" cy="25697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3645818" y="2600151"/>
            <a:ext cx="2448272" cy="24708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611560" y="2558455"/>
            <a:ext cx="5482530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436096" y="5358700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GRANDproto300</a:t>
            </a:r>
            <a:endParaRPr lang="en-US" dirty="0"/>
          </a:p>
        </p:txBody>
      </p:sp>
      <p:grpSp>
        <p:nvGrpSpPr>
          <p:cNvPr id="14" name="Groupe 13"/>
          <p:cNvGrpSpPr/>
          <p:nvPr/>
        </p:nvGrpSpPr>
        <p:grpSpPr>
          <a:xfrm>
            <a:off x="5209490" y="3115447"/>
            <a:ext cx="3765580" cy="3465676"/>
            <a:chOff x="4283971" y="3356992"/>
            <a:chExt cx="3765580" cy="3465676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" t="4794" r="4431" b="11989"/>
            <a:stretch/>
          </p:blipFill>
          <p:spPr bwMode="auto">
            <a:xfrm>
              <a:off x="4283971" y="3356992"/>
              <a:ext cx="3765580" cy="3194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>
              <a:off x="4869954" y="6453336"/>
              <a:ext cx="2779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Aab</a:t>
              </a:r>
              <a:r>
                <a:rPr lang="fr-FR" dirty="0" smtClean="0"/>
                <a:t>, </a:t>
              </a:r>
              <a:r>
                <a:rPr lang="fr-FR" dirty="0" err="1" smtClean="0"/>
                <a:t>astro</a:t>
              </a:r>
              <a:r>
                <a:rPr lang="fr-FR" dirty="0" smtClean="0"/>
                <a:t>-ph/1209.3840</a:t>
              </a:r>
              <a:endParaRPr lang="en-US" dirty="0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094090" y="980728"/>
            <a:ext cx="1358230" cy="1876400"/>
            <a:chOff x="6094090" y="980728"/>
            <a:chExt cx="1358230" cy="1876400"/>
          </a:xfrm>
        </p:grpSpPr>
        <p:grpSp>
          <p:nvGrpSpPr>
            <p:cNvPr id="28" name="Groupe 27"/>
            <p:cNvGrpSpPr/>
            <p:nvPr/>
          </p:nvGrpSpPr>
          <p:grpSpPr>
            <a:xfrm>
              <a:off x="6094090" y="1124744"/>
              <a:ext cx="1358230" cy="1732384"/>
              <a:chOff x="6094090" y="976536"/>
              <a:chExt cx="1358230" cy="173238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094090" y="1048544"/>
                <a:ext cx="1358230" cy="1656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e 21"/>
              <p:cNvGrpSpPr/>
              <p:nvPr/>
            </p:nvGrpSpPr>
            <p:grpSpPr>
              <a:xfrm>
                <a:off x="6228184" y="976536"/>
                <a:ext cx="1152128" cy="1732384"/>
                <a:chOff x="5364088" y="2200672"/>
                <a:chExt cx="1152128" cy="1732384"/>
              </a:xfrm>
              <a:solidFill>
                <a:schemeClr val="bg1"/>
              </a:solidFill>
            </p:grpSpPr>
            <p:sp>
              <p:nvSpPr>
                <p:cNvPr id="23" name="Ellipse 22"/>
                <p:cNvSpPr/>
                <p:nvPr/>
              </p:nvSpPr>
              <p:spPr>
                <a:xfrm>
                  <a:off x="5364088" y="2409013"/>
                  <a:ext cx="576064" cy="288032"/>
                </a:xfrm>
                <a:prstGeom prst="ellips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Ellipse 23"/>
                <p:cNvSpPr/>
                <p:nvPr/>
              </p:nvSpPr>
              <p:spPr>
                <a:xfrm>
                  <a:off x="5940152" y="2409013"/>
                  <a:ext cx="576064" cy="288032"/>
                </a:xfrm>
                <a:prstGeom prst="ellips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" name="Connecteur droit 24"/>
                <p:cNvCxnSpPr>
                  <a:stCxn id="31" idx="2"/>
                </p:cNvCxnSpPr>
                <p:nvPr/>
              </p:nvCxnSpPr>
              <p:spPr>
                <a:xfrm>
                  <a:off x="5940152" y="2200672"/>
                  <a:ext cx="0" cy="1732384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Ellipse 25"/>
            <p:cNvSpPr/>
            <p:nvPr/>
          </p:nvSpPr>
          <p:spPr>
            <a:xfrm>
              <a:off x="6228184" y="1687360"/>
              <a:ext cx="576064" cy="28803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804248" y="1687360"/>
              <a:ext cx="576064" cy="28803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/>
            <p:cNvSpPr/>
            <p:nvPr/>
          </p:nvSpPr>
          <p:spPr>
            <a:xfrm>
              <a:off x="6228184" y="980728"/>
              <a:ext cx="576064" cy="28803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>
              <a:off x="6804248" y="980728"/>
              <a:ext cx="576064" cy="28803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60" name="Groupe 15359"/>
          <p:cNvGrpSpPr/>
          <p:nvPr/>
        </p:nvGrpSpPr>
        <p:grpSpPr>
          <a:xfrm>
            <a:off x="7596336" y="980728"/>
            <a:ext cx="598114" cy="1866504"/>
            <a:chOff x="7596336" y="980728"/>
            <a:chExt cx="598114" cy="1866504"/>
          </a:xfrm>
        </p:grpSpPr>
        <p:cxnSp>
          <p:nvCxnSpPr>
            <p:cNvPr id="20" name="Connecteur droit avec flèche 19"/>
            <p:cNvCxnSpPr/>
            <p:nvPr/>
          </p:nvCxnSpPr>
          <p:spPr>
            <a:xfrm>
              <a:off x="7596336" y="980728"/>
              <a:ext cx="0" cy="186650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7668344" y="1700808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8m</a:t>
              </a:r>
              <a:endParaRPr lang="en-US" dirty="0"/>
            </a:p>
          </p:txBody>
        </p: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38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24" y="3115447"/>
            <a:ext cx="4542460" cy="346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5496" y="4378152"/>
            <a:ext cx="4824536" cy="2360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7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GRAND background discrimination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6512" y="1696176"/>
            <a:ext cx="3600400" cy="3893064"/>
          </a:xfrm>
        </p:spPr>
        <p:txBody>
          <a:bodyPr>
            <a:normAutofit fontScale="92500" lnSpcReduction="10000"/>
          </a:bodyPr>
          <a:lstStyle/>
          <a:p>
            <a:r>
              <a:rPr lang="fr-FR" sz="2000" dirty="0"/>
              <a:t>GRAND estimation (</a:t>
            </a:r>
            <a:r>
              <a:rPr lang="fr-FR" sz="2000" dirty="0" err="1"/>
              <a:t>scalled</a:t>
            </a:r>
            <a:r>
              <a:rPr lang="fr-FR" sz="2000" dirty="0"/>
              <a:t> TREND </a:t>
            </a:r>
            <a:r>
              <a:rPr lang="fr-FR" sz="2000" dirty="0" err="1"/>
              <a:t>event</a:t>
            </a:r>
            <a:r>
              <a:rPr lang="fr-FR" sz="2000" dirty="0"/>
              <a:t>  rate): ~</a:t>
            </a:r>
            <a:r>
              <a:rPr lang="fr-FR" sz="2000" dirty="0" smtClean="0"/>
              <a:t>10</a:t>
            </a:r>
            <a:r>
              <a:rPr lang="fr-FR" sz="2000" baseline="30000" dirty="0"/>
              <a:t>7</a:t>
            </a:r>
            <a:r>
              <a:rPr lang="fr-FR" sz="2000" dirty="0" smtClean="0"/>
              <a:t> </a:t>
            </a:r>
            <a:r>
              <a:rPr lang="fr-FR" sz="2000" dirty="0"/>
              <a:t>background </a:t>
            </a:r>
            <a:r>
              <a:rPr lang="fr-FR" sz="2000" dirty="0" err="1"/>
              <a:t>event</a:t>
            </a:r>
            <a:r>
              <a:rPr lang="fr-FR" sz="2000" dirty="0"/>
              <a:t>/</a:t>
            </a:r>
            <a:r>
              <a:rPr lang="fr-FR" sz="2000" dirty="0" err="1"/>
              <a:t>year</a:t>
            </a:r>
            <a:r>
              <a:rPr lang="fr-FR" sz="2000" dirty="0"/>
              <a:t>. </a:t>
            </a:r>
            <a:endParaRPr lang="en-US" sz="2000" dirty="0"/>
          </a:p>
          <a:p>
            <a:endParaRPr lang="fr-FR" sz="2000" dirty="0" smtClean="0"/>
          </a:p>
          <a:p>
            <a:r>
              <a:rPr lang="fr-FR" sz="2000" dirty="0" smtClean="0"/>
              <a:t>Trigger pattern @ </a:t>
            </a:r>
            <a:r>
              <a:rPr lang="fr-FR" sz="2000" dirty="0" err="1" smtClean="0"/>
              <a:t>ground</a:t>
            </a:r>
            <a:r>
              <a:rPr lang="fr-FR" sz="2000" dirty="0" smtClean="0"/>
              <a:t>  + </a:t>
            </a:r>
            <a:r>
              <a:rPr lang="fr-FR" sz="2000" dirty="0" err="1" smtClean="0"/>
              <a:t>wavefront</a:t>
            </a:r>
            <a:r>
              <a:rPr lang="fr-FR" sz="2000" dirty="0" smtClean="0"/>
              <a:t> + direction reconstruction </a:t>
            </a:r>
            <a:r>
              <a:rPr lang="fr-FR" sz="2000" dirty="0" err="1" smtClean="0"/>
              <a:t>provide</a:t>
            </a:r>
            <a:r>
              <a:rPr lang="fr-FR" sz="2000" dirty="0" smtClean="0"/>
              <a:t> VERY POWEFULL </a:t>
            </a:r>
            <a:r>
              <a:rPr lang="fr-FR" sz="2000" dirty="0" err="1" smtClean="0"/>
              <a:t>means</a:t>
            </a:r>
            <a:r>
              <a:rPr lang="fr-FR" sz="2000" dirty="0" smtClean="0"/>
              <a:t> of discrimination</a:t>
            </a:r>
          </a:p>
          <a:p>
            <a:pPr marL="109728" indent="0">
              <a:buNone/>
            </a:pPr>
            <a:endParaRPr lang="fr-FR" sz="2000" dirty="0"/>
          </a:p>
          <a:p>
            <a:r>
              <a:rPr lang="fr-FR" sz="2000" dirty="0" err="1" smtClean="0"/>
              <a:t>Clustering</a:t>
            </a:r>
            <a:r>
              <a:rPr lang="fr-FR" sz="2000" dirty="0" smtClean="0"/>
              <a:t> </a:t>
            </a:r>
            <a:r>
              <a:rPr lang="fr-FR" sz="2000" dirty="0" err="1" smtClean="0"/>
              <a:t>analysis</a:t>
            </a:r>
            <a:r>
              <a:rPr lang="fr-FR" sz="2000" dirty="0" smtClean="0"/>
              <a:t> in ANITA: 5 candidates survive out of 270000 </a:t>
            </a:r>
            <a:r>
              <a:rPr lang="fr-FR" sz="2000" dirty="0" err="1" smtClean="0"/>
              <a:t>reconstructed</a:t>
            </a:r>
            <a:r>
              <a:rPr lang="fr-FR" sz="2000" dirty="0" smtClean="0"/>
              <a:t> </a:t>
            </a:r>
            <a:r>
              <a:rPr lang="fr-FR" sz="2000" dirty="0" err="1" smtClean="0"/>
              <a:t>events</a:t>
            </a:r>
            <a:r>
              <a:rPr lang="fr-FR" sz="2000" dirty="0" smtClean="0"/>
              <a:t>… </a:t>
            </a:r>
          </a:p>
          <a:p>
            <a:endParaRPr lang="fr-FR" sz="2000" dirty="0"/>
          </a:p>
        </p:txBody>
      </p:sp>
      <p:grpSp>
        <p:nvGrpSpPr>
          <p:cNvPr id="4" name="Groupe 3"/>
          <p:cNvGrpSpPr/>
          <p:nvPr/>
        </p:nvGrpSpPr>
        <p:grpSpPr>
          <a:xfrm>
            <a:off x="3453705" y="1399162"/>
            <a:ext cx="5726807" cy="4659170"/>
            <a:chOff x="4283967" y="1634614"/>
            <a:chExt cx="5726807" cy="465917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838" r="4975"/>
            <a:stretch/>
          </p:blipFill>
          <p:spPr>
            <a:xfrm>
              <a:off x="4283967" y="1634614"/>
              <a:ext cx="5726807" cy="4659170"/>
            </a:xfrm>
            <a:prstGeom prst="rect">
              <a:avLst/>
            </a:prstGeom>
          </p:spPr>
        </p:pic>
        <p:sp>
          <p:nvSpPr>
            <p:cNvPr id="11" name="Triangle isocèle 10"/>
            <p:cNvSpPr/>
            <p:nvPr/>
          </p:nvSpPr>
          <p:spPr>
            <a:xfrm rot="12459116">
              <a:off x="6061485" y="2753161"/>
              <a:ext cx="394293" cy="2098611"/>
            </a:xfrm>
            <a:prstGeom prst="triangle">
              <a:avLst/>
            </a:prstGeom>
            <a:solidFill>
              <a:srgbClr val="92D050">
                <a:alpha val="23922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6" name="Ellipse 15"/>
          <p:cNvSpPr/>
          <p:nvPr/>
        </p:nvSpPr>
        <p:spPr>
          <a:xfrm>
            <a:off x="6564938" y="2351303"/>
            <a:ext cx="887382" cy="880864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6715472" y="2495319"/>
            <a:ext cx="584448" cy="5844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6854158" y="2643527"/>
            <a:ext cx="307075" cy="288032"/>
          </a:xfrm>
          <a:prstGeom prst="ellipse">
            <a:avLst/>
          </a:prstGeom>
          <a:solidFill>
            <a:srgbClr val="BF0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895517" y="4299010"/>
            <a:ext cx="1612587" cy="15925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260682" y="4638791"/>
            <a:ext cx="887382" cy="880864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411216" y="4782807"/>
            <a:ext cx="584448" cy="5844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549902" y="4931015"/>
            <a:ext cx="307075" cy="288032"/>
          </a:xfrm>
          <a:prstGeom prst="ellipse">
            <a:avLst/>
          </a:prstGeom>
          <a:solidFill>
            <a:srgbClr val="BF0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60032" y="1991263"/>
            <a:ext cx="3312368" cy="32277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1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21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16200000">
            <a:off x="2570053" y="2025874"/>
            <a:ext cx="2352610" cy="100811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1000">
                <a:srgbClr val="0A128C">
                  <a:alpha val="63000"/>
                </a:srgbClr>
              </a:gs>
              <a:gs pos="100000">
                <a:schemeClr val="bg1">
                  <a:lumMod val="90000"/>
                </a:schemeClr>
              </a:gs>
              <a:gs pos="100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/>
          <p:cNvSpPr/>
          <p:nvPr/>
        </p:nvSpPr>
        <p:spPr>
          <a:xfrm rot="287593">
            <a:off x="2481887" y="2753879"/>
            <a:ext cx="8665018" cy="5002364"/>
          </a:xfrm>
          <a:prstGeom prst="ellipse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black-hole-emitting-jets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13015">
            <a:off x="-180203" y="3056758"/>
            <a:ext cx="2000990" cy="167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>
            <a:spLocks/>
          </p:cNvSpPr>
          <p:nvPr/>
        </p:nvSpPr>
        <p:spPr bwMode="auto">
          <a:xfrm>
            <a:off x="2118114" y="2899846"/>
            <a:ext cx="100805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Symbol" pitchFamily="18" charset="2"/>
                <a:ea typeface="华文仿宋" charset="0"/>
                <a:cs typeface="华文仿宋" charset="0"/>
                <a:sym typeface="华文仿宋" charset="0"/>
              </a:rPr>
              <a:t>n</a:t>
            </a:r>
            <a:r>
              <a:rPr lang="en-US" sz="4400" baseline="-25000" dirty="0" err="1" smtClean="0">
                <a:solidFill>
                  <a:srgbClr val="FF0000"/>
                </a:solidFill>
                <a:latin typeface="Symbol" pitchFamily="18" charset="2"/>
                <a:ea typeface="华文仿宋" charset="0"/>
                <a:cs typeface="华文仿宋" charset="0"/>
                <a:sym typeface="华文仿宋" charset="0"/>
              </a:rPr>
              <a:t>t</a:t>
            </a:r>
            <a:endParaRPr lang="en-US" sz="4400" baseline="-6000" dirty="0">
              <a:solidFill>
                <a:srgbClr val="FF0000"/>
              </a:solidFill>
              <a:latin typeface="华文仿宋" charset="0"/>
              <a:ea typeface="华文仿宋" charset="0"/>
              <a:cs typeface="华文仿宋" charset="0"/>
              <a:sym typeface="华文仿宋" charset="0"/>
            </a:endParaRPr>
          </a:p>
        </p:txBody>
      </p:sp>
      <p:sp>
        <p:nvSpPr>
          <p:cNvPr id="13" name="Éclair 12"/>
          <p:cNvSpPr>
            <a:spLocks noChangeAspect="1"/>
          </p:cNvSpPr>
          <p:nvPr/>
        </p:nvSpPr>
        <p:spPr>
          <a:xfrm>
            <a:off x="7431746" y="3179164"/>
            <a:ext cx="239216" cy="361774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Éclair 13"/>
          <p:cNvSpPr>
            <a:spLocks noChangeAspect="1"/>
          </p:cNvSpPr>
          <p:nvPr/>
        </p:nvSpPr>
        <p:spPr>
          <a:xfrm>
            <a:off x="7975729" y="3106277"/>
            <a:ext cx="239216" cy="361774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Éclair 14"/>
          <p:cNvSpPr>
            <a:spLocks noChangeAspect="1"/>
          </p:cNvSpPr>
          <p:nvPr/>
        </p:nvSpPr>
        <p:spPr>
          <a:xfrm>
            <a:off x="8599487" y="3179164"/>
            <a:ext cx="239216" cy="361774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Éclair 15"/>
          <p:cNvSpPr>
            <a:spLocks noChangeAspect="1"/>
          </p:cNvSpPr>
          <p:nvPr/>
        </p:nvSpPr>
        <p:spPr>
          <a:xfrm>
            <a:off x="8992724" y="2925163"/>
            <a:ext cx="239216" cy="361774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40889" y="116632"/>
            <a:ext cx="4903111" cy="123386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61000">
                <a:srgbClr val="0A128C">
                  <a:alpha val="63000"/>
                </a:srgbClr>
              </a:gs>
              <a:gs pos="100000">
                <a:schemeClr val="bg1">
                  <a:lumMod val="90000"/>
                </a:schemeClr>
              </a:gs>
              <a:gs pos="100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6200000">
            <a:off x="3201434" y="311041"/>
            <a:ext cx="1089848" cy="1008112"/>
          </a:xfrm>
          <a:prstGeom prst="rect">
            <a:avLst/>
          </a:prstGeom>
          <a:gradFill flip="none" rotWithShape="1">
            <a:gsLst>
              <a:gs pos="47000">
                <a:srgbClr val="000000">
                  <a:alpha val="0"/>
                </a:srgbClr>
              </a:gs>
              <a:gs pos="76000">
                <a:srgbClr val="0A128C">
                  <a:alpha val="63000"/>
                </a:srgbClr>
              </a:gs>
              <a:gs pos="100000">
                <a:schemeClr val="bg1">
                  <a:lumMod val="90000"/>
                </a:schemeClr>
              </a:gs>
              <a:gs pos="100000">
                <a:srgbClr val="7005D4"/>
              </a:gs>
              <a:gs pos="100000">
                <a:srgbClr val="8C3D91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6" r="15742"/>
          <a:stretch/>
        </p:blipFill>
        <p:spPr bwMode="auto">
          <a:xfrm>
            <a:off x="4248149" y="1331788"/>
            <a:ext cx="4895851" cy="309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>
            <a:stCxn id="12" idx="1"/>
          </p:cNvCxnSpPr>
          <p:nvPr/>
        </p:nvCxnSpPr>
        <p:spPr>
          <a:xfrm flipH="1">
            <a:off x="1489951" y="3293618"/>
            <a:ext cx="2846474" cy="613355"/>
          </a:xfrm>
          <a:prstGeom prst="line">
            <a:avLst/>
          </a:prstGeom>
          <a:ln w="28575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proton_10TeV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88"/>
          <a:stretch/>
        </p:blipFill>
        <p:spPr>
          <a:xfrm rot="15509810">
            <a:off x="6862754" y="1137444"/>
            <a:ext cx="1743403" cy="2819760"/>
          </a:xfrm>
          <a:prstGeom prst="rect">
            <a:avLst/>
          </a:prstGeom>
        </p:spPr>
      </p:pic>
      <p:cxnSp>
        <p:nvCxnSpPr>
          <p:cNvPr id="6" name="Connecteur droit 5"/>
          <p:cNvCxnSpPr>
            <a:stCxn id="7" idx="3"/>
          </p:cNvCxnSpPr>
          <p:nvPr/>
        </p:nvCxnSpPr>
        <p:spPr>
          <a:xfrm flipH="1">
            <a:off x="4422521" y="2845788"/>
            <a:ext cx="1933896" cy="42560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0683" y="4506036"/>
            <a:ext cx="6300193" cy="2318457"/>
          </a:xfrm>
        </p:spPr>
        <p:txBody>
          <a:bodyPr>
            <a:normAutofit fontScale="77500" lnSpcReduction="20000"/>
          </a:bodyPr>
          <a:lstStyle/>
          <a:p>
            <a:pPr marL="109728" indent="0">
              <a:buClrTx/>
              <a:buNone/>
            </a:pPr>
            <a:r>
              <a:rPr lang="fr-FR" dirty="0" smtClean="0"/>
              <a:t>Rock </a:t>
            </a:r>
            <a:r>
              <a:rPr lang="fr-FR" dirty="0" err="1" smtClean="0"/>
              <a:t>target</a:t>
            </a:r>
            <a:r>
              <a:rPr lang="fr-FR" dirty="0" smtClean="0"/>
              <a:t>:</a:t>
            </a:r>
          </a:p>
          <a:p>
            <a:pPr>
              <a:buClrTx/>
            </a:pPr>
            <a:r>
              <a:rPr lang="fr-FR" dirty="0" err="1" smtClean="0"/>
              <a:t>Principle</a:t>
            </a:r>
            <a:r>
              <a:rPr lang="fr-FR" dirty="0" smtClean="0"/>
              <a:t>:</a:t>
            </a:r>
          </a:p>
          <a:p>
            <a:pPr lvl="1">
              <a:buClrTx/>
            </a:pPr>
            <a:r>
              <a:rPr lang="fr-FR" sz="2400" dirty="0">
                <a:solidFill>
                  <a:schemeClr val="tx1"/>
                </a:solidFill>
                <a:latin typeface="Symbol" panose="05050102010706020507" pitchFamily="18" charset="2"/>
              </a:rPr>
              <a:t>n</a:t>
            </a:r>
            <a:r>
              <a:rPr lang="fr-FR" sz="2400" dirty="0" smtClean="0">
                <a:solidFill>
                  <a:schemeClr val="tx1"/>
                </a:solidFill>
              </a:rPr>
              <a:t>-</a:t>
            </a:r>
            <a:r>
              <a:rPr lang="fr-FR" sz="2400" dirty="0" err="1" smtClean="0">
                <a:solidFill>
                  <a:schemeClr val="tx1"/>
                </a:solidFill>
              </a:rPr>
              <a:t>induced</a:t>
            </a:r>
            <a:r>
              <a:rPr lang="fr-FR" sz="2400" dirty="0" smtClean="0">
                <a:solidFill>
                  <a:schemeClr val="tx1"/>
                </a:solidFill>
              </a:rPr>
              <a:t> tau </a:t>
            </a:r>
            <a:r>
              <a:rPr lang="fr-FR" sz="2400" dirty="0" err="1" smtClean="0">
                <a:solidFill>
                  <a:schemeClr val="tx1"/>
                </a:solidFill>
              </a:rPr>
              <a:t>decays</a:t>
            </a:r>
            <a:r>
              <a:rPr lang="fr-FR" sz="2400" dirty="0" smtClean="0">
                <a:solidFill>
                  <a:schemeClr val="tx1"/>
                </a:solidFill>
              </a:rPr>
              <a:t> in </a:t>
            </a:r>
            <a:r>
              <a:rPr lang="fr-FR" sz="2400" dirty="0" err="1" smtClean="0">
                <a:solidFill>
                  <a:schemeClr val="tx1"/>
                </a:solidFill>
              </a:rPr>
              <a:t>atmosphere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generate</a:t>
            </a:r>
            <a:r>
              <a:rPr lang="fr-FR" sz="2400" dirty="0" smtClean="0">
                <a:solidFill>
                  <a:schemeClr val="tx1"/>
                </a:solidFill>
              </a:rPr>
              <a:t> ~horizontal extensive air </a:t>
            </a:r>
            <a:r>
              <a:rPr lang="fr-FR" sz="2400" dirty="0" err="1" smtClean="0">
                <a:solidFill>
                  <a:schemeClr val="tx1"/>
                </a:solidFill>
              </a:rPr>
              <a:t>showers</a:t>
            </a:r>
            <a:r>
              <a:rPr lang="fr-FR" sz="2400" dirty="0" smtClean="0">
                <a:solidFill>
                  <a:schemeClr val="tx1"/>
                </a:solidFill>
              </a:rPr>
              <a:t>.</a:t>
            </a:r>
          </a:p>
          <a:p>
            <a:pPr marL="411480" lvl="1" indent="0">
              <a:buClrTx/>
              <a:buNone/>
            </a:pPr>
            <a:r>
              <a:rPr lang="fr-FR" sz="1900" dirty="0">
                <a:solidFill>
                  <a:schemeClr val="tx1"/>
                </a:solidFill>
              </a:rPr>
              <a:t> </a:t>
            </a:r>
            <a:r>
              <a:rPr lang="fr-FR" sz="1900" dirty="0" smtClean="0">
                <a:solidFill>
                  <a:schemeClr val="tx1"/>
                </a:solidFill>
              </a:rPr>
              <a:t>     [</a:t>
            </a:r>
            <a:r>
              <a:rPr lang="fr-FR" sz="1900" dirty="0" err="1" smtClean="0">
                <a:solidFill>
                  <a:schemeClr val="tx1"/>
                </a:solidFill>
              </a:rPr>
              <a:t>Fargion</a:t>
            </a:r>
            <a:r>
              <a:rPr lang="fr-FR" sz="1900" dirty="0" smtClean="0">
                <a:solidFill>
                  <a:schemeClr val="tx1"/>
                </a:solidFill>
              </a:rPr>
              <a:t> </a:t>
            </a:r>
            <a:r>
              <a:rPr lang="fr-FR" sz="1900" dirty="0" err="1" smtClean="0">
                <a:solidFill>
                  <a:schemeClr val="tx1"/>
                </a:solidFill>
              </a:rPr>
              <a:t>astro</a:t>
            </a:r>
            <a:r>
              <a:rPr lang="fr-FR" sz="1900" dirty="0" smtClean="0">
                <a:solidFill>
                  <a:schemeClr val="tx1"/>
                </a:solidFill>
              </a:rPr>
              <a:t>-ph/99066450, </a:t>
            </a:r>
            <a:r>
              <a:rPr lang="fr-FR" sz="1900" dirty="0" err="1" smtClean="0">
                <a:solidFill>
                  <a:schemeClr val="tx1"/>
                </a:solidFill>
              </a:rPr>
              <a:t>Bertou</a:t>
            </a:r>
            <a:r>
              <a:rPr lang="fr-FR" sz="1900" dirty="0" smtClean="0">
                <a:solidFill>
                  <a:schemeClr val="tx1"/>
                </a:solidFill>
              </a:rPr>
              <a:t> </a:t>
            </a:r>
            <a:r>
              <a:rPr lang="fr-FR" sz="1900" dirty="0" err="1" smtClean="0">
                <a:solidFill>
                  <a:schemeClr val="tx1"/>
                </a:solidFill>
              </a:rPr>
              <a:t>astro</a:t>
            </a:r>
            <a:r>
              <a:rPr lang="fr-FR" sz="1900" dirty="0" smtClean="0">
                <a:solidFill>
                  <a:schemeClr val="tx1"/>
                </a:solidFill>
              </a:rPr>
              <a:t>-ph/0104452]</a:t>
            </a:r>
          </a:p>
          <a:p>
            <a:pPr>
              <a:buClrTx/>
            </a:pPr>
            <a:r>
              <a:rPr lang="fr-FR" dirty="0" smtClean="0">
                <a:solidFill>
                  <a:schemeClr val="tx1"/>
                </a:solidFill>
              </a:rPr>
              <a:t>Issues: </a:t>
            </a:r>
          </a:p>
          <a:p>
            <a:pPr lvl="1">
              <a:buClrTx/>
            </a:pPr>
            <a:r>
              <a:rPr lang="fr-FR" sz="2400" dirty="0" err="1">
                <a:solidFill>
                  <a:schemeClr val="tx1"/>
                </a:solidFill>
              </a:rPr>
              <a:t>Earth-skimming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trajectories</a:t>
            </a:r>
            <a:endParaRPr lang="en-US" sz="2400" u="sng" dirty="0">
              <a:solidFill>
                <a:schemeClr val="tx1"/>
              </a:solidFill>
            </a:endParaRPr>
          </a:p>
          <a:p>
            <a:pPr lvl="1">
              <a:buClrTx/>
            </a:pPr>
            <a:r>
              <a:rPr lang="fr-FR" sz="2400" dirty="0" smtClean="0">
                <a:solidFill>
                  <a:schemeClr val="tx1"/>
                </a:solidFill>
              </a:rPr>
              <a:t>VERY </a:t>
            </a:r>
            <a:r>
              <a:rPr lang="fr-FR" sz="2400" dirty="0" err="1" smtClean="0">
                <a:solidFill>
                  <a:schemeClr val="tx1"/>
                </a:solidFill>
              </a:rPr>
              <a:t>seldom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events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r-FR" sz="24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requires</a:t>
            </a:r>
            <a:r>
              <a:rPr lang="fr-FR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 HUGE detectors</a:t>
            </a:r>
            <a:endParaRPr lang="fr-FR" sz="2400" dirty="0" smtClean="0">
              <a:solidFill>
                <a:schemeClr val="tx1"/>
              </a:solidFill>
            </a:endParaRPr>
          </a:p>
        </p:txBody>
      </p:sp>
      <p:sp>
        <p:nvSpPr>
          <p:cNvPr id="7" name="Soleil 6"/>
          <p:cNvSpPr/>
          <p:nvPr/>
        </p:nvSpPr>
        <p:spPr>
          <a:xfrm>
            <a:off x="6184228" y="2766413"/>
            <a:ext cx="172189" cy="15875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5008296" y="2248055"/>
            <a:ext cx="26051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Symbol" pitchFamily="18" charset="2"/>
                <a:ea typeface="华文楷体" charset="0"/>
                <a:cs typeface="华文楷体" charset="0"/>
                <a:sym typeface="华文楷体" charset="0"/>
              </a:rPr>
              <a:t>t</a:t>
            </a:r>
            <a:endParaRPr lang="en-US" sz="4400">
              <a:solidFill>
                <a:srgbClr val="FF0000"/>
              </a:solidFill>
              <a:latin typeface="Symbol" pitchFamily="18" charset="2"/>
              <a:ea typeface="华文楷体" charset="0"/>
              <a:cs typeface="华文楷体" charset="0"/>
              <a:sym typeface="华文楷体" charset="0"/>
            </a:endParaRPr>
          </a:p>
        </p:txBody>
      </p:sp>
      <p:sp>
        <p:nvSpPr>
          <p:cNvPr id="12" name="Soleil 11"/>
          <p:cNvSpPr/>
          <p:nvPr/>
        </p:nvSpPr>
        <p:spPr>
          <a:xfrm>
            <a:off x="4336425" y="3214243"/>
            <a:ext cx="172189" cy="15875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r="5178"/>
          <a:stretch/>
        </p:blipFill>
        <p:spPr bwMode="auto">
          <a:xfrm>
            <a:off x="11089" y="380"/>
            <a:ext cx="1176535" cy="107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5185" y="-27384"/>
            <a:ext cx="7857147" cy="1066800"/>
          </a:xfrm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chemeClr val="bg2"/>
                </a:solidFill>
              </a:rPr>
              <a:t>EeV</a:t>
            </a:r>
            <a:r>
              <a:rPr lang="fr-FR" dirty="0" smtClean="0">
                <a:solidFill>
                  <a:schemeClr val="bg2"/>
                </a:solidFill>
              </a:rPr>
              <a:t> neutrino </a:t>
            </a:r>
            <a:r>
              <a:rPr lang="fr-FR" dirty="0" err="1" smtClean="0">
                <a:solidFill>
                  <a:schemeClr val="bg2"/>
                </a:solidFill>
              </a:rPr>
              <a:t>detection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7317430" y="2119456"/>
            <a:ext cx="1789080" cy="964962"/>
            <a:chOff x="8726835" y="1628801"/>
            <a:chExt cx="1157582" cy="748132"/>
          </a:xfrm>
        </p:grpSpPr>
        <p:sp>
          <p:nvSpPr>
            <p:cNvPr id="32" name="Arc 31"/>
            <p:cNvSpPr/>
            <p:nvPr/>
          </p:nvSpPr>
          <p:spPr>
            <a:xfrm rot="16200000" flipH="1">
              <a:off x="8946513" y="1439028"/>
              <a:ext cx="748132" cy="1127677"/>
            </a:xfrm>
            <a:prstGeom prst="arc">
              <a:avLst>
                <a:gd name="adj1" fmla="val 1727011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5400000">
              <a:off x="8916608" y="1439028"/>
              <a:ext cx="748132" cy="1127677"/>
            </a:xfrm>
            <a:prstGeom prst="arc">
              <a:avLst>
                <a:gd name="adj1" fmla="val 17436287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7020272" y="1988840"/>
            <a:ext cx="2352938" cy="1247978"/>
            <a:chOff x="8726835" y="1628801"/>
            <a:chExt cx="1157582" cy="748132"/>
          </a:xfrm>
        </p:grpSpPr>
        <p:sp>
          <p:nvSpPr>
            <p:cNvPr id="37" name="Arc 36"/>
            <p:cNvSpPr/>
            <p:nvPr/>
          </p:nvSpPr>
          <p:spPr>
            <a:xfrm rot="16200000" flipH="1">
              <a:off x="8946513" y="1439028"/>
              <a:ext cx="748132" cy="1127677"/>
            </a:xfrm>
            <a:prstGeom prst="arc">
              <a:avLst>
                <a:gd name="adj1" fmla="val 1727011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5400000">
              <a:off x="8916608" y="1439028"/>
              <a:ext cx="748132" cy="1127677"/>
            </a:xfrm>
            <a:prstGeom prst="arc">
              <a:avLst>
                <a:gd name="adj1" fmla="val 17436287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7532313" y="2128979"/>
            <a:ext cx="1422650" cy="762339"/>
            <a:chOff x="8726835" y="1628801"/>
            <a:chExt cx="1157582" cy="748132"/>
          </a:xfrm>
        </p:grpSpPr>
        <p:sp>
          <p:nvSpPr>
            <p:cNvPr id="40" name="Arc 39"/>
            <p:cNvSpPr/>
            <p:nvPr/>
          </p:nvSpPr>
          <p:spPr>
            <a:xfrm rot="16200000" flipH="1">
              <a:off x="8946513" y="1439028"/>
              <a:ext cx="748132" cy="1127677"/>
            </a:xfrm>
            <a:prstGeom prst="arc">
              <a:avLst>
                <a:gd name="adj1" fmla="val 1727011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5400000">
              <a:off x="8916608" y="1439028"/>
              <a:ext cx="748132" cy="1127677"/>
            </a:xfrm>
            <a:prstGeom prst="arc">
              <a:avLst>
                <a:gd name="adj1" fmla="val 17436287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2045341" y="1575231"/>
            <a:ext cx="2291084" cy="1603933"/>
            <a:chOff x="2045341" y="1575231"/>
            <a:chExt cx="2291084" cy="1603933"/>
          </a:xfrm>
        </p:grpSpPr>
        <p:pic>
          <p:nvPicPr>
            <p:cNvPr id="1026" name="Picture 2" descr="T2K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527"/>
            <a:stretch/>
          </p:blipFill>
          <p:spPr bwMode="auto">
            <a:xfrm>
              <a:off x="2045341" y="1575231"/>
              <a:ext cx="2049803" cy="10884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3" name="Connecteur droit 42"/>
            <p:cNvCxnSpPr/>
            <p:nvPr/>
          </p:nvCxnSpPr>
          <p:spPr>
            <a:xfrm>
              <a:off x="3635896" y="2663679"/>
              <a:ext cx="700529" cy="515485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/>
          <p:cNvGrpSpPr/>
          <p:nvPr/>
        </p:nvGrpSpPr>
        <p:grpSpPr>
          <a:xfrm>
            <a:off x="5355070" y="1124744"/>
            <a:ext cx="2257366" cy="1584847"/>
            <a:chOff x="5355070" y="1124744"/>
            <a:chExt cx="2257366" cy="1584847"/>
          </a:xfrm>
        </p:grpSpPr>
        <p:pic>
          <p:nvPicPr>
            <p:cNvPr id="1030" name="Picture 6" descr="https://upload.wikimedia.org/wikipedia/commons/thumb/1/11/Feynman_diagram_of_decay_of_tau_lepton.svg/2000px-Feynman_diagram_of_decay_of_tau_lepton.sv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070" y="1124744"/>
              <a:ext cx="2257366" cy="11702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</p:pic>
        <p:cxnSp>
          <p:nvCxnSpPr>
            <p:cNvPr id="44" name="Connecteur droit 43"/>
            <p:cNvCxnSpPr>
              <a:stCxn id="1030" idx="2"/>
            </p:cNvCxnSpPr>
            <p:nvPr/>
          </p:nvCxnSpPr>
          <p:spPr>
            <a:xfrm flipH="1">
              <a:off x="6267918" y="2294974"/>
              <a:ext cx="215835" cy="414617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>
            <a:off x="6914435" y="1709859"/>
            <a:ext cx="760342" cy="582949"/>
            <a:chOff x="6914435" y="1709859"/>
            <a:chExt cx="760342" cy="582949"/>
          </a:xfrm>
        </p:grpSpPr>
        <p:grpSp>
          <p:nvGrpSpPr>
            <p:cNvPr id="19" name="Groupe 18"/>
            <p:cNvGrpSpPr/>
            <p:nvPr/>
          </p:nvGrpSpPr>
          <p:grpSpPr>
            <a:xfrm>
              <a:off x="6914435" y="1709859"/>
              <a:ext cx="753909" cy="304329"/>
              <a:chOff x="6609740" y="1815487"/>
              <a:chExt cx="753909" cy="304329"/>
            </a:xfrm>
          </p:grpSpPr>
          <p:sp>
            <p:nvSpPr>
              <p:cNvPr id="18" name="Ellipse 17"/>
              <p:cNvSpPr/>
              <p:nvPr/>
            </p:nvSpPr>
            <p:spPr>
              <a:xfrm>
                <a:off x="7081059" y="1815487"/>
                <a:ext cx="282590" cy="30396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6609740" y="1815848"/>
                <a:ext cx="282590" cy="30396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Ellipse 44"/>
            <p:cNvSpPr/>
            <p:nvPr/>
          </p:nvSpPr>
          <p:spPr>
            <a:xfrm>
              <a:off x="7392187" y="1988840"/>
              <a:ext cx="282590" cy="3039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444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0" grpId="0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146018"/>
            <a:ext cx="4691659" cy="10668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Terrestrial</a:t>
            </a:r>
            <a:r>
              <a:rPr lang="fr-FR" dirty="0" smtClean="0"/>
              <a:t> background rejection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46856" y="1307624"/>
            <a:ext cx="8579296" cy="1859209"/>
          </a:xfrm>
        </p:spPr>
        <p:txBody>
          <a:bodyPr>
            <a:normAutofit/>
          </a:bodyPr>
          <a:lstStyle/>
          <a:p>
            <a:r>
              <a:rPr lang="fr-FR" sz="2000" dirty="0" smtClean="0"/>
              <a:t>EAS signatures</a:t>
            </a:r>
          </a:p>
          <a:p>
            <a:pPr lvl="1"/>
            <a:r>
              <a:rPr lang="fr-FR" sz="1800" dirty="0" smtClean="0"/>
              <a:t>Trigger pattern at </a:t>
            </a:r>
            <a:r>
              <a:rPr lang="fr-FR" sz="1800" dirty="0" err="1" smtClean="0"/>
              <a:t>ground</a:t>
            </a:r>
            <a:r>
              <a:rPr lang="fr-FR" sz="1800" dirty="0" smtClean="0"/>
              <a:t> </a:t>
            </a:r>
          </a:p>
          <a:p>
            <a:pPr marL="411480" lvl="1" indent="0">
              <a:buNone/>
            </a:pPr>
            <a:r>
              <a:rPr lang="fr-FR" sz="1800" dirty="0" smtClean="0"/>
              <a:t>    (</a:t>
            </a:r>
            <a:r>
              <a:rPr lang="fr-FR" sz="1800" dirty="0" err="1" smtClean="0"/>
              <a:t>beamed</a:t>
            </a:r>
            <a:r>
              <a:rPr lang="fr-FR" sz="1800" dirty="0" smtClean="0"/>
              <a:t> </a:t>
            </a:r>
            <a:r>
              <a:rPr lang="fr-FR" sz="1800" dirty="0" err="1" smtClean="0"/>
              <a:t>emission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flat </a:t>
            </a:r>
            <a:r>
              <a:rPr lang="fr-FR" sz="1800" dirty="0" err="1" smtClean="0"/>
              <a:t>wavefront</a:t>
            </a:r>
            <a:r>
              <a:rPr lang="fr-FR" sz="1800" dirty="0" smtClean="0"/>
              <a:t> &amp; </a:t>
            </a:r>
            <a:r>
              <a:rPr lang="fr-FR" sz="1800" dirty="0" err="1" smtClean="0"/>
              <a:t>lateral</a:t>
            </a:r>
            <a:r>
              <a:rPr lang="fr-FR" sz="1800" dirty="0" smtClean="0"/>
              <a:t> drop)</a:t>
            </a:r>
          </a:p>
          <a:p>
            <a:pPr lvl="1"/>
            <a:r>
              <a:rPr lang="fr-FR" sz="1800" dirty="0" err="1" smtClean="0"/>
              <a:t>Cerenkov</a:t>
            </a:r>
            <a:r>
              <a:rPr lang="fr-FR" sz="1800" dirty="0" smtClean="0"/>
              <a:t> </a:t>
            </a:r>
            <a:r>
              <a:rPr lang="fr-FR" sz="1800" dirty="0" err="1" smtClean="0"/>
              <a:t>cone</a:t>
            </a:r>
            <a:endParaRPr lang="fr-FR" sz="1800" dirty="0" smtClean="0"/>
          </a:p>
          <a:p>
            <a:pPr lvl="1"/>
            <a:r>
              <a:rPr lang="fr-FR" sz="1800" dirty="0" err="1" smtClean="0"/>
              <a:t>Polarization</a:t>
            </a:r>
            <a:r>
              <a:rPr lang="fr-FR" sz="1800" dirty="0" smtClean="0"/>
              <a:t> : </a:t>
            </a:r>
            <a:r>
              <a:rPr lang="fr-FR" sz="1800" dirty="0" smtClean="0">
                <a:latin typeface="ZapfChancery"/>
              </a:rPr>
              <a:t>┴</a:t>
            </a:r>
            <a:r>
              <a:rPr lang="fr-FR" sz="1800" dirty="0" err="1" smtClean="0">
                <a:latin typeface="ZapfChancery"/>
              </a:rPr>
              <a:t>B</a:t>
            </a:r>
            <a:r>
              <a:rPr lang="fr-FR" sz="1800" baseline="-25000" dirty="0" err="1" smtClean="0">
                <a:latin typeface="ZapfChancery"/>
              </a:rPr>
              <a:t>geo</a:t>
            </a:r>
            <a:r>
              <a:rPr lang="fr-FR" sz="1800" dirty="0" smtClean="0">
                <a:latin typeface="ZapfChancery"/>
              </a:rPr>
              <a:t> &amp; ┴v at 1st </a:t>
            </a:r>
            <a:r>
              <a:rPr lang="fr-FR" sz="1800" dirty="0" err="1" smtClean="0">
                <a:latin typeface="ZapfChancery"/>
              </a:rPr>
              <a:t>order</a:t>
            </a:r>
            <a:r>
              <a:rPr lang="fr-FR" sz="1800" dirty="0" smtClean="0">
                <a:latin typeface="ZapfChancery"/>
              </a:rPr>
              <a:t> on all </a:t>
            </a:r>
            <a:r>
              <a:rPr lang="fr-FR" sz="1800" dirty="0" err="1" smtClean="0">
                <a:latin typeface="ZapfChancery"/>
              </a:rPr>
              <a:t>antennas</a:t>
            </a:r>
            <a:endParaRPr lang="en-US" sz="1800" dirty="0"/>
          </a:p>
        </p:txBody>
      </p:sp>
      <p:grpSp>
        <p:nvGrpSpPr>
          <p:cNvPr id="36" name="Groupe 35"/>
          <p:cNvGrpSpPr/>
          <p:nvPr/>
        </p:nvGrpSpPr>
        <p:grpSpPr>
          <a:xfrm>
            <a:off x="-44646" y="3185334"/>
            <a:ext cx="4497549" cy="3600400"/>
            <a:chOff x="-44646" y="3185334"/>
            <a:chExt cx="4497549" cy="3600400"/>
          </a:xfrm>
        </p:grpSpPr>
        <p:pic>
          <p:nvPicPr>
            <p:cNvPr id="5" name="Espace réservé du contenu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1" r="15387"/>
            <a:stretch/>
          </p:blipFill>
          <p:spPr>
            <a:xfrm>
              <a:off x="-44646" y="3185334"/>
              <a:ext cx="4311514" cy="3600400"/>
            </a:xfrm>
            <a:prstGeom prst="rect">
              <a:avLst/>
            </a:prstGeom>
          </p:spPr>
        </p:pic>
        <p:grpSp>
          <p:nvGrpSpPr>
            <p:cNvPr id="6" name="Groupe 5"/>
            <p:cNvGrpSpPr/>
            <p:nvPr/>
          </p:nvGrpSpPr>
          <p:grpSpPr>
            <a:xfrm>
              <a:off x="559223" y="3854653"/>
              <a:ext cx="3846328" cy="2897632"/>
              <a:chOff x="544783" y="2999854"/>
              <a:chExt cx="5037435" cy="360841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96344" y="6263135"/>
                <a:ext cx="895736" cy="3451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e 7"/>
              <p:cNvGrpSpPr/>
              <p:nvPr/>
            </p:nvGrpSpPr>
            <p:grpSpPr>
              <a:xfrm>
                <a:off x="544783" y="2999854"/>
                <a:ext cx="5037435" cy="3518607"/>
                <a:chOff x="544783" y="3719934"/>
                <a:chExt cx="5037435" cy="3518607"/>
              </a:xfrm>
            </p:grpSpPr>
            <p:sp>
              <p:nvSpPr>
                <p:cNvPr id="9" name="ZoneTexte 8"/>
                <p:cNvSpPr txBox="1"/>
                <p:nvPr/>
              </p:nvSpPr>
              <p:spPr>
                <a:xfrm>
                  <a:off x="2481834" y="3719934"/>
                  <a:ext cx="2696064" cy="14564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 smtClean="0"/>
                    <a:t>Tau </a:t>
                  </a:r>
                  <a:r>
                    <a:rPr lang="fr-FR" sz="1400" b="1" dirty="0" err="1"/>
                    <a:t>decay</a:t>
                  </a:r>
                  <a:r>
                    <a:rPr lang="fr-FR" sz="1400" b="1" dirty="0"/>
                    <a:t> </a:t>
                  </a:r>
                  <a:r>
                    <a:rPr lang="fr-FR" sz="1400" b="1" dirty="0" smtClean="0"/>
                    <a:t>@ </a:t>
                  </a:r>
                  <a:r>
                    <a:rPr lang="fr-FR" sz="1400" b="1" dirty="0" err="1" smtClean="0"/>
                    <a:t>origin</a:t>
                  </a:r>
                  <a:endParaRPr lang="fr-FR" sz="1400" b="1" dirty="0" smtClean="0"/>
                </a:p>
                <a:p>
                  <a:r>
                    <a:rPr lang="fr-FR" sz="1400" b="1" dirty="0" err="1" smtClean="0"/>
                    <a:t>Subsequent</a:t>
                  </a:r>
                  <a:r>
                    <a:rPr lang="fr-FR" sz="1400" b="1" dirty="0" smtClean="0"/>
                    <a:t> </a:t>
                  </a:r>
                  <a:r>
                    <a:rPr lang="fr-FR" sz="1400" b="1" dirty="0" err="1" smtClean="0"/>
                    <a:t>shower</a:t>
                  </a:r>
                  <a:r>
                    <a:rPr lang="fr-FR" sz="1400" b="1" dirty="0" smtClean="0"/>
                    <a:t>:</a:t>
                  </a:r>
                  <a:endParaRPr lang="fr-FR" sz="1400" b="1" dirty="0"/>
                </a:p>
                <a:p>
                  <a:r>
                    <a:rPr lang="fr-FR" sz="1400" b="1" dirty="0" smtClean="0"/>
                    <a:t>E = 1.4 10</a:t>
                  </a:r>
                  <a:r>
                    <a:rPr lang="fr-FR" sz="1400" b="1" baseline="30000" dirty="0" smtClean="0"/>
                    <a:t>17 </a:t>
                  </a:r>
                  <a:r>
                    <a:rPr lang="fr-FR" sz="1400" b="1" dirty="0" smtClean="0"/>
                    <a:t>eV </a:t>
                  </a:r>
                </a:p>
                <a:p>
                  <a:r>
                    <a:rPr lang="fr-FR" sz="1400" b="1" dirty="0" smtClean="0">
                      <a:latin typeface="Symbol" panose="05050102010706020507" pitchFamily="18" charset="2"/>
                    </a:rPr>
                    <a:t>q</a:t>
                  </a:r>
                  <a:r>
                    <a:rPr lang="fr-FR" sz="1400" b="1" dirty="0" smtClean="0"/>
                    <a:t> = 89.5°</a:t>
                  </a:r>
                </a:p>
                <a:p>
                  <a:endParaRPr lang="en-US" sz="1400" b="1" dirty="0"/>
                </a:p>
              </p:txBody>
            </p:sp>
            <p:sp>
              <p:nvSpPr>
                <p:cNvPr id="10" name="ZoneTexte 9"/>
                <p:cNvSpPr txBox="1"/>
                <p:nvPr/>
              </p:nvSpPr>
              <p:spPr>
                <a:xfrm rot="466004">
                  <a:off x="544783" y="6912759"/>
                  <a:ext cx="2828327" cy="3257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b="1" dirty="0" smtClean="0"/>
                    <a:t>Longitudinal distance [km]</a:t>
                  </a:r>
                  <a:endParaRPr lang="en-US" sz="1100" b="1" dirty="0"/>
                </a:p>
              </p:txBody>
            </p:sp>
            <p:sp>
              <p:nvSpPr>
                <p:cNvPr id="11" name="ZoneTexte 10"/>
                <p:cNvSpPr txBox="1"/>
                <p:nvPr/>
              </p:nvSpPr>
              <p:spPr>
                <a:xfrm rot="20708216">
                  <a:off x="3301838" y="6820323"/>
                  <a:ext cx="2280380" cy="3257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b="1" dirty="0" err="1" smtClean="0"/>
                    <a:t>Lateral</a:t>
                  </a:r>
                  <a:r>
                    <a:rPr lang="fr-FR" sz="1100" b="1" dirty="0" smtClean="0"/>
                    <a:t> distance [km]</a:t>
                  </a:r>
                  <a:endParaRPr lang="en-US" sz="1100" b="1" dirty="0"/>
                </a:p>
              </p:txBody>
            </p:sp>
          </p:grpSp>
        </p:grpSp>
        <p:cxnSp>
          <p:nvCxnSpPr>
            <p:cNvPr id="12" name="Connecteur droit avec flèche 11"/>
            <p:cNvCxnSpPr/>
            <p:nvPr/>
          </p:nvCxnSpPr>
          <p:spPr>
            <a:xfrm>
              <a:off x="3081098" y="6140792"/>
              <a:ext cx="1122065" cy="1366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 rot="414900">
              <a:off x="3235978" y="5937212"/>
              <a:ext cx="12169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err="1" smtClean="0">
                  <a:solidFill>
                    <a:srgbClr val="FF0000"/>
                  </a:solidFill>
                </a:rPr>
                <a:t>Shower</a:t>
              </a:r>
              <a:r>
                <a:rPr lang="fr-FR" sz="1100" b="1" dirty="0" smtClean="0">
                  <a:solidFill>
                    <a:srgbClr val="FF0000"/>
                  </a:solidFill>
                </a:rPr>
                <a:t> axis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43394" y="3220924"/>
              <a:ext cx="259873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200" b="1" dirty="0"/>
                <a:t>30-80MHz </a:t>
              </a:r>
              <a:r>
                <a:rPr lang="fr-FR" sz="1200" b="1" dirty="0" err="1"/>
                <a:t>Efield</a:t>
              </a:r>
              <a:r>
                <a:rPr lang="fr-FR" sz="1200" b="1" dirty="0"/>
                <a:t> </a:t>
              </a:r>
              <a:r>
                <a:rPr lang="fr-FR" sz="1200" b="1" dirty="0" smtClean="0"/>
                <a:t>computation</a:t>
              </a:r>
            </a:p>
            <a:p>
              <a:pPr algn="ctr"/>
              <a:r>
                <a:rPr lang="fr-FR" sz="1200" b="1" dirty="0" err="1" smtClean="0"/>
                <a:t>ZHAireS</a:t>
              </a:r>
              <a:r>
                <a:rPr lang="fr-FR" sz="1200" b="1" dirty="0" smtClean="0"/>
                <a:t> simulation code</a:t>
              </a:r>
              <a:endParaRPr lang="en-US" sz="1200" dirty="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5796136" y="879895"/>
            <a:ext cx="3072464" cy="2136221"/>
            <a:chOff x="5796136" y="879895"/>
            <a:chExt cx="3072464" cy="2136221"/>
          </a:xfrm>
        </p:grpSpPr>
        <p:sp>
          <p:nvSpPr>
            <p:cNvPr id="17" name="Rectangle 16"/>
            <p:cNvSpPr/>
            <p:nvPr/>
          </p:nvSpPr>
          <p:spPr>
            <a:xfrm>
              <a:off x="5796136" y="2492896"/>
              <a:ext cx="307246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fr-FR" sz="1400" dirty="0" smtClean="0">
                  <a:latin typeface="Symbol" panose="05050102010706020507" pitchFamily="18" charset="2"/>
                </a:rPr>
                <a:t>h</a:t>
              </a:r>
              <a:r>
                <a:rPr lang="fr-FR" sz="1400" dirty="0" smtClean="0"/>
                <a:t> = </a:t>
              </a:r>
              <a:r>
                <a:rPr lang="fr-FR" sz="1400" dirty="0" err="1" smtClean="0"/>
                <a:t>atan</a:t>
              </a:r>
              <a:r>
                <a:rPr lang="fr-FR" sz="1400" dirty="0" smtClean="0"/>
                <a:t>(</a:t>
              </a:r>
              <a:r>
                <a:rPr lang="fr-FR" sz="1400" dirty="0" err="1" smtClean="0"/>
                <a:t>max|E</a:t>
              </a:r>
              <a:r>
                <a:rPr lang="fr-FR" sz="1400" baseline="-25000" dirty="0" err="1" smtClean="0"/>
                <a:t>y</a:t>
              </a:r>
              <a:r>
                <a:rPr lang="fr-FR" sz="1400" dirty="0" smtClean="0"/>
                <a:t>|/</a:t>
              </a:r>
              <a:r>
                <a:rPr lang="fr-FR" sz="1400" dirty="0" err="1" smtClean="0"/>
                <a:t>max|E</a:t>
              </a:r>
              <a:r>
                <a:rPr lang="fr-FR" sz="1400" baseline="-25000" dirty="0" err="1" smtClean="0"/>
                <a:t>x</a:t>
              </a:r>
              <a:r>
                <a:rPr lang="fr-FR" sz="1400" dirty="0"/>
                <a:t>|)              </a:t>
              </a:r>
              <a:endParaRPr lang="fr-FR" sz="1400" dirty="0" smtClean="0"/>
            </a:p>
            <a:p>
              <a:pPr lvl="1"/>
              <a:r>
                <a:rPr lang="fr-FR" sz="1400" dirty="0" smtClean="0">
                  <a:latin typeface="Symbol" panose="05050102010706020507" pitchFamily="18" charset="2"/>
                </a:rPr>
                <a:t>b </a:t>
              </a:r>
              <a:r>
                <a:rPr lang="fr-FR" sz="1400" dirty="0" smtClean="0"/>
                <a:t>= </a:t>
              </a:r>
              <a:r>
                <a:rPr lang="fr-FR" sz="1400" dirty="0" err="1" smtClean="0"/>
                <a:t>atan</a:t>
              </a:r>
              <a:r>
                <a:rPr lang="fr-FR" sz="1400" dirty="0" smtClean="0"/>
                <a:t>(</a:t>
              </a:r>
              <a:r>
                <a:rPr lang="fr-FR" sz="1400" dirty="0" err="1" smtClean="0"/>
                <a:t>max|E</a:t>
              </a:r>
              <a:r>
                <a:rPr lang="fr-FR" sz="1400" baseline="-25000" dirty="0" err="1" smtClean="0"/>
                <a:t>plane</a:t>
              </a:r>
              <a:r>
                <a:rPr lang="fr-FR" sz="1400" dirty="0" smtClean="0"/>
                <a:t>|/</a:t>
              </a:r>
              <a:r>
                <a:rPr lang="fr-FR" sz="1400" dirty="0" err="1" smtClean="0"/>
                <a:t>max|E</a:t>
              </a:r>
              <a:r>
                <a:rPr lang="fr-FR" sz="1400" baseline="-25000" dirty="0" err="1" smtClean="0"/>
                <a:t>z</a:t>
              </a:r>
              <a:r>
                <a:rPr lang="fr-FR" sz="1400" dirty="0" smtClean="0"/>
                <a:t>|)</a:t>
              </a:r>
              <a:endParaRPr lang="fr-FR" sz="1400" dirty="0"/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6410098" y="879895"/>
              <a:ext cx="2259099" cy="1562285"/>
              <a:chOff x="6275484" y="2974415"/>
              <a:chExt cx="3240978" cy="2394206"/>
            </a:xfrm>
          </p:grpSpPr>
          <p:grpSp>
            <p:nvGrpSpPr>
              <p:cNvPr id="19" name="Groupe 18"/>
              <p:cNvGrpSpPr/>
              <p:nvPr/>
            </p:nvGrpSpPr>
            <p:grpSpPr>
              <a:xfrm>
                <a:off x="6751072" y="3429000"/>
                <a:ext cx="1710190" cy="1624826"/>
                <a:chOff x="4355976" y="3501008"/>
                <a:chExt cx="2448272" cy="2376264"/>
              </a:xfrm>
            </p:grpSpPr>
            <p:cxnSp>
              <p:nvCxnSpPr>
                <p:cNvPr id="32" name="Connecteur droit avec flèche 31"/>
                <p:cNvCxnSpPr/>
                <p:nvPr/>
              </p:nvCxnSpPr>
              <p:spPr>
                <a:xfrm>
                  <a:off x="5076056" y="5085184"/>
                  <a:ext cx="1728192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avec flèche 32"/>
                <p:cNvCxnSpPr/>
                <p:nvPr/>
              </p:nvCxnSpPr>
              <p:spPr>
                <a:xfrm flipH="1">
                  <a:off x="4355976" y="5085184"/>
                  <a:ext cx="720080" cy="7920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avec flèche 33"/>
                <p:cNvCxnSpPr/>
                <p:nvPr/>
              </p:nvCxnSpPr>
              <p:spPr>
                <a:xfrm flipV="1">
                  <a:off x="5076056" y="3501008"/>
                  <a:ext cx="0" cy="158417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ZoneTexte 19"/>
              <p:cNvSpPr txBox="1"/>
              <p:nvPr/>
            </p:nvSpPr>
            <p:spPr>
              <a:xfrm>
                <a:off x="8446632" y="4249289"/>
                <a:ext cx="1069830" cy="471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x (EW)</a:t>
                </a:r>
                <a:endParaRPr lang="fr-FR" sz="1400" dirty="0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6275484" y="4944119"/>
                <a:ext cx="885853" cy="424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y</a:t>
                </a:r>
                <a:r>
                  <a:rPr lang="fr-FR" sz="1200" dirty="0" smtClean="0"/>
                  <a:t> (NS)</a:t>
                </a:r>
                <a:endParaRPr lang="fr-FR" sz="1200" dirty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073494" y="2974415"/>
                <a:ext cx="276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z</a:t>
                </a:r>
              </a:p>
            </p:txBody>
          </p:sp>
          <p:cxnSp>
            <p:nvCxnSpPr>
              <p:cNvPr id="23" name="Connecteur droit avec flèche 22"/>
              <p:cNvCxnSpPr>
                <a:endCxn id="24" idx="1"/>
              </p:cNvCxnSpPr>
              <p:nvPr/>
            </p:nvCxnSpPr>
            <p:spPr>
              <a:xfrm flipV="1">
                <a:off x="7269253" y="4206280"/>
                <a:ext cx="771829" cy="31404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ZoneTexte 23"/>
              <p:cNvSpPr txBox="1"/>
              <p:nvPr/>
            </p:nvSpPr>
            <p:spPr>
              <a:xfrm>
                <a:off x="8041082" y="3975447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b="1" dirty="0" smtClean="0">
                    <a:solidFill>
                      <a:srgbClr val="FF0000"/>
                    </a:solidFill>
                  </a:rPr>
                  <a:t>P</a:t>
                </a:r>
                <a:endParaRPr lang="fr-FR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5" name="Connecteur droit avec flèche 24"/>
              <p:cNvCxnSpPr/>
              <p:nvPr/>
            </p:nvCxnSpPr>
            <p:spPr>
              <a:xfrm>
                <a:off x="8041082" y="3975447"/>
                <a:ext cx="348172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/>
              <p:cNvCxnSpPr/>
              <p:nvPr/>
            </p:nvCxnSpPr>
            <p:spPr>
              <a:xfrm>
                <a:off x="7267691" y="4533815"/>
                <a:ext cx="747222" cy="24519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>
                <a:off x="8014912" y="4206279"/>
                <a:ext cx="0" cy="58835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27"/>
              <p:cNvSpPr txBox="1"/>
              <p:nvPr/>
            </p:nvSpPr>
            <p:spPr>
              <a:xfrm>
                <a:off x="7387553" y="4537048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smtClean="0">
                    <a:latin typeface="Symbol" panose="05050102010706020507" pitchFamily="18" charset="2"/>
                  </a:rPr>
                  <a:t>h</a:t>
                </a:r>
                <a:endParaRPr lang="fr-FR" i="1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29" name="Arc 28"/>
              <p:cNvSpPr/>
              <p:nvPr/>
            </p:nvSpPr>
            <p:spPr>
              <a:xfrm flipH="1">
                <a:off x="7800727" y="4500458"/>
                <a:ext cx="65590" cy="351352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Arc 29"/>
              <p:cNvSpPr/>
              <p:nvPr/>
            </p:nvSpPr>
            <p:spPr>
              <a:xfrm>
                <a:off x="6715476" y="3907611"/>
                <a:ext cx="1085193" cy="792088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7387553" y="3514664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>
                    <a:latin typeface="Symbol" panose="05050102010706020507" pitchFamily="18" charset="2"/>
                  </a:rPr>
                  <a:t>b</a:t>
                </a:r>
              </a:p>
            </p:txBody>
          </p:sp>
        </p:grpSp>
      </p:grpSp>
      <p:grpSp>
        <p:nvGrpSpPr>
          <p:cNvPr id="35" name="Groupe 34"/>
          <p:cNvGrpSpPr/>
          <p:nvPr/>
        </p:nvGrpSpPr>
        <p:grpSpPr>
          <a:xfrm>
            <a:off x="5268799" y="3265820"/>
            <a:ext cx="3351072" cy="3486465"/>
            <a:chOff x="5268799" y="3265820"/>
            <a:chExt cx="3351072" cy="3486465"/>
          </a:xfrm>
        </p:grpSpPr>
        <p:sp>
          <p:nvSpPr>
            <p:cNvPr id="38" name="ZoneTexte 37"/>
            <p:cNvSpPr txBox="1"/>
            <p:nvPr/>
          </p:nvSpPr>
          <p:spPr>
            <a:xfrm>
              <a:off x="5563682" y="3265820"/>
              <a:ext cx="28967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 smtClean="0"/>
                <a:t>Polarization</a:t>
              </a:r>
              <a:r>
                <a:rPr lang="fr-FR" sz="1400" b="1" dirty="0" smtClean="0"/>
                <a:t> angles on all </a:t>
              </a:r>
              <a:r>
                <a:rPr lang="fr-FR" sz="1400" b="1" dirty="0" err="1" smtClean="0"/>
                <a:t>trigged</a:t>
              </a:r>
              <a:r>
                <a:rPr lang="fr-FR" sz="1400" b="1" dirty="0" smtClean="0"/>
                <a:t> </a:t>
              </a:r>
              <a:r>
                <a:rPr lang="fr-FR" sz="1400" b="1" dirty="0" err="1" smtClean="0"/>
                <a:t>antennas</a:t>
              </a:r>
              <a:endParaRPr lang="en-US" sz="1400" b="1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0" t="4471" r="7883" b="1635"/>
            <a:stretch/>
          </p:blipFill>
          <p:spPr>
            <a:xfrm>
              <a:off x="5268799" y="3736196"/>
              <a:ext cx="3351072" cy="3016089"/>
            </a:xfrm>
            <a:prstGeom prst="rect">
              <a:avLst/>
            </a:prstGeom>
          </p:spPr>
        </p:pic>
      </p:grpSp>
      <p:sp>
        <p:nvSpPr>
          <p:cNvPr id="40" name="Flèche droite 39"/>
          <p:cNvSpPr/>
          <p:nvPr/>
        </p:nvSpPr>
        <p:spPr>
          <a:xfrm>
            <a:off x="3437868" y="4643485"/>
            <a:ext cx="1944216" cy="684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e 38"/>
          <p:cNvGrpSpPr/>
          <p:nvPr/>
        </p:nvGrpSpPr>
        <p:grpSpPr>
          <a:xfrm>
            <a:off x="5906306" y="44624"/>
            <a:ext cx="3239269" cy="3700348"/>
            <a:chOff x="5906306" y="44624"/>
            <a:chExt cx="3239269" cy="3700348"/>
          </a:xfrm>
        </p:grpSpPr>
        <p:grpSp>
          <p:nvGrpSpPr>
            <p:cNvPr id="15" name="Groupe 14"/>
            <p:cNvGrpSpPr/>
            <p:nvPr/>
          </p:nvGrpSpPr>
          <p:grpSpPr>
            <a:xfrm>
              <a:off x="5906306" y="290699"/>
              <a:ext cx="3239269" cy="3454273"/>
              <a:chOff x="5951291" y="118743"/>
              <a:chExt cx="3239269" cy="3454273"/>
            </a:xfrm>
          </p:grpSpPr>
          <p:pic>
            <p:nvPicPr>
              <p:cNvPr id="1741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1291" y="118743"/>
                <a:ext cx="3239269" cy="1545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1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5759" y="1647637"/>
                <a:ext cx="2934463" cy="1925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" name="ZoneTexte 36"/>
            <p:cNvSpPr txBox="1"/>
            <p:nvPr/>
          </p:nvSpPr>
          <p:spPr>
            <a:xfrm>
              <a:off x="5982836" y="44624"/>
              <a:ext cx="28376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W Carvalho @ GRAND workshop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684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Physics</a:t>
            </a:r>
            <a:r>
              <a:rPr lang="fr-FR" dirty="0" smtClean="0"/>
              <a:t> at </a:t>
            </a: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scale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5336157"/>
            <a:ext cx="3672408" cy="1320147"/>
          </a:xfrm>
        </p:spPr>
        <p:txBody>
          <a:bodyPr>
            <a:normAutofit fontScale="62500" lnSpcReduction="20000"/>
          </a:bodyPr>
          <a:lstStyle/>
          <a:p>
            <a:pPr marL="109728" indent="0">
              <a:buNone/>
            </a:pPr>
            <a:r>
              <a:rPr lang="fr-FR" dirty="0" smtClean="0"/>
              <a:t>PCB + </a:t>
            </a:r>
            <a:r>
              <a:rPr lang="fr-FR" dirty="0" err="1" smtClean="0"/>
              <a:t>discrete</a:t>
            </a:r>
            <a:r>
              <a:rPr lang="fr-FR" dirty="0" smtClean="0"/>
              <a:t> </a:t>
            </a:r>
            <a:r>
              <a:rPr lang="fr-FR" dirty="0" err="1" smtClean="0"/>
              <a:t>componants</a:t>
            </a:r>
            <a:r>
              <a:rPr lang="fr-FR" dirty="0" smtClean="0"/>
              <a:t>: amplifier, ADC, FPGA, </a:t>
            </a:r>
            <a:r>
              <a:rPr lang="fr-FR" dirty="0" err="1" smtClean="0"/>
              <a:t>comm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cost~1000 € /</a:t>
            </a:r>
            <a:r>
              <a:rPr lang="fr-FR" dirty="0" err="1" smtClean="0"/>
              <a:t>board</a:t>
            </a:r>
            <a:endParaRPr lang="fr-FR" dirty="0" smtClean="0"/>
          </a:p>
          <a:p>
            <a:pPr lvl="1"/>
            <a:r>
              <a:rPr lang="fr-FR" dirty="0" smtClean="0"/>
              <a:t>consomption~ 5W</a:t>
            </a:r>
          </a:p>
          <a:p>
            <a:pPr lvl="1"/>
            <a:r>
              <a:rPr lang="fr-FR" dirty="0" err="1" smtClean="0"/>
              <a:t>Reliability</a:t>
            </a:r>
            <a:r>
              <a:rPr lang="fr-FR" dirty="0" smtClean="0"/>
              <a:t>?</a:t>
            </a:r>
          </a:p>
          <a:p>
            <a:endParaRPr lang="en-US" dirty="0"/>
          </a:p>
        </p:txBody>
      </p:sp>
      <p:pic>
        <p:nvPicPr>
          <p:cNvPr id="614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86" y="2348880"/>
            <a:ext cx="3614303" cy="245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pnhe\Documents\TREND\GRANDproto\elec\photos\PROTONUM_V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2952328" cy="39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4391980" y="5157192"/>
            <a:ext cx="4759046" cy="1652803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fr-FR" b="1" dirty="0" smtClean="0">
                <a:solidFill>
                  <a:srgbClr val="FF0000"/>
                </a:solidFill>
              </a:rPr>
              <a:t>ASIC</a:t>
            </a:r>
          </a:p>
          <a:p>
            <a:pPr marL="109728" indent="0">
              <a:buNone/>
            </a:pPr>
            <a:r>
              <a:rPr lang="fr-FR" dirty="0" smtClean="0"/>
              <a:t>(Application-</a:t>
            </a:r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integrated</a:t>
            </a:r>
            <a:r>
              <a:rPr lang="fr-FR" dirty="0" smtClean="0"/>
              <a:t> circuit)</a:t>
            </a:r>
          </a:p>
          <a:p>
            <a:pPr lvl="1"/>
            <a:r>
              <a:rPr lang="fr-FR" dirty="0" err="1" smtClean="0"/>
              <a:t>Cost</a:t>
            </a:r>
            <a:r>
              <a:rPr lang="fr-FR" dirty="0"/>
              <a:t> </a:t>
            </a:r>
            <a:r>
              <a:rPr lang="fr-FR" dirty="0" smtClean="0"/>
              <a:t>~ 10M$ </a:t>
            </a:r>
            <a:r>
              <a:rPr lang="fr-FR" dirty="0" smtClean="0">
                <a:sym typeface="Wingdings" panose="05000000000000000000" pitchFamily="2" charset="2"/>
              </a:rPr>
              <a:t> few 10$ /</a:t>
            </a:r>
            <a:r>
              <a:rPr lang="fr-FR" dirty="0" err="1" smtClean="0">
                <a:sym typeface="Wingdings" panose="05000000000000000000" pitchFamily="2" charset="2"/>
              </a:rPr>
              <a:t>board</a:t>
            </a:r>
            <a:endParaRPr lang="fr-FR" dirty="0" smtClean="0"/>
          </a:p>
          <a:p>
            <a:pPr lvl="1"/>
            <a:r>
              <a:rPr lang="fr-FR" dirty="0" smtClean="0"/>
              <a:t>Consomption &lt; 1W</a:t>
            </a:r>
          </a:p>
          <a:p>
            <a:pPr lvl="1"/>
            <a:r>
              <a:rPr lang="fr-FR" dirty="0" err="1" smtClean="0"/>
              <a:t>Reliability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Flèche droite rayée 3"/>
          <p:cNvSpPr/>
          <p:nvPr/>
        </p:nvSpPr>
        <p:spPr>
          <a:xfrm>
            <a:off x="3923928" y="2348880"/>
            <a:ext cx="936104" cy="202351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611560" y="4869160"/>
            <a:ext cx="2933816" cy="369332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GRANDproto</a:t>
            </a:r>
            <a:r>
              <a:rPr lang="fr-FR" dirty="0" smtClean="0"/>
              <a:t> digital </a:t>
            </a:r>
            <a:r>
              <a:rPr lang="fr-FR" dirty="0" err="1" smtClean="0"/>
              <a:t>board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09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Take</a:t>
            </a:r>
            <a:r>
              <a:rPr lang="fr-FR" dirty="0"/>
              <a:t>-</a:t>
            </a:r>
            <a:r>
              <a:rPr lang="fr-FR" dirty="0" smtClean="0"/>
              <a:t>home message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824536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GRAND proposes a </a:t>
            </a:r>
            <a:r>
              <a:rPr lang="fr-FR" dirty="0" err="1" smtClean="0"/>
              <a:t>next-generation</a:t>
            </a:r>
            <a:r>
              <a:rPr lang="fr-FR" dirty="0"/>
              <a:t>  </a:t>
            </a:r>
            <a:r>
              <a:rPr lang="fr-FR" dirty="0" smtClean="0"/>
              <a:t>detector of </a:t>
            </a:r>
            <a:r>
              <a:rPr lang="fr-FR" dirty="0" err="1" smtClean="0"/>
              <a:t>EeV</a:t>
            </a:r>
            <a:r>
              <a:rPr lang="fr-FR" dirty="0" smtClean="0"/>
              <a:t> </a:t>
            </a:r>
            <a:r>
              <a:rPr lang="fr-FR" dirty="0" err="1" smtClean="0"/>
              <a:t>cosmic</a:t>
            </a:r>
            <a:r>
              <a:rPr lang="fr-FR" dirty="0" smtClean="0"/>
              <a:t> </a:t>
            </a:r>
            <a:r>
              <a:rPr lang="fr-FR" dirty="0" err="1" smtClean="0"/>
              <a:t>particles</a:t>
            </a:r>
            <a:r>
              <a:rPr lang="fr-FR" dirty="0" smtClean="0"/>
              <a:t>. </a:t>
            </a:r>
            <a:r>
              <a:rPr lang="fr-FR" dirty="0" err="1" smtClean="0"/>
              <a:t>Would</a:t>
            </a:r>
            <a:r>
              <a:rPr lang="fr-FR" dirty="0" smtClean="0"/>
              <a:t> in </a:t>
            </a:r>
            <a:r>
              <a:rPr lang="fr-FR" dirty="0" err="1" smtClean="0"/>
              <a:t>particular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 </a:t>
            </a:r>
            <a:r>
              <a:rPr lang="fr-FR" dirty="0" err="1" smtClean="0"/>
              <a:t>EeV</a:t>
            </a:r>
            <a:r>
              <a:rPr lang="fr-FR" dirty="0" smtClean="0"/>
              <a:t> neutrino </a:t>
            </a:r>
            <a:r>
              <a:rPr lang="fr-FR" dirty="0" err="1" smtClean="0"/>
              <a:t>discovery</a:t>
            </a:r>
            <a:r>
              <a:rPr lang="fr-FR" dirty="0" smtClean="0"/>
              <a:t> instrument (</a:t>
            </a:r>
            <a:r>
              <a:rPr lang="fr-FR" dirty="0" err="1" smtClean="0"/>
              <a:t>worst</a:t>
            </a:r>
            <a:r>
              <a:rPr lang="fr-FR" dirty="0" smtClean="0"/>
              <a:t> case scenario) and a  </a:t>
            </a:r>
            <a:r>
              <a:rPr lang="fr-FR" dirty="0" err="1" smtClean="0"/>
              <a:t>precision</a:t>
            </a:r>
            <a:r>
              <a:rPr lang="fr-FR" dirty="0" smtClean="0"/>
              <a:t>* instrument (best case scenario).</a:t>
            </a:r>
          </a:p>
          <a:p>
            <a:pPr marL="109728" indent="0">
              <a:buNone/>
            </a:pPr>
            <a:r>
              <a:rPr lang="fr-FR" dirty="0" smtClean="0"/>
              <a:t>                   *: large stat &amp; fraction of </a:t>
            </a:r>
            <a:r>
              <a:rPr lang="fr-FR" dirty="0" err="1" smtClean="0"/>
              <a:t>degree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Probably</a:t>
            </a:r>
            <a:r>
              <a:rPr lang="fr-FR" dirty="0" smtClean="0"/>
              <a:t> </a:t>
            </a:r>
            <a:r>
              <a:rPr lang="fr-FR" dirty="0" err="1" smtClean="0"/>
              <a:t>takes</a:t>
            </a:r>
            <a:r>
              <a:rPr lang="fr-FR" dirty="0" smtClean="0"/>
              <a:t> 200’000 km² &amp; 200’000 </a:t>
            </a:r>
            <a:r>
              <a:rPr lang="fr-FR" dirty="0" err="1" smtClean="0"/>
              <a:t>antennas</a:t>
            </a:r>
            <a:r>
              <a:rPr lang="fr-FR" dirty="0" smtClean="0"/>
              <a:t> to </a:t>
            </a:r>
            <a:r>
              <a:rPr lang="fr-FR" dirty="0" err="1" smtClean="0"/>
              <a:t>reach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goal. </a:t>
            </a:r>
            <a:r>
              <a:rPr lang="fr-FR" dirty="0" err="1" smtClean="0"/>
              <a:t>Aiming</a:t>
            </a:r>
            <a:r>
              <a:rPr lang="fr-FR" dirty="0" smtClean="0"/>
              <a:t> at 1st </a:t>
            </a:r>
            <a:r>
              <a:rPr lang="fr-FR" dirty="0" err="1" smtClean="0"/>
              <a:t>hotspot</a:t>
            </a:r>
            <a:r>
              <a:rPr lang="fr-FR" dirty="0" smtClean="0"/>
              <a:t> in 2020’s.</a:t>
            </a:r>
          </a:p>
          <a:p>
            <a:r>
              <a:rPr lang="fr-FR" dirty="0" err="1" smtClean="0"/>
              <a:t>Loads</a:t>
            </a:r>
            <a:r>
              <a:rPr lang="fr-FR" dirty="0" smtClean="0"/>
              <a:t> of </a:t>
            </a:r>
            <a:r>
              <a:rPr lang="fr-FR" dirty="0" err="1" smtClean="0"/>
              <a:t>exciting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 </a:t>
            </a:r>
            <a:r>
              <a:rPr lang="fr-FR" dirty="0" err="1" smtClean="0"/>
              <a:t>ahead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White </a:t>
            </a:r>
            <a:r>
              <a:rPr lang="fr-FR" dirty="0" err="1" smtClean="0"/>
              <a:t>paper</a:t>
            </a:r>
            <a:r>
              <a:rPr lang="fr-FR" dirty="0" smtClean="0"/>
              <a:t> to </a:t>
            </a:r>
            <a:r>
              <a:rPr lang="fr-FR" dirty="0" err="1" smtClean="0"/>
              <a:t>define</a:t>
            </a:r>
            <a:r>
              <a:rPr lang="fr-FR" dirty="0" smtClean="0"/>
              <a:t> science case &amp; </a:t>
            </a:r>
            <a:r>
              <a:rPr lang="fr-FR" dirty="0" err="1" smtClean="0"/>
              <a:t>achievable</a:t>
            </a:r>
            <a:r>
              <a:rPr lang="fr-FR" dirty="0" smtClean="0"/>
              <a:t> perfs (</a:t>
            </a:r>
            <a:r>
              <a:rPr lang="fr-FR" dirty="0" err="1" smtClean="0"/>
              <a:t>based</a:t>
            </a:r>
            <a:r>
              <a:rPr lang="fr-FR" dirty="0" smtClean="0"/>
              <a:t> on </a:t>
            </a:r>
            <a:r>
              <a:rPr lang="fr-FR" dirty="0" err="1" smtClean="0"/>
              <a:t>simulations+experimental</a:t>
            </a:r>
            <a:r>
              <a:rPr lang="fr-FR" dirty="0" smtClean="0"/>
              <a:t> </a:t>
            </a:r>
            <a:r>
              <a:rPr lang="fr-FR" dirty="0" err="1" smtClean="0"/>
              <a:t>status</a:t>
            </a:r>
            <a:r>
              <a:rPr lang="fr-FR" dirty="0" smtClean="0"/>
              <a:t>).</a:t>
            </a:r>
          </a:p>
          <a:p>
            <a:pPr lvl="1"/>
            <a:r>
              <a:rPr lang="fr-FR" dirty="0"/>
              <a:t>Optimise air </a:t>
            </a:r>
            <a:r>
              <a:rPr lang="fr-FR" dirty="0" err="1"/>
              <a:t>shower</a:t>
            </a:r>
            <a:r>
              <a:rPr lang="fr-FR" dirty="0"/>
              <a:t> </a:t>
            </a:r>
            <a:r>
              <a:rPr lang="fr-FR" dirty="0" err="1" smtClean="0"/>
              <a:t>autonomous</a:t>
            </a:r>
            <a:r>
              <a:rPr lang="fr-FR" dirty="0" smtClean="0"/>
              <a:t> </a:t>
            </a:r>
            <a:r>
              <a:rPr lang="fr-FR" dirty="0" err="1" smtClean="0"/>
              <a:t>radiodetection</a:t>
            </a:r>
            <a:r>
              <a:rPr lang="fr-FR" dirty="0" smtClean="0"/>
              <a:t> </a:t>
            </a:r>
            <a:r>
              <a:rPr lang="fr-FR" dirty="0" err="1" smtClean="0"/>
              <a:t>efficiency</a:t>
            </a:r>
            <a:r>
              <a:rPr lang="fr-FR" dirty="0" smtClean="0"/>
              <a:t>.</a:t>
            </a:r>
            <a:endParaRPr lang="fr-FR" dirty="0"/>
          </a:p>
          <a:p>
            <a:pPr lvl="1"/>
            <a:r>
              <a:rPr lang="fr-FR" dirty="0" smtClean="0"/>
              <a:t>Design &amp; test </a:t>
            </a:r>
            <a:r>
              <a:rPr lang="fr-FR" dirty="0" err="1" smtClean="0"/>
              <a:t>antennas</a:t>
            </a:r>
            <a:r>
              <a:rPr lang="fr-FR" dirty="0" smtClean="0"/>
              <a:t> sensitive to horizontal </a:t>
            </a:r>
            <a:r>
              <a:rPr lang="fr-FR" dirty="0" err="1" smtClean="0"/>
              <a:t>showers</a:t>
            </a:r>
            <a:endParaRPr lang="fr-FR" dirty="0" smtClean="0"/>
          </a:p>
          <a:p>
            <a:pPr lvl="1"/>
            <a:r>
              <a:rPr lang="fr-FR" dirty="0" smtClean="0"/>
              <a:t>Design &amp; test </a:t>
            </a:r>
            <a:r>
              <a:rPr lang="fr-FR" dirty="0" err="1" smtClean="0"/>
              <a:t>valid+cheap+robust</a:t>
            </a:r>
            <a:r>
              <a:rPr lang="fr-FR" dirty="0" smtClean="0"/>
              <a:t> station &amp; DAQ.</a:t>
            </a:r>
          </a:p>
          <a:p>
            <a:pPr lvl="1"/>
            <a:r>
              <a:rPr lang="fr-FR" dirty="0" smtClean="0"/>
              <a:t>Show </a:t>
            </a:r>
            <a:r>
              <a:rPr lang="fr-FR" dirty="0" err="1" smtClean="0"/>
              <a:t>that</a:t>
            </a:r>
            <a:r>
              <a:rPr lang="fr-FR" dirty="0" smtClean="0"/>
              <a:t> background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rejected</a:t>
            </a:r>
            <a:r>
              <a:rPr lang="fr-FR" dirty="0" smtClean="0"/>
              <a:t> (&gt;10</a:t>
            </a:r>
            <a:r>
              <a:rPr lang="fr-FR" baseline="30000" dirty="0" smtClean="0"/>
              <a:t>-7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)</a:t>
            </a:r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9717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25760"/>
            <a:ext cx="7704856" cy="1143000"/>
          </a:xfrm>
        </p:spPr>
        <p:txBody>
          <a:bodyPr>
            <a:normAutofit/>
          </a:bodyPr>
          <a:lstStyle/>
          <a:p>
            <a:r>
              <a:rPr lang="fr-FR" sz="4000" dirty="0" smtClean="0"/>
              <a:t>The TREND </a:t>
            </a:r>
            <a:r>
              <a:rPr lang="fr-FR" sz="4000" dirty="0" err="1" smtClean="0"/>
              <a:t>project</a:t>
            </a:r>
            <a:r>
              <a:rPr lang="fr-FR" sz="4000" dirty="0" smtClean="0"/>
              <a:t> (2009-2014)</a:t>
            </a:r>
            <a:endParaRPr lang="fr-F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6128" y="1050313"/>
            <a:ext cx="4907872" cy="1584176"/>
          </a:xfrm>
        </p:spPr>
        <p:txBody>
          <a:bodyPr>
            <a:noAutofit/>
          </a:bodyPr>
          <a:lstStyle/>
          <a:p>
            <a:r>
              <a:rPr lang="fr-FR" sz="1400" dirty="0" smtClean="0"/>
              <a:t>(</a:t>
            </a:r>
            <a:r>
              <a:rPr lang="fr-FR" sz="1400" dirty="0" err="1" smtClean="0"/>
              <a:t>tiny</a:t>
            </a:r>
            <a:r>
              <a:rPr lang="fr-FR" sz="1400" dirty="0" smtClean="0"/>
              <a:t>) Sino-French </a:t>
            </a:r>
            <a:r>
              <a:rPr lang="fr-FR" sz="1400" dirty="0" err="1" smtClean="0"/>
              <a:t>project</a:t>
            </a:r>
            <a:r>
              <a:rPr lang="fr-FR" sz="1400" dirty="0" smtClean="0"/>
              <a:t> (5 </a:t>
            </a:r>
            <a:r>
              <a:rPr lang="fr-FR" sz="1400" dirty="0" err="1" smtClean="0"/>
              <a:t>physicists</a:t>
            </a:r>
            <a:r>
              <a:rPr lang="fr-FR" sz="1400" dirty="0" smtClean="0"/>
              <a:t>)</a:t>
            </a:r>
          </a:p>
          <a:p>
            <a:r>
              <a:rPr lang="fr-FR" sz="1400" dirty="0" smtClean="0"/>
              <a:t>Goal: </a:t>
            </a:r>
            <a:r>
              <a:rPr lang="fr-FR" sz="1400" dirty="0" err="1" smtClean="0"/>
              <a:t>autonomous</a:t>
            </a:r>
            <a:r>
              <a:rPr lang="fr-FR" sz="1400" dirty="0" smtClean="0"/>
              <a:t> radio </a:t>
            </a:r>
            <a:r>
              <a:rPr lang="fr-FR" sz="1400" dirty="0" err="1" smtClean="0"/>
              <a:t>detection</a:t>
            </a:r>
            <a:r>
              <a:rPr lang="fr-FR" sz="1400" dirty="0" smtClean="0"/>
              <a:t> of air </a:t>
            </a:r>
            <a:r>
              <a:rPr lang="fr-FR" sz="1400" dirty="0" err="1" smtClean="0"/>
              <a:t>showers</a:t>
            </a:r>
            <a:endParaRPr lang="fr-FR" sz="1400" dirty="0" smtClean="0"/>
          </a:p>
          <a:p>
            <a:r>
              <a:rPr lang="fr-FR" sz="1400" dirty="0" smtClean="0"/>
              <a:t>Site: </a:t>
            </a:r>
            <a:r>
              <a:rPr lang="fr-FR" sz="1400" dirty="0" err="1" smtClean="0"/>
              <a:t>Ulastai</a:t>
            </a:r>
            <a:r>
              <a:rPr lang="fr-FR" sz="1400" dirty="0" smtClean="0"/>
              <a:t>, </a:t>
            </a:r>
            <a:r>
              <a:rPr lang="fr-FR" sz="1400" dirty="0" err="1" smtClean="0"/>
              <a:t>XinJiang</a:t>
            </a:r>
            <a:r>
              <a:rPr lang="fr-FR" sz="1400" dirty="0" smtClean="0"/>
              <a:t> province, China  (site of the 21CMA radio-</a:t>
            </a:r>
            <a:r>
              <a:rPr lang="fr-FR" sz="1400" dirty="0" err="1" smtClean="0"/>
              <a:t>interferometer</a:t>
            </a:r>
            <a:r>
              <a:rPr lang="fr-FR" sz="1400" dirty="0" smtClean="0"/>
              <a:t>)</a:t>
            </a:r>
          </a:p>
          <a:p>
            <a:r>
              <a:rPr lang="fr-FR" sz="1400" dirty="0" smtClean="0"/>
              <a:t>50 </a:t>
            </a:r>
            <a:r>
              <a:rPr lang="fr-FR" sz="1400" dirty="0" err="1" smtClean="0"/>
              <a:t>monopolar</a:t>
            </a:r>
            <a:r>
              <a:rPr lang="fr-FR" sz="1400" dirty="0" smtClean="0"/>
              <a:t> </a:t>
            </a:r>
            <a:r>
              <a:rPr lang="fr-FR" sz="1400" dirty="0" err="1" smtClean="0"/>
              <a:t>antennas</a:t>
            </a:r>
            <a:r>
              <a:rPr lang="fr-FR" sz="1400" dirty="0" smtClean="0"/>
              <a:t> </a:t>
            </a:r>
            <a:r>
              <a:rPr lang="fr-FR" sz="1400" dirty="0" err="1" smtClean="0"/>
              <a:t>deployed</a:t>
            </a:r>
            <a:r>
              <a:rPr lang="fr-FR" sz="1400" dirty="0" smtClean="0"/>
              <a:t> over 1.5km²</a:t>
            </a:r>
          </a:p>
          <a:p>
            <a:r>
              <a:rPr lang="fr-FR" sz="1400" dirty="0" smtClean="0"/>
              <a:t>DAQ nominal </a:t>
            </a:r>
            <a:r>
              <a:rPr lang="fr-FR" sz="1400" dirty="0" err="1" smtClean="0"/>
              <a:t>trig</a:t>
            </a:r>
            <a:r>
              <a:rPr lang="fr-FR" sz="1400" dirty="0" smtClean="0"/>
              <a:t> rate at ~200Hz/</a:t>
            </a:r>
            <a:r>
              <a:rPr lang="fr-FR" sz="1400" dirty="0" err="1" smtClean="0"/>
              <a:t>antenna</a:t>
            </a:r>
            <a:endParaRPr lang="fr-FR" sz="1400" dirty="0" smtClean="0"/>
          </a:p>
          <a:p>
            <a:r>
              <a:rPr lang="fr-FR" sz="1400" dirty="0" smtClean="0"/>
              <a:t>D. </a:t>
            </a:r>
            <a:r>
              <a:rPr lang="fr-FR" sz="1400" dirty="0" err="1" smtClean="0"/>
              <a:t>Ardouin</a:t>
            </a:r>
            <a:r>
              <a:rPr lang="fr-FR" sz="1400" dirty="0" smtClean="0"/>
              <a:t> et al., </a:t>
            </a:r>
            <a:r>
              <a:rPr lang="fr-FR" sz="1400" dirty="0" err="1" smtClean="0"/>
              <a:t>Astropart</a:t>
            </a:r>
            <a:r>
              <a:rPr lang="fr-FR" sz="1400" dirty="0" smtClean="0"/>
              <a:t> </a:t>
            </a:r>
            <a:r>
              <a:rPr lang="fr-FR" sz="1400" dirty="0" err="1" smtClean="0"/>
              <a:t>Phys</a:t>
            </a:r>
            <a:r>
              <a:rPr lang="fr-FR" sz="1400" dirty="0" smtClean="0"/>
              <a:t> 34, (2011)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107504" y="4215909"/>
            <a:ext cx="2272897" cy="2293865"/>
            <a:chOff x="636131" y="2689637"/>
            <a:chExt cx="3330581" cy="3290586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3" t="12172" r="27166" b="15298"/>
            <a:stretch/>
          </p:blipFill>
          <p:spPr>
            <a:xfrm>
              <a:off x="636131" y="2689637"/>
              <a:ext cx="3330581" cy="3290586"/>
            </a:xfrm>
            <a:prstGeom prst="rect">
              <a:avLst/>
            </a:prstGeom>
          </p:spPr>
        </p:pic>
        <p:grpSp>
          <p:nvGrpSpPr>
            <p:cNvPr id="19" name="Group 13"/>
            <p:cNvGrpSpPr/>
            <p:nvPr/>
          </p:nvGrpSpPr>
          <p:grpSpPr>
            <a:xfrm>
              <a:off x="657647" y="2708919"/>
              <a:ext cx="3297911" cy="3271303"/>
              <a:chOff x="4458894" y="2851195"/>
              <a:chExt cx="3070218" cy="3067390"/>
            </a:xfrm>
          </p:grpSpPr>
          <p:grpSp>
            <p:nvGrpSpPr>
              <p:cNvPr id="20" name="Group 24"/>
              <p:cNvGrpSpPr/>
              <p:nvPr/>
            </p:nvGrpSpPr>
            <p:grpSpPr>
              <a:xfrm>
                <a:off x="4458894" y="2851195"/>
                <a:ext cx="3070218" cy="3067390"/>
                <a:chOff x="1008426" y="3047403"/>
                <a:chExt cx="3070218" cy="3067390"/>
              </a:xfrm>
            </p:grpSpPr>
            <p:sp>
              <p:nvSpPr>
                <p:cNvPr id="24" name="Oval 27"/>
                <p:cNvSpPr/>
                <p:nvPr/>
              </p:nvSpPr>
              <p:spPr>
                <a:xfrm>
                  <a:off x="1008426" y="3047403"/>
                  <a:ext cx="3070218" cy="3067389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Oval 28"/>
                <p:cNvSpPr/>
                <p:nvPr/>
              </p:nvSpPr>
              <p:spPr>
                <a:xfrm>
                  <a:off x="1414347" y="3481192"/>
                  <a:ext cx="2259100" cy="219940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6" name="Straight Connector 29"/>
                <p:cNvCxnSpPr/>
                <p:nvPr/>
              </p:nvCxnSpPr>
              <p:spPr>
                <a:xfrm>
                  <a:off x="1008426" y="4569809"/>
                  <a:ext cx="3070218" cy="17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Oval 30"/>
                <p:cNvSpPr/>
                <p:nvPr/>
              </p:nvSpPr>
              <p:spPr>
                <a:xfrm>
                  <a:off x="1951137" y="3994773"/>
                  <a:ext cx="1206719" cy="117568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8" name="Straight Connector 31"/>
                <p:cNvCxnSpPr>
                  <a:stCxn id="24" idx="0"/>
                </p:cNvCxnSpPr>
                <p:nvPr/>
              </p:nvCxnSpPr>
              <p:spPr>
                <a:xfrm>
                  <a:off x="2543535" y="3047403"/>
                  <a:ext cx="11365" cy="306739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34"/>
                <p:cNvCxnSpPr/>
                <p:nvPr/>
              </p:nvCxnSpPr>
              <p:spPr>
                <a:xfrm>
                  <a:off x="1458049" y="3474034"/>
                  <a:ext cx="2170972" cy="21689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38"/>
                <p:cNvCxnSpPr/>
                <p:nvPr/>
              </p:nvCxnSpPr>
              <p:spPr>
                <a:xfrm flipH="1">
                  <a:off x="1414347" y="3514038"/>
                  <a:ext cx="2305794" cy="208555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40"/>
                <p:cNvSpPr/>
                <p:nvPr/>
              </p:nvSpPr>
              <p:spPr>
                <a:xfrm>
                  <a:off x="2445037" y="4998693"/>
                  <a:ext cx="124422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1" name="TextBox 50"/>
              <p:cNvSpPr txBox="1"/>
              <p:nvPr/>
            </p:nvSpPr>
            <p:spPr>
              <a:xfrm>
                <a:off x="6012160" y="3858540"/>
                <a:ext cx="3946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solidFill>
                      <a:schemeClr val="bg1"/>
                    </a:solidFill>
                  </a:rPr>
                  <a:t>30°</a:t>
                </a:r>
                <a:endParaRPr lang="fr-F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51"/>
              <p:cNvSpPr txBox="1"/>
              <p:nvPr/>
            </p:nvSpPr>
            <p:spPr>
              <a:xfrm>
                <a:off x="6380475" y="3533678"/>
                <a:ext cx="3946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chemeClr val="bg1"/>
                    </a:solidFill>
                  </a:rPr>
                  <a:t>6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0°</a:t>
                </a:r>
                <a:endParaRPr lang="fr-F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52"/>
              <p:cNvSpPr txBox="1"/>
              <p:nvPr/>
            </p:nvSpPr>
            <p:spPr>
              <a:xfrm>
                <a:off x="6725704" y="3224009"/>
                <a:ext cx="3946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solidFill>
                      <a:schemeClr val="bg1"/>
                    </a:solidFill>
                  </a:rPr>
                  <a:t>90°</a:t>
                </a:r>
                <a:endParaRPr lang="fr-FR" sz="1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4" name="Espace réservé du contenu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424" y="4254427"/>
            <a:ext cx="3399156" cy="2544823"/>
          </a:xfrm>
          <a:prstGeom prst="rect">
            <a:avLst/>
          </a:prstGeom>
        </p:spPr>
      </p:pic>
      <p:grpSp>
        <p:nvGrpSpPr>
          <p:cNvPr id="36" name="Groupe 35"/>
          <p:cNvGrpSpPr/>
          <p:nvPr/>
        </p:nvGrpSpPr>
        <p:grpSpPr>
          <a:xfrm>
            <a:off x="2947314" y="4210884"/>
            <a:ext cx="1794361" cy="830997"/>
            <a:chOff x="982928" y="2210954"/>
            <a:chExt cx="1794361" cy="830997"/>
          </a:xfrm>
        </p:grpSpPr>
        <p:sp>
          <p:nvSpPr>
            <p:cNvPr id="37" name="ZoneTexte 36"/>
            <p:cNvSpPr txBox="1"/>
            <p:nvPr/>
          </p:nvSpPr>
          <p:spPr>
            <a:xfrm>
              <a:off x="1115616" y="2210954"/>
              <a:ext cx="16616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Data</a:t>
              </a:r>
            </a:p>
            <a:p>
              <a:r>
                <a:rPr lang="fr-FR" sz="1200" dirty="0" err="1" smtClean="0"/>
                <a:t>Simu</a:t>
              </a:r>
              <a:endParaRPr lang="fr-FR" sz="1200" dirty="0" smtClean="0"/>
            </a:p>
            <a:p>
              <a:r>
                <a:rPr lang="fr-FR" sz="1200" b="1" dirty="0"/>
                <a:t>(no </a:t>
              </a:r>
              <a:r>
                <a:rPr lang="fr-FR" sz="1200" b="1" dirty="0" err="1"/>
                <a:t>envir</a:t>
              </a:r>
              <a:r>
                <a:rPr lang="fr-FR" sz="1200" b="1" dirty="0"/>
                <a:t> </a:t>
              </a:r>
              <a:r>
                <a:rPr lang="fr-FR" sz="1200" b="1" dirty="0" err="1" smtClean="0"/>
                <a:t>cuts</a:t>
              </a:r>
              <a:r>
                <a:rPr lang="fr-FR" sz="1200" b="1" dirty="0" smtClean="0"/>
                <a:t> + </a:t>
              </a:r>
              <a:endParaRPr lang="fr-FR" sz="1200" b="1" dirty="0"/>
            </a:p>
            <a:p>
              <a:r>
                <a:rPr lang="fr-FR" sz="1200" b="1" dirty="0" err="1"/>
                <a:t>only</a:t>
              </a:r>
              <a:r>
                <a:rPr lang="fr-FR" sz="1200" b="1" dirty="0"/>
                <a:t> West </a:t>
              </a:r>
              <a:r>
                <a:rPr lang="fr-FR" sz="1200" b="1" dirty="0" err="1"/>
                <a:t>hemisphere</a:t>
              </a:r>
              <a:r>
                <a:rPr lang="fr-FR" sz="1200" b="1" dirty="0"/>
                <a:t>)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82928" y="2470522"/>
              <a:ext cx="143574" cy="179149"/>
            </a:xfrm>
            <a:prstGeom prst="rect">
              <a:avLst/>
            </a:prstGeom>
            <a:noFill/>
            <a:ln w="38100">
              <a:solidFill>
                <a:srgbClr val="4CD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93814" y="2254498"/>
              <a:ext cx="144016" cy="145113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2667892" y="4210883"/>
            <a:ext cx="3105311" cy="2595716"/>
            <a:chOff x="624040" y="1085118"/>
            <a:chExt cx="3371570" cy="2877864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099119"/>
              <a:ext cx="3312042" cy="2863863"/>
            </a:xfrm>
            <a:prstGeom prst="rect">
              <a:avLst/>
            </a:prstGeom>
          </p:spPr>
        </p:pic>
        <p:sp>
          <p:nvSpPr>
            <p:cNvPr id="53" name="ZoneTexte 52"/>
            <p:cNvSpPr txBox="1"/>
            <p:nvPr/>
          </p:nvSpPr>
          <p:spPr>
            <a:xfrm>
              <a:off x="1169720" y="1085118"/>
              <a:ext cx="25138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Azimuthal</a:t>
              </a:r>
              <a:r>
                <a:rPr lang="fr-FR" dirty="0" smtClean="0"/>
                <a:t> distribution</a:t>
              </a:r>
              <a:endParaRPr lang="fr-FR" dirty="0"/>
            </a:p>
          </p:txBody>
        </p:sp>
        <p:sp>
          <p:nvSpPr>
            <p:cNvPr id="54" name="ZoneTexte 53"/>
            <p:cNvSpPr txBox="1"/>
            <p:nvPr/>
          </p:nvSpPr>
          <p:spPr>
            <a:xfrm rot="16200000">
              <a:off x="-342411" y="2494201"/>
              <a:ext cx="23022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dN</a:t>
              </a:r>
              <a:r>
                <a:rPr lang="fr-FR" dirty="0" smtClean="0"/>
                <a:t>/d</a:t>
              </a:r>
              <a:r>
                <a:rPr lang="fr-FR" dirty="0" smtClean="0">
                  <a:latin typeface="Symbol" panose="05050102010706020507" pitchFamily="18" charset="2"/>
                </a:rPr>
                <a:t>j</a:t>
              </a:r>
              <a:r>
                <a:rPr lang="fr-FR" dirty="0" smtClean="0"/>
                <a:t> (</a:t>
              </a:r>
              <a:r>
                <a:rPr lang="fr-FR" dirty="0" err="1" smtClean="0"/>
                <a:t>Normalized</a:t>
              </a:r>
              <a:r>
                <a:rPr lang="fr-FR" dirty="0" smtClean="0"/>
                <a:t>)</a:t>
              </a:r>
              <a:endParaRPr lang="fr-FR" dirty="0"/>
            </a:p>
          </p:txBody>
        </p:sp>
      </p:grpSp>
      <p:sp>
        <p:nvSpPr>
          <p:cNvPr id="55" name="ZoneTexte 54"/>
          <p:cNvSpPr txBox="1"/>
          <p:nvPr/>
        </p:nvSpPr>
        <p:spPr>
          <a:xfrm>
            <a:off x="6265507" y="4214219"/>
            <a:ext cx="2307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Zenithal</a:t>
            </a:r>
            <a:r>
              <a:rPr lang="fr-FR" dirty="0" smtClean="0"/>
              <a:t> distribution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 rot="16200000">
            <a:off x="4626212" y="5305671"/>
            <a:ext cx="22829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dN</a:t>
            </a:r>
            <a:r>
              <a:rPr lang="fr-FR" dirty="0" smtClean="0"/>
              <a:t>/</a:t>
            </a:r>
            <a:r>
              <a:rPr lang="fr-FR" dirty="0" err="1" smtClean="0"/>
              <a:t>d</a:t>
            </a:r>
            <a:r>
              <a:rPr lang="fr-FR" dirty="0" err="1">
                <a:latin typeface="Symbol" panose="05050102010706020507" pitchFamily="18" charset="2"/>
              </a:rPr>
              <a:t>q</a:t>
            </a:r>
            <a:r>
              <a:rPr lang="fr-FR" dirty="0" smtClean="0"/>
              <a:t> (</a:t>
            </a:r>
            <a:r>
              <a:rPr lang="fr-FR" dirty="0" err="1" smtClean="0"/>
              <a:t>Normalized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7" name="ZoneTexte 56"/>
          <p:cNvSpPr txBox="1"/>
          <p:nvPr/>
        </p:nvSpPr>
        <p:spPr>
          <a:xfrm>
            <a:off x="6698876" y="4657300"/>
            <a:ext cx="12314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Data</a:t>
            </a:r>
          </a:p>
          <a:p>
            <a:r>
              <a:rPr lang="fr-FR" dirty="0" err="1" smtClean="0"/>
              <a:t>Simu</a:t>
            </a:r>
            <a:r>
              <a:rPr lang="fr-FR" dirty="0" smtClean="0"/>
              <a:t> EAS</a:t>
            </a:r>
          </a:p>
          <a:p>
            <a:r>
              <a:rPr lang="fr-FR" sz="1400" dirty="0" smtClean="0"/>
              <a:t>(full </a:t>
            </a:r>
            <a:r>
              <a:rPr lang="fr-FR" sz="1400" dirty="0" err="1" smtClean="0"/>
              <a:t>array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58" name="Rectangle 57"/>
          <p:cNvSpPr/>
          <p:nvPr/>
        </p:nvSpPr>
        <p:spPr>
          <a:xfrm>
            <a:off x="6533344" y="5020218"/>
            <a:ext cx="144016" cy="179149"/>
          </a:xfrm>
          <a:prstGeom prst="rect">
            <a:avLst/>
          </a:prstGeom>
          <a:noFill/>
          <a:ln w="38100">
            <a:solidFill>
              <a:srgbClr val="4CD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6533344" y="4758303"/>
            <a:ext cx="144016" cy="179149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0" t="32261" r="5833" b="21233"/>
          <a:stretch/>
        </p:blipFill>
        <p:spPr>
          <a:xfrm>
            <a:off x="232182" y="1124744"/>
            <a:ext cx="4105736" cy="16598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54" y="2852936"/>
            <a:ext cx="90218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TREND: </a:t>
            </a:r>
            <a:r>
              <a:rPr lang="fr-FR" sz="1600" dirty="0"/>
              <a:t>~</a:t>
            </a:r>
            <a:r>
              <a:rPr lang="fr-FR" sz="1600" dirty="0" smtClean="0"/>
              <a:t>500 EAS candidates  </a:t>
            </a:r>
            <a:r>
              <a:rPr lang="fr-FR" sz="1600" dirty="0" err="1" smtClean="0"/>
              <a:t>selected</a:t>
            </a:r>
            <a:r>
              <a:rPr lang="fr-FR" sz="1600" dirty="0" smtClean="0"/>
              <a:t> in 317 live </a:t>
            </a:r>
            <a:r>
              <a:rPr lang="fr-FR" sz="1600" dirty="0" err="1" smtClean="0"/>
              <a:t>days</a:t>
            </a:r>
            <a:r>
              <a:rPr lang="fr-FR" sz="1600" dirty="0" smtClean="0"/>
              <a:t> </a:t>
            </a:r>
            <a:r>
              <a:rPr lang="fr-FR" sz="1600" dirty="0" err="1" smtClean="0"/>
              <a:t>from</a:t>
            </a:r>
            <a:r>
              <a:rPr lang="fr-FR" sz="1600" dirty="0" smtClean="0"/>
              <a:t> offline </a:t>
            </a:r>
            <a:r>
              <a:rPr lang="fr-FR" sz="1600" dirty="0" err="1" smtClean="0"/>
              <a:t>analysis</a:t>
            </a:r>
            <a:r>
              <a:rPr lang="fr-FR" sz="1600" dirty="0" smtClean="0"/>
              <a:t> of radio data. Distribution  as </a:t>
            </a:r>
            <a:r>
              <a:rPr lang="fr-FR" sz="1600" dirty="0" err="1" smtClean="0"/>
              <a:t>expected</a:t>
            </a:r>
            <a:r>
              <a:rPr lang="fr-FR" sz="1600" dirty="0" smtClean="0"/>
              <a:t> for EAS </a:t>
            </a:r>
            <a:r>
              <a:rPr lang="fr-FR" sz="1600" dirty="0" smtClean="0">
                <a:sym typeface="Wingdings"/>
              </a:rPr>
              <a:t></a:t>
            </a:r>
            <a:r>
              <a:rPr lang="fr-FR" sz="1600" dirty="0" smtClean="0"/>
              <a:t> TREND </a:t>
            </a:r>
            <a:r>
              <a:rPr lang="fr-FR" sz="1600" dirty="0"/>
              <a:t>goal </a:t>
            </a:r>
            <a:r>
              <a:rPr lang="fr-FR" sz="1600" dirty="0" err="1" smtClean="0"/>
              <a:t>reached</a:t>
            </a:r>
            <a:r>
              <a:rPr lang="fr-FR" sz="1600" dirty="0" smtClean="0"/>
              <a:t>: </a:t>
            </a:r>
            <a:r>
              <a:rPr lang="fr-FR" sz="1600" dirty="0" err="1" smtClean="0"/>
              <a:t>it</a:t>
            </a:r>
            <a:r>
              <a:rPr lang="fr-FR" sz="1600" dirty="0" smtClean="0"/>
              <a:t> </a:t>
            </a:r>
            <a:r>
              <a:rPr lang="fr-FR" sz="1600" dirty="0" err="1" smtClean="0"/>
              <a:t>showed</a:t>
            </a:r>
            <a:r>
              <a:rPr lang="fr-FR" sz="1600" dirty="0" smtClean="0"/>
              <a:t> </a:t>
            </a:r>
            <a:r>
              <a:rPr lang="fr-FR" sz="1600" dirty="0" err="1" smtClean="0"/>
              <a:t>that</a:t>
            </a:r>
            <a:endParaRPr lang="fr-FR" sz="1600" dirty="0" smtClean="0"/>
          </a:p>
          <a:p>
            <a:r>
              <a:rPr lang="fr-FR" sz="1600" b="1" dirty="0">
                <a:solidFill>
                  <a:srgbClr val="00B050"/>
                </a:solidFill>
              </a:rPr>
              <a:t> </a:t>
            </a:r>
            <a:r>
              <a:rPr lang="fr-FR" sz="1600" b="1" dirty="0" smtClean="0">
                <a:solidFill>
                  <a:srgbClr val="00B050"/>
                </a:solidFill>
              </a:rPr>
              <a:t>     </a:t>
            </a:r>
            <a:r>
              <a:rPr lang="fr-FR" sz="1600" b="1" dirty="0" err="1">
                <a:solidFill>
                  <a:srgbClr val="00B050"/>
                </a:solidFill>
              </a:rPr>
              <a:t>a</a:t>
            </a:r>
            <a:r>
              <a:rPr lang="fr-FR" sz="1600" b="1" dirty="0" err="1" smtClean="0">
                <a:solidFill>
                  <a:srgbClr val="00B050"/>
                </a:solidFill>
              </a:rPr>
              <a:t>utonomous</a:t>
            </a:r>
            <a:r>
              <a:rPr lang="fr-FR" sz="1600" b="1" dirty="0" smtClean="0">
                <a:solidFill>
                  <a:srgbClr val="00B050"/>
                </a:solidFill>
              </a:rPr>
              <a:t> EAS </a:t>
            </a:r>
            <a:r>
              <a:rPr lang="fr-FR" sz="1600" b="1" dirty="0" err="1" smtClean="0">
                <a:solidFill>
                  <a:srgbClr val="00B050"/>
                </a:solidFill>
              </a:rPr>
              <a:t>detection</a:t>
            </a:r>
            <a:r>
              <a:rPr lang="fr-FR" sz="1600" b="1" dirty="0" smtClean="0">
                <a:solidFill>
                  <a:srgbClr val="00B050"/>
                </a:solidFill>
              </a:rPr>
              <a:t> &amp; identification </a:t>
            </a:r>
            <a:r>
              <a:rPr lang="fr-FR" sz="1600" b="1" dirty="0" err="1" smtClean="0">
                <a:solidFill>
                  <a:srgbClr val="00B050"/>
                </a:solidFill>
              </a:rPr>
              <a:t>with</a:t>
            </a:r>
            <a:r>
              <a:rPr lang="fr-FR" sz="1600" b="1" dirty="0" smtClean="0">
                <a:solidFill>
                  <a:srgbClr val="00B050"/>
                </a:solidFill>
              </a:rPr>
              <a:t> radio </a:t>
            </a:r>
            <a:r>
              <a:rPr lang="fr-FR" sz="1600" b="1" dirty="0" err="1" smtClean="0">
                <a:solidFill>
                  <a:srgbClr val="00B050"/>
                </a:solidFill>
              </a:rPr>
              <a:t>arrays</a:t>
            </a:r>
            <a:r>
              <a:rPr lang="fr-FR" sz="1600" b="1" dirty="0" smtClean="0">
                <a:solidFill>
                  <a:srgbClr val="00B050"/>
                </a:solidFill>
              </a:rPr>
              <a:t> </a:t>
            </a:r>
            <a:r>
              <a:rPr lang="fr-FR" sz="1600" b="1" dirty="0" err="1" smtClean="0">
                <a:solidFill>
                  <a:srgbClr val="00B050"/>
                </a:solidFill>
              </a:rPr>
              <a:t>is</a:t>
            </a:r>
            <a:r>
              <a:rPr lang="fr-FR" sz="1600" b="1" dirty="0" smtClean="0">
                <a:solidFill>
                  <a:srgbClr val="00B050"/>
                </a:solidFill>
              </a:rPr>
              <a:t>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But TREND </a:t>
            </a:r>
            <a:r>
              <a:rPr lang="fr-FR" sz="1600" b="1" dirty="0" err="1">
                <a:solidFill>
                  <a:srgbClr val="FF0000"/>
                </a:solidFill>
              </a:rPr>
              <a:t>d</a:t>
            </a:r>
            <a:r>
              <a:rPr lang="fr-FR" sz="1600" b="1" dirty="0" err="1" smtClean="0">
                <a:solidFill>
                  <a:srgbClr val="FF0000"/>
                </a:solidFill>
              </a:rPr>
              <a:t>etection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efficiency</a:t>
            </a:r>
            <a:r>
              <a:rPr lang="fr-FR" sz="1600" b="1" dirty="0" smtClean="0">
                <a:solidFill>
                  <a:srgbClr val="FF0000"/>
                </a:solidFill>
              </a:rPr>
              <a:t>  </a:t>
            </a:r>
            <a:r>
              <a:rPr lang="fr-FR" sz="1600" b="1" dirty="0" err="1" smtClean="0">
                <a:solidFill>
                  <a:srgbClr val="FF0000"/>
                </a:solidFill>
              </a:rPr>
              <a:t>is</a:t>
            </a:r>
            <a:r>
              <a:rPr lang="fr-FR" sz="1600" b="1" dirty="0" smtClean="0">
                <a:solidFill>
                  <a:srgbClr val="FF0000"/>
                </a:solidFill>
              </a:rPr>
              <a:t> ~20% </a:t>
            </a:r>
            <a:r>
              <a:rPr lang="fr-FR" sz="1600" dirty="0" err="1" smtClean="0"/>
              <a:t>only</a:t>
            </a:r>
            <a:r>
              <a:rPr lang="fr-FR" sz="1600" dirty="0" smtClean="0"/>
              <a:t> (</a:t>
            </a:r>
            <a:r>
              <a:rPr lang="fr-FR" sz="1600" dirty="0" err="1" smtClean="0"/>
              <a:t>preliminary</a:t>
            </a:r>
            <a:r>
              <a:rPr lang="fr-FR" sz="1600" dirty="0" smtClean="0"/>
              <a:t>). </a:t>
            </a:r>
            <a:r>
              <a:rPr lang="fr-FR" sz="1600" dirty="0" err="1" smtClean="0"/>
              <a:t>Mostly</a:t>
            </a:r>
            <a:r>
              <a:rPr lang="fr-FR" sz="1600" dirty="0" smtClean="0"/>
              <a:t> due to hardware &amp; DAQ limitations </a:t>
            </a:r>
            <a:r>
              <a:rPr lang="fr-FR" sz="1600" dirty="0" smtClean="0">
                <a:sym typeface="Wingdings" panose="05000000000000000000" pitchFamily="2" charset="2"/>
              </a:rPr>
              <a:t> new setup </a:t>
            </a:r>
            <a:r>
              <a:rPr lang="fr-FR" sz="1600" dirty="0" err="1" smtClean="0">
                <a:sym typeface="Wingdings" panose="05000000000000000000" pitchFamily="2" charset="2"/>
              </a:rPr>
              <a:t>with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optimized</a:t>
            </a:r>
            <a:r>
              <a:rPr lang="fr-FR" sz="1600" dirty="0" smtClean="0">
                <a:sym typeface="Wingdings" panose="05000000000000000000" pitchFamily="2" charset="2"/>
              </a:rPr>
              <a:t> hardware +DAQ system: </a:t>
            </a:r>
            <a:r>
              <a:rPr lang="fr-FR" sz="1600" b="1" dirty="0" smtClean="0">
                <a:sym typeface="Wingdings" panose="05000000000000000000" pitchFamily="2" charset="2"/>
              </a:rPr>
              <a:t>GRANDproto35.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3563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ce réservé du contenu 2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 t="4939" r="12875" b="6638"/>
          <a:stretch/>
        </p:blipFill>
        <p:spPr>
          <a:xfrm>
            <a:off x="82144" y="1196752"/>
            <a:ext cx="9061856" cy="4929826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~Horizontal EAS radio </a:t>
            </a:r>
            <a:r>
              <a:rPr lang="fr-FR" sz="3600" dirty="0" err="1" smtClean="0"/>
              <a:t>emission</a:t>
            </a:r>
            <a:endParaRPr lang="en-US" sz="3600" dirty="0"/>
          </a:p>
        </p:txBody>
      </p:sp>
      <p:grpSp>
        <p:nvGrpSpPr>
          <p:cNvPr id="11" name="Groupe 10"/>
          <p:cNvGrpSpPr/>
          <p:nvPr/>
        </p:nvGrpSpPr>
        <p:grpSpPr>
          <a:xfrm>
            <a:off x="691247" y="2717632"/>
            <a:ext cx="8057217" cy="3562834"/>
            <a:chOff x="491707" y="4904743"/>
            <a:chExt cx="5083550" cy="2535461"/>
          </a:xfrm>
        </p:grpSpPr>
        <p:sp>
          <p:nvSpPr>
            <p:cNvPr id="7" name="ZoneTexte 6"/>
            <p:cNvSpPr txBox="1"/>
            <p:nvPr/>
          </p:nvSpPr>
          <p:spPr>
            <a:xfrm>
              <a:off x="3589821" y="4904743"/>
              <a:ext cx="1985436" cy="941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2 10</a:t>
              </a:r>
              <a:r>
                <a:rPr lang="fr-FR" sz="1600" b="1" baseline="30000" dirty="0" smtClean="0"/>
                <a:t>17</a:t>
              </a:r>
              <a:r>
                <a:rPr lang="fr-FR" sz="1600" b="1" dirty="0" smtClean="0"/>
                <a:t>eV tau </a:t>
              </a:r>
              <a:r>
                <a:rPr lang="fr-FR" sz="1600" b="1" dirty="0" err="1"/>
                <a:t>decay</a:t>
              </a:r>
              <a:r>
                <a:rPr lang="fr-FR" sz="1600" b="1" dirty="0"/>
                <a:t> </a:t>
              </a:r>
              <a:r>
                <a:rPr lang="fr-FR" sz="1600" b="1" dirty="0" smtClean="0"/>
                <a:t>@ </a:t>
              </a:r>
              <a:r>
                <a:rPr lang="fr-FR" sz="1600" b="1" dirty="0" err="1" smtClean="0"/>
                <a:t>origin</a:t>
              </a:r>
              <a:endParaRPr lang="fr-FR" sz="1600" b="1" dirty="0" smtClean="0"/>
            </a:p>
            <a:p>
              <a:pPr algn="ctr"/>
              <a:r>
                <a:rPr lang="fr-FR" sz="1600" b="1" dirty="0" err="1" smtClean="0"/>
                <a:t>Subsequent</a:t>
              </a:r>
              <a:r>
                <a:rPr lang="fr-FR" sz="1600" b="1" dirty="0" smtClean="0"/>
                <a:t> </a:t>
              </a:r>
              <a:r>
                <a:rPr lang="fr-FR" sz="1600" b="1" dirty="0" err="1" smtClean="0"/>
                <a:t>shower</a:t>
              </a:r>
              <a:r>
                <a:rPr lang="fr-FR" sz="1600" b="1" dirty="0" smtClean="0"/>
                <a:t>:</a:t>
              </a:r>
              <a:endParaRPr lang="fr-FR" sz="1600" b="1" dirty="0"/>
            </a:p>
            <a:p>
              <a:pPr algn="ctr"/>
              <a:r>
                <a:rPr lang="fr-FR" sz="1600" b="1" dirty="0" smtClean="0"/>
                <a:t>E = 1.4 10</a:t>
              </a:r>
              <a:r>
                <a:rPr lang="fr-FR" sz="1600" b="1" baseline="30000" dirty="0" smtClean="0"/>
                <a:t>17 </a:t>
              </a:r>
              <a:r>
                <a:rPr lang="fr-FR" sz="1600" b="1" dirty="0" smtClean="0"/>
                <a:t>eV </a:t>
              </a:r>
            </a:p>
            <a:p>
              <a:pPr algn="ctr"/>
              <a:r>
                <a:rPr lang="fr-FR" sz="1600" b="1" dirty="0" smtClean="0">
                  <a:latin typeface="Symbol" panose="05050102010706020507" pitchFamily="18" charset="2"/>
                </a:rPr>
                <a:t>q</a:t>
              </a:r>
              <a:r>
                <a:rPr lang="fr-FR" sz="1600" b="1" dirty="0" smtClean="0"/>
                <a:t> = 89.5°</a:t>
              </a:r>
            </a:p>
            <a:p>
              <a:pPr algn="ctr"/>
              <a:endParaRPr lang="en-US" sz="1600" b="1" dirty="0"/>
            </a:p>
          </p:txBody>
        </p:sp>
        <p:sp>
          <p:nvSpPr>
            <p:cNvPr id="9" name="ZoneTexte 8"/>
            <p:cNvSpPr txBox="1"/>
            <p:nvPr/>
          </p:nvSpPr>
          <p:spPr>
            <a:xfrm rot="718582">
              <a:off x="491707" y="7129080"/>
              <a:ext cx="1766080" cy="219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Longitudinal distance [km]</a:t>
              </a:r>
              <a:endParaRPr lang="en-US" sz="1400" b="1" dirty="0"/>
            </a:p>
          </p:txBody>
        </p:sp>
        <p:sp>
          <p:nvSpPr>
            <p:cNvPr id="10" name="ZoneTexte 9"/>
            <p:cNvSpPr txBox="1"/>
            <p:nvPr/>
          </p:nvSpPr>
          <p:spPr>
            <a:xfrm rot="21161247">
              <a:off x="3861814" y="7221177"/>
              <a:ext cx="1388747" cy="219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 smtClean="0"/>
                <a:t>Lateral</a:t>
              </a:r>
              <a:r>
                <a:rPr lang="fr-FR" sz="1400" b="1" dirty="0" smtClean="0"/>
                <a:t> distance [km]</a:t>
              </a:r>
              <a:endParaRPr lang="en-US" sz="1400" b="1" dirty="0"/>
            </a:p>
          </p:txBody>
        </p:sp>
      </p:grpSp>
      <p:cxnSp>
        <p:nvCxnSpPr>
          <p:cNvPr id="17" name="Connecteur droit avec flèche 16"/>
          <p:cNvCxnSpPr/>
          <p:nvPr/>
        </p:nvCxnSpPr>
        <p:spPr>
          <a:xfrm>
            <a:off x="5601628" y="5503103"/>
            <a:ext cx="1265136" cy="2570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 rot="906396">
            <a:off x="5516197" y="5230145"/>
            <a:ext cx="1462260" cy="338554"/>
          </a:xfrm>
          <a:prstGeom prst="rect">
            <a:avLst/>
          </a:prstGeom>
          <a:solidFill>
            <a:srgbClr val="FFFFFF">
              <a:alpha val="32941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Shower</a:t>
            </a:r>
            <a:r>
              <a:rPr lang="fr-FR" sz="1600" b="1" dirty="0" smtClean="0">
                <a:solidFill>
                  <a:srgbClr val="FF0000"/>
                </a:solidFill>
              </a:rPr>
              <a:t> axis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83755" y="1916832"/>
            <a:ext cx="317747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600" b="1" dirty="0" err="1"/>
              <a:t>ZHAireS</a:t>
            </a:r>
            <a:r>
              <a:rPr lang="fr-FR" sz="1600" b="1" dirty="0"/>
              <a:t> </a:t>
            </a:r>
            <a:r>
              <a:rPr lang="fr-FR" sz="1600" b="1" dirty="0" err="1" smtClean="0"/>
              <a:t>Efield</a:t>
            </a:r>
            <a:r>
              <a:rPr lang="fr-FR" sz="1600" b="1" dirty="0" smtClean="0"/>
              <a:t> computation</a:t>
            </a:r>
          </a:p>
          <a:p>
            <a:pPr algn="ctr"/>
            <a:r>
              <a:rPr lang="fr-FR" sz="1600" b="1" dirty="0" smtClean="0"/>
              <a:t>W. Carvalho</a:t>
            </a: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30-80MHz</a:t>
            </a:r>
            <a:endParaRPr lang="en-US" sz="1600" dirty="0"/>
          </a:p>
        </p:txBody>
      </p:sp>
      <p:sp>
        <p:nvSpPr>
          <p:cNvPr id="3" name="Explosion 1 2"/>
          <p:cNvSpPr/>
          <p:nvPr/>
        </p:nvSpPr>
        <p:spPr>
          <a:xfrm>
            <a:off x="3203848" y="4797152"/>
            <a:ext cx="288032" cy="36004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eur droit 12"/>
          <p:cNvCxnSpPr/>
          <p:nvPr/>
        </p:nvCxnSpPr>
        <p:spPr>
          <a:xfrm flipH="1" flipV="1">
            <a:off x="3491880" y="5045450"/>
            <a:ext cx="2109750" cy="45765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635683" y="4221088"/>
            <a:ext cx="784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Tau </a:t>
            </a:r>
          </a:p>
          <a:p>
            <a:pPr algn="ctr"/>
            <a:r>
              <a:rPr lang="fr-FR" sz="1600" b="1" dirty="0" err="1" smtClean="0"/>
              <a:t>decay</a:t>
            </a:r>
            <a:endParaRPr lang="en-US" sz="1600" b="1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737278" y="1508534"/>
            <a:ext cx="0" cy="36724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99592" y="1692097"/>
            <a:ext cx="1494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max </a:t>
            </a:r>
            <a:r>
              <a:rPr lang="fr-FR" sz="1600" b="1" dirty="0" smtClean="0"/>
              <a:t>(</a:t>
            </a:r>
            <a:r>
              <a:rPr lang="fr-FR" sz="1600" b="1" dirty="0" err="1" smtClean="0"/>
              <a:t>Efield</a:t>
            </a:r>
            <a:r>
              <a:rPr lang="fr-FR" sz="1600" b="1" dirty="0" smtClean="0"/>
              <a:t>)</a:t>
            </a:r>
          </a:p>
          <a:p>
            <a:r>
              <a:rPr lang="fr-FR" sz="1600" b="1" dirty="0"/>
              <a:t>[</a:t>
            </a:r>
            <a:r>
              <a:rPr lang="fr-FR" sz="1600" b="1" dirty="0" smtClean="0"/>
              <a:t>µV/m]</a:t>
            </a:r>
            <a:endParaRPr lang="en-US" sz="16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67451" y="4524824"/>
            <a:ext cx="19864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Typical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sky</a:t>
            </a:r>
            <a:r>
              <a:rPr lang="fr-FR" sz="1400" b="1" dirty="0" smtClean="0"/>
              <a:t> </a:t>
            </a:r>
          </a:p>
          <a:p>
            <a:r>
              <a:rPr lang="fr-FR" sz="1400" b="1" dirty="0" smtClean="0"/>
              <a:t>noise </a:t>
            </a:r>
            <a:r>
              <a:rPr lang="fr-FR" sz="1400" b="1" dirty="0" err="1" smtClean="0"/>
              <a:t>level</a:t>
            </a:r>
            <a:r>
              <a:rPr lang="fr-FR" sz="1400" b="1" dirty="0" smtClean="0"/>
              <a:t>: </a:t>
            </a:r>
            <a:r>
              <a:rPr lang="fr-FR" sz="1400" b="1" dirty="0" smtClean="0">
                <a:solidFill>
                  <a:srgbClr val="FF0000"/>
                </a:solidFill>
              </a:rPr>
              <a:t>15µV/m</a:t>
            </a:r>
          </a:p>
          <a:p>
            <a:r>
              <a:rPr lang="fr-FR" sz="1400" b="1" dirty="0" smtClean="0"/>
              <a:t>[30-80MHz]</a:t>
            </a:r>
          </a:p>
        </p:txBody>
      </p:sp>
    </p:spTree>
    <p:extLst>
      <p:ext uri="{BB962C8B-B14F-4D97-AF65-F5344CB8AC3E}">
        <p14:creationId xmlns:p14="http://schemas.microsoft.com/office/powerpoint/2010/main" val="212804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(</a:t>
            </a:r>
            <a:r>
              <a:rPr lang="fr-FR" dirty="0" err="1"/>
              <a:t>Very</a:t>
            </a:r>
            <a:r>
              <a:rPr lang="fr-FR" dirty="0"/>
              <a:t>) </a:t>
            </a:r>
            <a:r>
              <a:rPr lang="fr-FR" dirty="0" err="1"/>
              <a:t>inclined</a:t>
            </a:r>
            <a:r>
              <a:rPr lang="fr-FR" dirty="0"/>
              <a:t> EAS radio </a:t>
            </a:r>
            <a:r>
              <a:rPr lang="fr-FR" dirty="0" err="1"/>
              <a:t>emission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1008112"/>
          </a:xfrm>
        </p:spPr>
        <p:txBody>
          <a:bodyPr>
            <a:normAutofit/>
          </a:bodyPr>
          <a:lstStyle/>
          <a:p>
            <a:r>
              <a:rPr lang="fr-FR" sz="1800" dirty="0" err="1" smtClean="0"/>
              <a:t>Strongly</a:t>
            </a:r>
            <a:r>
              <a:rPr lang="fr-FR" sz="1800" dirty="0" smtClean="0"/>
              <a:t> </a:t>
            </a:r>
            <a:r>
              <a:rPr lang="fr-FR" sz="1800" dirty="0" err="1" smtClean="0"/>
              <a:t>beamed</a:t>
            </a:r>
            <a:r>
              <a:rPr lang="fr-FR" sz="1800" dirty="0" smtClean="0"/>
              <a:t> radio </a:t>
            </a:r>
            <a:r>
              <a:rPr lang="fr-FR" sz="1800" dirty="0" err="1" smtClean="0"/>
              <a:t>emission</a:t>
            </a:r>
            <a:r>
              <a:rPr lang="fr-FR" sz="1800" dirty="0" smtClean="0"/>
              <a:t> </a:t>
            </a:r>
            <a:r>
              <a:rPr lang="fr-FR" sz="1800" dirty="0" err="1" smtClean="0"/>
              <a:t>certainly</a:t>
            </a:r>
            <a:r>
              <a:rPr lang="fr-FR" sz="1800" dirty="0" smtClean="0"/>
              <a:t> an </a:t>
            </a:r>
            <a:r>
              <a:rPr lang="fr-FR" sz="1800" dirty="0" err="1" smtClean="0"/>
              <a:t>asset</a:t>
            </a:r>
            <a:r>
              <a:rPr lang="fr-FR" sz="1800" dirty="0" smtClean="0"/>
              <a:t> for horizontal </a:t>
            </a:r>
            <a:r>
              <a:rPr lang="fr-FR" sz="1800" dirty="0" err="1" smtClean="0"/>
              <a:t>shower</a:t>
            </a:r>
            <a:r>
              <a:rPr lang="fr-FR" sz="1800" dirty="0" smtClean="0"/>
              <a:t> </a:t>
            </a:r>
            <a:r>
              <a:rPr lang="fr-FR" sz="1800" dirty="0" err="1" smtClean="0"/>
              <a:t>detection</a:t>
            </a:r>
            <a:r>
              <a:rPr lang="fr-FR" sz="1800" dirty="0" smtClean="0"/>
              <a:t>. </a:t>
            </a:r>
            <a:r>
              <a:rPr lang="fr-FR" sz="1800" dirty="0"/>
              <a:t>Radio </a:t>
            </a:r>
            <a:r>
              <a:rPr lang="fr-FR" sz="1800" dirty="0" err="1"/>
              <a:t>antennas</a:t>
            </a:r>
            <a:r>
              <a:rPr lang="fr-FR" sz="1800" dirty="0"/>
              <a:t> </a:t>
            </a:r>
            <a:r>
              <a:rPr lang="fr-FR" sz="1800" dirty="0" err="1"/>
              <a:t>facing</a:t>
            </a:r>
            <a:r>
              <a:rPr lang="fr-FR" sz="1800" dirty="0"/>
              <a:t> the </a:t>
            </a:r>
            <a:r>
              <a:rPr lang="fr-FR" sz="1800" dirty="0" err="1"/>
              <a:t>shower</a:t>
            </a:r>
            <a:r>
              <a:rPr lang="fr-FR" sz="1800" dirty="0"/>
              <a:t> (</a:t>
            </a:r>
            <a:r>
              <a:rPr lang="fr-FR" sz="1800" dirty="0" err="1"/>
              <a:t>e.g</a:t>
            </a:r>
            <a:r>
              <a:rPr lang="fr-FR" sz="1800" dirty="0"/>
              <a:t>. on </a:t>
            </a:r>
            <a:r>
              <a:rPr lang="fr-FR" sz="1800" b="1" dirty="0" err="1"/>
              <a:t>mountain</a:t>
            </a:r>
            <a:r>
              <a:rPr lang="fr-FR" sz="1800" b="1" dirty="0"/>
              <a:t> </a:t>
            </a:r>
            <a:r>
              <a:rPr lang="fr-FR" sz="1800" b="1" dirty="0" err="1"/>
              <a:t>slopes</a:t>
            </a:r>
            <a:r>
              <a:rPr lang="fr-FR" sz="1800" dirty="0"/>
              <a:t>) </a:t>
            </a:r>
            <a:r>
              <a:rPr lang="fr-FR" sz="1800" dirty="0" err="1" smtClean="0"/>
              <a:t>could</a:t>
            </a:r>
            <a:r>
              <a:rPr lang="fr-FR" sz="1800" dirty="0" smtClean="0"/>
              <a:t>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/>
              <a:t>very</a:t>
            </a:r>
            <a:r>
              <a:rPr lang="fr-FR" sz="1800" dirty="0"/>
              <a:t> efficient detectors!</a:t>
            </a:r>
          </a:p>
          <a:p>
            <a:endParaRPr lang="en-US" sz="1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039649" cy="3024336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r="6486"/>
          <a:stretch/>
        </p:blipFill>
        <p:spPr>
          <a:xfrm>
            <a:off x="3781957" y="1268760"/>
            <a:ext cx="5221741" cy="295232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211960" y="1467361"/>
            <a:ext cx="122982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d</a:t>
            </a:r>
            <a:r>
              <a:rPr lang="fr-FR" sz="1400" baseline="-25000" dirty="0" err="1" smtClean="0"/>
              <a:t>decay</a:t>
            </a:r>
            <a:r>
              <a:rPr lang="fr-FR" sz="1400" dirty="0" smtClean="0"/>
              <a:t> = 18km</a:t>
            </a:r>
          </a:p>
          <a:p>
            <a:r>
              <a:rPr lang="fr-FR" sz="1400" dirty="0" smtClean="0">
                <a:solidFill>
                  <a:srgbClr val="0070C0"/>
                </a:solidFill>
              </a:rPr>
              <a:t>36km</a:t>
            </a:r>
          </a:p>
          <a:p>
            <a:r>
              <a:rPr lang="fr-FR" sz="1400" dirty="0" smtClean="0">
                <a:solidFill>
                  <a:srgbClr val="FF0000"/>
                </a:solidFill>
              </a:rPr>
              <a:t>54km</a:t>
            </a:r>
          </a:p>
          <a:p>
            <a:r>
              <a:rPr lang="fr-FR" sz="1400" dirty="0" smtClean="0">
                <a:solidFill>
                  <a:srgbClr val="00B050"/>
                </a:solidFill>
              </a:rPr>
              <a:t>73km</a:t>
            </a:r>
          </a:p>
          <a:p>
            <a:r>
              <a:rPr lang="fr-FR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91km</a:t>
            </a:r>
            <a:endParaRPr lang="en-US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821411" y="152753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1393362" y="2939575"/>
            <a:ext cx="67664" cy="81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2034119" y="3371622"/>
            <a:ext cx="67664" cy="811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2718766" y="3524022"/>
            <a:ext cx="67664" cy="8115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3319746" y="3608449"/>
            <a:ext cx="67664" cy="811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Espace réservé du contenu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r="8422"/>
          <a:stretch/>
        </p:blipFill>
        <p:spPr>
          <a:xfrm>
            <a:off x="1" y="4478303"/>
            <a:ext cx="9143999" cy="124684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241117" y="4221088"/>
            <a:ext cx="31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Shower</a:t>
            </a:r>
            <a:r>
              <a:rPr lang="fr-FR" dirty="0" smtClean="0"/>
              <a:t> </a:t>
            </a:r>
            <a:r>
              <a:rPr lang="fr-FR" dirty="0" err="1" smtClean="0"/>
              <a:t>viewed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side</a:t>
            </a:r>
            <a:endParaRPr lang="en-US" dirty="0"/>
          </a:p>
        </p:txBody>
      </p:sp>
      <p:sp>
        <p:nvSpPr>
          <p:cNvPr id="14" name="Corde 13"/>
          <p:cNvSpPr/>
          <p:nvPr/>
        </p:nvSpPr>
        <p:spPr>
          <a:xfrm rot="6772313">
            <a:off x="5756868" y="4703153"/>
            <a:ext cx="3038534" cy="2957835"/>
          </a:xfrm>
          <a:prstGeom prst="chord">
            <a:avLst>
              <a:gd name="adj1" fmla="val 6003971"/>
              <a:gd name="adj2" fmla="val 12911850"/>
            </a:avLst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eur droit 15"/>
          <p:cNvCxnSpPr/>
          <p:nvPr/>
        </p:nvCxnSpPr>
        <p:spPr>
          <a:xfrm>
            <a:off x="539552" y="3689601"/>
            <a:ext cx="3096344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4211960" y="2607652"/>
            <a:ext cx="4608512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517607" y="3364307"/>
            <a:ext cx="151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Sky</a:t>
            </a:r>
            <a:r>
              <a:rPr lang="fr-FR" sz="1600" dirty="0" smtClean="0">
                <a:solidFill>
                  <a:srgbClr val="FF0000"/>
                </a:solidFill>
              </a:rPr>
              <a:t> noise </a:t>
            </a:r>
            <a:r>
              <a:rPr lang="fr-FR" sz="1600" dirty="0" err="1" smtClean="0">
                <a:solidFill>
                  <a:srgbClr val="FF0000"/>
                </a:solidFill>
              </a:rPr>
              <a:t>level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308304" y="2290360"/>
            <a:ext cx="151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Sky</a:t>
            </a:r>
            <a:r>
              <a:rPr lang="fr-FR" sz="1600" dirty="0" smtClean="0">
                <a:solidFill>
                  <a:srgbClr val="FF0000"/>
                </a:solidFill>
              </a:rPr>
              <a:t> noise </a:t>
            </a:r>
            <a:r>
              <a:rPr lang="fr-FR" sz="1600" dirty="0" err="1" smtClean="0">
                <a:solidFill>
                  <a:srgbClr val="FF0000"/>
                </a:solidFill>
              </a:rPr>
              <a:t>level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771003" y="1470154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2 10</a:t>
            </a:r>
            <a:r>
              <a:rPr lang="fr-FR" sz="1600" b="1" baseline="30000" dirty="0" smtClean="0"/>
              <a:t>17</a:t>
            </a:r>
            <a:r>
              <a:rPr lang="fr-FR" sz="1600" b="1" dirty="0" smtClean="0"/>
              <a:t>eV </a:t>
            </a:r>
            <a:r>
              <a:rPr lang="fr-FR" sz="1600" b="1" dirty="0" err="1" smtClean="0"/>
              <a:t>shower</a:t>
            </a:r>
            <a:endParaRPr lang="en-US" sz="16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6962271" y="1498955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2 10</a:t>
            </a:r>
            <a:r>
              <a:rPr lang="fr-FR" sz="1600" b="1" baseline="30000" dirty="0" smtClean="0"/>
              <a:t>17</a:t>
            </a:r>
            <a:r>
              <a:rPr lang="fr-FR" sz="1600" b="1" dirty="0" smtClean="0"/>
              <a:t>eV </a:t>
            </a:r>
            <a:r>
              <a:rPr lang="fr-FR" sz="1600" b="1" dirty="0" err="1" smtClean="0"/>
              <a:t>shower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926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 cheap EAS radio </a:t>
            </a:r>
            <a:r>
              <a:rPr lang="fr-FR" dirty="0" err="1" smtClean="0"/>
              <a:t>detection</a:t>
            </a:r>
            <a:r>
              <a:rPr lang="fr-FR" dirty="0" smtClean="0"/>
              <a:t> unit?</a:t>
            </a:r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35496" y="1340768"/>
            <a:ext cx="4536092" cy="3371602"/>
            <a:chOff x="116847" y="1527175"/>
            <a:chExt cx="4536092" cy="3371602"/>
          </a:xfrm>
        </p:grpSpPr>
        <p:pic>
          <p:nvPicPr>
            <p:cNvPr id="4098" name="Picture 2" descr="http://upload.wikimedia.org/wikipedia/commons/thumb/c/c1/A_low-band_antenna_of_LOFAR.jpg/640px-A_low-band_antenna_of_LOFAR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07" b="26991"/>
            <a:stretch/>
          </p:blipFill>
          <p:spPr bwMode="auto">
            <a:xfrm>
              <a:off x="116847" y="1527175"/>
              <a:ext cx="4536092" cy="3371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155428" y="45227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Basic </a:t>
              </a:r>
              <a:r>
                <a:rPr lang="fr-FR" b="1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 cheap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139952" y="2740572"/>
            <a:ext cx="4752528" cy="3568748"/>
            <a:chOff x="4355976" y="2204864"/>
            <a:chExt cx="4752528" cy="356874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2204864"/>
              <a:ext cx="4752528" cy="3549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4355976" y="5404280"/>
              <a:ext cx="21643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P. </a:t>
              </a:r>
              <a:r>
                <a:rPr lang="fr-FR" dirty="0" err="1" smtClean="0"/>
                <a:t>Lautridou</a:t>
              </a:r>
              <a:r>
                <a:rPr lang="fr-FR" dirty="0"/>
                <a:t> </a:t>
              </a:r>
              <a:r>
                <a:rPr lang="fr-FR" dirty="0" smtClean="0"/>
                <a:t>(2011)</a:t>
              </a:r>
              <a:endParaRPr lang="en-US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2512343" y="1340768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  <a:r>
              <a:rPr lang="fr-FR" dirty="0" smtClean="0"/>
              <a:t> LOFAR </a:t>
            </a:r>
            <a:r>
              <a:rPr lang="fr-FR" dirty="0" err="1" smtClean="0"/>
              <a:t>antenna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11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7400" y="1938637"/>
            <a:ext cx="8032750" cy="25542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fr-FR" altLang="en-US" sz="3200" b="1">
                <a:solidFill>
                  <a:schemeClr val="bg1"/>
                </a:solidFill>
              </a:rPr>
              <a:t> Size of the neutrino detector is a key parameter.</a:t>
            </a:r>
          </a:p>
          <a:p>
            <a:pPr>
              <a:buFont typeface="Arial" pitchFamily="34" charset="0"/>
              <a:buChar char="•"/>
            </a:pPr>
            <a:r>
              <a:rPr lang="fr-FR" altLang="en-US" sz="3200" b="1">
                <a:solidFill>
                  <a:schemeClr val="bg1"/>
                </a:solidFill>
              </a:rPr>
              <a:t>&gt;10000 km²?</a:t>
            </a:r>
          </a:p>
          <a:p>
            <a:r>
              <a:rPr lang="fr-FR" altLang="en-US" sz="3200" b="1">
                <a:solidFill>
                  <a:schemeClr val="bg1"/>
                </a:solidFill>
              </a:rPr>
              <a:t>	- technical capacity?</a:t>
            </a:r>
          </a:p>
          <a:p>
            <a:r>
              <a:rPr lang="fr-FR" altLang="en-US" sz="3200" b="1">
                <a:solidFill>
                  <a:schemeClr val="bg1"/>
                </a:solidFill>
              </a:rPr>
              <a:t>        - topology?</a:t>
            </a:r>
            <a:endParaRPr lang="en-GB" altLang="en-US" sz="3200" b="1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00463" y="2441874"/>
            <a:ext cx="1079500" cy="754063"/>
            <a:chOff x="3851920" y="2708920"/>
            <a:chExt cx="1080120" cy="753988"/>
          </a:xfrm>
        </p:grpSpPr>
        <p:sp>
          <p:nvSpPr>
            <p:cNvPr id="5" name="5-Point Star 4"/>
            <p:cNvSpPr/>
            <p:nvPr/>
          </p:nvSpPr>
          <p:spPr>
            <a:xfrm>
              <a:off x="4571470" y="3140677"/>
              <a:ext cx="360570" cy="322231"/>
            </a:xfrm>
            <a:prstGeom prst="star5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608" name="TextBox 12"/>
            <p:cNvSpPr txBox="1">
              <a:spLocks noChangeArrowheads="1"/>
            </p:cNvSpPr>
            <p:nvPr/>
          </p:nvSpPr>
          <p:spPr bwMode="auto">
            <a:xfrm>
              <a:off x="3851920" y="2708920"/>
              <a:ext cx="10646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r>
                <a:rPr lang="en-US" altLang="en-US" sz="2400" b="1">
                  <a:solidFill>
                    <a:schemeClr val="bg1"/>
                  </a:solidFill>
                </a:rPr>
                <a:t>Ulastai</a:t>
              </a:r>
            </a:p>
          </p:txBody>
        </p:sp>
      </p:grpSp>
      <p:pic>
        <p:nvPicPr>
          <p:cNvPr id="8" name="Picture 2" descr="H:\recupRIXID\PICTURES\Ulastai\IMG_2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r="1979" b="15605"/>
          <a:stretch>
            <a:fillRect/>
          </a:stretch>
        </p:blipFill>
        <p:spPr bwMode="auto">
          <a:xfrm>
            <a:off x="27781" y="260648"/>
            <a:ext cx="914400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7884368" y="4242719"/>
            <a:ext cx="720080" cy="592931"/>
            <a:chOff x="2843808" y="2708275"/>
            <a:chExt cx="720080" cy="592931"/>
          </a:xfrm>
        </p:grpSpPr>
        <p:sp>
          <p:nvSpPr>
            <p:cNvPr id="6" name="Ellipse 5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lipse 10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Connecteur droit 8"/>
            <p:cNvCxnSpPr>
              <a:stCxn id="11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/>
          <p:cNvGrpSpPr/>
          <p:nvPr/>
        </p:nvGrpSpPr>
        <p:grpSpPr>
          <a:xfrm>
            <a:off x="3923928" y="4585892"/>
            <a:ext cx="720080" cy="592931"/>
            <a:chOff x="2843808" y="2708275"/>
            <a:chExt cx="720080" cy="592931"/>
          </a:xfrm>
        </p:grpSpPr>
        <p:sp>
          <p:nvSpPr>
            <p:cNvPr id="16" name="Ellipse 15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e 16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Connecteur droit 17"/>
            <p:cNvCxnSpPr>
              <a:stCxn id="17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/>
          <p:cNvGrpSpPr/>
          <p:nvPr/>
        </p:nvGrpSpPr>
        <p:grpSpPr>
          <a:xfrm>
            <a:off x="1151620" y="5178823"/>
            <a:ext cx="540060" cy="432048"/>
            <a:chOff x="2843808" y="2708275"/>
            <a:chExt cx="720080" cy="592931"/>
          </a:xfrm>
        </p:grpSpPr>
        <p:sp>
          <p:nvSpPr>
            <p:cNvPr id="20" name="Ellipse 19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onnecteur droit 21"/>
            <p:cNvCxnSpPr>
              <a:stCxn id="21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2438762" y="4470843"/>
            <a:ext cx="405045" cy="347940"/>
            <a:chOff x="2843808" y="2708275"/>
            <a:chExt cx="720080" cy="592931"/>
          </a:xfrm>
        </p:grpSpPr>
        <p:sp>
          <p:nvSpPr>
            <p:cNvPr id="24" name="Ellipse 23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4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onnecteur droit 25"/>
            <p:cNvCxnSpPr>
              <a:stCxn id="25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206515" y="3878783"/>
            <a:ext cx="405046" cy="279827"/>
            <a:chOff x="2843808" y="2708275"/>
            <a:chExt cx="720080" cy="592931"/>
          </a:xfrm>
        </p:grpSpPr>
        <p:sp>
          <p:nvSpPr>
            <p:cNvPr id="28" name="Ellipse 27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Connecteur droit 29"/>
            <p:cNvCxnSpPr>
              <a:stCxn id="29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710570" y="2586535"/>
            <a:ext cx="405046" cy="279827"/>
            <a:chOff x="2843808" y="2708275"/>
            <a:chExt cx="720080" cy="592931"/>
          </a:xfrm>
        </p:grpSpPr>
        <p:sp>
          <p:nvSpPr>
            <p:cNvPr id="32" name="Ellipse 31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llipse 32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Connecteur droit 33"/>
            <p:cNvCxnSpPr>
              <a:stCxn id="33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>
            <a:off x="1934706" y="3306615"/>
            <a:ext cx="405046" cy="279827"/>
            <a:chOff x="2843808" y="2708275"/>
            <a:chExt cx="720080" cy="592931"/>
          </a:xfrm>
        </p:grpSpPr>
        <p:sp>
          <p:nvSpPr>
            <p:cNvPr id="36" name="Ellipse 35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lipse 36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Connecteur droit 37"/>
            <p:cNvCxnSpPr>
              <a:stCxn id="37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/>
          <p:cNvGrpSpPr/>
          <p:nvPr/>
        </p:nvGrpSpPr>
        <p:grpSpPr>
          <a:xfrm>
            <a:off x="2137228" y="1794447"/>
            <a:ext cx="354923" cy="279827"/>
            <a:chOff x="2843808" y="2708275"/>
            <a:chExt cx="720080" cy="592931"/>
          </a:xfrm>
        </p:grpSpPr>
        <p:sp>
          <p:nvSpPr>
            <p:cNvPr id="40" name="Ellipse 39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llipse 40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Connecteur droit 41"/>
            <p:cNvCxnSpPr>
              <a:stCxn id="41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/>
          <p:cNvGrpSpPr/>
          <p:nvPr/>
        </p:nvGrpSpPr>
        <p:grpSpPr>
          <a:xfrm>
            <a:off x="3424989" y="2882772"/>
            <a:ext cx="354923" cy="279827"/>
            <a:chOff x="2843808" y="2708275"/>
            <a:chExt cx="720080" cy="592931"/>
          </a:xfrm>
        </p:grpSpPr>
        <p:sp>
          <p:nvSpPr>
            <p:cNvPr id="44" name="Ellipse 43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llipse 44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Connecteur droit 45"/>
            <p:cNvCxnSpPr>
              <a:stCxn id="45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e 46"/>
          <p:cNvGrpSpPr/>
          <p:nvPr/>
        </p:nvGrpSpPr>
        <p:grpSpPr>
          <a:xfrm>
            <a:off x="5081173" y="3242812"/>
            <a:ext cx="354923" cy="279827"/>
            <a:chOff x="2843808" y="2708275"/>
            <a:chExt cx="720080" cy="592931"/>
          </a:xfrm>
        </p:grpSpPr>
        <p:sp>
          <p:nvSpPr>
            <p:cNvPr id="48" name="Ellipse 47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llipse 48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Connecteur droit 49"/>
            <p:cNvCxnSpPr>
              <a:stCxn id="49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/>
          <p:cNvGrpSpPr/>
          <p:nvPr/>
        </p:nvGrpSpPr>
        <p:grpSpPr>
          <a:xfrm>
            <a:off x="3563888" y="1298596"/>
            <a:ext cx="354923" cy="279827"/>
            <a:chOff x="2843808" y="2708275"/>
            <a:chExt cx="720080" cy="592931"/>
          </a:xfrm>
        </p:grpSpPr>
        <p:sp>
          <p:nvSpPr>
            <p:cNvPr id="52" name="Ellipse 51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Ellipse 52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Connecteur droit 53"/>
            <p:cNvCxnSpPr>
              <a:stCxn id="53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/>
          <p:cNvGrpSpPr/>
          <p:nvPr/>
        </p:nvGrpSpPr>
        <p:grpSpPr>
          <a:xfrm>
            <a:off x="4788024" y="2010471"/>
            <a:ext cx="354923" cy="279827"/>
            <a:chOff x="2843808" y="2708275"/>
            <a:chExt cx="720080" cy="592931"/>
          </a:xfrm>
        </p:grpSpPr>
        <p:sp>
          <p:nvSpPr>
            <p:cNvPr id="56" name="Ellipse 55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llipse 56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Connecteur droit 57"/>
            <p:cNvCxnSpPr>
              <a:stCxn id="57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/>
          <p:cNvGrpSpPr/>
          <p:nvPr/>
        </p:nvGrpSpPr>
        <p:grpSpPr>
          <a:xfrm>
            <a:off x="5873261" y="2738756"/>
            <a:ext cx="354923" cy="279827"/>
            <a:chOff x="2843808" y="2708275"/>
            <a:chExt cx="720080" cy="592931"/>
          </a:xfrm>
        </p:grpSpPr>
        <p:sp>
          <p:nvSpPr>
            <p:cNvPr id="60" name="Ellipse 59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Ellipse 60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Connecteur droit 61"/>
            <p:cNvCxnSpPr>
              <a:stCxn id="61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e 62"/>
          <p:cNvGrpSpPr/>
          <p:nvPr/>
        </p:nvGrpSpPr>
        <p:grpSpPr>
          <a:xfrm>
            <a:off x="5436096" y="1650431"/>
            <a:ext cx="354923" cy="279827"/>
            <a:chOff x="2843808" y="2708275"/>
            <a:chExt cx="720080" cy="592931"/>
          </a:xfrm>
        </p:grpSpPr>
        <p:sp>
          <p:nvSpPr>
            <p:cNvPr id="64" name="Ellipse 63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Ellipse 64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Connecteur droit 65"/>
            <p:cNvCxnSpPr>
              <a:stCxn id="65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e 66"/>
          <p:cNvGrpSpPr/>
          <p:nvPr/>
        </p:nvGrpSpPr>
        <p:grpSpPr>
          <a:xfrm>
            <a:off x="6970104" y="1362399"/>
            <a:ext cx="266192" cy="207819"/>
            <a:chOff x="2843808" y="2708275"/>
            <a:chExt cx="720080" cy="592931"/>
          </a:xfrm>
        </p:grpSpPr>
        <p:sp>
          <p:nvSpPr>
            <p:cNvPr id="68" name="Ellipse 67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Ellipse 68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Connecteur droit 69"/>
            <p:cNvCxnSpPr>
              <a:stCxn id="69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/>
          <p:cNvGrpSpPr/>
          <p:nvPr/>
        </p:nvGrpSpPr>
        <p:grpSpPr>
          <a:xfrm>
            <a:off x="7762192" y="1874660"/>
            <a:ext cx="266192" cy="207819"/>
            <a:chOff x="2843808" y="2708275"/>
            <a:chExt cx="720080" cy="592931"/>
          </a:xfrm>
        </p:grpSpPr>
        <p:sp>
          <p:nvSpPr>
            <p:cNvPr id="72" name="Ellipse 71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Ellipse 72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Connecteur droit 73"/>
            <p:cNvCxnSpPr>
              <a:stCxn id="73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e 74"/>
          <p:cNvGrpSpPr/>
          <p:nvPr/>
        </p:nvGrpSpPr>
        <p:grpSpPr>
          <a:xfrm>
            <a:off x="7914592" y="1370604"/>
            <a:ext cx="266192" cy="207819"/>
            <a:chOff x="2843808" y="2708275"/>
            <a:chExt cx="720080" cy="592931"/>
          </a:xfrm>
        </p:grpSpPr>
        <p:sp>
          <p:nvSpPr>
            <p:cNvPr id="76" name="Ellipse 75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Ellipse 76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Connecteur droit 77"/>
            <p:cNvCxnSpPr>
              <a:stCxn id="77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e 78"/>
          <p:cNvGrpSpPr/>
          <p:nvPr/>
        </p:nvGrpSpPr>
        <p:grpSpPr>
          <a:xfrm>
            <a:off x="8842312" y="1146375"/>
            <a:ext cx="266192" cy="207819"/>
            <a:chOff x="2843808" y="2708275"/>
            <a:chExt cx="720080" cy="592931"/>
          </a:xfrm>
        </p:grpSpPr>
        <p:sp>
          <p:nvSpPr>
            <p:cNvPr id="80" name="Ellipse 79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Ellipse 80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Connecteur droit 81"/>
            <p:cNvCxnSpPr>
              <a:stCxn id="81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/>
          <p:cNvGrpSpPr/>
          <p:nvPr/>
        </p:nvGrpSpPr>
        <p:grpSpPr>
          <a:xfrm>
            <a:off x="4355976" y="1443538"/>
            <a:ext cx="199644" cy="206893"/>
            <a:chOff x="2843808" y="2708275"/>
            <a:chExt cx="720080" cy="592931"/>
          </a:xfrm>
        </p:grpSpPr>
        <p:sp>
          <p:nvSpPr>
            <p:cNvPr id="84" name="Ellipse 83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Ellipse 84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Connecteur droit 85"/>
            <p:cNvCxnSpPr>
              <a:stCxn id="85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e 86"/>
          <p:cNvGrpSpPr/>
          <p:nvPr/>
        </p:nvGrpSpPr>
        <p:grpSpPr>
          <a:xfrm>
            <a:off x="467544" y="1218383"/>
            <a:ext cx="199644" cy="206893"/>
            <a:chOff x="2843808" y="2708275"/>
            <a:chExt cx="720080" cy="592931"/>
          </a:xfrm>
        </p:grpSpPr>
        <p:sp>
          <p:nvSpPr>
            <p:cNvPr id="88" name="Ellipse 87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Ellipse 88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Connecteur droit 89"/>
            <p:cNvCxnSpPr>
              <a:stCxn id="89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e 90"/>
          <p:cNvGrpSpPr/>
          <p:nvPr/>
        </p:nvGrpSpPr>
        <p:grpSpPr>
          <a:xfrm>
            <a:off x="1852076" y="1370783"/>
            <a:ext cx="199644" cy="206893"/>
            <a:chOff x="2843808" y="2708275"/>
            <a:chExt cx="720080" cy="592931"/>
          </a:xfrm>
        </p:grpSpPr>
        <p:sp>
          <p:nvSpPr>
            <p:cNvPr id="92" name="Ellipse 91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Ellipse 92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Connecteur droit 93"/>
            <p:cNvCxnSpPr>
              <a:stCxn id="93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e 94"/>
          <p:cNvGrpSpPr/>
          <p:nvPr/>
        </p:nvGrpSpPr>
        <p:grpSpPr>
          <a:xfrm>
            <a:off x="5740508" y="1434407"/>
            <a:ext cx="199644" cy="206893"/>
            <a:chOff x="2843808" y="2708275"/>
            <a:chExt cx="720080" cy="592931"/>
          </a:xfrm>
        </p:grpSpPr>
        <p:sp>
          <p:nvSpPr>
            <p:cNvPr id="96" name="Ellipse 95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Ellipse 96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Connecteur droit 97"/>
            <p:cNvCxnSpPr>
              <a:stCxn id="97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e 98"/>
          <p:cNvGrpSpPr/>
          <p:nvPr/>
        </p:nvGrpSpPr>
        <p:grpSpPr>
          <a:xfrm>
            <a:off x="4837934" y="1270625"/>
            <a:ext cx="149733" cy="163781"/>
            <a:chOff x="2843808" y="2708275"/>
            <a:chExt cx="720080" cy="592931"/>
          </a:xfrm>
        </p:grpSpPr>
        <p:sp>
          <p:nvSpPr>
            <p:cNvPr id="100" name="Ellipse 99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Connecteur droit 101"/>
            <p:cNvCxnSpPr>
              <a:stCxn id="101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/>
          <p:cNvGrpSpPr/>
          <p:nvPr/>
        </p:nvGrpSpPr>
        <p:grpSpPr>
          <a:xfrm>
            <a:off x="2339752" y="1126610"/>
            <a:ext cx="149733" cy="163781"/>
            <a:chOff x="2843808" y="2708275"/>
            <a:chExt cx="720080" cy="592931"/>
          </a:xfrm>
        </p:grpSpPr>
        <p:sp>
          <p:nvSpPr>
            <p:cNvPr id="104" name="Ellipse 103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Connecteur droit 105"/>
            <p:cNvCxnSpPr>
              <a:stCxn id="105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e 106"/>
          <p:cNvGrpSpPr/>
          <p:nvPr/>
        </p:nvGrpSpPr>
        <p:grpSpPr>
          <a:xfrm>
            <a:off x="3126123" y="1146375"/>
            <a:ext cx="149733" cy="163781"/>
            <a:chOff x="2843808" y="2708275"/>
            <a:chExt cx="720080" cy="592931"/>
          </a:xfrm>
        </p:grpSpPr>
        <p:sp>
          <p:nvSpPr>
            <p:cNvPr id="108" name="Ellipse 107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" name="Connecteur droit 109"/>
            <p:cNvCxnSpPr>
              <a:stCxn id="109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e 110"/>
          <p:cNvGrpSpPr/>
          <p:nvPr/>
        </p:nvGrpSpPr>
        <p:grpSpPr>
          <a:xfrm>
            <a:off x="4134235" y="1146375"/>
            <a:ext cx="149733" cy="163781"/>
            <a:chOff x="2843808" y="2708275"/>
            <a:chExt cx="720080" cy="592931"/>
          </a:xfrm>
        </p:grpSpPr>
        <p:sp>
          <p:nvSpPr>
            <p:cNvPr id="112" name="Ellipse 111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Connecteur droit 113"/>
            <p:cNvCxnSpPr>
              <a:stCxn id="113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oneTexte 3"/>
          <p:cNvSpPr txBox="1"/>
          <p:nvPr/>
        </p:nvSpPr>
        <p:spPr>
          <a:xfrm>
            <a:off x="35496" y="5466855"/>
            <a:ext cx="6503703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/>
              <a:t>a GIANT </a:t>
            </a:r>
            <a:r>
              <a:rPr lang="fr-FR" sz="2000" dirty="0" err="1" smtClean="0"/>
              <a:t>array</a:t>
            </a:r>
            <a:r>
              <a:rPr lang="fr-FR" sz="2000" dirty="0"/>
              <a:t> </a:t>
            </a:r>
            <a:r>
              <a:rPr lang="fr-FR" sz="2000" dirty="0" err="1" smtClean="0"/>
              <a:t>may</a:t>
            </a:r>
            <a:r>
              <a:rPr lang="fr-FR" sz="2000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technically</a:t>
            </a:r>
            <a:r>
              <a:rPr lang="fr-FR" sz="2000" dirty="0" smtClean="0"/>
              <a:t> &amp; </a:t>
            </a:r>
            <a:r>
              <a:rPr lang="fr-FR" sz="2000" dirty="0" err="1" smtClean="0"/>
              <a:t>financialy</a:t>
            </a:r>
            <a:r>
              <a:rPr lang="fr-FR" sz="2000" dirty="0" smtClean="0"/>
              <a:t> </a:t>
            </a:r>
            <a:r>
              <a:rPr lang="fr-FR" sz="2000" dirty="0" err="1" smtClean="0"/>
              <a:t>feasable</a:t>
            </a:r>
            <a:r>
              <a:rPr lang="fr-FR" sz="2000" dirty="0" smtClean="0"/>
              <a:t>!</a:t>
            </a:r>
          </a:p>
          <a:p>
            <a:r>
              <a:rPr lang="fr-FR" sz="2000" dirty="0" smtClean="0"/>
              <a:t>… How </a:t>
            </a:r>
            <a:r>
              <a:rPr lang="fr-FR" sz="2000" dirty="0" err="1" smtClean="0"/>
              <a:t>well</a:t>
            </a:r>
            <a:r>
              <a:rPr lang="fr-FR" sz="2000" dirty="0" smtClean="0"/>
              <a:t> </a:t>
            </a:r>
            <a:r>
              <a:rPr lang="fr-FR" sz="2000" dirty="0" err="1" smtClean="0"/>
              <a:t>would</a:t>
            </a:r>
            <a:r>
              <a:rPr lang="fr-FR" sz="2000" dirty="0" smtClean="0"/>
              <a:t> </a:t>
            </a:r>
            <a:r>
              <a:rPr lang="fr-FR" sz="2000" dirty="0" err="1" smtClean="0"/>
              <a:t>it</a:t>
            </a:r>
            <a:r>
              <a:rPr lang="fr-FR" sz="2000" dirty="0" smtClean="0"/>
              <a:t> </a:t>
            </a:r>
            <a:r>
              <a:rPr lang="fr-FR" sz="2000" dirty="0" err="1" smtClean="0"/>
              <a:t>perform</a:t>
            </a:r>
            <a:r>
              <a:rPr lang="fr-FR" sz="2000" dirty="0"/>
              <a:t>?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227958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/>
          <p:cNvGrpSpPr/>
          <p:nvPr/>
        </p:nvGrpSpPr>
        <p:grpSpPr>
          <a:xfrm>
            <a:off x="3563888" y="2204864"/>
            <a:ext cx="5415760" cy="4340631"/>
            <a:chOff x="1763688" y="2976220"/>
            <a:chExt cx="4911704" cy="3836575"/>
          </a:xfrm>
        </p:grpSpPr>
        <p:pic>
          <p:nvPicPr>
            <p:cNvPr id="2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56"/>
            <a:stretch/>
          </p:blipFill>
          <p:spPr>
            <a:xfrm>
              <a:off x="1763688" y="2976220"/>
              <a:ext cx="4911704" cy="3752273"/>
            </a:xfrm>
            <a:prstGeom prst="rect">
              <a:avLst/>
            </a:prstGeom>
          </p:spPr>
        </p:pic>
        <p:grpSp>
          <p:nvGrpSpPr>
            <p:cNvPr id="26" name="Groupe 25"/>
            <p:cNvGrpSpPr/>
            <p:nvPr/>
          </p:nvGrpSpPr>
          <p:grpSpPr>
            <a:xfrm>
              <a:off x="1764804" y="3164900"/>
              <a:ext cx="4910588" cy="3647895"/>
              <a:chOff x="251520" y="3164900"/>
              <a:chExt cx="4910588" cy="364789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251520" y="6669360"/>
                <a:ext cx="4910588" cy="1434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 rot="16200000">
                <a:off x="-963074" y="4508771"/>
                <a:ext cx="3223627" cy="5358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" wrap="square" rtlCol="0">
                <a:spAutoFit/>
              </a:bodyPr>
              <a:lstStyle/>
              <a:p>
                <a:pPr algn="r"/>
                <a:r>
                  <a:rPr lang="fr-FR" sz="1400" dirty="0" smtClean="0"/>
                  <a:t>+150</a:t>
                </a:r>
                <a:endParaRPr lang="fr-FR" sz="1100" dirty="0" smtClean="0"/>
              </a:p>
              <a:p>
                <a:pPr algn="r"/>
                <a:endParaRPr lang="fr-FR" sz="1100" dirty="0" smtClean="0"/>
              </a:p>
              <a:p>
                <a:pPr algn="r"/>
                <a:r>
                  <a:rPr lang="fr-FR" sz="1100" dirty="0" smtClean="0"/>
                  <a:t>   </a:t>
                </a:r>
                <a:r>
                  <a:rPr lang="fr-FR" sz="1400" dirty="0" smtClean="0"/>
                  <a:t>  +100</a:t>
                </a:r>
              </a:p>
              <a:p>
                <a:pPr algn="r"/>
                <a:endParaRPr lang="fr-FR" sz="1100" dirty="0" smtClean="0"/>
              </a:p>
              <a:p>
                <a:pPr algn="r"/>
                <a:endParaRPr lang="fr-FR" sz="1100" dirty="0" smtClean="0"/>
              </a:p>
              <a:p>
                <a:pPr algn="r"/>
                <a:r>
                  <a:rPr lang="fr-FR" sz="1400" dirty="0" smtClean="0"/>
                  <a:t>+50</a:t>
                </a:r>
              </a:p>
              <a:p>
                <a:pPr algn="r"/>
                <a:endParaRPr lang="fr-FR" sz="1100" dirty="0" smtClean="0"/>
              </a:p>
              <a:p>
                <a:pPr algn="r"/>
                <a:endParaRPr lang="fr-FR" sz="1100" dirty="0" smtClean="0"/>
              </a:p>
              <a:p>
                <a:pPr algn="r"/>
                <a:r>
                  <a:rPr lang="fr-FR" sz="1400" dirty="0" smtClean="0"/>
                  <a:t>0</a:t>
                </a:r>
              </a:p>
              <a:p>
                <a:pPr algn="r"/>
                <a:endParaRPr lang="fr-FR" sz="1100" dirty="0" smtClean="0"/>
              </a:p>
              <a:p>
                <a:pPr algn="r"/>
                <a:r>
                  <a:rPr lang="fr-FR" sz="1400" dirty="0" smtClean="0"/>
                  <a:t>-50</a:t>
                </a:r>
              </a:p>
              <a:p>
                <a:pPr algn="r"/>
                <a:endParaRPr lang="fr-FR" sz="1400" dirty="0"/>
              </a:p>
              <a:p>
                <a:pPr algn="r"/>
                <a:endParaRPr lang="fr-FR" sz="1100" dirty="0" smtClean="0"/>
              </a:p>
              <a:p>
                <a:pPr algn="r"/>
                <a:r>
                  <a:rPr lang="fr-FR" sz="1400" dirty="0" smtClean="0"/>
                  <a:t>-100</a:t>
                </a:r>
              </a:p>
              <a:p>
                <a:pPr algn="r"/>
                <a:endParaRPr lang="fr-FR" sz="1100" dirty="0" smtClean="0"/>
              </a:p>
              <a:p>
                <a:pPr algn="r"/>
                <a:endParaRPr lang="fr-FR" sz="1100" dirty="0" smtClean="0"/>
              </a:p>
              <a:p>
                <a:pPr algn="r"/>
                <a:r>
                  <a:rPr lang="fr-FR" sz="1400" dirty="0" smtClean="0"/>
                  <a:t>-150  </a:t>
                </a:r>
                <a:endParaRPr lang="fr-FR" sz="1400" dirty="0"/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713729" y="6351258"/>
                <a:ext cx="4001238" cy="4080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/>
                  <a:t>-150      -100         -50             0         +50        +100           +150</a:t>
                </a:r>
              </a:p>
              <a:p>
                <a:pPr algn="ctr"/>
                <a:r>
                  <a:rPr lang="fr-FR" sz="1200" dirty="0" err="1" smtClean="0"/>
                  <a:t>Easting</a:t>
                </a:r>
                <a:r>
                  <a:rPr lang="fr-FR" sz="1200" dirty="0" smtClean="0"/>
                  <a:t> [km]</a:t>
                </a:r>
                <a:endParaRPr lang="fr-FR" sz="1200" dirty="0"/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 rot="16200000">
                <a:off x="-198282" y="4437112"/>
                <a:ext cx="12073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/>
                  <a:t>Northing</a:t>
                </a:r>
                <a:r>
                  <a:rPr lang="fr-FR" sz="1400" dirty="0" smtClean="0"/>
                  <a:t> [km]</a:t>
                </a:r>
                <a:endParaRPr lang="fr-FR" sz="1400" dirty="0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429968" y="2976220"/>
              <a:ext cx="341832" cy="236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GRAND </a:t>
            </a:r>
            <a:r>
              <a:rPr lang="fr-FR" dirty="0" smtClean="0">
                <a:latin typeface="Symbol" panose="05050102010706020507" pitchFamily="18" charset="2"/>
              </a:rPr>
              <a:t>n</a:t>
            </a:r>
            <a:r>
              <a:rPr lang="fr-FR" dirty="0" smtClean="0"/>
              <a:t> </a:t>
            </a:r>
            <a:r>
              <a:rPr lang="fr-FR" dirty="0" err="1" smtClean="0"/>
              <a:t>sensitivity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r>
              <a:rPr lang="fr-FR" dirty="0" smtClean="0"/>
              <a:t> - Setup</a:t>
            </a:r>
            <a:endParaRPr lang="fr-FR" dirty="0"/>
          </a:p>
        </p:txBody>
      </p:sp>
      <p:grpSp>
        <p:nvGrpSpPr>
          <p:cNvPr id="14" name="Group 5"/>
          <p:cNvGrpSpPr/>
          <p:nvPr/>
        </p:nvGrpSpPr>
        <p:grpSpPr>
          <a:xfrm>
            <a:off x="35122" y="4282887"/>
            <a:ext cx="2520280" cy="2242457"/>
            <a:chOff x="-17242" y="2420888"/>
            <a:chExt cx="3968042" cy="3312368"/>
          </a:xfrm>
        </p:grpSpPr>
        <p:pic>
          <p:nvPicPr>
            <p:cNvPr id="15" name="Picture 2" descr="C:\Documents and Settings\martineau\Mes documents\TREND\docs\presProjet\presARENA2010.key\chine-relief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242" y="2420888"/>
              <a:ext cx="3968042" cy="331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5-Point Star 3"/>
            <p:cNvSpPr/>
            <p:nvPr/>
          </p:nvSpPr>
          <p:spPr>
            <a:xfrm>
              <a:off x="683568" y="3212976"/>
              <a:ext cx="216024" cy="216024"/>
            </a:xfrm>
            <a:prstGeom prst="star5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5-Point Star 7"/>
            <p:cNvSpPr/>
            <p:nvPr/>
          </p:nvSpPr>
          <p:spPr>
            <a:xfrm>
              <a:off x="835968" y="3068960"/>
              <a:ext cx="216024" cy="216024"/>
            </a:xfrm>
            <a:prstGeom prst="star5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TextBox 9"/>
            <p:cNvSpPr txBox="1"/>
            <p:nvPr/>
          </p:nvSpPr>
          <p:spPr>
            <a:xfrm>
              <a:off x="1117073" y="2928751"/>
              <a:ext cx="968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Urumqi</a:t>
              </a:r>
              <a:endParaRPr lang="fr-FR" b="1" dirty="0"/>
            </a:p>
          </p:txBody>
        </p:sp>
        <p:sp>
          <p:nvSpPr>
            <p:cNvPr id="19" name="TextBox 10"/>
            <p:cNvSpPr txBox="1"/>
            <p:nvPr/>
          </p:nvSpPr>
          <p:spPr>
            <a:xfrm>
              <a:off x="-16653" y="3371800"/>
              <a:ext cx="1613238" cy="545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/>
                <a:t>Ulastai</a:t>
              </a:r>
              <a:endParaRPr lang="fr-FR" b="1" dirty="0"/>
            </a:p>
          </p:txBody>
        </p:sp>
      </p:grpSp>
      <p:cxnSp>
        <p:nvCxnSpPr>
          <p:cNvPr id="21" name="Connecteur droit 20"/>
          <p:cNvCxnSpPr>
            <a:stCxn id="17" idx="2"/>
          </p:cNvCxnSpPr>
          <p:nvPr/>
        </p:nvCxnSpPr>
        <p:spPr>
          <a:xfrm flipV="1">
            <a:off x="603238" y="2564904"/>
            <a:ext cx="3695305" cy="2302972"/>
          </a:xfrm>
          <a:prstGeom prst="line">
            <a:avLst/>
          </a:prstGeom>
          <a:ln w="38100">
            <a:solidFill>
              <a:srgbClr val="FF0000">
                <a:alpha val="3686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>
            <a:stCxn id="19" idx="0"/>
          </p:cNvCxnSpPr>
          <p:nvPr/>
        </p:nvCxnSpPr>
        <p:spPr>
          <a:xfrm>
            <a:off x="547816" y="4926650"/>
            <a:ext cx="3605200" cy="12386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624967" y="2780928"/>
            <a:ext cx="3475425" cy="2834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7918" y="1268760"/>
            <a:ext cx="9151918" cy="2736304"/>
          </a:xfrm>
        </p:spPr>
        <p:txBody>
          <a:bodyPr>
            <a:normAutofit fontScale="92500" lnSpcReduction="20000"/>
          </a:bodyPr>
          <a:lstStyle/>
          <a:p>
            <a:r>
              <a:rPr lang="fr-FR" sz="1800" dirty="0"/>
              <a:t>Simulation </a:t>
            </a:r>
            <a:r>
              <a:rPr lang="fr-FR" sz="1800" dirty="0" err="1"/>
              <a:t>layout</a:t>
            </a:r>
            <a:r>
              <a:rPr lang="fr-FR" sz="1800" dirty="0"/>
              <a:t> of 90’000 </a:t>
            </a:r>
            <a:r>
              <a:rPr lang="fr-FR" sz="1800" dirty="0" err="1"/>
              <a:t>antennas</a:t>
            </a:r>
            <a:r>
              <a:rPr lang="fr-FR" sz="1800" dirty="0"/>
              <a:t> over </a:t>
            </a:r>
            <a:r>
              <a:rPr lang="fr-FR" sz="1800" b="1" dirty="0" smtClean="0"/>
              <a:t>60’000km²</a:t>
            </a:r>
            <a:r>
              <a:rPr lang="fr-FR" sz="1800" dirty="0" smtClean="0"/>
              <a:t> (800m </a:t>
            </a:r>
            <a:r>
              <a:rPr lang="fr-FR" sz="1800" dirty="0" err="1"/>
              <a:t>step</a:t>
            </a:r>
            <a:r>
              <a:rPr lang="fr-FR" sz="1800" dirty="0"/>
              <a:t> </a:t>
            </a:r>
            <a:r>
              <a:rPr lang="fr-FR" sz="1800" dirty="0" smtClean="0"/>
              <a:t>size square </a:t>
            </a:r>
            <a:r>
              <a:rPr lang="fr-FR" sz="1800" dirty="0" err="1" smtClean="0"/>
              <a:t>grid</a:t>
            </a:r>
            <a:r>
              <a:rPr lang="fr-FR" sz="1800" dirty="0" smtClean="0"/>
              <a:t>)</a:t>
            </a:r>
            <a:endParaRPr lang="fr-FR" sz="1800" dirty="0"/>
          </a:p>
          <a:p>
            <a:r>
              <a:rPr lang="fr-FR" sz="1800" dirty="0" smtClean="0"/>
              <a:t>MC down to </a:t>
            </a:r>
            <a:r>
              <a:rPr lang="fr-FR" sz="1800" dirty="0" smtClean="0">
                <a:latin typeface="Symbol" panose="05050102010706020507" pitchFamily="18" charset="2"/>
              </a:rPr>
              <a:t>t</a:t>
            </a:r>
            <a:r>
              <a:rPr lang="fr-FR" sz="1800" dirty="0" smtClean="0"/>
              <a:t> </a:t>
            </a:r>
            <a:r>
              <a:rPr lang="fr-FR" sz="1800" dirty="0" err="1" smtClean="0"/>
              <a:t>decay</a:t>
            </a:r>
            <a:r>
              <a:rPr lang="fr-FR" sz="1800" dirty="0" smtClean="0"/>
              <a:t> (E</a:t>
            </a:r>
            <a:r>
              <a:rPr lang="fr-FR" sz="1800" baseline="-25000" dirty="0" smtClean="0">
                <a:latin typeface="Symbol" panose="05050102010706020507" pitchFamily="18" charset="2"/>
              </a:rPr>
              <a:t>n</a:t>
            </a:r>
            <a:r>
              <a:rPr lang="fr-FR" sz="1800" dirty="0" smtClean="0"/>
              <a:t> in  10</a:t>
            </a:r>
            <a:r>
              <a:rPr lang="fr-FR" sz="1800" baseline="30000" dirty="0" smtClean="0"/>
              <a:t>17</a:t>
            </a:r>
            <a:r>
              <a:rPr lang="fr-FR" sz="1800" dirty="0" smtClean="0"/>
              <a:t> - 10</a:t>
            </a:r>
            <a:r>
              <a:rPr lang="fr-FR" sz="1800" baseline="30000" dirty="0" smtClean="0"/>
              <a:t>21 </a:t>
            </a:r>
            <a:r>
              <a:rPr lang="fr-FR" sz="1800" dirty="0" smtClean="0"/>
              <a:t>eV, </a:t>
            </a:r>
            <a:r>
              <a:rPr lang="fr-FR" sz="1800" dirty="0" smtClean="0">
                <a:latin typeface="Symbol" panose="05050102010706020507" pitchFamily="18" charset="2"/>
              </a:rPr>
              <a:t>q</a:t>
            </a:r>
            <a:r>
              <a:rPr lang="fr-FR" sz="1800" dirty="0" smtClean="0"/>
              <a:t> in [85-95°]) </a:t>
            </a:r>
          </a:p>
          <a:p>
            <a:r>
              <a:rPr lang="fr-FR" sz="1800" dirty="0" err="1" smtClean="0"/>
              <a:t>Shower</a:t>
            </a:r>
            <a:r>
              <a:rPr lang="fr-FR" sz="1800" dirty="0" smtClean="0"/>
              <a:t> radio </a:t>
            </a:r>
            <a:r>
              <a:rPr lang="fr-FR" sz="1800" dirty="0" err="1" smtClean="0"/>
              <a:t>emission</a:t>
            </a:r>
            <a:r>
              <a:rPr lang="fr-FR" sz="1800" dirty="0" smtClean="0"/>
              <a:t>:</a:t>
            </a:r>
          </a:p>
          <a:p>
            <a:pPr lvl="1"/>
            <a:r>
              <a:rPr lang="fr-FR" sz="1600" dirty="0" smtClean="0"/>
              <a:t>Not </a:t>
            </a:r>
            <a:r>
              <a:rPr lang="fr-FR" sz="1600" dirty="0" err="1" smtClean="0"/>
              <a:t>yet</a:t>
            </a:r>
            <a:r>
              <a:rPr lang="fr-FR" sz="1600" dirty="0" smtClean="0"/>
              <a:t> </a:t>
            </a:r>
            <a:r>
              <a:rPr lang="fr-FR" sz="1600" dirty="0" err="1" smtClean="0"/>
              <a:t>validated</a:t>
            </a:r>
            <a:r>
              <a:rPr lang="fr-FR" sz="1600" dirty="0" smtClean="0"/>
              <a:t> for </a:t>
            </a:r>
          </a:p>
          <a:p>
            <a:pPr marL="411480" lvl="1" indent="0">
              <a:buNone/>
            </a:pPr>
            <a:r>
              <a:rPr lang="fr-FR" sz="1600" dirty="0"/>
              <a:t> </a:t>
            </a:r>
            <a:r>
              <a:rPr lang="fr-FR" sz="1600" dirty="0" smtClean="0"/>
              <a:t>    </a:t>
            </a:r>
            <a:r>
              <a:rPr lang="fr-FR" sz="1600" dirty="0" err="1" smtClean="0"/>
              <a:t>very</a:t>
            </a:r>
            <a:r>
              <a:rPr lang="fr-FR" sz="1600" dirty="0" smtClean="0"/>
              <a:t> </a:t>
            </a:r>
            <a:r>
              <a:rPr lang="fr-FR" sz="1600" dirty="0" err="1" smtClean="0"/>
              <a:t>inclined</a:t>
            </a:r>
            <a:r>
              <a:rPr lang="fr-FR" sz="1600" dirty="0" smtClean="0"/>
              <a:t> </a:t>
            </a:r>
            <a:r>
              <a:rPr lang="fr-FR" sz="1600" dirty="0" err="1" smtClean="0"/>
              <a:t>showers</a:t>
            </a:r>
            <a:endParaRPr lang="fr-FR" sz="1600" dirty="0" smtClean="0"/>
          </a:p>
          <a:p>
            <a:pPr lvl="1"/>
            <a:r>
              <a:rPr lang="fr-FR" sz="1600" dirty="0" smtClean="0"/>
              <a:t>(</a:t>
            </a:r>
            <a:r>
              <a:rPr lang="fr-FR" sz="1600" dirty="0" err="1" smtClean="0"/>
              <a:t>Very</a:t>
            </a:r>
            <a:r>
              <a:rPr lang="fr-FR" sz="1600" dirty="0" smtClean="0"/>
              <a:t>) time </a:t>
            </a:r>
            <a:r>
              <a:rPr lang="fr-FR" sz="1600" dirty="0" err="1" smtClean="0"/>
              <a:t>consuming</a:t>
            </a:r>
            <a:endParaRPr lang="fr-FR" sz="1600" dirty="0" smtClean="0"/>
          </a:p>
          <a:p>
            <a:r>
              <a:rPr lang="fr-FR" sz="1800" dirty="0" err="1" smtClean="0"/>
              <a:t>Preliminar</a:t>
            </a:r>
            <a:r>
              <a:rPr lang="fr-FR" sz="1800" dirty="0" smtClean="0"/>
              <a:t> </a:t>
            </a:r>
            <a:r>
              <a:rPr lang="fr-FR" sz="1800" dirty="0" err="1" smtClean="0"/>
              <a:t>study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</a:p>
          <a:p>
            <a:pPr marL="109728" indent="0">
              <a:buNone/>
            </a:pPr>
            <a:r>
              <a:rPr lang="fr-FR" sz="1800" b="1" dirty="0" smtClean="0"/>
              <a:t>radio signal </a:t>
            </a:r>
            <a:r>
              <a:rPr lang="fr-FR" sz="1800" b="1" dirty="0" err="1" smtClean="0"/>
              <a:t>parametrization</a:t>
            </a:r>
            <a:endParaRPr lang="fr-FR" sz="1800" b="1" dirty="0" smtClean="0"/>
          </a:p>
          <a:p>
            <a:pPr marL="109728" indent="0">
              <a:buNone/>
            </a:pPr>
            <a:r>
              <a:rPr lang="fr-FR" sz="1800" dirty="0" smtClean="0"/>
              <a:t>(trigger volume = </a:t>
            </a:r>
            <a:r>
              <a:rPr lang="fr-FR" sz="1800" dirty="0" err="1" smtClean="0"/>
              <a:t>cone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</a:p>
          <a:p>
            <a:pPr marL="109728" indent="0">
              <a:buNone/>
            </a:pPr>
            <a:r>
              <a:rPr lang="fr-FR" sz="1800" dirty="0" err="1" smtClean="0"/>
              <a:t>shape</a:t>
            </a:r>
            <a:r>
              <a:rPr lang="fr-FR" sz="1800" dirty="0" smtClean="0"/>
              <a:t> = f(E) </a:t>
            </a:r>
            <a:r>
              <a:rPr lang="fr-FR" sz="1800" dirty="0" err="1" smtClean="0"/>
              <a:t>determined</a:t>
            </a:r>
            <a:r>
              <a:rPr lang="fr-FR" sz="1800" dirty="0" smtClean="0"/>
              <a:t> </a:t>
            </a:r>
            <a:r>
              <a:rPr lang="fr-FR" sz="1800" dirty="0" err="1" smtClean="0"/>
              <a:t>through</a:t>
            </a:r>
            <a:r>
              <a:rPr lang="fr-FR" sz="1800" dirty="0" smtClean="0"/>
              <a:t> </a:t>
            </a:r>
          </a:p>
          <a:p>
            <a:pPr marL="109728" indent="0">
              <a:buNone/>
            </a:pPr>
            <a:r>
              <a:rPr lang="fr-FR" sz="1800" dirty="0" err="1" smtClean="0"/>
              <a:t>ZHAireS</a:t>
            </a:r>
            <a:r>
              <a:rPr lang="fr-FR" sz="1800" dirty="0" smtClean="0"/>
              <a:t> simulations) .</a:t>
            </a:r>
            <a:endParaRPr lang="fr-FR" sz="1600" dirty="0" smtClean="0"/>
          </a:p>
          <a:p>
            <a:pPr lvl="1"/>
            <a:endParaRPr lang="fr-FR" sz="1600" dirty="0" smtClean="0"/>
          </a:p>
          <a:p>
            <a:pPr marL="109728" indent="0">
              <a:buNone/>
            </a:pPr>
            <a:endParaRPr lang="fr-FR" sz="1800" dirty="0" smtClean="0"/>
          </a:p>
          <a:p>
            <a:endParaRPr lang="fr-FR" sz="1800" dirty="0" smtClean="0"/>
          </a:p>
        </p:txBody>
      </p:sp>
    </p:spTree>
    <p:extLst>
      <p:ext uri="{BB962C8B-B14F-4D97-AF65-F5344CB8AC3E}">
        <p14:creationId xmlns:p14="http://schemas.microsoft.com/office/powerpoint/2010/main" val="21669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in">
  <a:themeElements>
    <a:clrScheme name="Urbai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39090</TotalTime>
  <Words>3126</Words>
  <Application>Microsoft Office PowerPoint</Application>
  <PresentationFormat>Affichage à l'écran (4:3)</PresentationFormat>
  <Paragraphs>711</Paragraphs>
  <Slides>43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Urbain</vt:lpstr>
      <vt:lpstr>Présentation PowerPoint</vt:lpstr>
      <vt:lpstr>Présentation PowerPoint</vt:lpstr>
      <vt:lpstr>EeV neutrinos sources</vt:lpstr>
      <vt:lpstr>EeV neutrino detection</vt:lpstr>
      <vt:lpstr>~Horizontal EAS radio emission</vt:lpstr>
      <vt:lpstr>(Very) inclined EAS radio emission</vt:lpstr>
      <vt:lpstr>A cheap EAS radio detection unit?</vt:lpstr>
      <vt:lpstr>Présentation PowerPoint</vt:lpstr>
      <vt:lpstr>GRAND n sensitivity study - Setup</vt:lpstr>
      <vt:lpstr>GRAND n sensitivity study - Results</vt:lpstr>
      <vt:lpstr>GRAND n sensitivity study</vt:lpstr>
      <vt:lpstr>GRAND performances</vt:lpstr>
      <vt:lpstr>Physics with GRAND</vt:lpstr>
      <vt:lpstr>GRAND challenges</vt:lpstr>
      <vt:lpstr>GRANDproto35 (2018-2020)</vt:lpstr>
      <vt:lpstr>GRANDproto status</vt:lpstr>
      <vt:lpstr>Timeline &amp; budget</vt:lpstr>
      <vt:lpstr>GRAND people</vt:lpstr>
      <vt:lpstr>Présentation PowerPoint</vt:lpstr>
      <vt:lpstr>Young extragalctic pulsars</vt:lpstr>
      <vt:lpstr>Présentation PowerPoint</vt:lpstr>
      <vt:lpstr>Multiplet analysis</vt:lpstr>
      <vt:lpstr>Présentation PowerPoint</vt:lpstr>
      <vt:lpstr>GRAND expected resolution</vt:lpstr>
      <vt:lpstr>GRAND n sensitivity study - Results</vt:lpstr>
      <vt:lpstr>Neutrino cosmic background</vt:lpstr>
      <vt:lpstr>Neutrino cosmic background</vt:lpstr>
      <vt:lpstr>Présentation PowerPoint</vt:lpstr>
      <vt:lpstr>Présentation PowerPoint</vt:lpstr>
      <vt:lpstr>Very inclined shower propagation</vt:lpstr>
      <vt:lpstr>Cerenkov ring</vt:lpstr>
      <vt:lpstr>GRAND project pricing</vt:lpstr>
      <vt:lpstr>GRAND data format &amp; transfer</vt:lpstr>
      <vt:lpstr>GRAND trigger</vt:lpstr>
      <vt:lpstr>EeV neutrino detection</vt:lpstr>
      <vt:lpstr>EAS radio signal</vt:lpstr>
      <vt:lpstr>Présentation PowerPoint</vt:lpstr>
      <vt:lpstr>Very inclined showers detection </vt:lpstr>
      <vt:lpstr>GRAND background discrimination</vt:lpstr>
      <vt:lpstr>Terrestrial background rejection</vt:lpstr>
      <vt:lpstr>Physics at industrial scale</vt:lpstr>
      <vt:lpstr>Take-home message</vt:lpstr>
      <vt:lpstr>The TREND project (2009-2014)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</dc:title>
  <dc:creator>lpnhe</dc:creator>
  <cp:lastModifiedBy>lpnhe</cp:lastModifiedBy>
  <cp:revision>2496</cp:revision>
  <dcterms:created xsi:type="dcterms:W3CDTF">2015-07-08T13:03:36Z</dcterms:created>
  <dcterms:modified xsi:type="dcterms:W3CDTF">2017-03-27T15:13:33Z</dcterms:modified>
</cp:coreProperties>
</file>