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96" r:id="rId3"/>
    <p:sldId id="313" r:id="rId4"/>
    <p:sldId id="259" r:id="rId5"/>
    <p:sldId id="260" r:id="rId6"/>
    <p:sldId id="261" r:id="rId7"/>
    <p:sldId id="314" r:id="rId8"/>
    <p:sldId id="315" r:id="rId9"/>
    <p:sldId id="262" r:id="rId10"/>
    <p:sldId id="282" r:id="rId11"/>
    <p:sldId id="274" r:id="rId12"/>
    <p:sldId id="303" r:id="rId13"/>
    <p:sldId id="306" r:id="rId14"/>
    <p:sldId id="300" r:id="rId15"/>
    <p:sldId id="294" r:id="rId16"/>
    <p:sldId id="301" r:id="rId17"/>
    <p:sldId id="302" r:id="rId18"/>
    <p:sldId id="309" r:id="rId19"/>
    <p:sldId id="308" r:id="rId20"/>
    <p:sldId id="310" r:id="rId21"/>
    <p:sldId id="285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度样式 2 - 强调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中度样式 2 - 强调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638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C9A526-F0AD-47EF-AF7C-C09A718FFBDB}" type="datetimeFigureOut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E091A-1B96-421A-B39E-18F2CF491F4E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6D3A-FE6F-4BC2-BCF8-A78E5B50E4F1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2A953-2539-456F-8D5D-9459CAC6D417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1AB80-A625-43BE-9FBD-FBDBA4B4DDD1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62C926-54CF-4FC5-88DC-404CD774F858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2AC89-D1D9-45A2-A833-33899E670FD5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FE77A-FDCC-476F-9A32-E82B94D32871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5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9" y="1535115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E5DAA-ADAC-4621-8CEA-A7A04F0F2396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F7566-91F1-4520-BD92-38073D5E6B03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E6C15-0416-4C9B-BB5A-5790D545538D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2" y="273051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AD8BA-5747-4234-99F3-F3489F0BC46C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3EE1-2EDA-45EB-A517-4838F4ADF83D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3B37E-2B52-4A60-8A78-583BD9ADD98C}" type="datetime1">
              <a:rPr lang="zh-CN" altLang="en-US" smtClean="0"/>
              <a:pPr/>
              <a:t>2017-4-1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3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3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png"/><Relationship Id="rId3" Type="http://schemas.openxmlformats.org/officeDocument/2006/relationships/image" Target="../media/image18.png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16024" y="2130428"/>
            <a:ext cx="8604448" cy="1470025"/>
          </a:xfrm>
        </p:spPr>
        <p:txBody>
          <a:bodyPr>
            <a:normAutofit/>
          </a:bodyPr>
          <a:lstStyle/>
          <a:p>
            <a:r>
              <a:rPr lang="en-US" altLang="zh-CN" sz="3800" b="1" dirty="0" smtClean="0"/>
              <a:t>Measurement of inclusive branching fraction for </a:t>
            </a:r>
            <a:r>
              <a:rPr lang="en-US" altLang="zh-CN" sz="3800" b="1" dirty="0" smtClean="0">
                <a:latin typeface="Symbol" pitchFamily="18" charset="2"/>
              </a:rPr>
              <a:t>y</a:t>
            </a:r>
            <a:r>
              <a:rPr lang="en-US" altLang="zh-CN" sz="3800" b="1" dirty="0" smtClean="0"/>
              <a:t>(3686)</a:t>
            </a:r>
            <a:r>
              <a:rPr lang="en-US" altLang="zh-CN" sz="3800" b="1" dirty="0" smtClean="0">
                <a:sym typeface="Wingdings" pitchFamily="2" charset="2"/>
              </a:rPr>
              <a:t></a:t>
            </a:r>
            <a:r>
              <a:rPr lang="en-US" altLang="zh-CN" sz="3800" b="1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sz="3800" b="1" dirty="0" err="1" smtClean="0">
                <a:sym typeface="Wingdings" pitchFamily="2" charset="2"/>
              </a:rPr>
              <a:t>X</a:t>
            </a:r>
            <a:endParaRPr lang="zh-CN" altLang="en-US" sz="3800" b="1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CN" sz="2600" b="1" dirty="0" smtClean="0"/>
              <a:t>J.Y. Zhao and G. </a:t>
            </a:r>
            <a:r>
              <a:rPr lang="en-US" altLang="zh-CN" sz="2600" b="1" dirty="0" err="1" smtClean="0"/>
              <a:t>Rong</a:t>
            </a:r>
            <a:endParaRPr lang="en-US" altLang="zh-CN" sz="2600" b="1" dirty="0" smtClean="0"/>
          </a:p>
          <a:p>
            <a:r>
              <a:rPr lang="en-US" altLang="zh-CN" sz="2600" b="1" dirty="0" smtClean="0"/>
              <a:t>2017/03/22</a:t>
            </a:r>
            <a:endParaRPr lang="zh-CN" altLang="en-US" sz="26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83568" y="6237312"/>
            <a:ext cx="777686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00" b="1" dirty="0" err="1" smtClean="0"/>
              <a:t>Charmonium</a:t>
            </a:r>
            <a:r>
              <a:rPr lang="en-US" altLang="zh-CN" sz="2300" b="1" dirty="0" smtClean="0"/>
              <a:t> Group Meeting</a:t>
            </a:r>
            <a:endParaRPr lang="zh-CN" altLang="en-US" sz="23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Detection Efficiency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1331476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average efficiency is obtained using the cross sections of those components .</a:t>
            </a:r>
            <a:endParaRPr lang="zh-CN" alt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852936"/>
            <a:ext cx="4014753" cy="30940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10</a:t>
            </a:fld>
            <a:endParaRPr lang="zh-CN" altLang="en-US"/>
          </a:p>
        </p:txBody>
      </p:sp>
      <p:pic>
        <p:nvPicPr>
          <p:cNvPr id="3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5616" y="1844824"/>
            <a:ext cx="7096125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2780928"/>
            <a:ext cx="4104456" cy="3261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788" y="1916410"/>
            <a:ext cx="50673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Observed Cross Section</a:t>
            </a:r>
            <a:endParaRPr lang="zh-CN" altLang="en-US" sz="3000" b="1" dirty="0" smtClean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20072" y="2490217"/>
            <a:ext cx="3790950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96136" y="3645024"/>
            <a:ext cx="3132348" cy="96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652120" y="1988840"/>
            <a:ext cx="2736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Observed cross section :</a:t>
            </a:r>
            <a:endParaRPr lang="zh-CN" altLang="en-US" sz="20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内容占位符 2"/>
          <p:cNvSpPr>
            <a:spLocks noGrp="1"/>
          </p:cNvSpPr>
          <p:nvPr>
            <p:ph idx="1"/>
          </p:nvPr>
        </p:nvSpPr>
        <p:spPr>
          <a:xfrm>
            <a:off x="395536" y="836712"/>
            <a:ext cx="8568952" cy="4824536"/>
          </a:xfrm>
        </p:spPr>
        <p:txBody>
          <a:bodyPr>
            <a:normAutofit/>
          </a:bodyPr>
          <a:lstStyle/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A maximum likelihood fit is performed to the observed cross sections.</a:t>
            </a:r>
          </a:p>
          <a:p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Expected number of signal events:</a:t>
            </a: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Likelihood:</a:t>
            </a:r>
          </a:p>
          <a:p>
            <a:endParaRPr lang="zh-CN" alt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zh-CN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Analysis of Observed Cross Section</a:t>
            </a:r>
            <a:endParaRPr lang="zh-CN" altLang="en-US" sz="3000" b="1" dirty="0" smtClean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5129267"/>
            <a:ext cx="1106810" cy="4599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7" name="组合 16"/>
          <p:cNvGrpSpPr/>
          <p:nvPr/>
        </p:nvGrpSpPr>
        <p:grpSpPr>
          <a:xfrm>
            <a:off x="2771800" y="4941168"/>
            <a:ext cx="3528392" cy="792088"/>
            <a:chOff x="827584" y="5877272"/>
            <a:chExt cx="3528392" cy="792088"/>
          </a:xfrm>
        </p:grpSpPr>
        <p:graphicFrame>
          <p:nvGraphicFramePr>
            <p:cNvPr id="12" name="对象 11"/>
            <p:cNvGraphicFramePr>
              <a:graphicFrameLocks noChangeAspect="1"/>
            </p:cNvGraphicFramePr>
            <p:nvPr/>
          </p:nvGraphicFramePr>
          <p:xfrm>
            <a:off x="827584" y="5877272"/>
            <a:ext cx="792088" cy="792088"/>
          </p:xfrm>
          <a:graphic>
            <a:graphicData uri="http://schemas.openxmlformats.org/presentationml/2006/ole">
              <p:oleObj spid="_x0000_s7174" name="公式" r:id="rId4" imgW="457200" imgH="457200" progId="Equation.3">
                <p:embed/>
              </p:oleObj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1403648" y="587727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Gaussian function, if n ≥ 12</a:t>
              </a:r>
              <a:endParaRPr lang="zh-CN" alt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403648" y="6237312"/>
              <a:ext cx="29523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Poisson function, if n &lt; 12</a:t>
              </a:r>
              <a:endParaRPr lang="zh-CN" altLang="en-US" dirty="0"/>
            </a:p>
          </p:txBody>
        </p:sp>
      </p:grp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5616" y="1988840"/>
            <a:ext cx="2257425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5426057" y="2204864"/>
            <a:ext cx="37179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Sampling function</a:t>
            </a:r>
          </a:p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Yad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Fiz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. 41 (1985) 733.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9" name="Picture 1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15616" y="2420888"/>
            <a:ext cx="3904434" cy="5760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TextBox 22"/>
          <p:cNvSpPr txBox="1"/>
          <p:nvPr/>
        </p:nvSpPr>
        <p:spPr>
          <a:xfrm>
            <a:off x="5514095" y="2852936"/>
            <a:ext cx="18662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Gaussian function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5" name="直接箭头连接符 24"/>
          <p:cNvCxnSpPr>
            <a:stCxn id="21" idx="1"/>
            <a:endCxn id="7179" idx="3"/>
          </p:cNvCxnSpPr>
          <p:nvPr/>
        </p:nvCxnSpPr>
        <p:spPr>
          <a:xfrm flipH="1">
            <a:off x="5020050" y="2528030"/>
            <a:ext cx="406007" cy="180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接箭头连接符 26"/>
          <p:cNvCxnSpPr>
            <a:stCxn id="23" idx="1"/>
          </p:cNvCxnSpPr>
          <p:nvPr/>
        </p:nvCxnSpPr>
        <p:spPr>
          <a:xfrm flipH="1" flipV="1">
            <a:off x="2411760" y="2780928"/>
            <a:ext cx="3102335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0" name="Picture 1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043608" y="3068960"/>
            <a:ext cx="3672408" cy="439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" name="TextBox 28"/>
          <p:cNvSpPr txBox="1"/>
          <p:nvPr/>
        </p:nvSpPr>
        <p:spPr>
          <a:xfrm>
            <a:off x="5514095" y="3501008"/>
            <a:ext cx="22336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Breit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</a:rPr>
              <a:t>-Wigner function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0" name="直接箭头连接符 29"/>
          <p:cNvCxnSpPr>
            <a:stCxn id="29" idx="1"/>
          </p:cNvCxnSpPr>
          <p:nvPr/>
        </p:nvCxnSpPr>
        <p:spPr>
          <a:xfrm flipH="1" flipV="1">
            <a:off x="2195736" y="3429000"/>
            <a:ext cx="3318359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 flipV="1">
            <a:off x="3203848" y="3429000"/>
            <a:ext cx="2462648" cy="2566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181" name="Picture 13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3573016"/>
            <a:ext cx="1788418" cy="697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灯片编号占位符 19"/>
          <p:cNvSpPr>
            <a:spLocks noGrp="1"/>
          </p:cNvSpPr>
          <p:nvPr>
            <p:ph type="sldNum" sz="quarter" idx="12"/>
          </p:nvPr>
        </p:nvSpPr>
        <p:spPr>
          <a:xfrm>
            <a:off x="6553200" y="6068321"/>
            <a:ext cx="2133600" cy="365125"/>
          </a:xfrm>
        </p:spPr>
        <p:txBody>
          <a:bodyPr/>
          <a:lstStyle/>
          <a:p>
            <a:fld id="{0C913308-F349-4B6D-A68A-DD1791B4A57B}" type="slidenum">
              <a:rPr lang="zh-CN" altLang="en-US" smtClean="0"/>
              <a:pPr/>
              <a:t>12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0163" y="1257300"/>
            <a:ext cx="6543675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Analysis of Observed Cross Section</a:t>
            </a:r>
            <a:endParaRPr lang="zh-CN" altLang="en-US" sz="3000" b="1" dirty="0" smtClean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13</a:t>
            </a:fld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4067944" y="4077072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Br[</a:t>
            </a:r>
            <a:r>
              <a:rPr lang="en-US" altLang="zh-CN" b="1" dirty="0" err="1" smtClean="0">
                <a:solidFill>
                  <a:srgbClr val="FF0000"/>
                </a:solidFill>
                <a:latin typeface="Symbol" pitchFamily="18" charset="2"/>
              </a:rPr>
              <a:t>y</a:t>
            </a:r>
            <a:r>
              <a:rPr lang="en-US" altLang="zh-CN" b="1" dirty="0" err="1" smtClean="0">
                <a:solidFill>
                  <a:srgbClr val="FF0000"/>
                </a:solidFill>
              </a:rPr>
              <a:t>’</a:t>
            </a:r>
            <a:r>
              <a:rPr lang="en-US" altLang="zh-CN" b="1" dirty="0" err="1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b="1" dirty="0" err="1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b="1" dirty="0" err="1" smtClean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altLang="zh-CN" b="1" dirty="0" smtClean="0">
                <a:solidFill>
                  <a:srgbClr val="FF0000"/>
                </a:solidFill>
              </a:rPr>
              <a:t>]=(2.77±0.12±0.11)%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528" y="56612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The branching fraction in PDG(including </a:t>
            </a:r>
            <a:r>
              <a:rPr lang="en-US" altLang="zh-CN" dirty="0" smtClean="0">
                <a:latin typeface="Symbol" pitchFamily="18" charset="2"/>
              </a:rPr>
              <a:t>y</a:t>
            </a:r>
            <a:r>
              <a:rPr lang="en-US" altLang="zh-CN" dirty="0" smtClean="0"/>
              <a:t>(3686)</a:t>
            </a:r>
            <a:r>
              <a:rPr lang="en-US" altLang="zh-CN" dirty="0" smtClean="0">
                <a:sym typeface="Wingdings" pitchFamily="2" charset="2"/>
              </a:rPr>
              <a:t>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fp</a:t>
            </a:r>
            <a:r>
              <a:rPr lang="en-US" altLang="zh-CN" baseline="30000" dirty="0" err="1" smtClean="0">
                <a:latin typeface="Symbol" pitchFamily="18" charset="2"/>
                <a:sym typeface="Wingdings" pitchFamily="2" charset="2"/>
              </a:rPr>
              <a:t>+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p</a:t>
            </a:r>
            <a:r>
              <a:rPr lang="en-US" altLang="zh-CN" baseline="30000" dirty="0" smtClean="0">
                <a:latin typeface="Symbol" pitchFamily="18" charset="2"/>
                <a:sym typeface="Wingdings" pitchFamily="2" charset="2"/>
              </a:rPr>
              <a:t>-</a:t>
            </a:r>
            <a:r>
              <a:rPr lang="en-US" altLang="zh-CN" dirty="0" smtClean="0">
                <a:latin typeface="Symbol" pitchFamily="18" charset="2"/>
                <a:sym typeface="Wingdings" pitchFamily="2" charset="2"/>
              </a:rPr>
              <a:t>, 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fK</a:t>
            </a:r>
            <a:r>
              <a:rPr lang="en-US" altLang="zh-CN" baseline="30000" dirty="0" err="1" smtClean="0">
                <a:latin typeface="Symbol" pitchFamily="18" charset="2"/>
                <a:sym typeface="Wingdings" pitchFamily="2" charset="2"/>
              </a:rPr>
              <a:t>+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K</a:t>
            </a:r>
            <a:r>
              <a:rPr lang="en-US" altLang="zh-CN" baseline="30000" dirty="0" smtClean="0">
                <a:latin typeface="Symbol" pitchFamily="18" charset="2"/>
                <a:sym typeface="Wingdings" pitchFamily="2" charset="2"/>
              </a:rPr>
              <a:t>-</a:t>
            </a:r>
            <a:r>
              <a:rPr lang="en-US" altLang="zh-CN" dirty="0" smtClean="0">
                <a:latin typeface="Symbol" pitchFamily="18" charset="2"/>
                <a:sym typeface="Wingdings" pitchFamily="2" charset="2"/>
              </a:rPr>
              <a:t>, 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fh</a:t>
            </a:r>
            <a:r>
              <a:rPr lang="en-US" altLang="zh-CN" dirty="0" smtClean="0">
                <a:latin typeface="Symbol" pitchFamily="18" charset="2"/>
                <a:sym typeface="Wingdings" pitchFamily="2" charset="2"/>
              </a:rPr>
              <a:t>, 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fh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’</a:t>
            </a:r>
            <a:r>
              <a:rPr lang="en-US" altLang="zh-CN" dirty="0" smtClean="0">
                <a:latin typeface="Symbol" pitchFamily="18" charset="2"/>
                <a:sym typeface="Wingdings" pitchFamily="2" charset="2"/>
              </a:rPr>
              <a:t>, f</a:t>
            </a:r>
            <a:r>
              <a:rPr lang="en-US" altLang="zh-CN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f’</a:t>
            </a:r>
            <a:r>
              <a:rPr lang="en-US" altLang="zh-CN" baseline="-25000" dirty="0" smtClean="0">
                <a:latin typeface="Symbol" pitchFamily="18" charset="2"/>
                <a:sym typeface="Wingdings" pitchFamily="2" charset="2"/>
              </a:rPr>
              <a:t>2</a:t>
            </a:r>
            <a:r>
              <a:rPr lang="en-US" altLang="zh-CN" dirty="0" smtClean="0">
                <a:latin typeface="Symbol" pitchFamily="18" charset="2"/>
                <a:sym typeface="Wingdings" pitchFamily="2" charset="2"/>
              </a:rPr>
              <a:t>(1525), y</a:t>
            </a:r>
            <a:r>
              <a:rPr lang="en-US" altLang="zh-CN" dirty="0" smtClean="0">
                <a:sym typeface="Wingdings" pitchFamily="2" charset="2"/>
              </a:rPr>
              <a:t>(3686)J/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y</a:t>
            </a:r>
            <a:r>
              <a:rPr lang="en-US" altLang="zh-CN" dirty="0" err="1" smtClean="0">
                <a:sym typeface="Wingdings" pitchFamily="2" charset="2"/>
              </a:rPr>
              <a:t>X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dirty="0" err="1" smtClean="0">
                <a:sym typeface="Wingdings" pitchFamily="2" charset="2"/>
              </a:rPr>
              <a:t>X</a:t>
            </a:r>
            <a:r>
              <a:rPr lang="en-US" altLang="zh-CN" dirty="0" smtClean="0">
                <a:sym typeface="Wingdings" pitchFamily="2" charset="2"/>
              </a:rPr>
              <a:t>, and </a:t>
            </a:r>
            <a:r>
              <a:rPr lang="en-US" altLang="zh-CN" dirty="0" smtClean="0">
                <a:latin typeface="Symbol" pitchFamily="18" charset="2"/>
                <a:sym typeface="Wingdings" pitchFamily="2" charset="2"/>
              </a:rPr>
              <a:t>y</a:t>
            </a:r>
            <a:r>
              <a:rPr lang="en-US" altLang="zh-CN" dirty="0" smtClean="0">
                <a:sym typeface="Wingdings" pitchFamily="2" charset="2"/>
              </a:rPr>
              <a:t>(3686)J/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y</a:t>
            </a:r>
            <a:r>
              <a:rPr lang="en-US" altLang="zh-CN" dirty="0" err="1" smtClean="0">
                <a:sym typeface="Wingdings" pitchFamily="2" charset="2"/>
              </a:rPr>
              <a:t>X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dirty="0" err="1" smtClean="0">
                <a:sym typeface="Wingdings" pitchFamily="2" charset="2"/>
              </a:rPr>
              <a:t>X</a:t>
            </a:r>
            <a:r>
              <a:rPr lang="en-US" altLang="zh-CN" dirty="0" smtClean="0"/>
              <a:t>):</a:t>
            </a:r>
          </a:p>
          <a:p>
            <a:pPr algn="ctr"/>
            <a:r>
              <a:rPr lang="en-US" altLang="zh-CN" dirty="0" smtClean="0"/>
              <a:t>Br[</a:t>
            </a:r>
            <a:r>
              <a:rPr lang="en-US" altLang="zh-CN" dirty="0" err="1" smtClean="0">
                <a:latin typeface="Symbol" pitchFamily="18" charset="2"/>
              </a:rPr>
              <a:t>y</a:t>
            </a:r>
            <a:r>
              <a:rPr lang="en-US" altLang="zh-CN" dirty="0" err="1" smtClean="0"/>
              <a:t>’</a:t>
            </a:r>
            <a:r>
              <a:rPr lang="en-US" altLang="zh-CN" dirty="0" err="1" smtClean="0">
                <a:sym typeface="Wingdings" pitchFamily="2" charset="2"/>
              </a:rPr>
              <a:t></a:t>
            </a:r>
            <a:r>
              <a:rPr lang="en-US" altLang="zh-CN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dirty="0" err="1" smtClean="0">
                <a:sym typeface="Wingdings" pitchFamily="2" charset="2"/>
              </a:rPr>
              <a:t>X</a:t>
            </a:r>
            <a:r>
              <a:rPr lang="en-US" altLang="zh-CN" smtClean="0"/>
              <a:t>]=(9.89±0.39)×</a:t>
            </a:r>
            <a:r>
              <a:rPr lang="en-US" altLang="zh-CN" dirty="0" smtClean="0"/>
              <a:t>10</a:t>
            </a:r>
            <a:r>
              <a:rPr lang="en-US" altLang="zh-CN" baseline="30000" dirty="0" smtClean="0"/>
              <a:t>-3</a:t>
            </a:r>
            <a:endParaRPr lang="zh-CN" altLang="en-US" baseline="30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300" dirty="0" smtClean="0"/>
              <a:t>Uncertainty in angle </a:t>
            </a:r>
            <a:r>
              <a:rPr lang="en-US" altLang="zh-CN" sz="2300" dirty="0" err="1" smtClean="0">
                <a:latin typeface="Symbol" pitchFamily="18" charset="2"/>
              </a:rPr>
              <a:t>q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err="1" smtClean="0">
                <a:latin typeface="Symbol" pitchFamily="18" charset="2"/>
              </a:rPr>
              <a:t>+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smtClean="0">
                <a:latin typeface="Symbol" pitchFamily="18" charset="2"/>
              </a:rPr>
              <a:t>-</a:t>
            </a:r>
            <a:r>
              <a:rPr lang="en-US" altLang="zh-CN" sz="2300" dirty="0" smtClean="0"/>
              <a:t> cut;</a:t>
            </a:r>
          </a:p>
          <a:p>
            <a:r>
              <a:rPr lang="en-US" altLang="zh-CN" sz="2300" dirty="0" smtClean="0"/>
              <a:t>Uncertainty in fitting mass spectrum;</a:t>
            </a:r>
          </a:p>
          <a:p>
            <a:r>
              <a:rPr lang="en-US" altLang="zh-CN" sz="2300" dirty="0" smtClean="0"/>
              <a:t>Uncertainty in MDC tracking for the </a:t>
            </a:r>
            <a:r>
              <a:rPr lang="en-US" altLang="zh-CN" sz="2300" dirty="0" err="1" smtClean="0"/>
              <a:t>kaons</a:t>
            </a:r>
            <a:r>
              <a:rPr lang="en-US" altLang="zh-CN" sz="2300" dirty="0" smtClean="0"/>
              <a:t>;</a:t>
            </a:r>
          </a:p>
          <a:p>
            <a:r>
              <a:rPr lang="en-US" altLang="zh-CN" sz="2300" dirty="0" smtClean="0"/>
              <a:t>Uncertainty in PID for the </a:t>
            </a:r>
            <a:r>
              <a:rPr lang="en-US" altLang="zh-CN" sz="2300" dirty="0" err="1" smtClean="0"/>
              <a:t>kaons</a:t>
            </a:r>
            <a:r>
              <a:rPr lang="en-US" altLang="zh-CN" sz="2300" dirty="0" smtClean="0"/>
              <a:t>;</a:t>
            </a:r>
          </a:p>
          <a:p>
            <a:r>
              <a:rPr lang="en-US" altLang="zh-CN" sz="2300" dirty="0" smtClean="0"/>
              <a:t>Uncertainty in branching fraction for </a:t>
            </a:r>
            <a:r>
              <a:rPr lang="en-US" altLang="zh-CN" sz="2300" dirty="0" err="1" smtClean="0">
                <a:latin typeface="Symbol" pitchFamily="18" charset="2"/>
              </a:rPr>
              <a:t>f</a:t>
            </a:r>
            <a:r>
              <a:rPr lang="en-US" altLang="zh-CN" sz="2300" dirty="0" err="1" smtClean="0">
                <a:sym typeface="Wingdings" pitchFamily="2" charset="2"/>
              </a:rPr>
              <a:t>K</a:t>
            </a:r>
            <a:r>
              <a:rPr lang="en-US" altLang="zh-CN" sz="2300" baseline="30000" dirty="0" err="1" smtClean="0">
                <a:latin typeface="Symbol" pitchFamily="18" charset="2"/>
                <a:sym typeface="Wingdings" pitchFamily="2" charset="2"/>
              </a:rPr>
              <a:t>+</a:t>
            </a:r>
            <a:r>
              <a:rPr lang="en-US" altLang="zh-CN" sz="2300" dirty="0" err="1" smtClean="0">
                <a:sym typeface="Wingdings" pitchFamily="2" charset="2"/>
              </a:rPr>
              <a:t>K</a:t>
            </a:r>
            <a:r>
              <a:rPr lang="en-US" altLang="zh-CN" sz="2300" baseline="30000" dirty="0" smtClean="0">
                <a:latin typeface="Symbol" pitchFamily="18" charset="2"/>
                <a:sym typeface="Wingdings" pitchFamily="2" charset="2"/>
              </a:rPr>
              <a:t>-</a:t>
            </a:r>
            <a:r>
              <a:rPr lang="en-US" altLang="zh-CN" sz="2300" dirty="0" smtClean="0"/>
              <a:t>;</a:t>
            </a:r>
          </a:p>
          <a:p>
            <a:r>
              <a:rPr lang="en-US" altLang="zh-CN" sz="2300" dirty="0" smtClean="0"/>
              <a:t>Uncertainty in the luminosity.</a:t>
            </a:r>
            <a:endParaRPr lang="zh-CN" altLang="en-US" sz="23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Systematic Uncertainties – Cross Section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75856" y="980728"/>
            <a:ext cx="26642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00" b="1" dirty="0" smtClean="0">
                <a:solidFill>
                  <a:schemeClr val="tx2"/>
                </a:solidFill>
              </a:rPr>
              <a:t>Sources</a:t>
            </a:r>
            <a:endParaRPr lang="zh-CN" altLang="en-US" sz="2300" b="1" dirty="0">
              <a:solidFill>
                <a:schemeClr val="tx2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55365"/>
            <a:ext cx="8280920" cy="4525963"/>
          </a:xfrm>
        </p:spPr>
        <p:txBody>
          <a:bodyPr>
            <a:normAutofit/>
          </a:bodyPr>
          <a:lstStyle/>
          <a:p>
            <a:r>
              <a:rPr lang="en-US" altLang="zh-CN" sz="2300" dirty="0" smtClean="0"/>
              <a:t>The cross section is also determined with the </a:t>
            </a:r>
            <a:r>
              <a:rPr lang="en-US" altLang="zh-CN" sz="2300" dirty="0" err="1" smtClean="0">
                <a:latin typeface="Symbol" pitchFamily="18" charset="2"/>
              </a:rPr>
              <a:t>q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err="1" smtClean="0">
                <a:latin typeface="Symbol" pitchFamily="18" charset="2"/>
              </a:rPr>
              <a:t>+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smtClean="0">
                <a:latin typeface="Symbol" pitchFamily="18" charset="2"/>
              </a:rPr>
              <a:t>-   </a:t>
            </a:r>
            <a:r>
              <a:rPr lang="en-US" altLang="zh-CN" sz="2300" dirty="0" smtClean="0"/>
              <a:t>selection requirements ranging from </a:t>
            </a:r>
            <a:r>
              <a:rPr lang="en-US" altLang="zh-CN" sz="2300" dirty="0" err="1" smtClean="0">
                <a:latin typeface="Symbol" pitchFamily="18" charset="2"/>
              </a:rPr>
              <a:t>q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err="1" smtClean="0">
                <a:latin typeface="Symbol" pitchFamily="18" charset="2"/>
              </a:rPr>
              <a:t>+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smtClean="0">
                <a:latin typeface="Symbol" pitchFamily="18" charset="2"/>
              </a:rPr>
              <a:t>- </a:t>
            </a:r>
            <a:r>
              <a:rPr lang="en-US" altLang="zh-CN" sz="2300" dirty="0" smtClean="0"/>
              <a:t>&gt;4°to</a:t>
            </a:r>
            <a:r>
              <a:rPr lang="en-US" altLang="zh-CN" sz="2300" dirty="0" smtClean="0">
                <a:latin typeface="Symbol" pitchFamily="18" charset="2"/>
              </a:rPr>
              <a:t> </a:t>
            </a:r>
            <a:r>
              <a:rPr lang="en-US" altLang="zh-CN" sz="2300" dirty="0" err="1" smtClean="0">
                <a:latin typeface="Symbol" pitchFamily="18" charset="2"/>
              </a:rPr>
              <a:t>q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err="1" smtClean="0">
                <a:latin typeface="Symbol" pitchFamily="18" charset="2"/>
              </a:rPr>
              <a:t>+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smtClean="0">
                <a:latin typeface="Symbol" pitchFamily="18" charset="2"/>
              </a:rPr>
              <a:t>- </a:t>
            </a:r>
            <a:r>
              <a:rPr lang="en-US" altLang="zh-CN" sz="2300" dirty="0" smtClean="0"/>
              <a:t>&gt;8°;</a:t>
            </a:r>
          </a:p>
          <a:p>
            <a:r>
              <a:rPr lang="en-US" altLang="zh-CN" sz="2300" dirty="0" smtClean="0"/>
              <a:t>The differences from the standard selection of </a:t>
            </a:r>
            <a:r>
              <a:rPr lang="en-US" altLang="zh-CN" sz="2300" dirty="0" err="1" smtClean="0">
                <a:latin typeface="Symbol" pitchFamily="18" charset="2"/>
              </a:rPr>
              <a:t>q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err="1" smtClean="0">
                <a:latin typeface="Symbol" pitchFamily="18" charset="2"/>
              </a:rPr>
              <a:t>+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smtClean="0">
                <a:latin typeface="Symbol" pitchFamily="18" charset="2"/>
              </a:rPr>
              <a:t>- </a:t>
            </a:r>
            <a:r>
              <a:rPr lang="en-US" altLang="zh-CN" sz="2300" dirty="0" smtClean="0"/>
              <a:t>&gt;6°are all less than 0.15%;</a:t>
            </a:r>
          </a:p>
          <a:p>
            <a:r>
              <a:rPr lang="en-US" altLang="zh-CN" sz="2300" dirty="0" smtClean="0"/>
              <a:t> To be conservative, we take </a:t>
            </a:r>
            <a:r>
              <a:rPr lang="en-US" altLang="zh-CN" sz="2300" b="1" dirty="0" smtClean="0"/>
              <a:t>0.2%</a:t>
            </a:r>
            <a:r>
              <a:rPr lang="en-US" altLang="zh-CN" sz="2300" dirty="0" smtClean="0"/>
              <a:t> as the systematic error due to the </a:t>
            </a:r>
            <a:r>
              <a:rPr lang="en-US" altLang="zh-CN" sz="2300" dirty="0" err="1" smtClean="0">
                <a:latin typeface="Symbol" pitchFamily="18" charset="2"/>
              </a:rPr>
              <a:t>q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err="1" smtClean="0">
                <a:latin typeface="Symbol" pitchFamily="18" charset="2"/>
              </a:rPr>
              <a:t>+</a:t>
            </a:r>
            <a:r>
              <a:rPr lang="en-US" altLang="zh-CN" sz="2300" baseline="-25000" dirty="0" err="1" smtClean="0"/>
              <a:t>K</a:t>
            </a:r>
            <a:r>
              <a:rPr lang="en-US" altLang="zh-CN" sz="2300" baseline="-25000" dirty="0" smtClean="0">
                <a:latin typeface="Symbol" pitchFamily="18" charset="2"/>
              </a:rPr>
              <a:t>-</a:t>
            </a:r>
            <a:r>
              <a:rPr lang="en-US" altLang="zh-CN" sz="2300" dirty="0" smtClean="0"/>
              <a:t> selection in this work.</a:t>
            </a:r>
            <a:endParaRPr lang="zh-CN" altLang="en-US" sz="23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Systematic Uncertainties – Cross Section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275856" y="980728"/>
            <a:ext cx="266429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00" b="1" dirty="0" err="1" smtClean="0">
                <a:solidFill>
                  <a:schemeClr val="tx2"/>
                </a:solidFill>
                <a:latin typeface="Symbol" pitchFamily="18" charset="2"/>
              </a:rPr>
              <a:t>q</a:t>
            </a:r>
            <a:r>
              <a:rPr lang="en-US" altLang="zh-CN" sz="2300" b="1" baseline="-25000" dirty="0" err="1" smtClean="0">
                <a:solidFill>
                  <a:schemeClr val="tx2"/>
                </a:solidFill>
              </a:rPr>
              <a:t>K</a:t>
            </a:r>
            <a:r>
              <a:rPr lang="en-US" altLang="zh-CN" sz="2300" b="1" baseline="-25000" dirty="0" err="1" smtClean="0">
                <a:solidFill>
                  <a:schemeClr val="tx2"/>
                </a:solidFill>
                <a:latin typeface="Symbol" pitchFamily="18" charset="2"/>
              </a:rPr>
              <a:t>+</a:t>
            </a:r>
            <a:r>
              <a:rPr lang="en-US" altLang="zh-CN" sz="2300" b="1" baseline="-25000" dirty="0" err="1" smtClean="0">
                <a:solidFill>
                  <a:schemeClr val="tx2"/>
                </a:solidFill>
              </a:rPr>
              <a:t>K</a:t>
            </a:r>
            <a:r>
              <a:rPr lang="en-US" altLang="zh-CN" sz="2300" b="1" baseline="-25000" dirty="0" smtClean="0">
                <a:solidFill>
                  <a:schemeClr val="tx2"/>
                </a:solidFill>
                <a:latin typeface="Symbol" pitchFamily="18" charset="2"/>
              </a:rPr>
              <a:t>-</a:t>
            </a:r>
            <a:r>
              <a:rPr lang="en-US" altLang="zh-CN" sz="2300" b="1" dirty="0" smtClean="0">
                <a:solidFill>
                  <a:schemeClr val="tx2"/>
                </a:solidFill>
              </a:rPr>
              <a:t> cut</a:t>
            </a:r>
            <a:endParaRPr lang="zh-CN" altLang="en-US" sz="2300" b="1" dirty="0">
              <a:solidFill>
                <a:schemeClr val="tx2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15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855365"/>
            <a:ext cx="8640960" cy="4525963"/>
          </a:xfrm>
        </p:spPr>
        <p:txBody>
          <a:bodyPr>
            <a:normAutofit/>
          </a:bodyPr>
          <a:lstStyle/>
          <a:p>
            <a:r>
              <a:rPr lang="en-US" altLang="zh-CN" sz="2400" dirty="0" smtClean="0"/>
              <a:t>To estimate the uncertainties due to fits to the M</a:t>
            </a:r>
            <a:r>
              <a:rPr lang="en-US" altLang="zh-CN" sz="2400" baseline="-25000" dirty="0" smtClean="0"/>
              <a:t>KK</a:t>
            </a:r>
            <a:r>
              <a:rPr lang="en-US" altLang="zh-CN" sz="2400" dirty="0" smtClean="0"/>
              <a:t> distributions, we refit the distribution by varying:</a:t>
            </a:r>
          </a:p>
          <a:p>
            <a:pPr lvl="1"/>
            <a:r>
              <a:rPr lang="en-US" altLang="zh-CN" sz="2000" b="1" dirty="0" smtClean="0">
                <a:solidFill>
                  <a:schemeClr val="tx2"/>
                </a:solidFill>
              </a:rPr>
              <a:t>Background shape</a:t>
            </a:r>
            <a:r>
              <a:rPr lang="en-US" altLang="zh-CN" sz="2000" dirty="0" smtClean="0"/>
              <a:t> </a:t>
            </a:r>
          </a:p>
          <a:p>
            <a:pPr lvl="2"/>
            <a:r>
              <a:rPr lang="en-US" altLang="zh-CN" sz="2000" dirty="0" smtClean="0"/>
              <a:t>4</a:t>
            </a:r>
            <a:r>
              <a:rPr lang="en-US" altLang="zh-CN" sz="2000" baseline="30000" dirty="0" smtClean="0"/>
              <a:t>th</a:t>
            </a:r>
            <a:r>
              <a:rPr lang="en-US" altLang="zh-CN" sz="2000" dirty="0" smtClean="0"/>
              <a:t> order polynomial — 0.29%</a:t>
            </a:r>
          </a:p>
          <a:p>
            <a:pPr lvl="1"/>
            <a:r>
              <a:rPr lang="en-US" altLang="zh-CN" sz="2000" b="1" dirty="0" smtClean="0">
                <a:solidFill>
                  <a:schemeClr val="tx2"/>
                </a:solidFill>
              </a:rPr>
              <a:t>Fit region</a:t>
            </a:r>
            <a:r>
              <a:rPr lang="en-US" altLang="zh-CN" sz="2000" dirty="0" smtClean="0"/>
              <a:t> — 1.31%</a:t>
            </a:r>
          </a:p>
          <a:p>
            <a:pPr lvl="1"/>
            <a:r>
              <a:rPr lang="en-US" altLang="zh-CN" sz="2000" b="1" dirty="0" smtClean="0">
                <a:solidFill>
                  <a:schemeClr val="tx2"/>
                </a:solidFill>
              </a:rPr>
              <a:t>Bin width</a:t>
            </a:r>
            <a:r>
              <a:rPr lang="en-US" altLang="zh-CN" sz="2000" dirty="0" smtClean="0"/>
              <a:t> — 1.37%</a:t>
            </a:r>
          </a:p>
          <a:p>
            <a:r>
              <a:rPr lang="en-US" altLang="zh-CN" sz="2400" dirty="0" smtClean="0"/>
              <a:t>Total systematic uncertainty from fit to mass spectrum:</a:t>
            </a:r>
            <a:endParaRPr lang="zh-CN" altLang="en-US" sz="23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Systematic Uncertainties – Cross Section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59832" y="980728"/>
            <a:ext cx="3096344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00" b="1" dirty="0" smtClean="0">
                <a:solidFill>
                  <a:schemeClr val="tx2"/>
                </a:solidFill>
              </a:rPr>
              <a:t>Fitting mass spectrum</a:t>
            </a:r>
            <a:endParaRPr lang="zh-CN" altLang="en-US" sz="2300" b="1" dirty="0">
              <a:solidFill>
                <a:schemeClr val="tx2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58821" y="4653136"/>
            <a:ext cx="3485187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b="1" dirty="0" smtClean="0"/>
              <a:t>MDC tracking</a:t>
            </a:r>
          </a:p>
          <a:p>
            <a:pPr lvl="1"/>
            <a:r>
              <a:rPr lang="en-US" altLang="zh-CN" sz="2000" dirty="0" smtClean="0"/>
              <a:t>1.0% per </a:t>
            </a:r>
            <a:r>
              <a:rPr lang="en-US" altLang="zh-CN" sz="2000" dirty="0" err="1" smtClean="0"/>
              <a:t>kaon</a:t>
            </a:r>
            <a:r>
              <a:rPr lang="en-US" altLang="zh-CN" sz="2000" dirty="0" smtClean="0"/>
              <a:t>; (PLB 753 (2016) 103-109) </a:t>
            </a:r>
          </a:p>
          <a:p>
            <a:r>
              <a:rPr lang="en-US" altLang="zh-CN" sz="2400" b="1" dirty="0" smtClean="0"/>
              <a:t>K PID</a:t>
            </a:r>
          </a:p>
          <a:p>
            <a:pPr lvl="1"/>
            <a:r>
              <a:rPr lang="en-US" altLang="zh-CN" sz="2000" dirty="0" smtClean="0"/>
              <a:t>1.0% per </a:t>
            </a:r>
            <a:r>
              <a:rPr lang="en-US" altLang="zh-CN" sz="2000" dirty="0" err="1" smtClean="0"/>
              <a:t>kaon</a:t>
            </a:r>
            <a:r>
              <a:rPr lang="en-US" altLang="zh-CN" sz="2000" dirty="0" smtClean="0"/>
              <a:t>; (PLB 753 (2016) 103-109)</a:t>
            </a:r>
          </a:p>
          <a:p>
            <a:r>
              <a:rPr lang="en-US" altLang="zh-CN" sz="2400" b="1" dirty="0" smtClean="0"/>
              <a:t>Branching Fraction</a:t>
            </a:r>
          </a:p>
          <a:p>
            <a:pPr lvl="1"/>
            <a:r>
              <a:rPr lang="en-US" altLang="zh-CN" sz="2000" dirty="0" smtClean="0"/>
              <a:t>Br[</a:t>
            </a:r>
            <a:r>
              <a:rPr lang="en-US" altLang="zh-CN" sz="2000" dirty="0" err="1" smtClean="0">
                <a:latin typeface="Symbol" pitchFamily="18" charset="2"/>
              </a:rPr>
              <a:t>f</a:t>
            </a:r>
            <a:r>
              <a:rPr lang="en-US" altLang="zh-CN" sz="2000" dirty="0" err="1" smtClean="0">
                <a:sym typeface="Wingdings" pitchFamily="2" charset="2"/>
              </a:rPr>
              <a:t>K</a:t>
            </a:r>
            <a:r>
              <a:rPr lang="en-US" altLang="zh-CN" sz="2000" baseline="30000" dirty="0" err="1" smtClean="0">
                <a:latin typeface="Symbol" pitchFamily="18" charset="2"/>
                <a:sym typeface="Wingdings" pitchFamily="2" charset="2"/>
              </a:rPr>
              <a:t>+</a:t>
            </a:r>
            <a:r>
              <a:rPr lang="en-US" altLang="zh-CN" sz="2000" dirty="0" err="1" smtClean="0">
                <a:sym typeface="Wingdings" pitchFamily="2" charset="2"/>
              </a:rPr>
              <a:t>K</a:t>
            </a:r>
            <a:r>
              <a:rPr lang="en-US" altLang="zh-CN" sz="2000" baseline="30000" dirty="0" smtClean="0">
                <a:latin typeface="Symbol" pitchFamily="18" charset="2"/>
                <a:sym typeface="Wingdings" pitchFamily="2" charset="2"/>
              </a:rPr>
              <a:t>-</a:t>
            </a:r>
            <a:r>
              <a:rPr lang="en-US" altLang="zh-CN" sz="2000" dirty="0" smtClean="0"/>
              <a:t>]=(48.9±0.5)%(PDG2016)</a:t>
            </a:r>
          </a:p>
          <a:p>
            <a:pPr lvl="1"/>
            <a:r>
              <a:rPr lang="en-US" altLang="zh-CN" sz="2000" dirty="0" smtClean="0"/>
              <a:t>1.0%.</a:t>
            </a:r>
          </a:p>
          <a:p>
            <a:r>
              <a:rPr lang="en-US" altLang="zh-CN" sz="2400" b="1" dirty="0" smtClean="0"/>
              <a:t>Luminosity</a:t>
            </a:r>
          </a:p>
          <a:p>
            <a:pPr lvl="1"/>
            <a:r>
              <a:rPr lang="en-US" altLang="zh-CN" sz="2000" dirty="0" smtClean="0"/>
              <a:t>1.0%. (Chin. Phys. C 37,123001 (2013))</a:t>
            </a:r>
            <a:endParaRPr lang="zh-CN" altLang="en-US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Systematic Uncertainties – Cross Section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95736" y="980728"/>
            <a:ext cx="48245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00" b="1" dirty="0" smtClean="0">
                <a:solidFill>
                  <a:schemeClr val="tx2"/>
                </a:solidFill>
              </a:rPr>
              <a:t>Quoted systematic uncertainties</a:t>
            </a:r>
            <a:endParaRPr lang="zh-CN" altLang="en-US" sz="2300" b="1" dirty="0">
              <a:solidFill>
                <a:schemeClr val="tx2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Systematic Uncertainties – Cross Section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2195736" y="980728"/>
            <a:ext cx="4824536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300" b="1" dirty="0" smtClean="0">
                <a:solidFill>
                  <a:schemeClr val="tx2"/>
                </a:solidFill>
              </a:rPr>
              <a:t>Summary</a:t>
            </a:r>
            <a:endParaRPr lang="zh-CN" altLang="en-US" sz="2300" b="1" dirty="0">
              <a:solidFill>
                <a:schemeClr val="tx2"/>
              </a:solidFill>
            </a:endParaRPr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</p:nvPr>
        </p:nvGraphicFramePr>
        <p:xfrm>
          <a:off x="1835696" y="1844824"/>
          <a:ext cx="5616624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309634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Source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Systematic uncertainty(%)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err="1" smtClean="0">
                          <a:latin typeface="Symbol" pitchFamily="18" charset="2"/>
                        </a:rPr>
                        <a:t>q</a:t>
                      </a:r>
                      <a:r>
                        <a:rPr lang="en-US" altLang="zh-CN" sz="2000" baseline="-25000" dirty="0" err="1" smtClean="0"/>
                        <a:t>K</a:t>
                      </a:r>
                      <a:r>
                        <a:rPr lang="en-US" altLang="zh-CN" sz="2000" baseline="-25000" dirty="0" err="1" smtClean="0">
                          <a:latin typeface="Symbol" pitchFamily="18" charset="2"/>
                        </a:rPr>
                        <a:t>+</a:t>
                      </a:r>
                      <a:r>
                        <a:rPr lang="en-US" altLang="zh-CN" sz="2000" baseline="-25000" dirty="0" err="1" smtClean="0"/>
                        <a:t>K</a:t>
                      </a:r>
                      <a:r>
                        <a:rPr lang="en-US" altLang="zh-CN" sz="2000" baseline="-25000" dirty="0" smtClean="0">
                          <a:latin typeface="Symbol" pitchFamily="18" charset="2"/>
                        </a:rPr>
                        <a:t>- </a:t>
                      </a:r>
                      <a:r>
                        <a:rPr lang="en-US" altLang="zh-CN" sz="2000" dirty="0" smtClean="0"/>
                        <a:t>&gt;6°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0.20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Fit to M</a:t>
                      </a:r>
                      <a:r>
                        <a:rPr lang="en-US" altLang="zh-CN" sz="2000" baseline="-25000" dirty="0" smtClean="0"/>
                        <a:t>K</a:t>
                      </a:r>
                      <a:r>
                        <a:rPr lang="en-US" altLang="zh-CN" sz="2000" baseline="-25000" dirty="0" smtClean="0">
                          <a:latin typeface="Symbol" pitchFamily="18" charset="2"/>
                        </a:rPr>
                        <a:t>+</a:t>
                      </a:r>
                      <a:r>
                        <a:rPr lang="en-US" altLang="zh-CN" sz="2000" baseline="-25000" dirty="0" smtClean="0"/>
                        <a:t>K</a:t>
                      </a:r>
                      <a:r>
                        <a:rPr lang="en-US" altLang="zh-CN" sz="2000" baseline="-25000" dirty="0" smtClean="0">
                          <a:latin typeface="Symbol" pitchFamily="18" charset="2"/>
                        </a:rPr>
                        <a:t>-</a:t>
                      </a:r>
                      <a:r>
                        <a:rPr lang="en-US" altLang="zh-CN" sz="2000" baseline="0" dirty="0" smtClean="0"/>
                        <a:t> spectrum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1.92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MDC tracking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2.00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K PID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2.00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Br[</a:t>
                      </a:r>
                      <a:r>
                        <a:rPr lang="en-US" altLang="zh-CN" sz="2000" dirty="0" err="1" smtClean="0">
                          <a:latin typeface="Symbol" pitchFamily="18" charset="2"/>
                        </a:rPr>
                        <a:t>f</a:t>
                      </a:r>
                      <a:r>
                        <a:rPr lang="en-US" altLang="zh-CN" sz="2000" dirty="0" err="1" smtClean="0">
                          <a:sym typeface="Wingdings" pitchFamily="2" charset="2"/>
                        </a:rPr>
                        <a:t>K</a:t>
                      </a:r>
                      <a:r>
                        <a:rPr lang="en-US" altLang="zh-CN" sz="2000" baseline="30000" dirty="0" err="1" smtClean="0">
                          <a:latin typeface="Symbol" pitchFamily="18" charset="2"/>
                          <a:sym typeface="Wingdings" pitchFamily="2" charset="2"/>
                        </a:rPr>
                        <a:t>+</a:t>
                      </a:r>
                      <a:r>
                        <a:rPr lang="en-US" altLang="zh-CN" sz="2000" dirty="0" err="1" smtClean="0">
                          <a:sym typeface="Wingdings" pitchFamily="2" charset="2"/>
                        </a:rPr>
                        <a:t>K</a:t>
                      </a:r>
                      <a:r>
                        <a:rPr lang="en-US" altLang="zh-CN" sz="2000" baseline="30000" dirty="0" smtClean="0">
                          <a:latin typeface="Symbol" pitchFamily="18" charset="2"/>
                          <a:sym typeface="Wingdings" pitchFamily="2" charset="2"/>
                        </a:rPr>
                        <a:t>-</a:t>
                      </a:r>
                      <a:r>
                        <a:rPr lang="en-US" altLang="zh-CN" sz="2000" dirty="0" smtClean="0"/>
                        <a:t>]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1.00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Luminosity</a:t>
                      </a:r>
                      <a:endParaRPr lang="zh-CN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dirty="0" smtClean="0"/>
                        <a:t>1.00</a:t>
                      </a:r>
                      <a:endParaRPr lang="zh-CN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Total</a:t>
                      </a:r>
                      <a:endParaRPr lang="zh-CN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000" b="1" dirty="0" smtClean="0"/>
                        <a:t>3.70</a:t>
                      </a:r>
                      <a:endParaRPr lang="zh-CN" altLang="en-US" sz="2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27584" y="1412777"/>
            <a:ext cx="7344816" cy="2808312"/>
          </a:xfrm>
        </p:spPr>
        <p:txBody>
          <a:bodyPr>
            <a:normAutofit/>
          </a:bodyPr>
          <a:lstStyle/>
          <a:p>
            <a:r>
              <a:rPr lang="en-US" altLang="zh-CN" sz="2000" dirty="0" smtClean="0"/>
              <a:t>To obtain the systematic uncertainty of branching fraction, we change the values of the observed cross sections by ±1σ of systematic uncertainty and refit the cross sections. The absolute differences in branching fraction is less than 0.11%, which is taken as the systematic uncertainty of Br[</a:t>
            </a:r>
            <a:r>
              <a:rPr lang="en-US" altLang="zh-CN" sz="2000" dirty="0" smtClean="0">
                <a:latin typeface="Symbol" pitchFamily="18" charset="2"/>
              </a:rPr>
              <a:t>y</a:t>
            </a:r>
            <a:r>
              <a:rPr lang="en-US" altLang="zh-CN" sz="2000" dirty="0" smtClean="0"/>
              <a:t>(3686)→ </a:t>
            </a:r>
            <a:r>
              <a:rPr lang="en-US" altLang="zh-CN" sz="2000" dirty="0" err="1" smtClean="0">
                <a:latin typeface="Symbol" pitchFamily="18" charset="2"/>
              </a:rPr>
              <a:t>f</a:t>
            </a:r>
            <a:r>
              <a:rPr lang="en-US" altLang="zh-CN" sz="2000" dirty="0" err="1" smtClean="0"/>
              <a:t>X</a:t>
            </a:r>
            <a:r>
              <a:rPr lang="en-US" altLang="zh-CN" sz="2000" dirty="0" smtClean="0"/>
              <a:t>].</a:t>
            </a:r>
            <a:endParaRPr lang="zh-CN" altLang="en-US" sz="2000" dirty="0"/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Systematic Uncertainties – Br[</a:t>
            </a:r>
            <a:r>
              <a:rPr lang="en-US" altLang="zh-CN" sz="3000" b="1" dirty="0" smtClean="0">
                <a:latin typeface="Symbol" pitchFamily="18" charset="2"/>
              </a:rPr>
              <a:t>y</a:t>
            </a:r>
            <a:r>
              <a:rPr lang="en-US" altLang="zh-CN" sz="3000" b="1" dirty="0" smtClean="0"/>
              <a:t>(3686)→ </a:t>
            </a:r>
            <a:r>
              <a:rPr lang="en-US" altLang="zh-CN" sz="3000" b="1" dirty="0" err="1" smtClean="0">
                <a:latin typeface="Symbol" pitchFamily="18" charset="2"/>
              </a:rPr>
              <a:t>f</a:t>
            </a:r>
            <a:r>
              <a:rPr lang="en-US" altLang="zh-CN" sz="3000" b="1" dirty="0" err="1" smtClean="0"/>
              <a:t>X</a:t>
            </a:r>
            <a:r>
              <a:rPr lang="en-US" altLang="zh-CN" sz="3000" b="1" dirty="0" smtClean="0"/>
              <a:t>]</a:t>
            </a:r>
            <a:endParaRPr lang="zh-CN" altLang="en-US" sz="3000" b="1" dirty="0" smtClean="0"/>
          </a:p>
        </p:txBody>
      </p:sp>
      <p:sp>
        <p:nvSpPr>
          <p:cNvPr id="8" name="灯片编号占位符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06896" y="1600200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zh-CN" sz="2600" b="1" dirty="0" smtClean="0">
                <a:solidFill>
                  <a:schemeClr val="tx2"/>
                </a:solidFill>
              </a:rPr>
              <a:t>Introduction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</a:rPr>
              <a:t>Data and Monte Carlo samples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</a:rPr>
              <a:t>Data analysis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</a:rPr>
              <a:t>Detection efficiency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</a:rPr>
              <a:t>Cross section analysis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</a:rPr>
              <a:t>Systematic uncertainties</a:t>
            </a:r>
          </a:p>
          <a:p>
            <a:r>
              <a:rPr lang="en-US" altLang="zh-CN" sz="2600" b="1" dirty="0" smtClean="0">
                <a:solidFill>
                  <a:schemeClr val="tx2"/>
                </a:solidFill>
              </a:rPr>
              <a:t>Summary</a:t>
            </a:r>
            <a:endParaRPr lang="zh-CN" altLang="en-US" sz="2600" b="1" dirty="0">
              <a:solidFill>
                <a:schemeClr val="tx2"/>
              </a:solidFill>
            </a:endParaRPr>
          </a:p>
        </p:txBody>
      </p:sp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Outline</a:t>
            </a:r>
            <a:endParaRPr lang="zh-CN" altLang="en-US" sz="3000" b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500" dirty="0" smtClean="0"/>
              <a:t>The observed cross section of </a:t>
            </a:r>
            <a:r>
              <a:rPr lang="en-US" altLang="zh-CN" sz="2500" dirty="0" err="1" smtClean="0"/>
              <a:t>e</a:t>
            </a:r>
            <a:r>
              <a:rPr lang="en-US" altLang="zh-CN" sz="2500" baseline="30000" dirty="0" err="1" smtClean="0">
                <a:latin typeface="Symbol" pitchFamily="18" charset="2"/>
              </a:rPr>
              <a:t>+</a:t>
            </a:r>
            <a:r>
              <a:rPr lang="en-US" altLang="zh-CN" sz="2500" dirty="0" err="1" smtClean="0"/>
              <a:t>e</a:t>
            </a:r>
            <a:r>
              <a:rPr lang="en-US" altLang="zh-CN" sz="2500" baseline="30000" dirty="0" smtClean="0">
                <a:latin typeface="Symbol" pitchFamily="18" charset="2"/>
              </a:rPr>
              <a:t>-</a:t>
            </a:r>
            <a:r>
              <a:rPr lang="en-US" altLang="zh-CN" sz="2500" dirty="0" smtClean="0">
                <a:sym typeface="Wingdings" pitchFamily="2" charset="2"/>
              </a:rPr>
              <a:t></a:t>
            </a:r>
            <a:r>
              <a:rPr lang="en-US" altLang="zh-CN" sz="2500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sz="2500" dirty="0" err="1" smtClean="0">
                <a:sym typeface="Wingdings" pitchFamily="2" charset="2"/>
              </a:rPr>
              <a:t>X</a:t>
            </a:r>
            <a:r>
              <a:rPr lang="en-US" altLang="zh-CN" sz="2500" dirty="0" smtClean="0">
                <a:sym typeface="Wingdings" pitchFamily="2" charset="2"/>
              </a:rPr>
              <a:t> in the energy range from 3.64 to 3.71 </a:t>
            </a:r>
            <a:r>
              <a:rPr lang="en-US" altLang="zh-CN" sz="2500" dirty="0" err="1" smtClean="0">
                <a:sym typeface="Wingdings" pitchFamily="2" charset="2"/>
              </a:rPr>
              <a:t>GeV</a:t>
            </a:r>
            <a:r>
              <a:rPr lang="en-US" altLang="zh-CN" sz="2500" dirty="0" smtClean="0">
                <a:sym typeface="Wingdings" pitchFamily="2" charset="2"/>
              </a:rPr>
              <a:t> have been measured.</a:t>
            </a:r>
          </a:p>
          <a:p>
            <a:r>
              <a:rPr lang="en-US" altLang="zh-CN" sz="2500" dirty="0" smtClean="0">
                <a:sym typeface="Wingdings" pitchFamily="2" charset="2"/>
              </a:rPr>
              <a:t>By analyzing the observed cross section measured at those energy points, the branching fraction of Br[</a:t>
            </a:r>
            <a:r>
              <a:rPr lang="en-US" altLang="zh-CN" sz="2500" dirty="0" smtClean="0">
                <a:latin typeface="Symbol" pitchFamily="18" charset="2"/>
                <a:sym typeface="Wingdings" pitchFamily="2" charset="2"/>
              </a:rPr>
              <a:t>y(3686)</a:t>
            </a:r>
            <a:r>
              <a:rPr lang="en-US" altLang="zh-CN" sz="2500" dirty="0" smtClean="0">
                <a:sym typeface="Wingdings" pitchFamily="2" charset="2"/>
              </a:rPr>
              <a:t></a:t>
            </a:r>
            <a:r>
              <a:rPr lang="en-US" altLang="zh-CN" sz="2500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sz="2500" dirty="0" err="1" smtClean="0">
                <a:sym typeface="Wingdings" pitchFamily="2" charset="2"/>
              </a:rPr>
              <a:t>X</a:t>
            </a:r>
            <a:r>
              <a:rPr lang="en-US" altLang="zh-CN" sz="2500" dirty="0" smtClean="0">
                <a:sym typeface="Wingdings" pitchFamily="2" charset="2"/>
              </a:rPr>
              <a:t>] is determined to be:</a:t>
            </a:r>
          </a:p>
          <a:p>
            <a:pPr algn="ctr">
              <a:buNone/>
            </a:pPr>
            <a:r>
              <a:rPr lang="en-US" altLang="zh-CN" sz="25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en-US" altLang="zh-CN" sz="2500" b="1" dirty="0" smtClean="0">
                <a:solidFill>
                  <a:srgbClr val="FF0000"/>
                </a:solidFill>
                <a:sym typeface="Wingdings" pitchFamily="2" charset="2"/>
              </a:rPr>
              <a:t>Br[</a:t>
            </a:r>
            <a:r>
              <a:rPr lang="en-US" altLang="zh-CN" sz="2500" b="1" dirty="0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y</a:t>
            </a:r>
            <a:r>
              <a:rPr lang="en-US" altLang="zh-CN" sz="2500" b="1" dirty="0" smtClean="0">
                <a:solidFill>
                  <a:srgbClr val="FF0000"/>
                </a:solidFill>
                <a:sym typeface="Wingdings" pitchFamily="2" charset="2"/>
              </a:rPr>
              <a:t>(3686)</a:t>
            </a:r>
            <a:r>
              <a:rPr lang="en-US" altLang="zh-CN" sz="2500" b="1" dirty="0" smtClean="0">
                <a:solidFill>
                  <a:srgbClr val="FF0000"/>
                </a:solidFill>
              </a:rPr>
              <a:t> </a:t>
            </a:r>
            <a:r>
              <a:rPr lang="en-US" altLang="zh-CN" sz="2500" b="1" dirty="0" smtClean="0">
                <a:solidFill>
                  <a:srgbClr val="FF0000"/>
                </a:solidFill>
                <a:sym typeface="Wingdings" pitchFamily="2" charset="2"/>
              </a:rPr>
              <a:t></a:t>
            </a:r>
            <a:r>
              <a:rPr lang="en-US" altLang="zh-CN" sz="2500" b="1" dirty="0" err="1" smtClean="0">
                <a:solidFill>
                  <a:srgbClr val="FF0000"/>
                </a:solidFill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sz="2500" b="1" dirty="0" err="1" smtClean="0">
                <a:solidFill>
                  <a:srgbClr val="FF0000"/>
                </a:solidFill>
                <a:sym typeface="Wingdings" pitchFamily="2" charset="2"/>
              </a:rPr>
              <a:t>X</a:t>
            </a:r>
            <a:r>
              <a:rPr lang="en-US" altLang="zh-CN" sz="2500" b="1" dirty="0" smtClean="0">
                <a:solidFill>
                  <a:srgbClr val="FF0000"/>
                </a:solidFill>
                <a:sym typeface="Wingdings" pitchFamily="2" charset="2"/>
              </a:rPr>
              <a:t>]</a:t>
            </a:r>
            <a:r>
              <a:rPr lang="en-US" altLang="zh-CN" sz="2500" b="1" dirty="0" smtClean="0">
                <a:solidFill>
                  <a:srgbClr val="FF0000"/>
                </a:solidFill>
              </a:rPr>
              <a:t> =(2.77±0.12±0.11)%</a:t>
            </a:r>
            <a:endParaRPr lang="en-US" altLang="zh-CN" sz="2500" dirty="0" smtClean="0">
              <a:sym typeface="Wingdings" pitchFamily="2" charset="2"/>
            </a:endParaRPr>
          </a:p>
          <a:p>
            <a:r>
              <a:rPr lang="en-US" altLang="zh-CN" sz="2500" dirty="0" smtClean="0">
                <a:sym typeface="Wingdings" pitchFamily="2" charset="2"/>
              </a:rPr>
              <a:t>The branching fraction of Br[</a:t>
            </a:r>
            <a:r>
              <a:rPr lang="en-US" altLang="zh-CN" sz="2500" dirty="0" smtClean="0">
                <a:latin typeface="Symbol" pitchFamily="18" charset="2"/>
                <a:sym typeface="Wingdings" pitchFamily="2" charset="2"/>
              </a:rPr>
              <a:t>y(3686)</a:t>
            </a:r>
            <a:r>
              <a:rPr lang="en-US" altLang="zh-CN" sz="2500" dirty="0" smtClean="0">
                <a:sym typeface="Wingdings" pitchFamily="2" charset="2"/>
              </a:rPr>
              <a:t></a:t>
            </a:r>
            <a:r>
              <a:rPr lang="en-US" altLang="zh-CN" sz="2500" dirty="0" err="1" smtClean="0">
                <a:latin typeface="Symbol" pitchFamily="18" charset="2"/>
                <a:sym typeface="Wingdings" pitchFamily="2" charset="2"/>
              </a:rPr>
              <a:t>f</a:t>
            </a:r>
            <a:r>
              <a:rPr lang="en-US" altLang="zh-CN" sz="2500" dirty="0" err="1" smtClean="0">
                <a:sym typeface="Wingdings" pitchFamily="2" charset="2"/>
              </a:rPr>
              <a:t>X</a:t>
            </a:r>
            <a:r>
              <a:rPr lang="en-US" altLang="zh-CN" sz="2500" dirty="0" smtClean="0">
                <a:sym typeface="Wingdings" pitchFamily="2" charset="2"/>
              </a:rPr>
              <a:t>] measured in this work is much larger than that in PDG, which means many exclusive channels should be searched for.</a:t>
            </a:r>
          </a:p>
        </p:txBody>
      </p:sp>
      <p:sp>
        <p:nvSpPr>
          <p:cNvPr id="6" name="标题 1"/>
          <p:cNvSpPr txBox="1">
            <a:spLocks/>
          </p:cNvSpPr>
          <p:nvPr/>
        </p:nvSpPr>
        <p:spPr>
          <a:xfrm>
            <a:off x="609600" y="4270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Summary</a:t>
            </a:r>
            <a:endParaRPr kumimoji="0" lang="zh-CN" altLang="en-US" sz="3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20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564904"/>
            <a:ext cx="8229600" cy="1143000"/>
          </a:xfrm>
        </p:spPr>
        <p:txBody>
          <a:bodyPr/>
          <a:lstStyle/>
          <a:p>
            <a:r>
              <a:rPr lang="en-US" altLang="zh-CN" b="1" dirty="0" smtClean="0"/>
              <a:t>Thank You!</a:t>
            </a:r>
            <a:endParaRPr lang="zh-CN" altLang="en-US" b="1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21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3</a:t>
            </a:fld>
            <a:endParaRPr lang="zh-CN" altLang="en-US"/>
          </a:p>
        </p:txBody>
      </p:sp>
      <p:sp>
        <p:nvSpPr>
          <p:cNvPr id="6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Introduction</a:t>
            </a:r>
            <a:endParaRPr lang="zh-CN" altLang="en-US" sz="3000" b="1" dirty="0"/>
          </a:p>
        </p:txBody>
      </p:sp>
      <p:sp>
        <p:nvSpPr>
          <p:cNvPr id="7" name="内容占位符 2"/>
          <p:cNvSpPr>
            <a:spLocks noGrp="1"/>
          </p:cNvSpPr>
          <p:nvPr>
            <p:ph idx="1"/>
          </p:nvPr>
        </p:nvSpPr>
        <p:spPr>
          <a:xfrm>
            <a:off x="457200" y="1484784"/>
            <a:ext cx="8435280" cy="4824536"/>
          </a:xfrm>
        </p:spPr>
        <p:txBody>
          <a:bodyPr>
            <a:normAutofit/>
          </a:bodyPr>
          <a:lstStyle/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The decay of </a:t>
            </a:r>
            <a:r>
              <a:rPr lang="en-US" altLang="zh-CN" sz="2300" dirty="0" smtClean="0">
                <a:latin typeface="Symbol" pitchFamily="18" charset="2"/>
              </a:rPr>
              <a:t>y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(3686) provide a place to test predictions based on quantum </a:t>
            </a:r>
            <a:r>
              <a:rPr lang="en-US" altLang="zh-CN" sz="2300" dirty="0" err="1" smtClean="0">
                <a:latin typeface="Times New Roman" pitchFamily="18" charset="0"/>
                <a:cs typeface="Times New Roman" pitchFamily="18" charset="0"/>
              </a:rPr>
              <a:t>chromodynamics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 (QCD).  Its property has been studied for more than 40 years.</a:t>
            </a: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Comparison of inclusive and exclusive branching fractions would provide us information of the </a:t>
            </a:r>
            <a:r>
              <a:rPr lang="en-US" altLang="zh-CN" sz="2300" smtClean="0">
                <a:latin typeface="Times New Roman" pitchFamily="18" charset="0"/>
                <a:cs typeface="Times New Roman" pitchFamily="18" charset="0"/>
              </a:rPr>
              <a:t>unmeasured exclusive decay 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final states, which would guide us to study more exclusive channels and search for intermediate states in those decay channels.</a:t>
            </a:r>
          </a:p>
          <a:p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However, no inclusive branching fractions have been reported in PDG. Based on the data sample taken with BES-III, this analysis reports the first measurement of the inclusive decays of the </a:t>
            </a:r>
            <a:r>
              <a:rPr lang="en-US" altLang="zh-CN" sz="2300" dirty="0" smtClean="0">
                <a:latin typeface="Symbol" pitchFamily="18" charset="2"/>
                <a:cs typeface="Times New Roman" pitchFamily="18" charset="0"/>
              </a:rPr>
              <a:t>y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(3686)</a:t>
            </a:r>
            <a:r>
              <a:rPr lang="en-US" altLang="zh-CN" sz="2300" dirty="0" smtClean="0">
                <a:sym typeface="Wingdings" pitchFamily="2" charset="2"/>
              </a:rPr>
              <a:t></a:t>
            </a:r>
            <a:r>
              <a:rPr lang="en-US" altLang="zh-CN" sz="2300" dirty="0" err="1" smtClean="0">
                <a:latin typeface="Symbol" pitchFamily="18" charset="2"/>
                <a:cs typeface="Times New Roman" pitchFamily="18" charset="0"/>
              </a:rPr>
              <a:t>f</a:t>
            </a:r>
            <a:r>
              <a:rPr lang="en-US" altLang="zh-CN" sz="2300" dirty="0" err="1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altLang="zh-CN" sz="2300" dirty="0" smtClean="0">
                <a:latin typeface="Times New Roman" pitchFamily="18" charset="0"/>
                <a:cs typeface="Times New Roman" pitchFamily="18" charset="0"/>
              </a:rPr>
              <a:t> (X=anything).</a:t>
            </a:r>
            <a:endParaRPr lang="zh-CN" altLang="en-US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sz="3000" b="1" dirty="0" smtClean="0"/>
              <a:t>Data and Monte Carlo</a:t>
            </a:r>
            <a:endParaRPr lang="zh-CN" altLang="en-US" sz="3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7624" y="1124744"/>
            <a:ext cx="6886600" cy="5184572"/>
          </a:xfrm>
        </p:spPr>
        <p:txBody>
          <a:bodyPr>
            <a:noAutofit/>
          </a:bodyPr>
          <a:lstStyle/>
          <a:p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Boss Version: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6.6.4.p01.</a:t>
            </a:r>
          </a:p>
          <a:p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Data: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Data taken in the energy range of </a:t>
            </a:r>
            <a:r>
              <a:rPr lang="en-US" altLang="zh-CN" sz="2000" dirty="0" smtClean="0">
                <a:latin typeface="Symbol" pitchFamily="18" charset="2"/>
                <a:cs typeface="Times New Roman" pitchFamily="18" charset="0"/>
              </a:rPr>
              <a:t>3.64~3.71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in 2010;</a:t>
            </a:r>
          </a:p>
          <a:p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Monte Carlo: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Kinds of  Monte Carlo events are generated with KKMC +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BesEventGen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, 500000 MC samples are generated for every process at 7 energy points (3.64, 3.65, 3.66, 3.67, 3.68, 3.69, 3.70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lvl="2"/>
            <a:r>
              <a:rPr lang="en-US" altLang="zh-CN" sz="2000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(1) 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en-US" altLang="zh-CN" sz="2000" b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ISR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y</a:t>
            </a:r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’   (2)</a:t>
            </a:r>
            <a:r>
              <a:rPr lang="en-US" altLang="zh-CN" sz="2000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 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g</a:t>
            </a:r>
            <a:r>
              <a:rPr lang="en-US" altLang="zh-CN" sz="2000" b="1" baseline="-250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ISR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J</a:t>
            </a:r>
            <a:r>
              <a:rPr lang="en-US" altLang="zh-CN" sz="2000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/y   (3) 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qqbar</a:t>
            </a:r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To estimate QED background, we use the large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IncMC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 samples generated at 3.773 </a:t>
            </a:r>
            <a:r>
              <a:rPr lang="en-US" altLang="zh-CN" sz="2000" dirty="0" err="1" smtClean="0">
                <a:latin typeface="Times New Roman" pitchFamily="18" charset="0"/>
                <a:cs typeface="Times New Roman" pitchFamily="18" charset="0"/>
              </a:rPr>
              <a:t>GeV</a:t>
            </a:r>
            <a:r>
              <a:rPr lang="en-US" altLang="zh-CN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2"/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(1) 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Bhabha</a:t>
            </a:r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(2) 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Dimu</a:t>
            </a:r>
            <a:r>
              <a:rPr lang="en-US" altLang="zh-CN" sz="20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(3) </a:t>
            </a:r>
            <a:r>
              <a:rPr lang="en-US" altLang="zh-CN" sz="20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Ditau</a:t>
            </a:r>
            <a:endParaRPr lang="en-US" altLang="zh-CN" sz="20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CN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125760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Event Selection</a:t>
            </a:r>
            <a:endParaRPr lang="zh-CN" altLang="en-US" sz="3000" b="1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23528" y="1484784"/>
            <a:ext cx="5184576" cy="4104456"/>
          </a:xfrm>
        </p:spPr>
        <p:txBody>
          <a:bodyPr>
            <a:noAutofit/>
          </a:bodyPr>
          <a:lstStyle/>
          <a:p>
            <a:r>
              <a:rPr lang="en-US" altLang="zh-CN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Charged track selection: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CN" sz="19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1900" baseline="-25000" dirty="0" err="1" smtClean="0">
                <a:latin typeface="Times New Roman" pitchFamily="18" charset="0"/>
                <a:cs typeface="Times New Roman" pitchFamily="18" charset="0"/>
              </a:rPr>
              <a:t>xy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| &lt; 1.0 cm;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CN" sz="1900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zh-CN" sz="1900" baseline="-25000" dirty="0" err="1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| &lt; 10.0 cm;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|</a:t>
            </a:r>
            <a:r>
              <a:rPr lang="en-US" altLang="zh-CN" sz="1900" dirty="0" err="1" smtClean="0">
                <a:latin typeface="Times New Roman" pitchFamily="18" charset="0"/>
                <a:cs typeface="Times New Roman" pitchFamily="18" charset="0"/>
              </a:rPr>
              <a:t>cos</a:t>
            </a:r>
            <a:r>
              <a:rPr lang="en-US" altLang="zh-CN" sz="1900" dirty="0" err="1" smtClean="0">
                <a:latin typeface="Symbol" pitchFamily="18" charset="2"/>
                <a:cs typeface="Times New Roman" pitchFamily="18" charset="0"/>
              </a:rPr>
              <a:t>q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| &lt; 0.93;</a:t>
            </a:r>
            <a:endParaRPr lang="en-US" altLang="zh-CN" sz="19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altLang="zh-CN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Number of charged tracks satisfy:</a:t>
            </a:r>
          </a:p>
          <a:p>
            <a:pPr lvl="1"/>
            <a:r>
              <a:rPr lang="en-US" altLang="zh-CN" sz="1900" dirty="0" err="1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zh-CN" sz="1900" baseline="-25000" dirty="0" err="1" smtClean="0">
                <a:latin typeface="Times New Roman" pitchFamily="18" charset="0"/>
                <a:cs typeface="Times New Roman" pitchFamily="18" charset="0"/>
              </a:rPr>
              <a:t>good</a:t>
            </a:r>
            <a:r>
              <a:rPr lang="en-US" altLang="zh-CN" sz="1900" baseline="-25000" dirty="0" smtClean="0">
                <a:latin typeface="Times New Roman" pitchFamily="18" charset="0"/>
                <a:cs typeface="Times New Roman" pitchFamily="18" charset="0"/>
              </a:rPr>
              <a:t> charge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 ≥ 2;</a:t>
            </a:r>
          </a:p>
          <a:p>
            <a:r>
              <a:rPr lang="en-US" altLang="zh-CN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Particle identification:</a:t>
            </a:r>
          </a:p>
          <a:p>
            <a:pPr lvl="1"/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K: CL(K)&gt;CL(</a:t>
            </a:r>
            <a:r>
              <a:rPr lang="en-US" altLang="zh-CN" sz="1900" dirty="0" smtClean="0">
                <a:latin typeface="Symbol" pitchFamily="18" charset="2"/>
                <a:cs typeface="Times New Roman" pitchFamily="18" charset="0"/>
              </a:rPr>
              <a:t>p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altLang="zh-CN" sz="19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20000"/>
              </a:lnSpc>
            </a:pPr>
            <a:r>
              <a:rPr lang="en-US" altLang="zh-CN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To reject </a:t>
            </a:r>
            <a:r>
              <a:rPr lang="en-US" altLang="zh-CN" sz="1900" b="1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Bhabha</a:t>
            </a:r>
            <a:r>
              <a:rPr lang="en-US" altLang="zh-CN" sz="19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background:</a:t>
            </a:r>
          </a:p>
          <a:p>
            <a:pPr lvl="1">
              <a:lnSpc>
                <a:spcPct val="120000"/>
              </a:lnSpc>
            </a:pP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The angle between K</a:t>
            </a:r>
            <a:r>
              <a:rPr lang="en-US" altLang="zh-CN" sz="1900" baseline="30000" dirty="0" smtClean="0">
                <a:latin typeface="Symbol" pitchFamily="18" charset="2"/>
                <a:cs typeface="Times New Roman" pitchFamily="18" charset="0"/>
              </a:rPr>
              <a:t>+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zh-CN" sz="1900" baseline="30000" dirty="0" smtClean="0"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zh-CN" sz="1900" dirty="0" smtClean="0">
                <a:latin typeface="Times New Roman" pitchFamily="18" charset="0"/>
                <a:cs typeface="Times New Roman" pitchFamily="18" charset="0"/>
              </a:rPr>
              <a:t> is required to be larger than 6.</a:t>
            </a:r>
          </a:p>
          <a:p>
            <a:endParaRPr lang="en-US" altLang="zh-CN" sz="19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altLang="zh-CN" sz="1900" b="1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5</a:t>
            </a:fld>
            <a:endParaRPr lang="zh-CN" alt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1484784"/>
            <a:ext cx="4536504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628800"/>
            <a:ext cx="6696744" cy="489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K</a:t>
            </a:r>
            <a:r>
              <a:rPr lang="en-US" altLang="zh-CN" sz="3000" b="1" baseline="30000" dirty="0" smtClean="0">
                <a:latin typeface="Symbol" pitchFamily="18" charset="2"/>
              </a:rPr>
              <a:t>+</a:t>
            </a:r>
            <a:r>
              <a:rPr lang="en-US" altLang="zh-CN" sz="3000" b="1" dirty="0" smtClean="0"/>
              <a:t>K</a:t>
            </a:r>
            <a:r>
              <a:rPr lang="en-US" altLang="zh-CN" sz="3000" b="1" baseline="30000" dirty="0" smtClean="0">
                <a:latin typeface="Symbol" pitchFamily="18" charset="2"/>
              </a:rPr>
              <a:t>-</a:t>
            </a:r>
            <a:r>
              <a:rPr lang="en-US" altLang="zh-CN" sz="3000" b="1" dirty="0" smtClean="0"/>
              <a:t> Invariant Mass Spectrum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0" y="1182351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The invariant mass distribution of </a:t>
            </a:r>
            <a:r>
              <a:rPr lang="en-US" altLang="zh-CN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K</a:t>
            </a:r>
            <a:r>
              <a:rPr lang="en-US" altLang="zh-CN" b="1" baseline="300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+</a:t>
            </a:r>
            <a:r>
              <a:rPr lang="en-US" altLang="zh-CN" b="1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K</a:t>
            </a:r>
            <a:r>
              <a:rPr lang="en-US" altLang="zh-CN" b="1" baseline="30000" dirty="0" smtClean="0">
                <a:solidFill>
                  <a:schemeClr val="tx2"/>
                </a:solidFill>
                <a:latin typeface="Symbol" pitchFamily="18" charset="2"/>
                <a:cs typeface="Times New Roman" pitchFamily="18" charset="0"/>
              </a:rPr>
              <a:t>-</a:t>
            </a:r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is fitted to obtain the number of signal events.     </a:t>
            </a:r>
            <a:endParaRPr lang="zh-CN" alt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912768" y="2534935"/>
            <a:ext cx="223123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chemeClr val="tx2"/>
                </a:solidFill>
              </a:rPr>
              <a:t>Signal shape:</a:t>
            </a:r>
          </a:p>
          <a:p>
            <a:r>
              <a:rPr lang="en-US" altLang="zh-CN" sz="1600" dirty="0" smtClean="0"/>
              <a:t>Monte Carlo Shape convolved by a Gaussian</a:t>
            </a:r>
            <a:endParaRPr lang="en-US" altLang="zh-CN" sz="1600" b="1" dirty="0" smtClean="0">
              <a:solidFill>
                <a:srgbClr val="FF0000"/>
              </a:solidFill>
              <a:sym typeface="Wingdings" pitchFamily="2" charset="2"/>
            </a:endParaRPr>
          </a:p>
          <a:p>
            <a:r>
              <a:rPr lang="en-US" altLang="zh-CN" sz="2000" b="1" dirty="0" smtClean="0">
                <a:solidFill>
                  <a:schemeClr val="tx2"/>
                </a:solidFill>
              </a:rPr>
              <a:t>Background shape:</a:t>
            </a:r>
          </a:p>
          <a:p>
            <a:r>
              <a:rPr lang="en-US" altLang="zh-CN" sz="1600" dirty="0" smtClean="0"/>
              <a:t>Argus function</a:t>
            </a:r>
            <a:endParaRPr lang="zh-CN" altLang="en-US" sz="1600" dirty="0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556791"/>
            <a:ext cx="38884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1556792"/>
            <a:ext cx="38884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8848" y="4149080"/>
            <a:ext cx="3888432" cy="2520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Backgrounds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1182351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When analyzing backgrounds, the signal events are excluded.</a:t>
            </a:r>
            <a:endParaRPr lang="zh-CN" alt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7704" y="1960037"/>
            <a:ext cx="172819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/>
              <a:t>J/</a:t>
            </a:r>
            <a:r>
              <a:rPr lang="en-US" altLang="zh-CN" sz="1500" dirty="0" smtClean="0">
                <a:latin typeface="Symbol" pitchFamily="18" charset="2"/>
              </a:rPr>
              <a:t>y</a:t>
            </a:r>
            <a:r>
              <a:rPr lang="en-US" altLang="zh-CN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altLang="zh-CN" sz="1500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altLang="zh-CN" sz="1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altLang="zh-CN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excluded)</a:t>
            </a:r>
            <a:endParaRPr lang="zh-CN" altLang="en-US" sz="1500" dirty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580112" y="1960037"/>
            <a:ext cx="230425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smtClean="0">
                <a:latin typeface="Symbol" pitchFamily="18" charset="2"/>
              </a:rPr>
              <a:t>y(3686)  </a:t>
            </a:r>
            <a:r>
              <a:rPr lang="en-US" altLang="zh-CN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(</a:t>
            </a:r>
            <a:r>
              <a:rPr lang="en-US" altLang="zh-CN" sz="1500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altLang="zh-CN" sz="1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altLang="zh-CN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excluded)</a:t>
            </a:r>
            <a:endParaRPr lang="zh-CN" altLang="en-US" sz="1500" dirty="0">
              <a:latin typeface="Symbol" pitchFamily="18" charset="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4465916"/>
            <a:ext cx="2808312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qqbar</a:t>
            </a:r>
            <a:r>
              <a:rPr lang="en-US" altLang="zh-CN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  (</a:t>
            </a:r>
            <a:r>
              <a:rPr lang="en-US" altLang="zh-CN" sz="1500" dirty="0" err="1" smtClean="0">
                <a:latin typeface="Symbol" pitchFamily="18" charset="2"/>
                <a:cs typeface="Times New Roman" pitchFamily="18" charset="0"/>
                <a:sym typeface="Wingdings" pitchFamily="2" charset="2"/>
              </a:rPr>
              <a:t>f</a:t>
            </a:r>
            <a:r>
              <a:rPr lang="en-US" altLang="zh-CN" sz="1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X</a:t>
            </a:r>
            <a:r>
              <a:rPr lang="en-US" altLang="zh-CN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excluded)</a:t>
            </a:r>
            <a:endParaRPr lang="zh-CN" altLang="en-US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 rot="20950288">
            <a:off x="3119966" y="381327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No Peaking Backgrounds!!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1" name="灯片编号占位符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072021"/>
            <a:ext cx="4104456" cy="25973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340768"/>
            <a:ext cx="4176464" cy="2664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7" y="1268760"/>
            <a:ext cx="4176464" cy="2801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Backgrounds</a:t>
            </a:r>
            <a:endParaRPr lang="zh-CN" altLang="en-US" sz="3000" b="1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483768" y="170080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/>
              <a:t>Bhabha</a:t>
            </a:r>
            <a:endParaRPr lang="zh-CN" altLang="en-US" dirty="0">
              <a:latin typeface="Symbol" pitchFamily="18" charset="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178721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Dimu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627784" y="428380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itchFamily="18" charset="0"/>
                <a:cs typeface="Times New Roman" pitchFamily="18" charset="0"/>
              </a:rPr>
              <a:t>Ditau</a:t>
            </a:r>
            <a:endParaRPr lang="zh-CN" alt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98072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b="1" dirty="0" smtClean="0">
                <a:solidFill>
                  <a:srgbClr val="FF0000"/>
                </a:solidFill>
              </a:rPr>
              <a:t>Based on 3773 </a:t>
            </a:r>
            <a:r>
              <a:rPr lang="en-US" altLang="zh-CN" b="1" dirty="0" err="1" smtClean="0">
                <a:solidFill>
                  <a:srgbClr val="FF0000"/>
                </a:solidFill>
              </a:rPr>
              <a:t>IncMC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4077072"/>
            <a:ext cx="4104456" cy="24970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右箭头 13"/>
          <p:cNvSpPr/>
          <p:nvPr/>
        </p:nvSpPr>
        <p:spPr>
          <a:xfrm>
            <a:off x="3923928" y="4725144"/>
            <a:ext cx="144016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TextBox 15"/>
          <p:cNvSpPr txBox="1"/>
          <p:nvPr/>
        </p:nvSpPr>
        <p:spPr>
          <a:xfrm rot="20950288">
            <a:off x="3119966" y="3390075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b="1" dirty="0" smtClean="0">
                <a:solidFill>
                  <a:srgbClr val="FF0000"/>
                </a:solidFill>
              </a:rPr>
              <a:t>No Peaking Backgrounds!!</a:t>
            </a:r>
            <a:endParaRPr lang="zh-CN" altLang="en-US" sz="2000" b="1" dirty="0">
              <a:solidFill>
                <a:srgbClr val="FF0000"/>
              </a:solidFill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smtClean="0"/>
              <a:t>Detection Efficiency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11560" y="1182351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Efficiencies of every components are considered separately before obtaining the average efficiency.     </a:t>
            </a:r>
            <a:endParaRPr lang="zh-CN" altLang="en-US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60232" y="3068960"/>
            <a:ext cx="223224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500000 J/</a:t>
            </a:r>
            <a:r>
              <a:rPr lang="en-US" altLang="zh-CN" dirty="0" smtClean="0">
                <a:latin typeface="Symbol" pitchFamily="18" charset="2"/>
              </a:rPr>
              <a:t>y</a:t>
            </a:r>
            <a:r>
              <a:rPr lang="en-US" altLang="zh-CN" dirty="0" smtClean="0"/>
              <a:t>, </a:t>
            </a:r>
            <a:r>
              <a:rPr lang="en-US" altLang="zh-CN" dirty="0" smtClean="0">
                <a:latin typeface="Symbol" pitchFamily="18" charset="2"/>
              </a:rPr>
              <a:t>y</a:t>
            </a:r>
            <a:r>
              <a:rPr lang="en-US" altLang="zh-CN" dirty="0" smtClean="0"/>
              <a:t>(3686) and </a:t>
            </a:r>
            <a:r>
              <a:rPr lang="en-US" altLang="zh-CN" dirty="0" err="1" smtClean="0"/>
              <a:t>qqbar</a:t>
            </a:r>
            <a:r>
              <a:rPr lang="en-US" altLang="zh-CN" dirty="0" smtClean="0"/>
              <a:t> Monte Carlo are generated at 7 points.  From those samples, we selected the </a:t>
            </a:r>
            <a:r>
              <a:rPr lang="en-US" altLang="zh-CN" dirty="0" err="1" smtClean="0">
                <a:latin typeface="Symbol" pitchFamily="18" charset="2"/>
              </a:rPr>
              <a:t>f</a:t>
            </a:r>
            <a:r>
              <a:rPr lang="en-US" altLang="zh-CN" dirty="0" err="1" smtClean="0"/>
              <a:t>X</a:t>
            </a:r>
            <a:r>
              <a:rPr lang="en-US" altLang="zh-CN" dirty="0" smtClean="0"/>
              <a:t> events and calculated efficiencies.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988840"/>
            <a:ext cx="6048672" cy="4162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7EDC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4822</TotalTime>
  <Words>1003</Words>
  <Application>Microsoft Office PowerPoint</Application>
  <PresentationFormat>全屏显示(4:3)</PresentationFormat>
  <Paragraphs>162</Paragraphs>
  <Slides>21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3" baseType="lpstr">
      <vt:lpstr>Office 主题</vt:lpstr>
      <vt:lpstr>公式</vt:lpstr>
      <vt:lpstr>Measurement of inclusive branching fraction for y(3686)fX</vt:lpstr>
      <vt:lpstr>Outline</vt:lpstr>
      <vt:lpstr>Introduction</vt:lpstr>
      <vt:lpstr>Data and Monte Carlo</vt:lpstr>
      <vt:lpstr>Event Selection</vt:lpstr>
      <vt:lpstr>K+K- Invariant Mass Spectrum</vt:lpstr>
      <vt:lpstr>Backgrounds</vt:lpstr>
      <vt:lpstr>Backgrounds</vt:lpstr>
      <vt:lpstr>Detection Efficiency</vt:lpstr>
      <vt:lpstr>Detection Efficiency</vt:lpstr>
      <vt:lpstr>Observed Cross Section</vt:lpstr>
      <vt:lpstr>Analysis of Observed Cross Section</vt:lpstr>
      <vt:lpstr>Analysis of Observed Cross Section</vt:lpstr>
      <vt:lpstr>Systematic Uncertainties – Cross Section</vt:lpstr>
      <vt:lpstr>Systematic Uncertainties – Cross Section</vt:lpstr>
      <vt:lpstr>Systematic Uncertainties – Cross Section</vt:lpstr>
      <vt:lpstr>Systematic Uncertainties – Cross Section</vt:lpstr>
      <vt:lpstr>Systematic Uncertainties – Cross Section</vt:lpstr>
      <vt:lpstr>Systematic Uncertainties – Br[y(3686)→ fX]</vt:lpstr>
      <vt:lpstr>幻灯片 20</vt:lpstr>
      <vt:lpstr>Thank You!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Progress report of e+e-fX</dc:title>
  <dc:creator>zhaojy</dc:creator>
  <cp:lastModifiedBy>zhaojy</cp:lastModifiedBy>
  <cp:revision>373</cp:revision>
  <dcterms:created xsi:type="dcterms:W3CDTF">2017-02-26T13:09:59Z</dcterms:created>
  <dcterms:modified xsi:type="dcterms:W3CDTF">2017-04-01T01:47:23Z</dcterms:modified>
</cp:coreProperties>
</file>