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71" r:id="rId4"/>
    <p:sldId id="261" r:id="rId5"/>
    <p:sldId id="262" r:id="rId6"/>
    <p:sldId id="259" r:id="rId7"/>
    <p:sldId id="260" r:id="rId8"/>
    <p:sldId id="270" r:id="rId9"/>
    <p:sldId id="263" r:id="rId10"/>
    <p:sldId id="266" r:id="rId11"/>
    <p:sldId id="267" r:id="rId12"/>
    <p:sldId id="269" r:id="rId13"/>
    <p:sldId id="265" r:id="rId14"/>
    <p:sldId id="268" r:id="rId15"/>
    <p:sldId id="264" r:id="rId1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5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37C12B-9763-4194-B80C-8F022EE4201A}" type="datetimeFigureOut">
              <a:rPr lang="zh-CN" altLang="en-US" smtClean="0"/>
              <a:t>2017/3/22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D40E30-9BA0-4870-B564-782A7E0F118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5290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D40E30-9BA0-4870-B564-782A7E0F1189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24161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82907-69BC-4368-A4C4-965DB6B1CDAD}" type="datetime1">
              <a:rPr lang="zh-CN" altLang="en-US" smtClean="0"/>
              <a:t>2017/3/22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018B2-CC13-4574-AA36-6AB61B011F1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94187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59D34-B514-4BE8-B56D-134E3CDBFB65}" type="datetime1">
              <a:rPr lang="zh-CN" altLang="en-US" smtClean="0"/>
              <a:t>2017/3/22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018B2-CC13-4574-AA36-6AB61B011F1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04850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A8593-2180-4317-823F-F97F7BD075A2}" type="datetime1">
              <a:rPr lang="zh-CN" altLang="en-US" smtClean="0"/>
              <a:t>2017/3/22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018B2-CC13-4574-AA36-6AB61B011F1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596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98A6-22A3-41A6-9114-AF96B849FBEF}" type="datetime1">
              <a:rPr lang="zh-CN" altLang="en-US" smtClean="0"/>
              <a:t>2017/3/22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018B2-CC13-4574-AA36-6AB61B011F1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687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79655-C524-45F2-B49A-52460AD8938F}" type="datetime1">
              <a:rPr lang="zh-CN" altLang="en-US" smtClean="0"/>
              <a:t>2017/3/22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018B2-CC13-4574-AA36-6AB61B011F1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9601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F80-2065-446F-AE63-98740C183A71}" type="datetime1">
              <a:rPr lang="zh-CN" altLang="en-US" smtClean="0"/>
              <a:t>2017/3/22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018B2-CC13-4574-AA36-6AB61B011F1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16583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D77DC-E08B-4B3D-87F7-7E35730A6C8A}" type="datetime1">
              <a:rPr lang="zh-CN" altLang="en-US" smtClean="0"/>
              <a:t>2017/3/22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018B2-CC13-4574-AA36-6AB61B011F1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7929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E8B72-40B0-4270-B18E-C3319B0F6E92}" type="datetime1">
              <a:rPr lang="zh-CN" altLang="en-US" smtClean="0"/>
              <a:t>2017/3/22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018B2-CC13-4574-AA36-6AB61B011F1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75386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2EA4E-BC8B-449A-8FBF-3ABD2625500C}" type="datetime1">
              <a:rPr lang="zh-CN" altLang="en-US" smtClean="0"/>
              <a:t>2017/3/22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018B2-CC13-4574-AA36-6AB61B011F1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39070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F7E55-DD61-4BCE-8E60-716F016FA146}" type="datetime1">
              <a:rPr lang="zh-CN" altLang="en-US" smtClean="0"/>
              <a:t>2017/3/22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018B2-CC13-4574-AA36-6AB61B011F1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1891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C5B8C-4B89-45C9-B8E1-232DFE0B2026}" type="datetime1">
              <a:rPr lang="zh-CN" altLang="en-US" smtClean="0"/>
              <a:t>2017/3/22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018B2-CC13-4574-AA36-6AB61B011F1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5268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104AB6-1373-4AAF-A100-8C37AA38F880}" type="datetime1">
              <a:rPr lang="zh-CN" altLang="en-US" smtClean="0"/>
              <a:t>2017/3/22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7018B2-CC13-4574-AA36-6AB61B011F1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3814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0.png"/><Relationship Id="rId2" Type="http://schemas.openxmlformats.org/officeDocument/2006/relationships/image" Target="../media/image16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err="1" smtClean="0"/>
              <a:t>Junhao</a:t>
            </a:r>
            <a:r>
              <a:rPr lang="en-US" altLang="zh-CN" dirty="0" smtClean="0"/>
              <a:t> Yin, </a:t>
            </a:r>
            <a:r>
              <a:rPr lang="en-US" altLang="zh-CN" dirty="0" err="1" smtClean="0"/>
              <a:t>Jingzhi</a:t>
            </a:r>
            <a:r>
              <a:rPr lang="en-US" altLang="zh-CN" dirty="0" smtClean="0"/>
              <a:t> Zhang, </a:t>
            </a:r>
            <a:r>
              <a:rPr lang="en-US" altLang="zh-CN" dirty="0" err="1" smtClean="0"/>
              <a:t>Changzheng</a:t>
            </a:r>
            <a:r>
              <a:rPr lang="en-US" altLang="zh-CN" dirty="0" smtClean="0"/>
              <a:t> Yuan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标题 1"/>
              <p:cNvSpPr>
                <a:spLocks noGrp="1"/>
              </p:cNvSpPr>
              <p:nvPr>
                <p:ph type="ctrTitle"/>
              </p:nvPr>
            </p:nvSpPr>
            <p:spPr/>
            <p:txBody>
              <a:bodyPr/>
              <a:lstStyle/>
              <a:p>
                <a:r>
                  <a:rPr lang="en-US" altLang="zh-CN" dirty="0" smtClean="0"/>
                  <a:t>Update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i="1" dirty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altLang="zh-CN" i="1" dirty="0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  <m:sSup>
                      <m:sSupPr>
                        <m:ctrlPr>
                          <a:rPr lang="en-US" altLang="zh-CN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i="1" dirty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</m:oMath>
                </a14:m>
                <a:r>
                  <a:rPr lang="en-US" altLang="zh-CN" dirty="0" smtClean="0"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r>
                      <a:rPr lang="zh-CN" altLang="en-US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𝜔</m:t>
                    </m:r>
                    <m:sSub>
                      <m:sSubPr>
                        <m:ctrlPr>
                          <a:rPr lang="en-US" altLang="zh-CN" i="1" dirty="0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zh-CN" altLang="en-US" i="1" dirty="0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𝜒</m:t>
                        </m:r>
                      </m:e>
                      <m:sub>
                        <m:r>
                          <a:rPr lang="en-US" altLang="zh-CN" b="0" i="1" dirty="0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𝑐</m:t>
                        </m:r>
                        <m:r>
                          <a:rPr lang="en-US" altLang="zh-CN" b="0" i="1" dirty="0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0</m:t>
                        </m:r>
                      </m:sub>
                    </m:sSub>
                  </m:oMath>
                </a14:m>
                <a:r>
                  <a:rPr lang="zh-CN" altLang="en-US" dirty="0" smtClean="0"/>
                  <a:t> </a:t>
                </a:r>
                <a:r>
                  <a:rPr lang="en-US" altLang="zh-CN" dirty="0" smtClean="0"/>
                  <a:t>using new XYZ data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4" name="标题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blipFill rotWithShape="0">
                <a:blip r:embed="rId2"/>
                <a:stretch>
                  <a:fillRect b="-1734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018B2-CC13-4574-AA36-6AB61B011F13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401224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67597" y="1233004"/>
            <a:ext cx="10515600" cy="3863053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1578634" y="646981"/>
            <a:ext cx="12467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 smtClean="0">
                <a:solidFill>
                  <a:srgbClr val="FF0000"/>
                </a:solidFill>
              </a:rPr>
              <a:t>Data 4200</a:t>
            </a:r>
            <a:endParaRPr lang="zh-CN" altLang="en-US" sz="2000" dirty="0">
              <a:solidFill>
                <a:srgbClr val="FF0000"/>
              </a:solidFill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018B2-CC13-4574-AA36-6AB61B011F13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437300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19714" y="1424871"/>
            <a:ext cx="10325100" cy="39624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1578634" y="646981"/>
            <a:ext cx="12467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 smtClean="0">
                <a:solidFill>
                  <a:srgbClr val="FF0000"/>
                </a:solidFill>
              </a:rPr>
              <a:t>Data 4210</a:t>
            </a:r>
            <a:endParaRPr lang="zh-CN" altLang="en-US" sz="2000" dirty="0">
              <a:solidFill>
                <a:srgbClr val="FF0000"/>
              </a:solidFill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018B2-CC13-4574-AA36-6AB61B011F13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002880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9056" y="1633488"/>
            <a:ext cx="9819048" cy="356190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1578634" y="646981"/>
            <a:ext cx="12467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 smtClean="0">
                <a:solidFill>
                  <a:srgbClr val="FF0000"/>
                </a:solidFill>
              </a:rPr>
              <a:t>Data 4220</a:t>
            </a:r>
            <a:endParaRPr lang="zh-CN" altLang="en-US" sz="2000" dirty="0">
              <a:solidFill>
                <a:srgbClr val="FF0000"/>
              </a:solidFill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018B2-CC13-4574-AA36-6AB61B011F13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59332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表格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59923246"/>
                  </p:ext>
                </p:extLst>
              </p:nvPr>
            </p:nvGraphicFramePr>
            <p:xfrm>
              <a:off x="215055" y="3652144"/>
              <a:ext cx="11749783" cy="269179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39822"/>
                    <a:gridCol w="1350300"/>
                    <a:gridCol w="1518250"/>
                    <a:gridCol w="1397479"/>
                    <a:gridCol w="1414732"/>
                    <a:gridCol w="1846053"/>
                    <a:gridCol w="1509622"/>
                    <a:gridCol w="1673525"/>
                  </a:tblGrid>
                  <a:tr h="53835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err="1" smtClean="0"/>
                            <a:t>E_cms</a:t>
                          </a:r>
                          <a:endParaRPr lang="zh-CN" alt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luminosity</a:t>
                          </a:r>
                          <a:endParaRPr lang="zh-CN" alt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efficiency (%)</a:t>
                          </a:r>
                          <a:endParaRPr lang="zh-CN" alt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d>
                                      <m:dPr>
                                        <m:ctrlPr>
                                          <a:rPr lang="en-US" altLang="zh-CN" sz="20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altLang="zh-CN" sz="2000" b="0" i="1" smtClean="0">
                                            <a:latin typeface="Cambria Math" panose="02040503050406030204" pitchFamily="18" charset="0"/>
                                          </a:rPr>
                                          <m:t>1+</m:t>
                                        </m:r>
                                        <m:r>
                                          <a:rPr lang="zh-CN" altLang="en-US" sz="2000" b="0" i="1" smtClean="0">
                                            <a:latin typeface="Cambria Math" panose="02040503050406030204" pitchFamily="18" charset="0"/>
                                          </a:rPr>
                                          <m:t>𝛿</m:t>
                                        </m:r>
                                      </m:e>
                                    </m:d>
                                  </m:e>
                                  <m:sub>
                                    <m:r>
                                      <a:rPr lang="en-US" altLang="zh-CN" sz="2000" b="1" i="1" smtClean="0">
                                        <a:latin typeface="Cambria Math" panose="02040503050406030204" pitchFamily="18" charset="0"/>
                                      </a:rPr>
                                      <m:t>𝒓𝒂𝒅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d>
                                      <m:dPr>
                                        <m:ctrlPr>
                                          <a:rPr lang="en-US" altLang="zh-CN" sz="20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altLang="zh-CN" sz="2000" b="0" i="1" smtClean="0">
                                            <a:latin typeface="Cambria Math" panose="02040503050406030204" pitchFamily="18" charset="0"/>
                                          </a:rPr>
                                          <m:t>1+</m:t>
                                        </m:r>
                                        <m:r>
                                          <a:rPr lang="zh-CN" altLang="en-US" sz="2000" b="0" i="1" smtClean="0">
                                            <a:latin typeface="Cambria Math" panose="02040503050406030204" pitchFamily="18" charset="0"/>
                                          </a:rPr>
                                          <m:t>𝛿</m:t>
                                        </m:r>
                                      </m:e>
                                    </m:d>
                                  </m:e>
                                  <m:sub>
                                    <m:r>
                                      <a:rPr lang="en-US" altLang="zh-CN" sz="2000" b="1" i="1" smtClean="0">
                                        <a:latin typeface="Cambria Math" panose="02040503050406030204" pitchFamily="18" charset="0"/>
                                      </a:rPr>
                                      <m:t>𝒗𝒂𝒄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err="1" smtClean="0"/>
                            <a:t>Nsig</a:t>
                          </a:r>
                          <a:r>
                            <a:rPr lang="en-US" altLang="zh-CN" sz="2000" dirty="0" smtClean="0"/>
                            <a:t>(</a:t>
                          </a:r>
                          <a:r>
                            <a:rPr lang="en-US" altLang="zh-CN" sz="2000" dirty="0" err="1" smtClean="0"/>
                            <a:t>cor</a:t>
                          </a:r>
                          <a:r>
                            <a:rPr lang="en-US" altLang="zh-CN" sz="2000" dirty="0" smtClean="0"/>
                            <a:t>)</a:t>
                          </a:r>
                          <a:endParaRPr lang="zh-CN" alt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altLang="zh-CN" sz="200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sSupPr>
                                <m:e>
                                  <m:r>
                                    <a:rPr lang="zh-CN" altLang="en-US" sz="200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𝝈</m:t>
                                  </m:r>
                                </m:e>
                                <m:sup>
                                  <m:r>
                                    <a:rPr lang="en-US" altLang="zh-CN" sz="2000" b="1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𝒅𝒓𝒆𝒔𝒔𝒆𝒅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altLang="zh-CN" sz="2000" dirty="0" smtClean="0">
                              <a:solidFill>
                                <a:schemeClr val="tx1"/>
                              </a:solidFill>
                            </a:rPr>
                            <a:t>(</a:t>
                          </a:r>
                          <a:r>
                            <a:rPr lang="en-US" altLang="zh-CN" sz="2000" dirty="0" err="1" smtClean="0">
                              <a:solidFill>
                                <a:schemeClr val="tx1"/>
                              </a:solidFill>
                            </a:rPr>
                            <a:t>pb</a:t>
                          </a:r>
                          <a:r>
                            <a:rPr lang="en-US" altLang="zh-CN" sz="2000" dirty="0" smtClean="0">
                              <a:solidFill>
                                <a:schemeClr val="tx1"/>
                              </a:solidFill>
                            </a:rPr>
                            <a:t>)</a:t>
                          </a:r>
                          <a:endParaRPr lang="zh-CN" altLang="en-US" sz="2000" dirty="0" smtClean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altLang="zh-CN" sz="200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sSupPr>
                                <m:e>
                                  <m:r>
                                    <a:rPr lang="zh-CN" altLang="en-US" sz="200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𝝈</m:t>
                                  </m:r>
                                </m:e>
                                <m:sup>
                                  <m:r>
                                    <a:rPr lang="en-US" altLang="zh-CN" sz="2000" b="1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𝑩𝒐𝒓𝒏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altLang="zh-CN" sz="2000" dirty="0" smtClean="0">
                              <a:solidFill>
                                <a:schemeClr val="tx1"/>
                              </a:solidFill>
                            </a:rPr>
                            <a:t>(</a:t>
                          </a:r>
                          <a:r>
                            <a:rPr lang="en-US" altLang="zh-CN" sz="2000" dirty="0" err="1" smtClean="0">
                              <a:solidFill>
                                <a:schemeClr val="tx1"/>
                              </a:solidFill>
                            </a:rPr>
                            <a:t>pb</a:t>
                          </a:r>
                          <a:r>
                            <a:rPr lang="en-US" altLang="zh-CN" sz="2000" dirty="0" smtClean="0">
                              <a:solidFill>
                                <a:schemeClr val="tx1"/>
                              </a:solidFill>
                            </a:rPr>
                            <a:t>)</a:t>
                          </a:r>
                          <a:endParaRPr lang="zh-CN" altLang="en-US" sz="2000" dirty="0" smtClean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</a:tr>
                  <a:tr h="53835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4190</a:t>
                          </a:r>
                          <a:endParaRPr lang="zh-CN" alt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u="none" dirty="0" smtClean="0"/>
                            <a:t>517.5</a:t>
                          </a:r>
                          <a:endParaRPr lang="zh-CN" altLang="en-US" u="non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25.39/25.16</a:t>
                          </a:r>
                          <a:endParaRPr lang="zh-CN" alt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 smtClean="0"/>
                            <a:t>0.578558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 smtClean="0"/>
                            <a:t>1.056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baseline="0" dirty="0" smtClean="0"/>
                            <a:t>    (0.0+-5.99)e3</a:t>
                          </a:r>
                          <a:endParaRPr lang="zh-CN" alt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  0.0+-22.43</a:t>
                          </a:r>
                          <a:endParaRPr lang="zh-CN" alt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2000" dirty="0" smtClean="0"/>
                            <a:t>0.0+-21.24</a:t>
                          </a:r>
                          <a:endParaRPr lang="zh-CN" altLang="en-US" sz="2000" dirty="0" smtClean="0"/>
                        </a:p>
                      </a:txBody>
                      <a:tcPr/>
                    </a:tc>
                  </a:tr>
                  <a:tr h="53835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4200</a:t>
                          </a:r>
                          <a:endParaRPr lang="zh-CN" alt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 smtClean="0"/>
                            <a:t>519.4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26.46/26.39</a:t>
                          </a:r>
                          <a:endParaRPr lang="zh-CN" alt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 smtClean="0"/>
                            <a:t>0.678281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 smtClean="0"/>
                            <a:t>1.056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  (6.91+-2.00)e3</a:t>
                          </a:r>
                          <a:endParaRPr lang="zh-CN" alt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2000" dirty="0" smtClean="0"/>
                            <a:t>22.49+-6.51</a:t>
                          </a:r>
                          <a:endParaRPr lang="zh-CN" altLang="en-US" sz="20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2000" dirty="0" smtClean="0"/>
                            <a:t>21.30+-6.16</a:t>
                          </a:r>
                          <a:endParaRPr lang="zh-CN" altLang="en-US" sz="2000" dirty="0" smtClean="0"/>
                        </a:p>
                      </a:txBody>
                      <a:tcPr/>
                    </a:tc>
                  </a:tr>
                  <a:tr h="53835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4210</a:t>
                          </a:r>
                          <a:endParaRPr lang="zh-CN" alt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 smtClean="0"/>
                            <a:t>509.0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25.42/25.62</a:t>
                          </a:r>
                          <a:endParaRPr lang="zh-CN" alt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 smtClean="0"/>
                            <a:t>0.692907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 smtClean="0"/>
                            <a:t>1.057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(11.40+-2.40)e3</a:t>
                          </a:r>
                          <a:endParaRPr lang="zh-CN" alt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36.23+-7.63</a:t>
                          </a:r>
                          <a:endParaRPr lang="zh-CN" alt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34.28+-7.22</a:t>
                          </a:r>
                          <a:endParaRPr lang="zh-CN" altLang="en-US" sz="2000" dirty="0"/>
                        </a:p>
                      </a:txBody>
                      <a:tcPr/>
                    </a:tc>
                  </a:tr>
                  <a:tr h="53835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4220</a:t>
                          </a:r>
                          <a:endParaRPr lang="zh-CN" alt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 smtClean="0"/>
                            <a:t>~500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25.31/25.25</a:t>
                          </a:r>
                          <a:endParaRPr lang="zh-CN" alt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 smtClean="0"/>
                            <a:t>0.703638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 smtClean="0"/>
                            <a:t>1.057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(27.08+-3.42)e3</a:t>
                          </a:r>
                          <a:endParaRPr lang="zh-CN" alt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86.3+-10.91</a:t>
                          </a:r>
                          <a:endParaRPr lang="zh-CN" alt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81.65+-10.32</a:t>
                          </a:r>
                          <a:endParaRPr lang="zh-CN" altLang="en-US" sz="20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表格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59923246"/>
                  </p:ext>
                </p:extLst>
              </p:nvPr>
            </p:nvGraphicFramePr>
            <p:xfrm>
              <a:off x="215055" y="3652144"/>
              <a:ext cx="11749783" cy="269179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39822"/>
                    <a:gridCol w="1350300"/>
                    <a:gridCol w="1518250"/>
                    <a:gridCol w="1397479"/>
                    <a:gridCol w="1414732"/>
                    <a:gridCol w="1846053"/>
                    <a:gridCol w="1509622"/>
                    <a:gridCol w="1673525"/>
                  </a:tblGrid>
                  <a:tr h="53835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err="1" smtClean="0"/>
                            <a:t>E_cms</a:t>
                          </a:r>
                          <a:endParaRPr lang="zh-CN" alt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luminosity</a:t>
                          </a:r>
                          <a:endParaRPr lang="zh-CN" alt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efficiency (%)</a:t>
                          </a:r>
                          <a:endParaRPr lang="zh-CN" alt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279130" t="-5682" r="-461304" b="-4045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375862" t="-5682" r="-357328" b="-4045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err="1" smtClean="0"/>
                            <a:t>Nsig</a:t>
                          </a:r>
                          <a:r>
                            <a:rPr lang="en-US" altLang="zh-CN" sz="2000" dirty="0" smtClean="0"/>
                            <a:t>(</a:t>
                          </a:r>
                          <a:r>
                            <a:rPr lang="en-US" altLang="zh-CN" sz="2000" dirty="0" err="1" smtClean="0"/>
                            <a:t>cor</a:t>
                          </a:r>
                          <a:r>
                            <a:rPr lang="en-US" altLang="zh-CN" sz="2000" dirty="0" smtClean="0"/>
                            <a:t>)</a:t>
                          </a:r>
                          <a:endParaRPr lang="zh-CN" alt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569636" t="-5682" r="-112955" b="-4045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601455" t="-5682" r="-1455" b="-404545"/>
                          </a:stretch>
                        </a:blipFill>
                      </a:tcPr>
                    </a:tc>
                  </a:tr>
                  <a:tr h="53835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4190</a:t>
                          </a:r>
                          <a:endParaRPr lang="zh-CN" alt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u="none" dirty="0" smtClean="0"/>
                            <a:t>517.5</a:t>
                          </a:r>
                          <a:endParaRPr lang="zh-CN" altLang="en-US" u="non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25.39/25.16</a:t>
                          </a:r>
                          <a:endParaRPr lang="zh-CN" alt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 smtClean="0"/>
                            <a:t>0.578558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 smtClean="0"/>
                            <a:t>1.056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baseline="0" dirty="0" smtClean="0"/>
                            <a:t>    (0.0+-5.99)e3</a:t>
                          </a:r>
                          <a:endParaRPr lang="zh-CN" alt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  0.0+-22.43</a:t>
                          </a:r>
                          <a:endParaRPr lang="zh-CN" alt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2000" dirty="0" smtClean="0"/>
                            <a:t>0.0+-21.24</a:t>
                          </a:r>
                          <a:endParaRPr lang="zh-CN" altLang="en-US" sz="2000" dirty="0" smtClean="0"/>
                        </a:p>
                      </a:txBody>
                      <a:tcPr/>
                    </a:tc>
                  </a:tr>
                  <a:tr h="53835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4200</a:t>
                          </a:r>
                          <a:endParaRPr lang="zh-CN" alt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 smtClean="0"/>
                            <a:t>519.4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26.46/26.39</a:t>
                          </a:r>
                          <a:endParaRPr lang="zh-CN" alt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 smtClean="0"/>
                            <a:t>0.678281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 smtClean="0"/>
                            <a:t>1.056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  (6.91+-2.00)e3</a:t>
                          </a:r>
                          <a:endParaRPr lang="zh-CN" alt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2000" dirty="0" smtClean="0"/>
                            <a:t>22.49+-6.51</a:t>
                          </a:r>
                          <a:endParaRPr lang="zh-CN" altLang="en-US" sz="20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2000" dirty="0" smtClean="0"/>
                            <a:t>21.30+-6.16</a:t>
                          </a:r>
                          <a:endParaRPr lang="zh-CN" altLang="en-US" sz="2000" dirty="0" smtClean="0"/>
                        </a:p>
                      </a:txBody>
                      <a:tcPr/>
                    </a:tc>
                  </a:tr>
                  <a:tr h="53835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4210</a:t>
                          </a:r>
                          <a:endParaRPr lang="zh-CN" alt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 smtClean="0"/>
                            <a:t>509.0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25.42/25.62</a:t>
                          </a:r>
                          <a:endParaRPr lang="zh-CN" alt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 smtClean="0"/>
                            <a:t>0.692907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 smtClean="0"/>
                            <a:t>1.057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(11.40+-2.40)e3</a:t>
                          </a:r>
                          <a:endParaRPr lang="zh-CN" alt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36.23+-7.63</a:t>
                          </a:r>
                          <a:endParaRPr lang="zh-CN" alt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34.28+-7.22</a:t>
                          </a:r>
                          <a:endParaRPr lang="zh-CN" altLang="en-US" sz="2000" dirty="0"/>
                        </a:p>
                      </a:txBody>
                      <a:tcPr/>
                    </a:tc>
                  </a:tr>
                  <a:tr h="53835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4220</a:t>
                          </a:r>
                          <a:endParaRPr lang="zh-CN" alt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 smtClean="0"/>
                            <a:t>~500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25.31/25.25</a:t>
                          </a:r>
                          <a:endParaRPr lang="zh-CN" alt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 smtClean="0"/>
                            <a:t>0.703638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 smtClean="0"/>
                            <a:t>1.057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(27.08+-3.42)e3</a:t>
                          </a:r>
                          <a:endParaRPr lang="zh-CN" alt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86.3+-10.91</a:t>
                          </a:r>
                          <a:endParaRPr lang="zh-CN" alt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81.65+-10.32</a:t>
                          </a:r>
                          <a:endParaRPr lang="zh-CN" altLang="en-US" sz="20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sp>
        <p:nvSpPr>
          <p:cNvPr id="5" name="文本框 4"/>
          <p:cNvSpPr txBox="1"/>
          <p:nvPr/>
        </p:nvSpPr>
        <p:spPr>
          <a:xfrm>
            <a:off x="836762" y="1268083"/>
            <a:ext cx="401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Assuming the procedure is from Y(4230).</a:t>
            </a:r>
          </a:p>
          <a:p>
            <a:r>
              <a:rPr lang="en-US" altLang="zh-CN" dirty="0" smtClean="0"/>
              <a:t>Using </a:t>
            </a:r>
            <a:r>
              <a:rPr lang="en-US" altLang="zh-CN" dirty="0" err="1" smtClean="0"/>
              <a:t>lineshpe</a:t>
            </a:r>
            <a:r>
              <a:rPr lang="en-US" altLang="zh-CN" dirty="0" smtClean="0"/>
              <a:t> from previous work: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文本框 5"/>
              <p:cNvSpPr txBox="1"/>
              <p:nvPr/>
            </p:nvSpPr>
            <p:spPr>
              <a:xfrm>
                <a:off x="1734454" y="1914414"/>
                <a:ext cx="227683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 smtClean="0"/>
                  <a:t>M=4.230 </a:t>
                </a:r>
                <a:r>
                  <a:rPr lang="en-US" altLang="zh-CN" dirty="0" err="1" smtClean="0"/>
                  <a:t>GeV</a:t>
                </a:r>
                <a:endParaRPr lang="en-US" altLang="zh-CN" dirty="0" smtClean="0"/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zh-CN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Γ</m:t>
                    </m:r>
                  </m:oMath>
                </a14:m>
                <a:r>
                  <a:rPr lang="en-US" altLang="zh-CN" dirty="0" smtClean="0"/>
                  <a:t>=38 MeV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6" name="文本框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4454" y="1914414"/>
                <a:ext cx="2276830" cy="646331"/>
              </a:xfrm>
              <a:prstGeom prst="rect">
                <a:avLst/>
              </a:prstGeom>
              <a:blipFill rotWithShape="0">
                <a:blip r:embed="rId3"/>
                <a:stretch>
                  <a:fillRect l="-2413" t="-4717" b="-1415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74827" y="963116"/>
            <a:ext cx="3907951" cy="2548926"/>
          </a:xfrm>
          <a:prstGeom prst="rect">
            <a:avLst/>
          </a:prstGeom>
        </p:spPr>
      </p:pic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018B2-CC13-4574-AA36-6AB61B011F13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981323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7" name="文本框 6"/>
              <p:cNvSpPr txBox="1"/>
              <p:nvPr/>
            </p:nvSpPr>
            <p:spPr>
              <a:xfrm>
                <a:off x="1540983" y="4345003"/>
                <a:ext cx="9060881" cy="15460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Ø"/>
                </a:pPr>
                <a:r>
                  <a:rPr lang="en-US" altLang="zh-CN" dirty="0" smtClean="0"/>
                  <a:t>Using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𝐵𝑊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𝑃𝐻𝑆𝑃</m:t>
                        </m:r>
                      </m:sub>
                    </m:sSub>
                  </m:oMath>
                </a14:m>
                <a:r>
                  <a:rPr lang="en-US" altLang="zh-CN" dirty="0" smtClean="0"/>
                  <a:t> to fit the cross section: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𝐵𝑊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b>
                        <m:sSubPr>
                          <m:ctrlPr>
                            <a:rPr lang="en-US" altLang="zh-CN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altLang="zh-CN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𝑃𝐻𝑆𝑃</m:t>
                          </m:r>
                        </m:sub>
                      </m:sSub>
                      <m:r>
                        <a:rPr lang="en-US" altLang="zh-CN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  <m:r>
                            <a:rPr lang="zh-CN" alt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sSub>
                            <m:sSub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Γ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𝑒𝑒</m:t>
                              </m:r>
                            </m:sub>
                          </m:sSub>
                          <m:r>
                            <a:rPr lang="en-US" altLang="zh-CN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ℬ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zh-CN" altLang="en-US" i="1" dirty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𝜔</m:t>
                          </m:r>
                          <m:sSub>
                            <m:sSubPr>
                              <m:ctrlPr>
                                <a:rPr lang="en-US" altLang="zh-CN" i="1" dirty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bPr>
                            <m:e>
                              <m:r>
                                <a:rPr lang="zh-CN" altLang="en-US" i="1" dirty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𝜒</m:t>
                              </m:r>
                            </m:e>
                            <m:sub>
                              <m:r>
                                <a:rPr lang="en-US" altLang="zh-CN" i="1" dirty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𝑐</m:t>
                              </m:r>
                              <m:r>
                                <a:rPr lang="en-US" altLang="zh-CN" i="1" dirty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  <m:r>
                            <a:rPr lang="en-US" altLang="zh-CN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m:rPr>
                              <m:sty m:val="p"/>
                            </m:rPr>
                            <a:rPr lang="el-GR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Γ</m:t>
                          </m:r>
                          <m:r>
                            <a:rPr lang="en-US" altLang="zh-CN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el-GR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(ℏ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altLang="zh-CN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  <m:sup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p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l-GR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Γ</m:t>
                              </m:r>
                            </m:e>
                            <m:sup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altLang="zh-CN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altLang="zh-CN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altLang="zh-CN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zh-CN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altLang="zh-CN" dirty="0" smtClean="0"/>
              </a:p>
              <a:p>
                <a:pPr marL="285750" indent="-285750">
                  <a:buFont typeface="Wingdings" panose="05000000000000000000" pitchFamily="2" charset="2"/>
                  <a:buChar char="Ø"/>
                </a:pPr>
                <a:r>
                  <a:rPr lang="en-US" altLang="zh-CN" dirty="0" smtClean="0"/>
                  <a:t>The fitted mass and width are 4222.1</a:t>
                </a:r>
                <a:r>
                  <a:rPr lang="en-US" altLang="zh-CN" dirty="0" smtClean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 </m:t>
                    </m:r>
                  </m:oMath>
                </a14:m>
                <a:r>
                  <a:rPr lang="en-US" altLang="zh-CN" dirty="0" smtClean="0"/>
                  <a:t>2.1 MeV/c^2 and 32.1</a:t>
                </a:r>
                <a:r>
                  <a:rPr lang="en-US" altLang="zh-CN" dirty="0" smtClean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9.5</m:t>
                    </m:r>
                  </m:oMath>
                </a14:m>
                <a:r>
                  <a:rPr lang="en-US" altLang="zh-CN" dirty="0" smtClean="0"/>
                  <a:t> MeV. Compared with </a:t>
                </a:r>
                <a:r>
                  <a:rPr lang="en-US" altLang="zh-CN" dirty="0" err="1" smtClean="0"/>
                  <a:t>Yuping’s</a:t>
                </a:r>
                <a:r>
                  <a:rPr lang="en-US" altLang="zh-CN" dirty="0" smtClean="0"/>
                  <a:t> result: M=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4218.4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−4.5</m:t>
                        </m:r>
                      </m:sub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+5.5</m:t>
                        </m:r>
                      </m:sup>
                    </m:sSubSup>
                    <m:r>
                      <a:rPr lang="en-US" altLang="zh-CN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0.9</m:t>
                    </m:r>
                  </m:oMath>
                </a14:m>
                <a:r>
                  <a:rPr lang="zh-CN" altLang="en-US" dirty="0" smtClean="0"/>
                  <a:t> </a:t>
                </a:r>
                <a:r>
                  <a:rPr lang="en-US" altLang="zh-CN" dirty="0" smtClean="0"/>
                  <a:t>MeV/c^2,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zh-CN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Γ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66.0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8.3</m:t>
                        </m:r>
                      </m:sub>
                      <m:sup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12.3</m:t>
                        </m:r>
                      </m:sup>
                    </m:sSubSup>
                    <m:r>
                      <a:rPr lang="en-US" altLang="zh-CN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±0.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zh-CN" altLang="en-US" dirty="0"/>
                  <a:t> </a:t>
                </a:r>
                <a:r>
                  <a:rPr lang="en-US" altLang="zh-CN" dirty="0" smtClean="0"/>
                  <a:t>MeV (</a:t>
                </a:r>
                <a:r>
                  <a:rPr lang="en-US" altLang="zh-CN" dirty="0" smtClean="0">
                    <a:solidFill>
                      <a:srgbClr val="0070C0"/>
                    </a:solidFill>
                  </a:rPr>
                  <a:t>PRL 118, 092002</a:t>
                </a:r>
                <a:r>
                  <a:rPr lang="en-US" altLang="zh-CN" dirty="0" smtClean="0"/>
                  <a:t>).</a:t>
                </a:r>
                <a:endParaRPr lang="en-US" altLang="zh-CN" dirty="0" smtClean="0"/>
              </a:p>
            </p:txBody>
          </p:sp>
        </mc:Choice>
        <mc:Fallback>
          <p:sp>
            <p:nvSpPr>
              <p:cNvPr id="7" name="文本框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0983" y="4345003"/>
                <a:ext cx="9060881" cy="1546001"/>
              </a:xfrm>
              <a:prstGeom prst="rect">
                <a:avLst/>
              </a:prstGeom>
              <a:blipFill rotWithShape="0">
                <a:blip r:embed="rId2"/>
                <a:stretch>
                  <a:fillRect l="-471" t="-2372" r="-135" b="-553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028590" y="552091"/>
            <a:ext cx="5776361" cy="3792912"/>
          </a:xfrm>
          <a:prstGeom prst="rect">
            <a:avLst/>
          </a:prstGeom>
        </p:spPr>
      </p:pic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018B2-CC13-4574-AA36-6AB61B011F13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20401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 smtClean="0"/>
                  <a:t>It looks like a narrow state as Y4220 but much narrower than that from </a:t>
                </a:r>
                <a14:m>
                  <m:oMath xmlns:m="http://schemas.openxmlformats.org/officeDocument/2006/math">
                    <m:r>
                      <a:rPr lang="zh-CN" altLang="en-US" i="1" smtClean="0">
                        <a:latin typeface="Cambria Math" panose="02040503050406030204" pitchFamily="18" charset="0"/>
                      </a:rPr>
                      <m:t>𝜋𝜋</m:t>
                    </m:r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zh-CN" dirty="0" smtClean="0"/>
                  <a:t>mode. More XYZ data points are needed. Waiting for the data taking finished this year.</a:t>
                </a:r>
              </a:p>
              <a:p>
                <a:r>
                  <a:rPr lang="en-US" altLang="zh-CN" dirty="0" smtClean="0"/>
                  <a:t>The efficiency obtained from MC simulation is not very accuracy by now.</a:t>
                </a:r>
              </a:p>
              <a:p>
                <a:r>
                  <a:rPr lang="en-US" altLang="zh-CN" dirty="0" smtClean="0"/>
                  <a:t>Systematic uncertainties need to be done.</a:t>
                </a:r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文本框 4"/>
          <p:cNvSpPr txBox="1"/>
          <p:nvPr/>
        </p:nvSpPr>
        <p:spPr>
          <a:xfrm>
            <a:off x="4330460" y="681487"/>
            <a:ext cx="236750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400" dirty="0" smtClean="0"/>
              <a:t>Summary</a:t>
            </a:r>
            <a:endParaRPr lang="zh-CN" altLang="en-US" sz="4400" dirty="0"/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018B2-CC13-4574-AA36-6AB61B011F13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3520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Event selection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51504"/>
                <a:ext cx="10515600" cy="4351338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altLang="zh-CN" dirty="0" smtClean="0"/>
                  <a:t>4 good charged tracks</a:t>
                </a:r>
              </a:p>
              <a:p>
                <a:pPr lvl="1"/>
                <a:r>
                  <a:rPr lang="en-US" altLang="zh-CN" dirty="0" smtClean="0"/>
                  <a:t>2 soft tracks (p&lt;0.6 </a:t>
                </a:r>
                <a:r>
                  <a:rPr lang="en-US" altLang="zh-CN" dirty="0" err="1" smtClean="0"/>
                  <a:t>GeV</a:t>
                </a:r>
                <a:r>
                  <a:rPr lang="en-US" altLang="zh-CN" dirty="0" smtClean="0"/>
                  <a:t>)</a:t>
                </a:r>
              </a:p>
              <a:p>
                <a:pPr lvl="1"/>
                <a:r>
                  <a:rPr lang="en-US" altLang="zh-CN" dirty="0" smtClean="0"/>
                  <a:t>2 hard tracks (p&gt;1.0 </a:t>
                </a:r>
                <a:r>
                  <a:rPr lang="en-US" altLang="zh-CN" dirty="0" err="1" smtClean="0"/>
                  <a:t>GeV</a:t>
                </a:r>
                <a:r>
                  <a:rPr lang="en-US" altLang="zh-CN" dirty="0" smtClean="0"/>
                  <a:t>)</a:t>
                </a:r>
              </a:p>
              <a:p>
                <a:r>
                  <a:rPr lang="en-US" altLang="zh-CN" dirty="0" smtClean="0"/>
                  <a:t>At least 2 good photons.</a:t>
                </a:r>
              </a:p>
              <a:p>
                <a:pPr lvl="1"/>
                <a:r>
                  <a:rPr lang="en-US" altLang="zh-CN" dirty="0" smtClean="0"/>
                  <a:t>A pi0 list is created by requiring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zh-CN" altLang="en-US" i="1" dirty="0" smtClean="0">
                            <a:latin typeface="Cambria Math" panose="02040503050406030204" pitchFamily="18" charset="0"/>
                          </a:rPr>
                          <m:t>𝛾𝛾</m:t>
                        </m:r>
                      </m:sub>
                    </m:sSub>
                  </m:oMath>
                </a14:m>
                <a:r>
                  <a:rPr lang="en-US" altLang="zh-CN" dirty="0" smtClean="0"/>
                  <a:t> in [1.1, 1.6] </a:t>
                </a:r>
                <a:r>
                  <a:rPr lang="en-US" altLang="zh-CN" dirty="0" err="1" smtClean="0"/>
                  <a:t>GeV</a:t>
                </a:r>
                <a:r>
                  <a:rPr lang="en-US" altLang="zh-CN" dirty="0" smtClean="0"/>
                  <a:t>/c^2.</a:t>
                </a:r>
              </a:p>
              <a:p>
                <a:r>
                  <a:rPr lang="en-US" altLang="zh-CN" dirty="0" smtClean="0"/>
                  <a:t>Soft charged tracks are regarded as pion, hard charged tracks are regarded as pion or </a:t>
                </a:r>
                <a:r>
                  <a:rPr lang="en-US" altLang="zh-CN" dirty="0" err="1" smtClean="0"/>
                  <a:t>Kaon</a:t>
                </a:r>
                <a:r>
                  <a:rPr lang="en-US" altLang="zh-CN" dirty="0" smtClean="0"/>
                  <a:t>.</a:t>
                </a:r>
              </a:p>
              <a:p>
                <a:r>
                  <a:rPr lang="en-US" altLang="zh-CN" dirty="0" smtClean="0"/>
                  <a:t>Loop every pi0list and two kinds of particle identification of tracks to perform 5C kinematic fit. </a:t>
                </a:r>
              </a:p>
              <a:p>
                <a:pPr lvl="1"/>
                <a:r>
                  <a:rPr lang="en-US" altLang="zh-CN" dirty="0" smtClean="0"/>
                  <a:t>The one with smallest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zh-CN" altLang="en-US" i="1">
                            <a:latin typeface="Cambria Math" panose="02040503050406030204" pitchFamily="18" charset="0"/>
                          </a:rPr>
                          <m:t>𝜒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𝐶</m:t>
                        </m:r>
                      </m:sub>
                      <m:sup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altLang="zh-CN" dirty="0" smtClean="0"/>
                  <a:t> is chosen</a:t>
                </a:r>
                <a:r>
                  <a:rPr lang="en-US" altLang="zh-CN" dirty="0"/>
                  <a:t>.</a:t>
                </a:r>
                <a:endParaRPr lang="en-US" altLang="zh-CN" dirty="0" smtClean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51504"/>
                <a:ext cx="10515600" cy="4351338"/>
              </a:xfrm>
              <a:blipFill rotWithShape="0">
                <a:blip r:embed="rId2"/>
                <a:stretch>
                  <a:fillRect l="-1043" t="-322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018B2-CC13-4574-AA36-6AB61B011F13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75381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Datasets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 smtClean="0"/>
                  <a:t>The new taken XYZ data</a:t>
                </a:r>
              </a:p>
              <a:p>
                <a:pPr lvl="1"/>
                <a:r>
                  <a:rPr lang="en-US" altLang="zh-CN" dirty="0" smtClean="0"/>
                  <a:t>4190, 4200, 4210, 4220</a:t>
                </a:r>
              </a:p>
              <a:p>
                <a:r>
                  <a:rPr lang="en-US" altLang="zh-CN" dirty="0" smtClean="0"/>
                  <a:t>100,000 signal MC for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i="1" dirty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altLang="zh-CN" i="1" dirty="0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  <m:sSup>
                      <m:sSupPr>
                        <m:ctrlPr>
                          <a:rPr lang="en-US" altLang="zh-CN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i="1" dirty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altLang="zh-CN" i="1" dirty="0"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</m:oMath>
                </a14:m>
                <a:r>
                  <a:rPr lang="en-US" altLang="zh-CN" dirty="0"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r>
                      <a:rPr lang="zh-CN" altLang="en-US" i="1" dirty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𝜔</m:t>
                    </m:r>
                    <m:sSub>
                      <m:sSubPr>
                        <m:ctrlPr>
                          <a:rPr lang="en-US" altLang="zh-CN" i="1" dirty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zh-CN" altLang="en-US" i="1" dirty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𝜒</m:t>
                        </m:r>
                      </m:e>
                      <m:sub>
                        <m:r>
                          <a:rPr lang="en-US" altLang="zh-CN" i="1" dirty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𝑐</m:t>
                        </m:r>
                        <m:r>
                          <a:rPr lang="en-US" altLang="zh-CN" i="1" dirty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altLang="zh-CN" dirty="0" smtClean="0"/>
                  <a:t>,</a:t>
                </a:r>
                <a:r>
                  <a:rPr lang="en-US" altLang="zh-CN" dirty="0">
                    <a:sym typeface="Wingdings" panose="05000000000000000000" pitchFamily="2" charset="2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dirty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zh-CN" altLang="en-US" i="1" dirty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𝜒</m:t>
                        </m:r>
                      </m:e>
                      <m:sub>
                        <m:r>
                          <a:rPr lang="en-US" altLang="zh-CN" i="1" dirty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𝑐</m:t>
                        </m:r>
                        <m:r>
                          <a:rPr lang="en-US" altLang="zh-CN" i="1" dirty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0</m:t>
                        </m:r>
                      </m:sub>
                    </m:sSub>
                    <m:r>
                      <a:rPr lang="en-US" altLang="zh-CN" b="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→</m:t>
                    </m:r>
                    <m:r>
                      <a:rPr lang="en-US" altLang="zh-CN" b="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𝐾𝐾</m:t>
                    </m:r>
                    <m:r>
                      <a:rPr lang="en-US" altLang="zh-CN" b="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/</m:t>
                    </m:r>
                    <m:r>
                      <a:rPr lang="en-US" altLang="zh-CN" i="1" dirty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𝜋</m:t>
                    </m:r>
                    <m:r>
                      <a:rPr lang="zh-CN" alt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𝜋</m:t>
                    </m:r>
                  </m:oMath>
                </a14:m>
                <a:endParaRPr lang="en-US" altLang="zh-CN" dirty="0" smtClean="0"/>
              </a:p>
              <a:p>
                <a:r>
                  <a:rPr lang="en-US" altLang="zh-CN" dirty="0" smtClean="0"/>
                  <a:t>Boss version: 702p01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018B2-CC13-4574-AA36-6AB61B011F13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1975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本框 4"/>
              <p:cNvSpPr txBox="1"/>
              <p:nvPr/>
            </p:nvSpPr>
            <p:spPr>
              <a:xfrm>
                <a:off x="4151954" y="5678398"/>
                <a:ext cx="3215945" cy="3787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 smtClean="0"/>
                  <a:t>The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zh-CN" altLang="en-US" i="1" smtClean="0">
                            <a:latin typeface="Cambria Math" panose="02040503050406030204" pitchFamily="18" charset="0"/>
                          </a:rPr>
                          <m:t>𝜒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sub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zh-CN" altLang="en-US" dirty="0" smtClean="0"/>
                  <a:t> </a:t>
                </a:r>
                <a:r>
                  <a:rPr lang="en-US" altLang="zh-CN" dirty="0" smtClean="0"/>
                  <a:t>is required less than 60.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5" name="文本框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1954" y="5678398"/>
                <a:ext cx="3215945" cy="378758"/>
              </a:xfrm>
              <a:prstGeom prst="rect">
                <a:avLst/>
              </a:prstGeom>
              <a:blipFill rotWithShape="0">
                <a:blip r:embed="rId2"/>
                <a:stretch>
                  <a:fillRect l="-1515" t="-4762" r="-758" b="-2381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内容占位符 6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979041" y="505782"/>
            <a:ext cx="7561773" cy="5250253"/>
          </a:xfrm>
          <a:prstGeom prst="rect">
            <a:avLst/>
          </a:prstGeom>
        </p:spPr>
      </p:pic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018B2-CC13-4574-AA36-6AB61B011F13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7435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本框 4"/>
              <p:cNvSpPr txBox="1"/>
              <p:nvPr/>
            </p:nvSpPr>
            <p:spPr>
              <a:xfrm>
                <a:off x="3038300" y="5831832"/>
                <a:ext cx="5828840" cy="6557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Ø"/>
                </a:pPr>
                <a:r>
                  <a:rPr lang="en-US" altLang="zh-CN" dirty="0" smtClean="0"/>
                  <a:t>Require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zh-CN" altLang="en-US" i="1">
                            <a:latin typeface="Cambria Math" panose="02040503050406030204" pitchFamily="18" charset="0"/>
                          </a:rPr>
                          <m:t>𝜒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𝐶</m:t>
                        </m:r>
                      </m:sub>
                      <m:sup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altLang="zh-CN" dirty="0" smtClean="0"/>
                  <a:t>&lt;60.</a:t>
                </a:r>
              </a:p>
              <a:p>
                <a:pPr marL="285750" indent="-285750">
                  <a:buFont typeface="Wingdings" panose="05000000000000000000" pitchFamily="2" charset="2"/>
                  <a:buChar char="Ø"/>
                </a:pPr>
                <a:r>
                  <a:rPr lang="en-US" altLang="zh-CN" dirty="0" smtClean="0"/>
                  <a:t>Clearly that there is very little events in the </a:t>
                </a:r>
                <a14:m>
                  <m:oMath xmlns:m="http://schemas.openxmlformats.org/officeDocument/2006/math">
                    <m:r>
                      <a:rPr lang="zh-CN" altLang="en-US" i="1" smtClean="0">
                        <a:latin typeface="Cambria Math" panose="02040503050406030204" pitchFamily="18" charset="0"/>
                      </a:rPr>
                      <m:t>𝜔</m:t>
                    </m:r>
                  </m:oMath>
                </a14:m>
                <a:r>
                  <a:rPr lang="en-US" altLang="zh-CN" dirty="0" smtClean="0"/>
                  <a:t>’s sideband.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5" name="文本框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8300" y="5831832"/>
                <a:ext cx="5828840" cy="655757"/>
              </a:xfrm>
              <a:prstGeom prst="rect">
                <a:avLst/>
              </a:prstGeom>
              <a:blipFill rotWithShape="0">
                <a:blip r:embed="rId2"/>
                <a:stretch>
                  <a:fillRect l="-627" t="-3738" r="-209" b="-1495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内容占位符 8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455247" y="255617"/>
            <a:ext cx="8145953" cy="5406983"/>
          </a:xfrm>
          <a:prstGeom prst="rect">
            <a:avLst/>
          </a:prstGeom>
        </p:spPr>
      </p:pic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018B2-CC13-4574-AA36-6AB61B011F13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46516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本框 4"/>
              <p:cNvSpPr txBox="1"/>
              <p:nvPr/>
            </p:nvSpPr>
            <p:spPr>
              <a:xfrm>
                <a:off x="2919401" y="5703107"/>
                <a:ext cx="5261377" cy="3787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 smtClean="0"/>
                  <a:t>Require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zh-CN" altLang="en-US" i="1">
                            <a:latin typeface="Cambria Math" panose="02040503050406030204" pitchFamily="18" charset="0"/>
                          </a:rPr>
                          <m:t>𝜒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𝐶</m:t>
                        </m:r>
                      </m:sub>
                      <m:sup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altLang="zh-CN" dirty="0" smtClean="0"/>
                  <a:t>&lt;60 and a very loose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dirty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zh-CN" altLang="en-US" i="1" dirty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𝜒</m:t>
                        </m:r>
                      </m:e>
                      <m:sub>
                        <m:r>
                          <a:rPr lang="en-US" altLang="zh-CN" i="1" dirty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𝑐</m:t>
                        </m:r>
                        <m:r>
                          <a:rPr lang="en-US" altLang="zh-CN" i="1" dirty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altLang="zh-CN" dirty="0" smtClean="0"/>
                  <a:t> cut M(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dirty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zh-CN" altLang="en-US" i="1" dirty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𝜒</m:t>
                        </m:r>
                      </m:e>
                      <m:sub>
                        <m:r>
                          <a:rPr lang="en-US" altLang="zh-CN" i="1" dirty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𝑐</m:t>
                        </m:r>
                        <m:r>
                          <a:rPr lang="en-US" altLang="zh-CN" i="1" dirty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altLang="zh-CN" dirty="0" smtClean="0"/>
                  <a:t>)&gt;3.25.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5" name="文本框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9401" y="5703107"/>
                <a:ext cx="5261377" cy="378758"/>
              </a:xfrm>
              <a:prstGeom prst="rect">
                <a:avLst/>
              </a:prstGeom>
              <a:blipFill rotWithShape="0">
                <a:blip r:embed="rId2"/>
                <a:stretch>
                  <a:fillRect l="-1043" t="-6452" r="-116" b="-2580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内容占位符 2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762035" y="542734"/>
            <a:ext cx="8337307" cy="5160373"/>
          </a:xfrm>
          <a:prstGeom prst="rect">
            <a:avLst/>
          </a:prstGeom>
        </p:spPr>
      </p:pic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018B2-CC13-4574-AA36-6AB61B011F13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308732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本框 4"/>
              <p:cNvSpPr txBox="1"/>
              <p:nvPr/>
            </p:nvSpPr>
            <p:spPr>
              <a:xfrm>
                <a:off x="1755413" y="5516108"/>
                <a:ext cx="8993100" cy="12319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Ø"/>
                </a:pPr>
                <a:r>
                  <a:rPr lang="en-US" altLang="zh-CN" dirty="0" smtClean="0"/>
                  <a:t>Require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zh-CN" altLang="en-US" i="1">
                            <a:latin typeface="Cambria Math" panose="02040503050406030204" pitchFamily="18" charset="0"/>
                          </a:rPr>
                          <m:t>𝜒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𝐶</m:t>
                        </m:r>
                      </m:sub>
                      <m:sup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altLang="zh-CN" dirty="0" smtClean="0"/>
                  <a:t>&lt;60.</a:t>
                </a:r>
              </a:p>
              <a:p>
                <a:pPr marL="285750" indent="-285750">
                  <a:buFont typeface="Wingdings" panose="05000000000000000000" pitchFamily="2" charset="2"/>
                  <a:buChar char="Ø"/>
                </a:pPr>
                <a:r>
                  <a:rPr lang="en-US" altLang="zh-CN" dirty="0" smtClean="0"/>
                  <a:t>For 4190 and 4200, require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 dirty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zh-CN" altLang="en-US" b="0" i="1" dirty="0" smtClean="0">
                            <a:latin typeface="Cambria Math" panose="02040503050406030204" pitchFamily="18" charset="0"/>
                          </a:rPr>
                          <m:t>𝜋</m:t>
                        </m:r>
                      </m:sub>
                    </m:sSub>
                  </m:oMath>
                </a14:m>
                <a:r>
                  <a:rPr lang="en-US" altLang="zh-CN" dirty="0" smtClean="0"/>
                  <a:t> in [0.72, 0.81] since there is a tail in omega due to the threshold;</a:t>
                </a:r>
              </a:p>
              <a:p>
                <a:pPr marL="285750" indent="-285750">
                  <a:buFont typeface="Wingdings" panose="05000000000000000000" pitchFamily="2" charset="2"/>
                  <a:buChar char="Ø"/>
                </a:pPr>
                <a:r>
                  <a:rPr lang="en-US" altLang="zh-CN" dirty="0" smtClean="0"/>
                  <a:t>For 4210 and 4220, require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 dirty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altLang="zh-CN" i="1" dirty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zh-CN" altLang="en-US" i="1" dirty="0">
                            <a:latin typeface="Cambria Math" panose="02040503050406030204" pitchFamily="18" charset="0"/>
                          </a:rPr>
                          <m:t>𝜋</m:t>
                        </m:r>
                      </m:sub>
                    </m:sSub>
                  </m:oMath>
                </a14:m>
                <a:r>
                  <a:rPr lang="en-US" altLang="zh-CN" dirty="0" smtClean="0"/>
                  <a:t> in [0.75, 0.81].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5" name="文本框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5413" y="5516108"/>
                <a:ext cx="8993100" cy="1231940"/>
              </a:xfrm>
              <a:prstGeom prst="rect">
                <a:avLst/>
              </a:prstGeom>
              <a:blipFill rotWithShape="0">
                <a:blip r:embed="rId2"/>
                <a:stretch>
                  <a:fillRect l="-475" t="-1980" b="-544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内容占位符 2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376971" y="540288"/>
            <a:ext cx="7232856" cy="4824383"/>
          </a:xfrm>
          <a:prstGeom prst="rect">
            <a:avLst/>
          </a:prstGeom>
        </p:spPr>
      </p:pic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018B2-CC13-4574-AA36-6AB61B011F13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034987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83501" y="777740"/>
            <a:ext cx="6933027" cy="463366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矩形 4"/>
              <p:cNvSpPr/>
              <p:nvPr/>
            </p:nvSpPr>
            <p:spPr>
              <a:xfrm>
                <a:off x="1742535" y="5511720"/>
                <a:ext cx="10256807" cy="9327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Ø"/>
                </a:pPr>
                <a:r>
                  <a:rPr lang="en-US" altLang="zh-CN" dirty="0"/>
                  <a:t>Require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zh-CN" altLang="en-US" i="1">
                            <a:latin typeface="Cambria Math" panose="02040503050406030204" pitchFamily="18" charset="0"/>
                          </a:rPr>
                          <m:t>𝜒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𝐶</m:t>
                        </m:r>
                      </m:sub>
                      <m:sup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altLang="zh-CN" dirty="0"/>
                  <a:t>&lt;60.</a:t>
                </a:r>
              </a:p>
              <a:p>
                <a:pPr marL="285750" indent="-285750">
                  <a:buFont typeface="Wingdings" panose="05000000000000000000" pitchFamily="2" charset="2"/>
                  <a:buChar char="Ø"/>
                </a:pPr>
                <a:r>
                  <a:rPr lang="en-US" altLang="zh-CN" dirty="0"/>
                  <a:t>For 4190 and 4200, require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 dirty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altLang="zh-CN" i="1" dirty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zh-CN" altLang="en-US" i="1" dirty="0">
                            <a:latin typeface="Cambria Math" panose="02040503050406030204" pitchFamily="18" charset="0"/>
                          </a:rPr>
                          <m:t>𝜋</m:t>
                        </m:r>
                      </m:sub>
                    </m:sSub>
                  </m:oMath>
                </a14:m>
                <a:r>
                  <a:rPr lang="en-US" altLang="zh-CN" dirty="0"/>
                  <a:t> in [0.72, </a:t>
                </a:r>
                <a:r>
                  <a:rPr lang="en-US" altLang="zh-CN" dirty="0" smtClean="0"/>
                  <a:t>0.81]; for </a:t>
                </a:r>
                <a:r>
                  <a:rPr lang="en-US" altLang="zh-CN" dirty="0"/>
                  <a:t>4210 and 4220, require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 dirty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altLang="zh-CN" i="1" dirty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zh-CN" altLang="en-US" i="1" dirty="0">
                            <a:latin typeface="Cambria Math" panose="02040503050406030204" pitchFamily="18" charset="0"/>
                          </a:rPr>
                          <m:t>𝜋</m:t>
                        </m:r>
                      </m:sub>
                    </m:sSub>
                  </m:oMath>
                </a14:m>
                <a:r>
                  <a:rPr lang="en-US" altLang="zh-CN" dirty="0"/>
                  <a:t> in [0.75, 0.81].</a:t>
                </a:r>
                <a:endParaRPr lang="zh-CN" altLang="en-US" dirty="0"/>
              </a:p>
              <a:p>
                <a:pPr marL="285750" indent="-285750">
                  <a:buFont typeface="Wingdings" panose="05000000000000000000" pitchFamily="2" charset="2"/>
                  <a:buChar char="Ø"/>
                </a:pPr>
                <a:r>
                  <a:rPr lang="en-US" altLang="zh-CN" dirty="0" smtClean="0"/>
                  <a:t>Clearer than KK mode.</a:t>
                </a:r>
                <a:endParaRPr lang="en-US" altLang="zh-CN" dirty="0"/>
              </a:p>
            </p:txBody>
          </p:sp>
        </mc:Choice>
        <mc:Fallback xmlns="">
          <p:sp>
            <p:nvSpPr>
              <p:cNvPr id="5" name="矩形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2535" y="5511720"/>
                <a:ext cx="10256807" cy="932756"/>
              </a:xfrm>
              <a:prstGeom prst="rect">
                <a:avLst/>
              </a:prstGeom>
              <a:blipFill rotWithShape="0">
                <a:blip r:embed="rId3"/>
                <a:stretch>
                  <a:fillRect l="-416" t="-1961" b="-980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018B2-CC13-4574-AA36-6AB61B011F13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853805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本框 6"/>
              <p:cNvSpPr txBox="1"/>
              <p:nvPr/>
            </p:nvSpPr>
            <p:spPr>
              <a:xfrm>
                <a:off x="1316053" y="5080958"/>
                <a:ext cx="955323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Ø"/>
                </a:pPr>
                <a:r>
                  <a:rPr lang="en-US" altLang="zh-CN" sz="2000" dirty="0" smtClean="0"/>
                  <a:t>Using MC shape to describe the signal and Argus function to describe the background.</a:t>
                </a:r>
              </a:p>
              <a:p>
                <a:pPr marL="285750" indent="-285750">
                  <a:buFont typeface="Wingdings" panose="05000000000000000000" pitchFamily="2" charset="2"/>
                  <a:buChar char="Ø"/>
                </a:pPr>
                <a:r>
                  <a:rPr lang="en-US" altLang="zh-CN" sz="2000" dirty="0" smtClean="0"/>
                  <a:t>The branching fractions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000" i="1" dirty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zh-CN" altLang="en-US" sz="2000" i="1" dirty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𝜒</m:t>
                        </m:r>
                      </m:e>
                      <m:sub>
                        <m:r>
                          <a:rPr lang="en-US" altLang="zh-CN" sz="2000" i="1" dirty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𝑐</m:t>
                        </m:r>
                        <m:r>
                          <a:rPr lang="en-US" altLang="zh-CN" sz="2000" i="1" dirty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0</m:t>
                        </m:r>
                      </m:sub>
                    </m:sSub>
                    <m:r>
                      <a:rPr lang="en-US" altLang="zh-CN" sz="2000" b="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→</m:t>
                    </m:r>
                    <m:r>
                      <a:rPr lang="en-US" altLang="zh-CN" sz="2000" b="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𝐾𝐾</m:t>
                    </m:r>
                    <m:r>
                      <a:rPr lang="en-US" altLang="zh-CN" sz="2000" b="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/</m:t>
                    </m:r>
                    <m:r>
                      <a:rPr lang="zh-CN" altLang="en-US" sz="2000" b="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𝜋𝜋</m:t>
                    </m:r>
                  </m:oMath>
                </a14:m>
                <a:r>
                  <a:rPr lang="zh-CN" altLang="en-US" sz="2000" dirty="0" smtClean="0"/>
                  <a:t> </a:t>
                </a:r>
                <a:r>
                  <a:rPr lang="en-US" altLang="zh-CN" sz="2000" dirty="0" smtClean="0"/>
                  <a:t>and the corresponding efficiencies are fixed in the simultaneous fit.</a:t>
                </a:r>
                <a:endParaRPr lang="zh-CN" altLang="en-US" sz="2000" dirty="0"/>
              </a:p>
            </p:txBody>
          </p:sp>
        </mc:Choice>
        <mc:Fallback xmlns="">
          <p:sp>
            <p:nvSpPr>
              <p:cNvPr id="7" name="文本框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6053" y="5080958"/>
                <a:ext cx="9553230" cy="1015663"/>
              </a:xfrm>
              <a:prstGeom prst="rect">
                <a:avLst/>
              </a:prstGeom>
              <a:blipFill rotWithShape="0">
                <a:blip r:embed="rId2"/>
                <a:stretch>
                  <a:fillRect l="-574" t="-2994" r="-1021" b="-958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内容占位符 8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114244" y="1240719"/>
            <a:ext cx="10108100" cy="3555568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1578634" y="646981"/>
            <a:ext cx="12467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 smtClean="0">
                <a:solidFill>
                  <a:srgbClr val="FF0000"/>
                </a:solidFill>
              </a:rPr>
              <a:t>Data 4190</a:t>
            </a:r>
            <a:endParaRPr lang="zh-CN" altLang="en-US" sz="2000" dirty="0">
              <a:solidFill>
                <a:srgbClr val="FF0000"/>
              </a:solidFill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018B2-CC13-4574-AA36-6AB61B011F13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07215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2862</TotalTime>
  <Words>217</Words>
  <Application>Microsoft Office PowerPoint</Application>
  <PresentationFormat>宽屏</PresentationFormat>
  <Paragraphs>99</Paragraphs>
  <Slides>15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2" baseType="lpstr">
      <vt:lpstr>宋体</vt:lpstr>
      <vt:lpstr>Arial</vt:lpstr>
      <vt:lpstr>Calibri</vt:lpstr>
      <vt:lpstr>Calibri Light</vt:lpstr>
      <vt:lpstr>Cambria Math</vt:lpstr>
      <vt:lpstr>Wingdings</vt:lpstr>
      <vt:lpstr>Office 主题</vt:lpstr>
      <vt:lpstr>Update of e^+ e^- ωχ_c0 using new XYZ data</vt:lpstr>
      <vt:lpstr>Event selection</vt:lpstr>
      <vt:lpstr>Datasets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asus</dc:creator>
  <cp:lastModifiedBy>yinjh</cp:lastModifiedBy>
  <cp:revision>49</cp:revision>
  <dcterms:created xsi:type="dcterms:W3CDTF">2017-03-16T01:01:05Z</dcterms:created>
  <dcterms:modified xsi:type="dcterms:W3CDTF">2017-03-22T05:54:48Z</dcterms:modified>
</cp:coreProperties>
</file>