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2" r:id="rId1"/>
  </p:sldMasterIdLst>
  <p:notesMasterIdLst>
    <p:notesMasterId r:id="rId28"/>
  </p:notesMasterIdLst>
  <p:handoutMasterIdLst>
    <p:handoutMasterId r:id="rId29"/>
  </p:handoutMasterIdLst>
  <p:sldIdLst>
    <p:sldId id="517" r:id="rId2"/>
    <p:sldId id="515" r:id="rId3"/>
    <p:sldId id="774" r:id="rId4"/>
    <p:sldId id="776" r:id="rId5"/>
    <p:sldId id="802" r:id="rId6"/>
    <p:sldId id="801" r:id="rId7"/>
    <p:sldId id="779" r:id="rId8"/>
    <p:sldId id="777" r:id="rId9"/>
    <p:sldId id="778" r:id="rId10"/>
    <p:sldId id="781" r:id="rId11"/>
    <p:sldId id="782" r:id="rId12"/>
    <p:sldId id="797" r:id="rId13"/>
    <p:sldId id="803" r:id="rId14"/>
    <p:sldId id="796" r:id="rId15"/>
    <p:sldId id="786" r:id="rId16"/>
    <p:sldId id="795" r:id="rId17"/>
    <p:sldId id="783" r:id="rId18"/>
    <p:sldId id="789" r:id="rId19"/>
    <p:sldId id="791" r:id="rId20"/>
    <p:sldId id="793" r:id="rId21"/>
    <p:sldId id="790" r:id="rId22"/>
    <p:sldId id="787" r:id="rId23"/>
    <p:sldId id="798" r:id="rId24"/>
    <p:sldId id="788" r:id="rId25"/>
    <p:sldId id="799" r:id="rId26"/>
    <p:sldId id="800" r:id="rId27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CCFF"/>
    <a:srgbClr val="3399FF"/>
    <a:srgbClr val="008000"/>
    <a:srgbClr val="002E8A"/>
    <a:srgbClr val="FFFF99"/>
    <a:srgbClr val="FFFF66"/>
    <a:srgbClr val="ABD5FF"/>
    <a:srgbClr val="FF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24" autoAdjust="0"/>
  </p:normalViewPr>
  <p:slideViewPr>
    <p:cSldViewPr snapToObjects="1">
      <p:cViewPr>
        <p:scale>
          <a:sx n="76" d="100"/>
          <a:sy n="76" d="100"/>
        </p:scale>
        <p:origin x="-2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4"/>
    </p:cViewPr>
  </p:sorterViewPr>
  <p:notesViewPr>
    <p:cSldViewPr snapToObjects="1">
      <p:cViewPr varScale="1">
        <p:scale>
          <a:sx n="38" d="100"/>
          <a:sy n="38" d="100"/>
        </p:scale>
        <p:origin x="-2904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t" anchorCtr="0" compatLnSpc="1">
            <a:prstTxWarp prst="textNoShape">
              <a:avLst/>
            </a:prstTxWarp>
          </a:bodyPr>
          <a:lstStyle>
            <a:lvl1pPr defTabSz="495140">
              <a:defRPr sz="13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7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t" anchorCtr="0" compatLnSpc="1">
            <a:prstTxWarp prst="textNoShape">
              <a:avLst/>
            </a:prstTxWarp>
          </a:bodyPr>
          <a:lstStyle>
            <a:lvl1pPr algn="r" defTabSz="495140">
              <a:defRPr sz="1300">
                <a:latin typeface="Arial" pitchFamily="34" charset="0"/>
              </a:defRPr>
            </a:lvl1pPr>
          </a:lstStyle>
          <a:p>
            <a:fld id="{347AC7AB-6801-43A2-8294-46F9EBA7AE3D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4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b" anchorCtr="0" compatLnSpc="1">
            <a:prstTxWarp prst="textNoShape">
              <a:avLst/>
            </a:prstTxWarp>
          </a:bodyPr>
          <a:lstStyle>
            <a:lvl1pPr defTabSz="495140">
              <a:defRPr sz="1300">
                <a:latin typeface="Arial" pitchFamily="34" charset="0"/>
              </a:defRPr>
            </a:lvl1pPr>
          </a:lstStyle>
          <a:p>
            <a:endParaRPr lang="it-IT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7" y="972344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b" anchorCtr="0" compatLnSpc="1">
            <a:prstTxWarp prst="textNoShape">
              <a:avLst/>
            </a:prstTxWarp>
          </a:bodyPr>
          <a:lstStyle>
            <a:lvl1pPr algn="r" defTabSz="495140">
              <a:defRPr sz="1300">
                <a:latin typeface="Arial" pitchFamily="34" charset="0"/>
              </a:defRPr>
            </a:lvl1pPr>
          </a:lstStyle>
          <a:p>
            <a:fld id="{13A42C58-AF83-418B-85A1-17399190F89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84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t" anchorCtr="0" compatLnSpc="1">
            <a:prstTxWarp prst="textNoShape">
              <a:avLst/>
            </a:prstTxWarp>
          </a:bodyPr>
          <a:lstStyle>
            <a:lvl1pPr defTabSz="495140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t" anchorCtr="0" compatLnSpc="1">
            <a:prstTxWarp prst="textNoShape">
              <a:avLst/>
            </a:prstTxWarp>
          </a:bodyPr>
          <a:lstStyle>
            <a:lvl1pPr algn="r" defTabSz="495140">
              <a:defRPr sz="1300">
                <a:latin typeface="Calibri" pitchFamily="34" charset="0"/>
              </a:defRPr>
            </a:lvl1pPr>
          </a:lstStyle>
          <a:p>
            <a:fld id="{B63DB1F9-24A1-4BD0-9F8B-5C7A45D8AB57}" type="datetime1">
              <a:rPr lang="en-US" smtClean="0"/>
              <a:pPr/>
              <a:t>1/17/2017</a:t>
            </a:fld>
            <a:endParaRPr lang="en-US"/>
          </a:p>
        </p:txBody>
      </p:sp>
      <p:sp>
        <p:nvSpPr>
          <p:cNvPr id="5018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5" y="4860925"/>
            <a:ext cx="5680075" cy="46053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2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b" anchorCtr="0" compatLnSpc="1">
            <a:prstTxWarp prst="textNoShape">
              <a:avLst/>
            </a:prstTxWarp>
          </a:bodyPr>
          <a:lstStyle>
            <a:lvl1pPr defTabSz="495140">
              <a:defRPr sz="13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2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16" tIns="49508" rIns="99016" bIns="49508" numCol="1" anchor="b" anchorCtr="0" compatLnSpc="1">
            <a:prstTxWarp prst="textNoShape">
              <a:avLst/>
            </a:prstTxWarp>
          </a:bodyPr>
          <a:lstStyle>
            <a:lvl1pPr algn="r" defTabSz="495140">
              <a:defRPr sz="1300">
                <a:latin typeface="Calibri" pitchFamily="34" charset="0"/>
              </a:defRPr>
            </a:lvl1pPr>
          </a:lstStyle>
          <a:p>
            <a:fld id="{7CE02E4E-20D8-43B7-A6F9-9B5BF30BCA1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7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 smtClean="0"/>
          </a:p>
        </p:txBody>
      </p:sp>
      <p:sp>
        <p:nvSpPr>
          <p:cNvPr id="51204" name="Segnaposto piè di pagina 3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5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2F41D6-5A29-439E-AC0D-60122C9854D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Verdana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70ABD4-0CB8-453B-9830-CFAC553A58F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3995738" y="6524625"/>
            <a:ext cx="36004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9DAE2-F5D8-40D9-92F1-A4ECB08908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0B733-8FAF-462D-B18E-689F377B83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432550"/>
            <a:ext cx="3600450" cy="2889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83FCE-3CD6-45FC-9560-04866098C3F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51D66-1AAF-4153-96B9-135F3239DD8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3AC52-6839-4714-B8B0-498257B8082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A16CB-8293-4754-BE55-867B5342E4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BFCB-9684-453B-9049-E111B5ED70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9EF56-EE18-48F5-90A0-E2E38514C4E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19890-40D3-4043-855C-1D25F1C2BC1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B54DF-820E-4580-8D30-B3125FAA5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609600" y="6465888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Verdana" pitchFamily="34" charset="0"/>
              <a:cs typeface="+mn-cs"/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7/10/2014</a:t>
            </a:r>
            <a:endParaRPr lang="it-IT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6432550"/>
            <a:ext cx="3600450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Verdana" pitchFamily="34" charset="0"/>
              </a:defRPr>
            </a:lvl1pPr>
          </a:lstStyle>
          <a:p>
            <a:r>
              <a:rPr lang="it-IT" smtClean="0"/>
              <a:t>IHEP - January 17th, 2017 </a:t>
            </a:r>
            <a:endParaRPr lang="it-IT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354542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B94E2EFA-9BA0-46C6-B137-DF5E78D82B4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4" r:id="rId2"/>
    <p:sldLayoutId id="2147485343" r:id="rId3"/>
    <p:sldLayoutId id="2147485342" r:id="rId4"/>
    <p:sldLayoutId id="2147485341" r:id="rId5"/>
    <p:sldLayoutId id="2147485340" r:id="rId6"/>
    <p:sldLayoutId id="2147485339" r:id="rId7"/>
    <p:sldLayoutId id="2147485338" r:id="rId8"/>
    <p:sldLayoutId id="2147485337" r:id="rId9"/>
    <p:sldLayoutId id="2147485336" r:id="rId10"/>
    <p:sldLayoutId id="214748533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t-IT" dirty="0"/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0272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6CA70E-E793-4FA0-BEBE-9986C1F5B4BA}" type="slidenum">
              <a:rPr lang="it-IT"/>
              <a:pPr/>
              <a:t>1</a:t>
            </a:fld>
            <a:endParaRPr lang="it-IT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838" y="144783"/>
            <a:ext cx="8001000" cy="1349375"/>
          </a:xfrm>
          <a:solidFill>
            <a:schemeClr val="bg2"/>
          </a:solidFill>
          <a:effectLst>
            <a:outerShdw blurRad="88900" dist="88900" dir="5400000" sx="102000" sy="102000" algn="ctr" rotWithShape="0">
              <a:schemeClr val="tx1">
                <a:alpha val="63000"/>
              </a:schemeClr>
            </a:outerShdw>
          </a:effectLst>
        </p:spPr>
        <p:txBody>
          <a:bodyPr anchor="ctr"/>
          <a:lstStyle/>
          <a:p>
            <a:pPr algn="ctr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4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Baryons strike back </a:t>
            </a:r>
            <a:r>
              <a:rPr lang="en-US" sz="2400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4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BESIII</a:t>
            </a:r>
          </a:p>
          <a:p>
            <a:pPr algn="ctr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vidence for a new 2g1</a:t>
            </a:r>
            <a:r>
              <a:rPr lang="en-US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virtual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1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charmonium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decay ?</a:t>
            </a:r>
            <a:endParaRPr lang="en-US" sz="18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101" name="AutoShape 8" descr="2Q=="/>
          <p:cNvSpPr>
            <a:spLocks noChangeAspect="1" noChangeArrowheads="1"/>
          </p:cNvSpPr>
          <p:nvPr/>
        </p:nvSpPr>
        <p:spPr bwMode="auto">
          <a:xfrm>
            <a:off x="173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2109" y="1743680"/>
            <a:ext cx="8041753" cy="4596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1400" b="1" dirty="0" err="1" smtClean="0">
                <a:latin typeface="+mn-lt"/>
              </a:rPr>
              <a:t>K.Zhu</a:t>
            </a:r>
            <a:r>
              <a:rPr lang="en-GB" sz="1400" b="1" baseline="30000" dirty="0" err="1">
                <a:latin typeface="+mn-lt"/>
              </a:rPr>
              <a:t>a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J.Bian</a:t>
            </a:r>
            <a:r>
              <a:rPr lang="en-GB" sz="1400" b="1" baseline="30000" dirty="0" err="1" smtClean="0">
                <a:latin typeface="+mn-lt"/>
              </a:rPr>
              <a:t>b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P.Wang</a:t>
            </a:r>
            <a:r>
              <a:rPr lang="en-GB" sz="1400" b="1" baseline="30000" dirty="0" err="1" smtClean="0">
                <a:latin typeface="+mn-lt"/>
              </a:rPr>
              <a:t>a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F.Harris</a:t>
            </a:r>
            <a:r>
              <a:rPr lang="en-GB" sz="1400" b="1" baseline="30000" dirty="0" err="1">
                <a:latin typeface="+mn-lt"/>
              </a:rPr>
              <a:t>c</a:t>
            </a:r>
            <a:endParaRPr lang="en-GB" sz="1400" b="1" dirty="0" smtClean="0">
              <a:latin typeface="+mn-lt"/>
            </a:endParaRPr>
          </a:p>
          <a:p>
            <a:pPr algn="ctr"/>
            <a:r>
              <a:rPr lang="en-GB" sz="1400" b="1" dirty="0" err="1" smtClean="0">
                <a:latin typeface="+mn-lt"/>
              </a:rPr>
              <a:t>R.BaldiniFerroli</a:t>
            </a:r>
            <a:r>
              <a:rPr lang="en-GB" sz="1400" b="1" baseline="30000" dirty="0" err="1" smtClean="0">
                <a:latin typeface="+mn-lt"/>
              </a:rPr>
              <a:t>d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M.Destefanis</a:t>
            </a:r>
            <a:r>
              <a:rPr lang="en-GB" sz="1400" b="1" baseline="30000" dirty="0" err="1">
                <a:latin typeface="+mn-lt"/>
              </a:rPr>
              <a:t>e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M.Maggiora</a:t>
            </a:r>
            <a:r>
              <a:rPr lang="en-GB" sz="1400" b="1" baseline="30000" dirty="0" err="1" smtClean="0">
                <a:latin typeface="+mn-lt"/>
              </a:rPr>
              <a:t>e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G.Mezzadri</a:t>
            </a:r>
            <a:r>
              <a:rPr lang="en-GB" sz="1400" b="1" baseline="30000" dirty="0" err="1" smtClean="0">
                <a:latin typeface="+mn-lt"/>
              </a:rPr>
              <a:t>f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S.Pacetti</a:t>
            </a:r>
            <a:r>
              <a:rPr lang="en-GB" sz="1400" b="1" baseline="30000" dirty="0" err="1" smtClean="0">
                <a:latin typeface="+mn-lt"/>
              </a:rPr>
              <a:t>g</a:t>
            </a:r>
            <a:r>
              <a:rPr lang="en-GB" sz="1400" b="1" dirty="0" smtClean="0">
                <a:latin typeface="+mn-lt"/>
              </a:rPr>
              <a:t>, </a:t>
            </a:r>
            <a:r>
              <a:rPr lang="en-GB" sz="1400" b="1" dirty="0" err="1" smtClean="0">
                <a:latin typeface="+mn-lt"/>
              </a:rPr>
              <a:t>L.Yan</a:t>
            </a:r>
            <a:r>
              <a:rPr lang="en-GB" sz="1400" b="1" baseline="30000" dirty="0" err="1" smtClean="0">
                <a:latin typeface="+mn-lt"/>
              </a:rPr>
              <a:t>e</a:t>
            </a:r>
            <a:endParaRPr lang="en-GB" sz="1400" b="1" baseline="30000" dirty="0" smtClean="0">
              <a:latin typeface="+mn-lt"/>
            </a:endParaRPr>
          </a:p>
          <a:p>
            <a:pPr algn="ctr"/>
            <a:endParaRPr lang="en-GB" sz="1300" b="1" baseline="30000" dirty="0" smtClean="0">
              <a:latin typeface="+mn-lt"/>
            </a:endParaRPr>
          </a:p>
          <a:p>
            <a:pPr marL="342900" indent="-342900">
              <a:spcAft>
                <a:spcPts val="200"/>
              </a:spcAft>
              <a:buAutoNum type="alphaLcPeriod"/>
            </a:pPr>
            <a:r>
              <a:rPr lang="en-GB" sz="1300" dirty="0" smtClean="0">
                <a:latin typeface="+mn-lt"/>
              </a:rPr>
              <a:t>Institute of High Energy Physics, IHEP, Beijing, China</a:t>
            </a:r>
          </a:p>
          <a:p>
            <a:pPr marL="342900" indent="-342900">
              <a:spcAft>
                <a:spcPts val="200"/>
              </a:spcAft>
              <a:buAutoNum type="alphaLcPeriod"/>
            </a:pPr>
            <a:r>
              <a:rPr lang="en-GB" sz="1300" dirty="0" smtClean="0">
                <a:latin typeface="+mn-lt"/>
              </a:rPr>
              <a:t>University of Minnesota, USA</a:t>
            </a:r>
          </a:p>
          <a:p>
            <a:pPr marL="342900" indent="-342900">
              <a:spcAft>
                <a:spcPts val="200"/>
              </a:spcAft>
              <a:buAutoNum type="alphaLcPeriod"/>
            </a:pPr>
            <a:r>
              <a:rPr lang="en-GB" sz="1300" dirty="0" err="1" smtClean="0">
                <a:latin typeface="+mn-lt"/>
              </a:rPr>
              <a:t>Haway</a:t>
            </a:r>
            <a:r>
              <a:rPr lang="en-GB" sz="1300" dirty="0" smtClean="0">
                <a:latin typeface="+mn-lt"/>
              </a:rPr>
              <a:t> University, </a:t>
            </a:r>
            <a:r>
              <a:rPr lang="en-GB" sz="1300" dirty="0" err="1" smtClean="0">
                <a:latin typeface="+mn-lt"/>
              </a:rPr>
              <a:t>Manoa</a:t>
            </a:r>
            <a:r>
              <a:rPr lang="en-GB" sz="1300" dirty="0" smtClean="0">
                <a:latin typeface="+mn-lt"/>
              </a:rPr>
              <a:t> Honolulu, USA</a:t>
            </a:r>
          </a:p>
          <a:p>
            <a:pPr marL="342900" indent="-342900">
              <a:spcAft>
                <a:spcPts val="200"/>
              </a:spcAft>
              <a:buFontTx/>
              <a:buAutoNum type="alphaLcPeriod"/>
            </a:pPr>
            <a:r>
              <a:rPr lang="en-GB" sz="1300" dirty="0">
                <a:latin typeface="+mn-lt"/>
              </a:rPr>
              <a:t>INFN, LNF, </a:t>
            </a:r>
            <a:r>
              <a:rPr lang="en-GB" sz="1300" dirty="0" err="1">
                <a:latin typeface="+mn-lt"/>
              </a:rPr>
              <a:t>Frascati</a:t>
            </a:r>
            <a:r>
              <a:rPr lang="en-GB" sz="1300" dirty="0">
                <a:latin typeface="+mn-lt"/>
              </a:rPr>
              <a:t>, Italy and Institute of High Energy Physics, Beijing, China</a:t>
            </a:r>
          </a:p>
          <a:p>
            <a:pPr marL="342900" indent="-342900">
              <a:spcAft>
                <a:spcPts val="200"/>
              </a:spcAft>
              <a:buAutoNum type="alphaLcPeriod" startAt="5"/>
            </a:pPr>
            <a:r>
              <a:rPr lang="en-GB" sz="1300" dirty="0" smtClean="0">
                <a:latin typeface="+mn-lt"/>
              </a:rPr>
              <a:t>INFN and University Torino,  Italy</a:t>
            </a:r>
          </a:p>
          <a:p>
            <a:pPr marL="342900" indent="-342900">
              <a:spcAft>
                <a:spcPts val="200"/>
              </a:spcAft>
              <a:buFontTx/>
              <a:buAutoNum type="alphaLcPeriod" startAt="5"/>
            </a:pPr>
            <a:r>
              <a:rPr lang="en-GB" sz="1300" dirty="0">
                <a:latin typeface="+mn-lt"/>
              </a:rPr>
              <a:t>INFN and University </a:t>
            </a:r>
            <a:r>
              <a:rPr lang="en-GB" sz="1300" dirty="0" smtClean="0">
                <a:latin typeface="+mn-lt"/>
              </a:rPr>
              <a:t>Ferrara, </a:t>
            </a:r>
            <a:r>
              <a:rPr lang="en-GB" sz="1300" dirty="0">
                <a:latin typeface="+mn-lt"/>
              </a:rPr>
              <a:t>Italy</a:t>
            </a:r>
          </a:p>
          <a:p>
            <a:pPr>
              <a:spcAft>
                <a:spcPts val="200"/>
              </a:spcAft>
            </a:pPr>
            <a:r>
              <a:rPr lang="en-GB" sz="1300" dirty="0">
                <a:latin typeface="+mn-lt"/>
              </a:rPr>
              <a:t>g</a:t>
            </a:r>
            <a:r>
              <a:rPr lang="en-GB" sz="1300" dirty="0" smtClean="0">
                <a:latin typeface="+mn-lt"/>
              </a:rPr>
              <a:t>.</a:t>
            </a:r>
            <a:r>
              <a:rPr lang="en-GB" sz="1300" b="1" dirty="0" smtClean="0">
                <a:latin typeface="+mn-lt"/>
              </a:rPr>
              <a:t>   </a:t>
            </a:r>
            <a:r>
              <a:rPr lang="en-GB" sz="1300" dirty="0" smtClean="0">
                <a:latin typeface="+mn-lt"/>
              </a:rPr>
              <a:t>INFN and University Perugia, Italy</a:t>
            </a:r>
          </a:p>
          <a:p>
            <a:endParaRPr lang="en-GB" b="1" baseline="30000" dirty="0">
              <a:latin typeface="+mn-lt"/>
            </a:endParaRPr>
          </a:p>
          <a:p>
            <a:endParaRPr lang="en-GB" b="1" baseline="30000" dirty="0" smtClean="0">
              <a:latin typeface="+mn-lt"/>
            </a:endParaRPr>
          </a:p>
          <a:p>
            <a:endParaRPr lang="en-GB" b="1" baseline="30000" dirty="0">
              <a:latin typeface="+mn-lt"/>
            </a:endParaRPr>
          </a:p>
          <a:p>
            <a:endParaRPr lang="en-GB" b="1" baseline="30000" dirty="0" smtClean="0">
              <a:latin typeface="+mn-lt"/>
            </a:endParaRPr>
          </a:p>
          <a:p>
            <a:endParaRPr lang="en-GB" b="1" baseline="30000" dirty="0" smtClean="0">
              <a:latin typeface="+mn-lt"/>
            </a:endParaRPr>
          </a:p>
          <a:p>
            <a:pPr marL="342900" indent="-342900" algn="ctr">
              <a:buAutoNum type="arabicParenBoth"/>
            </a:pPr>
            <a:endParaRPr lang="en-GB" b="1" dirty="0" smtClean="0">
              <a:latin typeface="+mn-lt"/>
            </a:endParaRPr>
          </a:p>
          <a:p>
            <a:pPr algn="ctr"/>
            <a:endParaRPr lang="en-GB" b="1" dirty="0">
              <a:latin typeface="+mn-lt"/>
            </a:endParaRPr>
          </a:p>
          <a:p>
            <a:pPr algn="ctr"/>
            <a:endParaRPr lang="en-GB" b="1" dirty="0" smtClean="0">
              <a:latin typeface="+mn-lt"/>
            </a:endParaRPr>
          </a:p>
          <a:p>
            <a:pPr algn="ctr"/>
            <a:endParaRPr lang="en-GB" b="1" dirty="0">
              <a:latin typeface="+mn-lt"/>
            </a:endParaRPr>
          </a:p>
        </p:txBody>
      </p:sp>
      <p:pic>
        <p:nvPicPr>
          <p:cNvPr id="4102" name="Picture 18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728" y="4653136"/>
            <a:ext cx="1724368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52750" y="6432550"/>
            <a:ext cx="3600450" cy="2889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IHEP - January 17th, 2017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Phases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between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Strong and EM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decays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096938"/>
            <a:ext cx="8628302" cy="5212382"/>
          </a:xfrm>
          <a:solidFill>
            <a:srgbClr val="FFFF99"/>
          </a:solidFill>
        </p:spPr>
        <p:txBody>
          <a:bodyPr tIns="180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Connecting </a:t>
            </a:r>
            <a:r>
              <a:rPr lang="en-GB" sz="1800" dirty="0" err="1" smtClean="0"/>
              <a:t>pp</a:t>
            </a:r>
            <a:r>
              <a:rPr lang="en-GB" sz="1800" baseline="-25000" dirty="0" err="1" smtClean="0"/>
              <a:t>bar</a:t>
            </a:r>
            <a:r>
              <a:rPr lang="en-GB" sz="1800" baseline="-25000" dirty="0" smtClean="0"/>
              <a:t> </a:t>
            </a:r>
            <a:r>
              <a:rPr lang="en-GB" sz="1800" dirty="0" smtClean="0"/>
              <a:t>and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 , it is assumed:</a:t>
            </a:r>
          </a:p>
          <a:p>
            <a:pPr marL="627063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M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aseline="30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= |</a:t>
            </a:r>
            <a:r>
              <a:rPr lang="en-GB" sz="1800" dirty="0" err="1" smtClean="0">
                <a:solidFill>
                  <a:srgbClr val="C00000"/>
                </a:solidFill>
              </a:rPr>
              <a:t>S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M</a:t>
            </a:r>
            <a:r>
              <a:rPr lang="en-GB" sz="1800" dirty="0" err="1" smtClean="0">
                <a:solidFill>
                  <a:srgbClr val="C00000"/>
                </a:solidFill>
              </a:rPr>
              <a:t>·e</a:t>
            </a:r>
            <a:r>
              <a:rPr lang="en-GB" sz="2400" baseline="30000" dirty="0" err="1" smtClean="0">
                <a:solidFill>
                  <a:srgbClr val="C00000"/>
                </a:solidFill>
              </a:rPr>
              <a:t>i</a:t>
            </a:r>
            <a:r>
              <a:rPr lang="en-GB" sz="2400" baseline="30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GB" sz="2400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+ E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 </a:t>
            </a:r>
            <a:r>
              <a:rPr lang="en-GB" sz="1800" dirty="0" smtClean="0">
                <a:solidFill>
                  <a:srgbClr val="C00000"/>
                </a:solidFill>
              </a:rPr>
              <a:t>= |S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 </a:t>
            </a:r>
            <a:r>
              <a:rPr lang="en-GB" sz="1800" dirty="0" smtClean="0">
                <a:solidFill>
                  <a:srgbClr val="C00000"/>
                </a:solidFill>
              </a:rPr>
              <a:t>+ |E</a:t>
            </a:r>
            <a:r>
              <a:rPr lang="en-GB" sz="1800" baseline="-25000" dirty="0">
                <a:solidFill>
                  <a:srgbClr val="C00000"/>
                </a:solidFill>
              </a:rPr>
              <a:t>M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 </a:t>
            </a:r>
            <a:r>
              <a:rPr lang="en-GB" sz="1800" dirty="0" smtClean="0">
                <a:solidFill>
                  <a:srgbClr val="C00000"/>
                </a:solidFill>
              </a:rPr>
              <a:t>+ 2·|S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 smtClean="0">
                <a:solidFill>
                  <a:srgbClr val="C00000"/>
                </a:solidFill>
              </a:rPr>
              <a:t>|·|</a:t>
            </a:r>
            <a:r>
              <a:rPr lang="en-GB" sz="18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m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|·</a:t>
            </a:r>
            <a:r>
              <a:rPr lang="en-GB" sz="1800" dirty="0" err="1" smtClean="0">
                <a:solidFill>
                  <a:srgbClr val="C00000"/>
                </a:solidFill>
              </a:rPr>
              <a:t>cos</a:t>
            </a:r>
            <a:r>
              <a:rPr lang="en-GB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endParaRPr lang="en-GB" sz="2400" dirty="0">
              <a:solidFill>
                <a:srgbClr val="C00000"/>
              </a:solidFill>
            </a:endParaRPr>
          </a:p>
          <a:p>
            <a:pPr marL="627063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M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baseline="300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= 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dirty="0" err="1">
                <a:solidFill>
                  <a:srgbClr val="C00000"/>
                </a:solidFill>
              </a:rPr>
              <a:t>S</a:t>
            </a:r>
            <a:r>
              <a:rPr lang="en-GB" sz="1800" baseline="-25000" dirty="0" err="1">
                <a:solidFill>
                  <a:srgbClr val="C00000"/>
                </a:solidFill>
              </a:rPr>
              <a:t>M</a:t>
            </a:r>
            <a:r>
              <a:rPr lang="en-GB" sz="1800" dirty="0" err="1" smtClean="0">
                <a:solidFill>
                  <a:srgbClr val="C00000"/>
                </a:solidFill>
              </a:rPr>
              <a:t>·e</a:t>
            </a:r>
            <a:r>
              <a:rPr lang="en-GB" sz="2400" baseline="30000" dirty="0" err="1" smtClean="0">
                <a:solidFill>
                  <a:srgbClr val="C00000"/>
                </a:solidFill>
              </a:rPr>
              <a:t>i</a:t>
            </a:r>
            <a:r>
              <a:rPr lang="en-GB" sz="2400" baseline="30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GB" sz="2400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+ </a:t>
            </a:r>
            <a:r>
              <a:rPr lang="en-GB" sz="1800" dirty="0" smtClean="0">
                <a:solidFill>
                  <a:srgbClr val="C00000"/>
                </a:solidFill>
              </a:rPr>
              <a:t>E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baseline="30000" dirty="0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 </a:t>
            </a:r>
            <a:r>
              <a:rPr lang="en-GB" sz="1800" dirty="0" smtClean="0">
                <a:solidFill>
                  <a:srgbClr val="C00000"/>
                </a:solidFill>
              </a:rPr>
              <a:t>= </a:t>
            </a:r>
            <a:r>
              <a:rPr lang="en-GB" sz="1800" dirty="0">
                <a:solidFill>
                  <a:srgbClr val="C00000"/>
                </a:solidFill>
              </a:rPr>
              <a:t>|</a:t>
            </a:r>
            <a:r>
              <a:rPr lang="en-GB" sz="1800" dirty="0" smtClean="0">
                <a:solidFill>
                  <a:srgbClr val="C00000"/>
                </a:solidFill>
              </a:rPr>
              <a:t>S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 </a:t>
            </a:r>
            <a:r>
              <a:rPr lang="en-GB" sz="1800" dirty="0">
                <a:solidFill>
                  <a:srgbClr val="C00000"/>
                </a:solidFill>
              </a:rPr>
              <a:t>+ 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-25000" dirty="0" err="1">
                <a:solidFill>
                  <a:srgbClr val="C00000"/>
                </a:solidFill>
              </a:rPr>
              <a:t>M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dirty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 </a:t>
            </a:r>
            <a:r>
              <a:rPr lang="en-GB" sz="1800" baseline="30000" dirty="0">
                <a:solidFill>
                  <a:srgbClr val="C00000"/>
                </a:solidFill>
              </a:rPr>
              <a:t>2 </a:t>
            </a:r>
            <a:r>
              <a:rPr lang="en-GB" sz="1800" dirty="0" smtClean="0">
                <a:solidFill>
                  <a:srgbClr val="C00000"/>
                </a:solidFill>
              </a:rPr>
              <a:t>- 2·|S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 smtClean="0">
                <a:solidFill>
                  <a:srgbClr val="C00000"/>
                </a:solidFill>
              </a:rPr>
              <a:t>|·|</a:t>
            </a:r>
            <a:r>
              <a:rPr lang="en-GB" sz="18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m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|·</a:t>
            </a:r>
            <a:r>
              <a:rPr lang="en-GB" sz="1800" dirty="0" err="1" smtClean="0">
                <a:solidFill>
                  <a:srgbClr val="C00000"/>
                </a:solidFill>
              </a:rPr>
              <a:t>cos</a:t>
            </a:r>
            <a:r>
              <a:rPr lang="en-GB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endParaRPr lang="en-GB" sz="2400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pPr marL="627063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O</a:t>
            </a:r>
            <a:r>
              <a:rPr lang="en-GB" sz="1800" dirty="0" smtClean="0">
                <a:solidFill>
                  <a:srgbClr val="C00000"/>
                </a:solidFill>
              </a:rPr>
              <a:t>pposite sign in the interference term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comes from opposite E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 smtClean="0">
                <a:solidFill>
                  <a:srgbClr val="C00000"/>
                </a:solidFill>
              </a:rPr>
              <a:t> sign </a:t>
            </a: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>
              <a:solidFill>
                <a:srgbClr val="C00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	The two equations with two unknown (S</a:t>
            </a:r>
            <a:r>
              <a:rPr lang="en-GB" sz="1800" baseline="-25000" dirty="0" smtClean="0"/>
              <a:t>M </a:t>
            </a:r>
            <a:r>
              <a:rPr lang="en-GB" sz="1800" dirty="0" smtClean="0"/>
              <a:t>and </a:t>
            </a:r>
            <a:r>
              <a:rPr lang="en-GB" sz="1800" dirty="0" err="1" smtClean="0"/>
              <a:t>cos</a:t>
            </a:r>
            <a:r>
              <a:rPr lang="en-GB" sz="2400" dirty="0" err="1" smtClean="0">
                <a:latin typeface="Symbol" panose="05050102010706020507" pitchFamily="18" charset="2"/>
              </a:rPr>
              <a:t>f</a:t>
            </a:r>
            <a:r>
              <a:rPr lang="en-GB" sz="1800" dirty="0" smtClean="0"/>
              <a:t>) can be solved.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Fluctuating B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 and E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 within the quoted errors, it is found: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b="1" dirty="0" smtClean="0"/>
              <a:t>S</a:t>
            </a:r>
            <a:r>
              <a:rPr lang="en-GB" sz="1800" b="1" baseline="-25000" dirty="0" smtClean="0"/>
              <a:t>M</a:t>
            </a:r>
            <a:r>
              <a:rPr lang="en-GB" sz="1800" b="1" baseline="30000" dirty="0" smtClean="0"/>
              <a:t>2</a:t>
            </a:r>
            <a:r>
              <a:rPr lang="en-GB" sz="1800" b="1" dirty="0" smtClean="0"/>
              <a:t> = 2.79±0.15  ,  </a:t>
            </a:r>
            <a:r>
              <a:rPr lang="en-GB" sz="2400" b="1" dirty="0" err="1" smtClean="0">
                <a:latin typeface="Symbol" panose="05050102010706020507" pitchFamily="18" charset="2"/>
              </a:rPr>
              <a:t>f</a:t>
            </a:r>
            <a:r>
              <a:rPr lang="en-GB" sz="2400" b="1" baseline="-25000" dirty="0" err="1" smtClean="0"/>
              <a:t>M</a:t>
            </a:r>
            <a:r>
              <a:rPr lang="en-GB" sz="2400" b="1" dirty="0" smtClean="0">
                <a:latin typeface="Symbol" panose="05050102010706020507" pitchFamily="18" charset="2"/>
              </a:rPr>
              <a:t> = </a:t>
            </a:r>
            <a:r>
              <a:rPr lang="en-GB" sz="1800" b="1" dirty="0" smtClean="0">
                <a:latin typeface="+mj-lt"/>
              </a:rPr>
              <a:t>63</a:t>
            </a:r>
            <a:r>
              <a:rPr lang="en-GB" sz="1800" b="1" baseline="30000" dirty="0" smtClean="0">
                <a:latin typeface="+mj-lt"/>
              </a:rPr>
              <a:t>0</a:t>
            </a:r>
            <a:r>
              <a:rPr lang="en-GB" sz="1800" b="1" dirty="0" smtClean="0"/>
              <a:t>±</a:t>
            </a:r>
            <a:r>
              <a:rPr lang="en-GB" sz="1800" b="1" dirty="0" smtClean="0">
                <a:latin typeface="+mj-lt"/>
              </a:rPr>
              <a:t>19</a:t>
            </a:r>
            <a:r>
              <a:rPr lang="en-GB" sz="1800" b="1" baseline="30000" dirty="0" smtClean="0">
                <a:latin typeface="+mj-lt"/>
              </a:rPr>
              <a:t>0</a:t>
            </a:r>
            <a:r>
              <a:rPr lang="en-GB" sz="1800" b="1" dirty="0" smtClean="0">
                <a:latin typeface="+mj-lt"/>
              </a:rPr>
              <a:t>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/>
              <a:t> </a:t>
            </a:r>
            <a:r>
              <a:rPr lang="en-GB" sz="1800" b="1" dirty="0" smtClean="0"/>
              <a:t>   S</a:t>
            </a:r>
            <a:r>
              <a:rPr lang="en-GB" sz="1800" b="1" baseline="-25000" dirty="0" smtClean="0"/>
              <a:t>M</a:t>
            </a:r>
            <a:r>
              <a:rPr lang="en-GB" sz="1800" b="1" baseline="30000" dirty="0" smtClean="0"/>
              <a:t>2</a:t>
            </a:r>
            <a:r>
              <a:rPr lang="en-GB" sz="1800" b="1" dirty="0" smtClean="0"/>
              <a:t> </a:t>
            </a:r>
            <a:r>
              <a:rPr lang="en-GB" sz="1800" b="1" dirty="0"/>
              <a:t>&gt;</a:t>
            </a:r>
            <a:r>
              <a:rPr lang="en-GB" sz="1800" b="1" dirty="0" smtClean="0"/>
              <a:t>0, </a:t>
            </a:r>
            <a:r>
              <a:rPr lang="en-GB" sz="1800" b="1" dirty="0"/>
              <a:t>|</a:t>
            </a:r>
            <a:r>
              <a:rPr lang="en-GB" sz="1800" b="1" dirty="0" err="1"/>
              <a:t>cos</a:t>
            </a:r>
            <a:r>
              <a:rPr lang="en-GB" sz="2400" b="1" dirty="0" err="1">
                <a:latin typeface="Symbol" panose="05050102010706020507" pitchFamily="18" charset="2"/>
              </a:rPr>
              <a:t>f</a:t>
            </a:r>
            <a:r>
              <a:rPr lang="en-GB" sz="1800" b="1" dirty="0" smtClean="0"/>
              <a:t>|&lt;</a:t>
            </a:r>
            <a:r>
              <a:rPr lang="en-GB" sz="1800" b="1" dirty="0"/>
              <a:t>1 : 94% </a:t>
            </a:r>
            <a:r>
              <a:rPr lang="en-GB" sz="1800" b="1" dirty="0" smtClean="0"/>
              <a:t>C.L. </a:t>
            </a: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lnSpc>
                <a:spcPts val="25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latin typeface="+mj-lt"/>
              </a:rPr>
              <a:t>	Results consistent with the expectation.</a:t>
            </a:r>
          </a:p>
          <a:p>
            <a:pPr marL="85725" indent="0">
              <a:lnSpc>
                <a:spcPts val="25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latin typeface="+mj-lt"/>
              </a:rPr>
              <a:t>	A better</a:t>
            </a:r>
            <a:r>
              <a:rPr lang="en-GB" sz="2400" dirty="0" smtClean="0">
                <a:latin typeface="Symbol" panose="05050102010706020507" pitchFamily="18" charset="2"/>
              </a:rPr>
              <a:t> f </a:t>
            </a:r>
            <a:r>
              <a:rPr lang="en-GB" sz="1800" dirty="0" smtClean="0">
                <a:latin typeface="+mj-lt"/>
              </a:rPr>
              <a:t>measurement requires a better continuum knowledge   	that is a 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scan below and at  </a:t>
            </a:r>
            <a:r>
              <a:rPr lang="en-GB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(3686) !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 smtClean="0">
              <a:solidFill>
                <a:srgbClr val="C00000"/>
              </a:solidFill>
              <a:latin typeface="+mj-lt"/>
            </a:endParaRP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10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3717032"/>
            <a:ext cx="424847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9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A 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parity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violating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Amplitude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?</a:t>
            </a:r>
            <a:endParaRPr lang="it-IT" altLang="it-IT" sz="2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80202" y="1096938"/>
            <a:ext cx="8124246" cy="5335612"/>
          </a:xfrm>
          <a:solidFill>
            <a:srgbClr val="FFFF99"/>
          </a:solidFill>
        </p:spPr>
        <p:txBody>
          <a:bodyPr tIns="180000"/>
          <a:lstStyle/>
          <a:p>
            <a:pPr marL="371475" indent="-28575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b="1" dirty="0">
                <a:solidFill>
                  <a:srgbClr val="C00000"/>
                </a:solidFill>
              </a:rPr>
              <a:t>No chance to find a solution </a:t>
            </a:r>
            <a:r>
              <a:rPr lang="en-GB" sz="1800" b="1" dirty="0" smtClean="0">
                <a:solidFill>
                  <a:srgbClr val="C00000"/>
                </a:solidFill>
              </a:rPr>
              <a:t>for </a:t>
            </a:r>
            <a:r>
              <a:rPr lang="en-GB" sz="1800" b="1" dirty="0" err="1" smtClean="0">
                <a:solidFill>
                  <a:srgbClr val="C00000"/>
                </a:solidFill>
              </a:rPr>
              <a:t>pp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 Electric decay, </a:t>
            </a:r>
            <a:r>
              <a:rPr lang="en-GB" sz="1800" b="1" dirty="0" err="1" smtClean="0">
                <a:solidFill>
                  <a:srgbClr val="C00000"/>
                </a:solidFill>
              </a:rPr>
              <a:t>B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="1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="1" dirty="0" smtClean="0">
                <a:solidFill>
                  <a:srgbClr val="C00000"/>
                </a:solidFill>
              </a:rPr>
              <a:t> : </a:t>
            </a:r>
            <a:endParaRPr lang="en-GB" sz="1800" b="1" dirty="0">
              <a:solidFill>
                <a:srgbClr val="C00000"/>
              </a:solidFill>
            </a:endParaRP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>
                <a:solidFill>
                  <a:srgbClr val="C00000"/>
                </a:solidFill>
              </a:rPr>
              <a:t>  </a:t>
            </a:r>
            <a:r>
              <a:rPr lang="en-GB" sz="1800" b="1" dirty="0" smtClean="0">
                <a:solidFill>
                  <a:srgbClr val="C00000"/>
                </a:solidFill>
              </a:rPr>
              <a:t>  </a:t>
            </a:r>
            <a:r>
              <a:rPr lang="en-GB" sz="1800" b="1" dirty="0">
                <a:solidFill>
                  <a:srgbClr val="C00000"/>
                </a:solidFill>
              </a:rPr>
              <a:t>0.2% </a:t>
            </a:r>
            <a:r>
              <a:rPr lang="en-GB" sz="1800" b="1" dirty="0" smtClean="0">
                <a:solidFill>
                  <a:srgbClr val="C00000"/>
                </a:solidFill>
              </a:rPr>
              <a:t>C.L.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C00000"/>
                </a:solidFill>
              </a:rPr>
              <a:t>to have S</a:t>
            </a:r>
            <a:r>
              <a:rPr lang="en-GB" sz="1800" b="1" baseline="-25000" dirty="0" smtClean="0">
                <a:solidFill>
                  <a:srgbClr val="C00000"/>
                </a:solidFill>
              </a:rPr>
              <a:t>E</a:t>
            </a:r>
            <a:r>
              <a:rPr lang="en-GB" sz="1800" b="1" baseline="30000" dirty="0" smtClean="0">
                <a:solidFill>
                  <a:srgbClr val="C00000"/>
                </a:solidFill>
              </a:rPr>
              <a:t>2</a:t>
            </a:r>
            <a:r>
              <a:rPr lang="en-GB" sz="1800" b="1" dirty="0" smtClean="0">
                <a:solidFill>
                  <a:srgbClr val="C00000"/>
                </a:solidFill>
              </a:rPr>
              <a:t> </a:t>
            </a:r>
            <a:r>
              <a:rPr lang="en-GB" sz="1800" b="1" dirty="0">
                <a:solidFill>
                  <a:srgbClr val="C00000"/>
                </a:solidFill>
              </a:rPr>
              <a:t>&gt;0 , |</a:t>
            </a:r>
            <a:r>
              <a:rPr lang="en-GB" sz="1800" b="1" dirty="0" err="1">
                <a:solidFill>
                  <a:srgbClr val="C00000"/>
                </a:solidFill>
              </a:rPr>
              <a:t>cos</a:t>
            </a:r>
            <a:r>
              <a:rPr lang="en-GB" sz="24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GB" sz="1800" b="1" dirty="0">
                <a:solidFill>
                  <a:srgbClr val="C00000"/>
                </a:solidFill>
              </a:rPr>
              <a:t>|&lt; </a:t>
            </a:r>
            <a:r>
              <a:rPr lang="en-GB" sz="1800" b="1" dirty="0" smtClean="0">
                <a:solidFill>
                  <a:srgbClr val="C00000"/>
                </a:solidFill>
              </a:rPr>
              <a:t>1.</a:t>
            </a:r>
            <a:endParaRPr lang="en-GB" sz="1800" dirty="0" smtClean="0"/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smtClean="0"/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Therefore, additional to the strong amplitude S, it is assumed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  a G parity Violating </a:t>
            </a:r>
            <a:r>
              <a:rPr lang="en-GB" sz="1800" dirty="0">
                <a:solidFill>
                  <a:srgbClr val="C00000"/>
                </a:solidFill>
              </a:rPr>
              <a:t>A</a:t>
            </a:r>
            <a:r>
              <a:rPr lang="en-GB" sz="1800" dirty="0" smtClean="0">
                <a:solidFill>
                  <a:srgbClr val="C00000"/>
                </a:solidFill>
              </a:rPr>
              <a:t>mplitude </a:t>
            </a:r>
            <a:r>
              <a:rPr lang="en-GB" sz="1800" u="sng" dirty="0" smtClean="0">
                <a:solidFill>
                  <a:srgbClr val="C00000"/>
                </a:solidFill>
              </a:rPr>
              <a:t>T</a:t>
            </a:r>
            <a:r>
              <a:rPr lang="en-GB" sz="1800" dirty="0" smtClean="0">
                <a:solidFill>
                  <a:srgbClr val="C00000"/>
                </a:solidFill>
              </a:rPr>
              <a:t>  in B</a:t>
            </a:r>
            <a:r>
              <a:rPr lang="en-GB" sz="1800" baseline="-25000" dirty="0" smtClean="0">
                <a:solidFill>
                  <a:srgbClr val="C00000"/>
                </a:solidFill>
              </a:rPr>
              <a:t>E</a:t>
            </a:r>
            <a:r>
              <a:rPr lang="en-GB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rgbClr val="C00000"/>
                </a:solidFill>
              </a:rPr>
              <a:t>(3686</a:t>
            </a:r>
            <a:r>
              <a:rPr lang="en-US" sz="1800" dirty="0">
                <a:solidFill>
                  <a:srgbClr val="C00000"/>
                </a:solidFill>
              </a:rPr>
              <a:t>)-&gt;</a:t>
            </a:r>
            <a:r>
              <a:rPr lang="en-US" sz="1800" dirty="0" err="1" smtClean="0">
                <a:solidFill>
                  <a:srgbClr val="C00000"/>
                </a:solidFill>
              </a:rPr>
              <a:t>pp</a:t>
            </a:r>
            <a:r>
              <a:rPr lang="en-US" sz="1800" baseline="-25000" dirty="0" err="1" smtClean="0">
                <a:solidFill>
                  <a:srgbClr val="C00000"/>
                </a:solidFill>
              </a:rPr>
              <a:t>bar</a:t>
            </a:r>
            <a:r>
              <a:rPr lang="en-US" sz="1800" dirty="0" smtClean="0">
                <a:solidFill>
                  <a:srgbClr val="C00000"/>
                </a:solidFill>
              </a:rPr>
              <a:t>]</a:t>
            </a:r>
            <a:r>
              <a:rPr lang="en-US" sz="1800" baseline="-250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   that is added to S negatively, </a:t>
            </a:r>
            <a:r>
              <a:rPr lang="en-GB" sz="1800" dirty="0" smtClean="0">
                <a:solidFill>
                  <a:srgbClr val="C00000"/>
                </a:solidFill>
              </a:rPr>
              <a:t>to explain vanishing </a:t>
            </a:r>
            <a:r>
              <a:rPr lang="en-GB" sz="1800" dirty="0">
                <a:solidFill>
                  <a:srgbClr val="C00000"/>
                </a:solidFill>
              </a:rPr>
              <a:t>B</a:t>
            </a:r>
            <a:r>
              <a:rPr lang="en-GB" sz="1800" baseline="-25000" dirty="0">
                <a:solidFill>
                  <a:srgbClr val="C00000"/>
                </a:solidFill>
              </a:rPr>
              <a:t>E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in </a:t>
            </a:r>
            <a:r>
              <a:rPr lang="en-GB" sz="1800" dirty="0" err="1" smtClean="0">
                <a:solidFill>
                  <a:srgbClr val="C00000"/>
                </a:solidFill>
              </a:rPr>
              <a:t>pp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aseline="-250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,    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    while there </a:t>
            </a:r>
            <a:r>
              <a:rPr lang="en-GB" sz="1800" dirty="0">
                <a:solidFill>
                  <a:srgbClr val="C00000"/>
                </a:solidFill>
              </a:rPr>
              <a:t>will be S only </a:t>
            </a:r>
            <a:r>
              <a:rPr lang="en-US" sz="1800" dirty="0">
                <a:solidFill>
                  <a:srgbClr val="C00000"/>
                </a:solidFill>
              </a:rPr>
              <a:t>in </a:t>
            </a:r>
            <a:r>
              <a:rPr lang="en-GB" sz="1800" dirty="0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smtClean="0">
                <a:solidFill>
                  <a:srgbClr val="C00000"/>
                </a:solidFill>
              </a:rPr>
              <a:t>E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in </a:t>
            </a:r>
            <a:r>
              <a:rPr lang="en-US" sz="1800" dirty="0" err="1" smtClean="0">
                <a:solidFill>
                  <a:srgbClr val="C00000"/>
                </a:solidFill>
              </a:rPr>
              <a:t>nn</a:t>
            </a:r>
            <a:r>
              <a:rPr lang="en-US" sz="1800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dirty="0" smtClean="0">
                <a:solidFill>
                  <a:srgbClr val="C00000"/>
                </a:solidFill>
              </a:rPr>
              <a:t> .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>
              <a:solidFill>
                <a:srgbClr val="C00000"/>
              </a:solidFill>
            </a:endParaRPr>
          </a:p>
          <a:p>
            <a:pPr marL="371475" indent="-28575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In the following this assumption will be exploited,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trying to determine T and the consistency of this approach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11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99592" y="1196752"/>
            <a:ext cx="756084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08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188640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A 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parity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violating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Amplitude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?</a:t>
            </a:r>
            <a:endParaRPr lang="it-IT" altLang="it-IT" sz="2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08194" y="908720"/>
            <a:ext cx="8340270" cy="5428406"/>
          </a:xfrm>
          <a:solidFill>
            <a:srgbClr val="FFFF99"/>
          </a:solidFill>
        </p:spPr>
        <p:txBody>
          <a:bodyPr tIns="180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Still </a:t>
            </a:r>
            <a:r>
              <a:rPr lang="en-GB" sz="1800" dirty="0"/>
              <a:t>assuming </a:t>
            </a:r>
            <a:r>
              <a:rPr lang="en-GB" sz="1800" dirty="0" err="1"/>
              <a:t>E</a:t>
            </a:r>
            <a:r>
              <a:rPr lang="en-GB" sz="1800" baseline="30000" dirty="0" err="1"/>
              <a:t>n</a:t>
            </a:r>
            <a:r>
              <a:rPr lang="en-GB" sz="1800" baseline="-25000" dirty="0"/>
              <a:t> </a:t>
            </a:r>
            <a:r>
              <a:rPr lang="en-GB" sz="1800" dirty="0"/>
              <a:t>and E</a:t>
            </a:r>
            <a:r>
              <a:rPr lang="en-GB" sz="1800" baseline="30000" dirty="0"/>
              <a:t>p</a:t>
            </a:r>
            <a:r>
              <a:rPr lang="en-GB" sz="1800" baseline="-25000" dirty="0"/>
              <a:t> </a:t>
            </a:r>
            <a:r>
              <a:rPr lang="en-GB" sz="1800" dirty="0"/>
              <a:t>have opposite </a:t>
            </a:r>
            <a:r>
              <a:rPr lang="en-GB" sz="1800" dirty="0" smtClean="0"/>
              <a:t>signs, </a:t>
            </a: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</a:t>
            </a:r>
            <a:r>
              <a:rPr lang="en-GB" sz="1800" dirty="0" err="1" smtClean="0"/>
              <a:t>em</a:t>
            </a:r>
            <a:r>
              <a:rPr lang="en-GB" sz="1800" dirty="0" smtClean="0"/>
              <a:t> decays may interfere negatively too</a:t>
            </a:r>
            <a:r>
              <a:rPr lang="en-GB" sz="1800" dirty="0"/>
              <a:t> </a:t>
            </a: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or don’t, as in the B</a:t>
            </a:r>
            <a:r>
              <a:rPr lang="en-GB" sz="1800" baseline="-25000" dirty="0" smtClean="0"/>
              <a:t>M </a:t>
            </a:r>
            <a:r>
              <a:rPr lang="en-GB" sz="1800" dirty="0" smtClean="0"/>
              <a:t>case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however T values achieved are  the same, within the errors </a:t>
            </a:r>
            <a:endParaRPr lang="en-GB" sz="1800" b="1" dirty="0"/>
          </a:p>
          <a:p>
            <a:pPr marL="371475" indent="-285750">
              <a:lnSpc>
                <a:spcPct val="150000"/>
              </a:lnSpc>
              <a:spcBef>
                <a:spcPts val="0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     f  </a:t>
            </a:r>
            <a:r>
              <a:rPr lang="en-GB" sz="1800" dirty="0" smtClean="0">
                <a:solidFill>
                  <a:srgbClr val="C00000"/>
                </a:solidFill>
              </a:rPr>
              <a:t>= 180</a:t>
            </a:r>
            <a:r>
              <a:rPr lang="en-GB" sz="1800" baseline="30000" dirty="0" smtClean="0">
                <a:solidFill>
                  <a:srgbClr val="C00000"/>
                </a:solidFill>
              </a:rPr>
              <a:t>0</a:t>
            </a:r>
            <a:endParaRPr lang="en-GB" sz="1800" dirty="0">
              <a:solidFill>
                <a:srgbClr val="C00000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    √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baseline="30000" dirty="0" smtClean="0">
                <a:solidFill>
                  <a:srgbClr val="C00000"/>
                </a:solidFill>
              </a:rPr>
              <a:t>  </a:t>
            </a:r>
            <a:r>
              <a:rPr lang="en-GB" sz="1800" dirty="0" smtClean="0">
                <a:solidFill>
                  <a:srgbClr val="C00000"/>
                </a:solidFill>
              </a:rPr>
              <a:t>= S</a:t>
            </a:r>
            <a:r>
              <a:rPr lang="en-GB" sz="1800" baseline="30000" dirty="0" smtClean="0">
                <a:solidFill>
                  <a:srgbClr val="C00000"/>
                </a:solidFill>
              </a:rPr>
              <a:t>n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+</a:t>
            </a:r>
            <a:r>
              <a:rPr lang="en-GB" sz="1800" dirty="0" smtClean="0">
                <a:solidFill>
                  <a:srgbClr val="C00000"/>
                </a:solidFill>
              </a:rPr>
              <a:t> |</a:t>
            </a:r>
            <a:r>
              <a:rPr lang="en-GB" sz="18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   ,   √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 = </a:t>
            </a:r>
            <a:r>
              <a:rPr lang="en-GB" sz="1800" dirty="0" err="1" smtClean="0">
                <a:solidFill>
                  <a:srgbClr val="C00000"/>
                </a:solidFill>
              </a:rPr>
              <a:t>S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+ |E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-25000" dirty="0" smtClean="0">
                <a:solidFill>
                  <a:srgbClr val="C00000"/>
                </a:solidFill>
              </a:rPr>
              <a:t>,   </a:t>
            </a:r>
          </a:p>
          <a:p>
            <a:pPr marL="85725" indent="0">
              <a:lnSpc>
                <a:spcPct val="150000"/>
              </a:lnSpc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baseline="-25000" dirty="0">
                <a:solidFill>
                  <a:srgbClr val="C00000"/>
                </a:solidFill>
              </a:rPr>
              <a:t> </a:t>
            </a:r>
            <a:r>
              <a:rPr lang="en-GB" sz="1800" baseline="-25000" dirty="0" smtClean="0">
                <a:solidFill>
                  <a:srgbClr val="C00000"/>
                </a:solidFill>
              </a:rPr>
              <a:t>          </a:t>
            </a:r>
            <a:r>
              <a:rPr lang="en-GB" sz="1800" dirty="0" err="1" smtClean="0">
                <a:solidFill>
                  <a:srgbClr val="C00000"/>
                </a:solidFill>
              </a:rPr>
              <a:t>S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aseline="-25000" dirty="0" smtClean="0">
                <a:solidFill>
                  <a:srgbClr val="C00000"/>
                </a:solidFill>
              </a:rPr>
              <a:t>   </a:t>
            </a:r>
            <a:r>
              <a:rPr lang="en-GB" sz="1800" dirty="0" smtClean="0">
                <a:solidFill>
                  <a:srgbClr val="C00000"/>
                </a:solidFill>
              </a:rPr>
              <a:t>= S</a:t>
            </a:r>
            <a:r>
              <a:rPr lang="en-GB" sz="1800" baseline="30000" dirty="0">
                <a:solidFill>
                  <a:srgbClr val="C00000"/>
                </a:solidFill>
              </a:rPr>
              <a:t>n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+ T</a:t>
            </a:r>
          </a:p>
          <a:p>
            <a:pPr marL="85725" indent="0">
              <a:lnSpc>
                <a:spcPts val="24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        T   = </a:t>
            </a:r>
            <a:r>
              <a:rPr lang="en-GB" sz="1800" dirty="0">
                <a:solidFill>
                  <a:srgbClr val="C00000"/>
                </a:solidFill>
              </a:rPr>
              <a:t>√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 -</a:t>
            </a:r>
            <a:r>
              <a:rPr lang="en-GB" sz="1800" dirty="0">
                <a:solidFill>
                  <a:srgbClr val="C00000"/>
                </a:solidFill>
              </a:rPr>
              <a:t> √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baseline="30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-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(|E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– |</a:t>
            </a:r>
            <a:r>
              <a:rPr lang="en-GB" sz="18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|)      (&lt; 0)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       or</a:t>
            </a: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24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      f </a:t>
            </a:r>
            <a:r>
              <a:rPr lang="en-GB" sz="1800" dirty="0">
                <a:solidFill>
                  <a:srgbClr val="C00000"/>
                </a:solidFill>
              </a:rPr>
              <a:t>= 9</a:t>
            </a:r>
            <a:r>
              <a:rPr lang="en-GB" sz="1800" dirty="0" smtClean="0">
                <a:solidFill>
                  <a:srgbClr val="C00000"/>
                </a:solidFill>
              </a:rPr>
              <a:t>0</a:t>
            </a:r>
            <a:r>
              <a:rPr lang="en-GB" sz="1800" baseline="30000" dirty="0" smtClean="0">
                <a:solidFill>
                  <a:srgbClr val="C00000"/>
                </a:solidFill>
              </a:rPr>
              <a:t>0</a:t>
            </a:r>
            <a:endParaRPr lang="en-GB" sz="1800" dirty="0" smtClean="0">
              <a:solidFill>
                <a:srgbClr val="C00000"/>
              </a:solidFill>
            </a:endParaRPr>
          </a:p>
          <a:p>
            <a:pPr marL="363537" indent="0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    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baseline="30000" dirty="0" smtClean="0">
                <a:solidFill>
                  <a:srgbClr val="C00000"/>
                </a:solidFill>
              </a:rPr>
              <a:t>  </a:t>
            </a:r>
            <a:r>
              <a:rPr lang="en-GB" sz="1800" dirty="0" smtClean="0">
                <a:solidFill>
                  <a:srgbClr val="C00000"/>
                </a:solidFill>
              </a:rPr>
              <a:t>= |S</a:t>
            </a:r>
            <a:r>
              <a:rPr lang="en-GB" sz="1800" baseline="30000" dirty="0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+ |</a:t>
            </a:r>
            <a:r>
              <a:rPr lang="en-GB" sz="1800" dirty="0" smtClean="0">
                <a:solidFill>
                  <a:srgbClr val="C00000"/>
                </a:solidFill>
              </a:rPr>
              <a:t>E</a:t>
            </a:r>
            <a:r>
              <a:rPr lang="en-GB" sz="1800" baseline="30000" dirty="0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, 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aseline="300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= |</a:t>
            </a:r>
            <a:r>
              <a:rPr lang="en-GB" sz="1800" dirty="0" smtClean="0">
                <a:solidFill>
                  <a:srgbClr val="C00000"/>
                </a:solidFill>
              </a:rPr>
              <a:t>S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+ |</a:t>
            </a:r>
            <a:r>
              <a:rPr lang="en-GB" sz="1800" dirty="0" smtClean="0">
                <a:solidFill>
                  <a:srgbClr val="C00000"/>
                </a:solidFill>
              </a:rPr>
              <a:t>E</a:t>
            </a:r>
            <a:r>
              <a:rPr lang="en-GB" sz="1800" baseline="30000" dirty="0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</a:t>
            </a:r>
            <a:r>
              <a:rPr lang="en-GB" sz="1800" baseline="-25000" dirty="0" smtClean="0">
                <a:solidFill>
                  <a:srgbClr val="C00000"/>
                </a:solidFill>
              </a:rPr>
              <a:t>,    </a:t>
            </a:r>
          </a:p>
          <a:p>
            <a:pPr marL="628650" indent="-265113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	</a:t>
            </a:r>
            <a:r>
              <a:rPr lang="en-GB" sz="1800" dirty="0" err="1" smtClean="0">
                <a:solidFill>
                  <a:srgbClr val="C00000"/>
                </a:solidFill>
              </a:rPr>
              <a:t>S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baseline="-25000" dirty="0" smtClean="0">
                <a:solidFill>
                  <a:srgbClr val="C00000"/>
                </a:solidFill>
              </a:rPr>
              <a:t>    </a:t>
            </a:r>
            <a:r>
              <a:rPr lang="en-GB" sz="1800" dirty="0" smtClean="0">
                <a:solidFill>
                  <a:srgbClr val="C00000"/>
                </a:solidFill>
              </a:rPr>
              <a:t>= </a:t>
            </a:r>
            <a:r>
              <a:rPr lang="en-GB" sz="1800" dirty="0">
                <a:solidFill>
                  <a:srgbClr val="C00000"/>
                </a:solidFill>
              </a:rPr>
              <a:t>S</a:t>
            </a:r>
            <a:r>
              <a:rPr lang="en-GB" sz="1800" baseline="30000" dirty="0">
                <a:solidFill>
                  <a:srgbClr val="C00000"/>
                </a:solidFill>
              </a:rPr>
              <a:t>n</a:t>
            </a:r>
            <a:r>
              <a:rPr lang="en-GB" sz="1800" baseline="-25000" dirty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+ T</a:t>
            </a:r>
          </a:p>
          <a:p>
            <a:pPr marL="628650" indent="-265113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627063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    T   = √(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 -|E</a:t>
            </a:r>
            <a:r>
              <a:rPr lang="en-GB" sz="1800" baseline="30000" dirty="0">
                <a:solidFill>
                  <a:srgbClr val="C00000"/>
                </a:solidFill>
              </a:rPr>
              <a:t>p</a:t>
            </a:r>
            <a:r>
              <a:rPr lang="en-GB" sz="1800" dirty="0" smtClean="0">
                <a:solidFill>
                  <a:srgbClr val="C00000"/>
                </a:solidFill>
              </a:rPr>
              <a:t>|</a:t>
            </a:r>
            <a:r>
              <a:rPr lang="en-GB" sz="1800" baseline="30000" dirty="0" smtClean="0">
                <a:solidFill>
                  <a:srgbClr val="C00000"/>
                </a:solidFill>
              </a:rPr>
              <a:t>2</a:t>
            </a:r>
            <a:r>
              <a:rPr lang="en-GB" sz="1800" dirty="0" smtClean="0">
                <a:solidFill>
                  <a:srgbClr val="C00000"/>
                </a:solidFill>
              </a:rPr>
              <a:t>) -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√</a:t>
            </a:r>
            <a:r>
              <a:rPr lang="en-GB" sz="1800" dirty="0">
                <a:solidFill>
                  <a:srgbClr val="C00000"/>
                </a:solidFill>
              </a:rPr>
              <a:t> (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</a:t>
            </a:r>
            <a:r>
              <a:rPr lang="en-GB" sz="1800" baseline="30000" dirty="0" err="1" smtClean="0">
                <a:solidFill>
                  <a:srgbClr val="C00000"/>
                </a:solidFill>
              </a:rPr>
              <a:t>n</a:t>
            </a:r>
            <a:r>
              <a:rPr lang="en-GB" sz="1800" dirty="0" smtClean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-|E</a:t>
            </a:r>
            <a:r>
              <a:rPr lang="en-GB" sz="1800" baseline="30000" dirty="0">
                <a:solidFill>
                  <a:srgbClr val="C00000"/>
                </a:solidFill>
              </a:rPr>
              <a:t>n</a:t>
            </a:r>
            <a:r>
              <a:rPr lang="en-GB" sz="1800" dirty="0">
                <a:solidFill>
                  <a:srgbClr val="C00000"/>
                </a:solidFill>
              </a:rPr>
              <a:t>|</a:t>
            </a:r>
            <a:r>
              <a:rPr lang="en-GB" sz="1800" baseline="30000" dirty="0">
                <a:solidFill>
                  <a:srgbClr val="C00000"/>
                </a:solidFill>
              </a:rPr>
              <a:t>2</a:t>
            </a:r>
            <a:r>
              <a:rPr lang="en-GB" sz="1800" dirty="0">
                <a:solidFill>
                  <a:srgbClr val="C00000"/>
                </a:solidFill>
              </a:rPr>
              <a:t>) </a:t>
            </a:r>
            <a:r>
              <a:rPr lang="en-GB" sz="1800" dirty="0" smtClean="0">
                <a:solidFill>
                  <a:srgbClr val="C00000"/>
                </a:solidFill>
              </a:rPr>
              <a:t>   (&lt; 0)</a:t>
            </a:r>
            <a:endParaRPr lang="en-GB" sz="1600" b="1" dirty="0">
              <a:solidFill>
                <a:srgbClr val="C00000"/>
              </a:solidFill>
            </a:endParaRPr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99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188640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A 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parity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violating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Amplitude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?</a:t>
            </a:r>
            <a:endParaRPr lang="it-IT" altLang="it-IT" sz="2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08194" y="908720"/>
            <a:ext cx="8340270" cy="5428406"/>
          </a:xfrm>
          <a:solidFill>
            <a:srgbClr val="FFFF99"/>
          </a:solidFill>
        </p:spPr>
        <p:txBody>
          <a:bodyPr tIns="180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Systematic errors in </a:t>
            </a:r>
            <a:r>
              <a:rPr lang="en-GB" sz="1800" dirty="0" err="1" smtClean="0"/>
              <a:t>B</a:t>
            </a:r>
            <a:r>
              <a:rPr lang="en-GB" sz="1800" baseline="30000" dirty="0" err="1" smtClean="0"/>
              <a:t>p</a:t>
            </a:r>
            <a:r>
              <a:rPr lang="en-GB" sz="1800" baseline="30000" dirty="0" smtClean="0"/>
              <a:t> </a:t>
            </a:r>
            <a:r>
              <a:rPr lang="en-GB" sz="1800" dirty="0" smtClean="0"/>
              <a:t> and in </a:t>
            </a:r>
            <a:r>
              <a:rPr lang="en-GB" sz="1800" dirty="0" err="1" smtClean="0"/>
              <a:t>B</a:t>
            </a:r>
            <a:r>
              <a:rPr lang="en-GB" sz="1800" baseline="30000" dirty="0" err="1" smtClean="0"/>
              <a:t>n</a:t>
            </a:r>
            <a:r>
              <a:rPr lang="en-GB" sz="1800" dirty="0" smtClean="0"/>
              <a:t> are partially correlated,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so in the following statistical errors only are considered,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extracting T from </a:t>
            </a:r>
            <a:r>
              <a:rPr lang="en-GB" sz="1800" dirty="0" err="1" smtClean="0"/>
              <a:t>B</a:t>
            </a:r>
            <a:r>
              <a:rPr lang="en-GB" sz="1800" baseline="-25000" dirty="0" err="1" smtClean="0"/>
              <a:t>E</a:t>
            </a:r>
            <a:r>
              <a:rPr lang="en-GB" sz="1800" baseline="30000" dirty="0" err="1" smtClean="0"/>
              <a:t>p</a:t>
            </a:r>
            <a:r>
              <a:rPr lang="en-GB" sz="1800" baseline="30000" dirty="0" smtClean="0"/>
              <a:t> </a:t>
            </a:r>
            <a:r>
              <a:rPr lang="en-GB" sz="1800" dirty="0" smtClean="0"/>
              <a:t> and </a:t>
            </a:r>
            <a:r>
              <a:rPr lang="en-GB" sz="1800" dirty="0" err="1" smtClean="0"/>
              <a:t>B</a:t>
            </a:r>
            <a:r>
              <a:rPr lang="en-GB" sz="1800" baseline="-25000" dirty="0" err="1" smtClean="0"/>
              <a:t>E</a:t>
            </a:r>
            <a:r>
              <a:rPr lang="en-GB" sz="1800" baseline="30000" dirty="0" err="1" smtClean="0"/>
              <a:t>n</a:t>
            </a:r>
            <a:r>
              <a:rPr lang="en-GB" sz="1800" baseline="30000" dirty="0"/>
              <a:t> </a:t>
            </a:r>
            <a:r>
              <a:rPr lang="en-GB" sz="1800" dirty="0" smtClean="0"/>
              <a:t>:</a:t>
            </a:r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E </a:t>
            </a:r>
            <a:r>
              <a:rPr lang="en-US" sz="1800" dirty="0">
                <a:solidFill>
                  <a:schemeClr val="tx2"/>
                </a:solidFill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(3686)-&gt;</a:t>
            </a:r>
            <a:r>
              <a:rPr lang="en-US" sz="1800" dirty="0" err="1">
                <a:solidFill>
                  <a:schemeClr val="tx2"/>
                </a:solidFill>
              </a:rPr>
              <a:t>nn</a:t>
            </a:r>
            <a:r>
              <a:rPr lang="en-US" sz="1800" baseline="-25000" dirty="0" err="1">
                <a:solidFill>
                  <a:schemeClr val="tx2"/>
                </a:solidFill>
              </a:rPr>
              <a:t>bar</a:t>
            </a:r>
            <a:r>
              <a:rPr lang="en-US" sz="1800" dirty="0">
                <a:solidFill>
                  <a:schemeClr val="tx2"/>
                </a:solidFill>
              </a:rPr>
              <a:t>] = (</a:t>
            </a:r>
            <a:r>
              <a:rPr lang="en-US" sz="1800" dirty="0" smtClean="0">
                <a:solidFill>
                  <a:schemeClr val="tx2"/>
                </a:solidFill>
              </a:rPr>
              <a:t>3.69</a:t>
            </a:r>
            <a:r>
              <a:rPr lang="en-GB" sz="1800" dirty="0" smtClean="0"/>
              <a:t>±1.20)·</a:t>
            </a:r>
            <a:r>
              <a:rPr lang="en-GB" sz="1800" dirty="0"/>
              <a:t>10</a:t>
            </a:r>
            <a:r>
              <a:rPr lang="en-GB" sz="1800" baseline="30000" dirty="0"/>
              <a:t>-4  </a:t>
            </a:r>
            <a:r>
              <a:rPr lang="en-GB" sz="1800" dirty="0"/>
              <a:t>,</a:t>
            </a:r>
            <a:endParaRPr lang="en-GB" sz="1800" dirty="0" smtClean="0"/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E </a:t>
            </a:r>
            <a:r>
              <a:rPr lang="en-US" sz="1800" dirty="0">
                <a:solidFill>
                  <a:schemeClr val="tx2"/>
                </a:solidFill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(3686)-&gt;</a:t>
            </a:r>
            <a:r>
              <a:rPr lang="en-US" sz="1800" dirty="0" err="1">
                <a:solidFill>
                  <a:schemeClr val="tx2"/>
                </a:solidFill>
              </a:rPr>
              <a:t>pp</a:t>
            </a:r>
            <a:r>
              <a:rPr lang="en-US" sz="1800" baseline="-25000" dirty="0" err="1">
                <a:solidFill>
                  <a:schemeClr val="tx2"/>
                </a:solidFill>
              </a:rPr>
              <a:t>bar</a:t>
            </a:r>
            <a:r>
              <a:rPr lang="en-US" sz="1800" dirty="0">
                <a:solidFill>
                  <a:schemeClr val="tx2"/>
                </a:solidFill>
              </a:rPr>
              <a:t>] = 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 smtClean="0">
                <a:solidFill>
                  <a:srgbClr val="C00000"/>
                </a:solidFill>
              </a:rPr>
              <a:t>0.22</a:t>
            </a:r>
            <a:r>
              <a:rPr lang="en-GB" sz="1800" dirty="0" smtClean="0">
                <a:solidFill>
                  <a:srgbClr val="C00000"/>
                </a:solidFill>
              </a:rPr>
              <a:t>±0.16)·</a:t>
            </a:r>
            <a:r>
              <a:rPr lang="en-GB" sz="1800" dirty="0" smtClean="0">
                <a:solidFill>
                  <a:srgbClr val="C00000"/>
                </a:solidFill>
              </a:rPr>
              <a:t>10</a:t>
            </a:r>
            <a:r>
              <a:rPr lang="en-GB" sz="1800" baseline="30000" dirty="0" smtClean="0">
                <a:solidFill>
                  <a:srgbClr val="C00000"/>
                </a:solidFill>
              </a:rPr>
              <a:t>-4</a:t>
            </a:r>
            <a:r>
              <a:rPr lang="en-GB" sz="1800" dirty="0" smtClean="0"/>
              <a:t>  </a:t>
            </a:r>
            <a:r>
              <a:rPr lang="en-GB" sz="1800" dirty="0"/>
              <a:t> </a:t>
            </a:r>
            <a:endParaRPr lang="en-GB" sz="1800" dirty="0" smtClean="0"/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endParaRPr lang="en-GB" sz="1800" dirty="0" smtClean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Therefore</a:t>
            </a:r>
            <a:endParaRPr lang="en-GB" sz="1800" dirty="0"/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627063" algn="l"/>
              </a:tabLst>
            </a:pPr>
            <a:r>
              <a:rPr lang="en-GB" sz="1800" b="1" dirty="0" smtClean="0"/>
              <a:t>   |</a:t>
            </a:r>
            <a:r>
              <a:rPr lang="en-GB" sz="2400" b="1" dirty="0" smtClean="0">
                <a:latin typeface="Symbol" panose="05050102010706020507" pitchFamily="18" charset="2"/>
              </a:rPr>
              <a:t>t</a:t>
            </a:r>
            <a:r>
              <a:rPr lang="en-GB" sz="1800" b="1" dirty="0" smtClean="0"/>
              <a:t>T</a:t>
            </a:r>
            <a:r>
              <a:rPr lang="en-GB" sz="1800" b="1" baseline="30000" dirty="0" smtClean="0"/>
              <a:t>2</a:t>
            </a:r>
            <a:r>
              <a:rPr lang="en-GB" sz="1800" b="1" dirty="0" smtClean="0"/>
              <a:t>|</a:t>
            </a:r>
            <a:r>
              <a:rPr lang="en-GB" sz="1800" b="1" baseline="30000" dirty="0" smtClean="0"/>
              <a:t> </a:t>
            </a:r>
            <a:r>
              <a:rPr lang="en-GB" sz="1800" b="1" dirty="0" smtClean="0"/>
              <a:t>~ ( 2.7 ±</a:t>
            </a:r>
            <a:r>
              <a:rPr lang="en-GB" sz="1800" b="1" dirty="0"/>
              <a:t> </a:t>
            </a:r>
            <a:r>
              <a:rPr lang="en-GB" sz="1800" b="1" dirty="0" smtClean="0"/>
              <a:t>1.0)</a:t>
            </a:r>
            <a:r>
              <a:rPr lang="en-GB" sz="1800" dirty="0" smtClean="0"/>
              <a:t> </a:t>
            </a:r>
            <a:r>
              <a:rPr lang="en-GB" sz="1800" b="1" dirty="0" smtClean="0"/>
              <a:t>· 10</a:t>
            </a:r>
            <a:r>
              <a:rPr lang="en-GB" sz="1800" b="1" baseline="30000" dirty="0" smtClean="0"/>
              <a:t>-5 </a:t>
            </a:r>
            <a:r>
              <a:rPr lang="en-GB" sz="1800" b="1" dirty="0"/>
              <a:t> </a:t>
            </a:r>
            <a:r>
              <a:rPr lang="en-GB" sz="1800" b="1" dirty="0" smtClean="0"/>
              <a:t>at the </a:t>
            </a:r>
            <a:r>
              <a:rPr lang="en-GB" sz="1800" b="1" dirty="0" smtClean="0">
                <a:latin typeface="Symbol" panose="05050102010706020507" pitchFamily="18" charset="2"/>
              </a:rPr>
              <a:t>y</a:t>
            </a:r>
            <a:r>
              <a:rPr lang="en-GB" sz="1800" b="1" dirty="0" smtClean="0"/>
              <a:t>(3686)</a:t>
            </a:r>
            <a:r>
              <a:rPr lang="en-GB" sz="1800" b="1" baseline="30000" dirty="0" smtClean="0"/>
              <a:t> 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GB" sz="1800" dirty="0">
              <a:solidFill>
                <a:srgbClr val="FF0000"/>
              </a:solidFill>
            </a:endParaRPr>
          </a:p>
          <a:p>
            <a:pPr marL="647700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>
                <a:solidFill>
                  <a:srgbClr val="FF0000"/>
                </a:solidFill>
              </a:rPr>
              <a:t>99.9 </a:t>
            </a:r>
            <a:r>
              <a:rPr lang="en-GB" sz="1800" dirty="0">
                <a:solidFill>
                  <a:srgbClr val="FF0000"/>
                </a:solidFill>
              </a:rPr>
              <a:t>% C.L.  that 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GB" sz="1800" b="1" dirty="0">
                <a:solidFill>
                  <a:srgbClr val="FF0000"/>
                </a:solidFill>
              </a:rPr>
              <a:t>T</a:t>
            </a:r>
            <a:r>
              <a:rPr lang="en-GB" sz="1800" b="1" baseline="30000" dirty="0">
                <a:solidFill>
                  <a:srgbClr val="FF0000"/>
                </a:solidFill>
              </a:rPr>
              <a:t>2</a:t>
            </a:r>
            <a:r>
              <a:rPr lang="en-GB" sz="1800" b="1" baseline="30000" dirty="0"/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&lt; 0</a:t>
            </a:r>
          </a:p>
          <a:p>
            <a:pPr marL="647700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b="1" dirty="0" smtClean="0">
                <a:solidFill>
                  <a:srgbClr val="FF0000"/>
                </a:solidFill>
              </a:rPr>
              <a:t>90.  </a:t>
            </a:r>
            <a:r>
              <a:rPr lang="en-GB" sz="1800" b="1" dirty="0">
                <a:solidFill>
                  <a:srgbClr val="FF0000"/>
                </a:solidFill>
              </a:rPr>
              <a:t>% C.L. 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t</a:t>
            </a:r>
            <a:r>
              <a:rPr lang="en-GB" sz="1800" dirty="0" smtClean="0">
                <a:solidFill>
                  <a:srgbClr val="FF0000"/>
                </a:solidFill>
              </a:rPr>
              <a:t>hat 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GB" sz="1800" b="1" dirty="0" smtClean="0">
                <a:solidFill>
                  <a:srgbClr val="FF0000"/>
                </a:solidFill>
              </a:rPr>
              <a:t>T</a:t>
            </a:r>
            <a:r>
              <a:rPr lang="en-GB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1800" b="1" baseline="30000" dirty="0" smtClean="0"/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&gt; 0.8·10</a:t>
            </a:r>
            <a:r>
              <a:rPr lang="en-GB" sz="1800" b="1" baseline="30000" dirty="0" smtClean="0">
                <a:solidFill>
                  <a:srgbClr val="FF0000"/>
                </a:solidFill>
              </a:rPr>
              <a:t>-5     </a:t>
            </a:r>
            <a:r>
              <a:rPr lang="en-GB" sz="1600" b="1" dirty="0" smtClean="0">
                <a:solidFill>
                  <a:srgbClr val="FF0000"/>
                </a:solidFill>
              </a:rPr>
              <a:t>(in </a:t>
            </a:r>
            <a:r>
              <a:rPr lang="en-GB" sz="1600" b="1" dirty="0">
                <a:solidFill>
                  <a:srgbClr val="FF0000"/>
                </a:solidFill>
              </a:rPr>
              <a:t>comparison </a:t>
            </a:r>
            <a:r>
              <a:rPr lang="en-GB" sz="1600" b="1" dirty="0" err="1">
                <a:solidFill>
                  <a:srgbClr val="FF0000"/>
                </a:solidFill>
              </a:rPr>
              <a:t>B</a:t>
            </a:r>
            <a:r>
              <a:rPr lang="en-GB" sz="1600" b="1" baseline="30000" dirty="0" err="1">
                <a:solidFill>
                  <a:srgbClr val="FF0000"/>
                </a:solidFill>
              </a:rPr>
              <a:t>p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C00000"/>
                </a:solidFill>
              </a:rPr>
              <a:t>~ </a:t>
            </a:r>
            <a:r>
              <a:rPr lang="en-GB" sz="1600" b="1" dirty="0">
                <a:solidFill>
                  <a:srgbClr val="FF0000"/>
                </a:solidFill>
              </a:rPr>
              <a:t>3·10</a:t>
            </a:r>
            <a:r>
              <a:rPr lang="en-GB" sz="1600" b="1" baseline="30000" dirty="0">
                <a:solidFill>
                  <a:srgbClr val="FF0000"/>
                </a:solidFill>
              </a:rPr>
              <a:t>-4</a:t>
            </a:r>
            <a:r>
              <a:rPr lang="en-GB" sz="1600" b="1" dirty="0">
                <a:solidFill>
                  <a:srgbClr val="FF0000"/>
                </a:solidFill>
              </a:rPr>
              <a:t>)</a:t>
            </a:r>
            <a:endParaRPr lang="en-GB" sz="1600" b="1" dirty="0">
              <a:solidFill>
                <a:srgbClr val="C00000"/>
              </a:solidFill>
            </a:endParaRPr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43608" y="3645024"/>
            <a:ext cx="5852142" cy="420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1043608" y="4725144"/>
            <a:ext cx="7416824" cy="482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4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A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further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Strong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Amplitude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in 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too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?</a:t>
            </a:r>
            <a:endParaRPr lang="it-IT" altLang="it-IT" sz="24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74608" y="1124744"/>
            <a:ext cx="8373856" cy="5335612"/>
          </a:xfrm>
          <a:solidFill>
            <a:srgbClr val="FFFF99"/>
          </a:solidFill>
        </p:spPr>
        <p:txBody>
          <a:bodyPr tIns="216000"/>
          <a:lstStyle/>
          <a:p>
            <a:pPr marL="428625" indent="-342900">
              <a:spcBef>
                <a:spcPts val="75"/>
              </a:spcBef>
              <a:spcAft>
                <a:spcPts val="10"/>
              </a:spcAft>
              <a:buSzPct val="95000"/>
              <a:buFont typeface="Wingdings" pitchFamily="2" charset="2"/>
              <a:buChar char="q"/>
              <a:tabLst>
                <a:tab pos="361950" algn="l"/>
              </a:tabLst>
            </a:pPr>
            <a:r>
              <a:rPr lang="en-GB" sz="2000" dirty="0" smtClean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</a:t>
            </a:r>
            <a:r>
              <a:rPr lang="en-GB" sz="1900" dirty="0"/>
              <a:t>= 2·[</a:t>
            </a:r>
            <a:r>
              <a:rPr lang="en-GB" sz="1900" dirty="0" smtClean="0"/>
              <a:t>M</a:t>
            </a:r>
            <a:r>
              <a:rPr lang="en-GB" sz="1900" baseline="-25000" dirty="0" smtClean="0"/>
              <a:t>N</a:t>
            </a:r>
            <a:r>
              <a:rPr lang="en-GB" sz="1900" dirty="0" smtClean="0"/>
              <a:t>/M</a:t>
            </a:r>
            <a:r>
              <a:rPr lang="en-GB" sz="1900" baseline="-25000" dirty="0" smtClean="0"/>
              <a:t>J/</a:t>
            </a:r>
            <a:r>
              <a:rPr lang="en-GB" sz="1900" baseline="-25000" dirty="0" smtClean="0">
                <a:latin typeface="Symbol" panose="05050102010706020507" pitchFamily="18" charset="2"/>
              </a:rPr>
              <a:t>y </a:t>
            </a:r>
            <a:r>
              <a:rPr lang="en-GB" sz="1900" dirty="0" smtClean="0"/>
              <a:t>]</a:t>
            </a:r>
            <a:r>
              <a:rPr lang="en-GB" sz="1900" baseline="30000" dirty="0" smtClean="0"/>
              <a:t>2~</a:t>
            </a:r>
            <a:r>
              <a:rPr lang="en-GB" sz="1900" dirty="0" smtClean="0"/>
              <a:t> 0.18</a:t>
            </a:r>
            <a:endParaRPr lang="en-GB" sz="1900" dirty="0"/>
          </a:p>
          <a:p>
            <a:pPr marL="85725" indent="0">
              <a:lnSpc>
                <a:spcPts val="2300"/>
              </a:lnSpc>
              <a:spcBef>
                <a:spcPts val="75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 Statistical </a:t>
            </a:r>
            <a:r>
              <a:rPr lang="en-GB" sz="1800" dirty="0"/>
              <a:t>and systematic errors </a:t>
            </a:r>
            <a:r>
              <a:rPr lang="en-GB" sz="1800" dirty="0" smtClean="0"/>
              <a:t>still added </a:t>
            </a:r>
            <a:r>
              <a:rPr lang="en-GB" sz="1800" dirty="0"/>
              <a:t>in </a:t>
            </a:r>
            <a:r>
              <a:rPr lang="en-GB" sz="1800" dirty="0" smtClean="0"/>
              <a:t>quadrature</a:t>
            </a:r>
          </a:p>
          <a:p>
            <a:pPr marL="622300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M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[</a:t>
            </a:r>
            <a:r>
              <a:rPr lang="en-US" sz="1800" dirty="0" smtClean="0">
                <a:solidFill>
                  <a:schemeClr val="tx2"/>
                </a:solidFill>
              </a:rPr>
              <a:t>J/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y-&gt;</a:t>
            </a:r>
            <a:r>
              <a:rPr lang="en-US" sz="1800" dirty="0" err="1">
                <a:solidFill>
                  <a:schemeClr val="tx2"/>
                </a:solidFill>
              </a:rPr>
              <a:t>nn</a:t>
            </a:r>
            <a:r>
              <a:rPr lang="en-US" sz="1800" baseline="-25000" dirty="0" err="1">
                <a:solidFill>
                  <a:schemeClr val="tx2"/>
                </a:solidFill>
              </a:rPr>
              <a:t>bar</a:t>
            </a:r>
            <a:r>
              <a:rPr lang="en-US" sz="1800" dirty="0">
                <a:solidFill>
                  <a:schemeClr val="tx2"/>
                </a:solidFill>
              </a:rPr>
              <a:t>] = </a:t>
            </a:r>
            <a:r>
              <a:rPr lang="en-US" sz="1800" dirty="0" smtClean="0">
                <a:solidFill>
                  <a:schemeClr val="tx2"/>
                </a:solidFill>
              </a:rPr>
              <a:t>(17.6</a:t>
            </a:r>
            <a:r>
              <a:rPr lang="en-GB" sz="1800" dirty="0" smtClean="0"/>
              <a:t>±2.0)·10</a:t>
            </a:r>
            <a:r>
              <a:rPr lang="en-GB" sz="1800" baseline="30000" dirty="0" smtClean="0"/>
              <a:t>-4</a:t>
            </a:r>
            <a:r>
              <a:rPr lang="en-GB" sz="1800" dirty="0" smtClean="0"/>
              <a:t>  </a:t>
            </a:r>
            <a:r>
              <a:rPr lang="en-GB" sz="1800" dirty="0"/>
              <a:t>, </a:t>
            </a:r>
          </a:p>
          <a:p>
            <a:pPr marL="622300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   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E </a:t>
            </a:r>
            <a:r>
              <a:rPr lang="en-US" sz="1800" dirty="0">
                <a:solidFill>
                  <a:schemeClr val="tx2"/>
                </a:solidFill>
              </a:rPr>
              <a:t>[J/</a:t>
            </a:r>
            <a:r>
              <a:rPr lang="en-US" sz="1800" dirty="0">
                <a:solidFill>
                  <a:schemeClr val="tx2"/>
                </a:solidFill>
                <a:latin typeface="Symbol" panose="05050102010706020507" pitchFamily="18" charset="2"/>
              </a:rPr>
              <a:t>y-&gt;</a:t>
            </a:r>
            <a:r>
              <a:rPr lang="en-US" sz="1800" dirty="0" err="1">
                <a:solidFill>
                  <a:schemeClr val="tx2"/>
                </a:solidFill>
              </a:rPr>
              <a:t>nn</a:t>
            </a:r>
            <a:r>
              <a:rPr lang="en-US" sz="1800" baseline="-25000" dirty="0" err="1">
                <a:solidFill>
                  <a:schemeClr val="tx2"/>
                </a:solidFill>
              </a:rPr>
              <a:t>bar</a:t>
            </a:r>
            <a:r>
              <a:rPr lang="en-US" sz="1800" dirty="0" smtClean="0">
                <a:solidFill>
                  <a:schemeClr val="tx2"/>
                </a:solidFill>
              </a:rPr>
              <a:t>] </a:t>
            </a:r>
            <a:r>
              <a:rPr lang="en-US" sz="1800" dirty="0">
                <a:solidFill>
                  <a:schemeClr val="tx2"/>
                </a:solidFill>
              </a:rPr>
              <a:t>= </a:t>
            </a:r>
            <a:r>
              <a:rPr lang="en-US" sz="1800" dirty="0" smtClean="0">
                <a:solidFill>
                  <a:schemeClr val="tx2"/>
                </a:solidFill>
              </a:rPr>
              <a:t>(16.7</a:t>
            </a:r>
            <a:r>
              <a:rPr lang="en-GB" sz="1800" dirty="0" smtClean="0"/>
              <a:t>±7.8)·</a:t>
            </a:r>
            <a:r>
              <a:rPr lang="en-GB" sz="1800" dirty="0"/>
              <a:t>10</a:t>
            </a:r>
            <a:r>
              <a:rPr lang="en-GB" sz="1800" baseline="30000" dirty="0"/>
              <a:t>-4  </a:t>
            </a:r>
            <a:r>
              <a:rPr lang="en-GB" sz="1800" dirty="0" smtClean="0"/>
              <a:t>.</a:t>
            </a:r>
          </a:p>
          <a:p>
            <a:pPr marL="622300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 B</a:t>
            </a:r>
            <a:r>
              <a:rPr lang="en-US" sz="1800" baseline="-25000" dirty="0" smtClean="0">
                <a:solidFill>
                  <a:schemeClr val="tx2"/>
                </a:solidFill>
              </a:rPr>
              <a:t>M</a:t>
            </a:r>
            <a:r>
              <a:rPr lang="en-US" sz="1800" dirty="0">
                <a:solidFill>
                  <a:schemeClr val="tx2"/>
                </a:solidFill>
              </a:rPr>
              <a:t>[J/</a:t>
            </a:r>
            <a:r>
              <a:rPr lang="en-US" sz="1800" dirty="0">
                <a:solidFill>
                  <a:schemeClr val="tx2"/>
                </a:solidFill>
                <a:latin typeface="Symbol" panose="05050102010706020507" pitchFamily="18" charset="2"/>
              </a:rPr>
              <a:t>y-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&gt;</a:t>
            </a:r>
            <a:r>
              <a:rPr lang="en-US" sz="1800" dirty="0" err="1" smtClean="0">
                <a:solidFill>
                  <a:schemeClr val="tx2"/>
                </a:solidFill>
              </a:rPr>
              <a:t>pp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dirty="0" smtClean="0">
                <a:solidFill>
                  <a:schemeClr val="tx2"/>
                </a:solidFill>
              </a:rPr>
              <a:t>] </a:t>
            </a:r>
            <a:r>
              <a:rPr lang="en-US" sz="1800" dirty="0">
                <a:solidFill>
                  <a:schemeClr val="tx2"/>
                </a:solidFill>
              </a:rPr>
              <a:t>= </a:t>
            </a:r>
            <a:r>
              <a:rPr lang="en-US" sz="1800" dirty="0" smtClean="0">
                <a:solidFill>
                  <a:schemeClr val="tx2"/>
                </a:solidFill>
              </a:rPr>
              <a:t>(18.7</a:t>
            </a:r>
            <a:r>
              <a:rPr lang="en-GB" sz="1800" dirty="0" smtClean="0"/>
              <a:t>±0.3)·</a:t>
            </a:r>
            <a:r>
              <a:rPr lang="en-GB" sz="1800" dirty="0"/>
              <a:t>10</a:t>
            </a:r>
            <a:r>
              <a:rPr lang="en-GB" sz="1800" baseline="30000" dirty="0"/>
              <a:t>-4</a:t>
            </a:r>
            <a:r>
              <a:rPr lang="en-GB" sz="1800" dirty="0"/>
              <a:t> , </a:t>
            </a:r>
          </a:p>
          <a:p>
            <a:pPr marL="622300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  </a:t>
            </a:r>
            <a:r>
              <a:rPr lang="en-GB" sz="1800" dirty="0" smtClean="0">
                <a:solidFill>
                  <a:schemeClr val="tx2"/>
                </a:solidFill>
              </a:rPr>
              <a:t>  </a:t>
            </a:r>
            <a:r>
              <a:rPr lang="en-US" sz="1800" dirty="0">
                <a:solidFill>
                  <a:schemeClr val="tx2"/>
                </a:solidFill>
              </a:rPr>
              <a:t>B</a:t>
            </a:r>
            <a:r>
              <a:rPr lang="en-US" sz="1800" baseline="-25000" dirty="0">
                <a:solidFill>
                  <a:schemeClr val="tx2"/>
                </a:solidFill>
              </a:rPr>
              <a:t>E </a:t>
            </a:r>
            <a:r>
              <a:rPr lang="en-US" sz="1800" dirty="0">
                <a:solidFill>
                  <a:schemeClr val="tx2"/>
                </a:solidFill>
              </a:rPr>
              <a:t>[J/</a:t>
            </a:r>
            <a:r>
              <a:rPr lang="en-US" sz="1800" dirty="0">
                <a:solidFill>
                  <a:schemeClr val="tx2"/>
                </a:solidFill>
                <a:latin typeface="Symbol" panose="05050102010706020507" pitchFamily="18" charset="2"/>
              </a:rPr>
              <a:t>y-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&gt;</a:t>
            </a:r>
            <a:r>
              <a:rPr lang="en-US" sz="1800" dirty="0" err="1" smtClean="0">
                <a:solidFill>
                  <a:schemeClr val="tx2"/>
                </a:solidFill>
              </a:rPr>
              <a:t>pp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dirty="0" smtClean="0">
                <a:solidFill>
                  <a:schemeClr val="tx2"/>
                </a:solidFill>
              </a:rPr>
              <a:t>] </a:t>
            </a:r>
            <a:r>
              <a:rPr lang="en-US" sz="1800" dirty="0">
                <a:solidFill>
                  <a:schemeClr val="tx2"/>
                </a:solidFill>
              </a:rPr>
              <a:t>= </a:t>
            </a:r>
            <a:r>
              <a:rPr lang="en-US" sz="1800" dirty="0" smtClean="0">
                <a:solidFill>
                  <a:srgbClr val="C00000"/>
                </a:solidFill>
              </a:rPr>
              <a:t>(13.0</a:t>
            </a:r>
            <a:r>
              <a:rPr lang="en-GB" sz="1800" dirty="0" smtClean="0">
                <a:solidFill>
                  <a:srgbClr val="C00000"/>
                </a:solidFill>
              </a:rPr>
              <a:t>±0.7)·</a:t>
            </a:r>
            <a:r>
              <a:rPr lang="en-GB" sz="1800" dirty="0">
                <a:solidFill>
                  <a:srgbClr val="C00000"/>
                </a:solidFill>
              </a:rPr>
              <a:t>10</a:t>
            </a:r>
            <a:r>
              <a:rPr lang="en-GB" sz="1800" baseline="30000" dirty="0">
                <a:solidFill>
                  <a:srgbClr val="C00000"/>
                </a:solidFill>
              </a:rPr>
              <a:t>-4 </a:t>
            </a:r>
            <a:r>
              <a:rPr lang="en-GB" sz="1800" dirty="0"/>
              <a:t>.</a:t>
            </a:r>
          </a:p>
          <a:p>
            <a:pPr marL="622300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>
                <a:solidFill>
                  <a:srgbClr val="FF0000"/>
                </a:solidFill>
              </a:rPr>
              <a:t>  S</a:t>
            </a:r>
            <a:r>
              <a:rPr lang="en-GB" sz="1800" baseline="-25000" dirty="0" smtClean="0">
                <a:solidFill>
                  <a:srgbClr val="FF0000"/>
                </a:solidFill>
              </a:rPr>
              <a:t>M</a:t>
            </a:r>
            <a:r>
              <a:rPr lang="en-GB" sz="1800" baseline="30000" dirty="0" smtClean="0">
                <a:solidFill>
                  <a:srgbClr val="FF0000"/>
                </a:solidFill>
              </a:rPr>
              <a:t>2</a:t>
            </a:r>
            <a:r>
              <a:rPr lang="en-GB" sz="1800" dirty="0" smtClean="0">
                <a:solidFill>
                  <a:srgbClr val="FF0000"/>
                </a:solidFill>
              </a:rPr>
              <a:t>   = 17.6±1.0  </a:t>
            </a:r>
            <a:r>
              <a:rPr lang="en-GB" sz="1800" dirty="0">
                <a:solidFill>
                  <a:srgbClr val="FF0000"/>
                </a:solidFill>
              </a:rPr>
              <a:t>,  </a:t>
            </a:r>
            <a:r>
              <a:rPr lang="en-GB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M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= 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en-GB" sz="1800" dirty="0" smtClean="0">
                <a:solidFill>
                  <a:srgbClr val="FF0000"/>
                </a:solidFill>
              </a:rPr>
              <a:t>84.7</a:t>
            </a:r>
            <a:r>
              <a:rPr lang="en-GB" sz="1800" baseline="30000" dirty="0" smtClean="0">
                <a:solidFill>
                  <a:srgbClr val="FF0000"/>
                </a:solidFill>
              </a:rPr>
              <a:t>0 </a:t>
            </a:r>
            <a:r>
              <a:rPr lang="en-GB" sz="1800" dirty="0" smtClean="0">
                <a:solidFill>
                  <a:srgbClr val="FF0000"/>
                </a:solidFill>
              </a:rPr>
              <a:t>±  9.5</a:t>
            </a:r>
            <a:r>
              <a:rPr lang="en-GB" sz="1800" baseline="30000" dirty="0" smtClean="0">
                <a:solidFill>
                  <a:srgbClr val="FF0000"/>
                </a:solidFill>
              </a:rPr>
              <a:t>0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622300" indent="-285750"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800" dirty="0" smtClean="0">
                <a:solidFill>
                  <a:srgbClr val="FF0000"/>
                </a:solidFill>
              </a:rPr>
              <a:t>      S</a:t>
            </a:r>
            <a:r>
              <a:rPr lang="en-GB" sz="1800" baseline="-25000" dirty="0" smtClean="0">
                <a:solidFill>
                  <a:srgbClr val="FF0000"/>
                </a:solidFill>
              </a:rPr>
              <a:t>E</a:t>
            </a:r>
            <a:r>
              <a:rPr lang="en-GB" sz="1800" baseline="30000" dirty="0" smtClean="0">
                <a:solidFill>
                  <a:srgbClr val="FF0000"/>
                </a:solidFill>
              </a:rPr>
              <a:t>2</a:t>
            </a:r>
            <a:r>
              <a:rPr lang="en-GB" sz="1800" dirty="0" smtClean="0">
                <a:solidFill>
                  <a:srgbClr val="FF0000"/>
                </a:solidFill>
              </a:rPr>
              <a:t>   = 14.2±3.9  </a:t>
            </a:r>
            <a:r>
              <a:rPr lang="en-GB" sz="1800" dirty="0">
                <a:solidFill>
                  <a:srgbClr val="FF0000"/>
                </a:solidFill>
              </a:rPr>
              <a:t>, 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= </a:t>
            </a:r>
            <a:r>
              <a:rPr lang="en-GB" sz="1800" dirty="0" smtClean="0">
                <a:solidFill>
                  <a:srgbClr val="FF0000"/>
                </a:solidFill>
              </a:rPr>
              <a:t>100.8</a:t>
            </a:r>
            <a:r>
              <a:rPr lang="en-GB" sz="1800" baseline="30000" dirty="0" smtClean="0">
                <a:solidFill>
                  <a:srgbClr val="FF0000"/>
                </a:solidFill>
              </a:rPr>
              <a:t>0 </a:t>
            </a:r>
            <a:r>
              <a:rPr lang="en-GB" sz="1800" dirty="0" smtClean="0">
                <a:solidFill>
                  <a:srgbClr val="FF0000"/>
                </a:solidFill>
              </a:rPr>
              <a:t>± 32.2</a:t>
            </a:r>
            <a:r>
              <a:rPr lang="en-GB" sz="1800" baseline="30000" dirty="0" smtClean="0">
                <a:solidFill>
                  <a:srgbClr val="FF0000"/>
                </a:solidFill>
              </a:rPr>
              <a:t>0</a:t>
            </a:r>
            <a:endParaRPr lang="en-GB" sz="1800" dirty="0">
              <a:solidFill>
                <a:srgbClr val="FF0000"/>
              </a:solidFill>
            </a:endParaRPr>
          </a:p>
          <a:p>
            <a:pPr marL="622300" indent="-285750">
              <a:spcBef>
                <a:spcPts val="75"/>
              </a:spcBef>
              <a:spcAft>
                <a:spcPts val="90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 |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GB" sz="1800" dirty="0" smtClean="0">
                <a:solidFill>
                  <a:srgbClr val="FF0000"/>
                </a:solidFill>
              </a:rPr>
              <a:t>T</a:t>
            </a:r>
            <a:r>
              <a:rPr lang="en-GB" sz="1800" baseline="30000" dirty="0" smtClean="0">
                <a:solidFill>
                  <a:srgbClr val="FF0000"/>
                </a:solidFill>
              </a:rPr>
              <a:t>2</a:t>
            </a:r>
            <a:r>
              <a:rPr lang="en-GB" sz="1800" dirty="0" smtClean="0">
                <a:solidFill>
                  <a:srgbClr val="FF0000"/>
                </a:solidFill>
              </a:rPr>
              <a:t>| ~ ( 0.9 ±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3.4) · 10</a:t>
            </a:r>
            <a:r>
              <a:rPr lang="en-GB" sz="1800" baseline="30000" dirty="0" smtClean="0">
                <a:solidFill>
                  <a:srgbClr val="FF0000"/>
                </a:solidFill>
              </a:rPr>
              <a:t>-5 </a:t>
            </a:r>
            <a:r>
              <a:rPr lang="en-GB" sz="1800" dirty="0" smtClean="0">
                <a:solidFill>
                  <a:srgbClr val="FF0000"/>
                </a:solidFill>
              </a:rPr>
              <a:t> at the J/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endParaRPr lang="en-GB" sz="2400" baseline="30000" dirty="0" smtClean="0">
              <a:solidFill>
                <a:srgbClr val="FF0000"/>
              </a:solidFill>
            </a:endParaRP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baseline="300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S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 too big to extract the G parity Violating Amplitude, if any</a:t>
            </a: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</a:t>
            </a:r>
          </a:p>
          <a:p>
            <a:pPr marL="85725" indent="0">
              <a:spcBef>
                <a:spcPts val="0"/>
              </a:spcBef>
              <a:spcAft>
                <a:spcPts val="2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   </a:t>
            </a:r>
            <a:endParaRPr lang="en-GB" sz="1800" dirty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15616" y="4365104"/>
            <a:ext cx="460851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8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decay via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</a:t>
            </a:r>
            <a:r>
              <a:rPr lang="en-US" sz="1800" dirty="0" smtClean="0"/>
              <a:t> </a:t>
            </a:r>
            <a:endParaRPr lang="it-IT" altLang="it-IT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4996358"/>
          </a:xfrm>
          <a:solidFill>
            <a:srgbClr val="FFFF99"/>
          </a:solidFill>
        </p:spPr>
        <p:txBody>
          <a:bodyPr tIns="216000" bIns="144000"/>
          <a:lstStyle/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tabLst>
                <a:tab pos="361950" algn="l"/>
              </a:tabLst>
            </a:pPr>
            <a:r>
              <a:rPr lang="en-GB" sz="1800" dirty="0" smtClean="0"/>
              <a:t>A contribution</a:t>
            </a:r>
            <a:r>
              <a:rPr lang="en-US" sz="1800" dirty="0" smtClean="0">
                <a:solidFill>
                  <a:schemeClr val="tx2"/>
                </a:solidFill>
              </a:rPr>
              <a:t> from </a:t>
            </a:r>
            <a:r>
              <a:rPr lang="en-US" sz="1800" dirty="0">
                <a:latin typeface="Symbol" panose="05050102010706020507" pitchFamily="18" charset="2"/>
              </a:rPr>
              <a:t>y</a:t>
            </a:r>
            <a:r>
              <a:rPr lang="en-US" sz="1800" dirty="0"/>
              <a:t>(3686</a:t>
            </a:r>
            <a:r>
              <a:rPr lang="en-US" sz="1800" dirty="0" smtClean="0"/>
              <a:t>)-&gt; 2g1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1800" baseline="-25000" dirty="0" smtClean="0"/>
              <a:t>virt</a:t>
            </a:r>
            <a:r>
              <a:rPr lang="en-US" sz="1800" dirty="0" smtClean="0"/>
              <a:t> </a:t>
            </a:r>
            <a:r>
              <a:rPr lang="en-US" sz="1800" dirty="0"/>
              <a:t>-&gt;</a:t>
            </a:r>
            <a:r>
              <a:rPr lang="en-US" sz="1800" dirty="0" err="1" smtClean="0"/>
              <a:t>NN</a:t>
            </a:r>
            <a:r>
              <a:rPr lang="en-US" sz="1800" baseline="-25000" dirty="0" err="1" smtClean="0"/>
              <a:t>bar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is expected.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 smtClean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endParaRPr lang="en-US" sz="1800" dirty="0" smtClean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                 </a:t>
            </a:r>
            <a:endParaRPr lang="en-GB" sz="1800" dirty="0" smtClean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b="1" dirty="0">
              <a:solidFill>
                <a:schemeClr val="tx2"/>
              </a:solidFill>
            </a:endParaRP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15</a:t>
            </a:fld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3"/>
            <a:ext cx="3528392" cy="20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79" y="4086001"/>
            <a:ext cx="4154821" cy="17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59623" y="5435932"/>
            <a:ext cx="4233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4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decay via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</a:t>
            </a:r>
            <a:r>
              <a:rPr lang="en-US" sz="1800" dirty="0" smtClean="0"/>
              <a:t> </a:t>
            </a:r>
            <a:endParaRPr lang="it-IT" altLang="it-IT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42492" y="1124744"/>
            <a:ext cx="8305972" cy="4996358"/>
          </a:xfrm>
          <a:solidFill>
            <a:srgbClr val="FFFF99"/>
          </a:solidFill>
        </p:spPr>
        <p:txBody>
          <a:bodyPr tIns="216000" bIns="144000"/>
          <a:lstStyle/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There will be 3 amplitudes, where the </a:t>
            </a:r>
            <a:r>
              <a:rPr lang="en-US" sz="1800" dirty="0">
                <a:solidFill>
                  <a:schemeClr val="tx2"/>
                </a:solidFill>
              </a:rPr>
              <a:t>virtual </a:t>
            </a:r>
            <a:r>
              <a:rPr lang="en-US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chemeClr val="tx2"/>
                </a:solidFill>
              </a:rPr>
              <a:t> will produce alternatively one of the 3 possible </a:t>
            </a:r>
            <a:r>
              <a:rPr lang="en-US" sz="1800" dirty="0" err="1" smtClean="0">
                <a:solidFill>
                  <a:schemeClr val="tx2"/>
                </a:solidFill>
              </a:rPr>
              <a:t>qq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pairs, inside </a:t>
            </a:r>
            <a:r>
              <a:rPr lang="en-US" sz="1800" dirty="0" err="1" smtClean="0">
                <a:solidFill>
                  <a:schemeClr val="tx2"/>
                </a:solidFill>
              </a:rPr>
              <a:t>NN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aseline="-25000" dirty="0" smtClean="0">
                <a:solidFill>
                  <a:schemeClr val="tx2"/>
                </a:solidFill>
              </a:rPr>
              <a:t>. </a:t>
            </a:r>
            <a:br>
              <a:rPr lang="en-US" sz="1800" baseline="-250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Each amplitude will be  proportional to the charge of the corresponding q, so that, adding the 3 amplitudes, the total          will be proportional to the Baryon charge.</a:t>
            </a: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Therefore the</a:t>
            </a:r>
            <a:r>
              <a:rPr lang="en-US" sz="1800" b="1" dirty="0" smtClean="0">
                <a:solidFill>
                  <a:schemeClr val="tx2"/>
                </a:solidFill>
              </a:rPr>
              <a:t> contribution to </a:t>
            </a:r>
            <a:r>
              <a:rPr lang="en-US" sz="1800" b="1" dirty="0" err="1" smtClean="0">
                <a:solidFill>
                  <a:schemeClr val="tx2"/>
                </a:solidFill>
              </a:rPr>
              <a:t>nn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will vanish.    </a:t>
            </a:r>
          </a:p>
          <a:p>
            <a:pPr marL="85725" indent="0">
              <a:lnSpc>
                <a:spcPts val="12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   While the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contribution </a:t>
            </a:r>
            <a:r>
              <a:rPr lang="en-US" sz="1800" b="1" dirty="0" smtClean="0">
                <a:solidFill>
                  <a:schemeClr val="tx2"/>
                </a:solidFill>
              </a:rPr>
              <a:t>to </a:t>
            </a:r>
            <a:r>
              <a:rPr lang="en-US" sz="1800" b="1" dirty="0" err="1" smtClean="0">
                <a:solidFill>
                  <a:schemeClr val="tx2"/>
                </a:solidFill>
              </a:rPr>
              <a:t>pp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should be negative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  <a:endParaRPr lang="en-GB" sz="1800" dirty="0" smtClean="0"/>
          </a:p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r>
              <a:rPr lang="en-GB" sz="1800" dirty="0" smtClean="0"/>
              <a:t>Conversely in the case of </a:t>
            </a:r>
            <a:r>
              <a:rPr lang="en-GB" sz="1800" b="1" dirty="0" smtClean="0"/>
              <a:t>a negative Baryon, like </a:t>
            </a:r>
            <a:r>
              <a:rPr lang="en-GB" sz="2400" b="1" dirty="0" smtClean="0">
                <a:latin typeface="Symbol" panose="05050102010706020507" pitchFamily="18" charset="2"/>
              </a:rPr>
              <a:t>S</a:t>
            </a:r>
            <a:r>
              <a:rPr lang="en-GB" sz="2400" b="1" baseline="30000" dirty="0" smtClean="0">
                <a:latin typeface="Symbol" panose="05050102010706020507" pitchFamily="18" charset="2"/>
              </a:rPr>
              <a:t>-</a:t>
            </a:r>
            <a:r>
              <a:rPr lang="en-GB" sz="1800" dirty="0" smtClean="0"/>
              <a:t>,       </a:t>
            </a:r>
            <a:r>
              <a:rPr lang="en-US" sz="1800" dirty="0"/>
              <a:t>2g1</a:t>
            </a: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1800" baseline="-25000" dirty="0"/>
              <a:t>virt</a:t>
            </a:r>
            <a:r>
              <a:rPr lang="en-US" sz="1800" dirty="0"/>
              <a:t> </a:t>
            </a:r>
            <a:r>
              <a:rPr lang="en-US" sz="1800" b="1" dirty="0" smtClean="0"/>
              <a:t>contribution  should interferes positively</a:t>
            </a:r>
            <a:r>
              <a:rPr lang="en-US" sz="1800" dirty="0" smtClean="0"/>
              <a:t>,      increasing B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in </a:t>
            </a:r>
            <a:r>
              <a:rPr lang="en-US" sz="1800" dirty="0" err="1" smtClean="0"/>
              <a:t>pp</a:t>
            </a:r>
            <a:r>
              <a:rPr lang="en-US" sz="1800" baseline="-25000" dirty="0" err="1" smtClean="0"/>
              <a:t>bar</a:t>
            </a:r>
            <a:r>
              <a:rPr lang="en-US" sz="1800" baseline="-25000" dirty="0" smtClean="0"/>
              <a:t>   </a:t>
            </a:r>
            <a:r>
              <a:rPr lang="en-US" sz="1800" dirty="0" smtClean="0"/>
              <a:t>with respect to </a:t>
            </a:r>
            <a:r>
              <a:rPr lang="en-US" sz="1800" dirty="0" err="1" smtClean="0"/>
              <a:t>nn</a:t>
            </a:r>
            <a:r>
              <a:rPr lang="en-US" sz="1800" baseline="-25000" dirty="0" err="1" smtClean="0"/>
              <a:t>bar</a:t>
            </a:r>
            <a:r>
              <a:rPr lang="en-US" sz="1800" dirty="0" smtClean="0"/>
              <a:t> .                               </a:t>
            </a:r>
            <a:r>
              <a:rPr lang="en-US" sz="1800" dirty="0" smtClean="0">
                <a:solidFill>
                  <a:srgbClr val="008000"/>
                </a:solidFill>
              </a:rPr>
              <a:t> It has to be evaluated.</a:t>
            </a:r>
          </a:p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tabLst>
                <a:tab pos="361950" algn="l"/>
              </a:tabLst>
            </a:pPr>
            <a:r>
              <a:rPr lang="en-US" sz="1800" dirty="0" smtClean="0"/>
              <a:t>Since the </a:t>
            </a:r>
            <a:r>
              <a:rPr lang="en-US" sz="1800" dirty="0"/>
              <a:t>2g1</a:t>
            </a: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1800" baseline="-25000" dirty="0"/>
              <a:t>virt</a:t>
            </a:r>
            <a:r>
              <a:rPr lang="en-US" sz="1800" dirty="0"/>
              <a:t> </a:t>
            </a:r>
            <a:r>
              <a:rPr lang="en-US" sz="1800" dirty="0" smtClean="0"/>
              <a:t>amplitude is small, it is difficult to check if contributes to B</a:t>
            </a:r>
            <a:r>
              <a:rPr lang="en-US" sz="1800" baseline="-25000" dirty="0" smtClean="0"/>
              <a:t>M </a:t>
            </a:r>
            <a:r>
              <a:rPr lang="en-US" sz="1800" dirty="0"/>
              <a:t> </a:t>
            </a:r>
            <a:r>
              <a:rPr lang="en-US" sz="1800" dirty="0" smtClean="0"/>
              <a:t>too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                 </a:t>
            </a:r>
            <a:endParaRPr lang="en-GB" sz="1800" dirty="0" smtClean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b="1" dirty="0">
              <a:solidFill>
                <a:schemeClr val="tx2"/>
              </a:solidFill>
            </a:endParaRP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4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decay via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</a:t>
            </a:r>
            <a:r>
              <a:rPr lang="en-US" sz="1800" dirty="0" smtClean="0"/>
              <a:t> </a:t>
            </a:r>
            <a:endParaRPr lang="it-IT" altLang="it-IT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98476" y="1171700"/>
            <a:ext cx="8496944" cy="4996358"/>
          </a:xfrm>
          <a:solidFill>
            <a:srgbClr val="FFFF99"/>
          </a:solidFill>
        </p:spPr>
        <p:txBody>
          <a:bodyPr tIns="216000" bIns="144000"/>
          <a:lstStyle/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>
                <a:solidFill>
                  <a:srgbClr val="3333CC"/>
                </a:solidFill>
              </a:rPr>
              <a:t>S. </a:t>
            </a:r>
            <a:r>
              <a:rPr lang="en-GB" sz="1800" dirty="0" err="1" smtClean="0">
                <a:solidFill>
                  <a:srgbClr val="3333CC"/>
                </a:solidFill>
              </a:rPr>
              <a:t>Pacetti</a:t>
            </a:r>
            <a:r>
              <a:rPr lang="en-GB" sz="1800" dirty="0" smtClean="0">
                <a:solidFill>
                  <a:schemeClr val="tx2"/>
                </a:solidFill>
              </a:rPr>
              <a:t> (BESIII 2015 Coll. Meeting, Shanghai Jiao Tong Un, June)   has </a:t>
            </a:r>
            <a:r>
              <a:rPr lang="en-GB" sz="1800" dirty="0">
                <a:solidFill>
                  <a:schemeClr val="tx2"/>
                </a:solidFill>
              </a:rPr>
              <a:t>already discussed the </a:t>
            </a:r>
            <a:r>
              <a:rPr lang="en-US" sz="1800" dirty="0">
                <a:solidFill>
                  <a:schemeClr val="tx2"/>
                </a:solidFill>
              </a:rPr>
              <a:t>2g1</a:t>
            </a:r>
            <a:r>
              <a:rPr lang="en-US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US" sz="1800" baseline="-25000" dirty="0">
                <a:solidFill>
                  <a:schemeClr val="tx2"/>
                </a:solidFill>
              </a:rPr>
              <a:t>virtual</a:t>
            </a:r>
            <a:r>
              <a:rPr lang="en-US" sz="1800" dirty="0">
                <a:solidFill>
                  <a:schemeClr val="tx2"/>
                </a:solidFill>
              </a:rPr>
              <a:t> contribution, </a:t>
            </a:r>
            <a:r>
              <a:rPr lang="en-GB" sz="1800" dirty="0" smtClean="0">
                <a:solidFill>
                  <a:schemeClr val="tx2"/>
                </a:solidFill>
              </a:rPr>
              <a:t>showing </a:t>
            </a:r>
            <a:r>
              <a:rPr lang="en-GB" sz="1800" dirty="0">
                <a:solidFill>
                  <a:schemeClr val="tx2"/>
                </a:solidFill>
              </a:rPr>
              <a:t>the experimental evidence, according the present data on  J/</a:t>
            </a:r>
            <a:r>
              <a:rPr lang="en-GB" sz="2400" dirty="0">
                <a:solidFill>
                  <a:schemeClr val="tx2"/>
                </a:solidFill>
                <a:latin typeface="Symbol" panose="05050102010706020507" pitchFamily="18" charset="2"/>
              </a:rPr>
              <a:t>y </a:t>
            </a:r>
            <a:r>
              <a:rPr lang="en-GB" sz="1800" dirty="0">
                <a:solidFill>
                  <a:schemeClr val="tx2"/>
                </a:solidFill>
              </a:rPr>
              <a:t>-&gt; </a:t>
            </a:r>
            <a:r>
              <a:rPr lang="en-GB" sz="2400" dirty="0">
                <a:solidFill>
                  <a:schemeClr val="tx2"/>
                </a:solidFill>
                <a:latin typeface="Symbol" panose="05050102010706020507" pitchFamily="18" charset="2"/>
              </a:rPr>
              <a:t>pp</a:t>
            </a:r>
            <a:r>
              <a:rPr lang="en-GB" sz="1800" dirty="0">
                <a:solidFill>
                  <a:schemeClr val="tx2"/>
                </a:solidFill>
              </a:rPr>
              <a:t> decay and </a:t>
            </a:r>
            <a:r>
              <a:rPr lang="en-GB" sz="1800" dirty="0" err="1">
                <a:solidFill>
                  <a:schemeClr val="tx2"/>
                </a:solidFill>
              </a:rPr>
              <a:t>e</a:t>
            </a:r>
            <a:r>
              <a:rPr lang="en-GB" sz="1800" baseline="30000" dirty="0" err="1">
                <a:solidFill>
                  <a:schemeClr val="tx2"/>
                </a:solidFill>
              </a:rPr>
              <a:t>+</a:t>
            </a:r>
            <a:r>
              <a:rPr lang="en-GB" sz="1800" dirty="0" err="1">
                <a:solidFill>
                  <a:schemeClr val="tx2"/>
                </a:solidFill>
              </a:rPr>
              <a:t>e</a:t>
            </a:r>
            <a:r>
              <a:rPr lang="en-GB" sz="1800" baseline="30000" dirty="0">
                <a:solidFill>
                  <a:schemeClr val="tx2"/>
                </a:solidFill>
              </a:rPr>
              <a:t>-</a:t>
            </a:r>
            <a:r>
              <a:rPr lang="en-GB" sz="1800" dirty="0">
                <a:solidFill>
                  <a:schemeClr val="tx2"/>
                </a:solidFill>
              </a:rPr>
              <a:t> -&gt; </a:t>
            </a:r>
            <a:r>
              <a:rPr lang="en-GB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pp, </a:t>
            </a:r>
            <a:r>
              <a:rPr lang="en-GB" sz="1800" dirty="0" smtClean="0">
                <a:solidFill>
                  <a:schemeClr val="tx2"/>
                </a:solidFill>
              </a:rPr>
              <a:t>close to </a:t>
            </a:r>
            <a:r>
              <a:rPr lang="en-GB" sz="1800" dirty="0">
                <a:solidFill>
                  <a:schemeClr val="tx2"/>
                </a:solidFill>
              </a:rPr>
              <a:t>J/</a:t>
            </a:r>
            <a:r>
              <a:rPr lang="en-GB" sz="2400" dirty="0">
                <a:solidFill>
                  <a:schemeClr val="tx2"/>
                </a:solidFill>
                <a:latin typeface="Symbol" panose="05050102010706020507" pitchFamily="18" charset="2"/>
              </a:rPr>
              <a:t>y </a:t>
            </a:r>
            <a:r>
              <a:rPr lang="en-GB" sz="1800" dirty="0" smtClean="0">
                <a:solidFill>
                  <a:schemeClr val="tx2"/>
                </a:solidFill>
              </a:rPr>
              <a:t>:   </a:t>
            </a:r>
          </a:p>
          <a:p>
            <a:pPr marL="85725" indent="0" algn="ctr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B(J/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chemeClr val="tx2"/>
                </a:solidFill>
              </a:rPr>
              <a:t>-</a:t>
            </a:r>
            <a:r>
              <a:rPr lang="en-GB" sz="1800" b="1" dirty="0">
                <a:solidFill>
                  <a:schemeClr val="tx2"/>
                </a:solidFill>
              </a:rPr>
              <a:t>&gt;</a:t>
            </a:r>
            <a:r>
              <a:rPr lang="en-GB" sz="1800" b="1" dirty="0" smtClean="0">
                <a:solidFill>
                  <a:schemeClr val="tx2"/>
                </a:solidFill>
              </a:rPr>
              <a:t>2g1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 smtClean="0">
                <a:solidFill>
                  <a:schemeClr val="tx2"/>
                </a:solidFill>
              </a:rPr>
              <a:t>virt</a:t>
            </a:r>
            <a:r>
              <a:rPr lang="en-GB" sz="1800" b="1" dirty="0" smtClean="0">
                <a:solidFill>
                  <a:schemeClr val="tx2"/>
                </a:solidFill>
              </a:rPr>
              <a:t>-&gt; 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pp</a:t>
            </a:r>
            <a:r>
              <a:rPr lang="en-GB" sz="1800" b="1" dirty="0" smtClean="0">
                <a:solidFill>
                  <a:schemeClr val="tx2"/>
                </a:solidFill>
              </a:rPr>
              <a:t>) </a:t>
            </a:r>
            <a:r>
              <a:rPr lang="en-GB" sz="1800" b="1" dirty="0" smtClean="0"/>
              <a:t>~ 10</a:t>
            </a:r>
            <a:r>
              <a:rPr lang="en-GB" sz="1800" b="1" baseline="30000" dirty="0" smtClean="0"/>
              <a:t>-4</a:t>
            </a:r>
            <a:r>
              <a:rPr lang="en-GB" sz="1800" b="1" dirty="0" smtClean="0"/>
              <a:t>,</a:t>
            </a:r>
          </a:p>
          <a:p>
            <a:pPr marL="85725" indent="0" algn="ctr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B(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chemeClr val="tx2"/>
                </a:solidFill>
              </a:rPr>
              <a:t>(3686)-&gt;</a:t>
            </a:r>
            <a:r>
              <a:rPr lang="en-GB" sz="1800" b="1" dirty="0">
                <a:solidFill>
                  <a:schemeClr val="tx2"/>
                </a:solidFill>
              </a:rPr>
              <a:t>2g1</a:t>
            </a:r>
            <a:r>
              <a:rPr lang="en-GB" sz="2400" b="1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>
                <a:solidFill>
                  <a:schemeClr val="tx2"/>
                </a:solidFill>
              </a:rPr>
              <a:t>virt</a:t>
            </a:r>
            <a:r>
              <a:rPr lang="en-GB" sz="1800" b="1" dirty="0">
                <a:solidFill>
                  <a:schemeClr val="tx2"/>
                </a:solidFill>
              </a:rPr>
              <a:t>-&gt; </a:t>
            </a:r>
            <a:r>
              <a:rPr lang="en-GB" sz="2400" b="1" dirty="0">
                <a:solidFill>
                  <a:schemeClr val="tx2"/>
                </a:solidFill>
                <a:latin typeface="Symbol" panose="05050102010706020507" pitchFamily="18" charset="2"/>
              </a:rPr>
              <a:t>pp</a:t>
            </a:r>
            <a:r>
              <a:rPr lang="en-GB" sz="1800" b="1" dirty="0">
                <a:solidFill>
                  <a:schemeClr val="tx2"/>
                </a:solidFill>
              </a:rPr>
              <a:t>) </a:t>
            </a:r>
            <a:r>
              <a:rPr lang="en-GB" sz="1800" b="1" dirty="0" smtClean="0"/>
              <a:t>~ 0.5·10</a:t>
            </a:r>
            <a:r>
              <a:rPr lang="en-GB" sz="1800" b="1" baseline="30000" dirty="0" smtClean="0"/>
              <a:t>-5</a:t>
            </a:r>
            <a:r>
              <a:rPr lang="en-GB" sz="1800" dirty="0" smtClean="0"/>
              <a:t>,</a:t>
            </a:r>
          </a:p>
          <a:p>
            <a:pPr marL="423863" indent="0">
              <a:lnSpc>
                <a:spcPts val="21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714375" algn="l"/>
              </a:tabLst>
            </a:pPr>
            <a:r>
              <a:rPr lang="en-GB" sz="1800" dirty="0" smtClean="0">
                <a:solidFill>
                  <a:schemeClr val="tx2"/>
                </a:solidFill>
              </a:rPr>
              <a:t>and </a:t>
            </a:r>
            <a:r>
              <a:rPr lang="en-GB" sz="1800" dirty="0">
                <a:solidFill>
                  <a:schemeClr val="tx2"/>
                </a:solidFill>
              </a:rPr>
              <a:t>a </a:t>
            </a:r>
            <a:r>
              <a:rPr lang="en-GB" sz="1800" dirty="0" smtClean="0">
                <a:solidFill>
                  <a:schemeClr val="tx2"/>
                </a:solidFill>
              </a:rPr>
              <a:t>quantitative successful </a:t>
            </a:r>
            <a:r>
              <a:rPr lang="en-GB" sz="1800" b="1" dirty="0" smtClean="0">
                <a:solidFill>
                  <a:schemeClr val="tx2"/>
                </a:solidFill>
              </a:rPr>
              <a:t>model:  </a:t>
            </a:r>
            <a:r>
              <a:rPr lang="en-GB" sz="2400" b="1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 err="1" smtClean="0">
                <a:solidFill>
                  <a:schemeClr val="tx2"/>
                </a:solidFill>
              </a:rPr>
              <a:t>virt</a:t>
            </a:r>
            <a:r>
              <a:rPr lang="en-GB" sz="1800" b="1" baseline="-25000" dirty="0" smtClean="0">
                <a:solidFill>
                  <a:schemeClr val="tx2"/>
                </a:solidFill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&lt;- 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h</a:t>
            </a:r>
            <a:r>
              <a:rPr lang="en-GB" sz="2400" b="1" dirty="0" smtClean="0">
                <a:solidFill>
                  <a:schemeClr val="tx2"/>
                </a:solidFill>
              </a:rPr>
              <a:t>’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-&gt; pp .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tabLst>
                <a:tab pos="361950" algn="l"/>
              </a:tabLst>
            </a:pPr>
            <a:r>
              <a:rPr lang="en-GB" sz="1800" dirty="0" smtClean="0"/>
              <a:t>The order of magnitude of the </a:t>
            </a:r>
            <a:r>
              <a:rPr lang="en-GB" sz="1800" smtClean="0"/>
              <a:t>present result </a:t>
            </a:r>
            <a:r>
              <a:rPr lang="en-GB" sz="1800" dirty="0" smtClean="0"/>
              <a:t>is close:   </a:t>
            </a:r>
          </a:p>
          <a:p>
            <a:pPr marL="85725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   </a:t>
            </a:r>
            <a:r>
              <a:rPr lang="en-GB" sz="1800" b="1" dirty="0">
                <a:solidFill>
                  <a:srgbClr val="C00000"/>
                </a:solidFill>
              </a:rPr>
              <a:t>B(</a:t>
            </a:r>
            <a:r>
              <a:rPr lang="en-GB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>
                <a:solidFill>
                  <a:srgbClr val="C00000"/>
                </a:solidFill>
              </a:rPr>
              <a:t>`-&gt;2g1</a:t>
            </a:r>
            <a:r>
              <a:rPr lang="en-GB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>
                <a:solidFill>
                  <a:srgbClr val="C00000"/>
                </a:solidFill>
              </a:rPr>
              <a:t>virt</a:t>
            </a:r>
            <a:r>
              <a:rPr lang="en-GB" sz="1800" b="1" dirty="0">
                <a:solidFill>
                  <a:srgbClr val="C00000"/>
                </a:solidFill>
              </a:rPr>
              <a:t>-&gt;</a:t>
            </a:r>
            <a:r>
              <a:rPr lang="en-GB" sz="1800" b="1" dirty="0" err="1" smtClean="0">
                <a:solidFill>
                  <a:srgbClr val="C00000"/>
                </a:solidFill>
              </a:rPr>
              <a:t>NN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) </a:t>
            </a:r>
            <a:r>
              <a:rPr lang="en-GB" sz="1800" b="1" dirty="0">
                <a:solidFill>
                  <a:srgbClr val="C00000"/>
                </a:solidFill>
              </a:rPr>
              <a:t>~ ( 2.7 ± 1.0)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b="1" dirty="0">
                <a:solidFill>
                  <a:srgbClr val="C00000"/>
                </a:solidFill>
              </a:rPr>
              <a:t>· 10</a:t>
            </a:r>
            <a:r>
              <a:rPr lang="en-GB" sz="1800" b="1" baseline="30000" dirty="0">
                <a:solidFill>
                  <a:srgbClr val="C00000"/>
                </a:solidFill>
              </a:rPr>
              <a:t>-5</a:t>
            </a:r>
            <a:r>
              <a:rPr lang="en-GB" sz="1800" b="1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       </a:t>
            </a:r>
          </a:p>
          <a:p>
            <a:pPr marL="85725" indent="0" algn="ctr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rgbClr val="C00000"/>
                </a:solidFill>
              </a:rPr>
              <a:t>B(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>
                <a:solidFill>
                  <a:srgbClr val="C00000"/>
                </a:solidFill>
              </a:rPr>
              <a:t>`</a:t>
            </a:r>
            <a:r>
              <a:rPr lang="en-GB" sz="1800" b="1" dirty="0" smtClean="0">
                <a:solidFill>
                  <a:srgbClr val="C00000"/>
                </a:solidFill>
              </a:rPr>
              <a:t>-&gt;2g1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 smtClean="0">
                <a:solidFill>
                  <a:srgbClr val="C00000"/>
                </a:solidFill>
              </a:rPr>
              <a:t>virt</a:t>
            </a:r>
            <a:r>
              <a:rPr lang="en-GB" sz="1800" b="1" dirty="0" smtClean="0">
                <a:solidFill>
                  <a:srgbClr val="C00000"/>
                </a:solidFill>
              </a:rPr>
              <a:t>-&gt;</a:t>
            </a:r>
            <a:r>
              <a:rPr lang="en-GB" sz="1800" b="1" dirty="0" err="1" smtClean="0">
                <a:solidFill>
                  <a:srgbClr val="C00000"/>
                </a:solidFill>
              </a:rPr>
              <a:t>NN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)/B(</a:t>
            </a:r>
            <a:r>
              <a:rPr lang="en-GB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rgbClr val="C00000"/>
                </a:solidFill>
              </a:rPr>
              <a:t>`-&gt;3g-&gt;</a:t>
            </a:r>
            <a:r>
              <a:rPr lang="en-GB" sz="1800" b="1" dirty="0" err="1">
                <a:solidFill>
                  <a:srgbClr val="C00000"/>
                </a:solidFill>
              </a:rPr>
              <a:t>NN</a:t>
            </a:r>
            <a:r>
              <a:rPr lang="en-GB" sz="1800" b="1" baseline="-25000" dirty="0" err="1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) ~ 0.09±0.03</a:t>
            </a:r>
            <a:endParaRPr lang="en-US" sz="1800" b="1" dirty="0">
              <a:solidFill>
                <a:srgbClr val="C00000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b="1" dirty="0">
              <a:solidFill>
                <a:srgbClr val="C00000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17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27584" y="4653136"/>
            <a:ext cx="76328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0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747935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ts val="2700"/>
              </a:lnSpc>
            </a:pP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Simone </a:t>
            </a:r>
            <a:r>
              <a:rPr lang="en-GB" sz="1800" kern="1200" dirty="0" err="1">
                <a:solidFill>
                  <a:srgbClr val="002060"/>
                </a:solidFill>
                <a:latin typeface="+mn-lt"/>
              </a:rPr>
              <a:t>Pacetti</a:t>
            </a: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GB" sz="1800" kern="1200" dirty="0">
                <a:solidFill>
                  <a:srgbClr val="002060"/>
                </a:solidFill>
                <a:latin typeface="+mn-lt"/>
              </a:rPr>
            </a:b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(BESIII 2015 Coll. Meeting, Shanghai Jiao Tong Un, June)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88045"/>
            <a:ext cx="68405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4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747935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ts val="2700"/>
              </a:lnSpc>
            </a:pP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Simone </a:t>
            </a:r>
            <a:r>
              <a:rPr lang="en-GB" sz="1800" kern="1200" dirty="0" err="1">
                <a:solidFill>
                  <a:srgbClr val="002060"/>
                </a:solidFill>
                <a:latin typeface="+mn-lt"/>
              </a:rPr>
              <a:t>Pacetti</a:t>
            </a: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GB" sz="1800" kern="1200" dirty="0">
                <a:solidFill>
                  <a:srgbClr val="002060"/>
                </a:solidFill>
                <a:latin typeface="+mn-lt"/>
              </a:rPr>
            </a:b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(BESIII 2015 Coll. Meeting, Shanghai Jiao Tong Un, June)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246461"/>
            <a:ext cx="6773863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</a:rPr>
              <a:t>Why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 to 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understand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Baryons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is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important</a:t>
            </a:r>
            <a:endParaRPr lang="it-IT" altLang="it-IT" sz="2400" kern="1200" dirty="0" smtClean="0">
              <a:solidFill>
                <a:srgbClr val="00206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96938"/>
            <a:ext cx="8496944" cy="5212382"/>
          </a:xfrm>
          <a:solidFill>
            <a:srgbClr val="FFFF99"/>
          </a:solidFill>
        </p:spPr>
        <p:txBody>
          <a:bodyPr tIns="108000"/>
          <a:lstStyle/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>
                <a:sym typeface="Symbol" pitchFamily="18" charset="2"/>
              </a:rPr>
              <a:t>Visible mass in the Universe is due essentially to the strong force </a:t>
            </a:r>
          </a:p>
          <a:p>
            <a:pPr marL="85725" indent="0"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ym typeface="Symbol" pitchFamily="18" charset="2"/>
              </a:rPr>
              <a:t>    binding quarks inside the Nucleon</a:t>
            </a:r>
          </a:p>
          <a:p>
            <a:pPr marL="85725" indent="0"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it-IT" sz="1600" dirty="0" smtClean="0">
              <a:sym typeface="Symbol" pitchFamily="18" charset="2"/>
            </a:endParaRPr>
          </a:p>
          <a:p>
            <a:pPr marL="371475" indent="-285750">
              <a:spcBef>
                <a:spcPts val="0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/>
              <a:t>Many Meson features come from QED-&gt;QCD, once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/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en-US" sz="2400" dirty="0" err="1" smtClean="0">
                <a:latin typeface="Symbol" panose="05050102010706020507" pitchFamily="18" charset="2"/>
              </a:rPr>
              <a:t>a</a:t>
            </a:r>
            <a:r>
              <a:rPr lang="en-US" sz="1800" baseline="-25000" dirty="0" err="1" smtClean="0"/>
              <a:t>S</a:t>
            </a:r>
            <a:r>
              <a:rPr lang="en-US" sz="1800" b="1" dirty="0" smtClean="0"/>
              <a:t>  </a:t>
            </a:r>
          </a:p>
          <a:p>
            <a:pPr marL="85725" indent="0">
              <a:lnSpc>
                <a:spcPct val="150000"/>
              </a:lnSpc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b="1" dirty="0" smtClean="0"/>
              <a:t>    </a:t>
            </a:r>
            <a:r>
              <a:rPr lang="en-US" sz="1800" dirty="0" smtClean="0"/>
              <a:t>Baryons: no analogue in QED and unique QCD feature </a:t>
            </a:r>
          </a:p>
          <a:p>
            <a:pPr marL="627063" indent="-263525">
              <a:lnSpc>
                <a:spcPct val="150000"/>
              </a:lnSpc>
              <a:spcBef>
                <a:spcPts val="0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US" sz="1800" dirty="0" smtClean="0"/>
              <a:t>But </a:t>
            </a:r>
            <a:r>
              <a:rPr lang="en-US" sz="1800" dirty="0"/>
              <a:t>why</a:t>
            </a:r>
            <a:r>
              <a:rPr lang="en-US" sz="1800" dirty="0" smtClean="0"/>
              <a:t> Baryon </a:t>
            </a:r>
            <a:r>
              <a:rPr lang="en-US" sz="1800" dirty="0" err="1" smtClean="0"/>
              <a:t>Skyrme</a:t>
            </a:r>
            <a:r>
              <a:rPr lang="en-US" sz="1800" dirty="0" smtClean="0"/>
              <a:t> model (no q,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1800" dirty="0" smtClean="0"/>
              <a:t>’s soliton) so successful ?</a:t>
            </a:r>
          </a:p>
          <a:p>
            <a:pPr marL="627063" indent="-263525">
              <a:spcBef>
                <a:spcPts val="0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US" sz="1800" b="1" dirty="0" smtClean="0"/>
              <a:t>    </a:t>
            </a:r>
            <a:r>
              <a:rPr lang="en-US" sz="1800" dirty="0" smtClean="0"/>
              <a:t>Baryons really fully </a:t>
            </a:r>
            <a:r>
              <a:rPr lang="en-US" sz="1800" dirty="0"/>
              <a:t>understood </a:t>
            </a:r>
            <a:r>
              <a:rPr lang="en-US" sz="1800" dirty="0" smtClean="0"/>
              <a:t>?</a:t>
            </a:r>
          </a:p>
          <a:p>
            <a:pPr marL="85725" indent="0"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r>
              <a:rPr lang="en-US" sz="1800" b="1" dirty="0" smtClean="0">
                <a:solidFill>
                  <a:srgbClr val="FF0000"/>
                </a:solidFill>
              </a:rPr>
              <a:t>  </a:t>
            </a:r>
            <a:r>
              <a:rPr lang="en-US" sz="1800" dirty="0" smtClean="0"/>
              <a:t>Vector charmonium,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and </a:t>
            </a:r>
            <a:r>
              <a:rPr lang="en-US" sz="1800" dirty="0" err="1" smtClean="0"/>
              <a:t>BB</a:t>
            </a:r>
            <a:r>
              <a:rPr lang="en-US" sz="1800" baseline="-25000" dirty="0" err="1" smtClean="0"/>
              <a:t>bar</a:t>
            </a:r>
            <a:r>
              <a:rPr lang="en-US" sz="1800" dirty="0" smtClean="0"/>
              <a:t> linked: 3 gluons -&gt; 3 </a:t>
            </a:r>
            <a:r>
              <a:rPr lang="en-US" sz="1800" dirty="0" err="1" smtClean="0"/>
              <a:t>qq</a:t>
            </a:r>
            <a:r>
              <a:rPr lang="en-US" sz="1800" baseline="-25000" dirty="0" err="1" smtClean="0"/>
              <a:t>bar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pairs</a:t>
            </a:r>
          </a:p>
          <a:p>
            <a:pPr marL="627063" indent="-263525">
              <a:spcBef>
                <a:spcPts val="0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US" sz="1800" baseline="30000" dirty="0" smtClean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baseline="-25000" dirty="0" smtClean="0">
                <a:solidFill>
                  <a:srgbClr val="FF0000"/>
                </a:solidFill>
              </a:rPr>
              <a:t>1 </a:t>
            </a:r>
            <a:r>
              <a:rPr lang="en-US" sz="1800" dirty="0" smtClean="0">
                <a:solidFill>
                  <a:srgbClr val="FF0000"/>
                </a:solidFill>
              </a:rPr>
              <a:t>-&gt; </a:t>
            </a:r>
            <a:r>
              <a:rPr lang="en-US" sz="1800" dirty="0" err="1">
                <a:solidFill>
                  <a:srgbClr val="FF0000"/>
                </a:solidFill>
              </a:rPr>
              <a:t>BBbar</a:t>
            </a:r>
            <a:r>
              <a:rPr lang="en-US" sz="1800" dirty="0">
                <a:solidFill>
                  <a:srgbClr val="FF0000"/>
                </a:solidFill>
              </a:rPr>
              <a:t>       fully understood ?</a:t>
            </a:r>
          </a:p>
          <a:p>
            <a:pPr marL="627063" indent="-263525">
              <a:spcBef>
                <a:spcPts val="0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US" sz="1800" dirty="0">
                <a:solidFill>
                  <a:srgbClr val="FF0000"/>
                </a:solidFill>
              </a:rPr>
              <a:t>Not the angular </a:t>
            </a:r>
            <a:r>
              <a:rPr lang="en-US" sz="1800" dirty="0" smtClean="0">
                <a:solidFill>
                  <a:srgbClr val="FF0000"/>
                </a:solidFill>
              </a:rPr>
              <a:t>distributions </a:t>
            </a:r>
            <a:r>
              <a:rPr lang="en-US" sz="1800" dirty="0">
                <a:solidFill>
                  <a:srgbClr val="FF0000"/>
                </a:solidFill>
              </a:rPr>
              <a:t>1+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cos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pPr marL="627063" indent="-265113">
              <a:spcBef>
                <a:spcPts val="75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	why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change sign in J/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en-US" sz="1800" dirty="0" smtClean="0">
                <a:solidFill>
                  <a:srgbClr val="FF0000"/>
                </a:solidFill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rgbClr val="FF0000"/>
                </a:solidFill>
              </a:rPr>
              <a:t>(3686)-&gt;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LL/ SS  </a:t>
            </a:r>
            <a:r>
              <a:rPr lang="en-US" sz="1800" dirty="0" smtClean="0">
                <a:solidFill>
                  <a:srgbClr val="FF0000"/>
                </a:solidFill>
              </a:rPr>
              <a:t>? </a:t>
            </a:r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None/>
              <a:tabLst>
                <a:tab pos="627063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why </a:t>
            </a:r>
            <a:r>
              <a:rPr lang="en-US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≠ </a:t>
            </a:r>
            <a:r>
              <a:rPr 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, while </a:t>
            </a:r>
            <a:r>
              <a:rPr lang="en-US" sz="1800" b="1" dirty="0" err="1" smtClean="0">
                <a:solidFill>
                  <a:srgbClr val="FF0000"/>
                </a:solidFill>
              </a:rPr>
              <a:t>B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~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, in </a:t>
            </a:r>
            <a:r>
              <a:rPr 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en-US" sz="1800" b="1" dirty="0" smtClean="0">
                <a:solidFill>
                  <a:srgbClr val="FF0000"/>
                </a:solidFill>
              </a:rPr>
              <a:t>(3686) -&gt; </a:t>
            </a:r>
            <a:r>
              <a:rPr lang="en-US" sz="1800" b="1" dirty="0" err="1" smtClean="0">
                <a:solidFill>
                  <a:srgbClr val="FF0000"/>
                </a:solidFill>
              </a:rPr>
              <a:t>NN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bar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?</a:t>
            </a: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</a:t>
            </a: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</a:t>
            </a: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27584" y="5589240"/>
            <a:ext cx="720080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747935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ts val="2700"/>
              </a:lnSpc>
            </a:pP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Simone </a:t>
            </a:r>
            <a:r>
              <a:rPr lang="en-GB" sz="1800" kern="1200" dirty="0" err="1">
                <a:solidFill>
                  <a:srgbClr val="002060"/>
                </a:solidFill>
                <a:latin typeface="+mn-lt"/>
              </a:rPr>
              <a:t>Pacetti</a:t>
            </a: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GB" sz="1800" kern="1200" dirty="0">
                <a:solidFill>
                  <a:srgbClr val="002060"/>
                </a:solidFill>
                <a:latin typeface="+mn-lt"/>
              </a:rPr>
            </a:b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(BESIII 2015 Coll. Meeting, Shanghai Jiao Tong Un, June)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197495"/>
            <a:ext cx="6871156" cy="515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188640"/>
            <a:ext cx="8001000" cy="747935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ts val="2700"/>
              </a:lnSpc>
            </a:pP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Simone </a:t>
            </a:r>
            <a:r>
              <a:rPr lang="en-GB" sz="1800" kern="1200" dirty="0" err="1">
                <a:solidFill>
                  <a:srgbClr val="002060"/>
                </a:solidFill>
                <a:latin typeface="+mn-lt"/>
              </a:rPr>
              <a:t>Pacetti</a:t>
            </a: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GB" sz="1800" kern="1200" dirty="0">
                <a:solidFill>
                  <a:srgbClr val="002060"/>
                </a:solidFill>
                <a:latin typeface="+mn-lt"/>
              </a:rPr>
            </a:br>
            <a:r>
              <a:rPr lang="en-GB" sz="1800" kern="1200" dirty="0">
                <a:solidFill>
                  <a:srgbClr val="002060"/>
                </a:solidFill>
                <a:latin typeface="+mn-lt"/>
              </a:rPr>
              <a:t>(BESIII 2015 Coll. Meeting, Shanghai Jiao Tong Un, June)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151533"/>
            <a:ext cx="6943752" cy="520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decay via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</a:t>
            </a:r>
            <a:r>
              <a:rPr lang="en-US" sz="1800" dirty="0" smtClean="0"/>
              <a:t> </a:t>
            </a:r>
            <a:endParaRPr lang="it-IT" altLang="it-IT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4996358"/>
          </a:xfrm>
          <a:solidFill>
            <a:srgbClr val="FFFF99"/>
          </a:solidFill>
        </p:spPr>
        <p:txBody>
          <a:bodyPr tIns="180000" bIns="144000"/>
          <a:lstStyle/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err="1" smtClean="0">
                <a:solidFill>
                  <a:srgbClr val="002E8A"/>
                </a:solidFill>
              </a:rPr>
              <a:t>M.S.Chanowitz</a:t>
            </a:r>
            <a:r>
              <a:rPr lang="en-GB" sz="1800" dirty="0" smtClean="0">
                <a:solidFill>
                  <a:srgbClr val="002E8A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(P.R. D12 (1975) 918) also considered 1 </a:t>
            </a:r>
            <a:r>
              <a:rPr lang="en-GB" sz="2400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aseline="-25000" dirty="0" err="1" smtClean="0">
                <a:solidFill>
                  <a:schemeClr val="tx2"/>
                </a:solidFill>
              </a:rPr>
              <a:t>virt</a:t>
            </a:r>
            <a:endParaRPr lang="en-GB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tabLst>
                <a:tab pos="361950" algn="l"/>
              </a:tabLst>
            </a:pPr>
            <a:r>
              <a:rPr lang="en-GB" sz="1800" dirty="0">
                <a:solidFill>
                  <a:schemeClr val="tx2"/>
                </a:solidFill>
              </a:rPr>
              <a:t>a</a:t>
            </a:r>
            <a:r>
              <a:rPr lang="en-GB" sz="1800" dirty="0" smtClean="0">
                <a:solidFill>
                  <a:schemeClr val="tx2"/>
                </a:solidFill>
              </a:rPr>
              <a:t>nd made an estimation,</a:t>
            </a:r>
            <a:r>
              <a:rPr lang="en-GB" sz="1800" dirty="0" smtClean="0"/>
              <a:t> </a:t>
            </a:r>
            <a:r>
              <a:rPr lang="en-GB" sz="1800" dirty="0"/>
              <a:t>assuming </a:t>
            </a:r>
            <a:r>
              <a:rPr lang="en-GB" sz="2400" dirty="0" err="1">
                <a:latin typeface="Symbol" panose="05050102010706020507" pitchFamily="18" charset="2"/>
              </a:rPr>
              <a:t>a</a:t>
            </a:r>
            <a:r>
              <a:rPr lang="en-GB" sz="1800" baseline="-25000" dirty="0" err="1"/>
              <a:t>S</a:t>
            </a:r>
            <a:r>
              <a:rPr lang="en-GB" sz="1800" baseline="-25000" dirty="0"/>
              <a:t> </a:t>
            </a:r>
            <a:r>
              <a:rPr lang="en-GB" sz="1800" dirty="0"/>
              <a:t>~ 0.3 at the </a:t>
            </a:r>
            <a:r>
              <a:rPr lang="en-GB" sz="2400" dirty="0">
                <a:latin typeface="Symbol" panose="05050102010706020507" pitchFamily="18" charset="2"/>
              </a:rPr>
              <a:t>y</a:t>
            </a:r>
            <a:r>
              <a:rPr lang="en-GB" sz="1800" dirty="0"/>
              <a:t>(3686</a:t>
            </a:r>
            <a:r>
              <a:rPr lang="en-GB" sz="1800" dirty="0" smtClean="0"/>
              <a:t>)</a:t>
            </a:r>
            <a:r>
              <a:rPr lang="en-GB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>
                <a:solidFill>
                  <a:schemeClr val="tx2"/>
                </a:solidFill>
              </a:rPr>
              <a:t>    </a:t>
            </a:r>
            <a:endParaRPr lang="en-US" sz="1800" dirty="0">
              <a:solidFill>
                <a:schemeClr val="tx2"/>
              </a:solidFill>
            </a:endParaRPr>
          </a:p>
          <a:p>
            <a:pPr marL="85725" indent="0" algn="ctr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B(J/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chemeClr val="tx2"/>
                </a:solidFill>
              </a:rPr>
              <a:t>-</a:t>
            </a:r>
            <a:r>
              <a:rPr lang="en-GB" sz="1800" b="1" dirty="0">
                <a:solidFill>
                  <a:schemeClr val="tx2"/>
                </a:solidFill>
              </a:rPr>
              <a:t>&gt;2g1</a:t>
            </a:r>
            <a:r>
              <a:rPr lang="en-GB" sz="2400" b="1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>
                <a:solidFill>
                  <a:schemeClr val="tx2"/>
                </a:solidFill>
              </a:rPr>
              <a:t>virt</a:t>
            </a:r>
            <a:r>
              <a:rPr lang="en-GB" sz="1800" b="1" dirty="0">
                <a:solidFill>
                  <a:schemeClr val="tx2"/>
                </a:solidFill>
              </a:rPr>
              <a:t>-&gt;H)/ B(J/</a:t>
            </a:r>
            <a:r>
              <a:rPr lang="en-GB" sz="2400" b="1" dirty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>
                <a:solidFill>
                  <a:schemeClr val="tx2"/>
                </a:solidFill>
              </a:rPr>
              <a:t>-&gt;3g-&gt;H</a:t>
            </a:r>
            <a:r>
              <a:rPr lang="en-GB" sz="1800" b="1" dirty="0" smtClean="0">
                <a:solidFill>
                  <a:schemeClr val="tx2"/>
                </a:solidFill>
              </a:rPr>
              <a:t>)</a:t>
            </a:r>
            <a:r>
              <a:rPr lang="en-GB" sz="1800" b="1" dirty="0" smtClean="0"/>
              <a:t>~16/5 </a:t>
            </a:r>
            <a:r>
              <a:rPr lang="en-GB" sz="2400" b="1" dirty="0" smtClean="0">
                <a:latin typeface="Symbol" panose="05050102010706020507" pitchFamily="18" charset="2"/>
              </a:rPr>
              <a:t>a</a:t>
            </a:r>
            <a:r>
              <a:rPr lang="en-GB" sz="1800" b="1" dirty="0" smtClean="0"/>
              <a:t>/</a:t>
            </a:r>
            <a:r>
              <a:rPr lang="en-GB" sz="2400" b="1" dirty="0" err="1" smtClean="0">
                <a:latin typeface="Symbol" panose="05050102010706020507" pitchFamily="18" charset="2"/>
              </a:rPr>
              <a:t>a</a:t>
            </a:r>
            <a:r>
              <a:rPr lang="en-GB" sz="1800" b="1" baseline="-25000" dirty="0" err="1" smtClean="0"/>
              <a:t>S</a:t>
            </a:r>
            <a:r>
              <a:rPr lang="en-GB" sz="1800" b="1" baseline="-25000" dirty="0" smtClean="0"/>
              <a:t> </a:t>
            </a:r>
            <a:r>
              <a:rPr lang="en-GB" sz="1800" b="1" dirty="0" smtClean="0"/>
              <a:t>P~ 0.08 P,</a:t>
            </a:r>
          </a:p>
          <a:p>
            <a:pPr marL="85725" indent="0">
              <a:lnSpc>
                <a:spcPts val="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b="1" dirty="0" smtClean="0"/>
          </a:p>
          <a:p>
            <a:pPr marL="371475" indent="-285750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>
                <a:solidFill>
                  <a:schemeClr val="tx2"/>
                </a:solidFill>
              </a:rPr>
              <a:t>P is a factor to take into account “the effective coupling of the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  photon to </a:t>
            </a:r>
            <a:r>
              <a:rPr lang="en-GB" sz="1800" dirty="0" err="1" smtClean="0">
                <a:solidFill>
                  <a:schemeClr val="tx2"/>
                </a:solidFill>
              </a:rPr>
              <a:t>qq</a:t>
            </a:r>
            <a:r>
              <a:rPr lang="en-GB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GB" sz="1800" baseline="30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in the </a:t>
            </a:r>
            <a:r>
              <a:rPr lang="en-GB" sz="1800" dirty="0" err="1" smtClean="0">
                <a:solidFill>
                  <a:schemeClr val="tx2"/>
                </a:solidFill>
              </a:rPr>
              <a:t>cc</a:t>
            </a:r>
            <a:r>
              <a:rPr lang="en-GB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GB" sz="1800" dirty="0" smtClean="0">
                <a:solidFill>
                  <a:schemeClr val="tx2"/>
                </a:solidFill>
              </a:rPr>
              <a:t> decay volume”, ranging from </a:t>
            </a:r>
            <a:r>
              <a:rPr lang="en-GB" sz="2400" dirty="0" smtClean="0">
                <a:latin typeface="Symbol" panose="05050102010706020507" pitchFamily="18" charset="2"/>
              </a:rPr>
              <a:t>a </a:t>
            </a:r>
            <a:r>
              <a:rPr lang="en-GB" sz="1800" dirty="0" smtClean="0"/>
              <a:t>to 1.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According the present results P should be close to 1. 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22</a:t>
            </a:fld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9381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3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(3686</a:t>
            </a:r>
            <a:r>
              <a:rPr lang="en-US" sz="2400" dirty="0"/>
              <a:t>)-&gt;</a:t>
            </a:r>
            <a:r>
              <a:rPr lang="en-US" sz="2400" dirty="0" err="1" smtClean="0"/>
              <a:t>pp</a:t>
            </a:r>
            <a:r>
              <a:rPr lang="en-US" sz="2400" baseline="-25000" dirty="0" err="1" smtClean="0"/>
              <a:t>bar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decay via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2g1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</a:t>
            </a:r>
            <a:r>
              <a:rPr lang="en-US" sz="1800" dirty="0" smtClean="0"/>
              <a:t> </a:t>
            </a:r>
            <a:endParaRPr lang="it-IT" altLang="it-IT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39202" y="1124744"/>
            <a:ext cx="8496944" cy="4996358"/>
          </a:xfrm>
          <a:solidFill>
            <a:srgbClr val="FFFF99"/>
          </a:solidFill>
        </p:spPr>
        <p:txBody>
          <a:bodyPr tIns="144000" bIns="144000"/>
          <a:lstStyle/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err="1" smtClean="0">
                <a:solidFill>
                  <a:srgbClr val="3333CC"/>
                </a:solidFill>
              </a:rPr>
              <a:t>V.L.Cherniak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>
                <a:solidFill>
                  <a:srgbClr val="3333CC"/>
                </a:solidFill>
              </a:rPr>
              <a:t>and </a:t>
            </a:r>
            <a:r>
              <a:rPr lang="en-US" sz="1800" dirty="0" err="1" smtClean="0">
                <a:solidFill>
                  <a:srgbClr val="3333CC"/>
                </a:solidFill>
              </a:rPr>
              <a:t>A.R.Zitniski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Phys.Rep</a:t>
            </a:r>
            <a:r>
              <a:rPr lang="en-US" sz="1800" dirty="0"/>
              <a:t>. 112, 3 (1984) 173)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>
                <a:solidFill>
                  <a:schemeClr val="tx2"/>
                </a:solidFill>
              </a:rPr>
              <a:t>    also considered 1 </a:t>
            </a:r>
            <a:r>
              <a:rPr lang="en-GB" sz="2400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aseline="-25000" dirty="0" err="1" smtClean="0">
                <a:solidFill>
                  <a:schemeClr val="tx2"/>
                </a:solidFill>
              </a:rPr>
              <a:t>virt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, </a:t>
            </a:r>
            <a:r>
              <a:rPr lang="en-GB" sz="1800" dirty="0">
                <a:solidFill>
                  <a:schemeClr val="tx2"/>
                </a:solidFill>
              </a:rPr>
              <a:t>a</a:t>
            </a:r>
            <a:r>
              <a:rPr lang="en-GB" sz="1800" dirty="0" smtClean="0">
                <a:solidFill>
                  <a:schemeClr val="tx2"/>
                </a:solidFill>
              </a:rPr>
              <a:t>nd made an estimation,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  on the basis of </a:t>
            </a:r>
            <a:r>
              <a:rPr lang="en-GB" sz="1800" dirty="0" smtClean="0">
                <a:solidFill>
                  <a:srgbClr val="FF0000"/>
                </a:solidFill>
              </a:rPr>
              <a:t>PQCD, applied on both </a:t>
            </a:r>
            <a:r>
              <a:rPr lang="en-GB" sz="1800" dirty="0">
                <a:solidFill>
                  <a:srgbClr val="FF0000"/>
                </a:solidFill>
              </a:rPr>
              <a:t>1 </a:t>
            </a:r>
            <a:r>
              <a:rPr lang="en-GB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sz="1800" baseline="-25000" dirty="0" err="1">
                <a:solidFill>
                  <a:srgbClr val="FF0000"/>
                </a:solidFill>
              </a:rPr>
              <a:t>virt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 vertices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    (generation and </a:t>
            </a:r>
            <a:r>
              <a:rPr lang="en-GB" sz="1800" dirty="0" err="1" smtClean="0">
                <a:solidFill>
                  <a:srgbClr val="FF0000"/>
                </a:solidFill>
              </a:rPr>
              <a:t>hadronization</a:t>
            </a:r>
            <a:r>
              <a:rPr lang="en-GB" sz="1800" dirty="0" smtClean="0">
                <a:solidFill>
                  <a:srgbClr val="FF0000"/>
                </a:solidFill>
              </a:rPr>
              <a:t>), </a:t>
            </a:r>
            <a:r>
              <a:rPr lang="en-GB" sz="1800" dirty="0"/>
              <a:t>assuming </a:t>
            </a:r>
            <a:r>
              <a:rPr lang="en-GB" sz="2400" dirty="0" err="1">
                <a:latin typeface="Symbol" panose="05050102010706020507" pitchFamily="18" charset="2"/>
              </a:rPr>
              <a:t>a</a:t>
            </a:r>
            <a:r>
              <a:rPr lang="en-GB" sz="1800" baseline="-25000" dirty="0" err="1"/>
              <a:t>S</a:t>
            </a:r>
            <a:r>
              <a:rPr lang="en-GB" sz="1800" baseline="-25000" dirty="0"/>
              <a:t> </a:t>
            </a:r>
            <a:r>
              <a:rPr lang="en-GB" sz="1800" dirty="0"/>
              <a:t>~ </a:t>
            </a:r>
            <a:r>
              <a:rPr lang="en-GB" sz="1800" dirty="0" smtClean="0"/>
              <a:t>0.3</a:t>
            </a:r>
            <a:r>
              <a:rPr lang="en-GB" sz="1800" dirty="0" smtClean="0">
                <a:solidFill>
                  <a:schemeClr val="tx2"/>
                </a:solidFill>
              </a:rPr>
              <a:t>:</a:t>
            </a:r>
          </a:p>
          <a:p>
            <a:pPr marL="85725" indent="0" algn="ctr">
              <a:lnSpc>
                <a:spcPts val="2200"/>
              </a:lnSpc>
              <a:spcBef>
                <a:spcPts val="12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   </a:t>
            </a:r>
            <a:r>
              <a:rPr lang="en-GB" sz="1800" dirty="0">
                <a:solidFill>
                  <a:schemeClr val="tx2"/>
                </a:solidFill>
              </a:rPr>
              <a:t>A</a:t>
            </a:r>
            <a:r>
              <a:rPr lang="en-GB" sz="1800" dirty="0" smtClean="0">
                <a:solidFill>
                  <a:schemeClr val="tx2"/>
                </a:solidFill>
              </a:rPr>
              <a:t>(J/</a:t>
            </a:r>
            <a:r>
              <a:rPr lang="en-GB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dirty="0" smtClean="0">
                <a:solidFill>
                  <a:schemeClr val="tx2"/>
                </a:solidFill>
              </a:rPr>
              <a:t>-</a:t>
            </a:r>
            <a:r>
              <a:rPr lang="en-GB" sz="1800" dirty="0">
                <a:solidFill>
                  <a:schemeClr val="tx2"/>
                </a:solidFill>
              </a:rPr>
              <a:t>&gt;2g1</a:t>
            </a:r>
            <a:r>
              <a:rPr lang="en-GB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aseline="-25000" dirty="0">
                <a:solidFill>
                  <a:schemeClr val="tx2"/>
                </a:solidFill>
              </a:rPr>
              <a:t>virt</a:t>
            </a:r>
            <a:r>
              <a:rPr lang="en-GB" sz="1800" dirty="0">
                <a:solidFill>
                  <a:schemeClr val="tx2"/>
                </a:solidFill>
              </a:rPr>
              <a:t>-&gt;H)/ </a:t>
            </a:r>
            <a:r>
              <a:rPr lang="en-GB" sz="1800" dirty="0" smtClean="0">
                <a:solidFill>
                  <a:schemeClr val="tx2"/>
                </a:solidFill>
              </a:rPr>
              <a:t>A(J/</a:t>
            </a:r>
            <a:r>
              <a:rPr lang="en-GB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dirty="0" smtClean="0">
                <a:solidFill>
                  <a:schemeClr val="tx2"/>
                </a:solidFill>
              </a:rPr>
              <a:t>-</a:t>
            </a:r>
            <a:r>
              <a:rPr lang="en-GB" sz="1800" dirty="0">
                <a:solidFill>
                  <a:schemeClr val="tx2"/>
                </a:solidFill>
              </a:rPr>
              <a:t>&gt;3g-&gt;H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  <a:r>
              <a:rPr lang="en-GB" sz="1800" dirty="0" smtClean="0"/>
              <a:t>~</a:t>
            </a:r>
            <a:r>
              <a:rPr lang="en-GB" sz="1800" dirty="0"/>
              <a:t> </a:t>
            </a:r>
            <a:r>
              <a:rPr lang="en-GB" sz="1800" dirty="0" smtClean="0"/>
              <a:t>- 4/5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1800" dirty="0" smtClean="0"/>
              <a:t>/</a:t>
            </a:r>
            <a:r>
              <a:rPr lang="en-GB" sz="2400" dirty="0" err="1" smtClean="0">
                <a:latin typeface="Symbol" panose="05050102010706020507" pitchFamily="18" charset="2"/>
              </a:rPr>
              <a:t>a</a:t>
            </a:r>
            <a:r>
              <a:rPr lang="en-GB" sz="1800" baseline="-25000" dirty="0" err="1" smtClean="0"/>
              <a:t>S</a:t>
            </a:r>
            <a:r>
              <a:rPr lang="en-GB" sz="1800" baseline="-25000" dirty="0" smtClean="0"/>
              <a:t> </a:t>
            </a:r>
            <a:endParaRPr lang="en-GB" sz="1800" dirty="0" smtClean="0"/>
          </a:p>
          <a:p>
            <a:pPr marL="85725" indent="0" algn="ctr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B(J/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chemeClr val="tx2"/>
                </a:solidFill>
              </a:rPr>
              <a:t>-</a:t>
            </a:r>
            <a:r>
              <a:rPr lang="en-GB" sz="1800" b="1" dirty="0">
                <a:solidFill>
                  <a:schemeClr val="tx2"/>
                </a:solidFill>
              </a:rPr>
              <a:t>&gt;2g1</a:t>
            </a:r>
            <a:r>
              <a:rPr lang="en-GB" sz="2400" b="1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="1" baseline="-25000" dirty="0">
                <a:solidFill>
                  <a:schemeClr val="tx2"/>
                </a:solidFill>
              </a:rPr>
              <a:t>virt</a:t>
            </a:r>
            <a:r>
              <a:rPr lang="en-GB" sz="1800" b="1" dirty="0">
                <a:solidFill>
                  <a:schemeClr val="tx2"/>
                </a:solidFill>
              </a:rPr>
              <a:t>-&gt;H)/ </a:t>
            </a:r>
            <a:r>
              <a:rPr lang="en-GB" sz="1800" b="1" dirty="0" smtClean="0">
                <a:solidFill>
                  <a:schemeClr val="tx2"/>
                </a:solidFill>
              </a:rPr>
              <a:t>B(J/</a:t>
            </a:r>
            <a:r>
              <a:rPr lang="en-GB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b="1" dirty="0" smtClean="0">
                <a:solidFill>
                  <a:schemeClr val="tx2"/>
                </a:solidFill>
              </a:rPr>
              <a:t>-</a:t>
            </a:r>
            <a:r>
              <a:rPr lang="en-GB" sz="1800" b="1" dirty="0">
                <a:solidFill>
                  <a:schemeClr val="tx2"/>
                </a:solidFill>
              </a:rPr>
              <a:t>&gt;3g-&gt;H)</a:t>
            </a:r>
            <a:r>
              <a:rPr lang="en-GB" sz="1800" b="1" dirty="0"/>
              <a:t>~ </a:t>
            </a:r>
            <a:r>
              <a:rPr lang="en-GB" sz="1800" b="1" dirty="0" smtClean="0"/>
              <a:t>0.4·10</a:t>
            </a:r>
            <a:r>
              <a:rPr lang="en-GB" sz="1800" b="1" baseline="30000" dirty="0" smtClean="0"/>
              <a:t>-3</a:t>
            </a:r>
            <a:endParaRPr lang="en-GB" sz="1800" b="1" dirty="0"/>
          </a:p>
          <a:p>
            <a:pPr marL="371475" indent="-285750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err="1" smtClean="0"/>
              <a:t>Chanowitz</a:t>
            </a:r>
            <a:r>
              <a:rPr lang="en-GB" sz="1800" dirty="0" smtClean="0"/>
              <a:t> questioned the factor 4/5 and the validity of PQCD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in the </a:t>
            </a:r>
            <a:r>
              <a:rPr lang="en-GB" sz="1800" dirty="0" err="1" smtClean="0"/>
              <a:t>hadronization</a:t>
            </a:r>
            <a:r>
              <a:rPr lang="en-GB" sz="1800" dirty="0" smtClean="0"/>
              <a:t> regime.</a:t>
            </a:r>
          </a:p>
          <a:p>
            <a:pPr marL="709613" indent="-28575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14375" algn="l"/>
              </a:tabLst>
            </a:pPr>
            <a:r>
              <a:rPr lang="en-GB" sz="1800" dirty="0" smtClean="0"/>
              <a:t>Actually, according </a:t>
            </a:r>
            <a:r>
              <a:rPr lang="en-US" sz="1800" dirty="0" err="1">
                <a:solidFill>
                  <a:srgbClr val="3333CC"/>
                </a:solidFill>
              </a:rPr>
              <a:t>V.L.Cherniak</a:t>
            </a:r>
            <a:r>
              <a:rPr lang="en-US" sz="1800" dirty="0">
                <a:solidFill>
                  <a:srgbClr val="3333CC"/>
                </a:solidFill>
              </a:rPr>
              <a:t> and </a:t>
            </a:r>
            <a:r>
              <a:rPr lang="en-US" sz="1800" dirty="0" err="1" smtClean="0">
                <a:solidFill>
                  <a:srgbClr val="3333CC"/>
                </a:solidFill>
              </a:rPr>
              <a:t>A.R.Zitniski</a:t>
            </a:r>
            <a:r>
              <a:rPr lang="en-US" sz="1800" dirty="0" smtClean="0">
                <a:solidFill>
                  <a:srgbClr val="3333CC"/>
                </a:solidFill>
              </a:rPr>
              <a:t>, </a:t>
            </a:r>
          </a:p>
          <a:p>
            <a:pPr marL="361950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rgbClr val="3333CC"/>
                </a:solidFill>
              </a:rPr>
              <a:t> </a:t>
            </a:r>
            <a:r>
              <a:rPr lang="en-US" sz="1800" dirty="0" smtClean="0">
                <a:solidFill>
                  <a:srgbClr val="3333CC"/>
                </a:solidFill>
              </a:rPr>
              <a:t>   </a:t>
            </a:r>
            <a:r>
              <a:rPr lang="en-US" sz="1800" dirty="0" smtClean="0"/>
              <a:t>by the same token : </a:t>
            </a:r>
            <a:r>
              <a:rPr lang="en-GB" sz="1800" dirty="0" smtClean="0">
                <a:solidFill>
                  <a:schemeClr val="tx2"/>
                </a:solidFill>
              </a:rPr>
              <a:t>A(J/</a:t>
            </a:r>
            <a:r>
              <a:rPr lang="en-GB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GB" sz="1800" dirty="0" smtClean="0">
                <a:solidFill>
                  <a:schemeClr val="tx2"/>
                </a:solidFill>
              </a:rPr>
              <a:t>-</a:t>
            </a:r>
            <a:r>
              <a:rPr lang="en-GB" sz="1800" dirty="0">
                <a:solidFill>
                  <a:schemeClr val="tx2"/>
                </a:solidFill>
              </a:rPr>
              <a:t>&gt;2g1</a:t>
            </a:r>
            <a:r>
              <a:rPr lang="en-GB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en-GB" sz="1800" baseline="-25000" dirty="0">
                <a:solidFill>
                  <a:schemeClr val="tx2"/>
                </a:solidFill>
              </a:rPr>
              <a:t>virt</a:t>
            </a:r>
            <a:r>
              <a:rPr lang="en-GB" sz="1800" dirty="0">
                <a:solidFill>
                  <a:schemeClr val="tx2"/>
                </a:solidFill>
              </a:rPr>
              <a:t>-</a:t>
            </a:r>
            <a:r>
              <a:rPr lang="en-GB" sz="1800" dirty="0" smtClean="0">
                <a:solidFill>
                  <a:schemeClr val="tx2"/>
                </a:solidFill>
              </a:rPr>
              <a:t>&gt;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Symbol" panose="05050102010706020507" pitchFamily="18" charset="2"/>
              </a:rPr>
              <a:t>pp </a:t>
            </a:r>
            <a:r>
              <a:rPr lang="en-GB" sz="1800" dirty="0" smtClean="0">
                <a:solidFill>
                  <a:schemeClr val="tx2"/>
                </a:solidFill>
              </a:rPr>
              <a:t>) </a:t>
            </a:r>
            <a:r>
              <a:rPr lang="en-GB" sz="1800" dirty="0" smtClean="0"/>
              <a:t>~ 0</a:t>
            </a:r>
            <a:endParaRPr lang="en-GB" sz="1800" dirty="0"/>
          </a:p>
          <a:p>
            <a:pPr marL="361950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in contradiction with present data, as shown by </a:t>
            </a:r>
            <a:r>
              <a:rPr lang="en-GB" sz="1800" dirty="0" smtClean="0">
                <a:solidFill>
                  <a:srgbClr val="3333CC"/>
                </a:solidFill>
              </a:rPr>
              <a:t>Simone.</a:t>
            </a:r>
          </a:p>
          <a:p>
            <a:pPr marL="85725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24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Temporary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Conclusions</a:t>
            </a:r>
            <a:endParaRPr lang="it-IT" altLang="it-IT" sz="24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4996358"/>
          </a:xfrm>
          <a:solidFill>
            <a:srgbClr val="FFFF99"/>
          </a:solidFill>
        </p:spPr>
        <p:txBody>
          <a:bodyPr tIns="180000" bIns="144000"/>
          <a:lstStyle/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tabLst>
                <a:tab pos="361950" algn="l"/>
              </a:tabLst>
            </a:pPr>
            <a:r>
              <a:rPr lang="en-GB" sz="1800" dirty="0" smtClean="0"/>
              <a:t> A </a:t>
            </a:r>
            <a:r>
              <a:rPr lang="en-GB" sz="1800" dirty="0"/>
              <a:t>contribution</a:t>
            </a:r>
            <a:r>
              <a:rPr lang="en-US" sz="1800" dirty="0">
                <a:solidFill>
                  <a:schemeClr val="tx2"/>
                </a:solidFill>
              </a:rPr>
              <a:t> from </a:t>
            </a:r>
            <a:r>
              <a:rPr lang="en-US" sz="1800" dirty="0">
                <a:latin typeface="Symbol" panose="05050102010706020507" pitchFamily="18" charset="2"/>
              </a:rPr>
              <a:t>y</a:t>
            </a:r>
            <a:r>
              <a:rPr lang="en-US" sz="1800" dirty="0"/>
              <a:t>(3686)-&gt; 2g1</a:t>
            </a: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1800" baseline="-25000" dirty="0"/>
              <a:t>virt</a:t>
            </a:r>
            <a:r>
              <a:rPr lang="en-US" sz="1800" dirty="0"/>
              <a:t> -&gt;</a:t>
            </a:r>
            <a:r>
              <a:rPr lang="en-US" sz="1800" dirty="0" err="1"/>
              <a:t>NN</a:t>
            </a:r>
            <a:r>
              <a:rPr lang="en-US" sz="1800" baseline="-25000" dirty="0" err="1"/>
              <a:t>bar</a:t>
            </a:r>
            <a:r>
              <a:rPr lang="en-US" sz="1800" baseline="-250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is expected   and likely found</a:t>
            </a:r>
            <a:r>
              <a:rPr lang="en-GB" sz="1800" dirty="0" smtClean="0"/>
              <a:t> in the vanishing Electric </a:t>
            </a:r>
            <a:r>
              <a:rPr lang="en-GB" sz="1800" dirty="0"/>
              <a:t>P</a:t>
            </a:r>
            <a:r>
              <a:rPr lang="en-GB" sz="1800" dirty="0" smtClean="0"/>
              <a:t>roton </a:t>
            </a:r>
            <a:r>
              <a:rPr lang="en-GB" sz="1800" dirty="0"/>
              <a:t>B</a:t>
            </a:r>
            <a:r>
              <a:rPr lang="en-GB" sz="1800" dirty="0" smtClean="0"/>
              <a:t>ranching Ratio B</a:t>
            </a:r>
            <a:r>
              <a:rPr lang="en-GB" sz="1800" baseline="-25000" dirty="0" smtClean="0"/>
              <a:t>E </a:t>
            </a:r>
            <a:r>
              <a:rPr lang="en-GB" sz="1800" baseline="30000" dirty="0" smtClean="0"/>
              <a:t>p</a:t>
            </a:r>
            <a:r>
              <a:rPr lang="en-GB" sz="1800" dirty="0" smtClean="0"/>
              <a:t>, with respect to the Electric </a:t>
            </a:r>
            <a:r>
              <a:rPr lang="en-GB" sz="1800" dirty="0"/>
              <a:t>N</a:t>
            </a:r>
            <a:r>
              <a:rPr lang="en-GB" sz="1800" dirty="0" smtClean="0"/>
              <a:t>eutron </a:t>
            </a:r>
            <a:r>
              <a:rPr lang="en-GB" sz="1800" dirty="0"/>
              <a:t>B</a:t>
            </a:r>
            <a:r>
              <a:rPr lang="en-GB" sz="1800" dirty="0" smtClean="0"/>
              <a:t>ranching </a:t>
            </a:r>
            <a:r>
              <a:rPr lang="en-GB" sz="1800" dirty="0"/>
              <a:t>Ratio B</a:t>
            </a:r>
            <a:r>
              <a:rPr lang="en-GB" sz="1800" baseline="-25000" dirty="0"/>
              <a:t>E </a:t>
            </a:r>
            <a:r>
              <a:rPr lang="en-GB" sz="1800" baseline="30000" dirty="0" smtClean="0"/>
              <a:t>n</a:t>
            </a:r>
            <a:r>
              <a:rPr lang="en-GB" sz="1800" dirty="0" smtClean="0"/>
              <a:t>.</a:t>
            </a:r>
          </a:p>
          <a:p>
            <a:pPr marL="622300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/>
              <a:t>It turns out:</a:t>
            </a:r>
          </a:p>
          <a:p>
            <a:pPr marL="85725" indent="0" algn="ctr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b="1" dirty="0" smtClean="0">
                <a:solidFill>
                  <a:srgbClr val="C00000"/>
                </a:solidFill>
              </a:rPr>
              <a:t>B(</a:t>
            </a:r>
            <a:r>
              <a:rPr lang="en-US" sz="1800" b="1" dirty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>
                <a:solidFill>
                  <a:srgbClr val="C00000"/>
                </a:solidFill>
              </a:rPr>
              <a:t>(3686)-&gt; 2g1</a:t>
            </a:r>
            <a:r>
              <a:rPr lang="en-US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sz="1800" b="1" baseline="-25000" dirty="0">
                <a:solidFill>
                  <a:srgbClr val="C00000"/>
                </a:solidFill>
              </a:rPr>
              <a:t>virt</a:t>
            </a:r>
            <a:r>
              <a:rPr lang="en-US" sz="1800" b="1" dirty="0">
                <a:solidFill>
                  <a:srgbClr val="C00000"/>
                </a:solidFill>
              </a:rPr>
              <a:t> -&gt;</a:t>
            </a:r>
            <a:r>
              <a:rPr lang="en-US" sz="1800" b="1" dirty="0" err="1">
                <a:solidFill>
                  <a:srgbClr val="C00000"/>
                </a:solidFill>
              </a:rPr>
              <a:t>NN</a:t>
            </a:r>
            <a:r>
              <a:rPr lang="en-US" sz="1800" b="1" baseline="-25000" dirty="0" err="1">
                <a:solidFill>
                  <a:srgbClr val="C00000"/>
                </a:solidFill>
              </a:rPr>
              <a:t>bar</a:t>
            </a:r>
            <a:r>
              <a:rPr lang="en-US" sz="1800" b="1" baseline="-25000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) </a:t>
            </a:r>
            <a:r>
              <a:rPr lang="en-GB" sz="1800" b="1" dirty="0">
                <a:solidFill>
                  <a:srgbClr val="C00000"/>
                </a:solidFill>
              </a:rPr>
              <a:t>~</a:t>
            </a:r>
            <a:r>
              <a:rPr lang="en-GB" sz="1800" b="1" baseline="-25000" dirty="0">
                <a:solidFill>
                  <a:srgbClr val="C00000"/>
                </a:solidFill>
              </a:rPr>
              <a:t>  </a:t>
            </a:r>
            <a:r>
              <a:rPr lang="en-GB" sz="1800" b="1" dirty="0" smtClean="0">
                <a:solidFill>
                  <a:srgbClr val="C00000"/>
                </a:solidFill>
              </a:rPr>
              <a:t>(2.8 </a:t>
            </a:r>
            <a:r>
              <a:rPr lang="en-GB" sz="1800" b="1" dirty="0">
                <a:solidFill>
                  <a:srgbClr val="C00000"/>
                </a:solidFill>
              </a:rPr>
              <a:t>± </a:t>
            </a:r>
            <a:r>
              <a:rPr lang="en-GB" sz="1800" b="1" dirty="0" smtClean="0">
                <a:solidFill>
                  <a:srgbClr val="C00000"/>
                </a:solidFill>
              </a:rPr>
              <a:t>1.9) </a:t>
            </a:r>
            <a:r>
              <a:rPr lang="en-GB" sz="1800" b="1" dirty="0">
                <a:solidFill>
                  <a:srgbClr val="FF0000"/>
                </a:solidFill>
              </a:rPr>
              <a:t>· 10</a:t>
            </a:r>
            <a:r>
              <a:rPr lang="en-GB" sz="1800" b="1" baseline="30000" dirty="0">
                <a:solidFill>
                  <a:srgbClr val="FF0000"/>
                </a:solidFill>
              </a:rPr>
              <a:t>-5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</a:p>
          <a:p>
            <a:pPr marL="85725" indent="0" algn="ctr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GB" sz="1800" b="1" dirty="0" smtClean="0">
                <a:solidFill>
                  <a:srgbClr val="FF0000"/>
                </a:solidFill>
              </a:rPr>
              <a:t>  (99.4% CL  that B &gt;0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 smtClean="0">
                <a:solidFill>
                  <a:srgbClr val="FF0000"/>
                </a:solidFill>
              </a:rPr>
              <a:t> 90% </a:t>
            </a:r>
            <a:r>
              <a:rPr lang="en-GB" sz="1800" b="1" dirty="0">
                <a:solidFill>
                  <a:srgbClr val="FF0000"/>
                </a:solidFill>
              </a:rPr>
              <a:t>CL  that B </a:t>
            </a:r>
            <a:r>
              <a:rPr lang="en-GB" sz="1800" b="1" dirty="0" smtClean="0">
                <a:solidFill>
                  <a:srgbClr val="FF0000"/>
                </a:solidFill>
              </a:rPr>
              <a:t>&gt; </a:t>
            </a:r>
            <a:r>
              <a:rPr lang="en-GB" sz="1800" b="1" dirty="0">
                <a:solidFill>
                  <a:srgbClr val="FF0000"/>
                </a:solidFill>
              </a:rPr>
              <a:t>3·10</a:t>
            </a:r>
            <a:r>
              <a:rPr lang="en-GB" sz="1800" b="1" baseline="30000" dirty="0">
                <a:solidFill>
                  <a:srgbClr val="FF0000"/>
                </a:solidFill>
              </a:rPr>
              <a:t>-6 </a:t>
            </a:r>
            <a:r>
              <a:rPr lang="en-GB" sz="1800" b="1" dirty="0" smtClean="0">
                <a:solidFill>
                  <a:srgbClr val="FF0000"/>
                </a:solidFill>
              </a:rPr>
              <a:t>)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90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and there is </a:t>
            </a:r>
            <a:r>
              <a:rPr lang="en-GB" sz="1800" b="1" dirty="0" smtClean="0"/>
              <a:t>a negative  interference between 3g and </a:t>
            </a:r>
            <a:r>
              <a:rPr lang="en-US" sz="1800" b="1" dirty="0" smtClean="0"/>
              <a:t>2g1</a:t>
            </a: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r>
              <a:rPr lang="en-US" sz="1800" b="1" baseline="-25000" dirty="0" smtClean="0"/>
              <a:t>virt  </a:t>
            </a:r>
            <a:endParaRPr lang="en-US" sz="1800" b="1" dirty="0"/>
          </a:p>
          <a:p>
            <a:pPr marL="371475" indent="-285750">
              <a:lnSpc>
                <a:spcPts val="22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/>
              <a:t>The evidence of this G parity violation is good, according  the achieved CL.  Unfortunately statistics is not enough to get also good accuracy</a:t>
            </a:r>
          </a:p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US" sz="1800" dirty="0" smtClean="0"/>
              <a:t>Present theoretical predictions are affected by  lack of knowledge concerning the </a:t>
            </a:r>
            <a:r>
              <a:rPr lang="en-US" sz="1800" dirty="0" err="1" smtClean="0"/>
              <a:t>hadronization</a:t>
            </a:r>
            <a:r>
              <a:rPr lang="en-US" sz="1800" dirty="0" smtClean="0"/>
              <a:t>  </a:t>
            </a:r>
            <a:endParaRPr lang="en-GB" sz="1800" dirty="0" smtClean="0">
              <a:solidFill>
                <a:srgbClr val="00B050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24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547664" y="2636912"/>
            <a:ext cx="648072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1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Temporary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Conclusions</a:t>
            </a:r>
            <a:endParaRPr lang="it-IT" altLang="it-IT" sz="24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45877" y="1196752"/>
            <a:ext cx="8496944" cy="4996358"/>
          </a:xfrm>
          <a:solidFill>
            <a:srgbClr val="FFFF99"/>
          </a:solidFill>
        </p:spPr>
        <p:txBody>
          <a:bodyPr tIns="180000" bIns="144000"/>
          <a:lstStyle/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Opposite behaviour is expected in the  </a:t>
            </a:r>
            <a:r>
              <a:rPr lang="en-GB" sz="2400" dirty="0" smtClean="0">
                <a:latin typeface="Symbol" panose="05050102010706020507" pitchFamily="18" charset="2"/>
              </a:rPr>
              <a:t>S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 and </a:t>
            </a:r>
            <a:r>
              <a:rPr lang="en-GB" sz="2400" dirty="0">
                <a:latin typeface="Symbol" panose="05050102010706020507" pitchFamily="18" charset="2"/>
              </a:rPr>
              <a:t>S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branching ratios, </a:t>
            </a:r>
            <a:r>
              <a:rPr lang="en-GB" sz="1800" dirty="0" smtClean="0">
                <a:solidFill>
                  <a:srgbClr val="008000"/>
                </a:solidFill>
              </a:rPr>
              <a:t>to be evaluated </a:t>
            </a:r>
          </a:p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A better determination would shed light on the </a:t>
            </a:r>
            <a:r>
              <a:rPr lang="en-GB" sz="1800" dirty="0" err="1" smtClean="0"/>
              <a:t>hadronization</a:t>
            </a:r>
            <a:r>
              <a:rPr lang="en-GB" sz="1800" dirty="0" smtClean="0"/>
              <a:t> mechanism (validity of PQCD)</a:t>
            </a:r>
            <a:endParaRPr lang="en-GB" sz="1800" dirty="0"/>
          </a:p>
          <a:p>
            <a:pPr marL="371475" indent="-28575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 smtClean="0">
                <a:solidFill>
                  <a:srgbClr val="C00000"/>
                </a:solidFill>
              </a:rPr>
              <a:t> phase, between strong and </a:t>
            </a:r>
            <a:r>
              <a:rPr lang="en-GB" sz="1800" dirty="0" err="1" smtClean="0">
                <a:solidFill>
                  <a:srgbClr val="C00000"/>
                </a:solidFill>
              </a:rPr>
              <a:t>em</a:t>
            </a:r>
            <a:r>
              <a:rPr lang="en-GB" sz="1800" dirty="0" smtClean="0">
                <a:solidFill>
                  <a:srgbClr val="C00000"/>
                </a:solidFill>
              </a:rPr>
              <a:t> decay</a:t>
            </a:r>
            <a:r>
              <a:rPr lang="en-GB" sz="1800" dirty="0" smtClean="0"/>
              <a:t>, </a:t>
            </a:r>
            <a:r>
              <a:rPr lang="en-GB" sz="2400" b="1" dirty="0" err="1" smtClean="0">
                <a:latin typeface="Symbol" panose="05050102010706020507" pitchFamily="18" charset="2"/>
              </a:rPr>
              <a:t>f</a:t>
            </a:r>
            <a:r>
              <a:rPr lang="en-GB" sz="1800" b="1" baseline="-25000" dirty="0" err="1" smtClean="0"/>
              <a:t>M</a:t>
            </a:r>
            <a:r>
              <a:rPr lang="en-GB" sz="2400" b="1" dirty="0" smtClean="0">
                <a:latin typeface="Symbol" panose="05050102010706020507" pitchFamily="18" charset="2"/>
              </a:rPr>
              <a:t> </a:t>
            </a:r>
            <a:r>
              <a:rPr lang="en-GB" sz="2400" b="1" dirty="0">
                <a:latin typeface="Symbol" panose="05050102010706020507" pitchFamily="18" charset="2"/>
              </a:rPr>
              <a:t>= </a:t>
            </a:r>
            <a:r>
              <a:rPr lang="en-GB" sz="1800" b="1" dirty="0" smtClean="0"/>
              <a:t>63</a:t>
            </a:r>
            <a:r>
              <a:rPr lang="en-GB" sz="1800" b="1" baseline="30000" dirty="0" smtClean="0"/>
              <a:t>0 </a:t>
            </a:r>
            <a:r>
              <a:rPr lang="en-GB" sz="1800" b="1" dirty="0" smtClean="0"/>
              <a:t>± 19</a:t>
            </a:r>
            <a:r>
              <a:rPr lang="en-GB" sz="1800" b="1" baseline="30000" dirty="0" smtClean="0"/>
              <a:t>0</a:t>
            </a:r>
            <a:r>
              <a:rPr lang="en-GB" sz="1800" b="1" dirty="0" smtClean="0"/>
              <a:t> </a:t>
            </a:r>
            <a:r>
              <a:rPr lang="en-GB" sz="1800" dirty="0" smtClean="0"/>
              <a:t>,          but present continuum knowledge  has large uncertainties-&gt;       </a:t>
            </a:r>
            <a:r>
              <a:rPr lang="en-GB" sz="1800" u="sng" dirty="0" smtClean="0">
                <a:solidFill>
                  <a:srgbClr val="C00000"/>
                </a:solidFill>
              </a:rPr>
              <a:t>scan below and at </a:t>
            </a:r>
            <a:r>
              <a:rPr lang="en-US" sz="1800" u="sng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US" sz="1800" u="sng" dirty="0" smtClean="0">
                <a:solidFill>
                  <a:srgbClr val="C00000"/>
                </a:solidFill>
              </a:rPr>
              <a:t>(3686) </a:t>
            </a:r>
            <a:r>
              <a:rPr lang="en-US" sz="1800" dirty="0" smtClean="0">
                <a:solidFill>
                  <a:srgbClr val="C00000"/>
                </a:solidFill>
              </a:rPr>
              <a:t>!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900" dirty="0" smtClean="0">
                <a:solidFill>
                  <a:srgbClr val="00B050"/>
                </a:solidFill>
              </a:rPr>
              <a:t>Work in progress, 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900" dirty="0" smtClean="0">
                <a:solidFill>
                  <a:srgbClr val="00B050"/>
                </a:solidFill>
              </a:rPr>
              <a:t>    however, once more……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   </a:t>
            </a: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/>
          </a:p>
          <a:p>
            <a:pPr marL="85725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24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84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2038" y="1124744"/>
            <a:ext cx="6624736" cy="3312368"/>
          </a:xfrm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247900"/>
            <a:ext cx="4200525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412038" y="4437112"/>
            <a:ext cx="66247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+mn-lt"/>
              </a:rPr>
              <a:t>BARYONS STRIKE BACK IN BESIII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4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(3686) -&gt;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NN</a:t>
            </a:r>
            <a:r>
              <a:rPr lang="it-IT" altLang="it-IT" sz="2400" kern="1200" baseline="-25000" dirty="0" err="1" smtClean="0">
                <a:solidFill>
                  <a:srgbClr val="002060"/>
                </a:solidFill>
                <a:latin typeface="+mn-lt"/>
              </a:rPr>
              <a:t>bar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Branching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Ratios</a:t>
            </a:r>
            <a:endParaRPr lang="it-IT" altLang="it-IT" sz="2400" kern="1200" dirty="0" smtClean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124744"/>
            <a:ext cx="8496944" cy="5212382"/>
          </a:xfrm>
          <a:solidFill>
            <a:srgbClr val="FFFF99"/>
          </a:solidFill>
        </p:spPr>
        <p:txBody>
          <a:bodyPr tIns="216000"/>
          <a:lstStyle/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~</a:t>
            </a:r>
            <a:r>
              <a:rPr lang="en-GB" sz="1800" dirty="0"/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23400 </a:t>
            </a:r>
            <a:r>
              <a:rPr lang="en-US" sz="1800" dirty="0" err="1" smtClean="0">
                <a:solidFill>
                  <a:schemeClr val="tx2"/>
                </a:solidFill>
              </a:rPr>
              <a:t>pp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aseline="-250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and 2650 </a:t>
            </a:r>
            <a:r>
              <a:rPr lang="en-US" sz="1800" dirty="0" err="1" smtClean="0">
                <a:solidFill>
                  <a:schemeClr val="tx2"/>
                </a:solidFill>
              </a:rPr>
              <a:t>nn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dirty="0" smtClean="0">
                <a:solidFill>
                  <a:schemeClr val="tx2"/>
                </a:solidFill>
              </a:rPr>
              <a:t> events have been selected, obtaining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r>
              <a:rPr lang="en-US" sz="1800" b="1" dirty="0" smtClean="0">
                <a:solidFill>
                  <a:schemeClr val="tx2"/>
                </a:solidFill>
              </a:rPr>
              <a:t>B[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(3686)-&gt;</a:t>
            </a:r>
            <a:r>
              <a:rPr lang="en-US" sz="1800" b="1" dirty="0" err="1" smtClean="0">
                <a:solidFill>
                  <a:schemeClr val="tx2"/>
                </a:solidFill>
              </a:rPr>
              <a:t>pp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dirty="0" smtClean="0">
                <a:solidFill>
                  <a:schemeClr val="tx2"/>
                </a:solidFill>
              </a:rPr>
              <a:t>] = (3.06</a:t>
            </a:r>
            <a:r>
              <a:rPr lang="en-GB" sz="1800" b="1" dirty="0" smtClean="0"/>
              <a:t>±0.02±0.13)·10</a:t>
            </a:r>
            <a:r>
              <a:rPr lang="en-GB" sz="1800" b="1" baseline="30000" dirty="0" smtClean="0"/>
              <a:t>-4</a:t>
            </a:r>
            <a:r>
              <a:rPr lang="en-GB" sz="1800" b="1" dirty="0" smtClean="0"/>
              <a:t> , 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>
                <a:solidFill>
                  <a:schemeClr val="tx2"/>
                </a:solidFill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</a:rPr>
              <a:t>   </a:t>
            </a:r>
            <a:r>
              <a:rPr lang="en-US" sz="1800" b="1" dirty="0" smtClean="0">
                <a:solidFill>
                  <a:schemeClr val="tx2"/>
                </a:solidFill>
              </a:rPr>
              <a:t>B[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(3686)-&gt;</a:t>
            </a:r>
            <a:r>
              <a:rPr lang="en-US" sz="1800" b="1" dirty="0" err="1" smtClean="0">
                <a:solidFill>
                  <a:schemeClr val="tx2"/>
                </a:solidFill>
              </a:rPr>
              <a:t>nn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dirty="0">
                <a:solidFill>
                  <a:schemeClr val="tx2"/>
                </a:solidFill>
              </a:rPr>
              <a:t>] = (</a:t>
            </a:r>
            <a:r>
              <a:rPr lang="en-US" sz="1800" b="1" dirty="0" smtClean="0">
                <a:solidFill>
                  <a:schemeClr val="tx2"/>
                </a:solidFill>
              </a:rPr>
              <a:t>3.09</a:t>
            </a:r>
            <a:r>
              <a:rPr lang="en-GB" sz="1800" b="1" dirty="0" smtClean="0"/>
              <a:t>±0.06±0.14)·10</a:t>
            </a:r>
            <a:r>
              <a:rPr lang="en-GB" sz="1800" b="1" baseline="30000" dirty="0" smtClean="0"/>
              <a:t>-4  </a:t>
            </a:r>
            <a:r>
              <a:rPr lang="en-GB" sz="1800" dirty="0" smtClean="0"/>
              <a:t>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The close B values, within small errors, would  suggest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interference between strong and </a:t>
            </a:r>
            <a:r>
              <a:rPr lang="en-GB" sz="1800" dirty="0" err="1" smtClean="0"/>
              <a:t>em</a:t>
            </a:r>
            <a:r>
              <a:rPr lang="en-GB" sz="1800" dirty="0" smtClean="0"/>
              <a:t> decay is small</a:t>
            </a:r>
          </a:p>
          <a:p>
            <a:pPr marL="85725" indent="0"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(positive in the </a:t>
            </a:r>
            <a:r>
              <a:rPr lang="en-GB" sz="1800" dirty="0" err="1" smtClean="0"/>
              <a:t>pp</a:t>
            </a:r>
            <a:r>
              <a:rPr lang="en-GB" sz="1800" baseline="-25000" dirty="0" err="1" smtClean="0"/>
              <a:t>bar</a:t>
            </a:r>
            <a:r>
              <a:rPr lang="en-GB" sz="1800" baseline="-25000" dirty="0"/>
              <a:t> </a:t>
            </a:r>
            <a:r>
              <a:rPr lang="en-GB" sz="1800" dirty="0" smtClean="0"/>
              <a:t>and negative in the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 decay),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i.e. their relative phase </a:t>
            </a:r>
            <a:r>
              <a:rPr lang="en-GB" sz="2400" dirty="0" smtClean="0">
                <a:latin typeface="Symbol" panose="05050102010706020507" pitchFamily="18" charset="2"/>
              </a:rPr>
              <a:t> f </a:t>
            </a:r>
            <a:r>
              <a:rPr lang="en-GB" sz="1800" dirty="0"/>
              <a:t>~</a:t>
            </a:r>
            <a:r>
              <a:rPr lang="en-GB" sz="1800" dirty="0" smtClean="0"/>
              <a:t> 90</a:t>
            </a:r>
            <a:r>
              <a:rPr lang="en-GB" sz="1800" baseline="30000" dirty="0" smtClean="0"/>
              <a:t>0</a:t>
            </a:r>
            <a:r>
              <a:rPr lang="en-GB" sz="1800" dirty="0"/>
              <a:t> </a:t>
            </a:r>
            <a:r>
              <a:rPr lang="en-GB" sz="1800" dirty="0" smtClean="0"/>
              <a:t>.</a:t>
            </a: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428625" indent="-342900">
              <a:spcBef>
                <a:spcPts val="75"/>
              </a:spcBef>
              <a:spcAft>
                <a:spcPts val="20"/>
              </a:spcAft>
              <a:tabLst>
                <a:tab pos="361950" algn="l"/>
              </a:tabLst>
            </a:pPr>
            <a:r>
              <a:rPr lang="en-GB" sz="1800" dirty="0" smtClean="0"/>
              <a:t>In </a:t>
            </a:r>
            <a:r>
              <a:rPr lang="en-GB" sz="1800" dirty="0"/>
              <a:t>the case of J/</a:t>
            </a:r>
            <a:r>
              <a:rPr lang="en-GB" sz="2400" dirty="0">
                <a:latin typeface="Symbol" panose="05050102010706020507" pitchFamily="18" charset="2"/>
              </a:rPr>
              <a:t>y </a:t>
            </a:r>
            <a:r>
              <a:rPr lang="en-GB" sz="1800" dirty="0"/>
              <a:t>-&gt;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2400" dirty="0" smtClean="0">
                <a:latin typeface="Symbol" panose="05050102010706020507" pitchFamily="18" charset="2"/>
              </a:rPr>
              <a:t>, </a:t>
            </a:r>
            <a:r>
              <a:rPr lang="en-GB" sz="1800" dirty="0" smtClean="0"/>
              <a:t>close B values were also achieved :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/>
              <a:t> </a:t>
            </a:r>
            <a:r>
              <a:rPr lang="en-GB" sz="1800" b="1" dirty="0" smtClean="0"/>
              <a:t>   </a:t>
            </a:r>
            <a:r>
              <a:rPr lang="en-US" sz="1800" b="1" dirty="0" smtClean="0">
                <a:solidFill>
                  <a:schemeClr val="tx2"/>
                </a:solidFill>
              </a:rPr>
              <a:t>B[J/</a:t>
            </a:r>
            <a:r>
              <a:rPr lang="en-US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 </a:t>
            </a:r>
            <a:r>
              <a:rPr lang="en-US" sz="1800" b="1" dirty="0" smtClean="0">
                <a:solidFill>
                  <a:schemeClr val="tx2"/>
                </a:solidFill>
              </a:rPr>
              <a:t>-&gt;</a:t>
            </a:r>
            <a:r>
              <a:rPr lang="en-US" sz="1800" b="1" dirty="0" err="1">
                <a:solidFill>
                  <a:schemeClr val="tx2"/>
                </a:solidFill>
              </a:rPr>
              <a:t>pp</a:t>
            </a:r>
            <a:r>
              <a:rPr lang="en-US" sz="1800" b="1" baseline="-25000" dirty="0" err="1">
                <a:solidFill>
                  <a:schemeClr val="tx2"/>
                </a:solidFill>
              </a:rPr>
              <a:t>bar</a:t>
            </a:r>
            <a:r>
              <a:rPr lang="en-US" sz="1800" b="1" dirty="0">
                <a:solidFill>
                  <a:schemeClr val="tx2"/>
                </a:solidFill>
              </a:rPr>
              <a:t>] = </a:t>
            </a:r>
            <a:r>
              <a:rPr lang="en-US" sz="1800" b="1" dirty="0" smtClean="0">
                <a:solidFill>
                  <a:schemeClr val="tx2"/>
                </a:solidFill>
              </a:rPr>
              <a:t>(2.112</a:t>
            </a:r>
            <a:r>
              <a:rPr lang="en-GB" sz="1800" b="1" dirty="0" smtClean="0"/>
              <a:t>±0.004±0.031)·10</a:t>
            </a:r>
            <a:r>
              <a:rPr lang="en-GB" sz="1800" b="1" baseline="30000" dirty="0" smtClean="0"/>
              <a:t>-3</a:t>
            </a:r>
            <a:r>
              <a:rPr lang="en-GB" sz="1800" b="1" dirty="0" smtClean="0"/>
              <a:t> </a:t>
            </a:r>
            <a:r>
              <a:rPr lang="en-GB" sz="1800" b="1" dirty="0"/>
              <a:t>,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>
                <a:solidFill>
                  <a:schemeClr val="tx2"/>
                </a:solidFill>
              </a:rPr>
              <a:t>    </a:t>
            </a:r>
            <a:r>
              <a:rPr lang="en-US" sz="1800" b="1" dirty="0" smtClean="0">
                <a:solidFill>
                  <a:schemeClr val="tx2"/>
                </a:solidFill>
              </a:rPr>
              <a:t>B[J/</a:t>
            </a:r>
            <a:r>
              <a:rPr lang="en-US" sz="24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 </a:t>
            </a:r>
            <a:r>
              <a:rPr lang="en-US" sz="1800" b="1" dirty="0" smtClean="0">
                <a:solidFill>
                  <a:schemeClr val="tx2"/>
                </a:solidFill>
              </a:rPr>
              <a:t>-&gt;</a:t>
            </a:r>
            <a:r>
              <a:rPr lang="en-US" sz="1800" b="1" dirty="0" err="1">
                <a:solidFill>
                  <a:schemeClr val="tx2"/>
                </a:solidFill>
              </a:rPr>
              <a:t>nn</a:t>
            </a:r>
            <a:r>
              <a:rPr lang="en-US" sz="1800" b="1" baseline="-25000" dirty="0" err="1">
                <a:solidFill>
                  <a:schemeClr val="tx2"/>
                </a:solidFill>
              </a:rPr>
              <a:t>bar</a:t>
            </a:r>
            <a:r>
              <a:rPr lang="en-US" sz="1800" b="1" dirty="0">
                <a:solidFill>
                  <a:schemeClr val="tx2"/>
                </a:solidFill>
              </a:rPr>
              <a:t>] = </a:t>
            </a:r>
            <a:r>
              <a:rPr lang="en-US" sz="1800" b="1" dirty="0" smtClean="0">
                <a:solidFill>
                  <a:schemeClr val="tx2"/>
                </a:solidFill>
              </a:rPr>
              <a:t>(2.07 </a:t>
            </a:r>
            <a:r>
              <a:rPr lang="en-GB" sz="1800" b="1" dirty="0" smtClean="0"/>
              <a:t>± 0.01  ±0.17 )·10</a:t>
            </a:r>
            <a:r>
              <a:rPr lang="en-GB" sz="1800" b="1" baseline="30000" dirty="0" smtClean="0"/>
              <a:t>-3  </a:t>
            </a:r>
            <a:r>
              <a:rPr lang="en-GB" sz="1800" dirty="0" smtClean="0"/>
              <a:t>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So far, so good.  Up to a certain point.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18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smtClean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(3686) -&gt; N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it-IT" altLang="it-IT" sz="2400" kern="1200" baseline="-25000" dirty="0" err="1" smtClean="0">
                <a:solidFill>
                  <a:srgbClr val="002060"/>
                </a:solidFill>
                <a:latin typeface="+mn-lt"/>
              </a:rPr>
              <a:t>bar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>
                <a:solidFill>
                  <a:srgbClr val="002060"/>
                </a:solidFill>
                <a:latin typeface="+mn-lt"/>
              </a:rPr>
              <a:t>A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ngular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>
                <a:solidFill>
                  <a:srgbClr val="002060"/>
                </a:solidFill>
                <a:latin typeface="+mn-lt"/>
              </a:rPr>
              <a:t>D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istributions</a:t>
            </a:r>
            <a:endParaRPr lang="it-IT" altLang="it-IT" sz="2400" kern="1200" dirty="0" smtClean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124744"/>
            <a:ext cx="8700310" cy="5212382"/>
          </a:xfrm>
          <a:solidFill>
            <a:srgbClr val="FFFF99"/>
          </a:solidFill>
        </p:spPr>
        <p:txBody>
          <a:bodyPr tIns="216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 </a:t>
            </a:r>
            <a:r>
              <a:rPr lang="en-GB" sz="1800" dirty="0"/>
              <a:t>F</a:t>
            </a:r>
            <a:r>
              <a:rPr lang="en-GB" sz="1800" dirty="0" smtClean="0"/>
              <a:t>itting 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(3686) </a:t>
            </a:r>
            <a:r>
              <a:rPr lang="en-GB" sz="1800" dirty="0"/>
              <a:t>-&gt; </a:t>
            </a:r>
            <a:r>
              <a:rPr lang="en-GB" sz="1800" dirty="0" err="1"/>
              <a:t>NN</a:t>
            </a:r>
            <a:r>
              <a:rPr lang="en-GB" sz="1800" baseline="-25000" dirty="0" err="1"/>
              <a:t>bar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with 1+</a:t>
            </a:r>
            <a:r>
              <a:rPr lang="en-GB" sz="2400" dirty="0" smtClean="0">
                <a:latin typeface="Symbol" panose="05050102010706020507" pitchFamily="18" charset="2"/>
              </a:rPr>
              <a:t>a </a:t>
            </a:r>
            <a:r>
              <a:rPr lang="en-GB" sz="1800" dirty="0" smtClean="0"/>
              <a:t>cos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q</a:t>
            </a:r>
            <a:r>
              <a:rPr lang="en-GB" sz="1800" dirty="0" smtClean="0"/>
              <a:t>:</a:t>
            </a: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Symbol"/>
              <a:buChar char=" "/>
              <a:tabLst>
                <a:tab pos="361950" algn="l"/>
              </a:tabLst>
            </a:pPr>
            <a:r>
              <a:rPr lang="en-GB" sz="2400" b="1" dirty="0" err="1" smtClean="0">
                <a:latin typeface="Symbol" panose="05050102010706020507" pitchFamily="18" charset="2"/>
              </a:rPr>
              <a:t>a</a:t>
            </a:r>
            <a:r>
              <a:rPr lang="en-GB" sz="1800" b="1" baseline="-25000" dirty="0" err="1" smtClean="0"/>
              <a:t>p</a:t>
            </a:r>
            <a:r>
              <a:rPr lang="en-GB" sz="1800" b="1" dirty="0" smtClean="0"/>
              <a:t> = </a:t>
            </a:r>
            <a:r>
              <a:rPr lang="en-US" sz="1800" b="1" dirty="0" smtClean="0">
                <a:solidFill>
                  <a:schemeClr val="tx2"/>
                </a:solidFill>
              </a:rPr>
              <a:t>1.03</a:t>
            </a:r>
            <a:r>
              <a:rPr lang="en-GB" sz="1800" b="1" dirty="0" smtClean="0"/>
              <a:t>±0.06±0.03 ,        </a:t>
            </a:r>
            <a:r>
              <a:rPr lang="en-GB" sz="2400" b="1" dirty="0" smtClean="0">
                <a:latin typeface="Symbol" panose="05050102010706020507" pitchFamily="18" charset="2"/>
              </a:rPr>
              <a:t>a</a:t>
            </a:r>
            <a:r>
              <a:rPr lang="en-GB" sz="1800" b="1" baseline="-25000" dirty="0" smtClean="0"/>
              <a:t>n</a:t>
            </a:r>
            <a:r>
              <a:rPr lang="en-GB" sz="1800" b="1" dirty="0" smtClean="0"/>
              <a:t> </a:t>
            </a:r>
            <a:r>
              <a:rPr lang="en-GB" sz="1800" b="1" dirty="0"/>
              <a:t>= </a:t>
            </a:r>
            <a:r>
              <a:rPr lang="en-US" sz="1800" b="1" dirty="0" smtClean="0">
                <a:solidFill>
                  <a:schemeClr val="tx2"/>
                </a:solidFill>
              </a:rPr>
              <a:t>0.47</a:t>
            </a:r>
            <a:r>
              <a:rPr lang="en-GB" sz="1800" b="1" dirty="0" smtClean="0"/>
              <a:t>±0.15±0.15</a:t>
            </a:r>
          </a:p>
          <a:p>
            <a:pPr marL="714375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714375" algn="l"/>
              </a:tabLst>
            </a:pPr>
            <a:r>
              <a:rPr lang="en-GB" sz="1800" b="1" dirty="0" smtClean="0">
                <a:solidFill>
                  <a:srgbClr val="C00000"/>
                </a:solidFill>
              </a:rPr>
              <a:t>i.e. </a:t>
            </a:r>
            <a:r>
              <a:rPr lang="en-GB" sz="1800" b="1" dirty="0" err="1" smtClean="0">
                <a:solidFill>
                  <a:srgbClr val="C00000"/>
                </a:solidFill>
              </a:rPr>
              <a:t>pp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 and </a:t>
            </a:r>
            <a:r>
              <a:rPr lang="en-GB" sz="1800" b="1" dirty="0" err="1" smtClean="0">
                <a:solidFill>
                  <a:srgbClr val="C00000"/>
                </a:solidFill>
              </a:rPr>
              <a:t>nn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b="1" dirty="0" smtClean="0">
                <a:solidFill>
                  <a:srgbClr val="C00000"/>
                </a:solidFill>
              </a:rPr>
              <a:t> angular distribution are quite different,</a:t>
            </a:r>
          </a:p>
          <a:p>
            <a:pPr marL="714375" indent="-263525"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714375" algn="l"/>
              </a:tabLst>
            </a:pPr>
            <a:r>
              <a:rPr lang="en-GB" sz="1800" b="1" dirty="0">
                <a:solidFill>
                  <a:srgbClr val="C00000"/>
                </a:solidFill>
              </a:rPr>
              <a:t>i</a:t>
            </a:r>
            <a:r>
              <a:rPr lang="en-GB" sz="1800" b="1" dirty="0" smtClean="0">
                <a:solidFill>
                  <a:srgbClr val="C00000"/>
                </a:solidFill>
              </a:rPr>
              <a:t>n spite of similar B.</a:t>
            </a:r>
          </a:p>
          <a:p>
            <a:pPr marL="714375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714375" algn="l"/>
              </a:tabLst>
            </a:pPr>
            <a:r>
              <a:rPr lang="en-GB" sz="1800" b="1" dirty="0" smtClean="0">
                <a:solidFill>
                  <a:srgbClr val="C00000"/>
                </a:solidFill>
              </a:rPr>
              <a:t>Furthermore </a:t>
            </a:r>
            <a:r>
              <a:rPr lang="en-GB" sz="24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GB" sz="1800" b="1" baseline="-25000" dirty="0" err="1">
                <a:solidFill>
                  <a:srgbClr val="C00000"/>
                </a:solidFill>
              </a:rPr>
              <a:t>p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smtClean="0">
                <a:solidFill>
                  <a:srgbClr val="C00000"/>
                </a:solidFill>
              </a:rPr>
              <a:t>is close to the limit |</a:t>
            </a:r>
            <a:r>
              <a:rPr lang="en-GB" sz="24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GB" sz="1800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GB" sz="1800" b="1" dirty="0" smtClean="0">
                <a:solidFill>
                  <a:srgbClr val="C00000"/>
                </a:solidFill>
              </a:rPr>
              <a:t>| </a:t>
            </a:r>
            <a:r>
              <a:rPr lang="en-GB" sz="1800" dirty="0" smtClean="0"/>
              <a:t>≤</a:t>
            </a:r>
            <a:r>
              <a:rPr lang="en-GB" sz="1800" b="1" dirty="0" smtClean="0">
                <a:solidFill>
                  <a:srgbClr val="C00000"/>
                </a:solidFill>
              </a:rPr>
              <a:t> 1.</a:t>
            </a:r>
          </a:p>
          <a:p>
            <a:pPr marL="714375" indent="-263525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714375" algn="l"/>
              </a:tabLst>
            </a:pPr>
            <a:r>
              <a:rPr lang="en-GB" sz="1800" dirty="0" smtClean="0"/>
              <a:t>No evidence of a </a:t>
            </a:r>
            <a:r>
              <a:rPr lang="en-GB" sz="1800" dirty="0"/>
              <a:t>cos </a:t>
            </a:r>
            <a:r>
              <a:rPr lang="en-GB" sz="2400" dirty="0" smtClean="0">
                <a:latin typeface="Symbol" panose="05050102010706020507" pitchFamily="18" charset="2"/>
              </a:rPr>
              <a:t>q</a:t>
            </a:r>
            <a:r>
              <a:rPr lang="en-GB" sz="1800" dirty="0" smtClean="0"/>
              <a:t> term, i.e. no forward/backward asymmetry.</a:t>
            </a: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 Conversely, in the case of </a:t>
            </a:r>
            <a:r>
              <a:rPr lang="en-GB" sz="1800" b="1" dirty="0" smtClean="0"/>
              <a:t>J/</a:t>
            </a:r>
            <a:r>
              <a:rPr lang="en-GB" sz="2400" b="1" dirty="0" smtClean="0">
                <a:latin typeface="Symbol" panose="05050102010706020507" pitchFamily="18" charset="2"/>
              </a:rPr>
              <a:t>y</a:t>
            </a:r>
            <a:r>
              <a:rPr lang="en-GB" sz="1800" dirty="0"/>
              <a:t> -&gt;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1800" baseline="-25000" dirty="0" smtClean="0"/>
              <a:t> </a:t>
            </a:r>
            <a:r>
              <a:rPr lang="en-GB" sz="1800" dirty="0" smtClean="0">
                <a:latin typeface="+mj-lt"/>
              </a:rPr>
              <a:t> it was obtained</a:t>
            </a:r>
            <a:r>
              <a:rPr lang="en-GB" sz="1800" dirty="0" smtClean="0"/>
              <a:t>: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b="1" dirty="0" smtClean="0">
                <a:latin typeface="Symbol" panose="05050102010706020507" pitchFamily="18" charset="2"/>
              </a:rPr>
              <a:t>     </a:t>
            </a:r>
            <a:r>
              <a:rPr lang="en-GB" sz="2400" b="1" dirty="0" err="1" smtClean="0">
                <a:latin typeface="Symbol" panose="05050102010706020507" pitchFamily="18" charset="2"/>
              </a:rPr>
              <a:t>a</a:t>
            </a:r>
            <a:r>
              <a:rPr lang="en-GB" sz="1800" b="1" baseline="-25000" dirty="0" err="1" smtClean="0"/>
              <a:t>p</a:t>
            </a:r>
            <a:r>
              <a:rPr lang="en-GB" sz="1800" b="1" dirty="0" smtClean="0"/>
              <a:t> </a:t>
            </a:r>
            <a:r>
              <a:rPr lang="en-GB" sz="1800" b="1" dirty="0"/>
              <a:t>= </a:t>
            </a:r>
            <a:r>
              <a:rPr lang="en-US" sz="1800" b="1" dirty="0" smtClean="0">
                <a:solidFill>
                  <a:schemeClr val="tx2"/>
                </a:solidFill>
              </a:rPr>
              <a:t>0.595</a:t>
            </a:r>
            <a:r>
              <a:rPr lang="en-GB" sz="1800" b="1" dirty="0" smtClean="0"/>
              <a:t>±0.012±0.015 </a:t>
            </a:r>
            <a:r>
              <a:rPr lang="en-GB" sz="1800" b="1" dirty="0"/>
              <a:t>,   </a:t>
            </a:r>
            <a:r>
              <a:rPr lang="en-GB" sz="2400" b="1" dirty="0">
                <a:latin typeface="Symbol" panose="05050102010706020507" pitchFamily="18" charset="2"/>
              </a:rPr>
              <a:t>a</a:t>
            </a:r>
            <a:r>
              <a:rPr lang="en-GB" sz="1800" b="1" baseline="-25000" dirty="0"/>
              <a:t>n</a:t>
            </a:r>
            <a:r>
              <a:rPr lang="en-GB" sz="1800" b="1" dirty="0"/>
              <a:t> = </a:t>
            </a:r>
            <a:r>
              <a:rPr lang="en-US" sz="1800" b="1" dirty="0" smtClean="0">
                <a:solidFill>
                  <a:schemeClr val="tx2"/>
                </a:solidFill>
              </a:rPr>
              <a:t>0.50</a:t>
            </a:r>
            <a:r>
              <a:rPr lang="en-GB" sz="1800" b="1" dirty="0" smtClean="0"/>
              <a:t>±0.04±0.21</a:t>
            </a: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 consistent with a phase, between strong and </a:t>
            </a:r>
            <a:r>
              <a:rPr lang="en-GB" sz="1800" dirty="0" err="1" smtClean="0"/>
              <a:t>em</a:t>
            </a:r>
            <a:r>
              <a:rPr lang="en-GB" sz="1800" dirty="0" smtClean="0"/>
              <a:t> decay,</a:t>
            </a:r>
            <a:r>
              <a:rPr lang="en-GB" sz="2400" dirty="0" smtClean="0">
                <a:latin typeface="Symbol" panose="05050102010706020507" pitchFamily="18" charset="2"/>
              </a:rPr>
              <a:t> </a:t>
            </a:r>
            <a:r>
              <a:rPr lang="en-GB" sz="2400" dirty="0">
                <a:latin typeface="Symbol" panose="05050102010706020507" pitchFamily="18" charset="2"/>
              </a:rPr>
              <a:t>f </a:t>
            </a:r>
            <a:r>
              <a:rPr lang="en-GB" sz="1800" dirty="0"/>
              <a:t>~ 90</a:t>
            </a:r>
            <a:r>
              <a:rPr lang="en-GB" sz="1800" baseline="30000" dirty="0"/>
              <a:t>0</a:t>
            </a:r>
            <a:r>
              <a:rPr lang="en-GB" sz="1800" dirty="0"/>
              <a:t> .</a:t>
            </a: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55576" y="2276872"/>
            <a:ext cx="7992888" cy="987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0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2" y="836712"/>
            <a:ext cx="3149778" cy="55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6512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70466" y="188640"/>
            <a:ext cx="8001000" cy="612105"/>
          </a:xfrm>
          <a:solidFill>
            <a:srgbClr val="99CCFF"/>
          </a:solidFill>
        </p:spPr>
        <p:txBody>
          <a:bodyPr/>
          <a:lstStyle/>
          <a:p>
            <a:pPr algn="ctr"/>
            <a:r>
              <a:rPr lang="it-IT" altLang="it-IT" sz="2400" kern="1200" dirty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it-IT" altLang="it-IT" sz="2400" kern="1200" dirty="0">
                <a:solidFill>
                  <a:srgbClr val="002060"/>
                </a:solidFill>
              </a:rPr>
              <a:t>(3686) 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-&gt;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pp</a:t>
            </a:r>
            <a:r>
              <a:rPr lang="it-IT" altLang="it-IT" sz="2400" kern="1200" baseline="-25000" dirty="0" err="1" smtClean="0">
                <a:solidFill>
                  <a:srgbClr val="002060"/>
                </a:solidFill>
              </a:rPr>
              <a:t>bar</a:t>
            </a:r>
            <a:r>
              <a:rPr lang="it-IT" altLang="it-IT" sz="2400" kern="1200" baseline="-25000" dirty="0" smtClean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err="1">
                <a:solidFill>
                  <a:srgbClr val="002060"/>
                </a:solidFill>
              </a:rPr>
              <a:t>Angular</a:t>
            </a:r>
            <a:r>
              <a:rPr lang="it-IT" altLang="it-IT" sz="2400" kern="1200" dirty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Distribution</a:t>
            </a:r>
            <a:endParaRPr lang="en-GB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13191" y="2924944"/>
            <a:ext cx="400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8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116632"/>
            <a:ext cx="8001000" cy="675928"/>
          </a:xfrm>
          <a:solidFill>
            <a:srgbClr val="99CCFF"/>
          </a:solidFill>
        </p:spPr>
        <p:txBody>
          <a:bodyPr/>
          <a:lstStyle/>
          <a:p>
            <a:pPr algn="ctr"/>
            <a:r>
              <a:rPr lang="it-IT" altLang="it-IT" sz="2400" kern="1200" dirty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it-IT" altLang="it-IT" sz="2400" kern="1200" dirty="0">
                <a:solidFill>
                  <a:srgbClr val="002060"/>
                </a:solidFill>
              </a:rPr>
              <a:t>(3686) 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-&gt;</a:t>
            </a:r>
            <a:r>
              <a:rPr lang="it-IT" altLang="it-IT" sz="2400" kern="1200" dirty="0" err="1" smtClean="0">
                <a:solidFill>
                  <a:srgbClr val="002060"/>
                </a:solidFill>
              </a:rPr>
              <a:t>nn</a:t>
            </a:r>
            <a:r>
              <a:rPr lang="it-IT" altLang="it-IT" sz="2400" kern="1200" baseline="-25000" dirty="0" err="1" smtClean="0">
                <a:solidFill>
                  <a:srgbClr val="002060"/>
                </a:solidFill>
              </a:rPr>
              <a:t>bar</a:t>
            </a:r>
            <a:r>
              <a:rPr lang="it-IT" altLang="it-IT" sz="2400" kern="1200" baseline="-25000" dirty="0" smtClean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err="1">
                <a:solidFill>
                  <a:srgbClr val="002060"/>
                </a:solidFill>
              </a:rPr>
              <a:t>Angular</a:t>
            </a:r>
            <a:r>
              <a:rPr lang="it-IT" altLang="it-IT" sz="2400" kern="1200" dirty="0">
                <a:solidFill>
                  <a:srgbClr val="002060"/>
                </a:solidFill>
              </a:rPr>
              <a:t> </a:t>
            </a:r>
            <a:r>
              <a:rPr lang="it-IT" altLang="it-IT" sz="2400" kern="1200" dirty="0" smtClean="0">
                <a:solidFill>
                  <a:srgbClr val="002060"/>
                </a:solidFill>
              </a:rPr>
              <a:t>Distribution</a:t>
            </a:r>
            <a:endParaRPr lang="en-GB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3FCE-3CD6-45FC-9560-04866098C3F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1531"/>
            <a:ext cx="3240360" cy="530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0" y="3356992"/>
            <a:ext cx="3752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 flipH="1">
            <a:off x="4788024" y="2924944"/>
            <a:ext cx="576064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Magnetic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B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M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Electric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B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Branching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Ratios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124744"/>
            <a:ext cx="8496944" cy="5212382"/>
          </a:xfrm>
          <a:solidFill>
            <a:srgbClr val="FFFF99"/>
          </a:solidFill>
        </p:spPr>
        <p:txBody>
          <a:bodyPr tIns="216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In </a:t>
            </a:r>
            <a:r>
              <a:rPr lang="en-GB" sz="1800" dirty="0" err="1" smtClean="0"/>
              <a:t>e</a:t>
            </a:r>
            <a:r>
              <a:rPr lang="en-GB" sz="1800" baseline="30000" dirty="0" err="1" smtClean="0"/>
              <a:t>+</a:t>
            </a:r>
            <a:r>
              <a:rPr lang="en-GB" sz="1800" dirty="0" err="1" smtClean="0"/>
              <a:t>e</a:t>
            </a:r>
            <a:r>
              <a:rPr lang="en-GB" sz="1800" baseline="30000" dirty="0" smtClean="0"/>
              <a:t>- </a:t>
            </a:r>
            <a:r>
              <a:rPr lang="en-GB" sz="1800" dirty="0" smtClean="0"/>
              <a:t>annihilation the FF squared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|</a:t>
            </a:r>
            <a:r>
              <a:rPr lang="en-GB" sz="1800" dirty="0" smtClean="0"/>
              <a:t>G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and |G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  </a:t>
            </a:r>
            <a:r>
              <a:rPr lang="en-GB" sz="1800" dirty="0" smtClean="0"/>
              <a:t>are defined:</a:t>
            </a:r>
            <a:r>
              <a:rPr lang="en-GB" sz="1800" baseline="30000" dirty="0" smtClean="0"/>
              <a:t> </a:t>
            </a: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1800" dirty="0" smtClean="0"/>
              <a:t>d</a:t>
            </a:r>
            <a:r>
              <a:rPr lang="en-GB" sz="2400" dirty="0" smtClean="0">
                <a:latin typeface="Symbol" panose="05050102010706020507" pitchFamily="18" charset="2"/>
              </a:rPr>
              <a:t>s </a:t>
            </a:r>
            <a:r>
              <a:rPr lang="en-GB" sz="1800" dirty="0" smtClean="0"/>
              <a:t>(</a:t>
            </a:r>
            <a:r>
              <a:rPr lang="en-GB" sz="1800" dirty="0" err="1" smtClean="0"/>
              <a:t>e</a:t>
            </a:r>
            <a:r>
              <a:rPr lang="en-GB" sz="1800" baseline="30000" dirty="0" err="1" smtClean="0"/>
              <a:t>+</a:t>
            </a:r>
            <a:r>
              <a:rPr lang="en-GB" sz="1800" dirty="0" err="1" smtClean="0"/>
              <a:t>e</a:t>
            </a:r>
            <a:r>
              <a:rPr lang="en-GB" sz="1800" baseline="30000" dirty="0" smtClean="0"/>
              <a:t>-</a:t>
            </a:r>
            <a:r>
              <a:rPr lang="en-GB" sz="1800" dirty="0" smtClean="0"/>
              <a:t>-&gt;</a:t>
            </a:r>
            <a:r>
              <a:rPr lang="en-GB" sz="1800" dirty="0" err="1" smtClean="0"/>
              <a:t>BB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)/</a:t>
            </a:r>
            <a:r>
              <a:rPr lang="en-GB" sz="1800" dirty="0" err="1" smtClean="0"/>
              <a:t>dcos</a:t>
            </a:r>
            <a:r>
              <a:rPr lang="en-GB" sz="1800" dirty="0" err="1" smtClean="0">
                <a:latin typeface="Symbol" panose="05050102010706020507" pitchFamily="18" charset="2"/>
              </a:rPr>
              <a:t>q</a:t>
            </a:r>
            <a:r>
              <a:rPr lang="en-GB" sz="1800" dirty="0" smtClean="0">
                <a:latin typeface="Symbol" panose="05050102010706020507" pitchFamily="18" charset="2"/>
              </a:rPr>
              <a:t> </a:t>
            </a:r>
            <a:r>
              <a:rPr lang="en-GB" sz="1800" dirty="0" smtClean="0"/>
              <a:t>~</a:t>
            </a:r>
            <a:r>
              <a:rPr lang="en-GB" sz="1800" baseline="-25000" dirty="0" smtClean="0"/>
              <a:t> </a:t>
            </a:r>
            <a:r>
              <a:rPr lang="en-GB" sz="1800" dirty="0" smtClean="0"/>
              <a:t>[|G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 </a:t>
            </a:r>
            <a:r>
              <a:rPr lang="en-GB" sz="1800" dirty="0" smtClean="0"/>
              <a:t>(1+cos</a:t>
            </a:r>
            <a:r>
              <a:rPr lang="en-GB" sz="1800" baseline="30000" dirty="0" smtClean="0"/>
              <a:t>2</a:t>
            </a:r>
            <a:r>
              <a:rPr lang="en-GB" sz="1800" dirty="0" smtClean="0">
                <a:latin typeface="Symbol" panose="05050102010706020507" pitchFamily="18" charset="2"/>
              </a:rPr>
              <a:t>q</a:t>
            </a:r>
            <a:r>
              <a:rPr lang="en-GB" sz="1800" dirty="0" smtClean="0"/>
              <a:t>)+4 (M</a:t>
            </a:r>
            <a:r>
              <a:rPr lang="en-GB" sz="1800" baseline="-25000" dirty="0" smtClean="0"/>
              <a:t>B</a:t>
            </a:r>
            <a:r>
              <a:rPr lang="en-GB" sz="1800" dirty="0" smtClean="0"/>
              <a:t>/W)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|G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sin</a:t>
            </a:r>
            <a:r>
              <a:rPr lang="en-GB" sz="1800" baseline="30000" dirty="0" smtClean="0"/>
              <a:t>2</a:t>
            </a:r>
            <a:r>
              <a:rPr lang="en-GB" sz="1800" dirty="0" smtClean="0">
                <a:latin typeface="Symbol" panose="05050102010706020507" pitchFamily="18" charset="2"/>
              </a:rPr>
              <a:t>q</a:t>
            </a:r>
            <a:r>
              <a:rPr lang="en-GB" sz="1800" dirty="0" smtClean="0"/>
              <a:t>] </a:t>
            </a: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2400" dirty="0" smtClean="0">
                <a:latin typeface="Symbol" panose="05050102010706020507" pitchFamily="18" charset="2"/>
              </a:rPr>
              <a:t>s </a:t>
            </a:r>
            <a:r>
              <a:rPr lang="en-GB" sz="1800" dirty="0"/>
              <a:t>(</a:t>
            </a:r>
            <a:r>
              <a:rPr lang="en-GB" sz="1800" dirty="0" err="1"/>
              <a:t>e</a:t>
            </a:r>
            <a:r>
              <a:rPr lang="en-GB" sz="1800" baseline="30000" dirty="0" err="1"/>
              <a:t>+</a:t>
            </a:r>
            <a:r>
              <a:rPr lang="en-GB" sz="1800" dirty="0" err="1"/>
              <a:t>e</a:t>
            </a:r>
            <a:r>
              <a:rPr lang="en-GB" sz="1800" baseline="30000" dirty="0"/>
              <a:t>-</a:t>
            </a:r>
            <a:r>
              <a:rPr lang="en-GB" sz="1800" dirty="0"/>
              <a:t>-&gt;</a:t>
            </a:r>
            <a:r>
              <a:rPr lang="en-GB" sz="1800" dirty="0" err="1"/>
              <a:t>BB</a:t>
            </a:r>
            <a:r>
              <a:rPr lang="en-GB" sz="1800" baseline="-25000" dirty="0" err="1"/>
              <a:t>bar</a:t>
            </a:r>
            <a:r>
              <a:rPr lang="en-GB" sz="1800" dirty="0" smtClean="0"/>
              <a:t>)</a:t>
            </a:r>
            <a:r>
              <a:rPr lang="en-GB" sz="1800" dirty="0" smtClean="0">
                <a:latin typeface="Symbol" panose="05050102010706020507" pitchFamily="18" charset="2"/>
              </a:rPr>
              <a:t> </a:t>
            </a:r>
            <a:r>
              <a:rPr lang="en-GB" sz="1800" dirty="0"/>
              <a:t>~</a:t>
            </a:r>
            <a:r>
              <a:rPr lang="en-GB" sz="1800" baseline="-25000" dirty="0"/>
              <a:t> </a:t>
            </a:r>
            <a:r>
              <a:rPr lang="en-GB" sz="1800" dirty="0"/>
              <a:t>[|</a:t>
            </a:r>
            <a:r>
              <a:rPr lang="en-GB" sz="1800" dirty="0" smtClean="0"/>
              <a:t>G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+2 </a:t>
            </a:r>
            <a:r>
              <a:rPr lang="en-GB" sz="1800" dirty="0"/>
              <a:t>(</a:t>
            </a:r>
            <a:r>
              <a:rPr lang="en-GB" sz="1800" dirty="0" smtClean="0"/>
              <a:t>M</a:t>
            </a:r>
            <a:r>
              <a:rPr lang="en-GB" sz="1800" baseline="-25000" dirty="0" smtClean="0"/>
              <a:t>B</a:t>
            </a:r>
            <a:r>
              <a:rPr lang="en-GB" sz="1800" dirty="0" smtClean="0"/>
              <a:t>/W)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|G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|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]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Accordingly, in a Vector Meson V decay B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 and B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 can be defined:                                                     </a:t>
            </a:r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1800" dirty="0" smtClean="0"/>
              <a:t>B(V-</a:t>
            </a:r>
            <a:r>
              <a:rPr lang="en-GB" sz="1800" dirty="0"/>
              <a:t>&gt;</a:t>
            </a:r>
            <a:r>
              <a:rPr lang="en-GB" sz="1800" dirty="0" err="1" smtClean="0"/>
              <a:t>Bb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) </a:t>
            </a:r>
            <a:r>
              <a:rPr lang="en-GB" sz="1800" dirty="0"/>
              <a:t>= B</a:t>
            </a:r>
            <a:r>
              <a:rPr lang="en-GB" sz="1800" baseline="-25000" dirty="0"/>
              <a:t>M</a:t>
            </a:r>
            <a:r>
              <a:rPr lang="en-GB" sz="1800" dirty="0"/>
              <a:t> </a:t>
            </a:r>
            <a:r>
              <a:rPr lang="en-GB" sz="1800" dirty="0" smtClean="0"/>
              <a:t>+</a:t>
            </a:r>
            <a:r>
              <a:rPr lang="en-GB" sz="1800" dirty="0" smtClean="0">
                <a:latin typeface="Symbol" panose="05050102010706020507" pitchFamily="18" charset="2"/>
              </a:rPr>
              <a:t> </a:t>
            </a:r>
            <a:r>
              <a:rPr lang="en-GB" sz="1800" dirty="0" err="1" smtClean="0">
                <a:latin typeface="Symbol" panose="05050102010706020507" pitchFamily="18" charset="2"/>
              </a:rPr>
              <a:t>t</a:t>
            </a:r>
            <a:r>
              <a:rPr lang="en-GB" sz="1800" dirty="0" err="1" smtClean="0"/>
              <a:t>·B</a:t>
            </a:r>
            <a:r>
              <a:rPr lang="en-GB" sz="1800" baseline="-25000" dirty="0" err="1" smtClean="0"/>
              <a:t>E</a:t>
            </a:r>
            <a:r>
              <a:rPr lang="en-GB" sz="1800" dirty="0" smtClean="0"/>
              <a:t>     ,      </a:t>
            </a:r>
            <a:r>
              <a:rPr lang="en-GB" sz="2400" dirty="0" smtClean="0">
                <a:latin typeface="Symbol" panose="05050102010706020507" pitchFamily="18" charset="2"/>
              </a:rPr>
              <a:t>t</a:t>
            </a:r>
            <a:r>
              <a:rPr lang="en-GB" sz="1800" dirty="0" smtClean="0"/>
              <a:t> </a:t>
            </a:r>
            <a:r>
              <a:rPr lang="en-GB" sz="1800" dirty="0"/>
              <a:t>= 2·[M</a:t>
            </a:r>
            <a:r>
              <a:rPr lang="en-GB" sz="1800" baseline="-25000" dirty="0"/>
              <a:t>N</a:t>
            </a:r>
            <a:r>
              <a:rPr lang="en-GB" sz="1800" dirty="0"/>
              <a:t>/M</a:t>
            </a:r>
            <a:r>
              <a:rPr lang="en-GB" sz="1800" dirty="0">
                <a:latin typeface="Symbol" panose="05050102010706020507" pitchFamily="18" charset="2"/>
              </a:rPr>
              <a:t>y</a:t>
            </a:r>
            <a:r>
              <a:rPr lang="en-GB" sz="1800" dirty="0"/>
              <a:t>`]</a:t>
            </a:r>
            <a:r>
              <a:rPr lang="en-GB" sz="1800" baseline="30000" dirty="0"/>
              <a:t>2</a:t>
            </a:r>
            <a:r>
              <a:rPr lang="en-GB" sz="1800" dirty="0"/>
              <a:t> ~ 0.13 </a:t>
            </a:r>
            <a:endParaRPr lang="en-GB" sz="1800" dirty="0" smtClean="0"/>
          </a:p>
          <a:p>
            <a:pPr marL="371475" indent="-28575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1800" dirty="0" smtClean="0"/>
              <a:t>d</a:t>
            </a:r>
            <a:r>
              <a:rPr lang="en-GB" sz="2400" dirty="0" smtClean="0">
                <a:latin typeface="Symbol" panose="05050102010706020507" pitchFamily="18" charset="2"/>
              </a:rPr>
              <a:t>s </a:t>
            </a:r>
            <a:r>
              <a:rPr lang="en-GB" sz="1800" dirty="0" smtClean="0"/>
              <a:t>(</a:t>
            </a:r>
            <a:r>
              <a:rPr lang="en-GB" sz="1800" dirty="0"/>
              <a:t>V</a:t>
            </a:r>
            <a:r>
              <a:rPr lang="en-GB" sz="1800" dirty="0" smtClean="0"/>
              <a:t>-&gt;</a:t>
            </a:r>
            <a:r>
              <a:rPr lang="en-GB" sz="1800" dirty="0" err="1"/>
              <a:t>BB</a:t>
            </a:r>
            <a:r>
              <a:rPr lang="en-GB" sz="1800" baseline="-25000" dirty="0" err="1"/>
              <a:t>bar</a:t>
            </a:r>
            <a:r>
              <a:rPr lang="en-GB" sz="1800" dirty="0"/>
              <a:t>)/</a:t>
            </a:r>
            <a:r>
              <a:rPr lang="en-GB" sz="1800" dirty="0" err="1"/>
              <a:t>dcos</a:t>
            </a:r>
            <a:r>
              <a:rPr lang="en-GB" sz="1800" dirty="0" err="1">
                <a:latin typeface="Symbol" panose="05050102010706020507" pitchFamily="18" charset="2"/>
              </a:rPr>
              <a:t>q</a:t>
            </a:r>
            <a:r>
              <a:rPr lang="en-GB" sz="1800" dirty="0">
                <a:latin typeface="Symbol" panose="05050102010706020507" pitchFamily="18" charset="2"/>
              </a:rPr>
              <a:t> </a:t>
            </a:r>
            <a:r>
              <a:rPr lang="en-GB" sz="1800" dirty="0" smtClean="0"/>
              <a:t>~ </a:t>
            </a:r>
            <a:r>
              <a:rPr lang="en-GB" sz="1800" dirty="0"/>
              <a:t>B</a:t>
            </a:r>
            <a:r>
              <a:rPr lang="en-GB" sz="1800" dirty="0" smtClean="0"/>
              <a:t>·[1+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1800" dirty="0" smtClean="0"/>
              <a:t>·</a:t>
            </a:r>
            <a:r>
              <a:rPr lang="en-GB" sz="1800" baseline="30000" dirty="0" smtClean="0"/>
              <a:t> </a:t>
            </a:r>
            <a:r>
              <a:rPr lang="en-GB" sz="1800" dirty="0" smtClean="0"/>
              <a:t>cos</a:t>
            </a:r>
            <a:r>
              <a:rPr lang="en-GB" sz="1800" baseline="30000" dirty="0" smtClean="0"/>
              <a:t>2</a:t>
            </a:r>
            <a:r>
              <a:rPr lang="en-GB" sz="1800" dirty="0" smtClean="0">
                <a:latin typeface="Symbol" panose="05050102010706020507" pitchFamily="18" charset="2"/>
              </a:rPr>
              <a:t>q</a:t>
            </a:r>
            <a:r>
              <a:rPr lang="en-GB" sz="1800" dirty="0" smtClean="0"/>
              <a:t>]               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2400" dirty="0" smtClean="0">
                <a:latin typeface="Symbol" panose="05050102010706020507" pitchFamily="18" charset="2"/>
              </a:rPr>
              <a:t>a </a:t>
            </a:r>
            <a:r>
              <a:rPr lang="en-GB" sz="1800" dirty="0" smtClean="0"/>
              <a:t>= [B</a:t>
            </a:r>
            <a:r>
              <a:rPr lang="en-GB" sz="1800" baseline="-25000" dirty="0" smtClean="0"/>
              <a:t>M </a:t>
            </a:r>
            <a:r>
              <a:rPr lang="en-GB" sz="1800" dirty="0" smtClean="0"/>
              <a:t>- 2·</a:t>
            </a:r>
            <a:r>
              <a:rPr lang="en-GB" sz="1800" dirty="0" smtClean="0">
                <a:latin typeface="Symbol" panose="05050102010706020507" pitchFamily="18" charset="2"/>
              </a:rPr>
              <a:t>t</a:t>
            </a:r>
            <a:r>
              <a:rPr lang="en-GB" sz="1800" dirty="0" smtClean="0"/>
              <a:t>·B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]/[B</a:t>
            </a:r>
            <a:r>
              <a:rPr lang="en-GB" sz="1800" baseline="-25000" dirty="0" smtClean="0"/>
              <a:t>M</a:t>
            </a:r>
            <a:r>
              <a:rPr lang="en-GB" sz="1800" dirty="0"/>
              <a:t> + </a:t>
            </a:r>
            <a:r>
              <a:rPr lang="en-GB" sz="1800" dirty="0" smtClean="0"/>
              <a:t>2·</a:t>
            </a:r>
            <a:r>
              <a:rPr lang="en-GB" sz="1800" dirty="0" smtClean="0">
                <a:latin typeface="Symbol" panose="05050102010706020507" pitchFamily="18" charset="2"/>
              </a:rPr>
              <a:t>t</a:t>
            </a:r>
            <a:r>
              <a:rPr lang="en-GB" sz="1800" dirty="0" smtClean="0"/>
              <a:t>·B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]  </a:t>
            </a:r>
            <a:r>
              <a:rPr lang="en-GB" sz="1800" dirty="0" smtClean="0">
                <a:solidFill>
                  <a:srgbClr val="008000"/>
                </a:solidFill>
              </a:rPr>
              <a:t> (by def</a:t>
            </a:r>
            <a:r>
              <a:rPr lang="en-GB" sz="1800" dirty="0">
                <a:solidFill>
                  <a:srgbClr val="008000"/>
                </a:solidFill>
              </a:rPr>
              <a:t>.</a:t>
            </a:r>
            <a:r>
              <a:rPr lang="en-GB" sz="1800" dirty="0" smtClean="0">
                <a:solidFill>
                  <a:srgbClr val="008000"/>
                </a:solidFill>
              </a:rPr>
              <a:t> |</a:t>
            </a:r>
            <a:r>
              <a:rPr lang="en-GB" sz="2400" dirty="0" smtClean="0">
                <a:solidFill>
                  <a:srgbClr val="008000"/>
                </a:solidFill>
                <a:latin typeface="Symbol" panose="05050102010706020507" pitchFamily="18" charset="2"/>
              </a:rPr>
              <a:t>a</a:t>
            </a:r>
            <a:r>
              <a:rPr lang="en-GB" sz="1800" dirty="0" smtClean="0">
                <a:solidFill>
                  <a:srgbClr val="008000"/>
                </a:solidFill>
              </a:rPr>
              <a:t>|</a:t>
            </a:r>
            <a:r>
              <a:rPr lang="en-GB" sz="1800" dirty="0"/>
              <a:t> </a:t>
            </a:r>
            <a:r>
              <a:rPr lang="en-GB" sz="1800" dirty="0" smtClean="0">
                <a:solidFill>
                  <a:srgbClr val="00B050"/>
                </a:solidFill>
              </a:rPr>
              <a:t>≤ </a:t>
            </a:r>
            <a:r>
              <a:rPr lang="en-GB" sz="1800" dirty="0">
                <a:solidFill>
                  <a:srgbClr val="00B050"/>
                </a:solidFill>
              </a:rPr>
              <a:t>1</a:t>
            </a:r>
            <a:r>
              <a:rPr lang="en-GB" sz="1800" dirty="0" smtClean="0">
                <a:solidFill>
                  <a:srgbClr val="00B050"/>
                </a:solidFill>
              </a:rPr>
              <a:t>).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rgbClr val="008000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2000" dirty="0" smtClean="0">
                <a:latin typeface="Symbol" panose="05050102010706020507" pitchFamily="18" charset="2"/>
              </a:rPr>
              <a:t>t</a:t>
            </a:r>
            <a:r>
              <a:rPr lang="en-GB" sz="2400" dirty="0" smtClean="0">
                <a:solidFill>
                  <a:srgbClr val="008000"/>
                </a:solidFill>
              </a:rPr>
              <a:t> </a:t>
            </a:r>
            <a:r>
              <a:rPr lang="en-GB" sz="1800" dirty="0" smtClean="0"/>
              <a:t>small -&gt; B</a:t>
            </a:r>
            <a:r>
              <a:rPr lang="en-GB" sz="1800" baseline="-25000" dirty="0" smtClean="0"/>
              <a:t>E </a:t>
            </a:r>
            <a:r>
              <a:rPr lang="en-GB" sz="1800" dirty="0" smtClean="0"/>
              <a:t>small effect on B</a:t>
            </a: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r>
              <a:rPr lang="en-GB" sz="1800" dirty="0" smtClean="0"/>
              <a:t>B  and  </a:t>
            </a:r>
            <a:r>
              <a:rPr lang="en-GB" sz="2400" dirty="0" smtClean="0">
                <a:latin typeface="Symbol" panose="05050102010706020507" pitchFamily="18" charset="2"/>
              </a:rPr>
              <a:t>a </a:t>
            </a:r>
            <a:r>
              <a:rPr lang="en-GB" sz="1800" dirty="0" smtClean="0"/>
              <a:t>-&gt; B</a:t>
            </a:r>
            <a:r>
              <a:rPr lang="en-GB" sz="1800" baseline="-25000" dirty="0" smtClean="0"/>
              <a:t>M </a:t>
            </a:r>
            <a:r>
              <a:rPr lang="en-GB" sz="1800" dirty="0"/>
              <a:t> </a:t>
            </a:r>
            <a:r>
              <a:rPr lang="en-GB" sz="1800" dirty="0" smtClean="0"/>
              <a:t>and  B</a:t>
            </a:r>
            <a:r>
              <a:rPr lang="en-GB" sz="1800" baseline="-25000" dirty="0" smtClean="0"/>
              <a:t>E</a:t>
            </a:r>
            <a:endParaRPr lang="en-GB" sz="1800" dirty="0" smtClean="0"/>
          </a:p>
          <a:p>
            <a:pPr marL="428625" indent="-34290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428625" indent="-34290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1800" dirty="0" smtClean="0"/>
          </a:p>
          <a:p>
            <a:pPr marL="428625" indent="-342900"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361950" algn="l"/>
              </a:tabLst>
            </a:pPr>
            <a:endParaRPr lang="en-GB" sz="2400" dirty="0" smtClean="0">
              <a:solidFill>
                <a:srgbClr val="008000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b="1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96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Magnetic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B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M 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Electric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B</a:t>
            </a:r>
            <a:r>
              <a:rPr lang="it-IT" altLang="it-IT" sz="2400" kern="1200" baseline="-25000" dirty="0" smtClean="0">
                <a:solidFill>
                  <a:srgbClr val="002060"/>
                </a:solidFill>
                <a:latin typeface="+mn-lt"/>
              </a:rPr>
              <a:t>E 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Branching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Ratios</a:t>
            </a:r>
            <a:endParaRPr lang="it-IT" altLang="it-IT" sz="24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124744"/>
            <a:ext cx="8496944" cy="5326390"/>
          </a:xfrm>
          <a:solidFill>
            <a:srgbClr val="FFFF99"/>
          </a:solidFill>
        </p:spPr>
        <p:txBody>
          <a:bodyPr tIns="216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b="1" dirty="0"/>
              <a:t>Toy MC to evaluate B</a:t>
            </a:r>
            <a:r>
              <a:rPr lang="en-GB" sz="1800" b="1" baseline="-25000" dirty="0"/>
              <a:t>M </a:t>
            </a:r>
            <a:r>
              <a:rPr lang="en-GB" sz="1800" b="1" dirty="0"/>
              <a:t>and B</a:t>
            </a:r>
            <a:r>
              <a:rPr lang="en-GB" sz="1800" b="1" baseline="-25000" dirty="0"/>
              <a:t>E </a:t>
            </a:r>
            <a:r>
              <a:rPr lang="en-GB" sz="1800" b="1" dirty="0"/>
              <a:t>errors from B and </a:t>
            </a:r>
            <a:r>
              <a:rPr lang="en-GB" sz="2400" b="1" dirty="0">
                <a:latin typeface="Symbol" panose="05050102010706020507" pitchFamily="18" charset="2"/>
              </a:rPr>
              <a:t>a: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   Statistical and systematic errors added in quadrature</a:t>
            </a:r>
          </a:p>
          <a:p>
            <a:pPr marL="361950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US" sz="1800" b="1" dirty="0" smtClean="0">
                <a:solidFill>
                  <a:schemeClr val="tx2"/>
                </a:solidFill>
              </a:rPr>
              <a:t> B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800" b="1" dirty="0" smtClean="0">
                <a:solidFill>
                  <a:schemeClr val="tx2"/>
                </a:solidFill>
              </a:rPr>
              <a:t>[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(3686)-&gt;</a:t>
            </a:r>
            <a:r>
              <a:rPr lang="en-US" sz="1800" b="1" dirty="0" err="1" smtClean="0">
                <a:solidFill>
                  <a:schemeClr val="tx2"/>
                </a:solidFill>
              </a:rPr>
              <a:t>nn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dirty="0" smtClean="0">
                <a:solidFill>
                  <a:schemeClr val="tx2"/>
                </a:solidFill>
              </a:rPr>
              <a:t>] = (2.60</a:t>
            </a:r>
            <a:r>
              <a:rPr lang="en-GB" sz="1800" b="1" dirty="0" smtClean="0"/>
              <a:t>±0.26)·10</a:t>
            </a:r>
            <a:r>
              <a:rPr lang="en-GB" sz="1800" b="1" baseline="30000" dirty="0" smtClean="0"/>
              <a:t>-4</a:t>
            </a:r>
            <a:r>
              <a:rPr lang="en-GB" sz="1800" b="1" dirty="0" smtClean="0"/>
              <a:t>  , </a:t>
            </a:r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B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E </a:t>
            </a:r>
            <a:r>
              <a:rPr lang="en-US" sz="1800" b="1" dirty="0" smtClean="0">
                <a:solidFill>
                  <a:schemeClr val="tx2"/>
                </a:solidFill>
              </a:rPr>
              <a:t>[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(3686)-&gt;</a:t>
            </a:r>
            <a:r>
              <a:rPr lang="en-US" sz="1800" b="1" dirty="0" err="1" smtClean="0">
                <a:solidFill>
                  <a:schemeClr val="tx2"/>
                </a:solidFill>
              </a:rPr>
              <a:t>nn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b="1" dirty="0" smtClean="0">
                <a:solidFill>
                  <a:schemeClr val="tx2"/>
                </a:solidFill>
              </a:rPr>
              <a:t>] = (3.77</a:t>
            </a:r>
            <a:r>
              <a:rPr lang="en-GB" sz="1800" b="1" dirty="0" smtClean="0"/>
              <a:t>±1.74)·10</a:t>
            </a:r>
            <a:r>
              <a:rPr lang="en-GB" sz="1800" b="1" baseline="30000" dirty="0" smtClean="0"/>
              <a:t>-4  </a:t>
            </a:r>
            <a:r>
              <a:rPr lang="en-GB" sz="1800" b="1" dirty="0" smtClean="0"/>
              <a:t>.</a:t>
            </a:r>
          </a:p>
          <a:p>
            <a:pPr marL="85725" indent="0"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GB" sz="1800" dirty="0" smtClean="0"/>
              <a:t>In the </a:t>
            </a:r>
            <a:r>
              <a:rPr lang="en-GB" sz="1800" dirty="0" err="1" smtClean="0"/>
              <a:t>pp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 case, to avoid unphysical values, toy MC </a:t>
            </a:r>
            <a:r>
              <a:rPr lang="en-GB" sz="1800" dirty="0" err="1" smtClean="0"/>
              <a:t>gaussian</a:t>
            </a:r>
            <a:r>
              <a:rPr lang="en-GB" sz="1800" dirty="0" smtClean="0"/>
              <a:t> error simulation rejected </a:t>
            </a:r>
            <a:r>
              <a:rPr lang="en-GB" sz="1800" dirty="0"/>
              <a:t>any time </a:t>
            </a:r>
            <a:r>
              <a:rPr lang="en-GB" sz="1800" dirty="0" smtClean="0"/>
              <a:t>|</a:t>
            </a:r>
            <a:r>
              <a:rPr lang="en-GB" sz="2400" dirty="0" err="1" smtClean="0">
                <a:latin typeface="Symbol" panose="05050102010706020507" pitchFamily="18" charset="2"/>
              </a:rPr>
              <a:t>a</a:t>
            </a:r>
            <a:r>
              <a:rPr lang="en-GB" sz="1800" baseline="-25000" dirty="0" err="1" smtClean="0"/>
              <a:t>p</a:t>
            </a:r>
            <a:r>
              <a:rPr lang="en-GB" sz="1800" dirty="0" smtClean="0"/>
              <a:t>| &gt; 1 :</a:t>
            </a: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M</a:t>
            </a:r>
            <a:r>
              <a:rPr lang="en-US" sz="1800" dirty="0" smtClean="0">
                <a:solidFill>
                  <a:schemeClr val="tx2"/>
                </a:solidFill>
              </a:rPr>
              <a:t>[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chemeClr val="tx2"/>
                </a:solidFill>
              </a:rPr>
              <a:t>(3686</a:t>
            </a:r>
            <a:r>
              <a:rPr lang="en-US" sz="1800" dirty="0">
                <a:solidFill>
                  <a:schemeClr val="tx2"/>
                </a:solidFill>
              </a:rPr>
              <a:t>)-&gt;</a:t>
            </a:r>
            <a:r>
              <a:rPr lang="en-US" sz="1800" dirty="0" err="1">
                <a:solidFill>
                  <a:schemeClr val="tx2"/>
                </a:solidFill>
              </a:rPr>
              <a:t>pp</a:t>
            </a:r>
            <a:r>
              <a:rPr lang="en-US" sz="1800" baseline="-25000" dirty="0" err="1">
                <a:solidFill>
                  <a:schemeClr val="tx2"/>
                </a:solidFill>
              </a:rPr>
              <a:t>bar</a:t>
            </a:r>
            <a:r>
              <a:rPr lang="en-US" sz="1800" dirty="0">
                <a:solidFill>
                  <a:schemeClr val="tx2"/>
                </a:solidFill>
              </a:rPr>
              <a:t>] = (</a:t>
            </a:r>
            <a:r>
              <a:rPr lang="en-US" sz="1800" dirty="0" smtClean="0">
                <a:solidFill>
                  <a:schemeClr val="tx2"/>
                </a:solidFill>
              </a:rPr>
              <a:t>3.02</a:t>
            </a:r>
            <a:r>
              <a:rPr lang="en-GB" sz="1800" dirty="0" smtClean="0"/>
              <a:t>±0.13)·10</a:t>
            </a:r>
            <a:r>
              <a:rPr lang="en-GB" sz="1800" baseline="30000" dirty="0" smtClean="0"/>
              <a:t>-4</a:t>
            </a:r>
            <a:r>
              <a:rPr lang="en-GB" sz="1800" dirty="0"/>
              <a:t> </a:t>
            </a:r>
            <a:r>
              <a:rPr lang="en-GB" sz="1800" dirty="0" smtClean="0"/>
              <a:t>, </a:t>
            </a:r>
            <a:endParaRPr lang="en-GB" sz="18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chemeClr val="tx2"/>
                </a:solidFill>
              </a:rPr>
              <a:t>    </a:t>
            </a: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baseline="-25000" dirty="0" smtClean="0">
                <a:solidFill>
                  <a:schemeClr val="tx2"/>
                </a:solidFill>
              </a:rPr>
              <a:t>E </a:t>
            </a:r>
            <a:r>
              <a:rPr lang="en-US" sz="1800" dirty="0" smtClean="0">
                <a:solidFill>
                  <a:schemeClr val="tx2"/>
                </a:solidFill>
              </a:rPr>
              <a:t>[</a:t>
            </a:r>
            <a:r>
              <a:rPr lang="en-US" sz="1800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chemeClr val="tx2"/>
                </a:solidFill>
              </a:rPr>
              <a:t>(3686)-&gt;</a:t>
            </a:r>
            <a:r>
              <a:rPr lang="en-US" sz="1800" dirty="0" err="1" smtClean="0">
                <a:solidFill>
                  <a:schemeClr val="tx2"/>
                </a:solidFill>
              </a:rPr>
              <a:t>pp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bar</a:t>
            </a:r>
            <a:r>
              <a:rPr lang="en-US" sz="1800" dirty="0">
                <a:solidFill>
                  <a:schemeClr val="tx2"/>
                </a:solidFill>
              </a:rPr>
              <a:t>] = </a:t>
            </a:r>
            <a:r>
              <a:rPr lang="en-US" sz="1800" dirty="0" smtClean="0">
                <a:solidFill>
                  <a:schemeClr val="tx2"/>
                </a:solidFill>
              </a:rPr>
              <a:t>(0.28</a:t>
            </a:r>
            <a:r>
              <a:rPr lang="en-GB" sz="1800" dirty="0" smtClean="0"/>
              <a:t>±0.23)·</a:t>
            </a:r>
            <a:r>
              <a:rPr lang="en-GB" sz="1800" dirty="0"/>
              <a:t>10</a:t>
            </a:r>
            <a:r>
              <a:rPr lang="en-GB" sz="1800" baseline="30000" dirty="0"/>
              <a:t>-4 </a:t>
            </a:r>
            <a:r>
              <a:rPr lang="en-GB" sz="1800" dirty="0" smtClean="0"/>
              <a:t>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 smtClean="0"/>
              <a:t>    </a:t>
            </a:r>
          </a:p>
          <a:p>
            <a:pPr marL="371475" indent="-285750"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r>
              <a:rPr lang="en-GB" sz="1800" dirty="0" smtClean="0"/>
              <a:t>Or, </a:t>
            </a:r>
            <a:r>
              <a:rPr lang="en-GB" sz="1800" dirty="0"/>
              <a:t>even better, </a:t>
            </a:r>
            <a:r>
              <a:rPr lang="en-GB" sz="1800" dirty="0" smtClean="0"/>
              <a:t>simulating 0.95 </a:t>
            </a:r>
            <a:r>
              <a:rPr lang="en-GB" sz="1800" dirty="0"/>
              <a:t>≤ </a:t>
            </a:r>
            <a:r>
              <a:rPr lang="en-GB" sz="2400" dirty="0" err="1">
                <a:latin typeface="Symbol" panose="05050102010706020507" pitchFamily="18" charset="2"/>
              </a:rPr>
              <a:t>a</a:t>
            </a:r>
            <a:r>
              <a:rPr lang="en-GB" sz="1800" baseline="-25000" dirty="0" err="1"/>
              <a:t>p</a:t>
            </a:r>
            <a:r>
              <a:rPr lang="en-GB" sz="1800" dirty="0"/>
              <a:t> ≤ 1 with 68% probability,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   according to a Bayes </a:t>
            </a:r>
            <a:r>
              <a:rPr lang="en-GB" sz="1800" dirty="0" smtClean="0"/>
              <a:t>approach: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</a:t>
            </a:r>
            <a:r>
              <a:rPr lang="en-US" sz="1800" b="1" dirty="0" smtClean="0">
                <a:solidFill>
                  <a:schemeClr val="tx2"/>
                </a:solidFill>
              </a:rPr>
              <a:t>B</a:t>
            </a:r>
            <a:r>
              <a:rPr lang="en-US" sz="18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800" b="1" dirty="0" smtClean="0">
                <a:solidFill>
                  <a:schemeClr val="tx2"/>
                </a:solidFill>
              </a:rPr>
              <a:t>[</a:t>
            </a:r>
            <a:r>
              <a:rPr lang="en-US" sz="18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 smtClean="0">
                <a:solidFill>
                  <a:schemeClr val="tx2"/>
                </a:solidFill>
              </a:rPr>
              <a:t>(3686</a:t>
            </a:r>
            <a:r>
              <a:rPr lang="en-US" sz="1800" b="1" dirty="0">
                <a:solidFill>
                  <a:schemeClr val="tx2"/>
                </a:solidFill>
              </a:rPr>
              <a:t>)-&gt;</a:t>
            </a:r>
            <a:r>
              <a:rPr lang="en-US" sz="1800" b="1" dirty="0" err="1">
                <a:solidFill>
                  <a:schemeClr val="tx2"/>
                </a:solidFill>
              </a:rPr>
              <a:t>pp</a:t>
            </a:r>
            <a:r>
              <a:rPr lang="en-US" sz="1800" b="1" baseline="-25000" dirty="0" err="1">
                <a:solidFill>
                  <a:schemeClr val="tx2"/>
                </a:solidFill>
              </a:rPr>
              <a:t>bar</a:t>
            </a:r>
            <a:r>
              <a:rPr lang="en-US" sz="1800" b="1" dirty="0">
                <a:solidFill>
                  <a:schemeClr val="tx2"/>
                </a:solidFill>
              </a:rPr>
              <a:t>] = (3.02</a:t>
            </a:r>
            <a:r>
              <a:rPr lang="en-GB" sz="1800" b="1" dirty="0"/>
              <a:t>±0.13)·10</a:t>
            </a:r>
            <a:r>
              <a:rPr lang="en-GB" sz="1800" b="1" baseline="30000" dirty="0"/>
              <a:t>-4</a:t>
            </a:r>
            <a:r>
              <a:rPr lang="en-GB" sz="1800" b="1" dirty="0"/>
              <a:t> , </a:t>
            </a: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b="1" dirty="0">
                <a:solidFill>
                  <a:schemeClr val="tx2"/>
                </a:solidFill>
              </a:rPr>
              <a:t>    </a:t>
            </a:r>
            <a:r>
              <a:rPr lang="en-US" sz="1800" b="1" dirty="0">
                <a:solidFill>
                  <a:schemeClr val="tx2"/>
                </a:solidFill>
              </a:rPr>
              <a:t>B</a:t>
            </a:r>
            <a:r>
              <a:rPr lang="en-US" sz="1800" b="1" baseline="-25000" dirty="0">
                <a:solidFill>
                  <a:schemeClr val="tx2"/>
                </a:solidFill>
              </a:rPr>
              <a:t>E </a:t>
            </a:r>
            <a:r>
              <a:rPr lang="en-US" sz="1800" b="1" dirty="0">
                <a:solidFill>
                  <a:schemeClr val="tx2"/>
                </a:solidFill>
              </a:rPr>
              <a:t>[</a:t>
            </a:r>
            <a:r>
              <a:rPr lang="en-US" sz="1800" b="1" dirty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en-US" sz="1800" b="1" dirty="0">
                <a:solidFill>
                  <a:schemeClr val="tx2"/>
                </a:solidFill>
              </a:rPr>
              <a:t>(3686)-&gt;</a:t>
            </a:r>
            <a:r>
              <a:rPr lang="en-US" sz="1800" b="1" dirty="0" err="1">
                <a:solidFill>
                  <a:schemeClr val="tx2"/>
                </a:solidFill>
              </a:rPr>
              <a:t>pp</a:t>
            </a:r>
            <a:r>
              <a:rPr lang="en-US" sz="1800" b="1" baseline="-25000" dirty="0" err="1">
                <a:solidFill>
                  <a:schemeClr val="tx2"/>
                </a:solidFill>
              </a:rPr>
              <a:t>bar</a:t>
            </a:r>
            <a:r>
              <a:rPr lang="en-US" sz="1800" b="1" dirty="0">
                <a:solidFill>
                  <a:schemeClr val="tx2"/>
                </a:solidFill>
              </a:rPr>
              <a:t>] = </a:t>
            </a:r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</a:rPr>
              <a:t>0.24</a:t>
            </a:r>
            <a:r>
              <a:rPr lang="en-GB" sz="1800" b="1" dirty="0" smtClean="0">
                <a:solidFill>
                  <a:srgbClr val="C00000"/>
                </a:solidFill>
              </a:rPr>
              <a:t>±0.18)·</a:t>
            </a:r>
            <a:r>
              <a:rPr lang="en-GB" sz="1800" b="1" dirty="0">
                <a:solidFill>
                  <a:srgbClr val="C00000"/>
                </a:solidFill>
              </a:rPr>
              <a:t>10</a:t>
            </a:r>
            <a:r>
              <a:rPr lang="en-GB" sz="1800" b="1" baseline="30000" dirty="0">
                <a:solidFill>
                  <a:srgbClr val="C00000"/>
                </a:solidFill>
              </a:rPr>
              <a:t>-4 </a:t>
            </a:r>
            <a:r>
              <a:rPr lang="en-GB" sz="1800" b="1" dirty="0"/>
              <a:t>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8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62620" y="2060848"/>
            <a:ext cx="556556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670958" y="5661248"/>
            <a:ext cx="5485217" cy="771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4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40" y="304801"/>
            <a:ext cx="8001000" cy="603920"/>
          </a:xfr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Phases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between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Strong and EM </a:t>
            </a:r>
            <a:r>
              <a:rPr lang="it-IT" altLang="it-IT" sz="2400" kern="1200" dirty="0" err="1" smtClean="0">
                <a:solidFill>
                  <a:srgbClr val="002060"/>
                </a:solidFill>
                <a:latin typeface="+mn-lt"/>
              </a:rPr>
              <a:t>decays</a:t>
            </a:r>
            <a:r>
              <a:rPr lang="it-IT" altLang="it-IT" sz="2400" kern="12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64178" y="1124744"/>
            <a:ext cx="8496944" cy="5212382"/>
          </a:xfrm>
          <a:solidFill>
            <a:srgbClr val="FFFF99"/>
          </a:solidFill>
        </p:spPr>
        <p:txBody>
          <a:bodyPr tIns="216000"/>
          <a:lstStyle/>
          <a:p>
            <a:pPr marL="371475" indent="-285750"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/>
              <a:t>PQCD: asymptotically B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/B</a:t>
            </a:r>
            <a:r>
              <a:rPr lang="en-GB" sz="1800" baseline="-25000" dirty="0" smtClean="0"/>
              <a:t>M </a:t>
            </a:r>
            <a:r>
              <a:rPr lang="en-GB" sz="1800" dirty="0" smtClean="0"/>
              <a:t>-&gt; 0, due to helicity conservation.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But it cannot be the explanation of </a:t>
            </a:r>
            <a:r>
              <a:rPr lang="en-GB" sz="2400" dirty="0" smtClean="0">
                <a:latin typeface="Symbol" panose="05050102010706020507" pitchFamily="18" charset="2"/>
              </a:rPr>
              <a:t>y</a:t>
            </a:r>
            <a:r>
              <a:rPr lang="en-GB" sz="1800" dirty="0" smtClean="0"/>
              <a:t>(3686) B</a:t>
            </a:r>
            <a:r>
              <a:rPr lang="en-GB" sz="1800" baseline="-25000" dirty="0" smtClean="0"/>
              <a:t>E </a:t>
            </a:r>
            <a:r>
              <a:rPr lang="en-GB" sz="1800" dirty="0" smtClean="0"/>
              <a:t>behaviour,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since it should be the same for </a:t>
            </a:r>
            <a:r>
              <a:rPr lang="en-GB" sz="1800" dirty="0" err="1" smtClean="0"/>
              <a:t>pp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 and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1800" dirty="0"/>
              <a:t> </a:t>
            </a:r>
            <a:r>
              <a:rPr lang="en-GB" sz="1800" dirty="0" smtClean="0"/>
              <a:t>.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r>
              <a:rPr lang="en-GB" sz="1800" dirty="0" smtClean="0">
                <a:solidFill>
                  <a:srgbClr val="C00000"/>
                </a:solidFill>
              </a:rPr>
              <a:t>Let exploit a possible interference between strong and </a:t>
            </a:r>
            <a:r>
              <a:rPr lang="en-GB" sz="1800" dirty="0" err="1" smtClean="0">
                <a:solidFill>
                  <a:srgbClr val="C00000"/>
                </a:solidFill>
              </a:rPr>
              <a:t>em</a:t>
            </a:r>
            <a:r>
              <a:rPr lang="en-GB" sz="1800" dirty="0" smtClean="0">
                <a:solidFill>
                  <a:srgbClr val="C00000"/>
                </a:solidFill>
              </a:rPr>
              <a:t> decay,</a:t>
            </a:r>
          </a:p>
          <a:p>
            <a:pPr marL="85725" indent="0">
              <a:spcBef>
                <a:spcPts val="0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  assuming it is not </a:t>
            </a:r>
            <a:r>
              <a:rPr lang="en-GB" sz="1800" dirty="0">
                <a:solidFill>
                  <a:srgbClr val="C00000"/>
                </a:solidFill>
              </a:rPr>
              <a:t>the same for </a:t>
            </a:r>
            <a:r>
              <a:rPr lang="en-GB" sz="1800" dirty="0" err="1">
                <a:solidFill>
                  <a:srgbClr val="C00000"/>
                </a:solidFill>
              </a:rPr>
              <a:t>pp</a:t>
            </a:r>
            <a:r>
              <a:rPr lang="en-GB" sz="1800" baseline="-25000" dirty="0" err="1">
                <a:solidFill>
                  <a:srgbClr val="C00000"/>
                </a:solidFill>
              </a:rPr>
              <a:t>bar</a:t>
            </a:r>
            <a:r>
              <a:rPr lang="en-GB" sz="1800" dirty="0">
                <a:solidFill>
                  <a:srgbClr val="C00000"/>
                </a:solidFill>
              </a:rPr>
              <a:t> and </a:t>
            </a:r>
            <a:r>
              <a:rPr lang="en-GB" sz="1800" dirty="0" err="1">
                <a:solidFill>
                  <a:srgbClr val="C00000"/>
                </a:solidFill>
              </a:rPr>
              <a:t>nn</a:t>
            </a:r>
            <a:r>
              <a:rPr lang="en-GB" sz="1800" baseline="-25000" dirty="0" err="1">
                <a:solidFill>
                  <a:srgbClr val="C00000"/>
                </a:solidFill>
              </a:rPr>
              <a:t>bar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.</a:t>
            </a:r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/>
              <a:t>Unfortunately the continuum </a:t>
            </a:r>
            <a:r>
              <a:rPr lang="en-GB" sz="1800" dirty="0" err="1" smtClean="0"/>
              <a:t>e</a:t>
            </a:r>
            <a:r>
              <a:rPr lang="en-GB" sz="1800" baseline="30000" dirty="0" err="1" smtClean="0"/>
              <a:t>+</a:t>
            </a:r>
            <a:r>
              <a:rPr lang="en-GB" sz="1800" dirty="0" err="1" smtClean="0"/>
              <a:t>e</a:t>
            </a:r>
            <a:r>
              <a:rPr lang="en-GB" sz="1800" baseline="30000" dirty="0" smtClean="0"/>
              <a:t>- </a:t>
            </a:r>
            <a:r>
              <a:rPr lang="en-GB" sz="1800" dirty="0" smtClean="0"/>
              <a:t>-&gt; </a:t>
            </a:r>
            <a:r>
              <a:rPr lang="en-GB" sz="1800" dirty="0" err="1"/>
              <a:t>pp</a:t>
            </a:r>
            <a:r>
              <a:rPr lang="en-GB" sz="1800" baseline="-25000" dirty="0" err="1"/>
              <a:t>bar</a:t>
            </a:r>
            <a:r>
              <a:rPr lang="en-GB" sz="1800" dirty="0"/>
              <a:t> </a:t>
            </a:r>
            <a:r>
              <a:rPr lang="en-GB" sz="1800" dirty="0" smtClean="0"/>
              <a:t>is poorly measured at</a:t>
            </a:r>
          </a:p>
          <a:p>
            <a:pPr marL="627063" indent="-265113"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W</a:t>
            </a:r>
            <a:r>
              <a:rPr lang="en-GB" sz="1800" dirty="0"/>
              <a:t> ~ </a:t>
            </a:r>
            <a:r>
              <a:rPr lang="en-GB" sz="1800" dirty="0" smtClean="0"/>
              <a:t>3.68 GeV and there are poor information on |G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/G</a:t>
            </a:r>
            <a:r>
              <a:rPr lang="en-GB" sz="1800" baseline="-25000" dirty="0" smtClean="0"/>
              <a:t>M</a:t>
            </a:r>
            <a:r>
              <a:rPr lang="en-GB" sz="1800" dirty="0" smtClean="0"/>
              <a:t>|.</a:t>
            </a:r>
          </a:p>
          <a:p>
            <a:pPr marL="627063" indent="-265113">
              <a:spcBef>
                <a:spcPts val="7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err="1" smtClean="0">
                <a:solidFill>
                  <a:srgbClr val="C00000"/>
                </a:solidFill>
              </a:rPr>
              <a:t>BaBar</a:t>
            </a:r>
            <a:r>
              <a:rPr lang="en-GB" sz="1800" dirty="0" smtClean="0">
                <a:solidFill>
                  <a:srgbClr val="C00000"/>
                </a:solidFill>
              </a:rPr>
              <a:t> and BESIII:</a:t>
            </a:r>
            <a:r>
              <a:rPr lang="en-GB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  s</a:t>
            </a:r>
            <a:r>
              <a:rPr lang="en-GB" sz="1800" dirty="0" smtClean="0">
                <a:solidFill>
                  <a:srgbClr val="C00000"/>
                </a:solidFill>
              </a:rPr>
              <a:t>(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err="1" smtClean="0">
                <a:solidFill>
                  <a:srgbClr val="C00000"/>
                </a:solidFill>
              </a:rPr>
              <a:t>+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smtClean="0">
                <a:solidFill>
                  <a:srgbClr val="C00000"/>
                </a:solidFill>
              </a:rPr>
              <a:t>- </a:t>
            </a:r>
            <a:r>
              <a:rPr lang="en-GB" sz="1600" dirty="0" smtClean="0">
                <a:solidFill>
                  <a:srgbClr val="C00000"/>
                </a:solidFill>
              </a:rPr>
              <a:t>-&gt; </a:t>
            </a:r>
            <a:r>
              <a:rPr lang="en-GB" sz="1600" dirty="0" err="1" smtClean="0">
                <a:solidFill>
                  <a:srgbClr val="C00000"/>
                </a:solidFill>
              </a:rPr>
              <a:t>pp</a:t>
            </a:r>
            <a:r>
              <a:rPr lang="en-GB" sz="1600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800" dirty="0" smtClean="0">
                <a:solidFill>
                  <a:srgbClr val="C00000"/>
                </a:solidFill>
              </a:rPr>
              <a:t>)~(1.6±0.5) </a:t>
            </a:r>
            <a:r>
              <a:rPr lang="en-GB" sz="1800" dirty="0" err="1" smtClean="0">
                <a:solidFill>
                  <a:srgbClr val="C00000"/>
                </a:solidFill>
              </a:rPr>
              <a:t>pb</a:t>
            </a:r>
            <a:r>
              <a:rPr lang="en-GB" sz="1800" dirty="0" smtClean="0">
                <a:solidFill>
                  <a:srgbClr val="C00000"/>
                </a:solidFill>
              </a:rPr>
              <a:t>  </a:t>
            </a:r>
            <a:r>
              <a:rPr lang="en-GB" sz="1800" dirty="0">
                <a:solidFill>
                  <a:srgbClr val="C00000"/>
                </a:solidFill>
              </a:rPr>
              <a:t>at </a:t>
            </a:r>
            <a:r>
              <a:rPr lang="en-GB" sz="1800" dirty="0" smtClean="0">
                <a:solidFill>
                  <a:srgbClr val="C00000"/>
                </a:solidFill>
              </a:rPr>
              <a:t>W~3.68 GeV      </a:t>
            </a:r>
          </a:p>
          <a:p>
            <a:pPr marL="361950" indent="0">
              <a:spcBef>
                <a:spcPts val="75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                               B</a:t>
            </a:r>
            <a:r>
              <a:rPr lang="en-GB" sz="1800" baseline="-25000" dirty="0" smtClean="0">
                <a:solidFill>
                  <a:srgbClr val="C00000"/>
                </a:solidFill>
              </a:rPr>
              <a:t>E</a:t>
            </a:r>
            <a:r>
              <a:rPr lang="en-GB" sz="1800" dirty="0" smtClean="0">
                <a:solidFill>
                  <a:srgbClr val="C00000"/>
                </a:solidFill>
              </a:rPr>
              <a:t>/B</a:t>
            </a:r>
            <a:r>
              <a:rPr lang="en-GB" sz="1800" baseline="-25000" dirty="0" smtClean="0">
                <a:solidFill>
                  <a:srgbClr val="C00000"/>
                </a:solidFill>
              </a:rPr>
              <a:t>M</a:t>
            </a:r>
            <a:r>
              <a:rPr lang="en-GB" sz="1800" dirty="0" smtClean="0">
                <a:solidFill>
                  <a:srgbClr val="C00000"/>
                </a:solidFill>
              </a:rPr>
              <a:t>~1 within a large uncertainty</a:t>
            </a:r>
          </a:p>
          <a:p>
            <a:pPr marL="627063" indent="-265113">
              <a:spcBef>
                <a:spcPts val="0"/>
              </a:spcBef>
              <a:spcAft>
                <a:spcPts val="20"/>
              </a:spcAft>
              <a:buNone/>
              <a:tabLst>
                <a:tab pos="62706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600" dirty="0" smtClean="0"/>
              <a:t>(arXiv:1302.0055[hep-ex]1Feb2013 , </a:t>
            </a:r>
            <a:r>
              <a:rPr lang="en-GB" sz="1600" dirty="0" err="1" smtClean="0"/>
              <a:t>X.Zhu</a:t>
            </a:r>
            <a:r>
              <a:rPr lang="en-GB" sz="1600" dirty="0" smtClean="0"/>
              <a:t> thesis)</a:t>
            </a:r>
            <a:r>
              <a:rPr lang="en-GB" sz="1600" baseline="-25000" dirty="0" smtClean="0"/>
              <a:t> </a:t>
            </a:r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/>
              <a:t>Lacking any information, assume the same for </a:t>
            </a:r>
            <a:r>
              <a:rPr lang="en-GB" sz="1800" dirty="0" err="1"/>
              <a:t>e</a:t>
            </a:r>
            <a:r>
              <a:rPr lang="en-GB" sz="1800" baseline="30000" dirty="0" err="1"/>
              <a:t>+</a:t>
            </a:r>
            <a:r>
              <a:rPr lang="en-GB" sz="1800" dirty="0" err="1"/>
              <a:t>e</a:t>
            </a:r>
            <a:r>
              <a:rPr lang="en-GB" sz="1800" baseline="30000" dirty="0"/>
              <a:t>- </a:t>
            </a:r>
            <a:r>
              <a:rPr lang="en-GB" sz="1800" dirty="0"/>
              <a:t>-&gt; </a:t>
            </a:r>
            <a:r>
              <a:rPr lang="en-GB" sz="1800" dirty="0" err="1" smtClean="0"/>
              <a:t>nn</a:t>
            </a:r>
            <a:r>
              <a:rPr lang="en-GB" sz="1800" baseline="-25000" dirty="0" err="1" smtClean="0"/>
              <a:t>bar</a:t>
            </a:r>
            <a:r>
              <a:rPr lang="en-GB" sz="1800" dirty="0" smtClean="0"/>
              <a:t> </a:t>
            </a:r>
            <a:endParaRPr lang="en-GB" sz="1800" dirty="0"/>
          </a:p>
          <a:p>
            <a:pPr marL="627063" indent="-265113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Courier New" panose="02070309020205020404" pitchFamily="49" charset="0"/>
              <a:buChar char="o"/>
              <a:tabLst>
                <a:tab pos="627063" algn="l"/>
              </a:tabLst>
            </a:pPr>
            <a:r>
              <a:rPr lang="en-GB" sz="1800" dirty="0" smtClean="0"/>
              <a:t>Therefore  </a:t>
            </a:r>
            <a:r>
              <a:rPr lang="en-GB" sz="1800" dirty="0" err="1" smtClean="0">
                <a:solidFill>
                  <a:srgbClr val="C00000"/>
                </a:solidFill>
              </a:rPr>
              <a:t>B</a:t>
            </a:r>
            <a:r>
              <a:rPr lang="en-GB" sz="1800" baseline="-25000" dirty="0" err="1" smtClean="0">
                <a:solidFill>
                  <a:srgbClr val="C00000"/>
                </a:solidFill>
              </a:rPr>
              <a:t>em</a:t>
            </a:r>
            <a:r>
              <a:rPr lang="en-GB" sz="1800" baseline="-25000" dirty="0" smtClean="0">
                <a:solidFill>
                  <a:srgbClr val="C00000"/>
                </a:solidFill>
              </a:rPr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= </a:t>
            </a:r>
            <a:r>
              <a:rPr lang="en-GB" sz="1600" dirty="0" smtClean="0">
                <a:solidFill>
                  <a:srgbClr val="C00000"/>
                </a:solidFill>
              </a:rPr>
              <a:t>B[</a:t>
            </a:r>
            <a:r>
              <a:rPr lang="en-GB" sz="1600" dirty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GB" sz="1600" dirty="0">
                <a:solidFill>
                  <a:srgbClr val="C00000"/>
                </a:solidFill>
              </a:rPr>
              <a:t>(3686</a:t>
            </a:r>
            <a:r>
              <a:rPr lang="en-GB" sz="1600" dirty="0" smtClean="0">
                <a:solidFill>
                  <a:srgbClr val="C00000"/>
                </a:solidFill>
              </a:rPr>
              <a:t>)-&gt;</a:t>
            </a:r>
            <a:r>
              <a:rPr lang="en-GB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mm</a:t>
            </a:r>
            <a:r>
              <a:rPr lang="en-GB" sz="1600" dirty="0" smtClean="0">
                <a:solidFill>
                  <a:srgbClr val="C00000"/>
                </a:solidFill>
              </a:rPr>
              <a:t>]/</a:t>
            </a:r>
            <a:r>
              <a:rPr lang="en-GB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GB" sz="1600" dirty="0" smtClean="0">
                <a:solidFill>
                  <a:srgbClr val="C00000"/>
                </a:solidFill>
              </a:rPr>
              <a:t>(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err="1" smtClean="0">
                <a:solidFill>
                  <a:srgbClr val="C00000"/>
                </a:solidFill>
              </a:rPr>
              <a:t>+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smtClean="0">
                <a:solidFill>
                  <a:srgbClr val="C00000"/>
                </a:solidFill>
              </a:rPr>
              <a:t>- </a:t>
            </a:r>
            <a:r>
              <a:rPr lang="en-GB" sz="1600" dirty="0" smtClean="0">
                <a:solidFill>
                  <a:srgbClr val="C00000"/>
                </a:solidFill>
              </a:rPr>
              <a:t>-&gt;</a:t>
            </a:r>
            <a:r>
              <a:rPr lang="en-GB" sz="1600" dirty="0">
                <a:solidFill>
                  <a:srgbClr val="C00000"/>
                </a:solidFill>
                <a:latin typeface="Symbol" panose="05050102010706020507" pitchFamily="18" charset="2"/>
              </a:rPr>
              <a:t> mm</a:t>
            </a:r>
            <a:r>
              <a:rPr lang="en-GB" sz="1600" dirty="0" smtClean="0">
                <a:solidFill>
                  <a:srgbClr val="C00000"/>
                </a:solidFill>
              </a:rPr>
              <a:t> )·</a:t>
            </a:r>
            <a:r>
              <a:rPr lang="en-GB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GB" sz="1600" dirty="0" smtClean="0">
                <a:solidFill>
                  <a:srgbClr val="C00000"/>
                </a:solidFill>
              </a:rPr>
              <a:t>(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err="1" smtClean="0">
                <a:solidFill>
                  <a:srgbClr val="C00000"/>
                </a:solidFill>
              </a:rPr>
              <a:t>+</a:t>
            </a:r>
            <a:r>
              <a:rPr lang="en-GB" sz="1600" dirty="0" err="1" smtClean="0">
                <a:solidFill>
                  <a:srgbClr val="C00000"/>
                </a:solidFill>
              </a:rPr>
              <a:t>e</a:t>
            </a:r>
            <a:r>
              <a:rPr lang="en-GB" sz="1600" baseline="30000" dirty="0" smtClean="0">
                <a:solidFill>
                  <a:srgbClr val="C00000"/>
                </a:solidFill>
              </a:rPr>
              <a:t>- </a:t>
            </a:r>
            <a:r>
              <a:rPr lang="en-GB" sz="1600" dirty="0" smtClean="0">
                <a:solidFill>
                  <a:srgbClr val="C00000"/>
                </a:solidFill>
              </a:rPr>
              <a:t>-&gt;</a:t>
            </a:r>
            <a:r>
              <a:rPr lang="en-GB" sz="1600" dirty="0" err="1" smtClean="0">
                <a:solidFill>
                  <a:srgbClr val="C00000"/>
                </a:solidFill>
              </a:rPr>
              <a:t>NN</a:t>
            </a:r>
            <a:r>
              <a:rPr lang="en-GB" sz="1600" baseline="-25000" dirty="0" err="1" smtClean="0">
                <a:solidFill>
                  <a:srgbClr val="C00000"/>
                </a:solidFill>
              </a:rPr>
              <a:t>bar</a:t>
            </a:r>
            <a:r>
              <a:rPr lang="en-GB" sz="1600" dirty="0" smtClean="0">
                <a:solidFill>
                  <a:srgbClr val="C00000"/>
                </a:solidFill>
              </a:rPr>
              <a:t>) ~ 2·10</a:t>
            </a:r>
            <a:r>
              <a:rPr lang="en-GB" sz="1600" baseline="30000" dirty="0" smtClean="0">
                <a:solidFill>
                  <a:srgbClr val="C00000"/>
                </a:solidFill>
              </a:rPr>
              <a:t>-6</a:t>
            </a:r>
            <a:endParaRPr lang="en-GB" sz="1600" dirty="0" smtClean="0">
              <a:solidFill>
                <a:srgbClr val="C00000"/>
              </a:solidFill>
            </a:endParaRPr>
          </a:p>
          <a:p>
            <a:pPr marL="627063" indent="-265113"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</a:p>
          <a:p>
            <a:pPr marL="627063" indent="-265113"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 For </a:t>
            </a:r>
            <a:r>
              <a:rPr lang="en-GB" sz="1600" dirty="0" err="1" smtClean="0"/>
              <a:t>pp</a:t>
            </a:r>
            <a:r>
              <a:rPr lang="en-GB" sz="1600" baseline="-25000" dirty="0" err="1" smtClean="0"/>
              <a:t>bar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and </a:t>
            </a:r>
            <a:r>
              <a:rPr lang="en-GB" sz="1600" dirty="0" err="1" smtClean="0"/>
              <a:t>nn</a:t>
            </a:r>
            <a:r>
              <a:rPr lang="en-GB" sz="1600" baseline="-25000" dirty="0" err="1" smtClean="0"/>
              <a:t>bar</a:t>
            </a:r>
            <a:r>
              <a:rPr lang="en-GB" sz="1600" dirty="0"/>
              <a:t> </a:t>
            </a:r>
            <a:r>
              <a:rPr lang="en-GB" sz="1600" dirty="0" smtClean="0"/>
              <a:t>assume:  B</a:t>
            </a:r>
            <a:r>
              <a:rPr lang="en-GB" sz="1600" baseline="-25000" dirty="0" smtClean="0"/>
              <a:t>M </a:t>
            </a:r>
            <a:r>
              <a:rPr lang="en-GB" sz="1600" dirty="0"/>
              <a:t>~</a:t>
            </a:r>
            <a:r>
              <a:rPr lang="en-GB" sz="1600" dirty="0" smtClean="0"/>
              <a:t> B</a:t>
            </a:r>
            <a:r>
              <a:rPr lang="en-GB" sz="1600" baseline="-25000" dirty="0" smtClean="0"/>
              <a:t>E </a:t>
            </a:r>
            <a:r>
              <a:rPr lang="en-GB" sz="1600" dirty="0"/>
              <a:t>~</a:t>
            </a:r>
            <a:r>
              <a:rPr lang="en-GB" sz="1600" baseline="-25000" dirty="0" smtClean="0"/>
              <a:t> </a:t>
            </a:r>
            <a:r>
              <a:rPr lang="en-GB" sz="1600" dirty="0" err="1" smtClean="0"/>
              <a:t>B</a:t>
            </a:r>
            <a:r>
              <a:rPr lang="en-GB" sz="1600" baseline="-25000" dirty="0" err="1" smtClean="0"/>
              <a:t>em</a:t>
            </a:r>
            <a:endParaRPr lang="en-GB" sz="1600" dirty="0" smtClean="0"/>
          </a:p>
          <a:p>
            <a:pPr marL="627063" indent="-265113">
              <a:spcBef>
                <a:spcPts val="75"/>
              </a:spcBef>
              <a:spcAft>
                <a:spcPts val="10"/>
              </a:spcAft>
              <a:buNone/>
              <a:tabLst>
                <a:tab pos="627063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   </a:t>
            </a:r>
            <a:endParaRPr lang="en-GB" sz="16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>
              <a:solidFill>
                <a:schemeClr val="bg2"/>
              </a:solidFill>
            </a:endParaRPr>
          </a:p>
          <a:p>
            <a:pPr marL="85725" indent="0"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Symbol"/>
              <a:buChar char=" "/>
              <a:tabLst>
                <a:tab pos="361950" algn="l"/>
              </a:tabLst>
            </a:pPr>
            <a:endParaRPr lang="en-GB" sz="1800" dirty="0"/>
          </a:p>
          <a:p>
            <a:pPr marL="85725" indent="0"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r>
              <a:rPr lang="en-GB" sz="2400" dirty="0" smtClean="0"/>
              <a:t>   </a:t>
            </a:r>
            <a:endParaRPr lang="en-GB" sz="2400" dirty="0"/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None/>
              <a:tabLst>
                <a:tab pos="361950" algn="l"/>
              </a:tabLst>
            </a:pPr>
            <a:endParaRPr lang="en-GB" sz="1800" dirty="0" smtClean="0"/>
          </a:p>
          <a:p>
            <a:pPr marL="371475" indent="-285750">
              <a:lnSpc>
                <a:spcPct val="150000"/>
              </a:lnSpc>
              <a:spcBef>
                <a:spcPts val="75"/>
              </a:spcBef>
              <a:spcAft>
                <a:spcPts val="2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85725" indent="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None/>
              <a:tabLst>
                <a:tab pos="361950" algn="l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marL="428625" indent="-342900">
              <a:lnSpc>
                <a:spcPct val="150000"/>
              </a:lnSpc>
              <a:spcBef>
                <a:spcPts val="75"/>
              </a:spcBef>
              <a:spcAft>
                <a:spcPts val="10"/>
              </a:spcAft>
              <a:buFont typeface="Wingdings" panose="05000000000000000000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725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Font typeface="Wingdings" pitchFamily="2" charset="2"/>
              <a:buChar char="q"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75"/>
              </a:spcBef>
              <a:spcAft>
                <a:spcPct val="20000"/>
              </a:spcAft>
              <a:buNone/>
              <a:tabLst>
                <a:tab pos="361950" algn="l"/>
              </a:tabLst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spcBef>
                <a:spcPts val="75"/>
              </a:spcBef>
              <a:spcAft>
                <a:spcPct val="20000"/>
              </a:spcAft>
              <a:buFont typeface="Wingdings" pitchFamily="2" charset="2"/>
              <a:buNone/>
              <a:tabLst>
                <a:tab pos="361950" algn="l"/>
              </a:tabLst>
            </a:pPr>
            <a:endParaRPr lang="en-US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q"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tabLst>
                <a:tab pos="361950" algn="l"/>
              </a:tabLst>
            </a:pPr>
            <a:endParaRPr lang="it-IT" sz="1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IHEP - January 17th, 2017 </a:t>
            </a:r>
            <a:endParaRPr lang="it-IT" dirty="0"/>
          </a:p>
        </p:txBody>
      </p:sp>
      <p:sp>
        <p:nvSpPr>
          <p:cNvPr id="512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5175" y="6337126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8F20F1-2D75-4D27-86C3-CF074B867229}" type="slidenum">
              <a:rPr lang="it-IT"/>
              <a:pPr/>
              <a:t>9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195736" y="5301208"/>
            <a:ext cx="65527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58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0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1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2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3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4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5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6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7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18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2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3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4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5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6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7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8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ppt/theme/themeOverride9.xml><?xml version="1.0" encoding="utf-8"?>
<a:themeOverride xmlns:a="http://schemas.openxmlformats.org/drawingml/2006/main">
  <a:clrScheme name="Profilo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87437</TotalTime>
  <Words>2310</Words>
  <Application>Microsoft Office PowerPoint</Application>
  <PresentationFormat>Presentazione su schermo (4:3)</PresentationFormat>
  <Paragraphs>837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Profilo</vt:lpstr>
      <vt:lpstr>Presentazione standard di PowerPoint</vt:lpstr>
      <vt:lpstr>Why to understand Baryons is important</vt:lpstr>
      <vt:lpstr>Y(3686) -&gt; NNbar Branching Ratios</vt:lpstr>
      <vt:lpstr>Y(3686) -&gt; N Nbar Angular Distributions</vt:lpstr>
      <vt:lpstr>Y(3686) -&gt;ppbar Angular Distribution</vt:lpstr>
      <vt:lpstr>Y(3686) -&gt;nnbar Angular Distribution</vt:lpstr>
      <vt:lpstr>Magnetic BM and Electric BE Branching Ratios </vt:lpstr>
      <vt:lpstr>Magnetic BM and Electric BE Branching Ratios</vt:lpstr>
      <vt:lpstr>Phases between Strong and EM decays </vt:lpstr>
      <vt:lpstr>Phases between Strong and EM decays </vt:lpstr>
      <vt:lpstr>A G parity violating Amplitude in y(3686)-&gt;ppbar ?</vt:lpstr>
      <vt:lpstr>A G parity violating Amplitude in y(3686)-&gt;ppbar ?</vt:lpstr>
      <vt:lpstr>A G parity violating Amplitude in y(3686)-&gt;ppbar ?</vt:lpstr>
      <vt:lpstr>A further Strong Amplitude in J/y-&gt;ppbar too ?</vt:lpstr>
      <vt:lpstr>y(3686)-&gt;ppbar decay via 2g1gvirtual </vt:lpstr>
      <vt:lpstr>y(3686)-&gt;ppbar decay via 2g1gvirtual </vt:lpstr>
      <vt:lpstr>y(3686)-&gt;ppbar decay via 2g1gvirtual </vt:lpstr>
      <vt:lpstr>Simone Pacetti  (BESIII 2015 Coll. Meeting, Shanghai Jiao Tong Un, June)</vt:lpstr>
      <vt:lpstr>Simone Pacetti  (BESIII 2015 Coll. Meeting, Shanghai Jiao Tong Un, June)</vt:lpstr>
      <vt:lpstr>Simone Pacetti  (BESIII 2015 Coll. Meeting, Shanghai Jiao Tong Un, June)</vt:lpstr>
      <vt:lpstr>Simone Pacetti  (BESIII 2015 Coll. Meeting, Shanghai Jiao Tong Un, June)</vt:lpstr>
      <vt:lpstr>y(3686)-&gt;ppbar decay via 2g1gvirtual </vt:lpstr>
      <vt:lpstr>y(3686)-&gt;ppbar decay via 2g1gvirtual </vt:lpstr>
      <vt:lpstr>Temporary Conclusions</vt:lpstr>
      <vt:lpstr>Temporary Conclusions</vt:lpstr>
      <vt:lpstr>Presentazione standard di PowerPoint</vt:lpstr>
    </vt:vector>
  </TitlesOfParts>
  <Company>INFN - 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rich search and Charge exchange</dc:title>
  <dc:creator>WG</dc:creator>
  <cp:lastModifiedBy>lenovo</cp:lastModifiedBy>
  <cp:revision>1347</cp:revision>
  <cp:lastPrinted>2012-11-21T10:00:17Z</cp:lastPrinted>
  <dcterms:created xsi:type="dcterms:W3CDTF">2010-10-21T14:16:08Z</dcterms:created>
  <dcterms:modified xsi:type="dcterms:W3CDTF">2017-01-16T23:34:27Z</dcterms:modified>
</cp:coreProperties>
</file>