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56" r:id="rId4"/>
    <p:sldId id="266" r:id="rId5"/>
    <p:sldId id="269" r:id="rId6"/>
    <p:sldId id="267" r:id="rId7"/>
    <p:sldId id="270" r:id="rId8"/>
    <p:sldId id="275" r:id="rId9"/>
    <p:sldId id="259" r:id="rId10"/>
    <p:sldId id="260" r:id="rId11"/>
    <p:sldId id="271" r:id="rId12"/>
    <p:sldId id="272" r:id="rId13"/>
    <p:sldId id="262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2842-58DE-47BA-8378-E2EE51642D25}" type="datetimeFigureOut">
              <a:rPr lang="zh-CN" altLang="en-US" smtClean="0"/>
              <a:t>2017/3/8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7B4E-E95C-4A45-BB1A-DD7190D0DC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681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2842-58DE-47BA-8378-E2EE51642D25}" type="datetimeFigureOut">
              <a:rPr lang="zh-CN" altLang="en-US" smtClean="0"/>
              <a:t>2017/3/8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7B4E-E95C-4A45-BB1A-DD7190D0DC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2106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2842-58DE-47BA-8378-E2EE51642D25}" type="datetimeFigureOut">
              <a:rPr lang="zh-CN" altLang="en-US" smtClean="0"/>
              <a:t>2017/3/8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7B4E-E95C-4A45-BB1A-DD7190D0DC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7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2842-58DE-47BA-8378-E2EE51642D25}" type="datetimeFigureOut">
              <a:rPr lang="zh-CN" altLang="en-US" smtClean="0"/>
              <a:t>2017/3/8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7B4E-E95C-4A45-BB1A-DD7190D0DC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2744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2842-58DE-47BA-8378-E2EE51642D25}" type="datetimeFigureOut">
              <a:rPr lang="zh-CN" altLang="en-US" smtClean="0"/>
              <a:t>2017/3/8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7B4E-E95C-4A45-BB1A-DD7190D0DC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3202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2842-58DE-47BA-8378-E2EE51642D25}" type="datetimeFigureOut">
              <a:rPr lang="zh-CN" altLang="en-US" smtClean="0"/>
              <a:t>2017/3/8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7B4E-E95C-4A45-BB1A-DD7190D0DC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8563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2842-58DE-47BA-8378-E2EE51642D25}" type="datetimeFigureOut">
              <a:rPr lang="zh-CN" altLang="en-US" smtClean="0"/>
              <a:t>2017/3/8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7B4E-E95C-4A45-BB1A-DD7190D0DC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9435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2842-58DE-47BA-8378-E2EE51642D25}" type="datetimeFigureOut">
              <a:rPr lang="zh-CN" altLang="en-US" smtClean="0"/>
              <a:t>2017/3/8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7B4E-E95C-4A45-BB1A-DD7190D0DC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2797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2842-58DE-47BA-8378-E2EE51642D25}" type="datetimeFigureOut">
              <a:rPr lang="zh-CN" altLang="en-US" smtClean="0"/>
              <a:t>2017/3/8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7B4E-E95C-4A45-BB1A-DD7190D0DC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9869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2842-58DE-47BA-8378-E2EE51642D25}" type="datetimeFigureOut">
              <a:rPr lang="zh-CN" altLang="en-US" smtClean="0"/>
              <a:t>2017/3/8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7B4E-E95C-4A45-BB1A-DD7190D0DC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312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2842-58DE-47BA-8378-E2EE51642D25}" type="datetimeFigureOut">
              <a:rPr lang="zh-CN" altLang="en-US" smtClean="0"/>
              <a:t>2017/3/8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7B4E-E95C-4A45-BB1A-DD7190D0DC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9281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72842-58DE-47BA-8378-E2EE51642D25}" type="datetimeFigureOut">
              <a:rPr lang="zh-CN" altLang="en-US" smtClean="0"/>
              <a:t>2017/3/8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D7B4E-E95C-4A45-BB1A-DD7190D0DC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447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718631" y="1057619"/>
            <a:ext cx="863088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The fitting method  of center-of-mass energy and ISR J/psi</a:t>
            </a:r>
          </a:p>
          <a:p>
            <a:endParaRPr lang="en-US" altLang="zh-CN" sz="2800" dirty="0"/>
          </a:p>
          <a:p>
            <a:endParaRPr lang="en-US" altLang="zh-CN" sz="2800" dirty="0" smtClean="0"/>
          </a:p>
          <a:p>
            <a:endParaRPr lang="en-US" altLang="zh-CN" sz="2800" dirty="0"/>
          </a:p>
          <a:p>
            <a:r>
              <a:rPr lang="en-US" altLang="zh-CN" sz="2800" dirty="0" smtClean="0"/>
              <a:t>			</a:t>
            </a:r>
            <a:r>
              <a:rPr lang="en-US" altLang="zh-CN" sz="2800" dirty="0" err="1" smtClean="0"/>
              <a:t>Changzheng</a:t>
            </a:r>
            <a:r>
              <a:rPr lang="en-US" altLang="zh-CN" sz="2800" dirty="0" smtClean="0"/>
              <a:t> Yuan</a:t>
            </a:r>
          </a:p>
          <a:p>
            <a:r>
              <a:rPr lang="en-US" altLang="zh-CN" sz="2800" dirty="0"/>
              <a:t>	</a:t>
            </a:r>
            <a:r>
              <a:rPr lang="en-US" altLang="zh-CN" sz="2800" dirty="0" smtClean="0"/>
              <a:t>		</a:t>
            </a:r>
            <a:r>
              <a:rPr lang="en-US" altLang="zh-CN" sz="2800" dirty="0" err="1" smtClean="0"/>
              <a:t>Longzhou</a:t>
            </a:r>
            <a:r>
              <a:rPr lang="en-US" altLang="zh-CN" sz="2800" dirty="0" smtClean="0"/>
              <a:t> Liao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1827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19" y="1002535"/>
            <a:ext cx="3657599" cy="2243916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7119" y="3246451"/>
            <a:ext cx="352539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Fit </a:t>
            </a:r>
            <a:r>
              <a:rPr lang="en-US" altLang="zh-CN" dirty="0" smtClean="0">
                <a:solidFill>
                  <a:srgbClr val="FF0000"/>
                </a:solidFill>
              </a:rPr>
              <a:t>chi2/</a:t>
            </a:r>
            <a:r>
              <a:rPr lang="en-US" altLang="zh-CN" dirty="0" err="1" smtClean="0">
                <a:solidFill>
                  <a:srgbClr val="FF0000"/>
                </a:solidFill>
              </a:rPr>
              <a:t>ndf</a:t>
            </a:r>
            <a:r>
              <a:rPr lang="en-US" altLang="zh-CN" dirty="0" smtClean="0">
                <a:solidFill>
                  <a:srgbClr val="FF0000"/>
                </a:solidFill>
              </a:rPr>
              <a:t>: </a:t>
            </a:r>
            <a:r>
              <a:rPr lang="en-US" altLang="zh-CN" dirty="0">
                <a:solidFill>
                  <a:srgbClr val="FF0000"/>
                </a:solidFill>
              </a:rPr>
              <a:t>1.32265</a:t>
            </a:r>
          </a:p>
          <a:p>
            <a:r>
              <a:rPr lang="en-US" altLang="zh-CN" dirty="0" err="1" smtClean="0">
                <a:solidFill>
                  <a:srgbClr val="FF0000"/>
                </a:solidFill>
              </a:rPr>
              <a:t>Mmp</a:t>
            </a:r>
            <a:r>
              <a:rPr lang="en-US" altLang="zh-CN" dirty="0" smtClean="0">
                <a:solidFill>
                  <a:srgbClr val="FF0000"/>
                </a:solidFill>
              </a:rPr>
              <a:t>= </a:t>
            </a:r>
            <a:r>
              <a:rPr lang="en-US" altLang="zh-CN" dirty="0">
                <a:solidFill>
                  <a:srgbClr val="FF0000"/>
                </a:solidFill>
              </a:rPr>
              <a:t>4.18724 +/- </a:t>
            </a:r>
            <a:r>
              <a:rPr lang="en-US" altLang="zh-CN" dirty="0" smtClean="0">
                <a:solidFill>
                  <a:srgbClr val="FF0000"/>
                </a:solidFill>
              </a:rPr>
              <a:t>5.56823e-05</a:t>
            </a:r>
          </a:p>
          <a:p>
            <a:r>
              <a:rPr lang="en-US" altLang="zh-CN" dirty="0"/>
              <a:t>Range(4.165,4.215</a:t>
            </a:r>
            <a:r>
              <a:rPr lang="en-US" altLang="zh-CN" dirty="0" smtClean="0"/>
              <a:t>)</a:t>
            </a:r>
          </a:p>
          <a:p>
            <a:r>
              <a:rPr lang="en-US" altLang="zh-CN" dirty="0"/>
              <a:t>-</a:t>
            </a:r>
            <a:r>
              <a:rPr lang="en-US" altLang="zh-CN" dirty="0" smtClean="0"/>
              <a:t>1sigma+1.1sigma</a:t>
            </a:r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7090" y="1002535"/>
            <a:ext cx="3448280" cy="224391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977090" y="3246451"/>
            <a:ext cx="3448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Fit </a:t>
            </a:r>
            <a:r>
              <a:rPr lang="en-US" altLang="zh-CN" dirty="0" smtClean="0">
                <a:solidFill>
                  <a:srgbClr val="FF0000"/>
                </a:solidFill>
              </a:rPr>
              <a:t>chi2/</a:t>
            </a:r>
            <a:r>
              <a:rPr lang="en-US" altLang="zh-CN" dirty="0" err="1" smtClean="0">
                <a:solidFill>
                  <a:srgbClr val="FF0000"/>
                </a:solidFill>
              </a:rPr>
              <a:t>ndf</a:t>
            </a:r>
            <a:r>
              <a:rPr lang="en-US" altLang="zh-CN" dirty="0" smtClean="0">
                <a:solidFill>
                  <a:srgbClr val="FF0000"/>
                </a:solidFill>
              </a:rPr>
              <a:t>: </a:t>
            </a:r>
            <a:r>
              <a:rPr lang="en-US" altLang="zh-CN" dirty="0">
                <a:solidFill>
                  <a:srgbClr val="FF0000"/>
                </a:solidFill>
              </a:rPr>
              <a:t>1.47981</a:t>
            </a:r>
          </a:p>
          <a:p>
            <a:r>
              <a:rPr lang="en-US" altLang="zh-CN" dirty="0" err="1" smtClean="0">
                <a:solidFill>
                  <a:srgbClr val="FF0000"/>
                </a:solidFill>
              </a:rPr>
              <a:t>Mmp</a:t>
            </a:r>
            <a:r>
              <a:rPr lang="en-US" altLang="zh-CN" dirty="0" smtClean="0">
                <a:solidFill>
                  <a:srgbClr val="FF0000"/>
                </a:solidFill>
              </a:rPr>
              <a:t>= </a:t>
            </a:r>
            <a:r>
              <a:rPr lang="en-US" altLang="zh-CN" dirty="0">
                <a:solidFill>
                  <a:srgbClr val="FF0000"/>
                </a:solidFill>
              </a:rPr>
              <a:t>4.18726 +/- </a:t>
            </a:r>
            <a:r>
              <a:rPr lang="en-US" altLang="zh-CN" dirty="0" smtClean="0">
                <a:solidFill>
                  <a:srgbClr val="FF0000"/>
                </a:solidFill>
              </a:rPr>
              <a:t>5.57824e-05</a:t>
            </a:r>
          </a:p>
          <a:p>
            <a:r>
              <a:rPr lang="en-US" altLang="zh-CN" dirty="0" smtClean="0"/>
              <a:t>Range(4.165,4.220)</a:t>
            </a:r>
            <a:endParaRPr lang="en-US" altLang="zh-CN" dirty="0"/>
          </a:p>
          <a:p>
            <a:r>
              <a:rPr lang="en-US" altLang="zh-CN" dirty="0" smtClean="0"/>
              <a:t>-1sigma+1.3sigma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11220" y="1002535"/>
            <a:ext cx="3475440" cy="2243916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8295682" y="3246451"/>
            <a:ext cx="37768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Fit </a:t>
            </a:r>
            <a:r>
              <a:rPr lang="en-US" altLang="zh-CN" dirty="0" smtClean="0">
                <a:solidFill>
                  <a:srgbClr val="FF0000"/>
                </a:solidFill>
              </a:rPr>
              <a:t>chi2/</a:t>
            </a:r>
            <a:r>
              <a:rPr lang="en-US" altLang="zh-CN" dirty="0" err="1" smtClean="0">
                <a:solidFill>
                  <a:srgbClr val="FF0000"/>
                </a:solidFill>
              </a:rPr>
              <a:t>ndf</a:t>
            </a:r>
            <a:r>
              <a:rPr lang="en-US" altLang="zh-CN" dirty="0" smtClean="0">
                <a:solidFill>
                  <a:srgbClr val="FF0000"/>
                </a:solidFill>
              </a:rPr>
              <a:t>: </a:t>
            </a:r>
            <a:r>
              <a:rPr lang="en-US" altLang="zh-CN" dirty="0">
                <a:solidFill>
                  <a:srgbClr val="FF0000"/>
                </a:solidFill>
              </a:rPr>
              <a:t>2.7764</a:t>
            </a:r>
          </a:p>
          <a:p>
            <a:r>
              <a:rPr lang="en-US" altLang="zh-CN" dirty="0" err="1" smtClean="0">
                <a:solidFill>
                  <a:srgbClr val="FF0000"/>
                </a:solidFill>
              </a:rPr>
              <a:t>Mmp</a:t>
            </a:r>
            <a:r>
              <a:rPr lang="en-US" altLang="zh-CN" dirty="0" smtClean="0">
                <a:solidFill>
                  <a:srgbClr val="FF0000"/>
                </a:solidFill>
              </a:rPr>
              <a:t> = </a:t>
            </a:r>
            <a:r>
              <a:rPr lang="en-US" altLang="zh-CN" dirty="0">
                <a:solidFill>
                  <a:srgbClr val="FF0000"/>
                </a:solidFill>
              </a:rPr>
              <a:t>4.18723 +/- </a:t>
            </a:r>
            <a:r>
              <a:rPr lang="en-US" altLang="zh-CN" dirty="0" smtClean="0">
                <a:solidFill>
                  <a:srgbClr val="FF0000"/>
                </a:solidFill>
              </a:rPr>
              <a:t>5.80177e-05</a:t>
            </a:r>
          </a:p>
          <a:p>
            <a:r>
              <a:rPr lang="en-US" altLang="zh-CN" dirty="0"/>
              <a:t>Range(4.165,4.230</a:t>
            </a:r>
            <a:r>
              <a:rPr lang="en-US" altLang="zh-CN" dirty="0" smtClean="0"/>
              <a:t>)</a:t>
            </a:r>
          </a:p>
          <a:p>
            <a:r>
              <a:rPr lang="en-US" altLang="zh-CN" dirty="0"/>
              <a:t>-1sigma +</a:t>
            </a:r>
            <a:r>
              <a:rPr lang="en-US" altLang="zh-CN" dirty="0" smtClean="0"/>
              <a:t>1.7sigma </a:t>
            </a:r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220" y="4546579"/>
            <a:ext cx="3694583" cy="2311421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4021147" y="4723779"/>
            <a:ext cx="32389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Fit </a:t>
            </a:r>
            <a:r>
              <a:rPr lang="en-US" altLang="zh-CN" dirty="0" smtClean="0">
                <a:solidFill>
                  <a:srgbClr val="FF0000"/>
                </a:solidFill>
              </a:rPr>
              <a:t>chi2/</a:t>
            </a:r>
            <a:r>
              <a:rPr lang="en-US" altLang="zh-CN" dirty="0" err="1" smtClean="0">
                <a:solidFill>
                  <a:srgbClr val="FF0000"/>
                </a:solidFill>
              </a:rPr>
              <a:t>ndf</a:t>
            </a:r>
            <a:r>
              <a:rPr lang="en-US" altLang="zh-CN" dirty="0" smtClean="0">
                <a:solidFill>
                  <a:srgbClr val="FF0000"/>
                </a:solidFill>
              </a:rPr>
              <a:t> : </a:t>
            </a:r>
            <a:r>
              <a:rPr lang="en-US" altLang="zh-CN" dirty="0">
                <a:solidFill>
                  <a:srgbClr val="FF0000"/>
                </a:solidFill>
              </a:rPr>
              <a:t>4.1634</a:t>
            </a:r>
          </a:p>
          <a:p>
            <a:r>
              <a:rPr lang="en-US" altLang="zh-CN" dirty="0" err="1" smtClean="0">
                <a:solidFill>
                  <a:srgbClr val="FF0000"/>
                </a:solidFill>
              </a:rPr>
              <a:t>Mmp</a:t>
            </a:r>
            <a:r>
              <a:rPr lang="en-US" altLang="zh-CN" dirty="0" smtClean="0">
                <a:solidFill>
                  <a:srgbClr val="FF0000"/>
                </a:solidFill>
              </a:rPr>
              <a:t>= </a:t>
            </a:r>
            <a:r>
              <a:rPr lang="en-US" altLang="zh-CN" dirty="0">
                <a:solidFill>
                  <a:srgbClr val="FF0000"/>
                </a:solidFill>
              </a:rPr>
              <a:t>4.18715 +/- </a:t>
            </a:r>
            <a:r>
              <a:rPr lang="en-US" altLang="zh-CN" dirty="0" smtClean="0">
                <a:solidFill>
                  <a:srgbClr val="FF0000"/>
                </a:solidFill>
              </a:rPr>
              <a:t>5.92089e-05</a:t>
            </a:r>
          </a:p>
          <a:p>
            <a:r>
              <a:rPr lang="en-US" altLang="zh-CN" dirty="0"/>
              <a:t>Range(4.165,4.235</a:t>
            </a:r>
            <a:r>
              <a:rPr lang="en-US" altLang="zh-CN" dirty="0" smtClean="0"/>
              <a:t>)</a:t>
            </a:r>
          </a:p>
          <a:p>
            <a:r>
              <a:rPr lang="en-US" altLang="zh-CN" dirty="0"/>
              <a:t>-1sigma +</a:t>
            </a:r>
            <a:r>
              <a:rPr lang="en-US" altLang="zh-CN" dirty="0" smtClean="0"/>
              <a:t>1.9sigma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31128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011" y="2176097"/>
            <a:ext cx="4153359" cy="272116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8100" y="2176099"/>
            <a:ext cx="4010140" cy="2721164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905500" y="4985653"/>
            <a:ext cx="3278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Mmp</a:t>
            </a:r>
            <a:r>
              <a:rPr lang="en-US" altLang="zh-CN" dirty="0" smtClean="0"/>
              <a:t> =4.189254+/-0.000086GeV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308100" y="4985653"/>
            <a:ext cx="3278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Mmp</a:t>
            </a:r>
            <a:r>
              <a:rPr lang="en-US" altLang="zh-CN" dirty="0" smtClean="0"/>
              <a:t> =4.192297+/-0.000084GeV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572877" y="5443375"/>
            <a:ext cx="3079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ISR=3.043</a:t>
            </a:r>
            <a:r>
              <a:rPr lang="en-US" altLang="zh-CN" sz="2400" dirty="0" smtClean="0"/>
              <a:t>+/-</a:t>
            </a:r>
            <a:r>
              <a:rPr lang="en-US" altLang="zh-CN" sz="2400" dirty="0" smtClean="0"/>
              <a:t>0.120MeV</a:t>
            </a:r>
            <a:endParaRPr lang="zh-CN" altLang="en-US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462707" y="407368"/>
            <a:ext cx="5325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ISR correction (∆M ) by MC sample </a:t>
            </a:r>
            <a:endParaRPr lang="zh-CN" altLang="en-US" sz="2800" dirty="0"/>
          </a:p>
        </p:txBody>
      </p:sp>
      <p:sp>
        <p:nvSpPr>
          <p:cNvPr id="8" name="文本框 7"/>
          <p:cNvSpPr txBox="1"/>
          <p:nvPr/>
        </p:nvSpPr>
        <p:spPr>
          <a:xfrm>
            <a:off x="760164" y="1487277"/>
            <a:ext cx="79473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We use the same range to fitting the MC samples to get the ISR correction 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54437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69" y="1199683"/>
            <a:ext cx="7788925" cy="4458633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844129" y="5822281"/>
            <a:ext cx="22028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Value: </a:t>
            </a:r>
            <a:r>
              <a:rPr lang="en-US" altLang="zh-CN" dirty="0" smtClean="0"/>
              <a:t>4.18751e+00   </a:t>
            </a:r>
            <a:endParaRPr lang="en-US" altLang="zh-CN" dirty="0" smtClean="0"/>
          </a:p>
          <a:p>
            <a:r>
              <a:rPr lang="en-US" altLang="zh-CN" dirty="0" smtClean="0"/>
              <a:t>Err :5.54951e-05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742" y="374573"/>
            <a:ext cx="1544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Run by run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14143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773716" y="2269475"/>
            <a:ext cx="67281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0" i="1" dirty="0" smtClean="0">
                <a:latin typeface="华文琥珀" panose="02010800040101010101" pitchFamily="2" charset="-122"/>
                <a:ea typeface="华文琥珀" panose="02010800040101010101" pitchFamily="2" charset="-122"/>
              </a:rPr>
              <a:t>Thank you !!! </a:t>
            </a:r>
            <a:endParaRPr lang="zh-CN" altLang="en-US" sz="8000" i="1" dirty="0"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0175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575217" y="1509310"/>
                <a:ext cx="10521108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ü"/>
                </a:pPr>
                <a:r>
                  <a:rPr lang="en-US" altLang="zh-CN" sz="2800" dirty="0" smtClean="0"/>
                  <a:t>Using two different methods  to fit the ISR J/psi to do the momentum calibration to show that our fitting methods is OK</a:t>
                </a:r>
              </a:p>
              <a:p>
                <a:pPr marL="457200" indent="-457200">
                  <a:buFont typeface="Wingdings" panose="05000000000000000000" pitchFamily="2" charset="2"/>
                  <a:buChar char="ü"/>
                </a:pPr>
                <a:endParaRPr lang="en-US" altLang="zh-CN" sz="2800" dirty="0" smtClean="0"/>
              </a:p>
              <a:p>
                <a:pPr marL="457200" indent="-457200">
                  <a:buFont typeface="Wingdings" panose="05000000000000000000" pitchFamily="2" charset="2"/>
                  <a:buChar char="ü"/>
                </a:pPr>
                <a:endParaRPr lang="en-US" altLang="zh-CN" sz="2800" dirty="0"/>
              </a:p>
              <a:p>
                <a:pPr marL="457200" indent="-457200">
                  <a:buFont typeface="Wingdings" panose="05000000000000000000" pitchFamily="2" charset="2"/>
                  <a:buChar char="ü"/>
                </a:pPr>
                <a:endParaRPr lang="en-US" altLang="zh-CN" sz="2800" dirty="0"/>
              </a:p>
              <a:p>
                <a:pPr marL="457200" indent="-457200">
                  <a:buFont typeface="Wingdings" panose="05000000000000000000" pitchFamily="2" charset="2"/>
                  <a:buChar char="ü"/>
                </a:pPr>
                <a:r>
                  <a:rPr lang="en-US" altLang="zh-CN" sz="2800" dirty="0" smtClean="0"/>
                  <a:t>Giving a criterion of the fitting range when we fit the  M(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altLang="zh-CN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μ</m:t>
                        </m:r>
                      </m:e>
                      <m:sup>
                        <m:r>
                          <a:rPr lang="en-US" altLang="zh-CN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altLang="zh-CN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μ</m:t>
                        </m:r>
                      </m:e>
                      <m:sup>
                        <m:r>
                          <a:rPr lang="en-US" altLang="zh-CN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altLang="zh-CN" sz="2800" dirty="0" smtClean="0"/>
                  <a:t>) peak with a Gauss </a:t>
                </a:r>
                <a:r>
                  <a:rPr lang="en-US" altLang="zh-CN" sz="2800" dirty="0" err="1" smtClean="0"/>
                  <a:t>fuction</a:t>
                </a:r>
                <a:r>
                  <a:rPr lang="en-US" altLang="zh-CN" sz="2800" dirty="0" smtClean="0"/>
                  <a:t>  </a:t>
                </a:r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17" y="1509310"/>
                <a:ext cx="10521108" cy="3108543"/>
              </a:xfrm>
              <a:prstGeom prst="rect">
                <a:avLst/>
              </a:prstGeom>
              <a:blipFill rotWithShape="0">
                <a:blip r:embed="rId2"/>
                <a:stretch>
                  <a:fillRect l="-985" t="-1961" r="-1506" b="-47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本框 3"/>
          <p:cNvSpPr txBox="1"/>
          <p:nvPr/>
        </p:nvSpPr>
        <p:spPr>
          <a:xfrm>
            <a:off x="914400" y="451692"/>
            <a:ext cx="22629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Introduction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160321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99" y="1311008"/>
            <a:ext cx="5160147" cy="356549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9783" y="1311008"/>
            <a:ext cx="5108154" cy="356549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939814" y="5155894"/>
            <a:ext cx="3734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rgbClr val="FF0000"/>
                </a:solidFill>
              </a:rPr>
              <a:t>Crystal_ball</a:t>
            </a:r>
            <a:r>
              <a:rPr lang="en-US" altLang="zh-CN" dirty="0" smtClean="0">
                <a:solidFill>
                  <a:srgbClr val="FF0000"/>
                </a:solidFill>
              </a:rPr>
              <a:t> + 1st-order polynomial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>Fit chi2/</a:t>
            </a:r>
            <a:r>
              <a:rPr lang="en-US" altLang="zh-CN" dirty="0" err="1" smtClean="0"/>
              <a:t>ndf</a:t>
            </a:r>
            <a:r>
              <a:rPr lang="en-US" altLang="zh-CN" dirty="0" smtClean="0"/>
              <a:t>: 1.10506</a:t>
            </a:r>
          </a:p>
          <a:p>
            <a:r>
              <a:rPr lang="en-US" altLang="zh-CN" dirty="0" err="1"/>
              <a:t>Mmp</a:t>
            </a:r>
            <a:r>
              <a:rPr lang="en-US" altLang="zh-CN" dirty="0" smtClean="0"/>
              <a:t> = </a:t>
            </a:r>
            <a:r>
              <a:rPr lang="en-US" altLang="zh-CN" dirty="0" smtClean="0"/>
              <a:t>3097.51 </a:t>
            </a:r>
            <a:r>
              <a:rPr lang="en-US" altLang="zh-CN" dirty="0" smtClean="0"/>
              <a:t>+/- </a:t>
            </a:r>
            <a:r>
              <a:rPr lang="en-US" altLang="zh-CN" dirty="0" smtClean="0"/>
              <a:t>0.292723MeV</a:t>
            </a:r>
            <a:endParaRPr lang="zh-CN" altLang="en-US" dirty="0" smtClean="0"/>
          </a:p>
        </p:txBody>
      </p:sp>
      <p:sp>
        <p:nvSpPr>
          <p:cNvPr id="5" name="文本框 4"/>
          <p:cNvSpPr txBox="1"/>
          <p:nvPr/>
        </p:nvSpPr>
        <p:spPr>
          <a:xfrm>
            <a:off x="7210540" y="5155894"/>
            <a:ext cx="4103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Gauss + 1st-order  polynomial</a:t>
            </a:r>
            <a:r>
              <a:rPr lang="en-US" altLang="zh-CN" dirty="0">
                <a:solidFill>
                  <a:srgbClr val="FF0000"/>
                </a:solidFill>
              </a:rPr>
              <a:t/>
            </a:r>
            <a:br>
              <a:rPr lang="en-US" altLang="zh-CN" dirty="0">
                <a:solidFill>
                  <a:srgbClr val="FF0000"/>
                </a:solidFill>
              </a:rPr>
            </a:br>
            <a:r>
              <a:rPr lang="en-US" altLang="zh-CN" dirty="0" err="1" smtClean="0"/>
              <a:t>Mmp</a:t>
            </a:r>
            <a:r>
              <a:rPr lang="en-US" altLang="zh-CN" dirty="0" smtClean="0"/>
              <a:t>=3097.52</a:t>
            </a:r>
            <a:r>
              <a:rPr lang="en-US" altLang="zh-CN" dirty="0" smtClean="0"/>
              <a:t>+/-</a:t>
            </a:r>
            <a:r>
              <a:rPr lang="en-US" altLang="zh-CN" dirty="0" smtClean="0"/>
              <a:t>0.29MeV</a:t>
            </a:r>
            <a:endParaRPr lang="zh-CN" altLang="en-US" dirty="0" smtClean="0"/>
          </a:p>
        </p:txBody>
      </p:sp>
      <p:sp>
        <p:nvSpPr>
          <p:cNvPr id="6" name="文本框 5"/>
          <p:cNvSpPr txBox="1"/>
          <p:nvPr/>
        </p:nvSpPr>
        <p:spPr>
          <a:xfrm>
            <a:off x="661011" y="478813"/>
            <a:ext cx="6173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Fitting the ISR J/psi peak with different methods</a:t>
            </a:r>
            <a:endParaRPr lang="zh-CN" altLang="en-US" sz="2400" dirty="0"/>
          </a:p>
        </p:txBody>
      </p:sp>
      <p:sp>
        <p:nvSpPr>
          <p:cNvPr id="7" name="文本框 6"/>
          <p:cNvSpPr txBox="1"/>
          <p:nvPr/>
        </p:nvSpPr>
        <p:spPr>
          <a:xfrm>
            <a:off x="661011" y="6257581"/>
            <a:ext cx="8832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The fitting results showing the </a:t>
            </a:r>
            <a:r>
              <a:rPr lang="en-US" altLang="zh-CN" b="1" dirty="0" smtClean="0"/>
              <a:t>consistency</a:t>
            </a:r>
            <a:r>
              <a:rPr lang="zh-CN" altLang="en-US" dirty="0" smtClean="0"/>
              <a:t> </a:t>
            </a:r>
            <a:r>
              <a:rPr lang="en-US" altLang="zh-CN" dirty="0" smtClean="0"/>
              <a:t>of the two methods and our fitting methods is OK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617165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11" y="1887073"/>
            <a:ext cx="4323921" cy="3023286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50564" y="4910360"/>
            <a:ext cx="54019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Fit chi2/n: 1.24888</a:t>
            </a:r>
          </a:p>
          <a:p>
            <a:r>
              <a:rPr lang="en-US" altLang="zh-CN" dirty="0" err="1" smtClean="0"/>
              <a:t>Mmp</a:t>
            </a:r>
            <a:r>
              <a:rPr lang="en-US" altLang="zh-CN" dirty="0" smtClean="0"/>
              <a:t>= </a:t>
            </a:r>
            <a:r>
              <a:rPr lang="en-US" altLang="zh-CN" dirty="0" smtClean="0"/>
              <a:t>3098.686 </a:t>
            </a:r>
            <a:r>
              <a:rPr lang="en-US" altLang="zh-CN" dirty="0" smtClean="0"/>
              <a:t>+/- </a:t>
            </a:r>
            <a:r>
              <a:rPr lang="en-US" altLang="zh-CN" dirty="0" smtClean="0"/>
              <a:t>6.79475e-02MeV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1652" y="1887073"/>
            <a:ext cx="4152154" cy="302328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851161" y="4910359"/>
            <a:ext cx="43724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Fit chi2/n: 1.13748</a:t>
            </a:r>
          </a:p>
          <a:p>
            <a:r>
              <a:rPr lang="en-US" altLang="zh-CN" dirty="0" err="1" smtClean="0"/>
              <a:t>Mmp</a:t>
            </a:r>
            <a:r>
              <a:rPr lang="en-US" altLang="zh-CN" dirty="0" smtClean="0"/>
              <a:t>= </a:t>
            </a:r>
            <a:r>
              <a:rPr lang="en-US" altLang="zh-CN" dirty="0" smtClean="0"/>
              <a:t>3098.396 </a:t>
            </a:r>
            <a:r>
              <a:rPr lang="en-US" altLang="zh-CN" dirty="0" smtClean="0"/>
              <a:t>+/- </a:t>
            </a:r>
            <a:r>
              <a:rPr lang="en-US" altLang="zh-CN" dirty="0" smtClean="0"/>
              <a:t>7.86597e-02MeV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297455" y="5816906"/>
            <a:ext cx="2435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FSR = </a:t>
            </a:r>
            <a:r>
              <a:rPr lang="en-US" altLang="zh-CN" dirty="0" smtClean="0"/>
              <a:t>0.29 </a:t>
            </a:r>
            <a:r>
              <a:rPr lang="en-US" altLang="zh-CN" dirty="0" smtClean="0"/>
              <a:t>+/- </a:t>
            </a:r>
            <a:r>
              <a:rPr lang="en-US" altLang="zh-CN" dirty="0" smtClean="0"/>
              <a:t>0.10 </a:t>
            </a:r>
            <a:r>
              <a:rPr lang="en-US" altLang="zh-CN" dirty="0"/>
              <a:t>M</a:t>
            </a:r>
            <a:r>
              <a:rPr lang="en-US" altLang="zh-CN" dirty="0" smtClean="0"/>
              <a:t>eV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335491" y="370901"/>
            <a:ext cx="87424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Using MC simulate  ISR J/psi process  to get the FSR correction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sz="2000" dirty="0" err="1" smtClean="0"/>
              <a:t>Crystal_ball</a:t>
            </a:r>
            <a:r>
              <a:rPr lang="en-US" altLang="zh-CN" sz="2000" dirty="0" smtClean="0"/>
              <a:t> + 1st-order polynomial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663699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058" y="1356413"/>
            <a:ext cx="4285468" cy="2945006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7111565" y="4536450"/>
            <a:ext cx="43900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Fit </a:t>
            </a:r>
            <a:r>
              <a:rPr lang="en-US" altLang="zh-CN" dirty="0" smtClean="0"/>
              <a:t>chi2/</a:t>
            </a:r>
            <a:r>
              <a:rPr lang="en-US" altLang="zh-CN" dirty="0" err="1" smtClean="0"/>
              <a:t>ndf</a:t>
            </a:r>
            <a:r>
              <a:rPr lang="en-US" altLang="zh-CN" dirty="0" smtClean="0"/>
              <a:t>: 1.13289</a:t>
            </a:r>
            <a:endParaRPr lang="en-US" altLang="zh-CN" dirty="0"/>
          </a:p>
          <a:p>
            <a:r>
              <a:rPr lang="en-US" altLang="zh-CN" dirty="0" err="1" smtClean="0"/>
              <a:t>Mmp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ifsr</a:t>
            </a:r>
            <a:r>
              <a:rPr lang="en-US" altLang="zh-CN" dirty="0" smtClean="0"/>
              <a:t>) </a:t>
            </a:r>
            <a:r>
              <a:rPr lang="en-US" altLang="zh-CN" dirty="0"/>
              <a:t>= </a:t>
            </a:r>
            <a:r>
              <a:rPr lang="en-US" altLang="zh-CN" dirty="0" smtClean="0"/>
              <a:t>3098.38 </a:t>
            </a:r>
            <a:r>
              <a:rPr lang="en-US" altLang="zh-CN" dirty="0"/>
              <a:t>+/- </a:t>
            </a:r>
            <a:r>
              <a:rPr lang="en-US" altLang="zh-CN" dirty="0" smtClean="0"/>
              <a:t>0.12MeV</a:t>
            </a:r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896" y="1356413"/>
            <a:ext cx="4375868" cy="29450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649047" y="4536451"/>
            <a:ext cx="43758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Fit </a:t>
            </a:r>
            <a:r>
              <a:rPr lang="en-US" altLang="zh-CN" dirty="0" smtClean="0"/>
              <a:t>chi2/</a:t>
            </a:r>
            <a:r>
              <a:rPr lang="en-US" altLang="zh-CN" dirty="0" err="1" smtClean="0"/>
              <a:t>ndf</a:t>
            </a:r>
            <a:r>
              <a:rPr lang="en-US" altLang="zh-CN" dirty="0" smtClean="0"/>
              <a:t>: 1.17615</a:t>
            </a:r>
          </a:p>
          <a:p>
            <a:r>
              <a:rPr lang="en-US" altLang="zh-CN" dirty="0" err="1" smtClean="0"/>
              <a:t>Mmp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isr</a:t>
            </a:r>
            <a:r>
              <a:rPr lang="en-US" altLang="zh-CN" dirty="0" smtClean="0"/>
              <a:t>)= </a:t>
            </a:r>
            <a:r>
              <a:rPr lang="en-US" altLang="zh-CN" dirty="0" smtClean="0"/>
              <a:t>3098.66 </a:t>
            </a:r>
            <a:r>
              <a:rPr lang="en-US" altLang="zh-CN" dirty="0"/>
              <a:t>+/- </a:t>
            </a:r>
            <a:r>
              <a:rPr lang="en-US" altLang="zh-CN" dirty="0" smtClean="0"/>
              <a:t>0.11MeV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549896" y="5519451"/>
            <a:ext cx="5108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FSR=0.28</a:t>
            </a:r>
            <a:r>
              <a:rPr lang="en-US" altLang="zh-CN" sz="2000" dirty="0" smtClean="0"/>
              <a:t>+/-</a:t>
            </a:r>
            <a:r>
              <a:rPr lang="en-US" altLang="zh-CN" sz="2000" dirty="0" smtClean="0"/>
              <a:t>0.16MeV</a:t>
            </a:r>
            <a:endParaRPr lang="en-US" altLang="zh-CN" sz="2000" dirty="0" smtClean="0"/>
          </a:p>
          <a:p>
            <a:r>
              <a:rPr lang="en-US" altLang="zh-CN" sz="2000" dirty="0" smtClean="0"/>
              <a:t>Consider the fitting error ,the results is reliable </a:t>
            </a:r>
            <a:endParaRPr lang="zh-CN" altLang="en-US" sz="2000" dirty="0"/>
          </a:p>
        </p:txBody>
      </p:sp>
      <p:sp>
        <p:nvSpPr>
          <p:cNvPr id="2" name="文本框 1"/>
          <p:cNvSpPr txBox="1"/>
          <p:nvPr/>
        </p:nvSpPr>
        <p:spPr>
          <a:xfrm>
            <a:off x="418642" y="561860"/>
            <a:ext cx="9862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Using the background of data as the MC background to get the FSR</a:t>
            </a:r>
            <a:r>
              <a:rPr lang="zh-CN" altLang="en-US" sz="2400" dirty="0"/>
              <a:t> </a:t>
            </a:r>
            <a:r>
              <a:rPr lang="en-US" altLang="zh-CN" sz="2400" dirty="0" smtClean="0"/>
              <a:t>correction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25273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694061" y="5078776"/>
            <a:ext cx="3018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FSR=0.23+/-0.17MeV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374572" y="3849578"/>
            <a:ext cx="41203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Fit chi2/</a:t>
            </a:r>
            <a:r>
              <a:rPr lang="en-US" altLang="zh-CN" dirty="0" err="1" smtClean="0"/>
              <a:t>ndf</a:t>
            </a:r>
            <a:r>
              <a:rPr lang="en-US" altLang="zh-CN" dirty="0" smtClean="0"/>
              <a:t>: 1.02629</a:t>
            </a:r>
          </a:p>
          <a:p>
            <a:r>
              <a:rPr lang="en-US" altLang="zh-CN" dirty="0" err="1" smtClean="0"/>
              <a:t>Mmp</a:t>
            </a:r>
            <a:r>
              <a:rPr lang="en-US" altLang="zh-CN" dirty="0" smtClean="0"/>
              <a:t>= </a:t>
            </a:r>
            <a:r>
              <a:rPr lang="en-US" altLang="zh-CN" dirty="0" smtClean="0"/>
              <a:t>3098.80+/- 0.12MeV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5316954" y="3849578"/>
            <a:ext cx="405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Fit chi2/</a:t>
            </a:r>
            <a:r>
              <a:rPr lang="en-US" altLang="zh-CN" dirty="0" err="1" smtClean="0"/>
              <a:t>ndf</a:t>
            </a:r>
            <a:r>
              <a:rPr lang="en-US" altLang="zh-CN" dirty="0" smtClean="0"/>
              <a:t>: 1.14954</a:t>
            </a:r>
          </a:p>
          <a:p>
            <a:r>
              <a:rPr lang="en-US" altLang="zh-CN" dirty="0" err="1" smtClean="0"/>
              <a:t>Mmp</a:t>
            </a:r>
            <a:r>
              <a:rPr lang="en-US" altLang="zh-CN" dirty="0" smtClean="0"/>
              <a:t>= </a:t>
            </a:r>
            <a:r>
              <a:rPr lang="en-US" altLang="zh-CN" dirty="0" smtClean="0"/>
              <a:t>3098.57 </a:t>
            </a:r>
            <a:r>
              <a:rPr lang="en-US" altLang="zh-CN" dirty="0"/>
              <a:t>+/- </a:t>
            </a:r>
            <a:r>
              <a:rPr lang="en-US" altLang="zh-CN" dirty="0" smtClean="0"/>
              <a:t>0.13MeV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374572" y="291813"/>
            <a:ext cx="36799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Gauss </a:t>
            </a:r>
            <a:endParaRPr lang="zh-CN" altLang="en-US" sz="2000" dirty="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572" y="991518"/>
            <a:ext cx="4354245" cy="285806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6260" y="991517"/>
            <a:ext cx="4461167" cy="2858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939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52539" y="727113"/>
            <a:ext cx="898976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After FSR correction the result is :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sz="2400" dirty="0" smtClean="0"/>
              <a:t>ISR J/psi = </a:t>
            </a:r>
            <a:r>
              <a:rPr lang="en-US" altLang="zh-CN" sz="2400" dirty="0" smtClean="0"/>
              <a:t>3097.51</a:t>
            </a:r>
            <a:r>
              <a:rPr lang="en-US" altLang="zh-CN" sz="2400" dirty="0" smtClean="0"/>
              <a:t>+ </a:t>
            </a:r>
            <a:r>
              <a:rPr lang="en-US" altLang="zh-CN" sz="2400" dirty="0" smtClean="0"/>
              <a:t>0.29=3097.80 </a:t>
            </a:r>
            <a:r>
              <a:rPr lang="en-US" altLang="zh-CN" sz="2400" dirty="0" smtClean="0"/>
              <a:t>+/- </a:t>
            </a:r>
            <a:r>
              <a:rPr lang="en-US" altLang="zh-CN" sz="2400" dirty="0" smtClean="0"/>
              <a:t>0.31MeV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r>
              <a:rPr lang="en-US" altLang="zh-CN" sz="2400" dirty="0" smtClean="0"/>
              <a:t>And the PDG value  : 3096.916 +/- 0.011MeV</a:t>
            </a:r>
          </a:p>
          <a:p>
            <a:endParaRPr lang="en-US" altLang="zh-CN" sz="2400" dirty="0"/>
          </a:p>
          <a:p>
            <a:r>
              <a:rPr lang="en-US" altLang="zh-CN" sz="2400" dirty="0" smtClean="0"/>
              <a:t>∆m = 0.884+/- 0.310MeV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0168" y="5045726"/>
            <a:ext cx="7659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The ∆m will be as the momentum calibration value 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31079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38130" y="716096"/>
            <a:ext cx="10344839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Fitting the </a:t>
            </a:r>
            <a:r>
              <a:rPr lang="en-US" altLang="zh-CN" sz="3200" dirty="0" err="1" smtClean="0"/>
              <a:t>Dimu</a:t>
            </a:r>
            <a:r>
              <a:rPr lang="en-US" altLang="zh-CN" sz="3200" dirty="0" smtClean="0"/>
              <a:t> peak </a:t>
            </a:r>
          </a:p>
          <a:p>
            <a:pPr indent="457200"/>
            <a:endParaRPr lang="en-US" altLang="zh-CN" sz="3200" dirty="0"/>
          </a:p>
          <a:p>
            <a:pPr indent="457200"/>
            <a:r>
              <a:rPr lang="en-US" altLang="zh-CN" sz="2800" dirty="0" smtClean="0"/>
              <a:t>When we fitting the </a:t>
            </a:r>
            <a:r>
              <a:rPr lang="en-US" altLang="zh-CN" sz="2800" dirty="0" err="1" smtClean="0"/>
              <a:t>dimu</a:t>
            </a:r>
            <a:r>
              <a:rPr lang="en-US" altLang="zh-CN" sz="2800" dirty="0" smtClean="0"/>
              <a:t> peak with a Gauss function ,we give a criterion to confirm the fitting range .</a:t>
            </a:r>
          </a:p>
          <a:p>
            <a:pPr indent="457200"/>
            <a:r>
              <a:rPr lang="en-US" altLang="zh-CN" sz="2800" dirty="0" smtClean="0"/>
              <a:t>First ,we fitting all the data with a reasonable range to  get the fitting sigma  and </a:t>
            </a:r>
            <a:r>
              <a:rPr lang="en-US" altLang="zh-CN" sz="2800" dirty="0" err="1" smtClean="0"/>
              <a:t>chisquare</a:t>
            </a:r>
            <a:r>
              <a:rPr lang="en-US" altLang="zh-CN" sz="2800" dirty="0" smtClean="0"/>
              <a:t> over number of freedom  degree(chis/</a:t>
            </a:r>
            <a:r>
              <a:rPr lang="en-US" altLang="zh-CN" sz="2800" dirty="0" err="1" smtClean="0"/>
              <a:t>ndf</a:t>
            </a:r>
            <a:r>
              <a:rPr lang="en-US" altLang="zh-CN" sz="2800" dirty="0" smtClean="0"/>
              <a:t>) ,also we need the peak value(</a:t>
            </a:r>
            <a:r>
              <a:rPr lang="en-US" altLang="zh-CN" sz="2800" dirty="0" err="1" smtClean="0"/>
              <a:t>pv</a:t>
            </a:r>
            <a:r>
              <a:rPr lang="en-US" altLang="zh-CN" sz="2800" dirty="0" smtClean="0"/>
              <a:t>) approximately . </a:t>
            </a:r>
          </a:p>
          <a:p>
            <a:pPr indent="457200"/>
            <a:r>
              <a:rPr lang="en-US" altLang="zh-CN" sz="2800" dirty="0" smtClean="0"/>
              <a:t>Than we changed the fitting range to compare the difference of the fitting result . We found when the chis/</a:t>
            </a:r>
            <a:r>
              <a:rPr lang="en-US" altLang="zh-CN" sz="2800" dirty="0" err="1" smtClean="0"/>
              <a:t>ndf</a:t>
            </a:r>
            <a:r>
              <a:rPr lang="en-US" altLang="zh-CN" sz="2800" dirty="0" smtClean="0"/>
              <a:t> &lt;2 ,the difference is less than 0.1MeV and we decided to use (pv-1.0sigma,pv+1.5sigma)  as the fitting range and as the criterion finally .</a:t>
            </a:r>
          </a:p>
          <a:p>
            <a:pPr indent="457200"/>
            <a:r>
              <a:rPr lang="en-US" altLang="zh-CN" sz="2800" dirty="0" smtClean="0"/>
              <a:t>And the difference of fitting (0.1MeV) because of fitting range change will consider as a system error .</a:t>
            </a:r>
          </a:p>
        </p:txBody>
      </p:sp>
    </p:spTree>
    <p:extLst>
      <p:ext uri="{BB962C8B-B14F-4D97-AF65-F5344CB8AC3E}">
        <p14:creationId xmlns:p14="http://schemas.microsoft.com/office/powerpoint/2010/main" val="1506824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520" y="1211855"/>
            <a:ext cx="3295370" cy="2234673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96520" y="448122"/>
            <a:ext cx="2786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err="1" smtClean="0"/>
              <a:t>Dimu</a:t>
            </a:r>
            <a:r>
              <a:rPr lang="en-US" altLang="zh-CN" sz="2400" dirty="0" smtClean="0"/>
              <a:t> fitting method </a:t>
            </a:r>
            <a:endParaRPr lang="zh-CN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296521" y="3589000"/>
            <a:ext cx="329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Fit </a:t>
            </a:r>
            <a:r>
              <a:rPr lang="en-US" altLang="zh-CN" dirty="0" smtClean="0">
                <a:solidFill>
                  <a:srgbClr val="FF0000"/>
                </a:solidFill>
              </a:rPr>
              <a:t>chi2/</a:t>
            </a:r>
            <a:r>
              <a:rPr lang="en-US" altLang="zh-CN" dirty="0" err="1" smtClean="0">
                <a:solidFill>
                  <a:srgbClr val="FF0000"/>
                </a:solidFill>
              </a:rPr>
              <a:t>ndf</a:t>
            </a:r>
            <a:r>
              <a:rPr lang="en-US" altLang="zh-CN" dirty="0" smtClean="0">
                <a:solidFill>
                  <a:srgbClr val="FF0000"/>
                </a:solidFill>
              </a:rPr>
              <a:t>: </a:t>
            </a:r>
            <a:r>
              <a:rPr lang="en-US" altLang="zh-CN" dirty="0">
                <a:solidFill>
                  <a:srgbClr val="FF0000"/>
                </a:solidFill>
              </a:rPr>
              <a:t>1.90207</a:t>
            </a:r>
          </a:p>
          <a:p>
            <a:r>
              <a:rPr lang="en-US" altLang="zh-CN" dirty="0" err="1" smtClean="0">
                <a:solidFill>
                  <a:srgbClr val="FF0000"/>
                </a:solidFill>
              </a:rPr>
              <a:t>Mmp</a:t>
            </a:r>
            <a:r>
              <a:rPr lang="en-US" altLang="zh-CN" dirty="0" smtClean="0">
                <a:solidFill>
                  <a:srgbClr val="FF0000"/>
                </a:solidFill>
              </a:rPr>
              <a:t> = </a:t>
            </a:r>
            <a:r>
              <a:rPr lang="en-US" altLang="zh-CN" dirty="0" smtClean="0">
                <a:solidFill>
                  <a:srgbClr val="FF0000"/>
                </a:solidFill>
              </a:rPr>
              <a:t>4.18726 </a:t>
            </a:r>
            <a:r>
              <a:rPr lang="en-US" altLang="zh-CN" dirty="0">
                <a:solidFill>
                  <a:srgbClr val="FF0000"/>
                </a:solidFill>
              </a:rPr>
              <a:t>+/- </a:t>
            </a:r>
            <a:r>
              <a:rPr lang="en-US" altLang="zh-CN" dirty="0" smtClean="0">
                <a:solidFill>
                  <a:srgbClr val="FF0000"/>
                </a:solidFill>
              </a:rPr>
              <a:t>5.68024e-05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/>
              <a:t>Range(4.165,4.225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-1sigma +1.5sigma 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1791" y="1211855"/>
            <a:ext cx="3129173" cy="2234673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031791" y="3446528"/>
            <a:ext cx="31732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Fit </a:t>
            </a:r>
            <a:r>
              <a:rPr lang="en-US" altLang="zh-CN" dirty="0" smtClean="0">
                <a:solidFill>
                  <a:srgbClr val="FF0000"/>
                </a:solidFill>
              </a:rPr>
              <a:t>chi2/</a:t>
            </a:r>
            <a:r>
              <a:rPr lang="en-US" altLang="zh-CN" dirty="0" err="1" smtClean="0">
                <a:solidFill>
                  <a:srgbClr val="FF0000"/>
                </a:solidFill>
              </a:rPr>
              <a:t>ndf</a:t>
            </a:r>
            <a:r>
              <a:rPr lang="en-US" altLang="zh-CN" dirty="0" smtClean="0">
                <a:solidFill>
                  <a:srgbClr val="FF0000"/>
                </a:solidFill>
              </a:rPr>
              <a:t>: </a:t>
            </a:r>
            <a:r>
              <a:rPr lang="en-US" altLang="zh-CN" dirty="0">
                <a:solidFill>
                  <a:srgbClr val="FF0000"/>
                </a:solidFill>
              </a:rPr>
              <a:t>1.85028</a:t>
            </a:r>
          </a:p>
          <a:p>
            <a:r>
              <a:rPr lang="en-US" altLang="zh-CN" dirty="0" err="1" smtClean="0">
                <a:solidFill>
                  <a:srgbClr val="FF0000"/>
                </a:solidFill>
              </a:rPr>
              <a:t>Mmp</a:t>
            </a:r>
            <a:r>
              <a:rPr lang="en-US" altLang="zh-CN" dirty="0" smtClean="0">
                <a:solidFill>
                  <a:srgbClr val="FF0000"/>
                </a:solidFill>
              </a:rPr>
              <a:t>= </a:t>
            </a:r>
            <a:r>
              <a:rPr lang="en-US" altLang="zh-CN" dirty="0">
                <a:solidFill>
                  <a:srgbClr val="FF0000"/>
                </a:solidFill>
              </a:rPr>
              <a:t>4.18718 +/- </a:t>
            </a:r>
            <a:r>
              <a:rPr lang="en-US" altLang="zh-CN" dirty="0" smtClean="0">
                <a:solidFill>
                  <a:srgbClr val="FF0000"/>
                </a:solidFill>
              </a:rPr>
              <a:t>4.49092e-05</a:t>
            </a:r>
          </a:p>
          <a:p>
            <a:r>
              <a:rPr lang="en-US" altLang="zh-CN" dirty="0"/>
              <a:t>Range(4.16,4.225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-1.2sigma+1.5sigma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4735" y="1211855"/>
            <a:ext cx="3274677" cy="2234673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7444735" y="3589000"/>
            <a:ext cx="32746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Fit </a:t>
            </a:r>
            <a:r>
              <a:rPr lang="en-US" altLang="zh-CN" dirty="0" smtClean="0">
                <a:solidFill>
                  <a:srgbClr val="FF0000"/>
                </a:solidFill>
              </a:rPr>
              <a:t>chi2/</a:t>
            </a:r>
            <a:r>
              <a:rPr lang="en-US" altLang="zh-CN" dirty="0" err="1" smtClean="0">
                <a:solidFill>
                  <a:srgbClr val="FF0000"/>
                </a:solidFill>
              </a:rPr>
              <a:t>ndf</a:t>
            </a:r>
            <a:r>
              <a:rPr lang="en-US" altLang="zh-CN" dirty="0" smtClean="0">
                <a:solidFill>
                  <a:srgbClr val="FF0000"/>
                </a:solidFill>
              </a:rPr>
              <a:t> : </a:t>
            </a:r>
            <a:r>
              <a:rPr lang="en-US" altLang="zh-CN" dirty="0">
                <a:solidFill>
                  <a:srgbClr val="FF0000"/>
                </a:solidFill>
              </a:rPr>
              <a:t>3.26676</a:t>
            </a:r>
          </a:p>
          <a:p>
            <a:r>
              <a:rPr lang="en-US" altLang="zh-CN" dirty="0" err="1" smtClean="0">
                <a:solidFill>
                  <a:srgbClr val="FF0000"/>
                </a:solidFill>
              </a:rPr>
              <a:t>Mmp</a:t>
            </a:r>
            <a:r>
              <a:rPr lang="en-US" altLang="zh-CN" dirty="0" smtClean="0">
                <a:solidFill>
                  <a:srgbClr val="FF0000"/>
                </a:solidFill>
              </a:rPr>
              <a:t> = </a:t>
            </a:r>
            <a:r>
              <a:rPr lang="en-US" altLang="zh-CN" dirty="0">
                <a:solidFill>
                  <a:srgbClr val="FF0000"/>
                </a:solidFill>
              </a:rPr>
              <a:t>4.1869 +/- </a:t>
            </a:r>
            <a:r>
              <a:rPr lang="en-US" altLang="zh-CN" dirty="0" smtClean="0">
                <a:solidFill>
                  <a:srgbClr val="FF0000"/>
                </a:solidFill>
              </a:rPr>
              <a:t>3.54429e-05</a:t>
            </a:r>
          </a:p>
          <a:p>
            <a:r>
              <a:rPr lang="en-US" altLang="zh-CN" dirty="0"/>
              <a:t>Range(4.15,4.225)</a:t>
            </a:r>
          </a:p>
          <a:p>
            <a:r>
              <a:rPr lang="en-US" altLang="zh-CN" dirty="0"/>
              <a:t>-</a:t>
            </a:r>
            <a:r>
              <a:rPr lang="en-US" altLang="zh-CN" dirty="0" smtClean="0"/>
              <a:t>1.6sigma+1.5sigma</a:t>
            </a:r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302" y="4818877"/>
            <a:ext cx="3393587" cy="1866122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822853" y="4930673"/>
            <a:ext cx="41864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Fit </a:t>
            </a:r>
            <a:r>
              <a:rPr lang="en-US" altLang="zh-CN" dirty="0" smtClean="0">
                <a:solidFill>
                  <a:srgbClr val="FF0000"/>
                </a:solidFill>
              </a:rPr>
              <a:t>chi2/</a:t>
            </a:r>
            <a:r>
              <a:rPr lang="en-US" altLang="zh-CN" dirty="0" err="1" smtClean="0">
                <a:solidFill>
                  <a:srgbClr val="FF0000"/>
                </a:solidFill>
              </a:rPr>
              <a:t>ndf</a:t>
            </a:r>
            <a:r>
              <a:rPr lang="en-US" altLang="zh-CN" dirty="0" smtClean="0">
                <a:solidFill>
                  <a:srgbClr val="FF0000"/>
                </a:solidFill>
              </a:rPr>
              <a:t> : </a:t>
            </a:r>
            <a:r>
              <a:rPr lang="en-US" altLang="zh-CN" dirty="0">
                <a:solidFill>
                  <a:srgbClr val="FF0000"/>
                </a:solidFill>
              </a:rPr>
              <a:t>1.86152</a:t>
            </a:r>
          </a:p>
          <a:p>
            <a:r>
              <a:rPr lang="en-US" altLang="zh-CN" dirty="0" err="1" smtClean="0">
                <a:solidFill>
                  <a:srgbClr val="FF0000"/>
                </a:solidFill>
              </a:rPr>
              <a:t>Mmp</a:t>
            </a:r>
            <a:r>
              <a:rPr lang="en-US" altLang="zh-CN" dirty="0" smtClean="0">
                <a:solidFill>
                  <a:srgbClr val="FF0000"/>
                </a:solidFill>
              </a:rPr>
              <a:t>= </a:t>
            </a:r>
            <a:r>
              <a:rPr lang="en-US" altLang="zh-CN" dirty="0">
                <a:solidFill>
                  <a:srgbClr val="FF0000"/>
                </a:solidFill>
              </a:rPr>
              <a:t>4.18718 +/- </a:t>
            </a:r>
            <a:r>
              <a:rPr lang="en-US" altLang="zh-CN" dirty="0" smtClean="0">
                <a:solidFill>
                  <a:srgbClr val="FF0000"/>
                </a:solidFill>
              </a:rPr>
              <a:t>7.87849e-05</a:t>
            </a:r>
          </a:p>
          <a:p>
            <a:r>
              <a:rPr lang="en-US" altLang="zh-CN" dirty="0"/>
              <a:t>Range(4.15,4.225)</a:t>
            </a:r>
          </a:p>
          <a:p>
            <a:r>
              <a:rPr lang="en-US" altLang="zh-CN" dirty="0" smtClean="0"/>
              <a:t>-0.8sigma+1.5sigma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034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512</Words>
  <Application>Microsoft Office PowerPoint</Application>
  <PresentationFormat>宽屏</PresentationFormat>
  <Paragraphs>97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华文琥珀</vt:lpstr>
      <vt:lpstr>宋体</vt:lpstr>
      <vt:lpstr>Arial</vt:lpstr>
      <vt:lpstr>Calibri</vt:lpstr>
      <vt:lpstr>Calibri Light</vt:lpstr>
      <vt:lpstr>Cambria Math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liaolz</dc:creator>
  <cp:lastModifiedBy>liaolz</cp:lastModifiedBy>
  <cp:revision>58</cp:revision>
  <dcterms:created xsi:type="dcterms:W3CDTF">2017-03-06T12:44:47Z</dcterms:created>
  <dcterms:modified xsi:type="dcterms:W3CDTF">2017-03-08T05:52:25Z</dcterms:modified>
</cp:coreProperties>
</file>