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57" r:id="rId2"/>
    <p:sldId id="507" r:id="rId3"/>
    <p:sldId id="459" r:id="rId4"/>
    <p:sldId id="483" r:id="rId5"/>
    <p:sldId id="484" r:id="rId6"/>
    <p:sldId id="508" r:id="rId7"/>
    <p:sldId id="485" r:id="rId8"/>
    <p:sldId id="487" r:id="rId9"/>
    <p:sldId id="509" r:id="rId10"/>
    <p:sldId id="492" r:id="rId11"/>
    <p:sldId id="493" r:id="rId12"/>
    <p:sldId id="494" r:id="rId13"/>
    <p:sldId id="495" r:id="rId14"/>
    <p:sldId id="496" r:id="rId15"/>
    <p:sldId id="472" r:id="rId16"/>
    <p:sldId id="473" r:id="rId17"/>
    <p:sldId id="474" r:id="rId18"/>
    <p:sldId id="475" r:id="rId19"/>
    <p:sldId id="479" r:id="rId20"/>
    <p:sldId id="510" r:id="rId21"/>
    <p:sldId id="497" r:id="rId22"/>
    <p:sldId id="512" r:id="rId23"/>
    <p:sldId id="513" r:id="rId24"/>
    <p:sldId id="514" r:id="rId25"/>
    <p:sldId id="521" r:id="rId26"/>
    <p:sldId id="516" r:id="rId27"/>
    <p:sldId id="517" r:id="rId28"/>
    <p:sldId id="518" r:id="rId29"/>
    <p:sldId id="519" r:id="rId30"/>
    <p:sldId id="520" r:id="rId31"/>
    <p:sldId id="464" r:id="rId32"/>
  </p:sldIdLst>
  <p:sldSz cx="9144000" cy="6858000" type="screen4x3"/>
  <p:notesSz cx="6858000" cy="99472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101FF"/>
    <a:srgbClr val="7575D1"/>
    <a:srgbClr val="92CDDC"/>
    <a:srgbClr val="C0C0C0"/>
    <a:srgbClr val="8ADAF8"/>
    <a:srgbClr val="75D4F7"/>
    <a:srgbClr val="91C1E4"/>
    <a:srgbClr val="A6A6A6"/>
    <a:srgbClr val="414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4" autoAdjust="0"/>
    <p:restoredTop sz="96433" autoAdjust="0"/>
  </p:normalViewPr>
  <p:slideViewPr>
    <p:cSldViewPr>
      <p:cViewPr varScale="1">
        <p:scale>
          <a:sx n="89" d="100"/>
          <a:sy n="89" d="100"/>
        </p:scale>
        <p:origin x="1435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>
      <p:cViewPr varScale="1">
        <p:scale>
          <a:sx n="57" d="100"/>
          <a:sy n="57" d="100"/>
        </p:scale>
        <p:origin x="-2604" y="-78"/>
      </p:cViewPr>
      <p:guideLst>
        <p:guide orient="horz" pos="3127"/>
        <p:guide pos="2141"/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AC93306F-FDD8-4B58-913F-2D96508BE7B4}" type="datetimeFigureOut">
              <a:rPr lang="zh-CN" altLang="en-US"/>
              <a:pPr>
                <a:defRPr/>
              </a:pPr>
              <a:t>2017/8/29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D077342-A66B-4111-AA48-3906B6B21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828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9979935-E2FA-435A-9601-6E55DD17B2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8617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7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979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564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5391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663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499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0158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2302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47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893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122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149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569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287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074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992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533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84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98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683568" y="836712"/>
            <a:ext cx="8101012" cy="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847" y="224645"/>
            <a:ext cx="8235914" cy="540059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11"/>
          <p:cNvSpPr txBox="1">
            <a:spLocks/>
          </p:cNvSpPr>
          <p:nvPr userDrawn="1"/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c00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152400"/>
            <a:ext cx="272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m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6475" y="4837113"/>
            <a:ext cx="42926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ooter Placeholder 11"/>
          <p:cNvSpPr txBox="1">
            <a:spLocks/>
          </p:cNvSpPr>
          <p:nvPr userDrawn="1"/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Presentation Title in Slide Master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e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emf"/><Relationship Id="rId7" Type="http://schemas.openxmlformats.org/officeDocument/2006/relationships/image" Target="../media/image59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image" Target="../media/image51.emf"/><Relationship Id="rId5" Type="http://schemas.openxmlformats.org/officeDocument/2006/relationships/image" Target="../media/image57.png"/><Relationship Id="rId10" Type="http://schemas.openxmlformats.org/officeDocument/2006/relationships/image" Target="../media/image52.emf"/><Relationship Id="rId4" Type="http://schemas.openxmlformats.org/officeDocument/2006/relationships/image" Target="../media/image56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11560" y="1062582"/>
            <a:ext cx="7920880" cy="166824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2"/>
                </a:solidFill>
                <a:latin typeface="+mj-lt"/>
                <a:ea typeface="Arial Unicode MS" panose="020B0604020202020204" pitchFamily="34" charset="-122"/>
                <a:cs typeface="Times New Roman" panose="02020603050405020304" pitchFamily="18" charset="0"/>
              </a:rPr>
              <a:t>Tunable Electron Bunch Train Generation </a:t>
            </a:r>
            <a:br>
              <a:rPr lang="en-US" altLang="zh-CN" sz="2800" dirty="0" smtClean="0">
                <a:solidFill>
                  <a:schemeClr val="accent2"/>
                </a:solidFill>
                <a:latin typeface="+mj-lt"/>
                <a:ea typeface="Arial Unicode MS" panose="020B0604020202020204" pitchFamily="34" charset="-122"/>
                <a:cs typeface="Times New Roman" panose="02020603050405020304" pitchFamily="18" charset="0"/>
              </a:rPr>
            </a:br>
            <a:r>
              <a:rPr lang="en-US" altLang="zh-CN" sz="2800" dirty="0" smtClean="0">
                <a:solidFill>
                  <a:schemeClr val="accent2"/>
                </a:solidFill>
                <a:latin typeface="+mj-lt"/>
                <a:ea typeface="Arial Unicode MS" panose="020B0604020202020204" pitchFamily="34" charset="-122"/>
                <a:cs typeface="Times New Roman" panose="02020603050405020304" pitchFamily="18" charset="0"/>
              </a:rPr>
              <a:t>at Tsinghua University</a:t>
            </a:r>
            <a:endParaRPr lang="en-CA" sz="2800" dirty="0">
              <a:solidFill>
                <a:schemeClr val="accent2"/>
              </a:solidFill>
              <a:latin typeface="+mj-lt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699792" y="3338510"/>
            <a:ext cx="4211960" cy="3013478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Zhen Zhang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On Behalf of the Accelerator Laboratory of Tsinghua University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08/29/2017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SAP17, Jishou</a:t>
            </a:r>
            <a:endParaRPr lang="en-US" altLang="zh-CN" sz="2000" dirty="0">
              <a:solidFill>
                <a:srgbClr val="7030A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7" name="Picture 2" descr="pic004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55575"/>
            <a:ext cx="251460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95250"/>
            <a:ext cx="3096344" cy="6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Longitudinal space charge oscillation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929" y="1051796"/>
            <a:ext cx="762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Space charge force dominants the evolution of the beam with initial modulation.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269" y="1506270"/>
            <a:ext cx="8563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Plasma oscillation predicts the periodic evolution between density and energy modulation.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1085" y="5970766"/>
            <a:ext cx="815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To maintain the initial modulation, the oscillation should be close to zero or half oscillation period.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43608" y="229716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CB458"/>
                </a:solidFill>
              </a:rPr>
              <a:t>density</a:t>
            </a:r>
            <a:endParaRPr lang="zh-CN" altLang="en-US" sz="1400" dirty="0">
              <a:solidFill>
                <a:srgbClr val="0CB458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3726" y="2093165"/>
            <a:ext cx="2160242" cy="957961"/>
            <a:chOff x="2195735" y="2391278"/>
            <a:chExt cx="1481871" cy="715782"/>
          </a:xfrm>
        </p:grpSpPr>
        <p:sp>
          <p:nvSpPr>
            <p:cNvPr id="71" name="Freeform 76"/>
            <p:cNvSpPr>
              <a:spLocks/>
            </p:cNvSpPr>
            <p:nvPr/>
          </p:nvSpPr>
          <p:spPr bwMode="auto">
            <a:xfrm flipV="1">
              <a:off x="2195735" y="2729545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490118" y="2391278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 flipV="1">
              <a:off x="2785131" y="2749178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079012" y="2407015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 flipV="1">
              <a:off x="3376873" y="2767646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2547696" y="2132856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Oval 79"/>
          <p:cNvSpPr/>
          <p:nvPr/>
        </p:nvSpPr>
        <p:spPr>
          <a:xfrm>
            <a:off x="2829294" y="2132033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130078" y="2288927"/>
            <a:ext cx="2153890" cy="554923"/>
            <a:chOff x="2195735" y="2391278"/>
            <a:chExt cx="1481871" cy="715782"/>
          </a:xfrm>
        </p:grpSpPr>
        <p:sp>
          <p:nvSpPr>
            <p:cNvPr id="82" name="Freeform 76"/>
            <p:cNvSpPr>
              <a:spLocks/>
            </p:cNvSpPr>
            <p:nvPr/>
          </p:nvSpPr>
          <p:spPr bwMode="auto">
            <a:xfrm flipV="1">
              <a:off x="2195735" y="2729545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2490118" y="2391278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 flipV="1">
              <a:off x="2785131" y="2749178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079012" y="2407015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 flipV="1">
              <a:off x="3376873" y="2767646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87" name="Oval 86"/>
          <p:cNvSpPr/>
          <p:nvPr/>
        </p:nvSpPr>
        <p:spPr>
          <a:xfrm>
            <a:off x="3427706" y="2204864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Oval 87"/>
          <p:cNvSpPr/>
          <p:nvPr/>
        </p:nvSpPr>
        <p:spPr>
          <a:xfrm>
            <a:off x="3650410" y="2097133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932628" y="2204041"/>
            <a:ext cx="253159" cy="0"/>
          </a:xfrm>
          <a:prstGeom prst="straightConnector1">
            <a:avLst/>
          </a:prstGeom>
          <a:ln w="22225">
            <a:solidFill>
              <a:srgbClr val="0E79C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768930" y="2188124"/>
            <a:ext cx="253159" cy="0"/>
          </a:xfrm>
          <a:prstGeom prst="straightConnector1">
            <a:avLst/>
          </a:prstGeom>
          <a:ln w="22225">
            <a:solidFill>
              <a:srgbClr val="0E79C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2275032" y="2215364"/>
            <a:ext cx="272664" cy="0"/>
          </a:xfrm>
          <a:prstGeom prst="straightConnector1">
            <a:avLst/>
          </a:prstGeom>
          <a:ln w="22225">
            <a:solidFill>
              <a:srgbClr val="0E79C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120326" y="1918725"/>
                <a:ext cx="2315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rgbClr val="0E79C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rgbClr val="0E79C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0E79C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26" y="1918725"/>
                <a:ext cx="231537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15789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/>
          <p:nvPr/>
        </p:nvCxnSpPr>
        <p:spPr>
          <a:xfrm flipH="1">
            <a:off x="3196591" y="2282830"/>
            <a:ext cx="272664" cy="0"/>
          </a:xfrm>
          <a:prstGeom prst="straightConnector1">
            <a:avLst/>
          </a:prstGeom>
          <a:ln w="22225">
            <a:solidFill>
              <a:srgbClr val="0E79C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5553611" y="2247844"/>
            <a:ext cx="1733283" cy="782966"/>
            <a:chOff x="2195735" y="2391278"/>
            <a:chExt cx="1188988" cy="697314"/>
          </a:xfrm>
        </p:grpSpPr>
        <p:sp>
          <p:nvSpPr>
            <p:cNvPr id="95" name="Freeform 76"/>
            <p:cNvSpPr>
              <a:spLocks/>
            </p:cNvSpPr>
            <p:nvPr/>
          </p:nvSpPr>
          <p:spPr bwMode="auto">
            <a:xfrm flipV="1">
              <a:off x="2195735" y="2729545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2490118" y="2391278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97" name="Freeform 76"/>
            <p:cNvSpPr>
              <a:spLocks/>
            </p:cNvSpPr>
            <p:nvPr/>
          </p:nvSpPr>
          <p:spPr bwMode="auto">
            <a:xfrm flipV="1">
              <a:off x="2790109" y="2749178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083990" y="2407015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585126" y="255513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E79C1"/>
                </a:solidFill>
              </a:rPr>
              <a:t>energy</a:t>
            </a:r>
            <a:endParaRPr lang="zh-CN" altLang="en-US" sz="1400" dirty="0">
              <a:solidFill>
                <a:srgbClr val="0E79C1"/>
              </a:solidFill>
            </a:endParaRPr>
          </a:p>
        </p:txBody>
      </p:sp>
      <p:sp>
        <p:nvSpPr>
          <p:cNvPr id="101" name="Down Arrow 100"/>
          <p:cNvSpPr/>
          <p:nvPr/>
        </p:nvSpPr>
        <p:spPr>
          <a:xfrm rot="16200000">
            <a:off x="4742070" y="2496036"/>
            <a:ext cx="306375" cy="358483"/>
          </a:xfrm>
          <a:prstGeom prst="downArrow">
            <a:avLst/>
          </a:prstGeom>
          <a:noFill/>
          <a:ln w="12700">
            <a:solidFill>
              <a:srgbClr val="757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Oval 101"/>
          <p:cNvSpPr/>
          <p:nvPr/>
        </p:nvSpPr>
        <p:spPr>
          <a:xfrm>
            <a:off x="5696764" y="2628832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Oval 102"/>
          <p:cNvSpPr/>
          <p:nvPr/>
        </p:nvSpPr>
        <p:spPr>
          <a:xfrm>
            <a:off x="6125910" y="2412808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Oval 103"/>
          <p:cNvSpPr/>
          <p:nvPr/>
        </p:nvSpPr>
        <p:spPr>
          <a:xfrm>
            <a:off x="6563231" y="2636912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Oval 104"/>
          <p:cNvSpPr/>
          <p:nvPr/>
        </p:nvSpPr>
        <p:spPr>
          <a:xfrm>
            <a:off x="6991644" y="2438778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6211059" y="5020911"/>
            <a:ext cx="253159" cy="0"/>
          </a:xfrm>
          <a:prstGeom prst="straightConnector1">
            <a:avLst/>
          </a:prstGeom>
          <a:ln w="22225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5554948" y="2428145"/>
            <a:ext cx="1733283" cy="349378"/>
            <a:chOff x="2195735" y="2391278"/>
            <a:chExt cx="1188988" cy="697314"/>
          </a:xfrm>
        </p:grpSpPr>
        <p:sp>
          <p:nvSpPr>
            <p:cNvPr id="111" name="Freeform 76"/>
            <p:cNvSpPr>
              <a:spLocks/>
            </p:cNvSpPr>
            <p:nvPr/>
          </p:nvSpPr>
          <p:spPr bwMode="auto">
            <a:xfrm flipV="1">
              <a:off x="2195735" y="2729545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12" name="Freeform 76"/>
            <p:cNvSpPr>
              <a:spLocks/>
            </p:cNvSpPr>
            <p:nvPr/>
          </p:nvSpPr>
          <p:spPr bwMode="auto">
            <a:xfrm>
              <a:off x="2490118" y="2391278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13" name="Freeform 76"/>
            <p:cNvSpPr>
              <a:spLocks/>
            </p:cNvSpPr>
            <p:nvPr/>
          </p:nvSpPr>
          <p:spPr bwMode="auto">
            <a:xfrm flipV="1">
              <a:off x="2790109" y="2749178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3083990" y="2407015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522802" y="5020911"/>
            <a:ext cx="1733283" cy="495904"/>
            <a:chOff x="2195735" y="2391278"/>
            <a:chExt cx="1188988" cy="697314"/>
          </a:xfrm>
        </p:grpSpPr>
        <p:sp>
          <p:nvSpPr>
            <p:cNvPr id="116" name="Freeform 76"/>
            <p:cNvSpPr>
              <a:spLocks/>
            </p:cNvSpPr>
            <p:nvPr/>
          </p:nvSpPr>
          <p:spPr bwMode="auto">
            <a:xfrm flipV="1">
              <a:off x="2195735" y="2729545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17" name="Freeform 76"/>
            <p:cNvSpPr>
              <a:spLocks/>
            </p:cNvSpPr>
            <p:nvPr/>
          </p:nvSpPr>
          <p:spPr bwMode="auto">
            <a:xfrm>
              <a:off x="2490118" y="2391278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18" name="Freeform 76"/>
            <p:cNvSpPr>
              <a:spLocks/>
            </p:cNvSpPr>
            <p:nvPr/>
          </p:nvSpPr>
          <p:spPr bwMode="auto">
            <a:xfrm flipV="1">
              <a:off x="2790109" y="2749178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083990" y="2407015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7517263" y="513902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E79C1"/>
                </a:solidFill>
              </a:rPr>
              <a:t>energy</a:t>
            </a:r>
            <a:endParaRPr lang="zh-CN" altLang="en-US" sz="1400" dirty="0">
              <a:solidFill>
                <a:srgbClr val="0E79C1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671170" y="5339308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Oval 121"/>
          <p:cNvSpPr/>
          <p:nvPr/>
        </p:nvSpPr>
        <p:spPr>
          <a:xfrm>
            <a:off x="6116800" y="4933088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Oval 122"/>
          <p:cNvSpPr/>
          <p:nvPr/>
        </p:nvSpPr>
        <p:spPr>
          <a:xfrm>
            <a:off x="6529565" y="5339308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Oval 123"/>
          <p:cNvSpPr/>
          <p:nvPr/>
        </p:nvSpPr>
        <p:spPr>
          <a:xfrm>
            <a:off x="6979202" y="4933088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5512249" y="5213029"/>
            <a:ext cx="1733283" cy="150508"/>
            <a:chOff x="2195735" y="2391278"/>
            <a:chExt cx="1188988" cy="697314"/>
          </a:xfrm>
        </p:grpSpPr>
        <p:sp>
          <p:nvSpPr>
            <p:cNvPr id="130" name="Freeform 76"/>
            <p:cNvSpPr>
              <a:spLocks/>
            </p:cNvSpPr>
            <p:nvPr/>
          </p:nvSpPr>
          <p:spPr bwMode="auto">
            <a:xfrm flipV="1">
              <a:off x="2195735" y="2729545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31" name="Freeform 76"/>
            <p:cNvSpPr>
              <a:spLocks/>
            </p:cNvSpPr>
            <p:nvPr/>
          </p:nvSpPr>
          <p:spPr bwMode="auto">
            <a:xfrm>
              <a:off x="2490118" y="2391278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32" name="Freeform 76"/>
            <p:cNvSpPr>
              <a:spLocks/>
            </p:cNvSpPr>
            <p:nvPr/>
          </p:nvSpPr>
          <p:spPr bwMode="auto">
            <a:xfrm flipV="1">
              <a:off x="2790109" y="2749178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083990" y="2407015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36" name="Down Arrow 135"/>
          <p:cNvSpPr/>
          <p:nvPr/>
        </p:nvSpPr>
        <p:spPr>
          <a:xfrm>
            <a:off x="6228184" y="3142299"/>
            <a:ext cx="303774" cy="321118"/>
          </a:xfrm>
          <a:prstGeom prst="downArrow">
            <a:avLst/>
          </a:prstGeom>
          <a:noFill/>
          <a:ln w="12700">
            <a:solidFill>
              <a:srgbClr val="757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TextBox 136"/>
          <p:cNvSpPr txBox="1"/>
          <p:nvPr/>
        </p:nvSpPr>
        <p:spPr>
          <a:xfrm>
            <a:off x="1115616" y="4955771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CB458"/>
                </a:solidFill>
              </a:rPr>
              <a:t>density</a:t>
            </a:r>
            <a:endParaRPr lang="zh-CN" altLang="en-US" sz="1400" dirty="0">
              <a:solidFill>
                <a:srgbClr val="0CB458"/>
              </a:solidFill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2587823" y="4775297"/>
            <a:ext cx="1726026" cy="933245"/>
            <a:chOff x="2195735" y="2391278"/>
            <a:chExt cx="1184010" cy="697314"/>
          </a:xfrm>
        </p:grpSpPr>
        <p:sp>
          <p:nvSpPr>
            <p:cNvPr id="139" name="Freeform 76"/>
            <p:cNvSpPr>
              <a:spLocks/>
            </p:cNvSpPr>
            <p:nvPr/>
          </p:nvSpPr>
          <p:spPr bwMode="auto">
            <a:xfrm flipV="1">
              <a:off x="2195735" y="2729545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40" name="Freeform 76"/>
            <p:cNvSpPr>
              <a:spLocks/>
            </p:cNvSpPr>
            <p:nvPr/>
          </p:nvSpPr>
          <p:spPr bwMode="auto">
            <a:xfrm>
              <a:off x="2490118" y="2391278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41" name="Freeform 76"/>
            <p:cNvSpPr>
              <a:spLocks/>
            </p:cNvSpPr>
            <p:nvPr/>
          </p:nvSpPr>
          <p:spPr bwMode="auto">
            <a:xfrm flipV="1">
              <a:off x="2785131" y="2749178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079012" y="2407015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594175" y="4971056"/>
            <a:ext cx="1720951" cy="540605"/>
            <a:chOff x="2195735" y="2391278"/>
            <a:chExt cx="1184010" cy="697314"/>
          </a:xfrm>
        </p:grpSpPr>
        <p:sp>
          <p:nvSpPr>
            <p:cNvPr id="147" name="Freeform 76"/>
            <p:cNvSpPr>
              <a:spLocks/>
            </p:cNvSpPr>
            <p:nvPr/>
          </p:nvSpPr>
          <p:spPr bwMode="auto">
            <a:xfrm flipV="1">
              <a:off x="2195735" y="2729545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48" name="Freeform 76"/>
            <p:cNvSpPr>
              <a:spLocks/>
            </p:cNvSpPr>
            <p:nvPr/>
          </p:nvSpPr>
          <p:spPr bwMode="auto">
            <a:xfrm>
              <a:off x="2490118" y="2391278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49" name="Freeform 76"/>
            <p:cNvSpPr>
              <a:spLocks/>
            </p:cNvSpPr>
            <p:nvPr/>
          </p:nvSpPr>
          <p:spPr bwMode="auto">
            <a:xfrm flipV="1">
              <a:off x="2785131" y="2749178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079012" y="2407015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52" name="Oval 151"/>
          <p:cNvSpPr/>
          <p:nvPr/>
        </p:nvSpPr>
        <p:spPr>
          <a:xfrm>
            <a:off x="2219705" y="4990623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Oval 152"/>
          <p:cNvSpPr/>
          <p:nvPr/>
        </p:nvSpPr>
        <p:spPr>
          <a:xfrm>
            <a:off x="2359839" y="5148510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2147160" y="4744661"/>
            <a:ext cx="438403" cy="491925"/>
          </a:xfrm>
          <a:custGeom>
            <a:avLst/>
            <a:gdLst>
              <a:gd name="T0" fmla="*/ 0 w 576"/>
              <a:gd name="T1" fmla="*/ 3600 h 576"/>
              <a:gd name="T2" fmla="*/ 1800 w 576"/>
              <a:gd name="T3" fmla="*/ 0 h 576"/>
              <a:gd name="T4" fmla="*/ 3600 w 576"/>
              <a:gd name="T5" fmla="*/ 360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576">
                <a:moveTo>
                  <a:pt x="0" y="576"/>
                </a:moveTo>
                <a:cubicBezTo>
                  <a:pt x="96" y="288"/>
                  <a:pt x="192" y="0"/>
                  <a:pt x="288" y="0"/>
                </a:cubicBezTo>
                <a:cubicBezTo>
                  <a:pt x="384" y="0"/>
                  <a:pt x="480" y="288"/>
                  <a:pt x="576" y="576"/>
                </a:cubicBezTo>
              </a:path>
            </a:pathLst>
          </a:custGeom>
          <a:noFill/>
          <a:ln w="19050" cmpd="sng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2143806" y="4954594"/>
            <a:ext cx="437114" cy="284960"/>
          </a:xfrm>
          <a:custGeom>
            <a:avLst/>
            <a:gdLst>
              <a:gd name="T0" fmla="*/ 0 w 576"/>
              <a:gd name="T1" fmla="*/ 3600 h 576"/>
              <a:gd name="T2" fmla="*/ 1800 w 576"/>
              <a:gd name="T3" fmla="*/ 0 h 576"/>
              <a:gd name="T4" fmla="*/ 3600 w 576"/>
              <a:gd name="T5" fmla="*/ 360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576">
                <a:moveTo>
                  <a:pt x="0" y="576"/>
                </a:moveTo>
                <a:cubicBezTo>
                  <a:pt x="96" y="288"/>
                  <a:pt x="192" y="0"/>
                  <a:pt x="288" y="0"/>
                </a:cubicBezTo>
                <a:cubicBezTo>
                  <a:pt x="384" y="0"/>
                  <a:pt x="480" y="288"/>
                  <a:pt x="576" y="576"/>
                </a:cubicBezTo>
              </a:path>
            </a:pathLst>
          </a:custGeom>
          <a:noFill/>
          <a:ln w="19050" cmpd="sng">
            <a:solidFill>
              <a:srgbClr val="00B05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63" name="Down Arrow 162"/>
          <p:cNvSpPr/>
          <p:nvPr/>
        </p:nvSpPr>
        <p:spPr>
          <a:xfrm rot="5400000">
            <a:off x="4701532" y="5119280"/>
            <a:ext cx="319790" cy="359274"/>
          </a:xfrm>
          <a:prstGeom prst="downArrow">
            <a:avLst/>
          </a:prstGeom>
          <a:noFill/>
          <a:ln w="12700">
            <a:solidFill>
              <a:srgbClr val="757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Down Arrow 163"/>
          <p:cNvSpPr/>
          <p:nvPr/>
        </p:nvSpPr>
        <p:spPr>
          <a:xfrm>
            <a:off x="3116098" y="3251898"/>
            <a:ext cx="303774" cy="321118"/>
          </a:xfrm>
          <a:prstGeom prst="downArrow">
            <a:avLst/>
          </a:prstGeom>
          <a:noFill/>
          <a:ln w="12700">
            <a:solidFill>
              <a:srgbClr val="757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Down Arrow 164"/>
          <p:cNvSpPr/>
          <p:nvPr/>
        </p:nvSpPr>
        <p:spPr>
          <a:xfrm>
            <a:off x="3084207" y="4257386"/>
            <a:ext cx="303774" cy="321118"/>
          </a:xfrm>
          <a:prstGeom prst="downArrow">
            <a:avLst/>
          </a:prstGeom>
          <a:noFill/>
          <a:ln w="12700">
            <a:solidFill>
              <a:srgbClr val="757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TextBox 165"/>
          <p:cNvSpPr txBox="1"/>
          <p:nvPr/>
        </p:nvSpPr>
        <p:spPr>
          <a:xfrm>
            <a:off x="1115616" y="371703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CB458"/>
                </a:solidFill>
              </a:rPr>
              <a:t>density</a:t>
            </a:r>
            <a:endParaRPr lang="zh-CN" altLang="en-US" sz="1400" dirty="0">
              <a:solidFill>
                <a:srgbClr val="0CB458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21917" y="3799727"/>
            <a:ext cx="2091080" cy="161232"/>
            <a:chOff x="2005892" y="3923998"/>
            <a:chExt cx="2091080" cy="1612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005892" y="4005064"/>
              <a:ext cx="209108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/>
            <p:cNvSpPr/>
            <p:nvPr/>
          </p:nvSpPr>
          <p:spPr>
            <a:xfrm>
              <a:off x="2343096" y="3929016"/>
              <a:ext cx="152096" cy="1520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2772934" y="3929016"/>
              <a:ext cx="152096" cy="1520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02772" y="3923998"/>
              <a:ext cx="152096" cy="1520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3632610" y="3933134"/>
              <a:ext cx="152096" cy="1520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42904" y="3705125"/>
            <a:ext cx="1733283" cy="597112"/>
            <a:chOff x="2195735" y="2391278"/>
            <a:chExt cx="1188988" cy="697314"/>
          </a:xfrm>
        </p:grpSpPr>
        <p:sp>
          <p:nvSpPr>
            <p:cNvPr id="191" name="Freeform 76"/>
            <p:cNvSpPr>
              <a:spLocks/>
            </p:cNvSpPr>
            <p:nvPr/>
          </p:nvSpPr>
          <p:spPr bwMode="auto">
            <a:xfrm flipV="1">
              <a:off x="2195735" y="2729545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92" name="Freeform 76"/>
            <p:cNvSpPr>
              <a:spLocks/>
            </p:cNvSpPr>
            <p:nvPr/>
          </p:nvSpPr>
          <p:spPr bwMode="auto">
            <a:xfrm>
              <a:off x="2490118" y="2391278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93" name="Freeform 76"/>
            <p:cNvSpPr>
              <a:spLocks/>
            </p:cNvSpPr>
            <p:nvPr/>
          </p:nvSpPr>
          <p:spPr bwMode="auto">
            <a:xfrm flipV="1">
              <a:off x="2790109" y="2749178"/>
              <a:ext cx="300733" cy="339414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083990" y="2407015"/>
              <a:ext cx="300733" cy="367563"/>
            </a:xfrm>
            <a:custGeom>
              <a:avLst/>
              <a:gdLst>
                <a:gd name="T0" fmla="*/ 0 w 576"/>
                <a:gd name="T1" fmla="*/ 3600 h 576"/>
                <a:gd name="T2" fmla="*/ 1800 w 576"/>
                <a:gd name="T3" fmla="*/ 0 h 576"/>
                <a:gd name="T4" fmla="*/ 3600 w 576"/>
                <a:gd name="T5" fmla="*/ 36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576">
                  <a:moveTo>
                    <a:pt x="0" y="576"/>
                  </a:moveTo>
                  <a:cubicBezTo>
                    <a:pt x="96" y="288"/>
                    <a:pt x="192" y="0"/>
                    <a:pt x="288" y="0"/>
                  </a:cubicBezTo>
                  <a:cubicBezTo>
                    <a:pt x="384" y="0"/>
                    <a:pt x="480" y="288"/>
                    <a:pt x="576" y="576"/>
                  </a:cubicBezTo>
                </a:path>
              </a:pathLst>
            </a:custGeom>
            <a:noFill/>
            <a:ln w="19050" cmpd="sng">
              <a:solidFill>
                <a:srgbClr val="0E79C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7520375" y="3976767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E79C1"/>
                </a:solidFill>
              </a:rPr>
              <a:t>energy</a:t>
            </a:r>
            <a:endParaRPr lang="zh-CN" altLang="en-US" sz="1400" dirty="0">
              <a:solidFill>
                <a:srgbClr val="0E79C1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5678503" y="4120877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Oval 196"/>
          <p:cNvSpPr/>
          <p:nvPr/>
        </p:nvSpPr>
        <p:spPr>
          <a:xfrm>
            <a:off x="6116962" y="3658817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Oval 197"/>
          <p:cNvSpPr/>
          <p:nvPr/>
        </p:nvSpPr>
        <p:spPr>
          <a:xfrm>
            <a:off x="6552503" y="4130913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Oval 198"/>
          <p:cNvSpPr/>
          <p:nvPr/>
        </p:nvSpPr>
        <p:spPr>
          <a:xfrm>
            <a:off x="6982696" y="3684715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Down Arrow 208"/>
          <p:cNvSpPr/>
          <p:nvPr/>
        </p:nvSpPr>
        <p:spPr>
          <a:xfrm>
            <a:off x="6228184" y="4404026"/>
            <a:ext cx="303774" cy="321118"/>
          </a:xfrm>
          <a:prstGeom prst="downArrow">
            <a:avLst/>
          </a:prstGeom>
          <a:noFill/>
          <a:ln w="12700">
            <a:solidFill>
              <a:srgbClr val="757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Oval 209"/>
          <p:cNvSpPr/>
          <p:nvPr/>
        </p:nvSpPr>
        <p:spPr>
          <a:xfrm>
            <a:off x="3116258" y="5022701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Oval 210"/>
          <p:cNvSpPr/>
          <p:nvPr/>
        </p:nvSpPr>
        <p:spPr>
          <a:xfrm>
            <a:off x="3256392" y="5180588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Oval 213"/>
          <p:cNvSpPr/>
          <p:nvPr/>
        </p:nvSpPr>
        <p:spPr>
          <a:xfrm>
            <a:off x="3955977" y="5022701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Oval 214"/>
          <p:cNvSpPr/>
          <p:nvPr/>
        </p:nvSpPr>
        <p:spPr>
          <a:xfrm>
            <a:off x="4096111" y="5180588"/>
            <a:ext cx="152096" cy="1520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7078989" y="5010909"/>
            <a:ext cx="253159" cy="0"/>
          </a:xfrm>
          <a:prstGeom prst="straightConnector1">
            <a:avLst/>
          </a:prstGeom>
          <a:ln w="22225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 flipV="1">
            <a:off x="6296208" y="5434266"/>
            <a:ext cx="318638" cy="5910"/>
          </a:xfrm>
          <a:prstGeom prst="straightConnector1">
            <a:avLst/>
          </a:prstGeom>
          <a:ln w="22225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 flipV="1">
            <a:off x="5436096" y="5443844"/>
            <a:ext cx="318638" cy="5910"/>
          </a:xfrm>
          <a:prstGeom prst="straightConnector1">
            <a:avLst/>
          </a:prstGeom>
          <a:ln w="22225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030376" y="5553389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</a:rPr>
              <a:t>Move direction</a:t>
            </a:r>
            <a:endParaRPr lang="zh-CN" altLang="en-US" sz="1400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1600" y="1843493"/>
            <a:ext cx="3528392" cy="1281451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Rounded Rectangle 108"/>
          <p:cNvSpPr/>
          <p:nvPr/>
        </p:nvSpPr>
        <p:spPr>
          <a:xfrm>
            <a:off x="971600" y="4523813"/>
            <a:ext cx="3528392" cy="1281451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5" grpId="0" animBg="1"/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>
                <a:latin typeface="+mj-lt"/>
              </a:rPr>
              <a:t>Longitudinal space charge oscillation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929" y="1042271"/>
            <a:ext cx="840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Linear and Non-linear regime?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610" y="1764105"/>
            <a:ext cx="840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Use 1D fluid model to solve the longitudinal space charge oscillation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16482" y="2214935"/>
                <a:ext cx="2099934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482" y="2214935"/>
                <a:ext cx="2099934" cy="277961"/>
              </a:xfrm>
              <a:prstGeom prst="rect">
                <a:avLst/>
              </a:prstGeom>
              <a:blipFill rotWithShape="0">
                <a:blip r:embed="rId3"/>
                <a:stretch>
                  <a:fillRect l="-872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564904"/>
            <a:ext cx="4506755" cy="1958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509" y="4468720"/>
            <a:ext cx="2058169" cy="558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4549605"/>
            <a:ext cx="2613201" cy="3967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27784" y="2251901"/>
            <a:ext cx="3180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P. </a:t>
            </a:r>
            <a:r>
              <a:rPr lang="en-US" sz="1200" i="1" dirty="0" err="1">
                <a:solidFill>
                  <a:srgbClr val="0070C0"/>
                </a:solidFill>
              </a:rPr>
              <a:t>Musumeci</a:t>
            </a:r>
            <a:r>
              <a:rPr lang="en-US" sz="1200" i="1" dirty="0">
                <a:solidFill>
                  <a:srgbClr val="0070C0"/>
                </a:solidFill>
              </a:rPr>
              <a:t> et al., </a:t>
            </a:r>
            <a:r>
              <a:rPr lang="en-US" sz="1200" i="1" dirty="0" smtClean="0">
                <a:solidFill>
                  <a:srgbClr val="0070C0"/>
                </a:solidFill>
              </a:rPr>
              <a:t>PRL 106</a:t>
            </a:r>
            <a:r>
              <a:rPr lang="en-US" sz="1200" i="1" dirty="0">
                <a:solidFill>
                  <a:srgbClr val="0070C0"/>
                </a:solidFill>
              </a:rPr>
              <a:t>, 184801 (2011)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5468" y="5157192"/>
            <a:ext cx="840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Wave breaking happens at the nonlinear space charge oscillation.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4993" y="5682734"/>
            <a:ext cx="840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The method  is proposed to generate high-intensity electron bunch train.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212" y="6288653"/>
            <a:ext cx="3464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7575D1"/>
                </a:solidFill>
              </a:rPr>
              <a:t>P. </a:t>
            </a:r>
            <a:r>
              <a:rPr lang="en-US" sz="1200" i="1" dirty="0" err="1">
                <a:solidFill>
                  <a:srgbClr val="7575D1"/>
                </a:solidFill>
              </a:rPr>
              <a:t>Musumeci</a:t>
            </a:r>
            <a:r>
              <a:rPr lang="en-US" sz="1200" i="1" dirty="0">
                <a:solidFill>
                  <a:srgbClr val="7575D1"/>
                </a:solidFill>
              </a:rPr>
              <a:t> et al</a:t>
            </a:r>
            <a:r>
              <a:rPr lang="en-US" sz="1200" i="1" dirty="0" smtClean="0">
                <a:solidFill>
                  <a:srgbClr val="7575D1"/>
                </a:solidFill>
              </a:rPr>
              <a:t>., PRST-AB </a:t>
            </a:r>
            <a:r>
              <a:rPr lang="en-US" sz="1200" i="1" dirty="0">
                <a:solidFill>
                  <a:srgbClr val="7575D1"/>
                </a:solidFill>
              </a:rPr>
              <a:t>16, 100701 (2013)</a:t>
            </a:r>
          </a:p>
        </p:txBody>
      </p:sp>
    </p:spTree>
    <p:extLst>
      <p:ext uri="{BB962C8B-B14F-4D97-AF65-F5344CB8AC3E}">
        <p14:creationId xmlns:p14="http://schemas.microsoft.com/office/powerpoint/2010/main" val="23150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Experiment beam line at Tsinghua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929" y="1042271"/>
            <a:ext cx="840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The experiment was carried out at Tsinghua Thomson scattering X-ray source.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8" y="1556792"/>
            <a:ext cx="87423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573016"/>
            <a:ext cx="7083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Key parameters:</a:t>
            </a:r>
            <a:r>
              <a:rPr lang="en-US" altLang="zh-CN" sz="1600" i="1" dirty="0" smtClean="0"/>
              <a:t> </a:t>
            </a:r>
            <a:r>
              <a:rPr lang="en-US" altLang="zh-CN" sz="1600" i="1" dirty="0" smtClean="0">
                <a:solidFill>
                  <a:srgbClr val="0E79C1"/>
                </a:solidFill>
              </a:rPr>
              <a:t>Initial density modulation</a:t>
            </a:r>
            <a:r>
              <a:rPr lang="en-US" altLang="zh-CN" sz="1600" dirty="0" smtClean="0"/>
              <a:t> and </a:t>
            </a:r>
            <a:r>
              <a:rPr lang="en-US" altLang="zh-CN" sz="1600" i="1" dirty="0" smtClean="0">
                <a:solidFill>
                  <a:srgbClr val="0E79C1"/>
                </a:solidFill>
              </a:rPr>
              <a:t>oscillation phase advance</a:t>
            </a:r>
            <a:endParaRPr lang="zh-CN" altLang="en-US" sz="1600" i="1" dirty="0">
              <a:solidFill>
                <a:srgbClr val="0E79C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3569" y="4096891"/>
                <a:ext cx="75608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1600" i="1" dirty="0" smtClean="0">
                    <a:solidFill>
                      <a:srgbClr val="0E79C1"/>
                    </a:solidFill>
                  </a:rPr>
                  <a:t>Initial density modulation</a:t>
                </a:r>
                <a:r>
                  <a:rPr lang="en-US" altLang="zh-CN" sz="1600" dirty="0"/>
                  <a:t> </a:t>
                </a:r>
                <a:r>
                  <a:rPr lang="en-US" altLang="zh-CN" sz="1600" dirty="0" smtClean="0"/>
                  <a:t>is generated by laser pulse stacking with 3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600" dirty="0" smtClean="0"/>
                  <a:t>-BBO crystals with fixed separation 1ps. </a:t>
                </a:r>
                <a:endParaRPr lang="zh-CN" altLang="en-US" sz="1600" i="1" dirty="0">
                  <a:solidFill>
                    <a:srgbClr val="0E79C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4096891"/>
                <a:ext cx="7560840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323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92277" y="479715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1600" i="1" dirty="0" smtClean="0">
                <a:solidFill>
                  <a:srgbClr val="0E79C1"/>
                </a:solidFill>
              </a:rPr>
              <a:t>Oscillation phase advance </a:t>
            </a:r>
            <a:r>
              <a:rPr lang="en-US" altLang="zh-CN" sz="1600" dirty="0" smtClean="0"/>
              <a:t>is controlled by beam charge, laser spot size at the cathode and solenoid focusing.</a:t>
            </a:r>
            <a:endParaRPr lang="zh-CN" altLang="en-US" sz="1600" i="1" dirty="0">
              <a:solidFill>
                <a:srgbClr val="0E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Oscillation evolution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929" y="1042271"/>
            <a:ext cx="840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Start from low charge and weak solenoid focus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86384"/>
            <a:ext cx="4306164" cy="46085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02235" y="4797152"/>
            <a:ext cx="239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solidFill>
                  <a:srgbClr val="7575D1"/>
                </a:solidFill>
              </a:rPr>
              <a:t>From GPT simulation </a:t>
            </a:r>
            <a:endParaRPr lang="zh-CN" altLang="en-US" sz="1400" i="1" dirty="0">
              <a:solidFill>
                <a:srgbClr val="7575D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474243" y="5104929"/>
            <a:ext cx="248534" cy="2682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74" y="2343919"/>
            <a:ext cx="4040522" cy="30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Oscillation evolution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929" y="1042271"/>
            <a:ext cx="840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+mn-ea"/>
              </a:rPr>
              <a:t>Measurements of high-intensity electron bunch train</a:t>
            </a:r>
            <a:endParaRPr lang="zh-CN" altLang="en-US" sz="1600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7" y="1916831"/>
            <a:ext cx="4497785" cy="32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7134" y="5445224"/>
            <a:ext cx="253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smtClean="0"/>
              <a:t>Experiment measurement</a:t>
            </a:r>
            <a:endParaRPr lang="zh-CN" altLang="en-US" sz="16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72" y="1916831"/>
            <a:ext cx="4321561" cy="32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00" y="1918799"/>
            <a:ext cx="4320000" cy="32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168" y="5445224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smtClean="0"/>
              <a:t>GPT simulation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31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1847" y="224645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THz autocorrelation </a:t>
            </a:r>
            <a:r>
              <a:rPr lang="en-US" altLang="zh-CN" sz="2400" i="1" dirty="0">
                <a:latin typeface="+mj-lt"/>
              </a:rPr>
              <a:t>m</a:t>
            </a:r>
            <a:r>
              <a:rPr lang="en-US" altLang="zh-CN" sz="2400" i="1" dirty="0" smtClean="0">
                <a:latin typeface="+mj-lt"/>
              </a:rPr>
              <a:t>easurement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843" y="952153"/>
            <a:ext cx="8076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</a:rPr>
              <a:t>The electron bunch trains are used to generate THz radiation by </a:t>
            </a:r>
            <a:r>
              <a:rPr lang="en-US" altLang="zh-CN" sz="1600" dirty="0" smtClean="0">
                <a:solidFill>
                  <a:srgbClr val="000000"/>
                </a:solidFill>
              </a:rPr>
              <a:t>CTR, </a:t>
            </a:r>
            <a:r>
              <a:rPr lang="en-US" altLang="zh-CN" sz="1600" dirty="0">
                <a:solidFill>
                  <a:srgbClr val="000000"/>
                </a:solidFill>
              </a:rPr>
              <a:t>and the spectra are solved through the autocorrelation </a:t>
            </a:r>
            <a:r>
              <a:rPr lang="en-US" altLang="zh-CN" sz="1600" dirty="0" smtClean="0">
                <a:solidFill>
                  <a:srgbClr val="000000"/>
                </a:solidFill>
              </a:rPr>
              <a:t>by </a:t>
            </a:r>
            <a:r>
              <a:rPr lang="en-US" altLang="zh-CN" sz="1600" dirty="0">
                <a:solidFill>
                  <a:srgbClr val="000000"/>
                </a:solidFill>
              </a:rPr>
              <a:t>the interferometer.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9" y="1565520"/>
            <a:ext cx="7464653" cy="153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68144" y="1598484"/>
            <a:ext cx="2880320" cy="149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Cube 11"/>
          <p:cNvSpPr/>
          <p:nvPr/>
        </p:nvSpPr>
        <p:spPr>
          <a:xfrm rot="19405466">
            <a:off x="5852695" y="1777701"/>
            <a:ext cx="88047" cy="777009"/>
          </a:xfrm>
          <a:prstGeom prst="cube">
            <a:avLst/>
          </a:prstGeom>
          <a:solidFill>
            <a:srgbClr val="92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24251"/>
            <a:ext cx="3581054" cy="2532941"/>
          </a:xfrm>
          <a:prstGeom prst="rect">
            <a:avLst/>
          </a:prstGeom>
        </p:spPr>
      </p:pic>
      <p:sp>
        <p:nvSpPr>
          <p:cNvPr id="14" name="Flowchart: Extract 13"/>
          <p:cNvSpPr/>
          <p:nvPr/>
        </p:nvSpPr>
        <p:spPr>
          <a:xfrm>
            <a:off x="5727979" y="2161432"/>
            <a:ext cx="274656" cy="1634698"/>
          </a:xfrm>
          <a:prstGeom prst="flowChartExtra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96136" y="174687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7575D1"/>
                </a:solidFill>
              </a:rPr>
              <a:t>CTR</a:t>
            </a:r>
            <a:endParaRPr lang="zh-CN" altLang="en-US" sz="1600" i="1" dirty="0">
              <a:solidFill>
                <a:srgbClr val="7575D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4026550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Paraboloid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16" y="4962002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Detector</a:t>
            </a:r>
          </a:p>
          <a:p>
            <a:pPr algn="ctr"/>
            <a:r>
              <a:rPr lang="en-US" altLang="zh-CN" sz="1600" dirty="0"/>
              <a:t>(</a:t>
            </a:r>
            <a:r>
              <a:rPr lang="en-US" altLang="zh-CN" sz="1600" dirty="0" err="1"/>
              <a:t>Golay</a:t>
            </a:r>
            <a:r>
              <a:rPr lang="en-US" altLang="zh-CN" sz="1600" dirty="0"/>
              <a:t> Cell)</a:t>
            </a:r>
            <a:endParaRPr lang="zh-CN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480895" y="4221088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Movable mirror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32230" y="2432264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Mirror</a:t>
            </a:r>
            <a:endParaRPr lang="zh-CN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020272" y="388253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Splitter</a:t>
            </a:r>
            <a:endParaRPr lang="zh-CN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868144" y="568273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Michelson interferometer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9153" y="3008522"/>
            <a:ext cx="5483793" cy="3759000"/>
            <a:chOff x="809153" y="3008522"/>
            <a:chExt cx="5483793" cy="3759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53" y="3008522"/>
              <a:ext cx="4398829" cy="3759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448865" y="5172271"/>
              <a:ext cx="1340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 smtClean="0">
                  <a:solidFill>
                    <a:srgbClr val="7575D1"/>
                  </a:solidFill>
                </a:rPr>
                <a:t>THz Spectra</a:t>
              </a:r>
              <a:endParaRPr lang="zh-CN" altLang="en-US" sz="1400" i="1" dirty="0">
                <a:solidFill>
                  <a:srgbClr val="7575D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39752" y="5549738"/>
                  <a:ext cx="2664296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7575D1"/>
                            </a:solidFill>
                            <a:latin typeface="Cambria Math" panose="02040503050406030204" pitchFamily="18" charset="0"/>
                          </a:rPr>
                          <m:t>𝐹𝑊𝐻𝑀</m:t>
                        </m:r>
                        <m:r>
                          <a:rPr lang="en-US" altLang="zh-CN" sz="1400" b="0" i="1" smtClean="0">
                            <a:solidFill>
                              <a:srgbClr val="7575D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altLang="zh-CN" sz="1400" b="0" i="1" smtClean="0">
                                <a:solidFill>
                                  <a:srgbClr val="7575D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solidFill>
                                  <a:srgbClr val="7575D1"/>
                                </a:solidFill>
                                <a:latin typeface="Cambria Math" panose="02040503050406030204" pitchFamily="18" charset="0"/>
                              </a:rPr>
                              <m:t>0.08</m:t>
                            </m:r>
                            <m:r>
                              <a:rPr lang="en-US" altLang="zh-CN" sz="1400" b="0" i="0" smtClean="0">
                                <a:solidFill>
                                  <a:srgbClr val="7575D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7575D1"/>
                                </a:solidFill>
                                <a:latin typeface="Cambria Math" panose="02040503050406030204" pitchFamily="18" charset="0"/>
                              </a:rPr>
                              <m:t>THz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solidFill>
                                  <a:srgbClr val="7575D1"/>
                                </a:solidFill>
                                <a:latin typeface="Cambria Math" panose="02040503050406030204" pitchFamily="18" charset="0"/>
                              </a:rPr>
                              <m:t>0.85</m:t>
                            </m:r>
                            <m:r>
                              <a:rPr lang="en-US" altLang="zh-CN" sz="1400" b="0" i="0" smtClean="0">
                                <a:solidFill>
                                  <a:srgbClr val="7575D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7575D1"/>
                                </a:solidFill>
                                <a:latin typeface="Cambria Math" panose="02040503050406030204" pitchFamily="18" charset="0"/>
                              </a:rPr>
                              <m:t>THz</m:t>
                            </m:r>
                          </m:den>
                        </m:f>
                        <m:r>
                          <a:rPr lang="en-US" altLang="zh-CN" sz="1400" b="0" i="1" smtClean="0">
                            <a:solidFill>
                              <a:srgbClr val="7575D1"/>
                            </a:solidFill>
                            <a:latin typeface="Cambria Math" panose="02040503050406030204" pitchFamily="18" charset="0"/>
                          </a:rPr>
                          <m:t>≈9%</m:t>
                        </m:r>
                      </m:oMath>
                    </m:oMathPara>
                  </a14:m>
                  <a:endParaRPr lang="zh-CN" altLang="en-US" sz="1400" i="1" dirty="0">
                    <a:solidFill>
                      <a:srgbClr val="7575D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5549738"/>
                  <a:ext cx="2664296" cy="4970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258712" y="3121804"/>
              <a:ext cx="3034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 smtClean="0">
                  <a:solidFill>
                    <a:srgbClr val="7575D1"/>
                  </a:solidFill>
                </a:rPr>
                <a:t>Autocorrelation</a:t>
              </a:r>
            </a:p>
            <a:p>
              <a:r>
                <a:rPr lang="en-US" altLang="zh-CN" sz="1400" i="1" dirty="0" smtClean="0">
                  <a:solidFill>
                    <a:srgbClr val="7575D1"/>
                  </a:solidFill>
                </a:rPr>
                <a:t>13 peaks </a:t>
              </a:r>
              <a:r>
                <a:rPr lang="en-US" altLang="zh-CN" sz="1400" i="1" dirty="0" smtClean="0">
                  <a:solidFill>
                    <a:srgbClr val="7575D1"/>
                  </a:solidFill>
                  <a:sym typeface="Wingdings" panose="05000000000000000000" pitchFamily="2" charset="2"/>
                </a:rPr>
                <a:t> 7 bunches</a:t>
              </a:r>
              <a:endParaRPr lang="zh-CN" altLang="en-US" sz="1400" i="1" dirty="0">
                <a:solidFill>
                  <a:srgbClr val="7575D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6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1847" y="224645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Tunable bunch </a:t>
            </a:r>
            <a:r>
              <a:rPr lang="en-US" altLang="zh-CN" sz="2400" i="1" dirty="0">
                <a:latin typeface="+mj-lt"/>
              </a:rPr>
              <a:t>t</a:t>
            </a:r>
            <a:r>
              <a:rPr lang="en-US" altLang="zh-CN" sz="2400" i="1" dirty="0" smtClean="0">
                <a:latin typeface="+mj-lt"/>
              </a:rPr>
              <a:t>rain </a:t>
            </a:r>
            <a:r>
              <a:rPr lang="en-US" altLang="zh-CN" sz="2400" i="1" dirty="0">
                <a:latin typeface="+mj-lt"/>
              </a:rPr>
              <a:t>s</a:t>
            </a:r>
            <a:r>
              <a:rPr lang="en-US" altLang="zh-CN" sz="2400" i="1" dirty="0" smtClean="0">
                <a:latin typeface="+mj-lt"/>
              </a:rPr>
              <a:t>pacing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843" y="952153"/>
            <a:ext cx="8076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</a:rPr>
              <a:t>The bunch train spacing can be controlled by the velocity bunching of the RF gun and the accelerator, or by the magnetic compression.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162880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 smtClean="0">
                <a:solidFill>
                  <a:srgbClr val="7575D1"/>
                </a:solidFill>
              </a:rPr>
              <a:t>Velocity bunching</a:t>
            </a:r>
          </a:p>
          <a:p>
            <a:pPr algn="ctr"/>
            <a:r>
              <a:rPr lang="en-US" altLang="zh-CN" sz="1600" i="1" dirty="0" smtClean="0">
                <a:solidFill>
                  <a:srgbClr val="7575D1"/>
                </a:solidFill>
              </a:rPr>
              <a:t>Gun</a:t>
            </a:r>
            <a:endParaRPr lang="zh-CN" altLang="en-US" sz="1600" i="1" dirty="0">
              <a:solidFill>
                <a:srgbClr val="757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628800"/>
            <a:ext cx="2869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 smtClean="0">
                <a:solidFill>
                  <a:srgbClr val="7575D1"/>
                </a:solidFill>
              </a:rPr>
              <a:t>Magnetic compression</a:t>
            </a:r>
          </a:p>
          <a:p>
            <a:pPr algn="ctr"/>
            <a:r>
              <a:rPr lang="en-US" altLang="zh-CN" sz="1600" i="1" dirty="0" smtClean="0">
                <a:solidFill>
                  <a:srgbClr val="7575D1"/>
                </a:solidFill>
              </a:rPr>
              <a:t>Chicane</a:t>
            </a:r>
            <a:endParaRPr lang="zh-CN" altLang="en-US" sz="1600" i="1" dirty="0">
              <a:solidFill>
                <a:srgbClr val="7575D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016" y="5190291"/>
            <a:ext cx="41008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Gun max. gradient ~106MV/m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Accelerator phase 0 (max. acceleration)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Chicane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</a:rPr>
              <a:t>Change the launching phase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2584" y="5190291"/>
            <a:ext cx="33121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Gun max. gradient ~106 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Gun phase 45 </a:t>
            </a:r>
            <a:r>
              <a:rPr lang="en-US" altLang="zh-CN" sz="1600" dirty="0" err="1" smtClean="0"/>
              <a:t>degreeS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Accelerator phase -37 </a:t>
            </a:r>
            <a:r>
              <a:rPr lang="en-US" altLang="zh-CN" sz="1600" dirty="0" err="1" smtClean="0"/>
              <a:t>degreeS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</a:rPr>
              <a:t>Change the Chicane current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87" y="2078840"/>
            <a:ext cx="3926853" cy="28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78840"/>
            <a:ext cx="392685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1847" y="224645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Optimization of THz radiation </a:t>
            </a:r>
            <a:r>
              <a:rPr lang="en-US" altLang="zh-CN" sz="2400" i="1" dirty="0">
                <a:latin typeface="+mj-lt"/>
              </a:rPr>
              <a:t>e</a:t>
            </a:r>
            <a:r>
              <a:rPr lang="en-US" altLang="zh-CN" sz="2400" i="1" dirty="0" smtClean="0">
                <a:latin typeface="+mj-lt"/>
              </a:rPr>
              <a:t>nergy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843" y="952153"/>
            <a:ext cx="8076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</a:rPr>
              <a:t>Simulation studies have shown that there is a optimal initial bunching </a:t>
            </a:r>
            <a:r>
              <a:rPr lang="en-US" altLang="zh-CN" sz="1600" dirty="0" smtClean="0">
                <a:solidFill>
                  <a:srgbClr val="000000"/>
                </a:solidFill>
              </a:rPr>
              <a:t>factor that </a:t>
            </a:r>
            <a:r>
              <a:rPr lang="en-US" altLang="zh-CN" sz="1600" dirty="0">
                <a:solidFill>
                  <a:srgbClr val="000000"/>
                </a:solidFill>
              </a:rPr>
              <a:t>can </a:t>
            </a:r>
            <a:r>
              <a:rPr lang="en-US" altLang="zh-CN" sz="1600" dirty="0" smtClean="0">
                <a:solidFill>
                  <a:srgbClr val="000000"/>
                </a:solidFill>
              </a:rPr>
              <a:t>yield largest peak current and largest </a:t>
            </a:r>
            <a:r>
              <a:rPr lang="en-US" altLang="zh-CN" sz="1600" dirty="0">
                <a:solidFill>
                  <a:srgbClr val="000000"/>
                </a:solidFill>
              </a:rPr>
              <a:t>THz energy.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843" y="1606070"/>
            <a:ext cx="8506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000000"/>
                </a:solidFill>
              </a:rPr>
              <a:t>For a fixed 1-ps initial spacing, the initial bunching factor can be controlled by the single UV pulse width.</a:t>
            </a:r>
            <a:endParaRPr lang="en-US" altLang="zh-CN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842" y="5439011"/>
            <a:ext cx="8506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000000"/>
                </a:solidFill>
              </a:rPr>
              <a:t>The UV pulse length was varied by tuning the IR compression grating before third-harmonics generation process and measured by cross-correlation technique with an IR laser.</a:t>
            </a:r>
            <a:endParaRPr lang="en-US" altLang="zh-CN" sz="16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336836"/>
            <a:ext cx="3333760" cy="2607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291949"/>
            <a:ext cx="3507741" cy="26740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6952" y="4985243"/>
            <a:ext cx="4006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575D1"/>
                </a:solidFill>
              </a:rPr>
              <a:t>P. </a:t>
            </a:r>
            <a:r>
              <a:rPr lang="en-US" sz="1400" i="1" dirty="0" err="1">
                <a:solidFill>
                  <a:srgbClr val="7575D1"/>
                </a:solidFill>
              </a:rPr>
              <a:t>Musumeci</a:t>
            </a:r>
            <a:r>
              <a:rPr lang="en-US" sz="1400" i="1" dirty="0">
                <a:solidFill>
                  <a:srgbClr val="7575D1"/>
                </a:solidFill>
              </a:rPr>
              <a:t> et al</a:t>
            </a:r>
            <a:r>
              <a:rPr lang="en-US" sz="1400" i="1" dirty="0" smtClean="0">
                <a:solidFill>
                  <a:srgbClr val="7575D1"/>
                </a:solidFill>
              </a:rPr>
              <a:t>., PRST-AB </a:t>
            </a:r>
            <a:r>
              <a:rPr lang="en-US" sz="1400" i="1" dirty="0">
                <a:solidFill>
                  <a:srgbClr val="7575D1"/>
                </a:solidFill>
              </a:rPr>
              <a:t>16, 100701 (2013)</a:t>
            </a:r>
          </a:p>
        </p:txBody>
      </p:sp>
    </p:spTree>
    <p:extLst>
      <p:ext uri="{BB962C8B-B14F-4D97-AF65-F5344CB8AC3E}">
        <p14:creationId xmlns:p14="http://schemas.microsoft.com/office/powerpoint/2010/main" val="10889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1847" y="224645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THz radiation </a:t>
            </a:r>
            <a:r>
              <a:rPr lang="en-US" altLang="zh-CN" sz="2400" i="1" dirty="0">
                <a:latin typeface="+mj-lt"/>
              </a:rPr>
              <a:t>e</a:t>
            </a:r>
            <a:r>
              <a:rPr lang="en-US" altLang="zh-CN" sz="2400" i="1" dirty="0" smtClean="0">
                <a:latin typeface="+mj-lt"/>
              </a:rPr>
              <a:t>nergy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843" y="952153"/>
            <a:ext cx="8076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000000"/>
                </a:solidFill>
              </a:rPr>
              <a:t>THz radiation energy  with different initial UV pulse length (initial density modulation). 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endParaRPr lang="en-US" altLang="zh-CN"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40" y="1897827"/>
            <a:ext cx="4925432" cy="35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1847" y="224645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THz from dielectric </a:t>
            </a:r>
            <a:r>
              <a:rPr lang="en-US" altLang="zh-CN" sz="2400" i="1" dirty="0" err="1">
                <a:latin typeface="+mj-lt"/>
              </a:rPr>
              <a:t>w</a:t>
            </a:r>
            <a:r>
              <a:rPr lang="en-US" altLang="zh-CN" sz="2400" i="1" dirty="0" err="1" smtClean="0">
                <a:latin typeface="+mj-lt"/>
              </a:rPr>
              <a:t>akefield</a:t>
            </a:r>
            <a:r>
              <a:rPr lang="en-US" altLang="zh-CN" sz="2400" i="1" dirty="0" smtClean="0">
                <a:latin typeface="+mj-lt"/>
              </a:rPr>
              <a:t> </a:t>
            </a:r>
            <a:r>
              <a:rPr lang="en-US" altLang="zh-CN" sz="2400" i="1" dirty="0">
                <a:latin typeface="+mj-lt"/>
              </a:rPr>
              <a:t>s</a:t>
            </a:r>
            <a:r>
              <a:rPr lang="en-US" altLang="zh-CN" sz="2400" i="1" dirty="0" smtClean="0">
                <a:latin typeface="+mj-lt"/>
              </a:rPr>
              <a:t>tructures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843" y="952153"/>
            <a:ext cx="8145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1600" dirty="0" err="1">
                <a:solidFill>
                  <a:srgbClr val="000000"/>
                </a:solidFill>
              </a:rPr>
              <a:t>mJ</a:t>
            </a:r>
            <a:r>
              <a:rPr lang="en-US" altLang="zh-CN" sz="1600" dirty="0">
                <a:solidFill>
                  <a:srgbClr val="000000"/>
                </a:solidFill>
              </a:rPr>
              <a:t> level THz radiation can be produced by the electron bunch train based on dielectric </a:t>
            </a:r>
            <a:r>
              <a:rPr lang="en-US" altLang="zh-CN" sz="1600" dirty="0" err="1">
                <a:solidFill>
                  <a:srgbClr val="000000"/>
                </a:solidFill>
              </a:rPr>
              <a:t>wakefield</a:t>
            </a:r>
            <a:r>
              <a:rPr lang="en-US" altLang="zh-CN" sz="1600" dirty="0">
                <a:solidFill>
                  <a:srgbClr val="000000"/>
                </a:solidFill>
              </a:rPr>
              <a:t> tubes.</a:t>
            </a:r>
          </a:p>
        </p:txBody>
      </p:sp>
      <p:pic>
        <p:nvPicPr>
          <p:cNvPr id="1026" name="图片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90299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15" y="3212976"/>
            <a:ext cx="4862420" cy="25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970597" cy="17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755576" y="1124744"/>
            <a:ext cx="7848872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/>
              <a:t>Introduction and application of electron bunch train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/>
              <a:t>Methods to generate electron bunch train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/>
              <a:t>Two methods used in Tsinghua University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zh-CN" sz="1600" kern="0" dirty="0"/>
              <a:t> </a:t>
            </a:r>
            <a:r>
              <a:rPr lang="en-US" altLang="zh-CN" sz="1600" kern="0" dirty="0" smtClean="0"/>
              <a:t>Nonlinear longitudinal space charge oscillation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zh-CN" sz="1600" kern="0" dirty="0"/>
              <a:t> </a:t>
            </a:r>
            <a:r>
              <a:rPr lang="en-US" altLang="zh-CN" sz="1600" kern="0" dirty="0" smtClean="0"/>
              <a:t>Slice energy spread modulation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CN" sz="2000" kern="0" dirty="0" smtClean="0"/>
              <a:t>Summary</a:t>
            </a:r>
            <a:endParaRPr lang="en-US" sz="2000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47" y="260648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Outline</a:t>
            </a:r>
            <a:endParaRPr lang="zh-CN" alt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30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755576" y="1124744"/>
            <a:ext cx="7848872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>
                <a:solidFill>
                  <a:schemeClr val="accent3">
                    <a:lumMod val="65000"/>
                  </a:schemeClr>
                </a:solidFill>
              </a:rPr>
              <a:t>Introduction and application of electron bunch train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>
                <a:solidFill>
                  <a:schemeClr val="accent3">
                    <a:lumMod val="65000"/>
                  </a:schemeClr>
                </a:solidFill>
              </a:rPr>
              <a:t>Methods to generate electron bunch train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/>
              <a:t>Two methods used in Tsinghua University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65000"/>
                </a:schemeClr>
              </a:buClr>
              <a:buSzPct val="100000"/>
              <a:buFont typeface="+mj-lt"/>
              <a:buAutoNum type="arabicPeriod"/>
            </a:pPr>
            <a:r>
              <a:rPr lang="en-US" altLang="zh-CN" sz="1600" kern="0" dirty="0"/>
              <a:t> </a:t>
            </a:r>
            <a:r>
              <a:rPr lang="en-US" altLang="zh-CN" sz="1600" kern="0" dirty="0" smtClean="0">
                <a:solidFill>
                  <a:schemeClr val="accent3">
                    <a:lumMod val="65000"/>
                  </a:schemeClr>
                </a:solidFill>
              </a:rPr>
              <a:t>Nonlinear longitudinal space charge oscillation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zh-CN" sz="1600" kern="0" dirty="0"/>
              <a:t> </a:t>
            </a:r>
            <a:r>
              <a:rPr lang="en-US" altLang="zh-CN" sz="1600" kern="0" dirty="0" smtClean="0"/>
              <a:t>Slice energy spread modulation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CN" sz="2000" kern="0" dirty="0" smtClean="0">
                <a:solidFill>
                  <a:schemeClr val="accent3">
                    <a:lumMod val="65000"/>
                  </a:schemeClr>
                </a:solidFill>
              </a:rPr>
              <a:t>Summary and acknowledgments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endParaRPr lang="en-US" sz="2000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47" y="260648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Outline</a:t>
            </a:r>
            <a:endParaRPr lang="zh-CN" alt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58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Generate electron bunch train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9" y="908720"/>
            <a:ext cx="820891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The methods based on the self-field (space charge or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ea typeface="+mn-ea"/>
              </a:rPr>
              <a:t>wakefield</a:t>
            </a:r>
            <a:r>
              <a:rPr lang="en-US" altLang="zh-CN" dirty="0">
                <a:solidFill>
                  <a:srgbClr val="000000"/>
                </a:solidFill>
                <a:latin typeface="Arial"/>
                <a:ea typeface="+mn-ea"/>
              </a:rPr>
              <a:t>)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 of electron beam have disadvantages:</a:t>
            </a:r>
            <a:endParaRPr lang="en-US" altLang="zh-CN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NOT available for high frequency (~&gt;5THz)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Hard to control the other parameters of the beam (beam size, current)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3648" y="2706553"/>
            <a:ext cx="7371818" cy="3890799"/>
            <a:chOff x="1403648" y="2550388"/>
            <a:chExt cx="7371818" cy="389079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" r="3081"/>
            <a:stretch/>
          </p:blipFill>
          <p:spPr bwMode="auto">
            <a:xfrm>
              <a:off x="1403648" y="2550388"/>
              <a:ext cx="5187539" cy="389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732240" y="4005064"/>
              <a:ext cx="2043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We need more</a:t>
              </a:r>
              <a:r>
                <a:rPr lang="zh-CN" altLang="en-US" dirty="0" smtClean="0"/>
                <a:t>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powerful</a:t>
              </a:r>
              <a:r>
                <a:rPr lang="en-US" altLang="zh-CN" dirty="0" smtClean="0"/>
                <a:t> tool!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8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Generate electron bunch train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9" y="908720"/>
            <a:ext cx="820891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Laser-based modulation for high-brightness electron beam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568" y="1835761"/>
            <a:ext cx="3341210" cy="843643"/>
            <a:chOff x="222678" y="2564904"/>
            <a:chExt cx="4460473" cy="141970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22678" y="3654997"/>
              <a:ext cx="4435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27123" y="2586451"/>
              <a:ext cx="13157" cy="13981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83569" y="2564904"/>
              <a:ext cx="3999582" cy="970495"/>
              <a:chOff x="1222820" y="4266617"/>
              <a:chExt cx="4522162" cy="9704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222820" y="4266617"/>
                <a:ext cx="3942351" cy="961487"/>
                <a:chOff x="1222820" y="4266617"/>
                <a:chExt cx="3942351" cy="96148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222820" y="4266617"/>
                  <a:ext cx="3379281" cy="961487"/>
                  <a:chOff x="6421147" y="2038366"/>
                  <a:chExt cx="1833572" cy="118050"/>
                </a:xfrm>
              </p:grpSpPr>
              <p:sp>
                <p:nvSpPr>
                  <p:cNvPr id="15" name="Freeform 76"/>
                  <p:cNvSpPr>
                    <a:spLocks/>
                  </p:cNvSpPr>
                  <p:nvPr/>
                </p:nvSpPr>
                <p:spPr bwMode="auto">
                  <a:xfrm flipV="1">
                    <a:off x="6725084" y="2096209"/>
                    <a:ext cx="310426" cy="54131"/>
                  </a:xfrm>
                  <a:custGeom>
                    <a:avLst/>
                    <a:gdLst>
                      <a:gd name="T0" fmla="*/ 0 w 576"/>
                      <a:gd name="T1" fmla="*/ 3600 h 576"/>
                      <a:gd name="T2" fmla="*/ 1800 w 576"/>
                      <a:gd name="T3" fmla="*/ 0 h 576"/>
                      <a:gd name="T4" fmla="*/ 3600 w 576"/>
                      <a:gd name="T5" fmla="*/ 3600 h 5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6" h="576">
                        <a:moveTo>
                          <a:pt x="0" y="576"/>
                        </a:moveTo>
                        <a:cubicBezTo>
                          <a:pt x="96" y="288"/>
                          <a:pt x="192" y="0"/>
                          <a:pt x="288" y="0"/>
                        </a:cubicBezTo>
                        <a:cubicBezTo>
                          <a:pt x="384" y="0"/>
                          <a:pt x="480" y="288"/>
                          <a:pt x="576" y="576"/>
                        </a:cubicBezTo>
                      </a:path>
                    </a:pathLst>
                  </a:custGeom>
                  <a:noFill/>
                  <a:ln w="60325" cmpd="sng">
                    <a:solidFill>
                      <a:srgbClr val="0070C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A4001D"/>
                      </a:solidFill>
                      <a:effectLst/>
                      <a:uLnTx/>
                      <a:uFillTx/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16" name="Freeform 76"/>
                  <p:cNvSpPr>
                    <a:spLocks/>
                  </p:cNvSpPr>
                  <p:nvPr/>
                </p:nvSpPr>
                <p:spPr bwMode="auto">
                  <a:xfrm>
                    <a:off x="7028956" y="2042261"/>
                    <a:ext cx="310426" cy="58620"/>
                  </a:xfrm>
                  <a:custGeom>
                    <a:avLst/>
                    <a:gdLst>
                      <a:gd name="T0" fmla="*/ 0 w 576"/>
                      <a:gd name="T1" fmla="*/ 3600 h 576"/>
                      <a:gd name="T2" fmla="*/ 1800 w 576"/>
                      <a:gd name="T3" fmla="*/ 0 h 576"/>
                      <a:gd name="T4" fmla="*/ 3600 w 576"/>
                      <a:gd name="T5" fmla="*/ 3600 h 5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6" h="576">
                        <a:moveTo>
                          <a:pt x="0" y="576"/>
                        </a:moveTo>
                        <a:cubicBezTo>
                          <a:pt x="96" y="288"/>
                          <a:pt x="192" y="0"/>
                          <a:pt x="288" y="0"/>
                        </a:cubicBezTo>
                        <a:cubicBezTo>
                          <a:pt x="384" y="0"/>
                          <a:pt x="480" y="288"/>
                          <a:pt x="576" y="576"/>
                        </a:cubicBezTo>
                      </a:path>
                    </a:pathLst>
                  </a:custGeom>
                  <a:noFill/>
                  <a:ln w="60325" cmpd="sng">
                    <a:solidFill>
                      <a:srgbClr val="0070C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A4001D"/>
                      </a:solidFill>
                      <a:effectLst/>
                      <a:uLnTx/>
                      <a:uFillTx/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17" name="Freeform 76"/>
                  <p:cNvSpPr>
                    <a:spLocks/>
                  </p:cNvSpPr>
                  <p:nvPr/>
                </p:nvSpPr>
                <p:spPr bwMode="auto">
                  <a:xfrm flipV="1">
                    <a:off x="7333478" y="2099340"/>
                    <a:ext cx="310426" cy="54131"/>
                  </a:xfrm>
                  <a:custGeom>
                    <a:avLst/>
                    <a:gdLst>
                      <a:gd name="T0" fmla="*/ 0 w 576"/>
                      <a:gd name="T1" fmla="*/ 3600 h 576"/>
                      <a:gd name="T2" fmla="*/ 1800 w 576"/>
                      <a:gd name="T3" fmla="*/ 0 h 576"/>
                      <a:gd name="T4" fmla="*/ 3600 w 576"/>
                      <a:gd name="T5" fmla="*/ 3600 h 5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6" h="576">
                        <a:moveTo>
                          <a:pt x="0" y="576"/>
                        </a:moveTo>
                        <a:cubicBezTo>
                          <a:pt x="96" y="288"/>
                          <a:pt x="192" y="0"/>
                          <a:pt x="288" y="0"/>
                        </a:cubicBezTo>
                        <a:cubicBezTo>
                          <a:pt x="384" y="0"/>
                          <a:pt x="480" y="288"/>
                          <a:pt x="576" y="576"/>
                        </a:cubicBezTo>
                      </a:path>
                    </a:pathLst>
                  </a:custGeom>
                  <a:noFill/>
                  <a:ln w="60325" cmpd="sng">
                    <a:solidFill>
                      <a:srgbClr val="0070C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A4001D"/>
                      </a:solidFill>
                      <a:effectLst/>
                      <a:uLnTx/>
                      <a:uFillTx/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636831" y="2044771"/>
                    <a:ext cx="310426" cy="58620"/>
                  </a:xfrm>
                  <a:custGeom>
                    <a:avLst/>
                    <a:gdLst>
                      <a:gd name="T0" fmla="*/ 0 w 576"/>
                      <a:gd name="T1" fmla="*/ 3600 h 576"/>
                      <a:gd name="T2" fmla="*/ 1800 w 576"/>
                      <a:gd name="T3" fmla="*/ 0 h 576"/>
                      <a:gd name="T4" fmla="*/ 3600 w 576"/>
                      <a:gd name="T5" fmla="*/ 3600 h 5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6" h="576">
                        <a:moveTo>
                          <a:pt x="0" y="576"/>
                        </a:moveTo>
                        <a:cubicBezTo>
                          <a:pt x="96" y="288"/>
                          <a:pt x="192" y="0"/>
                          <a:pt x="288" y="0"/>
                        </a:cubicBezTo>
                        <a:cubicBezTo>
                          <a:pt x="384" y="0"/>
                          <a:pt x="480" y="288"/>
                          <a:pt x="576" y="576"/>
                        </a:cubicBezTo>
                      </a:path>
                    </a:pathLst>
                  </a:custGeom>
                  <a:noFill/>
                  <a:ln w="60325" cmpd="sng">
                    <a:solidFill>
                      <a:srgbClr val="0070C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A4001D"/>
                      </a:solidFill>
                      <a:effectLst/>
                      <a:uLnTx/>
                      <a:uFillTx/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19" name="Freeform 76"/>
                  <p:cNvSpPr>
                    <a:spLocks/>
                  </p:cNvSpPr>
                  <p:nvPr/>
                </p:nvSpPr>
                <p:spPr bwMode="auto">
                  <a:xfrm flipV="1">
                    <a:off x="7944293" y="2102285"/>
                    <a:ext cx="310426" cy="54131"/>
                  </a:xfrm>
                  <a:custGeom>
                    <a:avLst/>
                    <a:gdLst>
                      <a:gd name="T0" fmla="*/ 0 w 576"/>
                      <a:gd name="T1" fmla="*/ 3600 h 576"/>
                      <a:gd name="T2" fmla="*/ 1800 w 576"/>
                      <a:gd name="T3" fmla="*/ 0 h 576"/>
                      <a:gd name="T4" fmla="*/ 3600 w 576"/>
                      <a:gd name="T5" fmla="*/ 3600 h 5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6" h="576">
                        <a:moveTo>
                          <a:pt x="0" y="576"/>
                        </a:moveTo>
                        <a:cubicBezTo>
                          <a:pt x="96" y="288"/>
                          <a:pt x="192" y="0"/>
                          <a:pt x="288" y="0"/>
                        </a:cubicBezTo>
                        <a:cubicBezTo>
                          <a:pt x="384" y="0"/>
                          <a:pt x="480" y="288"/>
                          <a:pt x="576" y="576"/>
                        </a:cubicBezTo>
                      </a:path>
                    </a:pathLst>
                  </a:custGeom>
                  <a:noFill/>
                  <a:ln w="60325" cmpd="sng">
                    <a:solidFill>
                      <a:srgbClr val="0070C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A4001D"/>
                      </a:solidFill>
                      <a:effectLst/>
                      <a:uLnTx/>
                      <a:uFillTx/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20" name="Freeform 19"/>
                  <p:cNvSpPr>
                    <a:spLocks/>
                  </p:cNvSpPr>
                  <p:nvPr/>
                </p:nvSpPr>
                <p:spPr bwMode="auto">
                  <a:xfrm>
                    <a:off x="6421147" y="2038366"/>
                    <a:ext cx="310426" cy="58620"/>
                  </a:xfrm>
                  <a:custGeom>
                    <a:avLst/>
                    <a:gdLst>
                      <a:gd name="T0" fmla="*/ 0 w 576"/>
                      <a:gd name="T1" fmla="*/ 3600 h 576"/>
                      <a:gd name="T2" fmla="*/ 1800 w 576"/>
                      <a:gd name="T3" fmla="*/ 0 h 576"/>
                      <a:gd name="T4" fmla="*/ 3600 w 576"/>
                      <a:gd name="T5" fmla="*/ 3600 h 5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6" h="576">
                        <a:moveTo>
                          <a:pt x="0" y="576"/>
                        </a:moveTo>
                        <a:cubicBezTo>
                          <a:pt x="96" y="288"/>
                          <a:pt x="192" y="0"/>
                          <a:pt x="288" y="0"/>
                        </a:cubicBezTo>
                        <a:cubicBezTo>
                          <a:pt x="384" y="0"/>
                          <a:pt x="480" y="288"/>
                          <a:pt x="576" y="576"/>
                        </a:cubicBezTo>
                      </a:path>
                    </a:pathLst>
                  </a:custGeom>
                  <a:noFill/>
                  <a:ln w="60325" cmpd="sng">
                    <a:solidFill>
                      <a:srgbClr val="0070C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A4001D"/>
                      </a:solidFill>
                      <a:effectLst/>
                      <a:uLnTx/>
                      <a:uFillTx/>
                      <a:latin typeface="Arial"/>
                      <a:ea typeface="+mn-ea"/>
                    </a:endParaRPr>
                  </a:p>
                </p:txBody>
              </p:sp>
            </p:grp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4593055" y="4334219"/>
                  <a:ext cx="572116" cy="477445"/>
                </a:xfrm>
                <a:custGeom>
                  <a:avLst/>
                  <a:gdLst>
                    <a:gd name="T0" fmla="*/ 0 w 576"/>
                    <a:gd name="T1" fmla="*/ 3600 h 576"/>
                    <a:gd name="T2" fmla="*/ 1800 w 576"/>
                    <a:gd name="T3" fmla="*/ 0 h 576"/>
                    <a:gd name="T4" fmla="*/ 3600 w 576"/>
                    <a:gd name="T5" fmla="*/ 3600 h 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6" h="576">
                      <a:moveTo>
                        <a:pt x="0" y="576"/>
                      </a:moveTo>
                      <a:cubicBezTo>
                        <a:pt x="96" y="288"/>
                        <a:pt x="192" y="0"/>
                        <a:pt x="288" y="0"/>
                      </a:cubicBezTo>
                      <a:cubicBezTo>
                        <a:pt x="384" y="0"/>
                        <a:pt x="480" y="288"/>
                        <a:pt x="576" y="576"/>
                      </a:cubicBezTo>
                    </a:path>
                  </a:pathLst>
                </a:custGeom>
                <a:noFill/>
                <a:ln w="60325" cmpd="sng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A4001D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</p:grpSp>
          <p:sp>
            <p:nvSpPr>
              <p:cNvPr id="12" name="Freeform 76"/>
              <p:cNvSpPr>
                <a:spLocks/>
              </p:cNvSpPr>
              <p:nvPr/>
            </p:nvSpPr>
            <p:spPr bwMode="auto">
              <a:xfrm flipV="1">
                <a:off x="5172866" y="4796229"/>
                <a:ext cx="572116" cy="440883"/>
              </a:xfrm>
              <a:custGeom>
                <a:avLst/>
                <a:gdLst>
                  <a:gd name="T0" fmla="*/ 0 w 576"/>
                  <a:gd name="T1" fmla="*/ 3600 h 576"/>
                  <a:gd name="T2" fmla="*/ 1800 w 576"/>
                  <a:gd name="T3" fmla="*/ 0 h 576"/>
                  <a:gd name="T4" fmla="*/ 3600 w 576"/>
                  <a:gd name="T5" fmla="*/ 3600 h 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576">
                    <a:moveTo>
                      <a:pt x="0" y="576"/>
                    </a:moveTo>
                    <a:cubicBezTo>
                      <a:pt x="96" y="288"/>
                      <a:pt x="192" y="0"/>
                      <a:pt x="288" y="0"/>
                    </a:cubicBezTo>
                    <a:cubicBezTo>
                      <a:pt x="384" y="0"/>
                      <a:pt x="480" y="288"/>
                      <a:pt x="576" y="576"/>
                    </a:cubicBezTo>
                  </a:path>
                </a:pathLst>
              </a:custGeom>
              <a:noFill/>
              <a:ln w="60325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A4001D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291782" y="1772816"/>
            <a:ext cx="3456682" cy="904778"/>
            <a:chOff x="6658016" y="3644317"/>
            <a:chExt cx="4471052" cy="143240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658016" y="4747110"/>
              <a:ext cx="4435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862461" y="3678564"/>
              <a:ext cx="13157" cy="13981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7046194" y="3644317"/>
              <a:ext cx="4082874" cy="965219"/>
              <a:chOff x="7528794" y="4253917"/>
              <a:chExt cx="4492824" cy="965219"/>
            </a:xfrm>
          </p:grpSpPr>
          <p:sp>
            <p:nvSpPr>
              <p:cNvPr id="24" name="Freeform 102"/>
              <p:cNvSpPr>
                <a:spLocks/>
              </p:cNvSpPr>
              <p:nvPr/>
            </p:nvSpPr>
            <p:spPr bwMode="auto">
              <a:xfrm>
                <a:off x="7528794" y="4253917"/>
                <a:ext cx="1126396" cy="937501"/>
              </a:xfrm>
              <a:custGeom>
                <a:avLst/>
                <a:gdLst/>
                <a:ahLst/>
                <a:cxnLst>
                  <a:cxn ang="0">
                    <a:pos x="0" y="440"/>
                  </a:cxn>
                  <a:cxn ang="0">
                    <a:pos x="576" y="56"/>
                  </a:cxn>
                  <a:cxn ang="0">
                    <a:pos x="768" y="776"/>
                  </a:cxn>
                  <a:cxn ang="0">
                    <a:pos x="1296" y="440"/>
                  </a:cxn>
                </a:cxnLst>
                <a:rect l="0" t="0" r="r" b="b"/>
                <a:pathLst>
                  <a:path w="1296" h="840">
                    <a:moveTo>
                      <a:pt x="0" y="440"/>
                    </a:moveTo>
                    <a:cubicBezTo>
                      <a:pt x="224" y="220"/>
                      <a:pt x="448" y="0"/>
                      <a:pt x="576" y="56"/>
                    </a:cubicBezTo>
                    <a:cubicBezTo>
                      <a:pt x="704" y="112"/>
                      <a:pt x="648" y="712"/>
                      <a:pt x="768" y="776"/>
                    </a:cubicBezTo>
                    <a:cubicBezTo>
                      <a:pt x="888" y="840"/>
                      <a:pt x="1092" y="640"/>
                      <a:pt x="1296" y="440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102"/>
              <p:cNvSpPr>
                <a:spLocks/>
              </p:cNvSpPr>
              <p:nvPr/>
            </p:nvSpPr>
            <p:spPr bwMode="auto">
              <a:xfrm>
                <a:off x="8650354" y="4253917"/>
                <a:ext cx="1126396" cy="937501"/>
              </a:xfrm>
              <a:custGeom>
                <a:avLst/>
                <a:gdLst/>
                <a:ahLst/>
                <a:cxnLst>
                  <a:cxn ang="0">
                    <a:pos x="0" y="440"/>
                  </a:cxn>
                  <a:cxn ang="0">
                    <a:pos x="576" y="56"/>
                  </a:cxn>
                  <a:cxn ang="0">
                    <a:pos x="768" y="776"/>
                  </a:cxn>
                  <a:cxn ang="0">
                    <a:pos x="1296" y="440"/>
                  </a:cxn>
                </a:cxnLst>
                <a:rect l="0" t="0" r="r" b="b"/>
                <a:pathLst>
                  <a:path w="1296" h="840">
                    <a:moveTo>
                      <a:pt x="0" y="440"/>
                    </a:moveTo>
                    <a:cubicBezTo>
                      <a:pt x="224" y="220"/>
                      <a:pt x="448" y="0"/>
                      <a:pt x="576" y="56"/>
                    </a:cubicBezTo>
                    <a:cubicBezTo>
                      <a:pt x="704" y="112"/>
                      <a:pt x="648" y="712"/>
                      <a:pt x="768" y="776"/>
                    </a:cubicBezTo>
                    <a:cubicBezTo>
                      <a:pt x="888" y="840"/>
                      <a:pt x="1092" y="640"/>
                      <a:pt x="1296" y="440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auto">
              <a:xfrm>
                <a:off x="9768856" y="4281635"/>
                <a:ext cx="1126396" cy="937501"/>
              </a:xfrm>
              <a:custGeom>
                <a:avLst/>
                <a:gdLst/>
                <a:ahLst/>
                <a:cxnLst>
                  <a:cxn ang="0">
                    <a:pos x="0" y="440"/>
                  </a:cxn>
                  <a:cxn ang="0">
                    <a:pos x="576" y="56"/>
                  </a:cxn>
                  <a:cxn ang="0">
                    <a:pos x="768" y="776"/>
                  </a:cxn>
                  <a:cxn ang="0">
                    <a:pos x="1296" y="440"/>
                  </a:cxn>
                </a:cxnLst>
                <a:rect l="0" t="0" r="r" b="b"/>
                <a:pathLst>
                  <a:path w="1296" h="840">
                    <a:moveTo>
                      <a:pt x="0" y="440"/>
                    </a:moveTo>
                    <a:cubicBezTo>
                      <a:pt x="224" y="220"/>
                      <a:pt x="448" y="0"/>
                      <a:pt x="576" y="56"/>
                    </a:cubicBezTo>
                    <a:cubicBezTo>
                      <a:pt x="704" y="112"/>
                      <a:pt x="648" y="712"/>
                      <a:pt x="768" y="776"/>
                    </a:cubicBezTo>
                    <a:cubicBezTo>
                      <a:pt x="888" y="840"/>
                      <a:pt x="1092" y="640"/>
                      <a:pt x="1296" y="440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02"/>
              <p:cNvSpPr>
                <a:spLocks/>
              </p:cNvSpPr>
              <p:nvPr/>
            </p:nvSpPr>
            <p:spPr bwMode="auto">
              <a:xfrm>
                <a:off x="10895222" y="4281635"/>
                <a:ext cx="1126396" cy="937501"/>
              </a:xfrm>
              <a:custGeom>
                <a:avLst/>
                <a:gdLst/>
                <a:ahLst/>
                <a:cxnLst>
                  <a:cxn ang="0">
                    <a:pos x="0" y="440"/>
                  </a:cxn>
                  <a:cxn ang="0">
                    <a:pos x="576" y="56"/>
                  </a:cxn>
                  <a:cxn ang="0">
                    <a:pos x="768" y="776"/>
                  </a:cxn>
                  <a:cxn ang="0">
                    <a:pos x="1296" y="440"/>
                  </a:cxn>
                </a:cxnLst>
                <a:rect l="0" t="0" r="r" b="b"/>
                <a:pathLst>
                  <a:path w="1296" h="840">
                    <a:moveTo>
                      <a:pt x="0" y="440"/>
                    </a:moveTo>
                    <a:cubicBezTo>
                      <a:pt x="224" y="220"/>
                      <a:pt x="448" y="0"/>
                      <a:pt x="576" y="56"/>
                    </a:cubicBezTo>
                    <a:cubicBezTo>
                      <a:pt x="704" y="112"/>
                      <a:pt x="648" y="712"/>
                      <a:pt x="768" y="776"/>
                    </a:cubicBezTo>
                    <a:cubicBezTo>
                      <a:pt x="888" y="840"/>
                      <a:pt x="1092" y="640"/>
                      <a:pt x="1296" y="440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067" y="1694942"/>
            <a:ext cx="574827" cy="841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78014" y="2646946"/>
                <a:ext cx="214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014" y="2646946"/>
                <a:ext cx="21428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857" r="-22857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99069" y="2628406"/>
                <a:ext cx="214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069" y="2628406"/>
                <a:ext cx="21428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5714" r="-20000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1513" y="1906785"/>
                <a:ext cx="240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3" y="1906785"/>
                <a:ext cx="24083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750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50947" y="1905761"/>
                <a:ext cx="240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47" y="1905761"/>
                <a:ext cx="240835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3077" r="-17949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538168" y="305354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Energy modulation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620956" y="305354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Density modulation (bunching)</a:t>
            </a:r>
            <a:endParaRPr lang="zh-CN" alt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83568" y="3861048"/>
            <a:ext cx="8208912" cy="1835689"/>
            <a:chOff x="683568" y="3861048"/>
            <a:chExt cx="8208912" cy="1835689"/>
          </a:xfrm>
        </p:grpSpPr>
        <p:sp>
          <p:nvSpPr>
            <p:cNvPr id="38" name="TextBox 37"/>
            <p:cNvSpPr txBox="1"/>
            <p:nvPr/>
          </p:nvSpPr>
          <p:spPr>
            <a:xfrm>
              <a:off x="683568" y="3861048"/>
              <a:ext cx="820891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dirty="0" smtClean="0">
                  <a:solidFill>
                    <a:srgbClr val="000000"/>
                  </a:solidFill>
                  <a:latin typeface="Arial"/>
                  <a:ea typeface="+mn-ea"/>
                </a:rPr>
                <a:t>However, when we use laser modulation to generate THz bunching …</a:t>
              </a:r>
              <a:endParaRPr lang="zh-CN" altLang="en-US" dirty="0" err="1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485158" y="4704567"/>
                  <a:ext cx="37061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b="0" dirty="0" smtClean="0"/>
                    <a:t>IR:  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375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THz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THz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158" y="4704567"/>
                  <a:ext cx="3706143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947" t="-28889" r="-1316" b="-5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2177508" y="5327405"/>
              <a:ext cx="5536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difference-frequency method, but with low efficiency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19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Generate electron bunch train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9" y="908720"/>
            <a:ext cx="820891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We propose a method based on slice energy spread modulation.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82" y="2600270"/>
            <a:ext cx="5135949" cy="1548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0049" y="1850994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3163A0"/>
                </a:solidFill>
              </a:rPr>
              <a:t>Modulated laser pulse</a:t>
            </a:r>
            <a:endParaRPr lang="zh-CN" altLang="en-US" sz="1600" dirty="0" err="1" smtClean="0">
              <a:solidFill>
                <a:srgbClr val="3163A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9176625">
            <a:off x="3544708" y="2487391"/>
            <a:ext cx="852332" cy="283000"/>
          </a:xfrm>
          <a:prstGeom prst="leftArrow">
            <a:avLst/>
          </a:prstGeom>
          <a:noFill/>
          <a:ln w="12700">
            <a:solidFill>
              <a:srgbClr val="003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275453"/>
            <a:ext cx="2894880" cy="24555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05125" y="4240479"/>
            <a:ext cx="3892936" cy="2504266"/>
            <a:chOff x="4805125" y="4240479"/>
            <a:chExt cx="3892936" cy="25042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5733" y="4240479"/>
              <a:ext cx="2952328" cy="2504266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4824277" y="5384095"/>
              <a:ext cx="520570" cy="402115"/>
            </a:xfrm>
            <a:prstGeom prst="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805125" y="4908173"/>
                  <a:ext cx="3672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56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125" y="4908173"/>
                  <a:ext cx="36728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000" r="-3333" b="-170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Left Arrow 15"/>
          <p:cNvSpPr/>
          <p:nvPr/>
        </p:nvSpPr>
        <p:spPr>
          <a:xfrm rot="16200000">
            <a:off x="6971492" y="3585227"/>
            <a:ext cx="724252" cy="283000"/>
          </a:xfrm>
          <a:prstGeom prst="leftArrow">
            <a:avLst/>
          </a:prstGeom>
          <a:noFill/>
          <a:ln w="12700">
            <a:solidFill>
              <a:srgbClr val="003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080" y="1365255"/>
            <a:ext cx="3426264" cy="17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Theoretical analysis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6065" y="908720"/>
            <a:ext cx="84604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The final optimal bunching factor depends on the distribution of energy spread.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245" y="1735654"/>
            <a:ext cx="2551611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7038" y="2422951"/>
                <a:ext cx="10502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600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Gaussian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600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𝐿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≈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)</a:t>
                </a:r>
                <a:endParaRPr lang="zh-CN" altLang="en-US" sz="1600" dirty="0" err="1" smtClean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38" y="2422951"/>
                <a:ext cx="1050288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890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56626" y="2718232"/>
                <a:ext cx="8999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≈0.27</m:t>
                      </m:r>
                    </m:oMath>
                  </m:oMathPara>
                </a14:m>
                <a:endParaRPr lang="zh-CN" altLang="en-US" sz="1600" dirty="0" err="1" smtClean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26" y="2718232"/>
                <a:ext cx="899926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730" r="-3378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117" y="1735654"/>
            <a:ext cx="2551611" cy="21600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355976" y="2534684"/>
            <a:ext cx="520570" cy="402115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55578" y="2027483"/>
                <a:ext cx="3672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578" y="2027483"/>
                <a:ext cx="367280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1667" r="-1667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835696" y="4214757"/>
            <a:ext cx="7245818" cy="2352496"/>
            <a:chOff x="1835696" y="4214757"/>
            <a:chExt cx="7245818" cy="2352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35696" y="4214757"/>
              <a:ext cx="3648616" cy="23524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144578" y="5391005"/>
                  <a:ext cx="108254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578" y="5391005"/>
                  <a:ext cx="108254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809" b="-163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118734" y="4523129"/>
                  <a:ext cx="11306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734" y="4523129"/>
                  <a:ext cx="1130631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703" b="-163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4946664" y="6228699"/>
              <a:ext cx="4134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3E89"/>
                  </a:solidFill>
                </a:rPr>
                <a:t>Z. Huang et al., PRST-AB 7, 074401 (2004)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2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Theoretical analysis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6065" y="908720"/>
            <a:ext cx="84604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The final optimal bunching factor depends on the distribution of energy spread.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245" y="1735654"/>
            <a:ext cx="2551611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7038" y="2422951"/>
                <a:ext cx="10502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600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Gaussian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600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𝐿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≈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)</a:t>
                </a:r>
                <a:endParaRPr lang="zh-CN" altLang="en-US" sz="1600" dirty="0" err="1" smtClean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38" y="2422951"/>
                <a:ext cx="1050288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890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56626" y="2718232"/>
                <a:ext cx="8999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≈0.27</m:t>
                      </m:r>
                    </m:oMath>
                  </m:oMathPara>
                </a14:m>
                <a:endParaRPr lang="zh-CN" altLang="en-US" sz="1600" dirty="0" err="1" smtClean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26" y="2718232"/>
                <a:ext cx="899926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730" r="-3378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117" y="1735654"/>
            <a:ext cx="2551611" cy="21600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355976" y="2534684"/>
            <a:ext cx="520570" cy="402115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55578" y="2027483"/>
                <a:ext cx="3672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578" y="2027483"/>
                <a:ext cx="367280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1667" r="-1667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67544" y="4039910"/>
            <a:ext cx="8136938" cy="2197402"/>
            <a:chOff x="467544" y="4039910"/>
            <a:chExt cx="8136938" cy="2197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67544" y="4781356"/>
                  <a:ext cx="13115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600" dirty="0" smtClean="0">
                      <a:solidFill>
                        <a:srgbClr val="000000"/>
                      </a:solidFill>
                      <a:latin typeface="Arial"/>
                      <a:ea typeface="+mn-ea"/>
                    </a:rPr>
                    <a:t>Double-horn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600" dirty="0" smtClean="0">
                      <a:solidFill>
                        <a:srgbClr val="000000"/>
                      </a:solidFill>
                      <a:latin typeface="Arial"/>
                      <a:ea typeface="+mn-ea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≫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zh-CN" sz="1600" dirty="0" smtClean="0">
                      <a:solidFill>
                        <a:srgbClr val="000000"/>
                      </a:solidFill>
                      <a:latin typeface="Arial"/>
                      <a:ea typeface="+mn-ea"/>
                    </a:rPr>
                    <a:t>)</a:t>
                  </a:r>
                  <a:endParaRPr lang="zh-CN" altLang="en-US" sz="1600" dirty="0" err="1" smtClean="0">
                    <a:solidFill>
                      <a:srgbClr val="000000"/>
                    </a:solidFill>
                    <a:latin typeface="Arial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781356"/>
                  <a:ext cx="1311578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791" t="-3125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818369" y="5322967"/>
                  <a:ext cx="78611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zh-CN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≈0.4</m:t>
                        </m:r>
                      </m:oMath>
                    </m:oMathPara>
                  </a14:m>
                  <a:endParaRPr lang="zh-CN" altLang="en-US" sz="1600" dirty="0" err="1" smtClean="0">
                    <a:solidFill>
                      <a:srgbClr val="000000"/>
                    </a:solidFill>
                    <a:latin typeface="Arial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369" y="5322967"/>
                  <a:ext cx="786113" cy="24622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469" r="-4688" b="-146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49870" y="4077312"/>
              <a:ext cx="2546466" cy="216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05590" y="4039910"/>
              <a:ext cx="2546466" cy="2160000"/>
            </a:xfrm>
            <a:prstGeom prst="rect">
              <a:avLst/>
            </a:prstGeom>
          </p:spPr>
        </p:pic>
        <p:sp>
          <p:nvSpPr>
            <p:cNvPr id="27" name="Right Arrow 26"/>
            <p:cNvSpPr/>
            <p:nvPr/>
          </p:nvSpPr>
          <p:spPr>
            <a:xfrm>
              <a:off x="4360221" y="4946139"/>
              <a:ext cx="520570" cy="402115"/>
            </a:xfrm>
            <a:prstGeom prst="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459823" y="4438938"/>
                  <a:ext cx="3672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56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823" y="4438938"/>
                  <a:ext cx="367280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1667" r="-1667" b="-170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34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Theoretical analysis</a:t>
            </a:r>
            <a:endParaRPr lang="zh-CN" altLang="en-US" sz="24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6065" y="908720"/>
                <a:ext cx="8460431" cy="878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The optimal settings involve the bunching wave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, average energy spread after </a:t>
                </a:r>
                <a:r>
                  <a:rPr lang="en-US" altLang="zh-CN" dirty="0" err="1" smtClean="0">
                    <a:solidFill>
                      <a:srgbClr val="000000"/>
                    </a:solidFill>
                    <a:latin typeface="Arial"/>
                    <a:ea typeface="+mn-ea"/>
                  </a:rPr>
                  <a:t>buring</a:t>
                </a:r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</m:acc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 (∼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 and chicane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56</m:t>
                        </m:r>
                      </m:sub>
                    </m:sSub>
                  </m:oMath>
                </a14:m>
                <a:endParaRPr lang="zh-CN" altLang="en-US" dirty="0" err="1" smtClean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5" y="908720"/>
                <a:ext cx="8460431" cy="878702"/>
              </a:xfrm>
              <a:prstGeom prst="rect">
                <a:avLst/>
              </a:prstGeom>
              <a:blipFill rotWithShape="0">
                <a:blip r:embed="rId3"/>
                <a:stretch>
                  <a:fillRect l="-432"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02308" y="1808069"/>
            <a:ext cx="6166036" cy="4825188"/>
            <a:chOff x="1043608" y="1808069"/>
            <a:chExt cx="6166036" cy="482518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608" y="1988840"/>
              <a:ext cx="6166036" cy="4644417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3203848" y="1808069"/>
              <a:ext cx="0" cy="4645267"/>
            </a:xfrm>
            <a:prstGeom prst="line">
              <a:avLst/>
            </a:prstGeom>
            <a:ln w="19050">
              <a:solidFill>
                <a:srgbClr val="7575D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7864" y="5157192"/>
              <a:ext cx="2160241" cy="510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5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Simulations and frequency </a:t>
            </a:r>
            <a:r>
              <a:rPr lang="en-US" altLang="zh-CN" sz="2400" i="1" dirty="0" err="1" smtClean="0">
                <a:latin typeface="+mj-lt"/>
              </a:rPr>
              <a:t>tunability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6065" y="908720"/>
            <a:ext cx="846043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LCLS injector parameters: 135MeV, 800nm, 2(or 4) THz modulation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22694"/>
            <a:ext cx="4501009" cy="3480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1813" b="65816"/>
          <a:stretch/>
        </p:blipFill>
        <p:spPr>
          <a:xfrm>
            <a:off x="4427985" y="3291350"/>
            <a:ext cx="4752528" cy="2520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395" y="1705820"/>
            <a:ext cx="4271853" cy="12882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808250" y="1916832"/>
            <a:ext cx="0" cy="433103"/>
          </a:xfrm>
          <a:prstGeom prst="straightConnector1">
            <a:avLst/>
          </a:prstGeom>
          <a:ln w="28575">
            <a:solidFill>
              <a:srgbClr val="0101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8412" y="1551931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X-band linearizer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984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Generate electron bunch train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9" y="908720"/>
            <a:ext cx="8208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135MeV just for THz radiation? How about low energy?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4" y="1594194"/>
            <a:ext cx="2546466" cy="216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556792"/>
            <a:ext cx="2546466" cy="21600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851920" y="2463021"/>
            <a:ext cx="520570" cy="402115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1522" y="1955820"/>
                <a:ext cx="3672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522" y="1955820"/>
                <a:ext cx="36728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0000" r="-3333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3568" y="3857273"/>
                <a:ext cx="82089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Work at high-harmonic regime: </a:t>
                </a:r>
                <a:endParaRPr lang="en-US" altLang="zh-CN" dirty="0">
                  <a:solidFill>
                    <a:srgbClr val="000000"/>
                  </a:solidFill>
                  <a:latin typeface="Arial"/>
                  <a:ea typeface="+mn-ea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    50MeV electron beam resonant at 2.4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𝜇</m:t>
                    </m:r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m with IR laser (800nm, 3</a:t>
                </a:r>
                <a:r>
                  <a:rPr lang="en-US" altLang="zh-CN" baseline="30000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rd</a:t>
                </a:r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 harmonic)</a:t>
                </a:r>
                <a:endParaRPr lang="zh-CN" altLang="en-US" dirty="0" err="1" smtClean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57273"/>
                <a:ext cx="8208912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45" r="-1485" b="-4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3568" y="4937393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Produce narrow-band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ea typeface="+mn-ea"/>
              </a:rPr>
              <a:t>mJ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-level THz radiation ranging up to ~20THz with kHz repetition rate in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ea typeface="+mn-ea"/>
              </a:rPr>
              <a:t>undulator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 radiation (see Z. Huang’s talk in FEL2017)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93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Generate electron bunch train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9" y="908720"/>
            <a:ext cx="8208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135MeV just for THz radiation? How about low energy?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4" y="1594194"/>
            <a:ext cx="2546466" cy="216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556792"/>
            <a:ext cx="2546466" cy="21600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851920" y="2463021"/>
            <a:ext cx="520570" cy="402115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1522" y="1955820"/>
                <a:ext cx="3672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522" y="1955820"/>
                <a:ext cx="36728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0000" r="-3333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3568" y="3857273"/>
                <a:ext cx="82089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Work at high-harmonic regime: </a:t>
                </a:r>
                <a:endParaRPr lang="en-US" altLang="zh-CN" dirty="0">
                  <a:solidFill>
                    <a:srgbClr val="000000"/>
                  </a:solidFill>
                  <a:latin typeface="Arial"/>
                  <a:ea typeface="+mn-ea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    50MeV electron beam resonant at 2.4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𝜇</m:t>
                    </m:r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m with IR laser (800nm, 3</a:t>
                </a:r>
                <a:r>
                  <a:rPr lang="en-US" altLang="zh-CN" baseline="30000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rd</a:t>
                </a:r>
                <a:r>
                  <a:rPr lang="en-US" altLang="zh-CN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 harmonic)</a:t>
                </a:r>
                <a:endParaRPr lang="zh-CN" altLang="en-US" dirty="0" err="1" smtClean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57273"/>
                <a:ext cx="8208912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45" r="-1485" b="-4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3568" y="4937393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Produce narrow-band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ea typeface="+mn-ea"/>
              </a:rPr>
              <a:t>mJ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-level THz radiation ranging up to ~20THz with kHz repetition rate in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ea typeface="+mn-ea"/>
              </a:rPr>
              <a:t>undulator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 radiation (see Z. Huang’s talk in FEL2017)</a:t>
            </a:r>
            <a:endParaRPr lang="zh-CN" altLang="en-US" dirty="0" err="1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45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 smtClean="0">
                <a:latin typeface="+mj-lt"/>
              </a:rPr>
              <a:t>Electron Bunch Train</a:t>
            </a:r>
            <a:endParaRPr lang="zh-CN" altLang="en-US" i="1" dirty="0">
              <a:latin typeface="+mj-l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55576" y="980728"/>
            <a:ext cx="784887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sz="1600" kern="0" dirty="0" smtClean="0"/>
              <a:t>Bunch train consists of a large number of equally spacing electron </a:t>
            </a:r>
            <a:r>
              <a:rPr lang="en-US" sz="1600" kern="0" dirty="0" err="1" smtClean="0"/>
              <a:t>microbunches</a:t>
            </a:r>
            <a:r>
              <a:rPr lang="en-US" sz="1600" kern="0" dirty="0" smtClean="0"/>
              <a:t>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23728" y="3789040"/>
            <a:ext cx="4802795" cy="477054"/>
            <a:chOff x="1786640" y="3046457"/>
            <a:chExt cx="4802795" cy="47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366348" y="3284984"/>
              <a:ext cx="3681308" cy="216024"/>
              <a:chOff x="3058052" y="3212976"/>
              <a:chExt cx="3681308" cy="21602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707904" y="3212976"/>
                <a:ext cx="432048" cy="21602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57756" y="3212976"/>
                <a:ext cx="432048" cy="21602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07608" y="3212976"/>
                <a:ext cx="432048" cy="21602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57460" y="3212976"/>
                <a:ext cx="432048" cy="21602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07312" y="3212976"/>
                <a:ext cx="432048" cy="21602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058052" y="3212976"/>
                <a:ext cx="432048" cy="21602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84168" y="3046457"/>
              <a:ext cx="5052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 smtClean="0">
                  <a:solidFill>
                    <a:srgbClr val="FF0000"/>
                  </a:solidFill>
                </a:rPr>
                <a:t>…</a:t>
              </a:r>
              <a:endParaRPr lang="zh-CN" altLang="en-US" sz="25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86640" y="3046457"/>
              <a:ext cx="5052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 smtClean="0">
                  <a:solidFill>
                    <a:srgbClr val="FF0000"/>
                  </a:solidFill>
                </a:rPr>
                <a:t>…</a:t>
              </a:r>
              <a:endParaRPr lang="zh-CN" altLang="en-US" sz="2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37144" y="3273513"/>
            <a:ext cx="4223087" cy="731551"/>
            <a:chOff x="2437144" y="2625441"/>
            <a:chExt cx="4223087" cy="731551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4332664" y="1029424"/>
              <a:ext cx="432048" cy="4223087"/>
            </a:xfrm>
            <a:prstGeom prst="leftBrac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435188" y="2625441"/>
                  <a:ext cx="3282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188" y="2625441"/>
                  <a:ext cx="32829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981" r="-7547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2919460" y="4293096"/>
            <a:ext cx="644428" cy="747082"/>
            <a:chOff x="2919460" y="3645024"/>
            <a:chExt cx="644428" cy="74708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919460" y="3645024"/>
              <a:ext cx="0" cy="697577"/>
            </a:xfrm>
            <a:prstGeom prst="straightConnector1">
              <a:avLst/>
            </a:prstGeom>
            <a:ln w="12700">
              <a:solidFill>
                <a:srgbClr val="7575D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563888" y="3645024"/>
              <a:ext cx="0" cy="697577"/>
            </a:xfrm>
            <a:prstGeom prst="straightConnector1">
              <a:avLst/>
            </a:prstGeom>
            <a:ln w="12700">
              <a:solidFill>
                <a:srgbClr val="7575D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919460" y="3993812"/>
              <a:ext cx="644428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118285" y="4115107"/>
                  <a:ext cx="2845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285" y="4115107"/>
                  <a:ext cx="28450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565" r="-6522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917222" y="4293096"/>
            <a:ext cx="603883" cy="983484"/>
            <a:chOff x="3917222" y="3645024"/>
            <a:chExt cx="603883" cy="983484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067944" y="3645024"/>
              <a:ext cx="0" cy="697577"/>
            </a:xfrm>
            <a:prstGeom prst="straightConnector1">
              <a:avLst/>
            </a:prstGeom>
            <a:ln w="12700">
              <a:solidFill>
                <a:srgbClr val="7575D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355976" y="3645024"/>
              <a:ext cx="0" cy="697577"/>
            </a:xfrm>
            <a:prstGeom prst="straightConnector1">
              <a:avLst/>
            </a:prstGeom>
            <a:ln w="12700">
              <a:solidFill>
                <a:srgbClr val="7575D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067944" y="4112013"/>
              <a:ext cx="313503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917222" y="4330093"/>
                  <a:ext cx="603883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altLang="zh-CN" b="0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7222" y="4330093"/>
                  <a:ext cx="603883" cy="29841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040" r="-3030" b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339752" y="5813865"/>
            <a:ext cx="4344300" cy="567463"/>
            <a:chOff x="2387940" y="4968297"/>
            <a:chExt cx="4344300" cy="567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387940" y="4968297"/>
                  <a:ext cx="2953757" cy="567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𝑒𝑐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940" y="4968297"/>
                  <a:ext cx="2953757" cy="5672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799292" y="4968297"/>
                  <a:ext cx="932948" cy="567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292" y="4968297"/>
                  <a:ext cx="932948" cy="5674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1556792"/>
            <a:ext cx="431129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6653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Summary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1988840"/>
            <a:ext cx="82089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We talked about two methods to generate electron beam train at Tsinghua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Nonlinear space charge oscillation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Slice energy spread modulation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90872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Electron beam train production is an interesting topic including longitudinal beam dynamics, beam manipulation, radiation and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ea typeface="+mn-ea"/>
              </a:rPr>
              <a:t>wakefield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 effect.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342900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The method based on slice energy spread modulation is of great potentials to be applied in modern free-electron laser facilities.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135" y="444988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For detailed information, please refer to our two papers</a:t>
            </a:r>
            <a:b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</a:br>
            <a:r>
              <a:rPr lang="en-US" altLang="zh-CN" dirty="0" smtClean="0">
                <a:solidFill>
                  <a:srgbClr val="000000"/>
                </a:solidFill>
                <a:latin typeface="Arial"/>
                <a:ea typeface="+mn-ea"/>
              </a:rPr>
              <a:t>PRL 116, 184801 (2016) and PRAB 20, 050701 (2017)</a:t>
            </a:r>
          </a:p>
        </p:txBody>
      </p:sp>
    </p:spTree>
    <p:extLst>
      <p:ext uri="{BB962C8B-B14F-4D97-AF65-F5344CB8AC3E}">
        <p14:creationId xmlns:p14="http://schemas.microsoft.com/office/powerpoint/2010/main" val="301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205038"/>
            <a:ext cx="9144000" cy="223202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ea typeface="黑体" pitchFamily="49" charset="-122"/>
              </a:rPr>
              <a:t>Thanks !</a:t>
            </a:r>
            <a:endParaRPr lang="zh-CN" altLang="en-US" sz="6000" dirty="0">
              <a:solidFill>
                <a:schemeClr val="bg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90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 smtClean="0">
                <a:latin typeface="+mj-lt"/>
              </a:rPr>
              <a:t>Application of Bunch Train</a:t>
            </a:r>
            <a:endParaRPr lang="zh-CN" altLang="en-US" i="1" dirty="0">
              <a:latin typeface="+mj-l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55576" y="980728"/>
            <a:ext cx="784887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sz="1600" kern="0" dirty="0" smtClean="0"/>
              <a:t>Narrow-band high-intensity THz radiation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285384"/>
            <a:ext cx="5177307" cy="36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2915652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Single bunch 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992" y="1464196"/>
            <a:ext cx="2760000" cy="54000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5076056" y="1972558"/>
            <a:ext cx="406928" cy="0"/>
          </a:xfrm>
          <a:prstGeom prst="straightConnector1">
            <a:avLst/>
          </a:prstGeom>
          <a:ln w="1270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78878" y="2195572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Form factor</a:t>
            </a:r>
            <a:endParaRPr lang="zh-CN" altLang="en-US" sz="16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595" y="2094849"/>
            <a:ext cx="2520000" cy="54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3284359"/>
            <a:ext cx="5177307" cy="360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07158" y="290885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Bunch train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108" y="2914627"/>
            <a:ext cx="1700426" cy="36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3316523"/>
            <a:ext cx="3967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 smtClean="0">
                <a:latin typeface="+mj-lt"/>
              </a:rPr>
              <a:t>Application of Bunch Train</a:t>
            </a:r>
            <a:endParaRPr lang="zh-CN" altLang="en-US" i="1" dirty="0">
              <a:latin typeface="+mj-l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3568" y="980728"/>
            <a:ext cx="7848872" cy="1368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sz="1600" kern="0" dirty="0" smtClean="0"/>
              <a:t>Resonant </a:t>
            </a:r>
            <a:r>
              <a:rPr lang="en-US" sz="1600" kern="0" dirty="0"/>
              <a:t>excitation of plasma/dielectric </a:t>
            </a:r>
            <a:r>
              <a:rPr lang="en-US" sz="1600" kern="0" dirty="0" err="1"/>
              <a:t>wakefields</a:t>
            </a:r>
            <a:r>
              <a:rPr lang="en-US" sz="1600" kern="0" dirty="0"/>
              <a:t>. </a:t>
            </a:r>
            <a:endParaRPr lang="en-US" sz="1600" kern="0" dirty="0" smtClean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sz="1600" kern="0" dirty="0" smtClean="0"/>
              <a:t>The </a:t>
            </a:r>
            <a:r>
              <a:rPr lang="en-US" sz="1600" kern="0" dirty="0"/>
              <a:t>plasma density </a:t>
            </a:r>
            <a:r>
              <a:rPr lang="en-US" sz="1600" kern="0" dirty="0" smtClean="0"/>
              <a:t>is matched to the bunch train period for </a:t>
            </a:r>
            <a:r>
              <a:rPr lang="en-US" sz="1600" kern="0" dirty="0"/>
              <a:t>maximum </a:t>
            </a:r>
            <a:r>
              <a:rPr lang="en-US" sz="1600" kern="0" dirty="0" err="1" smtClean="0"/>
              <a:t>wakefields</a:t>
            </a:r>
            <a:r>
              <a:rPr lang="en-US" sz="1600" kern="0" dirty="0" smtClean="0"/>
              <a:t> acceleration or </a:t>
            </a:r>
            <a:r>
              <a:rPr lang="en-US" sz="1600" kern="0" dirty="0"/>
              <a:t>maximum transformer ratio </a:t>
            </a:r>
            <a:r>
              <a:rPr lang="en-US" sz="1600" kern="0" dirty="0" smtClean="0"/>
              <a:t>in </a:t>
            </a:r>
            <a:r>
              <a:rPr lang="en-US" sz="1600" kern="0" dirty="0"/>
              <a:t>plasma </a:t>
            </a:r>
            <a:r>
              <a:rPr lang="en-US" sz="1600" kern="0" dirty="0" err="1"/>
              <a:t>wakefield</a:t>
            </a:r>
            <a:r>
              <a:rPr lang="en-US" sz="1600" kern="0" dirty="0"/>
              <a:t> acceleration.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34049"/>
            <a:ext cx="3291314" cy="17470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5443" y="3266097"/>
            <a:ext cx="3401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P. </a:t>
            </a:r>
            <a:r>
              <a:rPr lang="en-US" sz="1400" i="1" dirty="0" err="1" smtClean="0">
                <a:solidFill>
                  <a:srgbClr val="7575D1"/>
                </a:solidFill>
              </a:rPr>
              <a:t>Muggli</a:t>
            </a:r>
            <a:r>
              <a:rPr lang="en-US" sz="1400" i="1" dirty="0" smtClean="0">
                <a:solidFill>
                  <a:srgbClr val="7575D1"/>
                </a:solidFill>
              </a:rPr>
              <a:t> et al., PRL 101, 054801 (2008)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5443" y="3782927"/>
            <a:ext cx="313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C. Jing et al., PRL 98, 144801 (2007)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755576" y="5013176"/>
                <a:ext cx="7848872" cy="50405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  <a:buSzPct val="50000"/>
                  <a:buFont typeface="Wingdings" panose="05000000000000000000" pitchFamily="2" charset="2"/>
                  <a:buChar char="l"/>
                </a:pPr>
                <a:r>
                  <a:rPr lang="en-US" sz="1600" kern="0" dirty="0" smtClean="0"/>
                  <a:t>Requirements for bunch train:</a:t>
                </a:r>
                <a:br>
                  <a:rPr lang="en-US" sz="1600" kern="0" dirty="0" smtClean="0"/>
                </a:br>
                <a:r>
                  <a:rPr lang="en-US" sz="1600" kern="0" dirty="0" smtClean="0"/>
                  <a:t>Tunable bunching period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kern="0" dirty="0" smtClean="0"/>
                  <a:t>), </a:t>
                </a:r>
                <a:r>
                  <a:rPr lang="en-US" altLang="zh-CN" sz="1600" kern="0" dirty="0"/>
                  <a:t>high bunching factor (</a:t>
                </a:r>
                <a14:m>
                  <m:oMath xmlns:m="http://schemas.openxmlformats.org/officeDocument/2006/math">
                    <m:r>
                      <a:rPr lang="en-US" altLang="zh-CN" sz="1600" i="1" ker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zh-CN" sz="16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600" i="1" ker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kern="0" dirty="0" smtClean="0"/>
                  <a:t>), </a:t>
                </a:r>
                <a:r>
                  <a:rPr lang="en-US" sz="1600" kern="0" dirty="0" smtClean="0"/>
                  <a:t>high peak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kern="0" dirty="0" smtClean="0"/>
                  <a:t>)</a:t>
                </a:r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7848872" cy="504056"/>
              </a:xfrm>
              <a:prstGeom prst="rect">
                <a:avLst/>
              </a:prstGeom>
              <a:blipFill rotWithShape="0">
                <a:blip r:embed="rId5"/>
                <a:stretch>
                  <a:fillRect b="-56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3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755576" y="1124744"/>
            <a:ext cx="7848872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>
                <a:solidFill>
                  <a:schemeClr val="accent3">
                    <a:lumMod val="65000"/>
                  </a:schemeClr>
                </a:solidFill>
              </a:rPr>
              <a:t>Introduction and application of electron bunch train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/>
              <a:t>Methods to generate electron bunch train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>
                <a:solidFill>
                  <a:schemeClr val="accent3">
                    <a:lumMod val="65000"/>
                  </a:schemeClr>
                </a:solidFill>
              </a:rPr>
              <a:t>Two methods used in Tsinghua University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65000"/>
                </a:schemeClr>
              </a:buClr>
              <a:buSzPct val="100000"/>
              <a:buFont typeface="+mj-lt"/>
              <a:buAutoNum type="arabicPeriod"/>
            </a:pPr>
            <a:r>
              <a:rPr lang="en-US" altLang="zh-CN" sz="1600" kern="0" dirty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en-US" altLang="zh-CN" sz="1600" kern="0" dirty="0" smtClean="0">
                <a:solidFill>
                  <a:schemeClr val="accent3">
                    <a:lumMod val="65000"/>
                  </a:schemeClr>
                </a:solidFill>
              </a:rPr>
              <a:t>Nonlinear longitudinal space charge oscillation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65000"/>
                </a:schemeClr>
              </a:buClr>
              <a:buSzPct val="100000"/>
              <a:buFont typeface="+mj-lt"/>
              <a:buAutoNum type="arabicPeriod"/>
            </a:pPr>
            <a:r>
              <a:rPr lang="en-US" altLang="zh-CN" sz="1600" kern="0" dirty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en-US" altLang="zh-CN" sz="1600" kern="0" dirty="0" smtClean="0">
                <a:solidFill>
                  <a:schemeClr val="accent3">
                    <a:lumMod val="65000"/>
                  </a:schemeClr>
                </a:solidFill>
              </a:rPr>
              <a:t>Slice energy spread modulation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CN" sz="2000" kern="0" dirty="0" smtClean="0">
                <a:solidFill>
                  <a:schemeClr val="accent3">
                    <a:lumMod val="65000"/>
                  </a:schemeClr>
                </a:solidFill>
              </a:rPr>
              <a:t>Summary and acknowledgments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endParaRPr lang="en-US" sz="2000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47" y="260648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Outline</a:t>
            </a:r>
            <a:endParaRPr lang="zh-CN" alt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57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 smtClean="0">
                <a:latin typeface="+mj-lt"/>
              </a:rPr>
              <a:t>Bunch Train Generation</a:t>
            </a:r>
            <a:endParaRPr lang="zh-CN" altLang="en-US" i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980728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l"/>
            </a:pPr>
            <a:r>
              <a:rPr lang="en-US" sz="1600" dirty="0">
                <a:solidFill>
                  <a:srgbClr val="000000"/>
                </a:solidFill>
              </a:rPr>
              <a:t>Exchange transverse modulation to longitudinal distribution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83" y="1610845"/>
            <a:ext cx="3388863" cy="2134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406" y="1769036"/>
            <a:ext cx="4435971" cy="1762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172" y="3645024"/>
            <a:ext cx="3401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P. </a:t>
            </a:r>
            <a:r>
              <a:rPr lang="en-US" sz="1400" i="1" dirty="0" err="1" smtClean="0">
                <a:solidFill>
                  <a:srgbClr val="7575D1"/>
                </a:solidFill>
              </a:rPr>
              <a:t>Muggli</a:t>
            </a:r>
            <a:r>
              <a:rPr lang="en-US" sz="1400" i="1" dirty="0" smtClean="0">
                <a:solidFill>
                  <a:srgbClr val="7575D1"/>
                </a:solidFill>
              </a:rPr>
              <a:t> et al., PRL 101, 054801 (2008)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8910" y="3625279"/>
            <a:ext cx="3419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Y. E. Sun et al., PRL 105, 234801 (2010)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3995772"/>
            <a:ext cx="821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l"/>
            </a:pPr>
            <a:r>
              <a:rPr lang="en-US" sz="1600" dirty="0" smtClean="0">
                <a:solidFill>
                  <a:srgbClr val="000000"/>
                </a:solidFill>
              </a:rPr>
              <a:t>Generate the beam modulation directly at the cathode </a:t>
            </a:r>
            <a:r>
              <a:rPr lang="en-US" altLang="zh-CN" sz="1600" dirty="0" smtClean="0">
                <a:solidFill>
                  <a:srgbClr val="000000"/>
                </a:solidFill>
              </a:rPr>
              <a:t>with drive laser shaping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655393"/>
            <a:ext cx="4829175" cy="20859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94028" y="4772558"/>
            <a:ext cx="3285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Y. Shen et al., PRL 107, 204801 (2011)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4028" y="5110212"/>
            <a:ext cx="33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M. </a:t>
            </a:r>
            <a:r>
              <a:rPr lang="en-US" sz="1400" i="1" dirty="0" err="1" smtClean="0">
                <a:solidFill>
                  <a:srgbClr val="7575D1"/>
                </a:solidFill>
              </a:rPr>
              <a:t>Boscolo</a:t>
            </a:r>
            <a:r>
              <a:rPr lang="en-US" sz="1400" i="1" dirty="0" smtClean="0">
                <a:solidFill>
                  <a:srgbClr val="7575D1"/>
                </a:solidFill>
              </a:rPr>
              <a:t> et al., NIMA 577, 409 (2007)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4028" y="5447866"/>
            <a:ext cx="290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Y. Li et al., APL 92, 014101 (2008)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4028" y="5785519"/>
            <a:ext cx="3858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J. G. Neumann et al., JAP 105, 053304 (2009)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04987" y="6093296"/>
            <a:ext cx="3848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L. X. Yan, et al., IPAC 1st, Kyoto, Japan(2010)</a:t>
            </a:r>
          </a:p>
        </p:txBody>
      </p:sp>
    </p:spTree>
    <p:extLst>
      <p:ext uri="{BB962C8B-B14F-4D97-AF65-F5344CB8AC3E}">
        <p14:creationId xmlns:p14="http://schemas.microsoft.com/office/powerpoint/2010/main" val="9549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1847" y="224645"/>
            <a:ext cx="8235914" cy="540059"/>
          </a:xfrm>
        </p:spPr>
        <p:txBody>
          <a:bodyPr/>
          <a:lstStyle/>
          <a:p>
            <a:pPr algn="l"/>
            <a:r>
              <a:rPr lang="en-US" altLang="zh-CN" i="1" dirty="0" smtClean="0">
                <a:latin typeface="+mj-lt"/>
              </a:rPr>
              <a:t>Bunch Train Generation</a:t>
            </a:r>
            <a:endParaRPr lang="zh-CN" altLang="en-US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3" y="974527"/>
            <a:ext cx="844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/>
              </a:rPr>
              <a:t>Exchange wake-induced energy modulation to density bunching</a:t>
            </a:r>
            <a:endParaRPr lang="zh-CN" altLang="en-US" sz="1600" dirty="0" err="1"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74862"/>
            <a:ext cx="4679912" cy="22581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2555940"/>
            <a:ext cx="3488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575D1"/>
                </a:solidFill>
              </a:rPr>
              <a:t>S. </a:t>
            </a:r>
            <a:r>
              <a:rPr lang="en-US" sz="1400" i="1" dirty="0" err="1" smtClean="0">
                <a:solidFill>
                  <a:srgbClr val="7575D1"/>
                </a:solidFill>
              </a:rPr>
              <a:t>Antipov</a:t>
            </a:r>
            <a:r>
              <a:rPr lang="en-US" sz="1400" i="1" dirty="0" smtClean="0">
                <a:solidFill>
                  <a:srgbClr val="7575D1"/>
                </a:solidFill>
              </a:rPr>
              <a:t> et al., PRL 108, 144801 (2012)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112" y="2833191"/>
            <a:ext cx="3488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575D1"/>
                </a:solidFill>
              </a:rPr>
              <a:t>S. </a:t>
            </a:r>
            <a:r>
              <a:rPr lang="en-US" sz="1400" i="1" dirty="0" err="1" smtClean="0">
                <a:solidFill>
                  <a:srgbClr val="7575D1"/>
                </a:solidFill>
              </a:rPr>
              <a:t>Antipov</a:t>
            </a:r>
            <a:r>
              <a:rPr lang="en-US" sz="1400" i="1" dirty="0" smtClean="0">
                <a:solidFill>
                  <a:srgbClr val="7575D1"/>
                </a:solidFill>
              </a:rPr>
              <a:t> et al., PRL 111, 134802 (2013)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545" y="414908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Arial"/>
              </a:rPr>
              <a:t>Frequency beating </a:t>
            </a:r>
            <a:r>
              <a:rPr lang="en-US" altLang="zh-CN" sz="1600" dirty="0" smtClean="0">
                <a:solidFill>
                  <a:srgbClr val="000000"/>
                </a:solidFill>
                <a:latin typeface="Arial"/>
              </a:rPr>
              <a:t>or difference of the laser-induced </a:t>
            </a:r>
            <a:r>
              <a:rPr lang="en-US" altLang="zh-CN" sz="1600" dirty="0">
                <a:solidFill>
                  <a:srgbClr val="000000"/>
                </a:solidFill>
                <a:latin typeface="Arial"/>
              </a:rPr>
              <a:t>density bunching</a:t>
            </a:r>
            <a:endParaRPr lang="zh-CN" altLang="en-US" sz="1600" dirty="0" err="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41" y="4576539"/>
            <a:ext cx="7648575" cy="12287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1560" y="6073551"/>
            <a:ext cx="368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D. Xiang et al., PRST-AB 12, 080701 (2009)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4454" y="607355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575D1"/>
                </a:solidFill>
              </a:rPr>
              <a:t>M. Dunning et al., PRL 109, 074801 (2009)</a:t>
            </a:r>
          </a:p>
        </p:txBody>
      </p:sp>
    </p:spTree>
    <p:extLst>
      <p:ext uri="{BB962C8B-B14F-4D97-AF65-F5344CB8AC3E}">
        <p14:creationId xmlns:p14="http://schemas.microsoft.com/office/powerpoint/2010/main" val="11455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755576" y="1124744"/>
            <a:ext cx="7848872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>
                <a:solidFill>
                  <a:schemeClr val="accent3">
                    <a:lumMod val="65000"/>
                  </a:schemeClr>
                </a:solidFill>
              </a:rPr>
              <a:t>Introduction and application of electron bunch train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>
                <a:solidFill>
                  <a:schemeClr val="accent3">
                    <a:lumMod val="65000"/>
                  </a:schemeClr>
                </a:solidFill>
              </a:rPr>
              <a:t>Methods to generate electron bunch train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sz="2000" kern="0" dirty="0" smtClean="0"/>
              <a:t>Two methods used in Tsinghua University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altLang="zh-CN" sz="1600" kern="0" dirty="0"/>
              <a:t> </a:t>
            </a:r>
            <a:r>
              <a:rPr lang="en-US" altLang="zh-CN" sz="1600" kern="0" dirty="0" smtClean="0"/>
              <a:t>Nonlinear longitudinal space charge oscillation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65000"/>
                </a:schemeClr>
              </a:buClr>
              <a:buSzPct val="100000"/>
              <a:buFont typeface="+mj-lt"/>
              <a:buAutoNum type="arabicPeriod"/>
            </a:pPr>
            <a:r>
              <a:rPr lang="en-US" altLang="zh-CN" sz="1600" kern="0" dirty="0"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en-US" altLang="zh-CN" sz="1600" kern="0" dirty="0" smtClean="0">
                <a:solidFill>
                  <a:schemeClr val="accent3">
                    <a:lumMod val="65000"/>
                  </a:schemeClr>
                </a:solidFill>
              </a:rPr>
              <a:t>Slice energy spread modulation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CN" sz="2000" kern="0" dirty="0" smtClean="0">
                <a:solidFill>
                  <a:schemeClr val="accent3">
                    <a:lumMod val="65000"/>
                  </a:schemeClr>
                </a:solidFill>
              </a:rPr>
              <a:t>Summary and acknowledgments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endParaRPr lang="en-US" sz="2000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47" y="260648"/>
            <a:ext cx="8235914" cy="540059"/>
          </a:xfrm>
        </p:spPr>
        <p:txBody>
          <a:bodyPr/>
          <a:lstStyle/>
          <a:p>
            <a:pPr algn="l"/>
            <a:r>
              <a:rPr lang="en-US" altLang="zh-CN" sz="2400" i="1" dirty="0" smtClean="0">
                <a:latin typeface="+mj-lt"/>
              </a:rPr>
              <a:t>Outline</a:t>
            </a:r>
            <a:endParaRPr lang="zh-CN" alt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91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43464</TotalTime>
  <Words>1335</Words>
  <Application>Microsoft Office PowerPoint</Application>
  <PresentationFormat>On-screen Show (4:3)</PresentationFormat>
  <Paragraphs>221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Unicode MS</vt:lpstr>
      <vt:lpstr>黑体</vt:lpstr>
      <vt:lpstr>宋体</vt:lpstr>
      <vt:lpstr>微软雅黑</vt:lpstr>
      <vt:lpstr>Arial</vt:lpstr>
      <vt:lpstr>Cambria Math</vt:lpstr>
      <vt:lpstr>Times New Roman</vt:lpstr>
      <vt:lpstr>Wingdings</vt:lpstr>
      <vt:lpstr>默认设计模板</vt:lpstr>
      <vt:lpstr>Tunable Electron Bunch Train Generation  at Tsinghua University</vt:lpstr>
      <vt:lpstr>Outline</vt:lpstr>
      <vt:lpstr>Electron Bunch Train</vt:lpstr>
      <vt:lpstr>Application of Bunch Train</vt:lpstr>
      <vt:lpstr>Application of Bunch Train</vt:lpstr>
      <vt:lpstr>Outline</vt:lpstr>
      <vt:lpstr>Bunch Train Generation</vt:lpstr>
      <vt:lpstr>Bunch Train Generation</vt:lpstr>
      <vt:lpstr>Outline</vt:lpstr>
      <vt:lpstr>Longitudinal space charge oscillation</vt:lpstr>
      <vt:lpstr>Longitudinal space charge oscillation</vt:lpstr>
      <vt:lpstr>Experiment beam line at Tsinghua</vt:lpstr>
      <vt:lpstr>Oscillation evolution</vt:lpstr>
      <vt:lpstr>Oscillation evolution</vt:lpstr>
      <vt:lpstr>THz autocorrelation measurement</vt:lpstr>
      <vt:lpstr>Tunable bunch train spacing</vt:lpstr>
      <vt:lpstr>Optimization of THz radiation energy</vt:lpstr>
      <vt:lpstr>THz radiation energy</vt:lpstr>
      <vt:lpstr>THz from dielectric wakefield structures</vt:lpstr>
      <vt:lpstr>Outline</vt:lpstr>
      <vt:lpstr>Generate electron bunch train</vt:lpstr>
      <vt:lpstr>Generate electron bunch train</vt:lpstr>
      <vt:lpstr>Generate electron bunch train</vt:lpstr>
      <vt:lpstr>Theoretical analysis</vt:lpstr>
      <vt:lpstr>Theoretical analysis</vt:lpstr>
      <vt:lpstr>Theoretical analysis</vt:lpstr>
      <vt:lpstr>Simulations and frequency tunability</vt:lpstr>
      <vt:lpstr>Generate electron bunch train</vt:lpstr>
      <vt:lpstr>Generate electron bunch train</vt:lpstr>
      <vt:lpstr>Summary</vt:lpstr>
      <vt:lpstr>PowerPoint Presentation</vt:lpstr>
    </vt:vector>
  </TitlesOfParts>
  <Company>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huangwh</dc:creator>
  <cp:lastModifiedBy>zhangzhen</cp:lastModifiedBy>
  <cp:revision>4871</cp:revision>
  <dcterms:created xsi:type="dcterms:W3CDTF">2006-10-07T01:16:49Z</dcterms:created>
  <dcterms:modified xsi:type="dcterms:W3CDTF">2017-08-28T16:29:50Z</dcterms:modified>
</cp:coreProperties>
</file>