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2"/>
  </p:notesMasterIdLst>
  <p:handoutMasterIdLst>
    <p:handoutMasterId r:id="rId43"/>
  </p:handoutMasterIdLst>
  <p:sldIdLst>
    <p:sldId id="650" r:id="rId2"/>
    <p:sldId id="634" r:id="rId3"/>
    <p:sldId id="883" r:id="rId4"/>
    <p:sldId id="876" r:id="rId5"/>
    <p:sldId id="884" r:id="rId6"/>
    <p:sldId id="829" r:id="rId7"/>
    <p:sldId id="862" r:id="rId8"/>
    <p:sldId id="831" r:id="rId9"/>
    <p:sldId id="844" r:id="rId10"/>
    <p:sldId id="506" r:id="rId11"/>
    <p:sldId id="825" r:id="rId12"/>
    <p:sldId id="847" r:id="rId13"/>
    <p:sldId id="846" r:id="rId14"/>
    <p:sldId id="889" r:id="rId15"/>
    <p:sldId id="827" r:id="rId16"/>
    <p:sldId id="828" r:id="rId17"/>
    <p:sldId id="861" r:id="rId18"/>
    <p:sldId id="850" r:id="rId19"/>
    <p:sldId id="816" r:id="rId20"/>
    <p:sldId id="868" r:id="rId21"/>
    <p:sldId id="886" r:id="rId22"/>
    <p:sldId id="851" r:id="rId23"/>
    <p:sldId id="803" r:id="rId24"/>
    <p:sldId id="804" r:id="rId25"/>
    <p:sldId id="856" r:id="rId26"/>
    <p:sldId id="806" r:id="rId27"/>
    <p:sldId id="867" r:id="rId28"/>
    <p:sldId id="866" r:id="rId29"/>
    <p:sldId id="807" r:id="rId30"/>
    <p:sldId id="808" r:id="rId31"/>
    <p:sldId id="878" r:id="rId32"/>
    <p:sldId id="873" r:id="rId33"/>
    <p:sldId id="869" r:id="rId34"/>
    <p:sldId id="871" r:id="rId35"/>
    <p:sldId id="875" r:id="rId36"/>
    <p:sldId id="879" r:id="rId37"/>
    <p:sldId id="887" r:id="rId38"/>
    <p:sldId id="888" r:id="rId39"/>
    <p:sldId id="738" r:id="rId40"/>
    <p:sldId id="719" r:id="rId41"/>
  </p:sldIdLst>
  <p:sldSz cx="9144000" cy="6858000" type="screen4x3"/>
  <p:notesSz cx="6858000" cy="9144000"/>
  <p:defaultTextStyle>
    <a:defPPr>
      <a:defRPr lang="zh-CN"/>
    </a:defPPr>
    <a:lvl1pPr algn="ctr" rtl="0" fontAlgn="base">
      <a:spcBef>
        <a:spcPct val="0"/>
      </a:spcBef>
      <a:spcAft>
        <a:spcPct val="0"/>
      </a:spcAft>
      <a:defRPr sz="1400" kern="1200">
        <a:solidFill>
          <a:schemeClr val="tx1"/>
        </a:solidFill>
        <a:latin typeface="Arial" charset="0"/>
        <a:ea typeface="宋体" pitchFamily="2" charset="-122"/>
        <a:cs typeface="+mn-cs"/>
      </a:defRPr>
    </a:lvl1pPr>
    <a:lvl2pPr marL="457200" algn="ctr" rtl="0" fontAlgn="base">
      <a:spcBef>
        <a:spcPct val="0"/>
      </a:spcBef>
      <a:spcAft>
        <a:spcPct val="0"/>
      </a:spcAft>
      <a:defRPr sz="1400" kern="1200">
        <a:solidFill>
          <a:schemeClr val="tx1"/>
        </a:solidFill>
        <a:latin typeface="Arial" charset="0"/>
        <a:ea typeface="宋体" pitchFamily="2" charset="-122"/>
        <a:cs typeface="+mn-cs"/>
      </a:defRPr>
    </a:lvl2pPr>
    <a:lvl3pPr marL="914400" algn="ctr" rtl="0" fontAlgn="base">
      <a:spcBef>
        <a:spcPct val="0"/>
      </a:spcBef>
      <a:spcAft>
        <a:spcPct val="0"/>
      </a:spcAft>
      <a:defRPr sz="1400" kern="1200">
        <a:solidFill>
          <a:schemeClr val="tx1"/>
        </a:solidFill>
        <a:latin typeface="Arial" charset="0"/>
        <a:ea typeface="宋体" pitchFamily="2" charset="-122"/>
        <a:cs typeface="+mn-cs"/>
      </a:defRPr>
    </a:lvl3pPr>
    <a:lvl4pPr marL="1371600" algn="ctr" rtl="0" fontAlgn="base">
      <a:spcBef>
        <a:spcPct val="0"/>
      </a:spcBef>
      <a:spcAft>
        <a:spcPct val="0"/>
      </a:spcAft>
      <a:defRPr sz="1400" kern="1200">
        <a:solidFill>
          <a:schemeClr val="tx1"/>
        </a:solidFill>
        <a:latin typeface="Arial" charset="0"/>
        <a:ea typeface="宋体" pitchFamily="2" charset="-122"/>
        <a:cs typeface="+mn-cs"/>
      </a:defRPr>
    </a:lvl4pPr>
    <a:lvl5pPr marL="1828800" algn="ctr" rtl="0" fontAlgn="base">
      <a:spcBef>
        <a:spcPct val="0"/>
      </a:spcBef>
      <a:spcAft>
        <a:spcPct val="0"/>
      </a:spcAft>
      <a:defRPr sz="1400" kern="1200">
        <a:solidFill>
          <a:schemeClr val="tx1"/>
        </a:solidFill>
        <a:latin typeface="Arial" charset="0"/>
        <a:ea typeface="宋体" pitchFamily="2" charset="-122"/>
        <a:cs typeface="+mn-cs"/>
      </a:defRPr>
    </a:lvl5pPr>
    <a:lvl6pPr marL="2286000" algn="l" defTabSz="914400" rtl="0" eaLnBrk="1" latinLnBrk="0" hangingPunct="1">
      <a:defRPr sz="1400" kern="1200">
        <a:solidFill>
          <a:schemeClr val="tx1"/>
        </a:solidFill>
        <a:latin typeface="Arial" charset="0"/>
        <a:ea typeface="宋体" pitchFamily="2" charset="-122"/>
        <a:cs typeface="+mn-cs"/>
      </a:defRPr>
    </a:lvl6pPr>
    <a:lvl7pPr marL="2743200" algn="l" defTabSz="914400" rtl="0" eaLnBrk="1" latinLnBrk="0" hangingPunct="1">
      <a:defRPr sz="1400" kern="1200">
        <a:solidFill>
          <a:schemeClr val="tx1"/>
        </a:solidFill>
        <a:latin typeface="Arial" charset="0"/>
        <a:ea typeface="宋体" pitchFamily="2" charset="-122"/>
        <a:cs typeface="+mn-cs"/>
      </a:defRPr>
    </a:lvl7pPr>
    <a:lvl8pPr marL="3200400" algn="l" defTabSz="914400" rtl="0" eaLnBrk="1" latinLnBrk="0" hangingPunct="1">
      <a:defRPr sz="1400" kern="1200">
        <a:solidFill>
          <a:schemeClr val="tx1"/>
        </a:solidFill>
        <a:latin typeface="Arial" charset="0"/>
        <a:ea typeface="宋体" pitchFamily="2" charset="-122"/>
        <a:cs typeface="+mn-cs"/>
      </a:defRPr>
    </a:lvl8pPr>
    <a:lvl9pPr marL="3657600" algn="l" defTabSz="914400" rtl="0" eaLnBrk="1" latinLnBrk="0" hangingPunct="1">
      <a:defRPr sz="1400" kern="1200">
        <a:solidFill>
          <a:schemeClr val="tx1"/>
        </a:solidFill>
        <a:latin typeface="Arial" charset="0"/>
        <a:ea typeface="宋体" pitchFamily="2" charset="-122"/>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33E7"/>
    <a:srgbClr val="1679BA"/>
    <a:srgbClr val="2A3454"/>
    <a:srgbClr val="C0C0C0"/>
    <a:srgbClr val="4D5E68"/>
    <a:srgbClr val="777777"/>
    <a:srgbClr val="5F5F5F"/>
    <a:srgbClr val="3E4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88" autoAdjust="0"/>
    <p:restoredTop sz="99233" autoAdjust="0"/>
  </p:normalViewPr>
  <p:slideViewPr>
    <p:cSldViewPr>
      <p:cViewPr>
        <p:scale>
          <a:sx n="70" d="100"/>
          <a:sy n="70" d="100"/>
        </p:scale>
        <p:origin x="-808" y="-5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86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D:\&#24037;&#20316;\&#25955;&#35010;&#24037;&#20316;\LRBT&#35843;&#26463;\&#21709;&#24212;&#27979;&#37327;\7-16\th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4037;&#20316;\&#25955;&#35010;&#24037;&#20316;\LRBT&#35843;&#26463;\&#21709;&#24212;&#27979;&#37327;\7-16\the.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iyong\Desktop\8&#26376;25&#21495;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iyong\Desktop\8&#26376;25&#21495;data.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27713376105765"/>
          <c:y val="0.0308663592698394"/>
          <c:w val="0.918845144356955"/>
          <c:h val="0.938267281460321"/>
        </c:manualLayout>
      </c:layout>
      <c:scatterChart>
        <c:scatterStyle val="smoothMarker"/>
        <c:varyColors val="0"/>
        <c:ser>
          <c:idx val="0"/>
          <c:order val="0"/>
          <c:tx>
            <c:strRef>
              <c:f>'H1'!$G$1</c:f>
              <c:strCache>
                <c:ptCount val="1"/>
                <c:pt idx="0">
                  <c:v>R1DH09_the</c:v>
                </c:pt>
              </c:strCache>
            </c:strRef>
          </c:tx>
          <c:spPr>
            <a:ln>
              <a:solidFill>
                <a:srgbClr val="C00000"/>
              </a:solidFill>
            </a:ln>
          </c:spPr>
          <c:marker>
            <c:spPr>
              <a:ln>
                <a:solidFill>
                  <a:srgbClr val="C00000"/>
                </a:solidFill>
              </a:ln>
            </c:spPr>
          </c:marker>
          <c:xVal>
            <c:numRef>
              <c:f>'H1'!$B$2:$B$32</c:f>
              <c:numCache>
                <c:formatCode>General</c:formatCode>
                <c:ptCount val="31"/>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numCache>
            </c:numRef>
          </c:xVal>
          <c:yVal>
            <c:numRef>
              <c:f>'H1'!$G$2:$G$32</c:f>
              <c:numCache>
                <c:formatCode>General</c:formatCode>
                <c:ptCount val="31"/>
                <c:pt idx="0">
                  <c:v>-539.5401194858935</c:v>
                </c:pt>
                <c:pt idx="1">
                  <c:v>-108.5515742599349</c:v>
                </c:pt>
                <c:pt idx="2">
                  <c:v>785.0890886912047</c:v>
                </c:pt>
                <c:pt idx="3">
                  <c:v>752.2674797057024</c:v>
                </c:pt>
                <c:pt idx="4">
                  <c:v>-556.693194667067</c:v>
                </c:pt>
                <c:pt idx="5">
                  <c:v>-757.1854664950411</c:v>
                </c:pt>
                <c:pt idx="6">
                  <c:v>71.4087417974184</c:v>
                </c:pt>
                <c:pt idx="7">
                  <c:v>383.8772664709683</c:v>
                </c:pt>
                <c:pt idx="8">
                  <c:v>902.0374364964964</c:v>
                </c:pt>
                <c:pt idx="9">
                  <c:v>770.7632495219533</c:v>
                </c:pt>
                <c:pt idx="10">
                  <c:v>-215.9530129922736</c:v>
                </c:pt>
                <c:pt idx="11">
                  <c:v>-345.2773973001561</c:v>
                </c:pt>
                <c:pt idx="12">
                  <c:v>-26.54725081071077</c:v>
                </c:pt>
                <c:pt idx="13">
                  <c:v>165.5546330017326</c:v>
                </c:pt>
                <c:pt idx="14">
                  <c:v>915.5862017316117</c:v>
                </c:pt>
                <c:pt idx="15">
                  <c:v>624.5301246921574</c:v>
                </c:pt>
                <c:pt idx="16">
                  <c:v>-335.7404171541756</c:v>
                </c:pt>
                <c:pt idx="17">
                  <c:v>-869.02727980289</c:v>
                </c:pt>
                <c:pt idx="18">
                  <c:v>-749.3399535527975</c:v>
                </c:pt>
                <c:pt idx="19">
                  <c:v>730.4615216119475</c:v>
                </c:pt>
                <c:pt idx="20">
                  <c:v>870.8427234401726</c:v>
                </c:pt>
                <c:pt idx="21">
                  <c:v>304.2861363331692</c:v>
                </c:pt>
                <c:pt idx="22">
                  <c:v>6.290908465567905</c:v>
                </c:pt>
                <c:pt idx="23">
                  <c:v>-935.8058961847086</c:v>
                </c:pt>
                <c:pt idx="24">
                  <c:v>-956.2073590860834</c:v>
                </c:pt>
                <c:pt idx="25">
                  <c:v>-189.8231465659604</c:v>
                </c:pt>
                <c:pt idx="26">
                  <c:v>-3.769311831894348</c:v>
                </c:pt>
                <c:pt idx="27">
                  <c:v>371.9315320056259</c:v>
                </c:pt>
                <c:pt idx="28">
                  <c:v>244.8733423675818</c:v>
                </c:pt>
                <c:pt idx="29">
                  <c:v>-736.6191153466985</c:v>
                </c:pt>
                <c:pt idx="30">
                  <c:v>-876.2540942695185</c:v>
                </c:pt>
              </c:numCache>
            </c:numRef>
          </c:yVal>
          <c:smooth val="1"/>
        </c:ser>
        <c:ser>
          <c:idx val="1"/>
          <c:order val="1"/>
          <c:tx>
            <c:strRef>
              <c:f>'H1'!$H$1</c:f>
              <c:strCache>
                <c:ptCount val="1"/>
                <c:pt idx="0">
                  <c:v>R1DH09_mea</c:v>
                </c:pt>
              </c:strCache>
            </c:strRef>
          </c:tx>
          <c:spPr>
            <a:ln>
              <a:solidFill>
                <a:schemeClr val="tx1"/>
              </a:solidFill>
            </a:ln>
          </c:spPr>
          <c:marker>
            <c:spPr>
              <a:ln>
                <a:solidFill>
                  <a:schemeClr val="tx1"/>
                </a:solidFill>
              </a:ln>
            </c:spPr>
          </c:marker>
          <c:xVal>
            <c:numRef>
              <c:f>'H1'!$B$2:$B$32</c:f>
              <c:numCache>
                <c:formatCode>General</c:formatCode>
                <c:ptCount val="31"/>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numCache>
            </c:numRef>
          </c:xVal>
          <c:yVal>
            <c:numRef>
              <c:f>'H1'!$H$2:$H$32</c:f>
              <c:numCache>
                <c:formatCode>General</c:formatCode>
                <c:ptCount val="31"/>
                <c:pt idx="0">
                  <c:v>-512.0240404306215</c:v>
                </c:pt>
                <c:pt idx="1">
                  <c:v>-67.57637190688352</c:v>
                </c:pt>
                <c:pt idx="2">
                  <c:v>812.545943129909</c:v>
                </c:pt>
                <c:pt idx="3">
                  <c:v>770.4563577318451</c:v>
                </c:pt>
                <c:pt idx="4">
                  <c:v>-549.0462636687064</c:v>
                </c:pt>
                <c:pt idx="5">
                  <c:v>-754.9580850236401</c:v>
                </c:pt>
                <c:pt idx="6">
                  <c:v>92.3493390526272</c:v>
                </c:pt>
                <c:pt idx="7">
                  <c:v>433.6982737473451</c:v>
                </c:pt>
                <c:pt idx="8">
                  <c:v>894.69332512611</c:v>
                </c:pt>
                <c:pt idx="9">
                  <c:v>768.4048147149424</c:v>
                </c:pt>
                <c:pt idx="10">
                  <c:v>-196.3841068288668</c:v>
                </c:pt>
                <c:pt idx="11">
                  <c:v>-304.314060940769</c:v>
                </c:pt>
                <c:pt idx="12">
                  <c:v>0.0</c:v>
                </c:pt>
                <c:pt idx="13">
                  <c:v>183.4883064520184</c:v>
                </c:pt>
                <c:pt idx="14">
                  <c:v>881.9057806674945</c:v>
                </c:pt>
                <c:pt idx="15">
                  <c:v>585.3683179844876</c:v>
                </c:pt>
                <c:pt idx="16">
                  <c:v>-344.3360458957697</c:v>
                </c:pt>
                <c:pt idx="17">
                  <c:v>-843.2620698636994</c:v>
                </c:pt>
                <c:pt idx="18">
                  <c:v>-714.9135349878195</c:v>
                </c:pt>
                <c:pt idx="19">
                  <c:v>730.5236722602235</c:v>
                </c:pt>
                <c:pt idx="20">
                  <c:v>910.160619704443</c:v>
                </c:pt>
                <c:pt idx="21">
                  <c:v>279.6426916220178</c:v>
                </c:pt>
                <c:pt idx="22">
                  <c:v>-29.73087498399092</c:v>
                </c:pt>
                <c:pt idx="23">
                  <c:v>-898.7661267890251</c:v>
                </c:pt>
                <c:pt idx="24">
                  <c:v>-933.737885105153</c:v>
                </c:pt>
                <c:pt idx="25">
                  <c:v>-153.5886680819306</c:v>
                </c:pt>
                <c:pt idx="26">
                  <c:v>24.8016555452607</c:v>
                </c:pt>
                <c:pt idx="27">
                  <c:v>370.0219347177306</c:v>
                </c:pt>
                <c:pt idx="28">
                  <c:v>243.9131624385958</c:v>
                </c:pt>
                <c:pt idx="29">
                  <c:v>-723.8675596935423</c:v>
                </c:pt>
                <c:pt idx="30">
                  <c:v>-859.6237109658535</c:v>
                </c:pt>
              </c:numCache>
            </c:numRef>
          </c:yVal>
          <c:smooth val="1"/>
        </c:ser>
        <c:dLbls>
          <c:showLegendKey val="0"/>
          <c:showVal val="0"/>
          <c:showCatName val="0"/>
          <c:showSerName val="0"/>
          <c:showPercent val="0"/>
          <c:showBubbleSize val="0"/>
        </c:dLbls>
        <c:axId val="-2141588712"/>
        <c:axId val="-2141481144"/>
      </c:scatterChart>
      <c:valAx>
        <c:axId val="-2141588712"/>
        <c:scaling>
          <c:orientation val="minMax"/>
        </c:scaling>
        <c:delete val="0"/>
        <c:axPos val="b"/>
        <c:numFmt formatCode="General" sourceLinked="1"/>
        <c:majorTickMark val="out"/>
        <c:minorTickMark val="none"/>
        <c:tickLblPos val="nextTo"/>
        <c:txPr>
          <a:bodyPr/>
          <a:lstStyle/>
          <a:p>
            <a:pPr>
              <a:defRPr sz="1050"/>
            </a:pPr>
            <a:endParaRPr lang="zh-CN"/>
          </a:p>
        </c:txPr>
        <c:crossAx val="-2141481144"/>
        <c:crosses val="autoZero"/>
        <c:crossBetween val="midCat"/>
      </c:valAx>
      <c:valAx>
        <c:axId val="-2141481144"/>
        <c:scaling>
          <c:orientation val="minMax"/>
        </c:scaling>
        <c:delete val="0"/>
        <c:axPos val="l"/>
        <c:majorGridlines/>
        <c:numFmt formatCode="General" sourceLinked="1"/>
        <c:majorTickMark val="out"/>
        <c:minorTickMark val="none"/>
        <c:tickLblPos val="nextTo"/>
        <c:txPr>
          <a:bodyPr/>
          <a:lstStyle/>
          <a:p>
            <a:pPr>
              <a:defRPr sz="1200"/>
            </a:pPr>
            <a:endParaRPr lang="zh-CN"/>
          </a:p>
        </c:txPr>
        <c:crossAx val="-2141588712"/>
        <c:crosses val="autoZero"/>
        <c:crossBetween val="midCat"/>
      </c:valAx>
    </c:plotArea>
    <c:legend>
      <c:legendPos val="r"/>
      <c:layout>
        <c:manualLayout>
          <c:xMode val="edge"/>
          <c:yMode val="edge"/>
          <c:x val="0.623984791222403"/>
          <c:y val="0.000643591963563067"/>
          <c:w val="0.376015208777597"/>
          <c:h val="0.282434886763835"/>
        </c:manualLayout>
      </c:layout>
      <c:overlay val="0"/>
      <c:txPr>
        <a:bodyPr/>
        <a:lstStyle/>
        <a:p>
          <a:pPr>
            <a:defRPr sz="1050"/>
          </a:pPr>
          <a:endParaRPr lang="zh-CN"/>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733360066102848"/>
          <c:y val="0.03339885898316"/>
          <c:w val="0.90796417808885"/>
          <c:h val="0.93320228203368"/>
        </c:manualLayout>
      </c:layout>
      <c:scatterChart>
        <c:scatterStyle val="smoothMarker"/>
        <c:varyColors val="0"/>
        <c:ser>
          <c:idx val="0"/>
          <c:order val="0"/>
          <c:tx>
            <c:strRef>
              <c:f>'V1'!$C$1</c:f>
              <c:strCache>
                <c:ptCount val="1"/>
                <c:pt idx="0">
                  <c:v>R1DV02_the</c:v>
                </c:pt>
              </c:strCache>
            </c:strRef>
          </c:tx>
          <c:spPr>
            <a:ln>
              <a:solidFill>
                <a:srgbClr val="C00000"/>
              </a:solidFill>
            </a:ln>
          </c:spPr>
          <c:marker>
            <c:spPr>
              <a:ln>
                <a:solidFill>
                  <a:srgbClr val="C00000"/>
                </a:solidFill>
              </a:ln>
            </c:spPr>
          </c:marker>
          <c:xVal>
            <c:numRef>
              <c:f>'V1'!$B$2:$B$32</c:f>
              <c:numCache>
                <c:formatCode>General</c:formatCode>
                <c:ptCount val="31"/>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numCache>
            </c:numRef>
          </c:xVal>
          <c:yVal>
            <c:numRef>
              <c:f>'V1'!$C$2:$C$32</c:f>
              <c:numCache>
                <c:formatCode>General</c:formatCode>
                <c:ptCount val="31"/>
                <c:pt idx="0">
                  <c:v>354.3301765061746</c:v>
                </c:pt>
                <c:pt idx="1">
                  <c:v>794.5381708055544</c:v>
                </c:pt>
                <c:pt idx="2">
                  <c:v>-524.6566125423624</c:v>
                </c:pt>
                <c:pt idx="3">
                  <c:v>-854.5585657956374</c:v>
                </c:pt>
                <c:pt idx="4">
                  <c:v>-346.9807051207918</c:v>
                </c:pt>
                <c:pt idx="5">
                  <c:v>-111.0552250948582</c:v>
                </c:pt>
                <c:pt idx="6">
                  <c:v>1106.05951628659</c:v>
                </c:pt>
                <c:pt idx="7">
                  <c:v>815.640453122747</c:v>
                </c:pt>
                <c:pt idx="8">
                  <c:v>-97.00849596055943</c:v>
                </c:pt>
                <c:pt idx="9">
                  <c:v>-307.2133207049076</c:v>
                </c:pt>
                <c:pt idx="10">
                  <c:v>-699.937785268763</c:v>
                </c:pt>
                <c:pt idx="11">
                  <c:v>-894.6923672575535</c:v>
                </c:pt>
                <c:pt idx="12">
                  <c:v>827.6673564093784</c:v>
                </c:pt>
                <c:pt idx="13">
                  <c:v>655.802114277071</c:v>
                </c:pt>
                <c:pt idx="14">
                  <c:v>428.5269287382282</c:v>
                </c:pt>
                <c:pt idx="15">
                  <c:v>-183.6713768549464</c:v>
                </c:pt>
                <c:pt idx="16">
                  <c:v>-1032.167691513736</c:v>
                </c:pt>
                <c:pt idx="17">
                  <c:v>60.58754376800344</c:v>
                </c:pt>
                <c:pt idx="18">
                  <c:v>272.7240356840827</c:v>
                </c:pt>
                <c:pt idx="19">
                  <c:v>955.4864314264832</c:v>
                </c:pt>
                <c:pt idx="20">
                  <c:v>583.075272349886</c:v>
                </c:pt>
                <c:pt idx="21">
                  <c:v>-882.613340503397</c:v>
                </c:pt>
                <c:pt idx="22">
                  <c:v>-744.991971517348</c:v>
                </c:pt>
                <c:pt idx="23">
                  <c:v>-483.1820123117892</c:v>
                </c:pt>
                <c:pt idx="24">
                  <c:v>-405.9221537523164</c:v>
                </c:pt>
                <c:pt idx="25">
                  <c:v>739.369060451906</c:v>
                </c:pt>
                <c:pt idx="26">
                  <c:v>1072.18523480565</c:v>
                </c:pt>
                <c:pt idx="27">
                  <c:v>-205.8225336611929</c:v>
                </c:pt>
                <c:pt idx="28">
                  <c:v>-276.317204611132</c:v>
                </c:pt>
                <c:pt idx="29">
                  <c:v>-985.7484383125895</c:v>
                </c:pt>
                <c:pt idx="30">
                  <c:v>-479.4547273128114</c:v>
                </c:pt>
              </c:numCache>
            </c:numRef>
          </c:yVal>
          <c:smooth val="1"/>
        </c:ser>
        <c:ser>
          <c:idx val="1"/>
          <c:order val="1"/>
          <c:tx>
            <c:strRef>
              <c:f>'V1'!$D$1</c:f>
              <c:strCache>
                <c:ptCount val="1"/>
                <c:pt idx="0">
                  <c:v>R1DV02_mea</c:v>
                </c:pt>
              </c:strCache>
            </c:strRef>
          </c:tx>
          <c:spPr>
            <a:ln>
              <a:solidFill>
                <a:schemeClr val="tx1"/>
              </a:solidFill>
            </a:ln>
          </c:spPr>
          <c:marker>
            <c:spPr>
              <a:ln>
                <a:solidFill>
                  <a:schemeClr val="tx1"/>
                </a:solidFill>
              </a:ln>
            </c:spPr>
          </c:marker>
          <c:xVal>
            <c:numRef>
              <c:f>'V1'!$B$2:$B$32</c:f>
              <c:numCache>
                <c:formatCode>General</c:formatCode>
                <c:ptCount val="31"/>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numCache>
            </c:numRef>
          </c:xVal>
          <c:yVal>
            <c:numRef>
              <c:f>'V1'!$D$2:$D$32</c:f>
              <c:numCache>
                <c:formatCode>General</c:formatCode>
                <c:ptCount val="31"/>
                <c:pt idx="0">
                  <c:v>285.2768976180281</c:v>
                </c:pt>
                <c:pt idx="1">
                  <c:v>684.0423808071782</c:v>
                </c:pt>
                <c:pt idx="2">
                  <c:v>-528.4435762082295</c:v>
                </c:pt>
                <c:pt idx="3">
                  <c:v>-821.7515710924479</c:v>
                </c:pt>
                <c:pt idx="4">
                  <c:v>-250.5981010166022</c:v>
                </c:pt>
                <c:pt idx="5">
                  <c:v>-66.74124243480902</c:v>
                </c:pt>
                <c:pt idx="6">
                  <c:v>1024.08841333754</c:v>
                </c:pt>
                <c:pt idx="7">
                  <c:v>716.484934905839</c:v>
                </c:pt>
                <c:pt idx="8">
                  <c:v>-123.7814364537511</c:v>
                </c:pt>
                <c:pt idx="9">
                  <c:v>-325.2619211790991</c:v>
                </c:pt>
                <c:pt idx="10">
                  <c:v>-595.4264291648624</c:v>
                </c:pt>
                <c:pt idx="11">
                  <c:v>-747.3224108336374</c:v>
                </c:pt>
                <c:pt idx="12">
                  <c:v>781.6049375169285</c:v>
                </c:pt>
                <c:pt idx="13">
                  <c:v>613.6907580120315</c:v>
                </c:pt>
                <c:pt idx="14">
                  <c:v>335.8671732776136</c:v>
                </c:pt>
                <c:pt idx="15">
                  <c:v>-199.8949832603564</c:v>
                </c:pt>
                <c:pt idx="16">
                  <c:v>-911.565113588759</c:v>
                </c:pt>
                <c:pt idx="17">
                  <c:v>84.3566818966881</c:v>
                </c:pt>
                <c:pt idx="18">
                  <c:v>267.733561862362</c:v>
                </c:pt>
                <c:pt idx="19">
                  <c:v>818.609917750124</c:v>
                </c:pt>
                <c:pt idx="20">
                  <c:v>510.2284977344866</c:v>
                </c:pt>
                <c:pt idx="21">
                  <c:v>-795.2450924232354</c:v>
                </c:pt>
                <c:pt idx="22">
                  <c:v>-682.487696246373</c:v>
                </c:pt>
                <c:pt idx="23">
                  <c:v>-416.6637010913077</c:v>
                </c:pt>
                <c:pt idx="24">
                  <c:v>-362.4826050846953</c:v>
                </c:pt>
                <c:pt idx="25">
                  <c:v>669.2117485192335</c:v>
                </c:pt>
                <c:pt idx="26">
                  <c:v>967.467371883287</c:v>
                </c:pt>
                <c:pt idx="27">
                  <c:v>-179.356674516136</c:v>
                </c:pt>
                <c:pt idx="28">
                  <c:v>-237.5179301194152</c:v>
                </c:pt>
                <c:pt idx="29">
                  <c:v>-907.2756636989567</c:v>
                </c:pt>
                <c:pt idx="30">
                  <c:v>-439.0000775863564</c:v>
                </c:pt>
              </c:numCache>
            </c:numRef>
          </c:yVal>
          <c:smooth val="1"/>
        </c:ser>
        <c:dLbls>
          <c:showLegendKey val="0"/>
          <c:showVal val="0"/>
          <c:showCatName val="0"/>
          <c:showSerName val="0"/>
          <c:showPercent val="0"/>
          <c:showBubbleSize val="0"/>
        </c:dLbls>
        <c:axId val="-1917440760"/>
        <c:axId val="-1917435416"/>
      </c:scatterChart>
      <c:valAx>
        <c:axId val="-1917440760"/>
        <c:scaling>
          <c:orientation val="minMax"/>
        </c:scaling>
        <c:delete val="0"/>
        <c:axPos val="b"/>
        <c:numFmt formatCode="General" sourceLinked="1"/>
        <c:majorTickMark val="out"/>
        <c:minorTickMark val="none"/>
        <c:tickLblPos val="nextTo"/>
        <c:txPr>
          <a:bodyPr/>
          <a:lstStyle/>
          <a:p>
            <a:pPr>
              <a:defRPr sz="1100"/>
            </a:pPr>
            <a:endParaRPr lang="zh-CN"/>
          </a:p>
        </c:txPr>
        <c:crossAx val="-1917435416"/>
        <c:crosses val="autoZero"/>
        <c:crossBetween val="midCat"/>
      </c:valAx>
      <c:valAx>
        <c:axId val="-1917435416"/>
        <c:scaling>
          <c:orientation val="minMax"/>
        </c:scaling>
        <c:delete val="0"/>
        <c:axPos val="l"/>
        <c:majorGridlines/>
        <c:numFmt formatCode="General" sourceLinked="1"/>
        <c:majorTickMark val="out"/>
        <c:minorTickMark val="none"/>
        <c:tickLblPos val="nextTo"/>
        <c:txPr>
          <a:bodyPr/>
          <a:lstStyle/>
          <a:p>
            <a:pPr>
              <a:defRPr sz="1200"/>
            </a:pPr>
            <a:endParaRPr lang="zh-CN"/>
          </a:p>
        </c:txPr>
        <c:crossAx val="-1917440760"/>
        <c:crosses val="autoZero"/>
        <c:crossBetween val="midCat"/>
      </c:valAx>
    </c:plotArea>
    <c:legend>
      <c:legendPos val="r"/>
      <c:layout>
        <c:manualLayout>
          <c:xMode val="edge"/>
          <c:yMode val="edge"/>
          <c:x val="0.621976146992378"/>
          <c:y val="0.00385481700956902"/>
          <c:w val="0.378023845125032"/>
          <c:h val="0.222457100564683"/>
        </c:manualLayout>
      </c:layout>
      <c:overlay val="0"/>
      <c:txPr>
        <a:bodyPr/>
        <a:lstStyle/>
        <a:p>
          <a:pPr>
            <a:defRPr sz="1100"/>
          </a:pPr>
          <a:endParaRPr lang="zh-CN"/>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30857392825897"/>
          <c:y val="0.0514005540974045"/>
          <c:w val="0.828386482939632"/>
          <c:h val="0.767804753572472"/>
        </c:manualLayout>
      </c:layout>
      <c:scatterChart>
        <c:scatterStyle val="smoothMarker"/>
        <c:varyColors val="0"/>
        <c:ser>
          <c:idx val="0"/>
          <c:order val="0"/>
          <c:tx>
            <c:strRef>
              <c:f>Sheet3!$D$1</c:f>
              <c:strCache>
                <c:ptCount val="1"/>
                <c:pt idx="0">
                  <c:v>Qx:Design model</c:v>
                </c:pt>
              </c:strCache>
            </c:strRef>
          </c:tx>
          <c:xVal>
            <c:numRef>
              <c:f>Sheet3!$A$2:$A$20</c:f>
              <c:numCache>
                <c:formatCode>General</c:formatCode>
                <c:ptCount val="19"/>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numCache>
            </c:numRef>
          </c:xVal>
          <c:yVal>
            <c:numRef>
              <c:f>Sheet3!$D$2:$D$20</c:f>
              <c:numCache>
                <c:formatCode>General</c:formatCode>
                <c:ptCount val="19"/>
                <c:pt idx="0">
                  <c:v>0.7402</c:v>
                </c:pt>
                <c:pt idx="1">
                  <c:v>0.760700000000001</c:v>
                </c:pt>
                <c:pt idx="2">
                  <c:v>0.7666</c:v>
                </c:pt>
                <c:pt idx="3">
                  <c:v>0.7715</c:v>
                </c:pt>
                <c:pt idx="4">
                  <c:v>0.7803</c:v>
                </c:pt>
                <c:pt idx="5">
                  <c:v>0.7852</c:v>
                </c:pt>
                <c:pt idx="6">
                  <c:v>0.7905</c:v>
                </c:pt>
                <c:pt idx="7">
                  <c:v>0.792</c:v>
                </c:pt>
                <c:pt idx="8">
                  <c:v>0.7959</c:v>
                </c:pt>
                <c:pt idx="9">
                  <c:v>0.7983</c:v>
                </c:pt>
                <c:pt idx="10">
                  <c:v>0.8037</c:v>
                </c:pt>
                <c:pt idx="11">
                  <c:v>0.8169</c:v>
                </c:pt>
                <c:pt idx="12">
                  <c:v>0.8271</c:v>
                </c:pt>
                <c:pt idx="13">
                  <c:v>0.8335</c:v>
                </c:pt>
                <c:pt idx="14">
                  <c:v>0.8442</c:v>
                </c:pt>
                <c:pt idx="15">
                  <c:v>0.8512</c:v>
                </c:pt>
                <c:pt idx="16">
                  <c:v>0.8555</c:v>
                </c:pt>
                <c:pt idx="17">
                  <c:v>0.8611</c:v>
                </c:pt>
                <c:pt idx="18">
                  <c:v>0.8611</c:v>
                </c:pt>
              </c:numCache>
            </c:numRef>
          </c:yVal>
          <c:smooth val="1"/>
        </c:ser>
        <c:ser>
          <c:idx val="1"/>
          <c:order val="1"/>
          <c:tx>
            <c:strRef>
              <c:f>Sheet3!$E$1</c:f>
              <c:strCache>
                <c:ptCount val="1"/>
                <c:pt idx="0">
                  <c:v>Qy:Design model</c:v>
                </c:pt>
              </c:strCache>
            </c:strRef>
          </c:tx>
          <c:xVal>
            <c:numRef>
              <c:f>Sheet3!$A$2:$A$20</c:f>
              <c:numCache>
                <c:formatCode>General</c:formatCode>
                <c:ptCount val="19"/>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numCache>
            </c:numRef>
          </c:xVal>
          <c:yVal>
            <c:numRef>
              <c:f>Sheet3!$E$2:$E$20</c:f>
              <c:numCache>
                <c:formatCode>General</c:formatCode>
                <c:ptCount val="19"/>
                <c:pt idx="0">
                  <c:v>0.787051174365471</c:v>
                </c:pt>
                <c:pt idx="1">
                  <c:v>0.765780894938873</c:v>
                </c:pt>
                <c:pt idx="2">
                  <c:v>0.765780894938873</c:v>
                </c:pt>
                <c:pt idx="3">
                  <c:v>0.755408404329963</c:v>
                </c:pt>
                <c:pt idx="4">
                  <c:v>0.741187476516552</c:v>
                </c:pt>
                <c:pt idx="5">
                  <c:v>0.713552540416595</c:v>
                </c:pt>
                <c:pt idx="6">
                  <c:v>0.712274042821986</c:v>
                </c:pt>
                <c:pt idx="7">
                  <c:v>0.717308271672999</c:v>
                </c:pt>
                <c:pt idx="8">
                  <c:v>0.714657694063542</c:v>
                </c:pt>
                <c:pt idx="9">
                  <c:v>0.726211174560725</c:v>
                </c:pt>
                <c:pt idx="10">
                  <c:v>0.719509924436689</c:v>
                </c:pt>
                <c:pt idx="11">
                  <c:v>0.734144636439719</c:v>
                </c:pt>
                <c:pt idx="12">
                  <c:v>0.735817327126208</c:v>
                </c:pt>
                <c:pt idx="13">
                  <c:v>0.752218834070184</c:v>
                </c:pt>
                <c:pt idx="14">
                  <c:v>0.75000646788964</c:v>
                </c:pt>
                <c:pt idx="15">
                  <c:v>0.762658792024485</c:v>
                </c:pt>
                <c:pt idx="16">
                  <c:v>0.764154223927382</c:v>
                </c:pt>
                <c:pt idx="17">
                  <c:v>0.771882050500631</c:v>
                </c:pt>
                <c:pt idx="18">
                  <c:v>0.797586999999999</c:v>
                </c:pt>
              </c:numCache>
            </c:numRef>
          </c:yVal>
          <c:smooth val="1"/>
        </c:ser>
        <c:dLbls>
          <c:showLegendKey val="0"/>
          <c:showVal val="0"/>
          <c:showCatName val="0"/>
          <c:showSerName val="0"/>
          <c:showPercent val="0"/>
          <c:showBubbleSize val="0"/>
        </c:dLbls>
        <c:axId val="2073252984"/>
        <c:axId val="-2144756024"/>
      </c:scatterChart>
      <c:valAx>
        <c:axId val="2073252984"/>
        <c:scaling>
          <c:orientation val="minMax"/>
        </c:scaling>
        <c:delete val="0"/>
        <c:axPos val="b"/>
        <c:title>
          <c:tx>
            <c:rich>
              <a:bodyPr/>
              <a:lstStyle/>
              <a:p>
                <a:pPr>
                  <a:defRPr sz="1600"/>
                </a:pPr>
                <a:r>
                  <a:rPr lang="en-US" altLang="zh-CN" sz="1600"/>
                  <a:t>Turn Number</a:t>
                </a:r>
                <a:endParaRPr lang="zh-CN" altLang="en-US" sz="1600"/>
              </a:p>
            </c:rich>
          </c:tx>
          <c:layout/>
          <c:overlay val="0"/>
        </c:title>
        <c:numFmt formatCode="General" sourceLinked="1"/>
        <c:majorTickMark val="out"/>
        <c:minorTickMark val="none"/>
        <c:tickLblPos val="nextTo"/>
        <c:crossAx val="-2144756024"/>
        <c:crosses val="autoZero"/>
        <c:crossBetween val="midCat"/>
      </c:valAx>
      <c:valAx>
        <c:axId val="-2144756024"/>
        <c:scaling>
          <c:orientation val="minMax"/>
          <c:max val="0.88"/>
          <c:min val="0.68"/>
        </c:scaling>
        <c:delete val="0"/>
        <c:axPos val="l"/>
        <c:majorGridlines/>
        <c:numFmt formatCode="General" sourceLinked="1"/>
        <c:majorTickMark val="out"/>
        <c:minorTickMark val="none"/>
        <c:tickLblPos val="nextTo"/>
        <c:txPr>
          <a:bodyPr/>
          <a:lstStyle/>
          <a:p>
            <a:pPr>
              <a:defRPr sz="1400"/>
            </a:pPr>
            <a:endParaRPr lang="zh-CN"/>
          </a:p>
        </c:txPr>
        <c:crossAx val="2073252984"/>
        <c:crosses val="autoZero"/>
        <c:crossBetween val="midCat"/>
      </c:valAx>
    </c:plotArea>
    <c:legend>
      <c:legendPos val="r"/>
      <c:layout>
        <c:manualLayout>
          <c:xMode val="edge"/>
          <c:yMode val="edge"/>
          <c:x val="0.0909002563015286"/>
          <c:y val="0.0233341409246921"/>
          <c:w val="0.572673994123575"/>
          <c:h val="0.1674343832021"/>
        </c:manualLayout>
      </c:layout>
      <c:overlay val="0"/>
      <c:txPr>
        <a:bodyPr/>
        <a:lstStyle/>
        <a:p>
          <a:pPr>
            <a:defRPr sz="1600" b="1" i="0"/>
          </a:pPr>
          <a:endParaRPr lang="zh-CN"/>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30857392825897"/>
          <c:y val="0.0514005540974045"/>
          <c:w val="0.855053149606299"/>
          <c:h val="0.763175123942841"/>
        </c:manualLayout>
      </c:layout>
      <c:scatterChart>
        <c:scatterStyle val="smoothMarker"/>
        <c:varyColors val="0"/>
        <c:ser>
          <c:idx val="0"/>
          <c:order val="0"/>
          <c:tx>
            <c:strRef>
              <c:f>Sheet3!$B$1</c:f>
              <c:strCache>
                <c:ptCount val="1"/>
                <c:pt idx="0">
                  <c:v>Qx:Optimized model</c:v>
                </c:pt>
              </c:strCache>
            </c:strRef>
          </c:tx>
          <c:xVal>
            <c:numRef>
              <c:f>Sheet3!$A$2:$A$20</c:f>
              <c:numCache>
                <c:formatCode>General</c:formatCode>
                <c:ptCount val="19"/>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numCache>
            </c:numRef>
          </c:xVal>
          <c:yVal>
            <c:numRef>
              <c:f>Sheet3!$B$2:$B$20</c:f>
              <c:numCache>
                <c:formatCode>General</c:formatCode>
                <c:ptCount val="19"/>
                <c:pt idx="0">
                  <c:v>0.8689</c:v>
                </c:pt>
                <c:pt idx="1">
                  <c:v>0.8529</c:v>
                </c:pt>
                <c:pt idx="2">
                  <c:v>0.8438</c:v>
                </c:pt>
                <c:pt idx="3">
                  <c:v>0.8348</c:v>
                </c:pt>
                <c:pt idx="4">
                  <c:v>0.8328</c:v>
                </c:pt>
                <c:pt idx="5">
                  <c:v>0.8298</c:v>
                </c:pt>
                <c:pt idx="6">
                  <c:v>0.8278</c:v>
                </c:pt>
                <c:pt idx="7">
                  <c:v>0.8248</c:v>
                </c:pt>
                <c:pt idx="8">
                  <c:v>0.8238</c:v>
                </c:pt>
                <c:pt idx="9">
                  <c:v>0.8238</c:v>
                </c:pt>
                <c:pt idx="10">
                  <c:v>0.8268</c:v>
                </c:pt>
                <c:pt idx="11">
                  <c:v>0.8308</c:v>
                </c:pt>
                <c:pt idx="12">
                  <c:v>0.8378</c:v>
                </c:pt>
                <c:pt idx="13">
                  <c:v>0.8438</c:v>
                </c:pt>
                <c:pt idx="14">
                  <c:v>0.8539</c:v>
                </c:pt>
                <c:pt idx="15">
                  <c:v>0.8549</c:v>
                </c:pt>
                <c:pt idx="16">
                  <c:v>0.8609</c:v>
                </c:pt>
                <c:pt idx="17">
                  <c:v>0.8679</c:v>
                </c:pt>
                <c:pt idx="18">
                  <c:v>0.8649</c:v>
                </c:pt>
              </c:numCache>
            </c:numRef>
          </c:yVal>
          <c:smooth val="1"/>
        </c:ser>
        <c:ser>
          <c:idx val="1"/>
          <c:order val="1"/>
          <c:tx>
            <c:strRef>
              <c:f>Sheet3!$C$1</c:f>
              <c:strCache>
                <c:ptCount val="1"/>
                <c:pt idx="0">
                  <c:v>Qy:Optimized model</c:v>
                </c:pt>
              </c:strCache>
            </c:strRef>
          </c:tx>
          <c:xVal>
            <c:numRef>
              <c:f>Sheet3!$A$2:$A$20</c:f>
              <c:numCache>
                <c:formatCode>General</c:formatCode>
                <c:ptCount val="19"/>
                <c:pt idx="0">
                  <c:v>1000.0</c:v>
                </c:pt>
                <c:pt idx="1">
                  <c:v>2000.0</c:v>
                </c:pt>
                <c:pt idx="2">
                  <c:v>3000.0</c:v>
                </c:pt>
                <c:pt idx="3">
                  <c:v>4000.0</c:v>
                </c:pt>
                <c:pt idx="4">
                  <c:v>5000.0</c:v>
                </c:pt>
                <c:pt idx="5">
                  <c:v>6000.0</c:v>
                </c:pt>
                <c:pt idx="6">
                  <c:v>7000.0</c:v>
                </c:pt>
                <c:pt idx="7">
                  <c:v>8000.0</c:v>
                </c:pt>
                <c:pt idx="8">
                  <c:v>9000.0</c:v>
                </c:pt>
                <c:pt idx="9">
                  <c:v>10000.0</c:v>
                </c:pt>
                <c:pt idx="10">
                  <c:v>11000.0</c:v>
                </c:pt>
                <c:pt idx="11">
                  <c:v>12000.0</c:v>
                </c:pt>
                <c:pt idx="12">
                  <c:v>13000.0</c:v>
                </c:pt>
                <c:pt idx="13">
                  <c:v>14000.0</c:v>
                </c:pt>
                <c:pt idx="14">
                  <c:v>15000.0</c:v>
                </c:pt>
                <c:pt idx="15">
                  <c:v>16000.0</c:v>
                </c:pt>
                <c:pt idx="16">
                  <c:v>17000.0</c:v>
                </c:pt>
                <c:pt idx="17">
                  <c:v>18000.0</c:v>
                </c:pt>
                <c:pt idx="18">
                  <c:v>19000.0</c:v>
                </c:pt>
              </c:numCache>
            </c:numRef>
          </c:xVal>
          <c:yVal>
            <c:numRef>
              <c:f>Sheet3!$C$2:$C$20</c:f>
              <c:numCache>
                <c:formatCode>General</c:formatCode>
                <c:ptCount val="19"/>
                <c:pt idx="0">
                  <c:v>0.766800000000001</c:v>
                </c:pt>
                <c:pt idx="1">
                  <c:v>0.765800000000001</c:v>
                </c:pt>
                <c:pt idx="2">
                  <c:v>0.762800000000001</c:v>
                </c:pt>
                <c:pt idx="3">
                  <c:v>0.762800000000001</c:v>
                </c:pt>
                <c:pt idx="4">
                  <c:v>0.759800000000001</c:v>
                </c:pt>
                <c:pt idx="5">
                  <c:v>0.758800000000001</c:v>
                </c:pt>
                <c:pt idx="6">
                  <c:v>0.762800000000001</c:v>
                </c:pt>
                <c:pt idx="7">
                  <c:v>0.764800000000001</c:v>
                </c:pt>
                <c:pt idx="8">
                  <c:v>0.774800000000001</c:v>
                </c:pt>
                <c:pt idx="9">
                  <c:v>0.778800000000001</c:v>
                </c:pt>
                <c:pt idx="10">
                  <c:v>0.768800000000001</c:v>
                </c:pt>
                <c:pt idx="11">
                  <c:v>0.762800000000001</c:v>
                </c:pt>
                <c:pt idx="12">
                  <c:v>0.769800000000001</c:v>
                </c:pt>
                <c:pt idx="13">
                  <c:v>0.773800000000001</c:v>
                </c:pt>
                <c:pt idx="14">
                  <c:v>0.772800000000001</c:v>
                </c:pt>
                <c:pt idx="15">
                  <c:v>0.7818</c:v>
                </c:pt>
                <c:pt idx="16">
                  <c:v>0.773800000000001</c:v>
                </c:pt>
                <c:pt idx="17">
                  <c:v>0.768800000000001</c:v>
                </c:pt>
                <c:pt idx="18">
                  <c:v>0.765800000000001</c:v>
                </c:pt>
              </c:numCache>
            </c:numRef>
          </c:yVal>
          <c:smooth val="1"/>
        </c:ser>
        <c:dLbls>
          <c:showLegendKey val="0"/>
          <c:showVal val="0"/>
          <c:showCatName val="0"/>
          <c:showSerName val="0"/>
          <c:showPercent val="0"/>
          <c:showBubbleSize val="0"/>
        </c:dLbls>
        <c:axId val="2073233592"/>
        <c:axId val="2073227816"/>
      </c:scatterChart>
      <c:valAx>
        <c:axId val="2073233592"/>
        <c:scaling>
          <c:orientation val="minMax"/>
        </c:scaling>
        <c:delete val="0"/>
        <c:axPos val="b"/>
        <c:title>
          <c:tx>
            <c:rich>
              <a:bodyPr/>
              <a:lstStyle/>
              <a:p>
                <a:pPr>
                  <a:defRPr sz="1600"/>
                </a:pPr>
                <a:r>
                  <a:rPr lang="en-US" altLang="zh-CN" sz="1600" dirty="0" smtClean="0"/>
                  <a:t>Turn</a:t>
                </a:r>
                <a:r>
                  <a:rPr lang="en-US" altLang="zh-CN" sz="1600" baseline="0" dirty="0" smtClean="0"/>
                  <a:t> </a:t>
                </a:r>
                <a:r>
                  <a:rPr lang="en-US" altLang="zh-CN" sz="1600" baseline="0" dirty="0"/>
                  <a:t>Number</a:t>
                </a:r>
                <a:endParaRPr lang="zh-CN" altLang="en-US" sz="1600" dirty="0"/>
              </a:p>
            </c:rich>
          </c:tx>
          <c:layout/>
          <c:overlay val="0"/>
        </c:title>
        <c:numFmt formatCode="General" sourceLinked="1"/>
        <c:majorTickMark val="out"/>
        <c:minorTickMark val="none"/>
        <c:tickLblPos val="nextTo"/>
        <c:crossAx val="2073227816"/>
        <c:crosses val="autoZero"/>
        <c:crossBetween val="midCat"/>
      </c:valAx>
      <c:valAx>
        <c:axId val="2073227816"/>
        <c:scaling>
          <c:orientation val="minMax"/>
          <c:max val="0.88"/>
          <c:min val="0.68"/>
        </c:scaling>
        <c:delete val="0"/>
        <c:axPos val="l"/>
        <c:majorGridlines/>
        <c:numFmt formatCode="General" sourceLinked="1"/>
        <c:majorTickMark val="out"/>
        <c:minorTickMark val="none"/>
        <c:tickLblPos val="nextTo"/>
        <c:txPr>
          <a:bodyPr/>
          <a:lstStyle/>
          <a:p>
            <a:pPr>
              <a:defRPr sz="1400"/>
            </a:pPr>
            <a:endParaRPr lang="zh-CN"/>
          </a:p>
        </c:txPr>
        <c:crossAx val="2073233592"/>
        <c:crosses val="autoZero"/>
        <c:crossBetween val="midCat"/>
      </c:valAx>
    </c:plotArea>
    <c:legend>
      <c:legendPos val="r"/>
      <c:layout>
        <c:manualLayout>
          <c:xMode val="edge"/>
          <c:yMode val="edge"/>
          <c:x val="0.224437990561196"/>
          <c:y val="0.0211972541893802"/>
          <c:w val="0.611991036891454"/>
          <c:h val="0.1674343832021"/>
        </c:manualLayout>
      </c:layout>
      <c:overlay val="0"/>
      <c:txPr>
        <a:bodyPr/>
        <a:lstStyle/>
        <a:p>
          <a:pPr>
            <a:defRPr sz="1600" b="1"/>
          </a:pPr>
          <a:endParaRPr lang="zh-CN"/>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0.60331</cdr:x>
      <cdr:y>0.63261</cdr:y>
    </cdr:from>
    <cdr:to>
      <cdr:x>0.92782</cdr:x>
      <cdr:y>0.75068</cdr:y>
    </cdr:to>
    <cdr:sp macro="" textlink="">
      <cdr:nvSpPr>
        <cdr:cNvPr id="2" name="TextBox 13"/>
        <cdr:cNvSpPr txBox="1"/>
      </cdr:nvSpPr>
      <cdr:spPr>
        <a:xfrm xmlns:a="http://schemas.openxmlformats.org/drawingml/2006/main">
          <a:off x="2409725" y="3133328"/>
          <a:ext cx="1296144" cy="584775"/>
        </a:xfrm>
        <a:prstGeom xmlns:a="http://schemas.openxmlformats.org/drawingml/2006/main" prst="rect">
          <a:avLst/>
        </a:prstGeom>
        <a:solidFill xmlns:a="http://schemas.openxmlformats.org/drawingml/2006/main">
          <a:srgbClr val="FFC000"/>
        </a:solidFill>
      </cdr:spPr>
      <cdr:txBody>
        <a:bodyPr xmlns:a="http://schemas.openxmlformats.org/drawingml/2006/main" wrap="square" rtlCol="0">
          <a:spAutoFit/>
        </a:bodyPr>
        <a:lstStyle xmlns:a="http://schemas.openxmlformats.org/drawingml/2006/main">
          <a:defPPr>
            <a:defRPr lang="zh-CN"/>
          </a:defPPr>
          <a:lvl1pPr algn="ctr" rtl="0" fontAlgn="base">
            <a:spcBef>
              <a:spcPct val="0"/>
            </a:spcBef>
            <a:spcAft>
              <a:spcPct val="0"/>
            </a:spcAft>
            <a:defRPr sz="1400" kern="1200">
              <a:solidFill>
                <a:srgbClr val="000000"/>
              </a:solidFill>
              <a:latin typeface="Arial" charset="0"/>
              <a:ea typeface="宋体" pitchFamily="2" charset="-122"/>
            </a:defRPr>
          </a:lvl1pPr>
          <a:lvl2pPr marL="457200" algn="ctr" rtl="0" fontAlgn="base">
            <a:spcBef>
              <a:spcPct val="0"/>
            </a:spcBef>
            <a:spcAft>
              <a:spcPct val="0"/>
            </a:spcAft>
            <a:defRPr sz="1400" kern="1200">
              <a:solidFill>
                <a:srgbClr val="000000"/>
              </a:solidFill>
              <a:latin typeface="Arial" charset="0"/>
              <a:ea typeface="宋体" pitchFamily="2" charset="-122"/>
            </a:defRPr>
          </a:lvl2pPr>
          <a:lvl3pPr marL="914400" algn="ctr" rtl="0" fontAlgn="base">
            <a:spcBef>
              <a:spcPct val="0"/>
            </a:spcBef>
            <a:spcAft>
              <a:spcPct val="0"/>
            </a:spcAft>
            <a:defRPr sz="1400" kern="1200">
              <a:solidFill>
                <a:srgbClr val="000000"/>
              </a:solidFill>
              <a:latin typeface="Arial" charset="0"/>
              <a:ea typeface="宋体" pitchFamily="2" charset="-122"/>
            </a:defRPr>
          </a:lvl3pPr>
          <a:lvl4pPr marL="1371600" algn="ctr" rtl="0" fontAlgn="base">
            <a:spcBef>
              <a:spcPct val="0"/>
            </a:spcBef>
            <a:spcAft>
              <a:spcPct val="0"/>
            </a:spcAft>
            <a:defRPr sz="1400" kern="1200">
              <a:solidFill>
                <a:srgbClr val="000000"/>
              </a:solidFill>
              <a:latin typeface="Arial" charset="0"/>
              <a:ea typeface="宋体" pitchFamily="2" charset="-122"/>
            </a:defRPr>
          </a:lvl4pPr>
          <a:lvl5pPr marL="1828800" algn="ctr" rtl="0" fontAlgn="base">
            <a:spcBef>
              <a:spcPct val="0"/>
            </a:spcBef>
            <a:spcAft>
              <a:spcPct val="0"/>
            </a:spcAft>
            <a:defRPr sz="1400" kern="1200">
              <a:solidFill>
                <a:srgbClr val="000000"/>
              </a:solidFill>
              <a:latin typeface="Arial" charset="0"/>
              <a:ea typeface="宋体" pitchFamily="2" charset="-122"/>
            </a:defRPr>
          </a:lvl5pPr>
          <a:lvl6pPr marL="2286000" algn="l" defTabSz="914400" rtl="0" eaLnBrk="1" latinLnBrk="0" hangingPunct="1">
            <a:defRPr sz="1400" kern="1200">
              <a:solidFill>
                <a:srgbClr val="000000"/>
              </a:solidFill>
              <a:latin typeface="Arial" charset="0"/>
              <a:ea typeface="宋体" pitchFamily="2" charset="-122"/>
            </a:defRPr>
          </a:lvl6pPr>
          <a:lvl7pPr marL="2743200" algn="l" defTabSz="914400" rtl="0" eaLnBrk="1" latinLnBrk="0" hangingPunct="1">
            <a:defRPr sz="1400" kern="1200">
              <a:solidFill>
                <a:srgbClr val="000000"/>
              </a:solidFill>
              <a:latin typeface="Arial" charset="0"/>
              <a:ea typeface="宋体" pitchFamily="2" charset="-122"/>
            </a:defRPr>
          </a:lvl7pPr>
          <a:lvl8pPr marL="3200400" algn="l" defTabSz="914400" rtl="0" eaLnBrk="1" latinLnBrk="0" hangingPunct="1">
            <a:defRPr sz="1400" kern="1200">
              <a:solidFill>
                <a:srgbClr val="000000"/>
              </a:solidFill>
              <a:latin typeface="Arial" charset="0"/>
              <a:ea typeface="宋体" pitchFamily="2" charset="-122"/>
            </a:defRPr>
          </a:lvl8pPr>
          <a:lvl9pPr marL="3657600" algn="l" defTabSz="914400" rtl="0" eaLnBrk="1" latinLnBrk="0" hangingPunct="1">
            <a:defRPr sz="1400" kern="1200">
              <a:solidFill>
                <a:srgbClr val="000000"/>
              </a:solidFill>
              <a:latin typeface="Arial" charset="0"/>
              <a:ea typeface="宋体" pitchFamily="2" charset="-122"/>
            </a:defRPr>
          </a:lvl9pPr>
        </a:lstStyle>
        <a:p xmlns:a="http://schemas.openxmlformats.org/drawingml/2006/main">
          <a:r>
            <a:rPr lang="zh-CN" altLang="en-US" sz="1600" b="1" dirty="0" smtClean="0"/>
            <a:t>△</a:t>
          </a:r>
          <a:r>
            <a:rPr lang="en-US" altLang="zh-CN" sz="1600" b="1" dirty="0" err="1" smtClean="0"/>
            <a:t>Qx</a:t>
          </a:r>
          <a:r>
            <a:rPr lang="en-US" altLang="zh-CN" sz="1600" b="1" dirty="0" smtClean="0"/>
            <a:t>=0.05</a:t>
          </a:r>
        </a:p>
        <a:p xmlns:a="http://schemas.openxmlformats.org/drawingml/2006/main">
          <a:r>
            <a:rPr lang="zh-CN" altLang="en-US" sz="1600" b="1" dirty="0" smtClean="0"/>
            <a:t>△</a:t>
          </a:r>
          <a:r>
            <a:rPr lang="en-US" altLang="zh-CN" sz="1600" b="1" dirty="0" err="1" smtClean="0"/>
            <a:t>Qy</a:t>
          </a:r>
          <a:r>
            <a:rPr lang="en-US" altLang="zh-CN" sz="1600" b="1" dirty="0" smtClean="0"/>
            <a:t>=0.02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宋体" pitchFamily="2" charset="-122"/>
              </a:defRPr>
            </a:lvl1pPr>
          </a:lstStyle>
          <a:p>
            <a:pPr>
              <a:defRPr/>
            </a:pPr>
            <a:endParaRPr lang="en-US" altLang="zh-CN"/>
          </a:p>
        </p:txBody>
      </p:sp>
      <p:sp>
        <p:nvSpPr>
          <p:cNvPr id="696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a:defRPr/>
            </a:pPr>
            <a:endParaRPr lang="en-US" altLang="zh-CN"/>
          </a:p>
        </p:txBody>
      </p:sp>
      <p:sp>
        <p:nvSpPr>
          <p:cNvPr id="696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宋体" pitchFamily="2" charset="-122"/>
              </a:defRPr>
            </a:lvl1pPr>
          </a:lstStyle>
          <a:p>
            <a:pPr>
              <a:defRPr/>
            </a:pPr>
            <a:endParaRPr lang="en-US" altLang="zh-CN"/>
          </a:p>
        </p:txBody>
      </p:sp>
      <p:sp>
        <p:nvSpPr>
          <p:cNvPr id="696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pPr>
              <a:defRPr/>
            </a:pPr>
            <a:fld id="{E2B01F36-ED64-4130-9E1F-C5BE1E1C4E0B}" type="slidenum">
              <a:rPr lang="en-US" altLang="zh-CN"/>
              <a:pPr>
                <a:defRPr/>
              </a:pPr>
              <a:t>‹#›</a:t>
            </a:fld>
            <a:endParaRPr lang="en-US" altLang="zh-CN"/>
          </a:p>
        </p:txBody>
      </p:sp>
    </p:spTree>
    <p:extLst>
      <p:ext uri="{BB962C8B-B14F-4D97-AF65-F5344CB8AC3E}">
        <p14:creationId xmlns:p14="http://schemas.microsoft.com/office/powerpoint/2010/main" val="2625642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宋体" pitchFamily="2" charset="-122"/>
              </a:defRPr>
            </a:lvl1pPr>
          </a:lstStyle>
          <a:p>
            <a:pPr>
              <a:defRPr/>
            </a:pPr>
            <a:endParaRPr lang="en-US" altLang="zh-CN"/>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a:defRPr/>
            </a:pPr>
            <a:endParaRPr lang="en-US" altLang="zh-CN"/>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宋体" pitchFamily="2" charset="-122"/>
              </a:defRPr>
            </a:lvl1pPr>
          </a:lstStyle>
          <a:p>
            <a:pPr>
              <a:defRPr/>
            </a:pPr>
            <a:endParaRPr lang="en-US" altLang="zh-CN"/>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pPr>
              <a:defRPr/>
            </a:pPr>
            <a:fld id="{D8367F20-E0C9-4FC0-8E60-286318C5392F}" type="slidenum">
              <a:rPr lang="en-US" altLang="zh-CN"/>
              <a:pPr>
                <a:defRPr/>
              </a:pPr>
              <a:t>‹#›</a:t>
            </a:fld>
            <a:endParaRPr lang="en-US" altLang="zh-CN"/>
          </a:p>
        </p:txBody>
      </p:sp>
    </p:spTree>
    <p:extLst>
      <p:ext uri="{BB962C8B-B14F-4D97-AF65-F5344CB8AC3E}">
        <p14:creationId xmlns:p14="http://schemas.microsoft.com/office/powerpoint/2010/main" val="688739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840EFA81-0C1A-4B63-AE1B-D574C2530259}" type="slidenum">
              <a:rPr lang="en-US" altLang="zh-CN" smtClean="0"/>
              <a:pPr>
                <a:defRPr/>
              </a:pPr>
              <a:t>3</a:t>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Conventional facility @ infrastructure</a:t>
            </a:r>
            <a:r>
              <a:rPr kumimoji="1" lang="en-US" altLang="zh-CN" baseline="0" dirty="0" smtClean="0"/>
              <a:t>  completed</a:t>
            </a:r>
          </a:p>
          <a:p>
            <a:endParaRPr kumimoji="1" lang="en-US" altLang="zh-CN" dirty="0" smtClean="0"/>
          </a:p>
          <a:p>
            <a:r>
              <a:rPr kumimoji="1" lang="en-US" altLang="zh-CN" dirty="0" smtClean="0"/>
              <a:t>Key technology R&amp;D</a:t>
            </a:r>
          </a:p>
          <a:p>
            <a:endParaRPr kumimoji="1"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pPr>
              <a:defRPr/>
            </a:pPr>
            <a:fld id="{D8367F20-E0C9-4FC0-8E60-286318C5392F}" type="slidenum">
              <a:rPr lang="en-US" altLang="zh-CN" smtClean="0"/>
              <a:pPr>
                <a:defRPr/>
              </a:pPr>
              <a:t>4</a:t>
            </a:fld>
            <a:endParaRPr lang="en-US" altLang="zh-CN"/>
          </a:p>
        </p:txBody>
      </p:sp>
    </p:spTree>
    <p:extLst>
      <p:ext uri="{BB962C8B-B14F-4D97-AF65-F5344CB8AC3E}">
        <p14:creationId xmlns:p14="http://schemas.microsoft.com/office/powerpoint/2010/main" val="391868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E1FD5568-FEDA-4EFF-9DC7-262F1AE72BD6}" type="slidenum">
              <a:rPr lang="zh-CN" altLang="en-US" smtClean="0"/>
              <a:pPr>
                <a:defRPr/>
              </a:pPr>
              <a:t>9</a:t>
            </a:fld>
            <a:endParaRPr lang="zh-CN" altLang="en-US"/>
          </a:p>
        </p:txBody>
      </p:sp>
    </p:spTree>
    <p:extLst>
      <p:ext uri="{BB962C8B-B14F-4D97-AF65-F5344CB8AC3E}">
        <p14:creationId xmlns:p14="http://schemas.microsoft.com/office/powerpoint/2010/main" val="268873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p:sp>
      <p:sp>
        <p:nvSpPr>
          <p:cNvPr id="399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宋体" charset="0"/>
            </a:endParaRPr>
          </a:p>
        </p:txBody>
      </p:sp>
      <p:sp>
        <p:nvSpPr>
          <p:cNvPr id="3994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2800" b="1">
                <a:solidFill>
                  <a:srgbClr val="1679BA"/>
                </a:solidFill>
                <a:latin typeface="Times New Roman" charset="0"/>
                <a:ea typeface="宋体" charset="0"/>
                <a:cs typeface="宋体" charset="0"/>
              </a:defRPr>
            </a:lvl1pPr>
            <a:lvl2pPr marL="742950" indent="-285750" defTabSz="960438" eaLnBrk="0" hangingPunct="0">
              <a:defRPr sz="2800" b="1">
                <a:solidFill>
                  <a:srgbClr val="1679BA"/>
                </a:solidFill>
                <a:latin typeface="Times New Roman" charset="0"/>
                <a:ea typeface="宋体" charset="0"/>
              </a:defRPr>
            </a:lvl2pPr>
            <a:lvl3pPr marL="1143000" indent="-228600" defTabSz="960438" eaLnBrk="0" hangingPunct="0">
              <a:defRPr sz="2800" b="1">
                <a:solidFill>
                  <a:srgbClr val="1679BA"/>
                </a:solidFill>
                <a:latin typeface="Times New Roman" charset="0"/>
                <a:ea typeface="宋体" charset="0"/>
              </a:defRPr>
            </a:lvl3pPr>
            <a:lvl4pPr marL="1600200" indent="-228600" defTabSz="960438" eaLnBrk="0" hangingPunct="0">
              <a:defRPr sz="2800" b="1">
                <a:solidFill>
                  <a:srgbClr val="1679BA"/>
                </a:solidFill>
                <a:latin typeface="Times New Roman" charset="0"/>
                <a:ea typeface="宋体" charset="0"/>
              </a:defRPr>
            </a:lvl4pPr>
            <a:lvl5pPr marL="2057400" indent="-228600" defTabSz="960438" eaLnBrk="0" hangingPunct="0">
              <a:defRPr sz="2800" b="1">
                <a:solidFill>
                  <a:srgbClr val="1679BA"/>
                </a:solidFill>
                <a:latin typeface="Times New Roman" charset="0"/>
                <a:ea typeface="宋体" charset="0"/>
              </a:defRPr>
            </a:lvl5pPr>
            <a:lvl6pPr marL="2514600" indent="-228600" defTabSz="960438" eaLnBrk="0" fontAlgn="base" hangingPunct="0">
              <a:spcBef>
                <a:spcPct val="0"/>
              </a:spcBef>
              <a:spcAft>
                <a:spcPct val="0"/>
              </a:spcAft>
              <a:defRPr sz="2800" b="1">
                <a:solidFill>
                  <a:srgbClr val="1679BA"/>
                </a:solidFill>
                <a:latin typeface="Times New Roman" charset="0"/>
                <a:ea typeface="宋体" charset="0"/>
              </a:defRPr>
            </a:lvl6pPr>
            <a:lvl7pPr marL="2971800" indent="-228600" defTabSz="960438" eaLnBrk="0" fontAlgn="base" hangingPunct="0">
              <a:spcBef>
                <a:spcPct val="0"/>
              </a:spcBef>
              <a:spcAft>
                <a:spcPct val="0"/>
              </a:spcAft>
              <a:defRPr sz="2800" b="1">
                <a:solidFill>
                  <a:srgbClr val="1679BA"/>
                </a:solidFill>
                <a:latin typeface="Times New Roman" charset="0"/>
                <a:ea typeface="宋体" charset="0"/>
              </a:defRPr>
            </a:lvl7pPr>
            <a:lvl8pPr marL="3429000" indent="-228600" defTabSz="960438" eaLnBrk="0" fontAlgn="base" hangingPunct="0">
              <a:spcBef>
                <a:spcPct val="0"/>
              </a:spcBef>
              <a:spcAft>
                <a:spcPct val="0"/>
              </a:spcAft>
              <a:defRPr sz="2800" b="1">
                <a:solidFill>
                  <a:srgbClr val="1679BA"/>
                </a:solidFill>
                <a:latin typeface="Times New Roman" charset="0"/>
                <a:ea typeface="宋体" charset="0"/>
              </a:defRPr>
            </a:lvl8pPr>
            <a:lvl9pPr marL="3886200" indent="-228600" defTabSz="960438" eaLnBrk="0" fontAlgn="base" hangingPunct="0">
              <a:spcBef>
                <a:spcPct val="0"/>
              </a:spcBef>
              <a:spcAft>
                <a:spcPct val="0"/>
              </a:spcAft>
              <a:defRPr sz="2800" b="1">
                <a:solidFill>
                  <a:srgbClr val="1679BA"/>
                </a:solidFill>
                <a:latin typeface="Times New Roman" charset="0"/>
                <a:ea typeface="宋体" charset="0"/>
              </a:defRPr>
            </a:lvl9pPr>
          </a:lstStyle>
          <a:p>
            <a:pPr eaLnBrk="1" hangingPunct="1"/>
            <a:fld id="{8C3DA6EF-C49C-4043-B6B7-991D79ECC20F}" type="slidenum">
              <a:rPr lang="en-US" altLang="zh-CN" sz="1300" b="0">
                <a:solidFill>
                  <a:schemeClr val="tx1"/>
                </a:solidFill>
                <a:latin typeface="Arial" charset="0"/>
              </a:rPr>
              <a:pPr eaLnBrk="1" hangingPunct="1"/>
              <a:t>14</a:t>
            </a:fld>
            <a:endParaRPr lang="en-US" altLang="zh-CN" sz="1300" b="0">
              <a:solidFill>
                <a:schemeClr val="tx1"/>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F8A3CF5-0070-4D41-AB22-440CBE103176}" type="slidenum">
              <a:rPr lang="zh-CN" altLang="en-US" smtClean="0"/>
              <a:pPr/>
              <a:t>35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D66E62-D029-47C9-B639-54FB9872E35D}" type="slidenum">
              <a:rPr lang="en-US" smtClean="0"/>
              <a:pPr>
                <a:defRPr/>
              </a:pPr>
              <a:t>39</a:t>
            </a:fld>
            <a:endParaRPr lang="en-US"/>
          </a:p>
        </p:txBody>
      </p:sp>
    </p:spTree>
    <p:extLst>
      <p:ext uri="{BB962C8B-B14F-4D97-AF65-F5344CB8AC3E}">
        <p14:creationId xmlns:p14="http://schemas.microsoft.com/office/powerpoint/2010/main" val="965441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w="9525" algn="ctr">
            <a:noFill/>
            <a:miter lim="800000"/>
            <a:headEnd/>
            <a:tailEnd/>
          </a:ln>
          <a:effectLst/>
        </p:spPr>
        <p:txBody>
          <a:bodyPr wrap="none">
            <a:spAutoFit/>
          </a:bodyPr>
          <a:lstStyle/>
          <a:p>
            <a:pPr algn="l">
              <a:lnSpc>
                <a:spcPct val="88000"/>
              </a:lnSpc>
              <a:defRPr/>
            </a:pPr>
            <a:endParaRPr lang="zh-CN" altLang="zh-CN" sz="1000">
              <a:solidFill>
                <a:schemeClr val="bg2"/>
              </a:solidFill>
              <a:latin typeface="Impact" pitchFamily="34" charset="0"/>
            </a:endParaRPr>
          </a:p>
        </p:txBody>
      </p:sp>
      <p:sp>
        <p:nvSpPr>
          <p:cNvPr id="217091"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a:t>单击此处编辑母版标题样式</a:t>
            </a:r>
          </a:p>
        </p:txBody>
      </p:sp>
      <p:sp>
        <p:nvSpPr>
          <p:cNvPr id="217092"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extLst>
      <p:ext uri="{BB962C8B-B14F-4D97-AF65-F5344CB8AC3E}">
        <p14:creationId xmlns:p14="http://schemas.microsoft.com/office/powerpoint/2010/main" val="376383654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EBB7C9DE-CC5A-48BC-8379-20C05F5BD493}" type="slidenum">
              <a:rPr lang="en-US" altLang="zh-CN"/>
              <a:pPr>
                <a:defRPr/>
              </a:pPr>
              <a:t>‹#›</a:t>
            </a:fld>
            <a:endParaRPr lang="en-US" altLang="zh-CN"/>
          </a:p>
        </p:txBody>
      </p:sp>
    </p:spTree>
    <p:extLst>
      <p:ext uri="{BB962C8B-B14F-4D97-AF65-F5344CB8AC3E}">
        <p14:creationId xmlns:p14="http://schemas.microsoft.com/office/powerpoint/2010/main" val="370564349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CB3A2E51-3B44-4094-B7C2-65FE04114AA1}" type="slidenum">
              <a:rPr lang="en-US" altLang="zh-CN"/>
              <a:pPr>
                <a:defRPr/>
              </a:pPr>
              <a:t>‹#›</a:t>
            </a:fld>
            <a:endParaRPr lang="en-US" altLang="zh-CN"/>
          </a:p>
        </p:txBody>
      </p:sp>
    </p:spTree>
    <p:extLst>
      <p:ext uri="{BB962C8B-B14F-4D97-AF65-F5344CB8AC3E}">
        <p14:creationId xmlns:p14="http://schemas.microsoft.com/office/powerpoint/2010/main" val="4076783871"/>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灯片编号占位符 2"/>
          <p:cNvSpPr>
            <a:spLocks noGrp="1"/>
          </p:cNvSpPr>
          <p:nvPr>
            <p:ph type="sldNum" sz="quarter" idx="10"/>
          </p:nvPr>
        </p:nvSpPr>
        <p:spPr>
          <a:xfrm>
            <a:off x="8229600" y="6524625"/>
            <a:ext cx="303213" cy="180975"/>
          </a:xfrm>
        </p:spPr>
        <p:txBody>
          <a:bodyPr/>
          <a:lstStyle>
            <a:lvl1pPr>
              <a:defRPr/>
            </a:lvl1pPr>
          </a:lstStyle>
          <a:p>
            <a:fld id="{BBD7709C-68E0-5645-AFA1-9448C59F7FFB}" type="slidenum">
              <a:rPr lang="en-US" altLang="zh-CN"/>
              <a:pPr/>
              <a:t>‹#›</a:t>
            </a:fld>
            <a:endParaRPr lang="en-US" altLang="zh-CN"/>
          </a:p>
        </p:txBody>
      </p:sp>
    </p:spTree>
    <p:extLst>
      <p:ext uri="{BB962C8B-B14F-4D97-AF65-F5344CB8AC3E}">
        <p14:creationId xmlns:p14="http://schemas.microsoft.com/office/powerpoint/2010/main" val="282055748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pPr>
              <a:defRPr/>
            </a:pPr>
            <a:fld id="{50D9F352-FD94-4807-AE9E-611DE2884463}" type="slidenum">
              <a:rPr lang="en-US" altLang="zh-CN"/>
              <a:pPr>
                <a:defRPr/>
              </a:pPr>
              <a:t>‹#›</a:t>
            </a:fld>
            <a:endParaRPr lang="en-US" altLang="zh-CN"/>
          </a:p>
        </p:txBody>
      </p:sp>
    </p:spTree>
    <p:extLst>
      <p:ext uri="{BB962C8B-B14F-4D97-AF65-F5344CB8AC3E}">
        <p14:creationId xmlns:p14="http://schemas.microsoft.com/office/powerpoint/2010/main" val="536672387"/>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a:ln/>
        </p:spPr>
        <p:txBody>
          <a:bodyPr/>
          <a:lstStyle>
            <a:lvl1pPr>
              <a:defRPr/>
            </a:lvl1pPr>
          </a:lstStyle>
          <a:p>
            <a:pPr>
              <a:defRPr/>
            </a:pPr>
            <a:fld id="{08661A6D-0BE8-4926-A3CB-869BE67852F4}" type="slidenum">
              <a:rPr lang="en-US" altLang="zh-CN"/>
              <a:pPr>
                <a:defRPr/>
              </a:pPr>
              <a:t>‹#›</a:t>
            </a:fld>
            <a:endParaRPr lang="en-US" altLang="zh-CN"/>
          </a:p>
        </p:txBody>
      </p:sp>
    </p:spTree>
    <p:extLst>
      <p:ext uri="{BB962C8B-B14F-4D97-AF65-F5344CB8AC3E}">
        <p14:creationId xmlns:p14="http://schemas.microsoft.com/office/powerpoint/2010/main" val="2825912593"/>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pPr>
              <a:defRPr/>
            </a:pPr>
            <a:fld id="{087A3009-2E07-4C53-8F77-E034F8E69181}" type="slidenum">
              <a:rPr lang="en-US" altLang="zh-CN"/>
              <a:pPr>
                <a:defRPr/>
              </a:pPr>
              <a:t>‹#›</a:t>
            </a:fld>
            <a:endParaRPr lang="en-US" altLang="zh-CN"/>
          </a:p>
        </p:txBody>
      </p:sp>
    </p:spTree>
    <p:extLst>
      <p:ext uri="{BB962C8B-B14F-4D97-AF65-F5344CB8AC3E}">
        <p14:creationId xmlns:p14="http://schemas.microsoft.com/office/powerpoint/2010/main" val="2990342717"/>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pPr>
              <a:defRPr/>
            </a:pPr>
            <a:fld id="{4D6D34ED-F126-4416-ADC0-CD2D8783AC16}" type="slidenum">
              <a:rPr lang="en-US" altLang="zh-CN"/>
              <a:pPr>
                <a:defRPr/>
              </a:pPr>
              <a:t>‹#›</a:t>
            </a:fld>
            <a:endParaRPr lang="en-US" altLang="zh-CN"/>
          </a:p>
        </p:txBody>
      </p:sp>
    </p:spTree>
    <p:extLst>
      <p:ext uri="{BB962C8B-B14F-4D97-AF65-F5344CB8AC3E}">
        <p14:creationId xmlns:p14="http://schemas.microsoft.com/office/powerpoint/2010/main" val="127992913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pPr>
              <a:defRPr/>
            </a:pPr>
            <a:fld id="{15C2FEFB-DED4-478F-A8C5-19A4F9DA134B}" type="slidenum">
              <a:rPr lang="en-US" altLang="zh-CN"/>
              <a:pPr>
                <a:defRPr/>
              </a:pPr>
              <a:t>‹#›</a:t>
            </a:fld>
            <a:endParaRPr lang="en-US" altLang="zh-CN"/>
          </a:p>
        </p:txBody>
      </p:sp>
    </p:spTree>
    <p:extLst>
      <p:ext uri="{BB962C8B-B14F-4D97-AF65-F5344CB8AC3E}">
        <p14:creationId xmlns:p14="http://schemas.microsoft.com/office/powerpoint/2010/main" val="88515173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EFCD09C4-77C1-4ECB-8989-7EF4ED8527F4}" type="slidenum">
              <a:rPr lang="en-US" altLang="zh-CN"/>
              <a:pPr>
                <a:defRPr/>
              </a:pPr>
              <a:t>‹#›</a:t>
            </a:fld>
            <a:endParaRPr lang="en-US" altLang="zh-CN"/>
          </a:p>
        </p:txBody>
      </p:sp>
    </p:spTree>
    <p:extLst>
      <p:ext uri="{BB962C8B-B14F-4D97-AF65-F5344CB8AC3E}">
        <p14:creationId xmlns:p14="http://schemas.microsoft.com/office/powerpoint/2010/main" val="33017224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1FE89555-F5C3-4348-9BFE-99E931101B36}" type="slidenum">
              <a:rPr lang="en-US" altLang="zh-CN"/>
              <a:pPr>
                <a:defRPr/>
              </a:pPr>
              <a:t>‹#›</a:t>
            </a:fld>
            <a:endParaRPr lang="en-US" altLang="zh-CN"/>
          </a:p>
        </p:txBody>
      </p:sp>
    </p:spTree>
    <p:extLst>
      <p:ext uri="{BB962C8B-B14F-4D97-AF65-F5344CB8AC3E}">
        <p14:creationId xmlns:p14="http://schemas.microsoft.com/office/powerpoint/2010/main" val="1074845523"/>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a:ln/>
        </p:spPr>
        <p:txBody>
          <a:bodyPr/>
          <a:lstStyle>
            <a:lvl1pPr>
              <a:defRPr/>
            </a:lvl1pPr>
          </a:lstStyle>
          <a:p>
            <a:pPr>
              <a:defRPr/>
            </a:pPr>
            <a:fld id="{CCD82825-C507-4EF0-8FA3-334999202DE7}" type="slidenum">
              <a:rPr lang="en-US" altLang="zh-CN"/>
              <a:pPr>
                <a:defRPr/>
              </a:pPr>
              <a:t>‹#›</a:t>
            </a:fld>
            <a:endParaRPr lang="en-US" altLang="zh-CN"/>
          </a:p>
        </p:txBody>
      </p:sp>
    </p:spTree>
    <p:extLst>
      <p:ext uri="{BB962C8B-B14F-4D97-AF65-F5344CB8AC3E}">
        <p14:creationId xmlns:p14="http://schemas.microsoft.com/office/powerpoint/2010/main" val="1669426642"/>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未标题-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4"/>
          <p:cNvSpPr>
            <a:spLocks noGrp="1" noChangeArrowheads="1"/>
          </p:cNvSpPr>
          <p:nvPr>
            <p:ph type="body" idx="1"/>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16069" name="Rectangle 5"/>
          <p:cNvSpPr>
            <a:spLocks noGrp="1" noChangeArrowheads="1"/>
          </p:cNvSpPr>
          <p:nvPr>
            <p:ph type="sldNum" sz="quarter" idx="4"/>
          </p:nvPr>
        </p:nvSpPr>
        <p:spPr bwMode="auto">
          <a:xfrm>
            <a:off x="8229600" y="6524625"/>
            <a:ext cx="303213"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a:solidFill>
                  <a:srgbClr val="4D5E68"/>
                </a:solidFill>
                <a:latin typeface="Impact" pitchFamily="34" charset="0"/>
                <a:ea typeface="宋体" pitchFamily="2" charset="-122"/>
              </a:defRPr>
            </a:lvl1pPr>
          </a:lstStyle>
          <a:p>
            <a:pPr>
              <a:defRPr/>
            </a:pPr>
            <a:fld id="{E039F960-ECE4-42B8-9ED1-393ED15D0FF0}" type="slidenum">
              <a:rPr lang="en-US" altLang="zh-CN"/>
              <a:pPr>
                <a:defRPr/>
              </a:pPr>
              <a:t>‹#›</a:t>
            </a:fld>
            <a:endParaRPr lang="en-US" altLang="zh-CN"/>
          </a:p>
        </p:txBody>
      </p:sp>
      <p:sp>
        <p:nvSpPr>
          <p:cNvPr id="216070" name="Rectangle 6"/>
          <p:cNvSpPr>
            <a:spLocks noChangeArrowheads="1"/>
          </p:cNvSpPr>
          <p:nvPr/>
        </p:nvSpPr>
        <p:spPr bwMode="auto">
          <a:xfrm>
            <a:off x="7872413" y="6513513"/>
            <a:ext cx="509587" cy="192087"/>
          </a:xfrm>
          <a:prstGeom prst="rect">
            <a:avLst/>
          </a:prstGeom>
          <a:noFill/>
          <a:ln w="9525">
            <a:noFill/>
            <a:miter lim="800000"/>
            <a:headEnd/>
            <a:tailEnd/>
          </a:ln>
          <a:effectLst/>
        </p:spPr>
        <p:txBody>
          <a:bodyPr/>
          <a:lstStyle/>
          <a:p>
            <a:pPr algn="r" eaLnBrk="0" hangingPunct="0">
              <a:defRPr/>
            </a:pPr>
            <a:r>
              <a:rPr lang="en-US" altLang="zh-CN" sz="900">
                <a:solidFill>
                  <a:srgbClr val="4D5E68"/>
                </a:solidFill>
                <a:latin typeface="Impact" pitchFamily="34" charset="0"/>
              </a:rPr>
              <a:t>Page</a:t>
            </a:r>
          </a:p>
        </p:txBody>
      </p:sp>
      <p:sp>
        <p:nvSpPr>
          <p:cNvPr id="216071" name="Rectangle 7"/>
          <p:cNvSpPr>
            <a:spLocks noChangeArrowheads="1"/>
          </p:cNvSpPr>
          <p:nvPr/>
        </p:nvSpPr>
        <p:spPr bwMode="auto">
          <a:xfrm>
            <a:off x="468313" y="6524625"/>
            <a:ext cx="3810000" cy="192088"/>
          </a:xfrm>
          <a:prstGeom prst="rect">
            <a:avLst/>
          </a:prstGeom>
          <a:noFill/>
          <a:ln w="9525">
            <a:noFill/>
            <a:miter lim="800000"/>
            <a:headEnd/>
            <a:tailEnd/>
          </a:ln>
          <a:effectLst/>
        </p:spPr>
        <p:txBody>
          <a:bodyPr/>
          <a:lstStyle/>
          <a:p>
            <a:pPr algn="l" eaLnBrk="0" hangingPunct="0">
              <a:defRPr/>
            </a:pPr>
            <a:r>
              <a:rPr lang="zh-CN" altLang="en-US" sz="900">
                <a:solidFill>
                  <a:schemeClr val="bg1"/>
                </a:solidFill>
                <a:latin typeface="Impact" pitchFamily="34" charset="0"/>
              </a:rPr>
              <a:t>散裂中子源进展汇报  </a:t>
            </a:r>
            <a:fld id="{1E90D562-15B5-4A62-A774-704A070B651F}" type="datetime4">
              <a:rPr lang="en-US" sz="900">
                <a:solidFill>
                  <a:schemeClr val="bg1"/>
                </a:solidFill>
                <a:latin typeface="Impact" pitchFamily="34" charset="0"/>
              </a:rPr>
              <a:pPr algn="l" eaLnBrk="0" hangingPunct="0">
                <a:defRPr/>
              </a:pPr>
              <a:t>2017年8月29日</a:t>
            </a:fld>
            <a:endParaRPr lang="zh-CN" altLang="en-US" sz="900">
              <a:solidFill>
                <a:schemeClr val="bg1"/>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4536"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7" r:id="rId12"/>
  </p:sldLayoutIdLst>
  <p:transition xmlns:p14="http://schemas.microsoft.com/office/powerpoint/2010/main">
    <p:fade/>
  </p:transition>
  <p:hf hdr="0" ftr="0" dt="0"/>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3.emf"/><Relationship Id="rId7"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3.xml"/><Relationship Id="rId3" Type="http://schemas.openxmlformats.org/officeDocument/2006/relationships/chart" Target="../charts/char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oleObject" Target="../embeddings/oleObject2.bin"/><Relationship Id="rId5"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7504" y="3933056"/>
            <a:ext cx="8857804" cy="2088034"/>
          </a:xfrm>
        </p:spPr>
        <p:txBody>
          <a:bodyPr/>
          <a:lstStyle/>
          <a:p>
            <a:pPr eaLnBrk="1" hangingPunct="1">
              <a:lnSpc>
                <a:spcPct val="150000"/>
              </a:lnSpc>
              <a:defRPr/>
            </a:pPr>
            <a:r>
              <a:rPr lang="en-US" altLang="zh-CN" sz="4000" dirty="0" smtClean="0">
                <a:solidFill>
                  <a:srgbClr val="FF0000"/>
                </a:solidFill>
                <a:effectLst>
                  <a:outerShdw blurRad="38100" dist="38100" dir="2700000" algn="tl">
                    <a:srgbClr val="000000">
                      <a:alpha val="43137"/>
                    </a:srgbClr>
                  </a:outerShdw>
                </a:effectLst>
                <a:ea typeface="华文新魏" pitchFamily="2" charset="-122"/>
                <a:cs typeface="Arial" charset="0"/>
              </a:rPr>
              <a:t>Beam Commissioning of the CSNS</a:t>
            </a:r>
            <a:r>
              <a:rPr lang="zh-CN" altLang="en-US" sz="4000" dirty="0" smtClean="0">
                <a:solidFill>
                  <a:srgbClr val="990000"/>
                </a:solidFill>
                <a:ea typeface="华文新魏" pitchFamily="2" charset="-122"/>
                <a:cs typeface="Arial" charset="0"/>
              </a:rPr>
              <a:t/>
            </a:r>
            <a:br>
              <a:rPr lang="zh-CN" altLang="en-US" sz="4000" dirty="0" smtClean="0">
                <a:solidFill>
                  <a:srgbClr val="990000"/>
                </a:solidFill>
                <a:ea typeface="华文新魏" pitchFamily="2" charset="-122"/>
                <a:cs typeface="Arial" charset="0"/>
              </a:rPr>
            </a:br>
            <a:r>
              <a:rPr lang="en-US" altLang="zh-CN" sz="4000" dirty="0">
                <a:solidFill>
                  <a:srgbClr val="990000"/>
                </a:solidFill>
                <a:ea typeface="华文新魏" pitchFamily="2" charset="-122"/>
                <a:cs typeface="Arial" charset="0"/>
              </a:rPr>
              <a:t/>
            </a:r>
            <a:br>
              <a:rPr lang="en-US" altLang="zh-CN" sz="4000" dirty="0">
                <a:solidFill>
                  <a:srgbClr val="990000"/>
                </a:solidFill>
                <a:ea typeface="华文新魏" pitchFamily="2" charset="-122"/>
                <a:cs typeface="Arial" charset="0"/>
              </a:rPr>
            </a:br>
            <a:r>
              <a:rPr lang="en-US" altLang="zh-CN" dirty="0" smtClean="0">
                <a:solidFill>
                  <a:srgbClr val="0075EC"/>
                </a:solidFill>
                <a:ea typeface="Arial"/>
                <a:cs typeface="Arial"/>
              </a:rPr>
              <a:t>Sheng Wang   Yong Li</a:t>
            </a:r>
            <a:br>
              <a:rPr lang="en-US" altLang="zh-CN" dirty="0" smtClean="0">
                <a:solidFill>
                  <a:srgbClr val="0075EC"/>
                </a:solidFill>
                <a:ea typeface="Arial"/>
                <a:cs typeface="Arial"/>
              </a:rPr>
            </a:br>
            <a:r>
              <a:rPr lang="zh-CN" altLang="en-US" sz="2800" i="1" dirty="0" smtClean="0">
                <a:solidFill>
                  <a:srgbClr val="0075EC"/>
                </a:solidFill>
                <a:ea typeface="Arial"/>
                <a:cs typeface="Arial"/>
              </a:rPr>
              <a:t>for </a:t>
            </a:r>
            <a:r>
              <a:rPr lang="zh-CN" altLang="en-US" sz="2800" i="1" dirty="0">
                <a:solidFill>
                  <a:srgbClr val="0075EC"/>
                </a:solidFill>
                <a:ea typeface="Arial"/>
                <a:cs typeface="Arial"/>
              </a:rPr>
              <a:t>CSNS Accelerator Team</a:t>
            </a:r>
            <a:br>
              <a:rPr lang="zh-CN" altLang="en-US" sz="2800" i="1" dirty="0">
                <a:solidFill>
                  <a:srgbClr val="0075EC"/>
                </a:solidFill>
                <a:ea typeface="Arial"/>
                <a:cs typeface="Arial"/>
              </a:rPr>
            </a:br>
            <a:r>
              <a:rPr lang="zh-CN" altLang="en-US" sz="2800" dirty="0">
                <a:solidFill>
                  <a:srgbClr val="0075EC"/>
                </a:solidFill>
                <a:ea typeface="Arial"/>
                <a:cs typeface="Arial"/>
              </a:rPr>
              <a:t>  Institute of High Energy Physics, CAS</a:t>
            </a:r>
            <a:r>
              <a:rPr lang="zh-CN" altLang="en-US" sz="4000" dirty="0">
                <a:solidFill>
                  <a:srgbClr val="000000"/>
                </a:solidFill>
                <a:ea typeface="Arial"/>
                <a:cs typeface="Arial"/>
              </a:rPr>
              <a:t/>
            </a:r>
            <a:br>
              <a:rPr lang="zh-CN" altLang="en-US" sz="4000" dirty="0">
                <a:solidFill>
                  <a:srgbClr val="000000"/>
                </a:solidFill>
                <a:ea typeface="Arial"/>
                <a:cs typeface="Arial"/>
              </a:rPr>
            </a:br>
            <a:r>
              <a:rPr lang="en-US" altLang="zh-CN" sz="2800" dirty="0" smtClean="0">
                <a:solidFill>
                  <a:srgbClr val="0065CB"/>
                </a:solidFill>
                <a:ea typeface="Arial"/>
                <a:cs typeface="Arial"/>
              </a:rPr>
              <a:t>Aug. 29, 2017</a:t>
            </a:r>
            <a:r>
              <a:rPr lang="en-US" altLang="zh-CN" sz="3200" dirty="0" smtClean="0">
                <a:solidFill>
                  <a:schemeClr val="tx1"/>
                </a:solidFill>
                <a:effectLst>
                  <a:outerShdw blurRad="38100" dist="38100" dir="2700000" algn="tl">
                    <a:srgbClr val="C0C0C0"/>
                  </a:outerShdw>
                </a:effectLst>
              </a:rPr>
              <a:t> </a:t>
            </a:r>
            <a:br>
              <a:rPr lang="en-US" altLang="zh-CN" sz="3200" dirty="0" smtClean="0">
                <a:solidFill>
                  <a:schemeClr val="tx1"/>
                </a:solidFill>
                <a:effectLst>
                  <a:outerShdw blurRad="38100" dist="38100" dir="2700000" algn="tl">
                    <a:srgbClr val="C0C0C0"/>
                  </a:outerShdw>
                </a:effectLst>
              </a:rPr>
            </a:br>
            <a:r>
              <a:rPr lang="en-US" altLang="zh-CN" sz="3200" dirty="0">
                <a:solidFill>
                  <a:schemeClr val="tx1"/>
                </a:solidFill>
                <a:ea typeface="华文新魏" pitchFamily="2" charset="-122"/>
                <a:cs typeface="Arial" charset="0"/>
              </a:rPr>
              <a:t/>
            </a:r>
            <a:br>
              <a:rPr lang="en-US" altLang="zh-CN" sz="3200" dirty="0">
                <a:solidFill>
                  <a:schemeClr val="tx1"/>
                </a:solidFill>
                <a:ea typeface="华文新魏" pitchFamily="2" charset="-122"/>
                <a:cs typeface="Arial" charset="0"/>
              </a:rPr>
            </a:br>
            <a:r>
              <a:rPr lang="en-US" altLang="zh-CN" sz="3200" dirty="0" smtClean="0">
                <a:solidFill>
                  <a:schemeClr val="tx1"/>
                </a:solidFill>
                <a:ea typeface="华文新魏" pitchFamily="2" charset="-122"/>
                <a:cs typeface="Arial" charset="0"/>
              </a:rPr>
              <a:t/>
            </a:r>
            <a:br>
              <a:rPr lang="en-US" altLang="zh-CN" sz="3200" dirty="0" smtClean="0">
                <a:solidFill>
                  <a:schemeClr val="tx1"/>
                </a:solidFill>
                <a:ea typeface="华文新魏" pitchFamily="2" charset="-122"/>
                <a:cs typeface="Arial" charset="0"/>
              </a:rPr>
            </a:br>
            <a:r>
              <a:rPr lang="en-US" altLang="zh-CN" sz="2400" dirty="0" smtClean="0">
                <a:solidFill>
                  <a:schemeClr val="tx1"/>
                </a:solidFill>
                <a:ea typeface="华文新魏" pitchFamily="2" charset="-122"/>
                <a:cs typeface="Arial" charset="0"/>
              </a:rPr>
              <a:t/>
            </a:r>
            <a:br>
              <a:rPr lang="en-US" altLang="zh-CN" sz="2400" dirty="0" smtClean="0">
                <a:solidFill>
                  <a:schemeClr val="tx1"/>
                </a:solidFill>
                <a:ea typeface="华文新魏" pitchFamily="2" charset="-122"/>
                <a:cs typeface="Arial" charset="0"/>
              </a:rPr>
            </a:br>
            <a:r>
              <a:rPr lang="en-US" altLang="zh-CN" sz="2400" dirty="0" smtClean="0">
                <a:solidFill>
                  <a:schemeClr val="tx1"/>
                </a:solidFill>
                <a:ea typeface="华文新魏" pitchFamily="2" charset="-122"/>
                <a:cs typeface="Arial" charset="0"/>
              </a:rPr>
              <a:t>g</a:t>
            </a:r>
          </a:p>
        </p:txBody>
      </p:sp>
      <p:sp>
        <p:nvSpPr>
          <p:cNvPr id="2" name="TextBox 1"/>
          <p:cNvSpPr txBox="1"/>
          <p:nvPr/>
        </p:nvSpPr>
        <p:spPr>
          <a:xfrm>
            <a:off x="4932040" y="6453336"/>
            <a:ext cx="4176464" cy="307777"/>
          </a:xfrm>
          <a:prstGeom prst="rect">
            <a:avLst/>
          </a:prstGeom>
          <a:noFill/>
        </p:spPr>
        <p:txBody>
          <a:bodyPr wrap="square" rtlCol="0">
            <a:spAutoFit/>
          </a:bodyPr>
          <a:lstStyle/>
          <a:p>
            <a:r>
              <a:rPr lang="en-US" altLang="zh-CN" dirty="0" smtClean="0">
                <a:solidFill>
                  <a:schemeClr val="bg1"/>
                </a:solidFill>
              </a:rPr>
              <a:t>SAP2017, </a:t>
            </a:r>
            <a:r>
              <a:rPr lang="en-US" altLang="zh-CN" dirty="0" err="1" smtClean="0">
                <a:solidFill>
                  <a:schemeClr val="bg1"/>
                </a:solidFill>
              </a:rPr>
              <a:t>Jishou</a:t>
            </a:r>
            <a:r>
              <a:rPr lang="en-US" altLang="zh-CN" dirty="0" smtClean="0">
                <a:solidFill>
                  <a:schemeClr val="bg1"/>
                </a:solidFill>
              </a:rPr>
              <a:t>, 28-30  August 2017</a:t>
            </a:r>
            <a:endParaRPr lang="zh-CN" altLang="en-US" dirty="0">
              <a:solidFill>
                <a:schemeClr val="bg1"/>
              </a:solidFill>
            </a:endParaRPr>
          </a:p>
        </p:txBody>
      </p:sp>
    </p:spTree>
    <p:extLst>
      <p:ext uri="{BB962C8B-B14F-4D97-AF65-F5344CB8AC3E}">
        <p14:creationId xmlns:p14="http://schemas.microsoft.com/office/powerpoint/2010/main" val="10450162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00063" y="2839318"/>
            <a:ext cx="8143875"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50000"/>
              </a:lnSpc>
              <a:spcBef>
                <a:spcPct val="20000"/>
              </a:spcBef>
              <a:tabLst>
                <a:tab pos="342900" algn="l"/>
                <a:tab pos="685800" algn="l"/>
              </a:tabLst>
            </a:pPr>
            <a:r>
              <a:rPr lang="en-US" altLang="zh-CN" sz="4400" dirty="0">
                <a:solidFill>
                  <a:srgbClr val="FF0000"/>
                </a:solidFill>
                <a:ea typeface="楷体_GB2312" pitchFamily="49" charset="-122"/>
                <a:cs typeface="Arial" charset="0"/>
              </a:rPr>
              <a:t> </a:t>
            </a:r>
            <a:r>
              <a:rPr lang="en-US" altLang="zh-CN" sz="4400" b="1" dirty="0" smtClean="0">
                <a:solidFill>
                  <a:srgbClr val="FF0000"/>
                </a:solidFill>
                <a:ea typeface="楷体_GB2312" pitchFamily="49" charset="-122"/>
                <a:cs typeface="Arial" charset="0"/>
              </a:rPr>
              <a:t>Linac Commissioning</a:t>
            </a:r>
            <a:endParaRPr lang="en-US" altLang="zh-CN" sz="4400" b="1" dirty="0">
              <a:solidFill>
                <a:srgbClr val="FF0000"/>
              </a:solidFill>
              <a:ea typeface="楷体_GB2312" pitchFamily="49" charset="-122"/>
              <a:cs typeface="Arial" charset="0"/>
            </a:endParaRPr>
          </a:p>
        </p:txBody>
      </p:sp>
      <p:sp>
        <p:nvSpPr>
          <p:cNvPr id="13315" name="灯片编号占位符 3"/>
          <p:cNvSpPr txBox="1">
            <a:spLocks noGrp="1"/>
          </p:cNvSpPr>
          <p:nvPr/>
        </p:nvSpPr>
        <p:spPr bwMode="auto">
          <a:xfrm>
            <a:off x="8172450" y="6524625"/>
            <a:ext cx="3746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r"/>
            <a:fld id="{C0E8C34E-3ABF-4E6C-A9E5-489C0BE74724}" type="slidenum">
              <a:rPr lang="en-US" altLang="zh-CN" sz="900">
                <a:solidFill>
                  <a:srgbClr val="4D5E68"/>
                </a:solidFill>
                <a:latin typeface="Impact" pitchFamily="34" charset="0"/>
              </a:rPr>
              <a:pPr algn="r"/>
              <a:t>10</a:t>
            </a:fld>
            <a:endParaRPr lang="en-US" altLang="zh-CN" sz="900">
              <a:solidFill>
                <a:srgbClr val="4D5E68"/>
              </a:solidFill>
              <a:latin typeface="Impact" pitchFamily="34" charset="0"/>
              <a:ea typeface="Arial Unicode MS" pitchFamily="34" charset="-122"/>
              <a:cs typeface="Arial Unicode MS" pitchFamily="34" charset="-122"/>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8354888" cy="457200"/>
          </a:xfrm>
        </p:spPr>
        <p:txBody>
          <a:bodyPr/>
          <a:lstStyle/>
          <a:p>
            <a:r>
              <a:rPr lang="en-US" altLang="zh-CN" dirty="0" smtClean="0"/>
              <a:t>LEBT</a:t>
            </a:r>
            <a:r>
              <a:rPr lang="en-US" altLang="zh-CN" dirty="0"/>
              <a:t>,</a:t>
            </a:r>
            <a:r>
              <a:rPr lang="en-US" altLang="zh-CN" dirty="0" smtClean="0"/>
              <a:t> RFQ and MEBT (beam commissioning at June 2015)</a:t>
            </a:r>
            <a:endParaRPr lang="zh-CN" altLang="en-US" dirty="0"/>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11</a:t>
            </a:fld>
            <a:endParaRPr lang="en-US" altLang="zh-CN"/>
          </a:p>
        </p:txBody>
      </p:sp>
      <p:pic>
        <p:nvPicPr>
          <p:cNvPr id="5" name="Picture 3" descr="C:\Users\Administrator\Desktop\临时中转\RFQ.jpg"/>
          <p:cNvPicPr>
            <a:picLocks noChangeAspect="1" noChangeArrowheads="1"/>
          </p:cNvPicPr>
          <p:nvPr/>
        </p:nvPicPr>
        <p:blipFill>
          <a:blip r:embed="rId2" cstate="screen"/>
          <a:srcRect/>
          <a:stretch>
            <a:fillRect/>
          </a:stretch>
        </p:blipFill>
        <p:spPr bwMode="auto">
          <a:xfrm>
            <a:off x="249943" y="1340768"/>
            <a:ext cx="4199161" cy="2808312"/>
          </a:xfrm>
          <a:prstGeom prst="rect">
            <a:avLst/>
          </a:prstGeom>
          <a:noFill/>
        </p:spPr>
      </p:pic>
      <p:graphicFrame>
        <p:nvGraphicFramePr>
          <p:cNvPr id="6" name="表格 5"/>
          <p:cNvGraphicFramePr>
            <a:graphicFrameLocks noGrp="1"/>
          </p:cNvGraphicFramePr>
          <p:nvPr>
            <p:extLst>
              <p:ext uri="{D42A27DB-BD31-4B8C-83A1-F6EECF244321}">
                <p14:modId xmlns:p14="http://schemas.microsoft.com/office/powerpoint/2010/main" val="985090519"/>
              </p:ext>
            </p:extLst>
          </p:nvPr>
        </p:nvGraphicFramePr>
        <p:xfrm>
          <a:off x="4499992" y="1268760"/>
          <a:ext cx="4585816" cy="2675135"/>
        </p:xfrm>
        <a:graphic>
          <a:graphicData uri="http://schemas.openxmlformats.org/drawingml/2006/table">
            <a:tbl>
              <a:tblPr firstRow="1" bandRow="1">
                <a:tableStyleId>{5C22544A-7EE6-4342-B048-85BDC9FD1C3A}</a:tableStyleId>
              </a:tblPr>
              <a:tblGrid>
                <a:gridCol w="2353568"/>
                <a:gridCol w="940469"/>
                <a:gridCol w="1291779"/>
              </a:tblGrid>
              <a:tr h="472212">
                <a:tc>
                  <a:txBody>
                    <a:bodyPr/>
                    <a:lstStyle/>
                    <a:p>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aseline="0" dirty="0" smtClean="0">
                          <a:solidFill>
                            <a:schemeClr val="tx1"/>
                          </a:solidFill>
                        </a:rPr>
                        <a:t>Design </a:t>
                      </a:r>
                      <a:endParaRPr lang="zh-CN" alt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dirty="0" smtClean="0">
                          <a:solidFill>
                            <a:srgbClr val="FF0000"/>
                          </a:solidFill>
                        </a:rPr>
                        <a:t>Achieved</a:t>
                      </a:r>
                      <a:endParaRPr lang="zh-CN" alt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44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solidFill>
                        </a:rPr>
                        <a:t>Peak current [mA]</a:t>
                      </a:r>
                      <a:endParaRPr lang="zh-CN" altLang="en-US" sz="16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kern="1200" dirty="0" smtClean="0">
                          <a:solidFill>
                            <a:schemeClr val="tx1"/>
                          </a:solidFill>
                          <a:latin typeface="+mn-lt"/>
                          <a:ea typeface="+mn-ea"/>
                          <a:cs typeface="+mn-cs"/>
                        </a:rPr>
                        <a:t>15</a:t>
                      </a:r>
                      <a:endParaRPr lang="zh-CN" altLang="en-US" sz="16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kern="1200" dirty="0" smtClean="0">
                          <a:solidFill>
                            <a:srgbClr val="FF0000"/>
                          </a:solidFill>
                          <a:latin typeface="+mn-lt"/>
                          <a:ea typeface="+mn-ea"/>
                          <a:cs typeface="+mn-cs"/>
                        </a:rPr>
                        <a:t>17</a:t>
                      </a:r>
                      <a:endParaRPr lang="zh-CN" altLang="en-US"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31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solidFill>
                        </a:rPr>
                        <a:t>Beam energy[MeV]</a:t>
                      </a:r>
                      <a:endParaRPr lang="zh-CN" altLang="en-US" sz="16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chemeClr val="tx1"/>
                          </a:solidFill>
                        </a:rPr>
                        <a:t>3.025</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rgbClr val="FF0000"/>
                          </a:solidFill>
                        </a:rPr>
                        <a:t>3.02±0.015</a:t>
                      </a:r>
                      <a:endParaRPr lang="zh-CN" alt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367">
                <a:tc>
                  <a:txBody>
                    <a:bodyPr/>
                    <a:lstStyle/>
                    <a:p>
                      <a:r>
                        <a:rPr lang="en-US" altLang="zh-CN" sz="1600" b="1" dirty="0" smtClean="0">
                          <a:solidFill>
                            <a:schemeClr val="tx1"/>
                          </a:solidFill>
                        </a:rPr>
                        <a:t>Chopping rate [%]</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chemeClr val="tx1"/>
                          </a:solidFill>
                        </a:rPr>
                        <a:t>50</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rgbClr val="FF0000"/>
                          </a:solidFill>
                        </a:rPr>
                        <a:t>50</a:t>
                      </a:r>
                      <a:endParaRPr lang="zh-CN" alt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0846">
                <a:tc>
                  <a:txBody>
                    <a:bodyPr/>
                    <a:lstStyle/>
                    <a:p>
                      <a:r>
                        <a:rPr lang="en-US" altLang="zh-CN" sz="1600" b="1" dirty="0" smtClean="0">
                          <a:solidFill>
                            <a:schemeClr val="tx1"/>
                          </a:solidFill>
                        </a:rPr>
                        <a:t>Pulse width [</a:t>
                      </a:r>
                      <a:r>
                        <a:rPr lang="en-US" altLang="zh-CN" sz="1600" b="1" dirty="0" err="1" smtClean="0"/>
                        <a:t>μs</a:t>
                      </a:r>
                      <a:r>
                        <a:rPr lang="en-US" altLang="zh-CN" sz="1600" b="1" dirty="0" smtClean="0"/>
                        <a:t>]</a:t>
                      </a:r>
                      <a:r>
                        <a:rPr lang="en-US" altLang="zh-CN" sz="1600" b="1" dirty="0" smtClean="0">
                          <a:solidFill>
                            <a:schemeClr val="tx1"/>
                          </a:solidFill>
                        </a:rPr>
                        <a:t> </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chemeClr val="tx1"/>
                          </a:solidFill>
                        </a:rPr>
                        <a:t>420</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rgbClr val="FF0000"/>
                          </a:solidFill>
                        </a:rPr>
                        <a:t>500</a:t>
                      </a:r>
                      <a:endParaRPr lang="zh-CN" alt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50243">
                <a:tc>
                  <a:txBody>
                    <a:bodyPr/>
                    <a:lstStyle/>
                    <a:p>
                      <a:r>
                        <a:rPr lang="en-US" altLang="zh-CN" sz="1600" b="1" dirty="0" smtClean="0">
                          <a:solidFill>
                            <a:schemeClr val="tx1"/>
                          </a:solidFill>
                        </a:rPr>
                        <a:t>Pulse repetition rate [Hz] </a:t>
                      </a:r>
                      <a:endParaRPr lang="zh-CN" alt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t>25</a:t>
                      </a:r>
                      <a:endParaRPr lang="zh-CN" alt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600" b="1" dirty="0" smtClean="0">
                          <a:solidFill>
                            <a:srgbClr val="FF0000"/>
                          </a:solidFill>
                        </a:rPr>
                        <a:t>25</a:t>
                      </a:r>
                      <a:endParaRPr lang="zh-CN" altLang="en-US" sz="16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4365104"/>
            <a:ext cx="2902739" cy="199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4454019" y="4062160"/>
            <a:ext cx="3325734" cy="240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51520" y="6433591"/>
            <a:ext cx="7632848" cy="307777"/>
          </a:xfrm>
          <a:prstGeom prst="rect">
            <a:avLst/>
          </a:prstGeom>
          <a:noFill/>
        </p:spPr>
        <p:txBody>
          <a:bodyPr wrap="square" rtlCol="0">
            <a:spAutoFit/>
          </a:bodyPr>
          <a:lstStyle/>
          <a:p>
            <a:pPr algn="l"/>
            <a:r>
              <a:rPr lang="en-US" altLang="zh-CN" dirty="0" smtClean="0"/>
              <a:t>Simulated Emittance=0.22 PI mm-</a:t>
            </a:r>
            <a:r>
              <a:rPr lang="en-US" altLang="zh-CN" dirty="0" err="1" smtClean="0"/>
              <a:t>mrad</a:t>
            </a:r>
            <a:r>
              <a:rPr lang="en-US" altLang="zh-CN" dirty="0"/>
              <a:t> </a:t>
            </a:r>
            <a:r>
              <a:rPr lang="en-US" altLang="zh-CN" dirty="0" smtClean="0"/>
              <a:t>                     Measured Emittance=0.27 PI mm-</a:t>
            </a:r>
            <a:r>
              <a:rPr lang="en-US" altLang="zh-CN" dirty="0" err="1" smtClean="0"/>
              <a:t>mrad</a:t>
            </a:r>
            <a:endParaRPr lang="zh-CN" altLang="en-US" dirty="0"/>
          </a:p>
        </p:txBody>
      </p:sp>
    </p:spTree>
    <p:extLst>
      <p:ext uri="{BB962C8B-B14F-4D97-AF65-F5344CB8AC3E}">
        <p14:creationId xmlns:p14="http://schemas.microsoft.com/office/powerpoint/2010/main" val="7458780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r">
              <a:lnSpc>
                <a:spcPct val="100000"/>
              </a:lnSpc>
              <a:spcBef>
                <a:spcPct val="0"/>
              </a:spcBef>
              <a:spcAft>
                <a:spcPct val="0"/>
              </a:spcAft>
              <a:buClrTx/>
              <a:buFontTx/>
              <a:buNone/>
            </a:pPr>
            <a:fld id="{1E90916E-92B2-4D47-99C9-5FC5B3BF2109}" type="slidenum">
              <a:rPr lang="en-US" altLang="zh-CN" sz="900" b="0" smtClean="0">
                <a:solidFill>
                  <a:srgbClr val="4D5E68"/>
                </a:solidFill>
                <a:latin typeface="Impact" pitchFamily="34" charset="0"/>
              </a:rPr>
              <a:pPr algn="r">
                <a:lnSpc>
                  <a:spcPct val="100000"/>
                </a:lnSpc>
                <a:spcBef>
                  <a:spcPct val="0"/>
                </a:spcBef>
                <a:spcAft>
                  <a:spcPct val="0"/>
                </a:spcAft>
                <a:buClrTx/>
                <a:buFontTx/>
                <a:buNone/>
              </a:pPr>
              <a:t>12</a:t>
            </a:fld>
            <a:endParaRPr lang="en-US" altLang="zh-CN" sz="900" b="0" smtClean="0">
              <a:solidFill>
                <a:srgbClr val="4D5E68"/>
              </a:solidFill>
              <a:latin typeface="Impact" pitchFamily="34" charset="0"/>
            </a:endParaRPr>
          </a:p>
        </p:txBody>
      </p:sp>
      <p:pic>
        <p:nvPicPr>
          <p:cNvPr id="686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492896"/>
            <a:ext cx="75565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520321"/>
            <a:ext cx="12890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8615" name="直接箭头连接符 8"/>
          <p:cNvCxnSpPr>
            <a:cxnSpLocks noChangeShapeType="1"/>
          </p:cNvCxnSpPr>
          <p:nvPr/>
        </p:nvCxnSpPr>
        <p:spPr bwMode="auto">
          <a:xfrm flipV="1">
            <a:off x="1535752" y="2420888"/>
            <a:ext cx="11912" cy="5400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8616"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38" y="1476841"/>
            <a:ext cx="1379537"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8617" name="直接箭头连接符 8"/>
          <p:cNvCxnSpPr>
            <a:cxnSpLocks noChangeShapeType="1"/>
          </p:cNvCxnSpPr>
          <p:nvPr/>
        </p:nvCxnSpPr>
        <p:spPr bwMode="auto">
          <a:xfrm flipV="1">
            <a:off x="3563888" y="2420888"/>
            <a:ext cx="0" cy="5400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861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478672"/>
            <a:ext cx="14319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8619" name="直接箭头连接符 8"/>
          <p:cNvCxnSpPr>
            <a:cxnSpLocks noChangeShapeType="1"/>
          </p:cNvCxnSpPr>
          <p:nvPr/>
        </p:nvCxnSpPr>
        <p:spPr bwMode="auto">
          <a:xfrm flipV="1">
            <a:off x="4403015" y="2451951"/>
            <a:ext cx="4211" cy="5400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8620" name="直接箭头连接符 8"/>
          <p:cNvCxnSpPr>
            <a:cxnSpLocks noChangeShapeType="1"/>
          </p:cNvCxnSpPr>
          <p:nvPr/>
        </p:nvCxnSpPr>
        <p:spPr bwMode="auto">
          <a:xfrm flipV="1">
            <a:off x="6799263" y="2435352"/>
            <a:ext cx="4985" cy="5400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862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8550" y="1478120"/>
            <a:ext cx="13954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8622" name="椭圆 4"/>
          <p:cNvSpPr>
            <a:spLocks noChangeArrowheads="1"/>
          </p:cNvSpPr>
          <p:nvPr/>
        </p:nvSpPr>
        <p:spPr bwMode="auto">
          <a:xfrm>
            <a:off x="1459552" y="2911369"/>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sp>
        <p:nvSpPr>
          <p:cNvPr id="68623" name="椭圆 4"/>
          <p:cNvSpPr>
            <a:spLocks noChangeArrowheads="1"/>
          </p:cNvSpPr>
          <p:nvPr/>
        </p:nvSpPr>
        <p:spPr bwMode="auto">
          <a:xfrm>
            <a:off x="3472171" y="2944376"/>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sp>
        <p:nvSpPr>
          <p:cNvPr id="68624" name="椭圆 4"/>
          <p:cNvSpPr>
            <a:spLocks noChangeArrowheads="1"/>
          </p:cNvSpPr>
          <p:nvPr/>
        </p:nvSpPr>
        <p:spPr bwMode="auto">
          <a:xfrm>
            <a:off x="4327525" y="2955032"/>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sp>
        <p:nvSpPr>
          <p:cNvPr id="68625" name="椭圆 4"/>
          <p:cNvSpPr>
            <a:spLocks noChangeArrowheads="1"/>
          </p:cNvSpPr>
          <p:nvPr/>
        </p:nvSpPr>
        <p:spPr bwMode="auto">
          <a:xfrm>
            <a:off x="6723063" y="2947242"/>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pic>
        <p:nvPicPr>
          <p:cNvPr id="19" name="图片 18" descr="wire.jpg"/>
          <p:cNvPicPr>
            <a:picLocks noChangeAspect="1"/>
          </p:cNvPicPr>
          <p:nvPr/>
        </p:nvPicPr>
        <p:blipFill>
          <a:blip r:embed="rId7" cstate="print"/>
          <a:stretch>
            <a:fillRect/>
          </a:stretch>
        </p:blipFill>
        <p:spPr>
          <a:xfrm>
            <a:off x="323528" y="3933056"/>
            <a:ext cx="7704856" cy="1296144"/>
          </a:xfrm>
          <a:prstGeom prst="rect">
            <a:avLst/>
          </a:prstGeom>
        </p:spPr>
      </p:pic>
      <p:sp>
        <p:nvSpPr>
          <p:cNvPr id="20" name="TextBox 19"/>
          <p:cNvSpPr txBox="1"/>
          <p:nvPr/>
        </p:nvSpPr>
        <p:spPr>
          <a:xfrm>
            <a:off x="7524328" y="4293096"/>
            <a:ext cx="1619672" cy="584775"/>
          </a:xfrm>
          <a:prstGeom prst="rect">
            <a:avLst/>
          </a:prstGeom>
          <a:noFill/>
        </p:spPr>
        <p:txBody>
          <a:bodyPr wrap="square" rtlCol="0">
            <a:spAutoFit/>
          </a:bodyPr>
          <a:lstStyle/>
          <a:p>
            <a:r>
              <a:rPr lang="en-US" altLang="zh-CN" sz="1600" b="1" dirty="0" err="1" smtClean="0">
                <a:solidFill>
                  <a:srgbClr val="0070C0"/>
                </a:solidFill>
              </a:rPr>
              <a:t>Wireanalysis</a:t>
            </a:r>
            <a:endParaRPr lang="en-US" altLang="zh-CN" sz="1600" b="1" dirty="0" smtClean="0">
              <a:solidFill>
                <a:srgbClr val="0070C0"/>
              </a:solidFill>
            </a:endParaRPr>
          </a:p>
          <a:p>
            <a:r>
              <a:rPr lang="en-US" altLang="zh-CN" sz="1600" b="1" dirty="0" smtClean="0">
                <a:solidFill>
                  <a:srgbClr val="0070C0"/>
                </a:solidFill>
              </a:rPr>
              <a:t>XAL</a:t>
            </a:r>
            <a:endParaRPr lang="zh-CN" altLang="en-US" sz="1600" b="1" dirty="0">
              <a:solidFill>
                <a:srgbClr val="0070C0"/>
              </a:solidFill>
            </a:endParaRPr>
          </a:p>
        </p:txBody>
      </p:sp>
      <p:sp>
        <p:nvSpPr>
          <p:cNvPr id="21" name="TextBox 20"/>
          <p:cNvSpPr txBox="1"/>
          <p:nvPr/>
        </p:nvSpPr>
        <p:spPr>
          <a:xfrm>
            <a:off x="7884368" y="1556792"/>
            <a:ext cx="1259632" cy="646331"/>
          </a:xfrm>
          <a:prstGeom prst="rect">
            <a:avLst/>
          </a:prstGeom>
          <a:noFill/>
        </p:spPr>
        <p:txBody>
          <a:bodyPr wrap="square" rtlCol="0">
            <a:spAutoFit/>
          </a:bodyPr>
          <a:lstStyle/>
          <a:p>
            <a:r>
              <a:rPr lang="en-US" altLang="zh-CN" sz="1800" b="1" dirty="0" smtClean="0">
                <a:solidFill>
                  <a:srgbClr val="0070C0"/>
                </a:solidFill>
              </a:rPr>
              <a:t>Wire scanner</a:t>
            </a:r>
            <a:endParaRPr lang="zh-CN" altLang="en-US" sz="1800" b="1" dirty="0">
              <a:solidFill>
                <a:srgbClr val="0070C0"/>
              </a:solidFill>
            </a:endParaRPr>
          </a:p>
        </p:txBody>
      </p:sp>
      <p:sp>
        <p:nvSpPr>
          <p:cNvPr id="22" name="矩形 21"/>
          <p:cNvSpPr/>
          <p:nvPr/>
        </p:nvSpPr>
        <p:spPr>
          <a:xfrm>
            <a:off x="2699792" y="4077072"/>
            <a:ext cx="3010761" cy="307777"/>
          </a:xfrm>
          <a:prstGeom prst="rect">
            <a:avLst/>
          </a:prstGeom>
        </p:spPr>
        <p:txBody>
          <a:bodyPr wrap="none">
            <a:spAutoFit/>
          </a:bodyPr>
          <a:lstStyle/>
          <a:p>
            <a:r>
              <a:rPr lang="en-US" altLang="zh-CN" b="1" dirty="0" smtClean="0"/>
              <a:t>Beam  RMS size  along the MEBT</a:t>
            </a:r>
            <a:endParaRPr lang="zh-CN" altLang="en-US" b="1" dirty="0"/>
          </a:p>
        </p:txBody>
      </p:sp>
      <p:graphicFrame>
        <p:nvGraphicFramePr>
          <p:cNvPr id="23" name="表格 22"/>
          <p:cNvGraphicFramePr>
            <a:graphicFrameLocks noGrp="1"/>
          </p:cNvGraphicFramePr>
          <p:nvPr>
            <p:extLst>
              <p:ext uri="{D42A27DB-BD31-4B8C-83A1-F6EECF244321}">
                <p14:modId xmlns:p14="http://schemas.microsoft.com/office/powerpoint/2010/main" val="1921541829"/>
              </p:ext>
            </p:extLst>
          </p:nvPr>
        </p:nvGraphicFramePr>
        <p:xfrm>
          <a:off x="641200" y="5373216"/>
          <a:ext cx="7704857" cy="1223766"/>
        </p:xfrm>
        <a:graphic>
          <a:graphicData uri="http://schemas.openxmlformats.org/drawingml/2006/table">
            <a:tbl>
              <a:tblPr firstRow="1" lastRow="1">
                <a:tableStyleId>{5C22544A-7EE6-4342-B048-85BDC9FD1C3A}</a:tableStyleId>
              </a:tblPr>
              <a:tblGrid>
                <a:gridCol w="2115004"/>
                <a:gridCol w="1567820"/>
                <a:gridCol w="1772318"/>
                <a:gridCol w="2249715"/>
              </a:tblGrid>
              <a:tr h="370327">
                <a:tc>
                  <a:txBody>
                    <a:bodyPr/>
                    <a:lstStyle/>
                    <a:p>
                      <a:pPr algn="just">
                        <a:spcAft>
                          <a:spcPts val="0"/>
                        </a:spcAft>
                      </a:pPr>
                      <a:r>
                        <a:rPr lang="en-GB" sz="1200" dirty="0">
                          <a:solidFill>
                            <a:srgbClr val="00B050"/>
                          </a:solidFill>
                          <a:effectLst/>
                        </a:rPr>
                        <a:t> </a:t>
                      </a:r>
                      <a:endParaRPr lang="zh-CN" sz="1200" dirty="0">
                        <a:solidFill>
                          <a:srgbClr val="00B050"/>
                        </a:solidFill>
                        <a:effectLst/>
                        <a:latin typeface="Times"/>
                        <a:ea typeface="宋体"/>
                        <a:cs typeface="Times New Roman"/>
                      </a:endParaRPr>
                    </a:p>
                  </a:txBody>
                  <a:tcPr marL="68580" marR="68580" marT="0" marB="0"/>
                </a:tc>
                <a:tc>
                  <a:txBody>
                    <a:bodyPr/>
                    <a:lstStyle/>
                    <a:p>
                      <a:pPr algn="ctr">
                        <a:spcAft>
                          <a:spcPts val="0"/>
                        </a:spcAft>
                      </a:pPr>
                      <a:r>
                        <a:rPr lang="en-GB" sz="2000" dirty="0">
                          <a:solidFill>
                            <a:srgbClr val="FF0000"/>
                          </a:solidFill>
                          <a:effectLst/>
                        </a:rPr>
                        <a:t>α</a:t>
                      </a:r>
                      <a:endParaRPr lang="zh-CN" sz="1200" dirty="0">
                        <a:solidFill>
                          <a:srgbClr val="FF0000"/>
                        </a:solidFill>
                        <a:effectLst/>
                        <a:latin typeface="Times"/>
                        <a:ea typeface="宋体"/>
                        <a:cs typeface="Times New Roman"/>
                      </a:endParaRPr>
                    </a:p>
                  </a:txBody>
                  <a:tcPr marL="68580" marR="68580" marT="0" marB="0"/>
                </a:tc>
                <a:tc>
                  <a:txBody>
                    <a:bodyPr/>
                    <a:lstStyle/>
                    <a:p>
                      <a:pPr algn="ctr">
                        <a:spcAft>
                          <a:spcPts val="0"/>
                        </a:spcAft>
                      </a:pPr>
                      <a:r>
                        <a:rPr lang="en-GB" sz="1800" dirty="0" smtClean="0">
                          <a:solidFill>
                            <a:srgbClr val="FF0000"/>
                          </a:solidFill>
                          <a:effectLst/>
                        </a:rPr>
                        <a:t>β</a:t>
                      </a:r>
                      <a:r>
                        <a:rPr lang="en-GB" sz="1200" dirty="0" smtClean="0">
                          <a:solidFill>
                            <a:srgbClr val="FF0000"/>
                          </a:solidFill>
                          <a:effectLst/>
                        </a:rPr>
                        <a:t>[mm/</a:t>
                      </a:r>
                      <a:r>
                        <a:rPr lang="en-GB" sz="1200" dirty="0" err="1" smtClean="0">
                          <a:solidFill>
                            <a:srgbClr val="FF0000"/>
                          </a:solidFill>
                          <a:effectLst/>
                        </a:rPr>
                        <a:t>mrad</a:t>
                      </a:r>
                      <a:r>
                        <a:rPr lang="en-GB" sz="1200" dirty="0">
                          <a:solidFill>
                            <a:srgbClr val="FF0000"/>
                          </a:solidFill>
                          <a:effectLst/>
                        </a:rPr>
                        <a:t>]</a:t>
                      </a:r>
                      <a:endParaRPr lang="zh-CN" sz="1200" dirty="0">
                        <a:solidFill>
                          <a:srgbClr val="FF0000"/>
                        </a:solidFill>
                        <a:effectLst/>
                        <a:latin typeface="Times"/>
                        <a:ea typeface="宋体"/>
                        <a:cs typeface="Times New Roman"/>
                      </a:endParaRPr>
                    </a:p>
                  </a:txBody>
                  <a:tcPr marL="68580" marR="68580" marT="0" marB="0"/>
                </a:tc>
                <a:tc>
                  <a:txBody>
                    <a:bodyPr/>
                    <a:lstStyle/>
                    <a:p>
                      <a:pPr algn="ctr">
                        <a:spcAft>
                          <a:spcPts val="0"/>
                        </a:spcAft>
                      </a:pPr>
                      <a:r>
                        <a:rPr lang="en-US" sz="1600" dirty="0" err="1">
                          <a:solidFill>
                            <a:srgbClr val="FF0000"/>
                          </a:solidFill>
                          <a:effectLst/>
                        </a:rPr>
                        <a:t>Emittance</a:t>
                      </a:r>
                      <a:r>
                        <a:rPr lang="en-US" sz="1600" dirty="0">
                          <a:solidFill>
                            <a:srgbClr val="FF0000"/>
                          </a:solidFill>
                          <a:effectLst/>
                        </a:rPr>
                        <a:t> </a:t>
                      </a:r>
                      <a:r>
                        <a:rPr lang="en-US" sz="1200" dirty="0" smtClean="0">
                          <a:solidFill>
                            <a:srgbClr val="FF0000"/>
                          </a:solidFill>
                          <a:effectLst/>
                        </a:rPr>
                        <a:t>[</a:t>
                      </a:r>
                      <a:r>
                        <a:rPr lang="zh-CN" sz="1200" dirty="0">
                          <a:solidFill>
                            <a:srgbClr val="FF0000"/>
                          </a:solidFill>
                          <a:effectLst/>
                        </a:rPr>
                        <a:t>π</a:t>
                      </a:r>
                      <a:r>
                        <a:rPr lang="en-US" sz="1200" dirty="0">
                          <a:solidFill>
                            <a:srgbClr val="FF0000"/>
                          </a:solidFill>
                          <a:effectLst/>
                        </a:rPr>
                        <a:t>mm </a:t>
                      </a:r>
                      <a:r>
                        <a:rPr lang="en-US" sz="1200" dirty="0" err="1">
                          <a:solidFill>
                            <a:srgbClr val="FF0000"/>
                          </a:solidFill>
                          <a:effectLst/>
                        </a:rPr>
                        <a:t>mrad</a:t>
                      </a:r>
                      <a:r>
                        <a:rPr lang="en-US" sz="1200" dirty="0">
                          <a:solidFill>
                            <a:srgbClr val="FF0000"/>
                          </a:solidFill>
                          <a:effectLst/>
                        </a:rPr>
                        <a:t>]</a:t>
                      </a:r>
                      <a:endParaRPr lang="zh-CN" sz="1200" dirty="0">
                        <a:solidFill>
                          <a:srgbClr val="FF0000"/>
                        </a:solidFill>
                        <a:effectLst/>
                        <a:latin typeface="Times"/>
                        <a:ea typeface="宋体"/>
                        <a:cs typeface="Times New Roman"/>
                      </a:endParaRPr>
                    </a:p>
                  </a:txBody>
                  <a:tcPr marL="68580" marR="68580" marT="0" marB="0"/>
                </a:tc>
              </a:tr>
              <a:tr h="246885">
                <a:tc>
                  <a:txBody>
                    <a:bodyPr/>
                    <a:lstStyle/>
                    <a:p>
                      <a:pPr algn="just">
                        <a:spcAft>
                          <a:spcPts val="0"/>
                        </a:spcAft>
                      </a:pPr>
                      <a:r>
                        <a:rPr lang="en-GB" sz="1400" b="1" dirty="0">
                          <a:solidFill>
                            <a:schemeClr val="accent2"/>
                          </a:solidFill>
                          <a:effectLst/>
                        </a:rPr>
                        <a:t>Horizontal</a:t>
                      </a:r>
                      <a:endParaRPr lang="zh-CN" sz="1400" b="1" dirty="0">
                        <a:solidFill>
                          <a:schemeClr val="accent2"/>
                        </a:solidFill>
                        <a:effectLst/>
                      </a:endParaRPr>
                    </a:p>
                    <a:p>
                      <a:pPr algn="just">
                        <a:spcAft>
                          <a:spcPts val="0"/>
                        </a:spcAft>
                      </a:pPr>
                      <a:r>
                        <a:rPr lang="en-GB" sz="1400" b="1" dirty="0" smtClean="0">
                          <a:solidFill>
                            <a:schemeClr val="accent2"/>
                          </a:solidFill>
                          <a:effectLst/>
                        </a:rPr>
                        <a:t>Measured </a:t>
                      </a:r>
                      <a:r>
                        <a:rPr lang="en-US" sz="1400" b="1" dirty="0" smtClean="0">
                          <a:solidFill>
                            <a:schemeClr val="accent2"/>
                          </a:solidFill>
                          <a:effectLst/>
                        </a:rPr>
                        <a:t>/ </a:t>
                      </a:r>
                      <a:r>
                        <a:rPr lang="en-GB" sz="1400" b="1" dirty="0" smtClean="0">
                          <a:solidFill>
                            <a:schemeClr val="accent2"/>
                          </a:solidFill>
                          <a:effectLst/>
                        </a:rPr>
                        <a:t>Simulated</a:t>
                      </a:r>
                      <a:endParaRPr lang="zh-CN" sz="1400" b="1" dirty="0">
                        <a:solidFill>
                          <a:schemeClr val="accent2"/>
                        </a:solidFill>
                        <a:effectLst/>
                        <a:latin typeface="Times"/>
                        <a:ea typeface="宋体"/>
                        <a:cs typeface="Times New Roman"/>
                      </a:endParaRPr>
                    </a:p>
                  </a:txBody>
                  <a:tcPr marL="68580" marR="68580" marT="0" marB="0"/>
                </a:tc>
                <a:tc>
                  <a:txBody>
                    <a:bodyPr/>
                    <a:lstStyle/>
                    <a:p>
                      <a:pPr algn="ctr">
                        <a:spcAft>
                          <a:spcPts val="0"/>
                        </a:spcAft>
                      </a:pPr>
                      <a:r>
                        <a:rPr lang="zh-CN" sz="1400" b="1" dirty="0">
                          <a:solidFill>
                            <a:schemeClr val="accent2"/>
                          </a:solidFill>
                          <a:effectLst/>
                        </a:rPr>
                        <a:t> </a:t>
                      </a:r>
                    </a:p>
                    <a:p>
                      <a:pPr algn="ctr">
                        <a:spcAft>
                          <a:spcPts val="0"/>
                        </a:spcAft>
                      </a:pPr>
                      <a:r>
                        <a:rPr lang="zh-CN" sz="1400" b="1" dirty="0">
                          <a:solidFill>
                            <a:schemeClr val="accent2"/>
                          </a:solidFill>
                          <a:effectLst/>
                        </a:rPr>
                        <a:t>-1.</a:t>
                      </a:r>
                      <a:r>
                        <a:rPr lang="zh-CN" sz="1400" b="1" dirty="0" smtClean="0">
                          <a:solidFill>
                            <a:schemeClr val="accent2"/>
                          </a:solidFill>
                          <a:effectLst/>
                        </a:rPr>
                        <a:t>716</a:t>
                      </a:r>
                      <a:r>
                        <a:rPr lang="en-US" altLang="zh-CN" sz="1400" b="1" dirty="0" smtClean="0">
                          <a:solidFill>
                            <a:schemeClr val="accent2"/>
                          </a:solidFill>
                          <a:effectLst/>
                        </a:rPr>
                        <a:t> /</a:t>
                      </a:r>
                      <a:r>
                        <a:rPr lang="zh-CN" sz="1400" b="1" dirty="0" smtClean="0">
                          <a:solidFill>
                            <a:schemeClr val="accent2"/>
                          </a:solidFill>
                          <a:effectLst/>
                        </a:rPr>
                        <a:t>-</a:t>
                      </a:r>
                      <a:r>
                        <a:rPr lang="zh-CN" sz="1400" b="1" dirty="0">
                          <a:solidFill>
                            <a:schemeClr val="accent2"/>
                          </a:solidFill>
                          <a:effectLst/>
                        </a:rPr>
                        <a:t>1.773</a:t>
                      </a:r>
                      <a:endParaRPr lang="zh-CN" sz="1400" b="1" dirty="0">
                        <a:solidFill>
                          <a:schemeClr val="accent2"/>
                        </a:solidFill>
                        <a:effectLst/>
                        <a:latin typeface="Times"/>
                        <a:ea typeface="宋体"/>
                        <a:cs typeface="Times New Roman"/>
                      </a:endParaRPr>
                    </a:p>
                  </a:txBody>
                  <a:tcPr marL="68580" marR="68580" marT="0" marB="0"/>
                </a:tc>
                <a:tc>
                  <a:txBody>
                    <a:bodyPr/>
                    <a:lstStyle/>
                    <a:p>
                      <a:pPr algn="ctr">
                        <a:spcAft>
                          <a:spcPts val="0"/>
                        </a:spcAft>
                      </a:pPr>
                      <a:r>
                        <a:rPr lang="en-GB" sz="1400" b="1" dirty="0">
                          <a:solidFill>
                            <a:schemeClr val="accent2"/>
                          </a:solidFill>
                          <a:effectLst/>
                        </a:rPr>
                        <a:t> </a:t>
                      </a:r>
                      <a:endParaRPr lang="zh-CN" sz="1400" b="1" dirty="0">
                        <a:solidFill>
                          <a:schemeClr val="accent2"/>
                        </a:solidFill>
                        <a:effectLst/>
                      </a:endParaRPr>
                    </a:p>
                    <a:p>
                      <a:pPr algn="ctr">
                        <a:spcAft>
                          <a:spcPts val="0"/>
                        </a:spcAft>
                      </a:pPr>
                      <a:r>
                        <a:rPr lang="en-GB" sz="1400" b="1" dirty="0" smtClean="0">
                          <a:solidFill>
                            <a:schemeClr val="accent2"/>
                          </a:solidFill>
                          <a:effectLst/>
                        </a:rPr>
                        <a:t>0.256 / 0.233</a:t>
                      </a:r>
                      <a:endParaRPr lang="zh-CN" sz="1400" b="1" dirty="0">
                        <a:solidFill>
                          <a:schemeClr val="accent2"/>
                        </a:solidFill>
                        <a:effectLst/>
                        <a:latin typeface="Times"/>
                        <a:ea typeface="宋体"/>
                        <a:cs typeface="Times New Roman"/>
                      </a:endParaRPr>
                    </a:p>
                  </a:txBody>
                  <a:tcPr marL="68580" marR="68580" marT="0" marB="0"/>
                </a:tc>
                <a:tc>
                  <a:txBody>
                    <a:bodyPr/>
                    <a:lstStyle/>
                    <a:p>
                      <a:pPr algn="ctr">
                        <a:spcAft>
                          <a:spcPts val="0"/>
                        </a:spcAft>
                      </a:pPr>
                      <a:r>
                        <a:rPr lang="en-GB" sz="1400" b="1" dirty="0">
                          <a:solidFill>
                            <a:schemeClr val="accent2"/>
                          </a:solidFill>
                          <a:effectLst/>
                        </a:rPr>
                        <a:t> </a:t>
                      </a:r>
                      <a:endParaRPr lang="zh-CN" sz="1400" b="1" dirty="0">
                        <a:solidFill>
                          <a:schemeClr val="accent2"/>
                        </a:solidFill>
                        <a:effectLst/>
                      </a:endParaRPr>
                    </a:p>
                    <a:p>
                      <a:pPr algn="ctr">
                        <a:spcAft>
                          <a:spcPts val="0"/>
                        </a:spcAft>
                      </a:pPr>
                      <a:r>
                        <a:rPr lang="en-GB" sz="1400" b="1" dirty="0" smtClean="0">
                          <a:solidFill>
                            <a:schemeClr val="accent2"/>
                          </a:solidFill>
                          <a:effectLst/>
                        </a:rPr>
                        <a:t>0.215 / 0.215</a:t>
                      </a:r>
                      <a:endParaRPr lang="zh-CN" sz="1400" b="1" dirty="0">
                        <a:solidFill>
                          <a:schemeClr val="accent2"/>
                        </a:solidFill>
                        <a:effectLst/>
                        <a:latin typeface="Times"/>
                        <a:ea typeface="宋体"/>
                        <a:cs typeface="Times New Roman"/>
                      </a:endParaRPr>
                    </a:p>
                  </a:txBody>
                  <a:tcPr marL="68580" marR="68580" marT="0" marB="0"/>
                </a:tc>
              </a:tr>
              <a:tr h="246885">
                <a:tc>
                  <a:txBody>
                    <a:bodyPr/>
                    <a:lstStyle/>
                    <a:p>
                      <a:pPr algn="just">
                        <a:spcAft>
                          <a:spcPts val="0"/>
                        </a:spcAft>
                      </a:pPr>
                      <a:r>
                        <a:rPr lang="en-GB" sz="1400" b="1" dirty="0">
                          <a:solidFill>
                            <a:schemeClr val="tx1"/>
                          </a:solidFill>
                          <a:effectLst/>
                        </a:rPr>
                        <a:t>Vertical </a:t>
                      </a:r>
                      <a:endParaRPr lang="zh-CN" sz="1400" b="1" dirty="0">
                        <a:solidFill>
                          <a:schemeClr val="tx1"/>
                        </a:solidFill>
                        <a:effectLst/>
                      </a:endParaRPr>
                    </a:p>
                    <a:p>
                      <a:pPr algn="just">
                        <a:spcAft>
                          <a:spcPts val="0"/>
                        </a:spcAft>
                      </a:pPr>
                      <a:r>
                        <a:rPr lang="en-GB" sz="1400" b="1" dirty="0" smtClean="0">
                          <a:solidFill>
                            <a:schemeClr val="tx1"/>
                          </a:solidFill>
                          <a:effectLst/>
                        </a:rPr>
                        <a:t>Measured / Simulated</a:t>
                      </a:r>
                      <a:endParaRPr lang="zh-CN" sz="1400" b="1" dirty="0">
                        <a:solidFill>
                          <a:schemeClr val="tx1"/>
                        </a:solidFill>
                        <a:effectLst/>
                        <a:latin typeface="Times"/>
                        <a:ea typeface="宋体"/>
                        <a:cs typeface="Times New Roman"/>
                      </a:endParaRPr>
                    </a:p>
                  </a:txBody>
                  <a:tcPr marL="68580" marR="68580" marT="0" marB="0"/>
                </a:tc>
                <a:tc>
                  <a:txBody>
                    <a:bodyPr/>
                    <a:lstStyle/>
                    <a:p>
                      <a:pPr algn="ctr">
                        <a:spcAft>
                          <a:spcPts val="0"/>
                        </a:spcAft>
                      </a:pPr>
                      <a:r>
                        <a:rPr lang="zh-CN" sz="1400" dirty="0">
                          <a:solidFill>
                            <a:schemeClr val="tx1"/>
                          </a:solidFill>
                          <a:effectLst/>
                        </a:rPr>
                        <a:t> </a:t>
                      </a:r>
                    </a:p>
                    <a:p>
                      <a:pPr algn="ctr">
                        <a:spcAft>
                          <a:spcPts val="0"/>
                        </a:spcAft>
                      </a:pPr>
                      <a:r>
                        <a:rPr lang="zh-CN" sz="1400" dirty="0">
                          <a:solidFill>
                            <a:schemeClr val="tx1"/>
                          </a:solidFill>
                          <a:effectLst/>
                        </a:rPr>
                        <a:t>1.</a:t>
                      </a:r>
                      <a:r>
                        <a:rPr lang="zh-CN" sz="1400" dirty="0" smtClean="0">
                          <a:solidFill>
                            <a:schemeClr val="tx1"/>
                          </a:solidFill>
                          <a:effectLst/>
                        </a:rPr>
                        <a:t>944</a:t>
                      </a:r>
                      <a:r>
                        <a:rPr lang="en-US" altLang="zh-CN" sz="1400" dirty="0" smtClean="0">
                          <a:solidFill>
                            <a:schemeClr val="tx1"/>
                          </a:solidFill>
                          <a:effectLst/>
                        </a:rPr>
                        <a:t> / </a:t>
                      </a:r>
                      <a:r>
                        <a:rPr lang="zh-CN" sz="1400" dirty="0" smtClean="0">
                          <a:solidFill>
                            <a:schemeClr val="tx1"/>
                          </a:solidFill>
                          <a:effectLst/>
                        </a:rPr>
                        <a:t>0</a:t>
                      </a:r>
                      <a:r>
                        <a:rPr lang="zh-CN" sz="1400" dirty="0">
                          <a:solidFill>
                            <a:schemeClr val="tx1"/>
                          </a:solidFill>
                          <a:effectLst/>
                        </a:rPr>
                        <a:t>.639</a:t>
                      </a:r>
                      <a:endParaRPr lang="zh-CN" sz="1400" dirty="0">
                        <a:solidFill>
                          <a:schemeClr val="tx1"/>
                        </a:solidFill>
                        <a:effectLst/>
                        <a:latin typeface="Times"/>
                        <a:ea typeface="宋体"/>
                        <a:cs typeface="Times New Roman"/>
                      </a:endParaRPr>
                    </a:p>
                  </a:txBody>
                  <a:tcPr marL="68580" marR="68580" marT="0" marB="0"/>
                </a:tc>
                <a:tc>
                  <a:txBody>
                    <a:bodyPr/>
                    <a:lstStyle/>
                    <a:p>
                      <a:pPr algn="ctr">
                        <a:spcAft>
                          <a:spcPts val="0"/>
                        </a:spcAft>
                      </a:pPr>
                      <a:r>
                        <a:rPr lang="en-GB" sz="1400" dirty="0">
                          <a:solidFill>
                            <a:schemeClr val="tx1"/>
                          </a:solidFill>
                          <a:effectLst/>
                        </a:rPr>
                        <a:t> </a:t>
                      </a:r>
                      <a:endParaRPr lang="zh-CN" sz="1400" dirty="0">
                        <a:solidFill>
                          <a:schemeClr val="tx1"/>
                        </a:solidFill>
                        <a:effectLst/>
                      </a:endParaRPr>
                    </a:p>
                    <a:p>
                      <a:pPr algn="ctr">
                        <a:spcAft>
                          <a:spcPts val="0"/>
                        </a:spcAft>
                      </a:pPr>
                      <a:r>
                        <a:rPr lang="en-GB" sz="1400" dirty="0" smtClean="0">
                          <a:solidFill>
                            <a:schemeClr val="tx1"/>
                          </a:solidFill>
                          <a:effectLst/>
                        </a:rPr>
                        <a:t>0.173 / 0.074</a:t>
                      </a:r>
                      <a:endParaRPr lang="zh-CN" sz="1400" dirty="0">
                        <a:solidFill>
                          <a:schemeClr val="tx1"/>
                        </a:solidFill>
                        <a:effectLst/>
                        <a:latin typeface="Times"/>
                        <a:ea typeface="宋体"/>
                        <a:cs typeface="Times New Roman"/>
                      </a:endParaRPr>
                    </a:p>
                  </a:txBody>
                  <a:tcPr marL="68580" marR="68580" marT="0" marB="0"/>
                </a:tc>
                <a:tc>
                  <a:txBody>
                    <a:bodyPr/>
                    <a:lstStyle/>
                    <a:p>
                      <a:pPr algn="ctr">
                        <a:spcAft>
                          <a:spcPts val="0"/>
                        </a:spcAft>
                      </a:pPr>
                      <a:r>
                        <a:rPr lang="en-GB" sz="1400" dirty="0">
                          <a:solidFill>
                            <a:schemeClr val="tx1"/>
                          </a:solidFill>
                          <a:effectLst/>
                        </a:rPr>
                        <a:t> </a:t>
                      </a:r>
                      <a:endParaRPr lang="zh-CN" sz="1400" dirty="0">
                        <a:solidFill>
                          <a:schemeClr val="tx1"/>
                        </a:solidFill>
                        <a:effectLst/>
                      </a:endParaRPr>
                    </a:p>
                    <a:p>
                      <a:pPr algn="ctr">
                        <a:spcAft>
                          <a:spcPts val="0"/>
                        </a:spcAft>
                      </a:pPr>
                      <a:r>
                        <a:rPr lang="en-GB" sz="1400" dirty="0" smtClean="0">
                          <a:solidFill>
                            <a:schemeClr val="tx1"/>
                          </a:solidFill>
                          <a:effectLst/>
                        </a:rPr>
                        <a:t>0.211 / 0.212</a:t>
                      </a:r>
                      <a:endParaRPr lang="zh-CN" sz="1400" dirty="0">
                        <a:solidFill>
                          <a:schemeClr val="tx1"/>
                        </a:solidFill>
                        <a:effectLst/>
                        <a:latin typeface="Times"/>
                        <a:ea typeface="宋体"/>
                        <a:cs typeface="Times New Roman"/>
                      </a:endParaRPr>
                    </a:p>
                  </a:txBody>
                  <a:tcPr marL="68580" marR="68580" marT="0" marB="0"/>
                </a:tc>
              </a:tr>
            </a:tbl>
          </a:graphicData>
        </a:graphic>
      </p:graphicFrame>
      <p:sp>
        <p:nvSpPr>
          <p:cNvPr id="24" name="标题 23"/>
          <p:cNvSpPr>
            <a:spLocks noGrp="1"/>
          </p:cNvSpPr>
          <p:nvPr>
            <p:ph type="title"/>
          </p:nvPr>
        </p:nvSpPr>
        <p:spPr/>
        <p:txBody>
          <a:bodyPr/>
          <a:lstStyle/>
          <a:p>
            <a:r>
              <a:rPr lang="en-US" altLang="zh-CN" sz="2000" dirty="0" smtClean="0">
                <a:solidFill>
                  <a:srgbClr val="FF0000"/>
                </a:solidFill>
              </a:rPr>
              <a:t>Transverse </a:t>
            </a:r>
            <a:r>
              <a:rPr lang="en-US" altLang="zh-CN" sz="2000" dirty="0" err="1" smtClean="0">
                <a:solidFill>
                  <a:srgbClr val="FF0000"/>
                </a:solidFill>
              </a:rPr>
              <a:t>emittance</a:t>
            </a:r>
            <a:r>
              <a:rPr lang="en-US" altLang="zh-CN" sz="2000" dirty="0" smtClean="0">
                <a:solidFill>
                  <a:srgbClr val="FF0000"/>
                </a:solidFill>
              </a:rPr>
              <a:t> measurement:1</a:t>
            </a:r>
            <a:endParaRPr lang="zh-CN" altLang="en-US" dirty="0">
              <a:solidFill>
                <a:srgbClr val="FF00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95536" y="4077072"/>
            <a:ext cx="8352928" cy="2232248"/>
            <a:chOff x="395537" y="3796688"/>
            <a:chExt cx="7056014" cy="1930135"/>
          </a:xfrm>
        </p:grpSpPr>
        <p:pic>
          <p:nvPicPr>
            <p:cNvPr id="716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3796688"/>
              <a:ext cx="7056014" cy="193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椭圆 4"/>
            <p:cNvSpPr>
              <a:spLocks noChangeArrowheads="1"/>
            </p:cNvSpPr>
            <p:nvPr/>
          </p:nvSpPr>
          <p:spPr bwMode="auto">
            <a:xfrm>
              <a:off x="3127648" y="4035152"/>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sp>
          <p:nvSpPr>
            <p:cNvPr id="12" name="椭圆 4"/>
            <p:cNvSpPr>
              <a:spLocks noChangeArrowheads="1"/>
            </p:cNvSpPr>
            <p:nvPr/>
          </p:nvSpPr>
          <p:spPr bwMode="auto">
            <a:xfrm>
              <a:off x="4339208" y="4002699"/>
              <a:ext cx="152400" cy="7620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endParaRPr lang="zh-CN" altLang="en-US" sz="1400">
                <a:solidFill>
                  <a:schemeClr val="tx1"/>
                </a:solidFill>
              </a:endParaRPr>
            </a:p>
          </p:txBody>
        </p:sp>
      </p:grpSp>
      <p:sp>
        <p:nvSpPr>
          <p:cNvPr id="71682" name="灯片编号占位符 3"/>
          <p:cNvSpPr>
            <a:spLocks noGrp="1"/>
          </p:cNvSpPr>
          <p:nvPr>
            <p:ph type="sldNum" sz="quarter" idx="10"/>
          </p:nvPr>
        </p:nvSpPr>
        <p:spPr>
          <a:xfrm>
            <a:off x="8229600" y="6560393"/>
            <a:ext cx="303213" cy="18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r">
              <a:lnSpc>
                <a:spcPct val="100000"/>
              </a:lnSpc>
              <a:spcBef>
                <a:spcPct val="0"/>
              </a:spcBef>
              <a:spcAft>
                <a:spcPct val="0"/>
              </a:spcAft>
              <a:buClrTx/>
              <a:buFontTx/>
              <a:buNone/>
            </a:pPr>
            <a:fld id="{202C7EF7-7F59-4EC2-8A4B-9CE3B6C9A9E7}" type="slidenum">
              <a:rPr lang="en-US" altLang="zh-CN" sz="900" b="0" smtClean="0">
                <a:solidFill>
                  <a:srgbClr val="4D5E68"/>
                </a:solidFill>
                <a:latin typeface="Impact" pitchFamily="34" charset="0"/>
              </a:rPr>
              <a:pPr algn="r">
                <a:lnSpc>
                  <a:spcPct val="100000"/>
                </a:lnSpc>
                <a:spcBef>
                  <a:spcPct val="0"/>
                </a:spcBef>
                <a:spcAft>
                  <a:spcPct val="0"/>
                </a:spcAft>
                <a:buClrTx/>
                <a:buFontTx/>
                <a:buNone/>
              </a:pPr>
              <a:t>13</a:t>
            </a:fld>
            <a:endParaRPr lang="en-US" altLang="zh-CN" sz="900" b="0" smtClean="0">
              <a:solidFill>
                <a:srgbClr val="4D5E68"/>
              </a:solidFill>
              <a:latin typeface="Impact" pitchFamily="34" charset="0"/>
            </a:endParaRPr>
          </a:p>
        </p:txBody>
      </p:sp>
      <p:cxnSp>
        <p:nvCxnSpPr>
          <p:cNvPr id="71684" name="直接箭头连接符 8"/>
          <p:cNvCxnSpPr>
            <a:cxnSpLocks noChangeShapeType="1"/>
            <a:stCxn id="71687" idx="0"/>
          </p:cNvCxnSpPr>
          <p:nvPr/>
        </p:nvCxnSpPr>
        <p:spPr bwMode="auto">
          <a:xfrm flipH="1" flipV="1">
            <a:off x="3131840" y="3429002"/>
            <a:ext cx="588182" cy="923859"/>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1688" name="TextBox 2"/>
          <p:cNvSpPr txBox="1">
            <a:spLocks noChangeArrowheads="1"/>
          </p:cNvSpPr>
          <p:nvPr/>
        </p:nvSpPr>
        <p:spPr bwMode="auto">
          <a:xfrm>
            <a:off x="1414425" y="3340296"/>
            <a:ext cx="15856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r>
              <a:rPr lang="en-US" altLang="zh-CN" sz="1400" b="0" dirty="0" smtClean="0">
                <a:solidFill>
                  <a:schemeClr val="tx1"/>
                </a:solidFill>
              </a:rPr>
              <a:t>(a) X(mm</a:t>
            </a:r>
            <a:r>
              <a:rPr lang="en-US" altLang="zh-CN" sz="1400" b="0" dirty="0">
                <a:solidFill>
                  <a:schemeClr val="tx1"/>
                </a:solidFill>
              </a:rPr>
              <a:t>)-X’(rad)</a:t>
            </a:r>
            <a:endParaRPr lang="zh-CN" altLang="en-US" sz="1400" b="0" dirty="0">
              <a:solidFill>
                <a:schemeClr val="tx1"/>
              </a:solidFill>
            </a:endParaRPr>
          </a:p>
        </p:txBody>
      </p:sp>
      <p:sp>
        <p:nvSpPr>
          <p:cNvPr id="71689" name="TextBox 9"/>
          <p:cNvSpPr txBox="1">
            <a:spLocks noChangeArrowheads="1"/>
          </p:cNvSpPr>
          <p:nvPr/>
        </p:nvSpPr>
        <p:spPr bwMode="auto">
          <a:xfrm>
            <a:off x="5037773" y="3399779"/>
            <a:ext cx="1582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sz="2400" b="1">
                <a:solidFill>
                  <a:srgbClr val="4D5E68"/>
                </a:solidFill>
                <a:latin typeface="Arial" charset="0"/>
                <a:ea typeface="宋体" pitchFamily="2" charset="-122"/>
              </a:defRPr>
            </a:lvl3pPr>
            <a:lvl4pPr marL="1600200" indent="-228600" algn="l" eaLnBrk="0" hangingPunct="0">
              <a:spcBef>
                <a:spcPct val="20000"/>
              </a:spcBef>
              <a:buChar char="–"/>
              <a:defRPr sz="2000" b="1">
                <a:solidFill>
                  <a:srgbClr val="4D5E68"/>
                </a:solidFill>
                <a:latin typeface="Arial" charset="0"/>
                <a:ea typeface="宋体" pitchFamily="2" charset="-122"/>
              </a:defRPr>
            </a:lvl4pPr>
            <a:lvl5pPr marL="2057400" indent="-228600" algn="l" eaLnBrk="0" hangingPunct="0">
              <a:spcBef>
                <a:spcPct val="20000"/>
              </a:spcBef>
              <a:buChar char="»"/>
              <a:defRPr sz="2000"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sz="2000"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sz="2000"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sz="2000"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sz="2000"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r>
              <a:rPr lang="en-US" altLang="zh-CN" sz="1400" b="0" dirty="0" smtClean="0">
                <a:solidFill>
                  <a:schemeClr val="tx1"/>
                </a:solidFill>
              </a:rPr>
              <a:t>(b) Y(mm</a:t>
            </a:r>
            <a:r>
              <a:rPr lang="en-US" altLang="zh-CN" sz="1400" b="0" dirty="0">
                <a:solidFill>
                  <a:schemeClr val="tx1"/>
                </a:solidFill>
              </a:rPr>
              <a:t>)-Y’(rad)</a:t>
            </a:r>
            <a:endParaRPr lang="zh-CN" altLang="en-US" sz="1400" b="0" dirty="0">
              <a:solidFill>
                <a:schemeClr val="tx1"/>
              </a:solidFill>
            </a:endParaRPr>
          </a:p>
        </p:txBody>
      </p:sp>
      <p:pic>
        <p:nvPicPr>
          <p:cNvPr id="880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7356" y="1517925"/>
            <a:ext cx="2319542" cy="1839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672338"/>
            <a:ext cx="2194947" cy="171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标题 1"/>
          <p:cNvSpPr>
            <a:spLocks noGrp="1"/>
          </p:cNvSpPr>
          <p:nvPr>
            <p:ph type="title"/>
          </p:nvPr>
        </p:nvSpPr>
        <p:spPr>
          <a:xfrm>
            <a:off x="35496" y="692150"/>
            <a:ext cx="9108504" cy="720626"/>
          </a:xfrm>
        </p:spPr>
        <p:txBody>
          <a:bodyPr/>
          <a:lstStyle/>
          <a:p>
            <a:r>
              <a:rPr lang="en-US" altLang="zh-CN" sz="2400" dirty="0" smtClean="0">
                <a:solidFill>
                  <a:srgbClr val="FF0000"/>
                </a:solidFill>
              </a:rPr>
              <a:t>Transverse </a:t>
            </a:r>
            <a:r>
              <a:rPr lang="en-US" altLang="zh-CN" sz="2400" dirty="0" err="1" smtClean="0">
                <a:solidFill>
                  <a:srgbClr val="FF0000"/>
                </a:solidFill>
              </a:rPr>
              <a:t>emittance</a:t>
            </a:r>
            <a:r>
              <a:rPr lang="en-US" altLang="zh-CN" sz="2400" dirty="0" smtClean="0">
                <a:solidFill>
                  <a:srgbClr val="FF0000"/>
                </a:solidFill>
              </a:rPr>
              <a:t> measurement:2</a:t>
            </a:r>
            <a:endParaRPr lang="zh-CN" altLang="en-US" sz="2800" dirty="0" smtClean="0">
              <a:solidFill>
                <a:schemeClr val="tx1"/>
              </a:solidFill>
            </a:endParaRPr>
          </a:p>
        </p:txBody>
      </p:sp>
      <p:cxnSp>
        <p:nvCxnSpPr>
          <p:cNvPr id="11" name="直接箭头连接符 8"/>
          <p:cNvCxnSpPr>
            <a:cxnSpLocks noChangeShapeType="1"/>
            <a:stCxn id="12" idx="0"/>
          </p:cNvCxnSpPr>
          <p:nvPr/>
        </p:nvCxnSpPr>
        <p:spPr bwMode="auto">
          <a:xfrm flipV="1">
            <a:off x="5154270" y="3573016"/>
            <a:ext cx="2010018" cy="742313"/>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90046"/>
            <a:ext cx="1897282" cy="122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3102" y="1888930"/>
            <a:ext cx="1983114" cy="128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内容占位符 1"/>
          <p:cNvPicPr>
            <a:picLocks noGrp="1" noChangeAspect="1"/>
          </p:cNvPicPr>
          <p:nvPr>
            <p:ph idx="1"/>
          </p:nvPr>
        </p:nvPicPr>
        <p:blipFill>
          <a:blip r:embed="rId7"/>
          <a:srcRect l="5579" r="5579"/>
          <a:stretch>
            <a:fillRect/>
          </a:stretch>
        </p:blipFill>
        <p:spPr>
          <a:xfrm>
            <a:off x="395536" y="4111327"/>
            <a:ext cx="8139113" cy="2486025"/>
          </a:xfrm>
        </p:spPr>
      </p:pic>
    </p:spTree>
    <p:extLst>
      <p:ext uri="{BB962C8B-B14F-4D97-AF65-F5344CB8AC3E}">
        <p14:creationId xmlns:p14="http://schemas.microsoft.com/office/powerpoint/2010/main" val="9831280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395288" y="908050"/>
            <a:ext cx="3267075" cy="523875"/>
          </a:xfrm>
          <a:prstGeom prst="rect">
            <a:avLst/>
          </a:prstGeom>
          <a:noFill/>
          <a:ln>
            <a:noFill/>
          </a:ln>
          <a:effectLst/>
          <a:extLst/>
        </p:spPr>
        <p:txBody>
          <a:bodyPr wrap="none">
            <a:spAutoFit/>
          </a:bodyPr>
          <a:lstStyle>
            <a:lvl1pPr eaLnBrk="0" hangingPunct="0">
              <a:defRPr sz="2800" b="1">
                <a:solidFill>
                  <a:srgbClr val="1679BA"/>
                </a:solidFill>
                <a:latin typeface="Times New Roman" charset="0"/>
                <a:ea typeface="宋体" charset="0"/>
                <a:cs typeface="宋体" charset="0"/>
              </a:defRPr>
            </a:lvl1pPr>
            <a:lvl2pPr marL="742950" indent="-285750" eaLnBrk="0" hangingPunct="0">
              <a:defRPr sz="2800" b="1">
                <a:solidFill>
                  <a:srgbClr val="1679BA"/>
                </a:solidFill>
                <a:latin typeface="Times New Roman" charset="0"/>
                <a:ea typeface="宋体" charset="0"/>
              </a:defRPr>
            </a:lvl2pPr>
            <a:lvl3pPr marL="1143000" indent="-228600" eaLnBrk="0" hangingPunct="0">
              <a:defRPr sz="2800" b="1">
                <a:solidFill>
                  <a:srgbClr val="1679BA"/>
                </a:solidFill>
                <a:latin typeface="Times New Roman" charset="0"/>
                <a:ea typeface="宋体" charset="0"/>
              </a:defRPr>
            </a:lvl3pPr>
            <a:lvl4pPr marL="1600200" indent="-228600" eaLnBrk="0" hangingPunct="0">
              <a:defRPr sz="2800" b="1">
                <a:solidFill>
                  <a:srgbClr val="1679BA"/>
                </a:solidFill>
                <a:latin typeface="Times New Roman" charset="0"/>
                <a:ea typeface="宋体" charset="0"/>
              </a:defRPr>
            </a:lvl4pPr>
            <a:lvl5pPr marL="2057400" indent="-228600" eaLnBrk="0" hangingPunct="0">
              <a:defRPr sz="2800" b="1">
                <a:solidFill>
                  <a:srgbClr val="1679BA"/>
                </a:solidFill>
                <a:latin typeface="Times New Roman" charset="0"/>
                <a:ea typeface="宋体" charset="0"/>
              </a:defRPr>
            </a:lvl5pPr>
            <a:lvl6pPr marL="2514600" indent="-228600" eaLnBrk="0" fontAlgn="base" hangingPunct="0">
              <a:spcBef>
                <a:spcPct val="0"/>
              </a:spcBef>
              <a:spcAft>
                <a:spcPct val="0"/>
              </a:spcAft>
              <a:defRPr sz="2800" b="1">
                <a:solidFill>
                  <a:srgbClr val="1679BA"/>
                </a:solidFill>
                <a:latin typeface="Times New Roman" charset="0"/>
                <a:ea typeface="宋体" charset="0"/>
              </a:defRPr>
            </a:lvl6pPr>
            <a:lvl7pPr marL="2971800" indent="-228600" eaLnBrk="0" fontAlgn="base" hangingPunct="0">
              <a:spcBef>
                <a:spcPct val="0"/>
              </a:spcBef>
              <a:spcAft>
                <a:spcPct val="0"/>
              </a:spcAft>
              <a:defRPr sz="2800" b="1">
                <a:solidFill>
                  <a:srgbClr val="1679BA"/>
                </a:solidFill>
                <a:latin typeface="Times New Roman" charset="0"/>
                <a:ea typeface="宋体" charset="0"/>
              </a:defRPr>
            </a:lvl7pPr>
            <a:lvl8pPr marL="3429000" indent="-228600" eaLnBrk="0" fontAlgn="base" hangingPunct="0">
              <a:spcBef>
                <a:spcPct val="0"/>
              </a:spcBef>
              <a:spcAft>
                <a:spcPct val="0"/>
              </a:spcAft>
              <a:defRPr sz="2800" b="1">
                <a:solidFill>
                  <a:srgbClr val="1679BA"/>
                </a:solidFill>
                <a:latin typeface="Times New Roman" charset="0"/>
                <a:ea typeface="宋体" charset="0"/>
              </a:defRPr>
            </a:lvl8pPr>
            <a:lvl9pPr marL="3886200" indent="-228600" eaLnBrk="0" fontAlgn="base" hangingPunct="0">
              <a:spcBef>
                <a:spcPct val="0"/>
              </a:spcBef>
              <a:spcAft>
                <a:spcPct val="0"/>
              </a:spcAft>
              <a:defRPr sz="2800" b="1">
                <a:solidFill>
                  <a:srgbClr val="1679BA"/>
                </a:solidFill>
                <a:latin typeface="Times New Roman" charset="0"/>
                <a:ea typeface="宋体" charset="0"/>
              </a:defRPr>
            </a:lvl9pPr>
          </a:lstStyle>
          <a:p>
            <a:pPr eaLnBrk="1" hangingPunct="1"/>
            <a:r>
              <a:rPr lang="en-US" altLang="zh-CN">
                <a:solidFill>
                  <a:schemeClr val="hlink"/>
                </a:solidFill>
                <a:effectLst>
                  <a:outerShdw blurRad="38100" dist="38100" dir="2700000" algn="tl">
                    <a:srgbClr val="DDDDDD"/>
                  </a:outerShdw>
                </a:effectLst>
              </a:rPr>
              <a:t>DTL commissioning</a:t>
            </a:r>
          </a:p>
        </p:txBody>
      </p:sp>
      <p:sp>
        <p:nvSpPr>
          <p:cNvPr id="14339" name="Line 10"/>
          <p:cNvSpPr>
            <a:spLocks noChangeShapeType="1"/>
          </p:cNvSpPr>
          <p:nvPr/>
        </p:nvSpPr>
        <p:spPr bwMode="auto">
          <a:xfrm>
            <a:off x="2590800" y="2362200"/>
            <a:ext cx="0" cy="60960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rot="10800000" vert="eaVert" wrap="none" anchor="ctr"/>
          <a:lstStyle/>
          <a:p>
            <a:endParaRPr lang="zh-CN" altLang="en-US"/>
          </a:p>
        </p:txBody>
      </p:sp>
      <p:sp>
        <p:nvSpPr>
          <p:cNvPr id="14340" name="Rectangle 11"/>
          <p:cNvSpPr>
            <a:spLocks noChangeArrowheads="1"/>
          </p:cNvSpPr>
          <p:nvPr/>
        </p:nvSpPr>
        <p:spPr bwMode="auto">
          <a:xfrm>
            <a:off x="152400" y="2743200"/>
            <a:ext cx="6553200" cy="914400"/>
          </a:xfrm>
          <a:prstGeom prst="rect">
            <a:avLst/>
          </a:prstGeom>
          <a:solidFill>
            <a:srgbClr val="FFCC00">
              <a:alpha val="43137"/>
            </a:srgbClr>
          </a:solidFill>
          <a:ln w="25400">
            <a:solidFill>
              <a:srgbClr val="FF0000"/>
            </a:solidFill>
            <a:prstDash val="dash"/>
            <a:miter lim="800000"/>
            <a:headEnd/>
            <a:tailEnd/>
          </a:ln>
        </p:spPr>
        <p:txBody>
          <a:bodyPr wrap="none" anchor="ctr"/>
          <a:lstStyle/>
          <a:p>
            <a:endParaRPr lang="en-US" altLang="zh-CN" sz="1800" dirty="0">
              <a:latin typeface="Comic Sans MS" charset="0"/>
            </a:endParaRPr>
          </a:p>
          <a:p>
            <a:r>
              <a:rPr lang="en-US" altLang="zh-CN" sz="1800" dirty="0">
                <a:latin typeface="Comic Sans MS" charset="0"/>
              </a:rPr>
              <a:t>Temporal Beam Diagnostic system:</a:t>
            </a:r>
          </a:p>
          <a:p>
            <a:r>
              <a:rPr lang="en-US" altLang="zh-CN" sz="1800" dirty="0">
                <a:latin typeface="Comic Sans MS" charset="0"/>
              </a:rPr>
              <a:t>1BPM,1CT,2FCT,1 QEM,1 x-y steering magnet,1EM,1WS</a:t>
            </a:r>
          </a:p>
          <a:p>
            <a:r>
              <a:rPr lang="fr-FR" altLang="zh-CN" sz="1800" dirty="0">
                <a:latin typeface="Comic Sans MS" charset="0"/>
              </a:rPr>
              <a:t>1 </a:t>
            </a:r>
            <a:r>
              <a:rPr lang="fr-FR" altLang="zh-CN" sz="1800" dirty="0" err="1">
                <a:latin typeface="Comic Sans MS" charset="0"/>
              </a:rPr>
              <a:t>Energy</a:t>
            </a:r>
            <a:r>
              <a:rPr lang="fr-FR" altLang="zh-CN" sz="1800" dirty="0">
                <a:latin typeface="Comic Sans MS" charset="0"/>
              </a:rPr>
              <a:t> </a:t>
            </a:r>
            <a:r>
              <a:rPr lang="fr-FR" altLang="zh-CN" sz="1800" dirty="0" err="1">
                <a:latin typeface="Comic Sans MS" charset="0"/>
              </a:rPr>
              <a:t>degrader</a:t>
            </a:r>
            <a:r>
              <a:rPr lang="fr-FR" altLang="zh-CN" sz="1800" dirty="0">
                <a:latin typeface="Comic Sans MS" charset="0"/>
              </a:rPr>
              <a:t> /Faraday cup,1 </a:t>
            </a:r>
            <a:r>
              <a:rPr lang="fr-FR" altLang="zh-CN" sz="1800" dirty="0" err="1">
                <a:latin typeface="Comic Sans MS" charset="0"/>
              </a:rPr>
              <a:t>Beam</a:t>
            </a:r>
            <a:r>
              <a:rPr lang="fr-FR" altLang="zh-CN" sz="1800" dirty="0">
                <a:latin typeface="Comic Sans MS" charset="0"/>
              </a:rPr>
              <a:t> dump(0.163kW)</a:t>
            </a:r>
            <a:r>
              <a:rPr lang="fr-FR" altLang="zh-CN" sz="1800" dirty="0">
                <a:solidFill>
                  <a:srgbClr val="FF3300"/>
                </a:solidFill>
              </a:rPr>
              <a:t> </a:t>
            </a:r>
            <a:endParaRPr lang="en-US" altLang="zh-CN" sz="1800" dirty="0">
              <a:latin typeface="Comic Sans MS" charset="0"/>
            </a:endParaRPr>
          </a:p>
          <a:p>
            <a:endParaRPr lang="en-US" altLang="zh-CN" sz="1800" dirty="0">
              <a:latin typeface="Comic Sans MS" charset="0"/>
            </a:endParaRPr>
          </a:p>
        </p:txBody>
      </p:sp>
      <p:grpSp>
        <p:nvGrpSpPr>
          <p:cNvPr id="14341" name="Group 15"/>
          <p:cNvGrpSpPr>
            <a:grpSpLocks/>
          </p:cNvGrpSpPr>
          <p:nvPr/>
        </p:nvGrpSpPr>
        <p:grpSpPr bwMode="auto">
          <a:xfrm>
            <a:off x="990600" y="1371600"/>
            <a:ext cx="7391400" cy="1066800"/>
            <a:chOff x="336" y="720"/>
            <a:chExt cx="5136" cy="912"/>
          </a:xfrm>
        </p:grpSpPr>
        <p:sp>
          <p:nvSpPr>
            <p:cNvPr id="14400" name="AutoShape 5"/>
            <p:cNvSpPr>
              <a:spLocks noChangeArrowheads="1"/>
            </p:cNvSpPr>
            <p:nvPr/>
          </p:nvSpPr>
          <p:spPr bwMode="auto">
            <a:xfrm rot="5400000">
              <a:off x="624" y="864"/>
              <a:ext cx="480" cy="1056"/>
            </a:xfrm>
            <a:prstGeom prst="can">
              <a:avLst>
                <a:gd name="adj" fmla="val 55000"/>
              </a:avLst>
            </a:prstGeom>
            <a:gradFill rotWithShape="1">
              <a:gsLst>
                <a:gs pos="0">
                  <a:srgbClr val="FFCC99">
                    <a:alpha val="42998"/>
                  </a:srgbClr>
                </a:gs>
                <a:gs pos="100000">
                  <a:schemeClr val="bg1"/>
                </a:gs>
              </a:gsLst>
              <a:lin ang="0" scaled="1"/>
            </a:gradFill>
            <a:ln w="38100">
              <a:solidFill>
                <a:schemeClr val="tx1"/>
              </a:solidFill>
              <a:round/>
              <a:headEnd/>
              <a:tailEnd/>
            </a:ln>
          </p:spPr>
          <p:txBody>
            <a:bodyPr rot="10800000" vert="eaVert" wrap="none" anchor="ctr"/>
            <a:lstStyle/>
            <a:p>
              <a:r>
                <a:rPr lang="en-US" altLang="zh-CN" sz="2000"/>
                <a:t>Tank1</a:t>
              </a:r>
            </a:p>
          </p:txBody>
        </p:sp>
        <p:sp>
          <p:nvSpPr>
            <p:cNvPr id="14401" name="AutoShape 7"/>
            <p:cNvSpPr>
              <a:spLocks noChangeArrowheads="1"/>
            </p:cNvSpPr>
            <p:nvPr/>
          </p:nvSpPr>
          <p:spPr bwMode="auto">
            <a:xfrm rot="5400000">
              <a:off x="1776" y="864"/>
              <a:ext cx="480" cy="1056"/>
            </a:xfrm>
            <a:prstGeom prst="can">
              <a:avLst>
                <a:gd name="adj" fmla="val 55000"/>
              </a:avLst>
            </a:prstGeom>
            <a:gradFill rotWithShape="1">
              <a:gsLst>
                <a:gs pos="0">
                  <a:srgbClr val="FFCC99">
                    <a:alpha val="42998"/>
                  </a:srgbClr>
                </a:gs>
                <a:gs pos="100000">
                  <a:schemeClr val="bg1"/>
                </a:gs>
              </a:gsLst>
              <a:lin ang="0" scaled="1"/>
            </a:gradFill>
            <a:ln w="38100">
              <a:solidFill>
                <a:schemeClr val="tx1"/>
              </a:solidFill>
              <a:round/>
              <a:headEnd/>
              <a:tailEnd/>
            </a:ln>
          </p:spPr>
          <p:txBody>
            <a:bodyPr rot="10800000" vert="eaVert" wrap="none" anchor="ctr"/>
            <a:lstStyle/>
            <a:p>
              <a:r>
                <a:rPr lang="en-US" altLang="zh-CN" sz="2000"/>
                <a:t>Tank2</a:t>
              </a:r>
            </a:p>
          </p:txBody>
        </p:sp>
        <p:sp>
          <p:nvSpPr>
            <p:cNvPr id="14402" name="AutoShape 8"/>
            <p:cNvSpPr>
              <a:spLocks noChangeArrowheads="1"/>
            </p:cNvSpPr>
            <p:nvPr/>
          </p:nvSpPr>
          <p:spPr bwMode="auto">
            <a:xfrm rot="5400000">
              <a:off x="2928" y="864"/>
              <a:ext cx="480" cy="1056"/>
            </a:xfrm>
            <a:prstGeom prst="can">
              <a:avLst>
                <a:gd name="adj" fmla="val 55000"/>
              </a:avLst>
            </a:prstGeom>
            <a:gradFill rotWithShape="1">
              <a:gsLst>
                <a:gs pos="0">
                  <a:srgbClr val="FFCC99">
                    <a:alpha val="42998"/>
                  </a:srgbClr>
                </a:gs>
                <a:gs pos="100000">
                  <a:schemeClr val="bg1"/>
                </a:gs>
              </a:gsLst>
              <a:lin ang="0" scaled="1"/>
            </a:gradFill>
            <a:ln w="38100">
              <a:solidFill>
                <a:schemeClr val="tx1"/>
              </a:solidFill>
              <a:round/>
              <a:headEnd/>
              <a:tailEnd/>
            </a:ln>
          </p:spPr>
          <p:txBody>
            <a:bodyPr rot="10800000" vert="eaVert" wrap="none" anchor="ctr"/>
            <a:lstStyle/>
            <a:p>
              <a:r>
                <a:rPr lang="en-US" altLang="zh-CN" sz="2000"/>
                <a:t>Tank3</a:t>
              </a:r>
            </a:p>
          </p:txBody>
        </p:sp>
        <p:sp>
          <p:nvSpPr>
            <p:cNvPr id="14403" name="AutoShape 9"/>
            <p:cNvSpPr>
              <a:spLocks noChangeArrowheads="1"/>
            </p:cNvSpPr>
            <p:nvPr/>
          </p:nvSpPr>
          <p:spPr bwMode="auto">
            <a:xfrm rot="5400000">
              <a:off x="4080" y="864"/>
              <a:ext cx="480" cy="1056"/>
            </a:xfrm>
            <a:prstGeom prst="can">
              <a:avLst>
                <a:gd name="adj" fmla="val 55000"/>
              </a:avLst>
            </a:prstGeom>
            <a:gradFill rotWithShape="1">
              <a:gsLst>
                <a:gs pos="0">
                  <a:srgbClr val="FFCC99">
                    <a:alpha val="42998"/>
                  </a:srgbClr>
                </a:gs>
                <a:gs pos="100000">
                  <a:schemeClr val="bg1"/>
                </a:gs>
              </a:gsLst>
              <a:lin ang="0" scaled="1"/>
            </a:gradFill>
            <a:ln w="38100">
              <a:solidFill>
                <a:schemeClr val="tx1"/>
              </a:solidFill>
              <a:round/>
              <a:headEnd/>
              <a:tailEnd/>
            </a:ln>
          </p:spPr>
          <p:txBody>
            <a:bodyPr rot="10800000" vert="eaVert" wrap="none" anchor="ctr"/>
            <a:lstStyle/>
            <a:p>
              <a:r>
                <a:rPr lang="en-US" altLang="zh-CN" sz="2000"/>
                <a:t>Tank4</a:t>
              </a:r>
            </a:p>
          </p:txBody>
        </p:sp>
        <p:sp>
          <p:nvSpPr>
            <p:cNvPr id="14404" name="Rectangle 12"/>
            <p:cNvSpPr>
              <a:spLocks noChangeArrowheads="1"/>
            </p:cNvSpPr>
            <p:nvPr/>
          </p:nvSpPr>
          <p:spPr bwMode="auto">
            <a:xfrm>
              <a:off x="2208" y="720"/>
              <a:ext cx="7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t>CT</a:t>
              </a:r>
            </a:p>
            <a:p>
              <a:r>
                <a:rPr lang="en-US" altLang="zh-CN" sz="1600"/>
                <a:t>FCT</a:t>
              </a:r>
            </a:p>
          </p:txBody>
        </p:sp>
        <p:sp>
          <p:nvSpPr>
            <p:cNvPr id="14405" name="Rectangle 13"/>
            <p:cNvSpPr>
              <a:spLocks noChangeArrowheads="1"/>
            </p:cNvSpPr>
            <p:nvPr/>
          </p:nvSpPr>
          <p:spPr bwMode="auto">
            <a:xfrm>
              <a:off x="3360" y="720"/>
              <a:ext cx="7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t>CT</a:t>
              </a:r>
            </a:p>
            <a:p>
              <a:r>
                <a:rPr lang="en-US" altLang="zh-CN" sz="1600"/>
                <a:t>FCT</a:t>
              </a:r>
            </a:p>
          </p:txBody>
        </p:sp>
        <p:sp>
          <p:nvSpPr>
            <p:cNvPr id="14406" name="Rectangle 14"/>
            <p:cNvSpPr>
              <a:spLocks noChangeArrowheads="1"/>
            </p:cNvSpPr>
            <p:nvPr/>
          </p:nvSpPr>
          <p:spPr bwMode="auto">
            <a:xfrm>
              <a:off x="4752" y="768"/>
              <a:ext cx="72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altLang="zh-CN" sz="1600"/>
                <a:t>CT</a:t>
              </a:r>
            </a:p>
            <a:p>
              <a:r>
                <a:rPr lang="en-US" altLang="zh-CN" sz="1600"/>
                <a:t>FCT</a:t>
              </a:r>
            </a:p>
          </p:txBody>
        </p:sp>
      </p:grpSp>
      <p:graphicFrame>
        <p:nvGraphicFramePr>
          <p:cNvPr id="24141" name="Group 589"/>
          <p:cNvGraphicFramePr>
            <a:graphicFrameLocks noGrp="1"/>
          </p:cNvGraphicFramePr>
          <p:nvPr>
            <p:ph/>
          </p:nvPr>
        </p:nvGraphicFramePr>
        <p:xfrm>
          <a:off x="762000" y="3975100"/>
          <a:ext cx="7315200" cy="2688812"/>
        </p:xfrm>
        <a:graphic>
          <a:graphicData uri="http://schemas.openxmlformats.org/drawingml/2006/table">
            <a:tbl>
              <a:tblPr/>
              <a:tblGrid>
                <a:gridCol w="2667000"/>
                <a:gridCol w="1066800"/>
                <a:gridCol w="914400"/>
                <a:gridCol w="990600"/>
                <a:gridCol w="838200"/>
                <a:gridCol w="838200"/>
              </a:tblGrid>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Tank number</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3</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4</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total</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Output energy (MeV)</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1"/>
                          </a:solidFill>
                          <a:effectLst/>
                          <a:latin typeface="Times New Roman" charset="0"/>
                          <a:ea typeface="宋体" charset="0"/>
                          <a:cs typeface="Times New Roman" charset="0"/>
                        </a:rPr>
                        <a:t>21.67  </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41.41</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61.07</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80.09</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80.09</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Number of cell</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64</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37</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30</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26</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157</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RF driving power (MW)</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1.35</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1.32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1.32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1.34</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5.33</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Total RF power (MW)</a:t>
                      </a:r>
                      <a:endParaRPr kumimoji="0" lang="en-US" altLang="zh-CN" sz="1600" b="0" i="0" u="none" strike="noStrike" cap="none" normalizeH="0" baseline="0">
                        <a:ln>
                          <a:noFill/>
                        </a:ln>
                        <a:solidFill>
                          <a:schemeClr val="tx1"/>
                        </a:solidFill>
                        <a:effectLst/>
                        <a:latin typeface="Arial" charset="0"/>
                        <a:ea typeface="宋体"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 (I=15mA)</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1.62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1.62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1.62</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1.63</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6.49</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Accelerating field (MV/m)</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2.86</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2.96</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2.96</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3.0</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30000"/>
                        </a:spcBef>
                        <a:spcAft>
                          <a:spcPct val="20000"/>
                        </a:spcAft>
                        <a:buClr>
                          <a:schemeClr val="tx1"/>
                        </a:buClr>
                        <a:buSzTx/>
                        <a:buFontTx/>
                        <a:buNone/>
                        <a:tabLst/>
                      </a:pPr>
                      <a:endParaRPr kumimoji="0" lang="zh-CN" sz="1600" b="0" i="0" u="none" strike="noStrike" cap="none" normalizeH="0" baseline="0">
                        <a:ln>
                          <a:noFill/>
                        </a:ln>
                        <a:solidFill>
                          <a:srgbClr val="1679BA"/>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84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Synchronous phase (degree)</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-35 to -25</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-25</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-25</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rgbClr val="000000"/>
                          </a:solidFill>
                          <a:effectLst/>
                          <a:latin typeface="Times New Roman" charset="0"/>
                          <a:ea typeface="宋体" charset="0"/>
                          <a:cs typeface="Times New Roman" charset="0"/>
                        </a:rPr>
                        <a:t>-25</a:t>
                      </a:r>
                      <a:endParaRPr kumimoji="0" lang="en-US" altLang="zh-CN" sz="1600" b="0" i="0" u="none" strike="noStrike" cap="none" normalizeH="0" baseline="0">
                        <a:ln>
                          <a:noFill/>
                        </a:ln>
                        <a:solidFill>
                          <a:schemeClr val="tx1"/>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30000"/>
                        </a:spcBef>
                        <a:spcAft>
                          <a:spcPct val="20000"/>
                        </a:spcAft>
                        <a:buClr>
                          <a:schemeClr val="tx1"/>
                        </a:buClr>
                        <a:buSzTx/>
                        <a:buFontTx/>
                        <a:buNone/>
                        <a:tabLst/>
                      </a:pPr>
                      <a:endParaRPr kumimoji="0" lang="zh-CN" sz="1600" b="0" i="0" u="none" strike="noStrike" cap="none" normalizeH="0" baseline="0">
                        <a:ln>
                          <a:noFill/>
                        </a:ln>
                        <a:solidFill>
                          <a:srgbClr val="1679BA"/>
                        </a:solidFill>
                        <a:effectLst/>
                        <a:latin typeface="Arial" charset="0"/>
                        <a:ea typeface="宋体" charset="0"/>
                        <a:cs typeface="宋体" charset="0"/>
                      </a:endParaRPr>
                    </a:p>
                  </a:txBody>
                  <a:tcPr marT="45708" marB="4570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8406082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1357298"/>
            <a:ext cx="8964488" cy="1708160"/>
          </a:xfrm>
          <a:prstGeom prst="rect">
            <a:avLst/>
          </a:prstGeom>
          <a:noFill/>
        </p:spPr>
        <p:txBody>
          <a:bodyPr wrap="square" rtlCol="0">
            <a:spAutoFit/>
          </a:bodyPr>
          <a:lstStyle/>
          <a:p>
            <a:pPr algn="l"/>
            <a:r>
              <a:rPr lang="en-US" altLang="zh-CN" sz="2100" b="1" dirty="0" smtClean="0">
                <a:solidFill>
                  <a:srgbClr val="FF0000"/>
                </a:solidFill>
                <a:latin typeface="+mn-lt"/>
                <a:ea typeface="+mn-ea"/>
              </a:rPr>
              <a:t>DTL-1:</a:t>
            </a:r>
            <a:r>
              <a:rPr lang="en-US" altLang="zh-CN" sz="2100" b="1" dirty="0" smtClean="0">
                <a:solidFill>
                  <a:srgbClr val="1679BA"/>
                </a:solidFill>
                <a:latin typeface="+mn-lt"/>
                <a:ea typeface="+mn-ea"/>
              </a:rPr>
              <a:t> In 2016</a:t>
            </a:r>
            <a:r>
              <a:rPr lang="en-US" altLang="zh-CN" sz="2100" b="1" dirty="0">
                <a:solidFill>
                  <a:srgbClr val="1679BA"/>
                </a:solidFill>
                <a:latin typeface="+mn-lt"/>
                <a:ea typeface="+mn-ea"/>
              </a:rPr>
              <a:t>, 18mA/21.67MeV/50us/1Hz beam was obtained, which exceeds the design goal of beam current of 15mA. the beam reached the end of the first DTL tank with peak current of 18mA at 21.67 MeV, with transmission rate </a:t>
            </a:r>
            <a:r>
              <a:rPr lang="zh-CN" altLang="en-US" sz="2100" b="1" dirty="0" smtClean="0">
                <a:solidFill>
                  <a:srgbClr val="1679BA"/>
                </a:solidFill>
                <a:latin typeface="宋体"/>
                <a:ea typeface="宋体"/>
              </a:rPr>
              <a:t>～</a:t>
            </a:r>
            <a:r>
              <a:rPr lang="en-US" altLang="zh-CN" sz="2100" b="1" dirty="0" smtClean="0">
                <a:solidFill>
                  <a:srgbClr val="1679BA"/>
                </a:solidFill>
                <a:latin typeface="+mn-lt"/>
                <a:ea typeface="+mn-ea"/>
              </a:rPr>
              <a:t> </a:t>
            </a:r>
            <a:r>
              <a:rPr lang="en-US" altLang="zh-CN" sz="2100" b="1" dirty="0">
                <a:solidFill>
                  <a:srgbClr val="1679BA"/>
                </a:solidFill>
                <a:latin typeface="+mn-lt"/>
                <a:ea typeface="+mn-ea"/>
              </a:rPr>
              <a:t>100</a:t>
            </a:r>
            <a:r>
              <a:rPr lang="en-US" altLang="zh-CN" sz="2100" b="1" dirty="0" smtClean="0">
                <a:solidFill>
                  <a:srgbClr val="1679BA"/>
                </a:solidFill>
                <a:latin typeface="+mn-lt"/>
                <a:ea typeface="+mn-ea"/>
              </a:rPr>
              <a:t>%.</a:t>
            </a:r>
          </a:p>
          <a:p>
            <a:pPr algn="l"/>
            <a:r>
              <a:rPr lang="en-US" altLang="zh-CN" sz="2100" b="1" dirty="0" smtClean="0">
                <a:solidFill>
                  <a:srgbClr val="FF0000"/>
                </a:solidFill>
                <a:latin typeface="+mn-lt"/>
                <a:ea typeface="+mn-ea"/>
              </a:rPr>
              <a:t>DTL-2,3:</a:t>
            </a:r>
            <a:r>
              <a:rPr lang="en-US" altLang="zh-CN" sz="2100" b="1" dirty="0" smtClean="0">
                <a:solidFill>
                  <a:srgbClr val="1679BA"/>
                </a:solidFill>
                <a:latin typeface="+mn-lt"/>
                <a:ea typeface="+mn-ea"/>
              </a:rPr>
              <a:t> In April 2017, beam from DTL-3 about 15mA @ 60MeV.</a:t>
            </a:r>
            <a:endParaRPr lang="zh-CN" altLang="en-US" sz="2100" b="1" dirty="0">
              <a:solidFill>
                <a:srgbClr val="1679BA"/>
              </a:solidFill>
              <a:latin typeface="+mn-lt"/>
              <a:ea typeface="+mn-ea"/>
            </a:endParaRPr>
          </a:p>
        </p:txBody>
      </p:sp>
      <p:sp>
        <p:nvSpPr>
          <p:cNvPr id="3" name="TextBox 2"/>
          <p:cNvSpPr txBox="1"/>
          <p:nvPr/>
        </p:nvSpPr>
        <p:spPr>
          <a:xfrm>
            <a:off x="207956" y="6226667"/>
            <a:ext cx="8756532" cy="369332"/>
          </a:xfrm>
          <a:prstGeom prst="rect">
            <a:avLst/>
          </a:prstGeom>
          <a:noFill/>
        </p:spPr>
        <p:txBody>
          <a:bodyPr wrap="square" rtlCol="0">
            <a:spAutoFit/>
          </a:bodyPr>
          <a:lstStyle/>
          <a:p>
            <a:r>
              <a:rPr lang="en-US" altLang="zh-CN" sz="1800" dirty="0" smtClean="0"/>
              <a:t>Beam current measurement from CTs for beam commissioning of DTL-1 and DTL-3.</a:t>
            </a:r>
            <a:endParaRPr lang="zh-CN" altLang="en-US" sz="1800" dirty="0"/>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3429001"/>
            <a:ext cx="4433354" cy="244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9" descr="7ACEAD2EFECA097BEEDCF46AD62D47B1.png"/>
          <p:cNvPicPr>
            <a:picLocks noChangeAspect="1"/>
          </p:cNvPicPr>
          <p:nvPr/>
        </p:nvPicPr>
        <p:blipFill>
          <a:blip r:embed="rId4" cstate="print"/>
          <a:stretch>
            <a:fillRect/>
          </a:stretch>
        </p:blipFill>
        <p:spPr>
          <a:xfrm>
            <a:off x="4747080" y="3387043"/>
            <a:ext cx="4273842" cy="249022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9576" y="3212976"/>
            <a:ext cx="4052208"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521" y="3212976"/>
            <a:ext cx="4680519"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pPr algn="ctr"/>
            <a:r>
              <a:rPr lang="en-US" altLang="zh-CN" dirty="0" smtClean="0">
                <a:solidFill>
                  <a:srgbClr val="FF0000"/>
                </a:solidFill>
              </a:rPr>
              <a:t>DTL beam commissioning</a:t>
            </a:r>
            <a:endParaRPr lang="zh-CN" altLang="en-US" dirty="0">
              <a:solidFill>
                <a:srgbClr val="FF0000"/>
              </a:solidFill>
            </a:endParaRPr>
          </a:p>
        </p:txBody>
      </p:sp>
    </p:spTree>
    <p:custDataLst>
      <p:tags r:id="rId1"/>
    </p:custDataLst>
    <p:extLst>
      <p:ext uri="{BB962C8B-B14F-4D97-AF65-F5344CB8AC3E}">
        <p14:creationId xmlns:p14="http://schemas.microsoft.com/office/powerpoint/2010/main" val="52349569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矩形 5"/>
          <p:cNvSpPr>
            <a:spLocks noChangeArrowheads="1"/>
          </p:cNvSpPr>
          <p:nvPr/>
        </p:nvSpPr>
        <p:spPr bwMode="auto">
          <a:xfrm>
            <a:off x="35496" y="764704"/>
            <a:ext cx="733626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b="1">
                <a:solidFill>
                  <a:srgbClr val="4D5E68"/>
                </a:solidFill>
                <a:latin typeface="Arial" charset="0"/>
                <a:ea typeface="宋体" pitchFamily="2" charset="-122"/>
              </a:defRPr>
            </a:lvl3pPr>
            <a:lvl4pPr marL="1600200" indent="-228600" algn="l" eaLnBrk="0" hangingPunct="0">
              <a:spcBef>
                <a:spcPct val="20000"/>
              </a:spcBef>
              <a:buChar char="–"/>
              <a:defRPr b="1">
                <a:solidFill>
                  <a:srgbClr val="4D5E68"/>
                </a:solidFill>
                <a:latin typeface="Arial" charset="0"/>
                <a:ea typeface="宋体" pitchFamily="2" charset="-122"/>
              </a:defRPr>
            </a:lvl4pPr>
            <a:lvl5pPr marL="2057400" indent="-228600" algn="l" eaLnBrk="0" hangingPunct="0">
              <a:spcBef>
                <a:spcPct val="20000"/>
              </a:spcBef>
              <a:buChar char="»"/>
              <a:defRPr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b="1">
                <a:solidFill>
                  <a:srgbClr val="4D5E68"/>
                </a:solidFill>
                <a:latin typeface="Arial" charset="0"/>
                <a:ea typeface="宋体" pitchFamily="2" charset="-122"/>
              </a:defRPr>
            </a:lvl9pPr>
          </a:lstStyle>
          <a:p>
            <a:pPr algn="ctr" eaLnBrk="1" hangingPunct="1">
              <a:lnSpc>
                <a:spcPct val="100000"/>
              </a:lnSpc>
              <a:spcBef>
                <a:spcPct val="0"/>
              </a:spcBef>
              <a:spcAft>
                <a:spcPct val="0"/>
              </a:spcAft>
              <a:buClrTx/>
              <a:buFontTx/>
              <a:buNone/>
            </a:pPr>
            <a:r>
              <a:rPr lang="en-US" altLang="zh-CN" sz="3200" dirty="0">
                <a:solidFill>
                  <a:srgbClr val="FF0000"/>
                </a:solidFill>
                <a:latin typeface="+mj-lt"/>
                <a:ea typeface="+mj-ea"/>
                <a:cs typeface="+mj-cs"/>
              </a:rPr>
              <a:t>Setting DTL RF amplitude and phase</a:t>
            </a:r>
          </a:p>
        </p:txBody>
      </p:sp>
      <p:sp>
        <p:nvSpPr>
          <p:cNvPr id="6" name="Text Box 5"/>
          <p:cNvSpPr txBox="1">
            <a:spLocks noChangeArrowheads="1"/>
          </p:cNvSpPr>
          <p:nvPr/>
        </p:nvSpPr>
        <p:spPr bwMode="auto">
          <a:xfrm>
            <a:off x="90488" y="1431925"/>
            <a:ext cx="5791200" cy="738188"/>
          </a:xfrm>
          <a:prstGeom prst="rect">
            <a:avLst/>
          </a:prstGeom>
          <a:noFill/>
          <a:ln>
            <a:noFill/>
          </a:ln>
          <a:effectLst/>
          <a:extLst>
            <a:ext uri="{909E8E84-426E-40dd-AFC4-6F175D3DCCD1}">
              <a14:hiddenFill xmlns:a14="http://schemas.microsoft.com/office/drawing/2010/main">
                <a:gradFill rotWithShape="1">
                  <a:gsLst>
                    <a:gs pos="0">
                      <a:srgbClr val="FFCC99">
                        <a:alpha val="42999"/>
                      </a:srgbClr>
                    </a:gs>
                    <a:gs pos="100000">
                      <a:schemeClr val="bg1"/>
                    </a:gs>
                  </a:gsLst>
                  <a:lin ang="0" scaled="1"/>
                </a:gra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1800" i="1" dirty="0">
                <a:solidFill>
                  <a:srgbClr val="C00000"/>
                </a:solidFill>
                <a:effectLst>
                  <a:outerShdw blurRad="38100" dist="38100" dir="2700000" algn="tl">
                    <a:srgbClr val="C0C0C0"/>
                  </a:outerShdw>
                </a:effectLst>
              </a:rPr>
              <a:t>XAL, Pasta </a:t>
            </a:r>
            <a:r>
              <a:rPr lang="en-US" altLang="zh-CN" sz="1800" i="1" dirty="0">
                <a:solidFill>
                  <a:srgbClr val="4D5E68"/>
                </a:solidFill>
                <a:effectLst>
                  <a:outerShdw blurRad="38100" dist="38100" dir="2700000" algn="tl">
                    <a:srgbClr val="C0C0C0"/>
                  </a:outerShdw>
                </a:effectLst>
              </a:rPr>
              <a:t>(an RF phase scan and tuning application)</a:t>
            </a:r>
          </a:p>
          <a:p>
            <a:pPr>
              <a:defRPr/>
            </a:pPr>
            <a:endParaRPr lang="en-US" altLang="zh-CN" sz="2400" i="1" dirty="0">
              <a:solidFill>
                <a:srgbClr val="4D5E68"/>
              </a:solidFill>
              <a:effectLst>
                <a:outerShdw blurRad="38100" dist="38100" dir="2700000" algn="tl">
                  <a:srgbClr val="C0C0C0"/>
                </a:outerShdw>
              </a:effectLst>
            </a:endParaRPr>
          </a:p>
        </p:txBody>
      </p:sp>
      <p:sp>
        <p:nvSpPr>
          <p:cNvPr id="81951" name="矩形 5"/>
          <p:cNvSpPr>
            <a:spLocks noChangeArrowheads="1"/>
          </p:cNvSpPr>
          <p:nvPr/>
        </p:nvSpPr>
        <p:spPr bwMode="auto">
          <a:xfrm>
            <a:off x="1115616" y="6001728"/>
            <a:ext cx="224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lnSpc>
                <a:spcPct val="120000"/>
              </a:lnSpc>
              <a:spcBef>
                <a:spcPct val="30000"/>
              </a:spcBef>
              <a:spcAft>
                <a:spcPct val="20000"/>
              </a:spcAft>
              <a:buClr>
                <a:schemeClr val="tx1"/>
              </a:buClr>
              <a:buChar char="•"/>
              <a:defRPr sz="2100" b="1">
                <a:solidFill>
                  <a:srgbClr val="1679BA"/>
                </a:solidFill>
                <a:latin typeface="Arial" charset="0"/>
                <a:ea typeface="宋体" pitchFamily="2" charset="-122"/>
              </a:defRPr>
            </a:lvl1pPr>
            <a:lvl2pPr marL="742950" indent="-285750" algn="l" eaLnBrk="0" hangingPunct="0">
              <a:lnSpc>
                <a:spcPct val="120000"/>
              </a:lnSpc>
              <a:spcBef>
                <a:spcPct val="20000"/>
              </a:spcBef>
              <a:spcAft>
                <a:spcPct val="20000"/>
              </a:spcAft>
              <a:buClr>
                <a:schemeClr val="tx1"/>
              </a:buClr>
              <a:buChar char="–"/>
              <a:defRPr sz="1900" b="1">
                <a:solidFill>
                  <a:srgbClr val="4D5E68"/>
                </a:solidFill>
                <a:latin typeface="Arial" charset="0"/>
                <a:ea typeface="宋体" pitchFamily="2" charset="-122"/>
              </a:defRPr>
            </a:lvl2pPr>
            <a:lvl3pPr marL="1143000" indent="-228600" algn="l" eaLnBrk="0" hangingPunct="0">
              <a:spcBef>
                <a:spcPct val="20000"/>
              </a:spcBef>
              <a:buClr>
                <a:schemeClr val="tx1"/>
              </a:buClr>
              <a:buFont typeface="Wingdings" pitchFamily="2" charset="2"/>
              <a:buChar char="§"/>
              <a:defRPr b="1">
                <a:solidFill>
                  <a:srgbClr val="4D5E68"/>
                </a:solidFill>
                <a:latin typeface="Arial" charset="0"/>
                <a:ea typeface="宋体" pitchFamily="2" charset="-122"/>
              </a:defRPr>
            </a:lvl3pPr>
            <a:lvl4pPr marL="1600200" indent="-228600" algn="l" eaLnBrk="0" hangingPunct="0">
              <a:spcBef>
                <a:spcPct val="20000"/>
              </a:spcBef>
              <a:buChar char="–"/>
              <a:defRPr b="1">
                <a:solidFill>
                  <a:srgbClr val="4D5E68"/>
                </a:solidFill>
                <a:latin typeface="Arial" charset="0"/>
                <a:ea typeface="宋体" pitchFamily="2" charset="-122"/>
              </a:defRPr>
            </a:lvl4pPr>
            <a:lvl5pPr marL="2057400" indent="-228600" algn="l" eaLnBrk="0" hangingPunct="0">
              <a:spcBef>
                <a:spcPct val="20000"/>
              </a:spcBef>
              <a:buChar char="»"/>
              <a:defRPr b="1">
                <a:solidFill>
                  <a:srgbClr val="4D5E68"/>
                </a:solidFill>
                <a:latin typeface="Arial" charset="0"/>
                <a:ea typeface="宋体" pitchFamily="2" charset="-122"/>
              </a:defRPr>
            </a:lvl5pPr>
            <a:lvl6pPr marL="2514600" indent="-228600" eaLnBrk="0" fontAlgn="base" hangingPunct="0">
              <a:spcBef>
                <a:spcPct val="20000"/>
              </a:spcBef>
              <a:spcAft>
                <a:spcPct val="0"/>
              </a:spcAft>
              <a:buChar char="»"/>
              <a:defRPr b="1">
                <a:solidFill>
                  <a:srgbClr val="4D5E68"/>
                </a:solidFill>
                <a:latin typeface="Arial" charset="0"/>
                <a:ea typeface="宋体" pitchFamily="2" charset="-122"/>
              </a:defRPr>
            </a:lvl6pPr>
            <a:lvl7pPr marL="2971800" indent="-228600" eaLnBrk="0" fontAlgn="base" hangingPunct="0">
              <a:spcBef>
                <a:spcPct val="20000"/>
              </a:spcBef>
              <a:spcAft>
                <a:spcPct val="0"/>
              </a:spcAft>
              <a:buChar char="»"/>
              <a:defRPr b="1">
                <a:solidFill>
                  <a:srgbClr val="4D5E68"/>
                </a:solidFill>
                <a:latin typeface="Arial" charset="0"/>
                <a:ea typeface="宋体" pitchFamily="2" charset="-122"/>
              </a:defRPr>
            </a:lvl7pPr>
            <a:lvl8pPr marL="3429000" indent="-228600" eaLnBrk="0" fontAlgn="base" hangingPunct="0">
              <a:spcBef>
                <a:spcPct val="20000"/>
              </a:spcBef>
              <a:spcAft>
                <a:spcPct val="0"/>
              </a:spcAft>
              <a:buChar char="»"/>
              <a:defRPr b="1">
                <a:solidFill>
                  <a:srgbClr val="4D5E68"/>
                </a:solidFill>
                <a:latin typeface="Arial" charset="0"/>
                <a:ea typeface="宋体" pitchFamily="2" charset="-122"/>
              </a:defRPr>
            </a:lvl8pPr>
            <a:lvl9pPr marL="3886200" indent="-228600" eaLnBrk="0" fontAlgn="base" hangingPunct="0">
              <a:spcBef>
                <a:spcPct val="20000"/>
              </a:spcBef>
              <a:spcAft>
                <a:spcPct val="0"/>
              </a:spcAft>
              <a:buChar char="»"/>
              <a:defRPr b="1">
                <a:solidFill>
                  <a:srgbClr val="4D5E68"/>
                </a:solidFill>
                <a:latin typeface="Arial" charset="0"/>
                <a:ea typeface="宋体" pitchFamily="2" charset="-122"/>
              </a:defRPr>
            </a:lvl9pPr>
          </a:lstStyle>
          <a:p>
            <a:pPr algn="ctr" eaLnBrk="1" hangingPunct="1">
              <a:lnSpc>
                <a:spcPct val="100000"/>
              </a:lnSpc>
              <a:spcBef>
                <a:spcPct val="10000"/>
              </a:spcBef>
              <a:spcAft>
                <a:spcPct val="10000"/>
              </a:spcAft>
              <a:buClr>
                <a:srgbClr val="990033"/>
              </a:buClr>
              <a:buFontTx/>
              <a:buNone/>
            </a:pPr>
            <a:r>
              <a:rPr lang="en-US" altLang="zh-CN" sz="2000" b="0" dirty="0">
                <a:solidFill>
                  <a:srgbClr val="0000FF"/>
                </a:solidFill>
                <a:latin typeface="Times New Roman" pitchFamily="18" charset="0"/>
                <a:ea typeface="华文楷体" pitchFamily="2" charset="-122"/>
              </a:rPr>
              <a:t>Signature matching </a:t>
            </a:r>
          </a:p>
        </p:txBody>
      </p:sp>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496" y="1830646"/>
            <a:ext cx="4553520" cy="4056072"/>
          </a:xfrm>
          <a:prstGeom prst="rect">
            <a:avLst/>
          </a:prstGeom>
        </p:spPr>
      </p:pic>
      <p:cxnSp>
        <p:nvCxnSpPr>
          <p:cNvPr id="4" name="直接连接符 3"/>
          <p:cNvCxnSpPr/>
          <p:nvPr/>
        </p:nvCxnSpPr>
        <p:spPr bwMode="auto">
          <a:xfrm>
            <a:off x="2606600" y="4149080"/>
            <a:ext cx="0" cy="1656184"/>
          </a:xfrm>
          <a:prstGeom prst="line">
            <a:avLst/>
          </a:prstGeom>
          <a:solidFill>
            <a:srgbClr val="FFFF00"/>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表格 7"/>
          <p:cNvGraphicFramePr>
            <a:graphicFrameLocks noGrp="1"/>
          </p:cNvGraphicFramePr>
          <p:nvPr>
            <p:extLst>
              <p:ext uri="{D42A27DB-BD31-4B8C-83A1-F6EECF244321}">
                <p14:modId xmlns:p14="http://schemas.microsoft.com/office/powerpoint/2010/main" val="1013996917"/>
              </p:ext>
            </p:extLst>
          </p:nvPr>
        </p:nvGraphicFramePr>
        <p:xfrm>
          <a:off x="4778144" y="3915639"/>
          <a:ext cx="4032448" cy="1872973"/>
        </p:xfrm>
        <a:graphic>
          <a:graphicData uri="http://schemas.openxmlformats.org/drawingml/2006/table">
            <a:tbl>
              <a:tblPr firstRow="1" firstCol="1" bandRow="1">
                <a:tableStyleId>{9DCAF9ED-07DC-4A11-8D7F-57B35C25682E}</a:tableStyleId>
              </a:tblPr>
              <a:tblGrid>
                <a:gridCol w="702664"/>
                <a:gridCol w="864096"/>
                <a:gridCol w="1224136"/>
                <a:gridCol w="1241552"/>
              </a:tblGrid>
              <a:tr h="475197">
                <a:tc>
                  <a:txBody>
                    <a:bodyPr/>
                    <a:lstStyle/>
                    <a:p>
                      <a:pPr algn="ctr">
                        <a:spcAft>
                          <a:spcPts val="0"/>
                        </a:spcAft>
                      </a:pPr>
                      <a:r>
                        <a:rPr lang="en-GB" sz="1400" dirty="0">
                          <a:effectLst/>
                        </a:rPr>
                        <a:t> </a:t>
                      </a:r>
                      <a:endParaRPr lang="zh-CN" sz="1400" b="1"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Design</a:t>
                      </a:r>
                      <a:endParaRPr lang="zh-CN" sz="1400" dirty="0">
                        <a:effectLst/>
                      </a:endParaRPr>
                    </a:p>
                    <a:p>
                      <a:pPr algn="ctr">
                        <a:spcAft>
                          <a:spcPts val="0"/>
                        </a:spcAft>
                      </a:pPr>
                      <a:r>
                        <a:rPr lang="en-GB" sz="1400" dirty="0">
                          <a:effectLst/>
                        </a:rPr>
                        <a:t>[MeV]</a:t>
                      </a:r>
                      <a:endParaRPr lang="zh-CN" sz="14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Phase scan</a:t>
                      </a:r>
                      <a:endParaRPr lang="zh-CN" sz="1400" dirty="0">
                        <a:effectLst/>
                      </a:endParaRPr>
                    </a:p>
                    <a:p>
                      <a:pPr algn="ctr">
                        <a:spcAft>
                          <a:spcPts val="0"/>
                        </a:spcAft>
                      </a:pPr>
                      <a:r>
                        <a:rPr lang="en-GB" sz="1200" dirty="0">
                          <a:effectLst/>
                        </a:rPr>
                        <a:t>[MeV]</a:t>
                      </a:r>
                      <a:endParaRPr lang="zh-CN" sz="12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TOF</a:t>
                      </a:r>
                      <a:endParaRPr lang="zh-CN" sz="1400" dirty="0">
                        <a:effectLst/>
                      </a:endParaRPr>
                    </a:p>
                    <a:p>
                      <a:pPr algn="ctr">
                        <a:spcAft>
                          <a:spcPts val="0"/>
                        </a:spcAft>
                      </a:pPr>
                      <a:r>
                        <a:rPr lang="en-GB" sz="1400" dirty="0">
                          <a:effectLst/>
                        </a:rPr>
                        <a:t>[MeV]</a:t>
                      </a:r>
                      <a:endParaRPr lang="zh-CN" sz="1400" b="0" dirty="0">
                        <a:effectLst/>
                        <a:latin typeface="Times"/>
                        <a:ea typeface="宋体"/>
                        <a:cs typeface="Times New Roman"/>
                      </a:endParaRPr>
                    </a:p>
                  </a:txBody>
                  <a:tcPr marL="68580" marR="68580" marT="0" marB="0"/>
                </a:tc>
              </a:tr>
              <a:tr h="349444">
                <a:tc>
                  <a:txBody>
                    <a:bodyPr/>
                    <a:lstStyle/>
                    <a:p>
                      <a:pPr algn="just">
                        <a:spcAft>
                          <a:spcPts val="0"/>
                        </a:spcAft>
                      </a:pPr>
                      <a:r>
                        <a:rPr lang="en-GB" sz="1600" b="0" dirty="0">
                          <a:effectLst/>
                        </a:rPr>
                        <a:t>RFQ</a:t>
                      </a:r>
                      <a:endParaRPr lang="zh-CN" sz="16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3.026</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3.029</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3.027 </a:t>
                      </a:r>
                      <a:r>
                        <a:rPr lang="zh-CN" sz="1400" dirty="0">
                          <a:effectLst/>
                        </a:rPr>
                        <a:t>±</a:t>
                      </a:r>
                      <a:r>
                        <a:rPr lang="en-GB" sz="1400" dirty="0">
                          <a:effectLst/>
                        </a:rPr>
                        <a:t>0.01</a:t>
                      </a:r>
                      <a:endParaRPr lang="zh-CN" sz="1400" dirty="0">
                        <a:effectLst/>
                        <a:latin typeface="Times"/>
                        <a:ea typeface="宋体"/>
                        <a:cs typeface="Times New Roman"/>
                      </a:endParaRPr>
                    </a:p>
                  </a:txBody>
                  <a:tcPr marL="68580" marR="68580" marT="0" marB="0"/>
                </a:tc>
              </a:tr>
              <a:tr h="349444">
                <a:tc>
                  <a:txBody>
                    <a:bodyPr/>
                    <a:lstStyle/>
                    <a:p>
                      <a:pPr algn="just">
                        <a:spcAft>
                          <a:spcPts val="0"/>
                        </a:spcAft>
                      </a:pPr>
                      <a:r>
                        <a:rPr lang="en-GB" sz="1600" b="0" dirty="0">
                          <a:effectLst/>
                        </a:rPr>
                        <a:t>DTL1</a:t>
                      </a:r>
                      <a:endParaRPr lang="zh-CN" sz="16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21.669</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21.802</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21.685</a:t>
                      </a:r>
                      <a:r>
                        <a:rPr lang="zh-CN" sz="1400" dirty="0">
                          <a:effectLst/>
                        </a:rPr>
                        <a:t>±</a:t>
                      </a:r>
                      <a:r>
                        <a:rPr lang="en-GB" sz="1400" dirty="0">
                          <a:effectLst/>
                        </a:rPr>
                        <a:t>0.01</a:t>
                      </a:r>
                      <a:endParaRPr lang="zh-CN" sz="1400" dirty="0">
                        <a:effectLst/>
                        <a:latin typeface="Times"/>
                        <a:ea typeface="宋体"/>
                        <a:cs typeface="Times New Roman"/>
                      </a:endParaRPr>
                    </a:p>
                  </a:txBody>
                  <a:tcPr marL="68580" marR="68580" marT="0" marB="0"/>
                </a:tc>
              </a:tr>
              <a:tr h="349444">
                <a:tc>
                  <a:txBody>
                    <a:bodyPr/>
                    <a:lstStyle/>
                    <a:p>
                      <a:pPr algn="just">
                        <a:spcAft>
                          <a:spcPts val="0"/>
                        </a:spcAft>
                      </a:pPr>
                      <a:r>
                        <a:rPr lang="en-GB" sz="1600" b="0" dirty="0">
                          <a:effectLst/>
                        </a:rPr>
                        <a:t>DTL2</a:t>
                      </a:r>
                      <a:endParaRPr lang="zh-CN" sz="16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41.415</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41.52</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41.566</a:t>
                      </a:r>
                      <a:r>
                        <a:rPr lang="zh-CN" sz="1400" dirty="0">
                          <a:effectLst/>
                        </a:rPr>
                        <a:t>±</a:t>
                      </a:r>
                      <a:r>
                        <a:rPr lang="en-GB" sz="1400" dirty="0">
                          <a:effectLst/>
                        </a:rPr>
                        <a:t>0.14</a:t>
                      </a:r>
                      <a:endParaRPr lang="zh-CN" sz="1400" dirty="0">
                        <a:effectLst/>
                        <a:latin typeface="Times"/>
                        <a:ea typeface="宋体"/>
                        <a:cs typeface="Times New Roman"/>
                      </a:endParaRPr>
                    </a:p>
                  </a:txBody>
                  <a:tcPr marL="68580" marR="68580" marT="0" marB="0"/>
                </a:tc>
              </a:tr>
              <a:tr h="349444">
                <a:tc>
                  <a:txBody>
                    <a:bodyPr/>
                    <a:lstStyle/>
                    <a:p>
                      <a:pPr algn="just">
                        <a:spcAft>
                          <a:spcPts val="0"/>
                        </a:spcAft>
                      </a:pPr>
                      <a:r>
                        <a:rPr lang="en-GB" sz="1600" b="0" dirty="0">
                          <a:effectLst/>
                        </a:rPr>
                        <a:t>DTL3</a:t>
                      </a:r>
                      <a:endParaRPr lang="zh-CN" sz="1600" b="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61.072</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60.917</a:t>
                      </a:r>
                      <a:endParaRPr lang="zh-CN" sz="1400" dirty="0">
                        <a:effectLst/>
                        <a:latin typeface="Times"/>
                        <a:ea typeface="宋体"/>
                        <a:cs typeface="Times New Roman"/>
                      </a:endParaRPr>
                    </a:p>
                  </a:txBody>
                  <a:tcPr marL="68580" marR="68580" marT="0" marB="0"/>
                </a:tc>
                <a:tc>
                  <a:txBody>
                    <a:bodyPr/>
                    <a:lstStyle/>
                    <a:p>
                      <a:pPr algn="ctr">
                        <a:spcAft>
                          <a:spcPts val="0"/>
                        </a:spcAft>
                      </a:pPr>
                      <a:r>
                        <a:rPr lang="en-GB" sz="1400" dirty="0">
                          <a:effectLst/>
                        </a:rPr>
                        <a:t>61.09</a:t>
                      </a:r>
                      <a:r>
                        <a:rPr lang="zh-CN" sz="1400" dirty="0">
                          <a:effectLst/>
                        </a:rPr>
                        <a:t>±</a:t>
                      </a:r>
                      <a:r>
                        <a:rPr lang="en-GB" sz="1400" dirty="0">
                          <a:effectLst/>
                        </a:rPr>
                        <a:t>0.34</a:t>
                      </a:r>
                      <a:endParaRPr lang="zh-CN" sz="1400" dirty="0">
                        <a:effectLst/>
                        <a:latin typeface="Times"/>
                        <a:ea typeface="宋体"/>
                        <a:cs typeface="Times New Roman"/>
                      </a:endParaRPr>
                    </a:p>
                  </a:txBody>
                  <a:tcPr marL="68580" marR="68580" marT="0" marB="0"/>
                </a:tc>
              </a:tr>
            </a:tbl>
          </a:graphicData>
        </a:graphic>
      </p:graphicFrame>
      <p:sp>
        <p:nvSpPr>
          <p:cNvPr id="10" name="TextBox 8"/>
          <p:cNvSpPr txBox="1"/>
          <p:nvPr/>
        </p:nvSpPr>
        <p:spPr>
          <a:xfrm>
            <a:off x="4644008" y="6002402"/>
            <a:ext cx="4320480" cy="400110"/>
          </a:xfrm>
          <a:prstGeom prst="rect">
            <a:avLst/>
          </a:prstGeom>
          <a:noFill/>
        </p:spPr>
        <p:txBody>
          <a:bodyPr wrap="square" rtlCol="0">
            <a:spAutoFit/>
          </a:bodyPr>
          <a:lstStyle/>
          <a:p>
            <a:r>
              <a:rPr lang="en-US" altLang="zh-CN" sz="2000" dirty="0" smtClean="0">
                <a:solidFill>
                  <a:srgbClr val="3333FF"/>
                </a:solidFill>
                <a:latin typeface="Times New Roman" panose="02020603050405020304" pitchFamily="18" charset="0"/>
                <a:cs typeface="Times New Roman" panose="02020603050405020304" pitchFamily="18" charset="0"/>
              </a:rPr>
              <a:t>All the energy deviation are  &lt; 1%</a:t>
            </a:r>
            <a:endParaRPr lang="zh-CN" altLang="en-US" sz="2000" dirty="0">
              <a:solidFill>
                <a:srgbClr val="3333FF"/>
              </a:solidFill>
              <a:latin typeface="Times New Roman" panose="02020603050405020304" pitchFamily="18" charset="0"/>
              <a:cs typeface="Times New Roman" panose="02020603050405020304" pitchFamily="18"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774724942"/>
              </p:ext>
            </p:extLst>
          </p:nvPr>
        </p:nvGraphicFramePr>
        <p:xfrm>
          <a:off x="4788024" y="1916833"/>
          <a:ext cx="4032448" cy="1752731"/>
        </p:xfrm>
        <a:graphic>
          <a:graphicData uri="http://schemas.openxmlformats.org/drawingml/2006/table">
            <a:tbl>
              <a:tblPr firstRow="1" bandRow="1">
                <a:tableStyleId>{9DCAF9ED-07DC-4A11-8D7F-57B35C25682E}</a:tableStyleId>
              </a:tblPr>
              <a:tblGrid>
                <a:gridCol w="1512168"/>
                <a:gridCol w="1296144"/>
                <a:gridCol w="1224136"/>
              </a:tblGrid>
              <a:tr h="36170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000" dirty="0"/>
                    </a:p>
                  </a:txBody>
                  <a:tcPr marL="91442" marR="91442" marT="45709" marB="45709"/>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t>DTL1</a:t>
                      </a:r>
                      <a:endParaRPr lang="zh-CN" altLang="en-US" sz="2000" dirty="0" smtClean="0"/>
                    </a:p>
                  </a:txBody>
                  <a:tcPr marL="91442" marR="91442" marT="45709" marB="45709"/>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2000" dirty="0" smtClean="0"/>
                        <a:t>Design</a:t>
                      </a:r>
                      <a:endParaRPr lang="zh-CN" altLang="en-US" sz="2000" dirty="0"/>
                    </a:p>
                  </a:txBody>
                  <a:tcPr marL="91442" marR="91442" marT="45709" marB="45709"/>
                </a:tc>
              </a:tr>
              <a:tr h="4421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l-GR" altLang="zh-CN" sz="1400" dirty="0" smtClean="0"/>
                        <a:t>Φ</a:t>
                      </a:r>
                      <a:r>
                        <a:rPr lang="en-US" altLang="zh-CN" sz="1400" baseline="-25000" dirty="0" smtClean="0"/>
                        <a:t>cavity</a:t>
                      </a:r>
                      <a:r>
                        <a:rPr lang="zh-CN" altLang="en-US" sz="1400" baseline="0" dirty="0" smtClean="0"/>
                        <a:t>（</a:t>
                      </a:r>
                      <a:r>
                        <a:rPr lang="en-US" altLang="zh-CN" sz="1400" baseline="0" dirty="0" smtClean="0"/>
                        <a:t>degree</a:t>
                      </a:r>
                      <a:r>
                        <a:rPr lang="zh-CN" altLang="en-US" sz="1400" baseline="0" dirty="0" smtClean="0"/>
                        <a:t>）</a:t>
                      </a:r>
                      <a:endParaRPr lang="zh-CN" altLang="en-US" sz="1400" b="0" dirty="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b="1" dirty="0" smtClean="0">
                          <a:solidFill>
                            <a:srgbClr val="C00000"/>
                          </a:solidFill>
                        </a:rPr>
                        <a:t>41</a:t>
                      </a:r>
                      <a:endParaRPr lang="zh-CN" altLang="en-US" sz="1400" b="1" dirty="0">
                        <a:solidFill>
                          <a:srgbClr val="C00000"/>
                        </a:solidFill>
                      </a:endParaRPr>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b="1" dirty="0" smtClean="0">
                          <a:solidFill>
                            <a:srgbClr val="C00000"/>
                          </a:solidFill>
                        </a:rPr>
                        <a:t>-35</a:t>
                      </a:r>
                      <a:endParaRPr lang="zh-CN" altLang="en-US" sz="1400" b="1" dirty="0">
                        <a:solidFill>
                          <a:srgbClr val="C00000"/>
                        </a:solidFill>
                      </a:endParaRPr>
                    </a:p>
                  </a:txBody>
                  <a:tcPr marL="91442" marR="91442" marT="45709" marB="45709"/>
                </a:tc>
              </a:tr>
              <a:tr h="2600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t>Amp</a:t>
                      </a:r>
                      <a:endParaRPr lang="zh-CN" altLang="en-US" sz="1400" b="0" dirty="0" smtClean="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6333</a:t>
                      </a:r>
                      <a:endParaRPr lang="zh-CN" altLang="en-US" sz="1400" dirty="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2.86MV/m</a:t>
                      </a:r>
                      <a:endParaRPr lang="zh-CN" altLang="en-US" sz="1400" dirty="0"/>
                    </a:p>
                  </a:txBody>
                  <a:tcPr marL="91442" marR="91442" marT="45709" marB="45709"/>
                </a:tc>
              </a:tr>
              <a:tr h="2600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400" dirty="0" smtClean="0"/>
                        <a:t>W</a:t>
                      </a:r>
                      <a:r>
                        <a:rPr lang="en-US" altLang="zh-CN" sz="1400" baseline="-25000" dirty="0" smtClean="0"/>
                        <a:t>RFQ</a:t>
                      </a:r>
                      <a:r>
                        <a:rPr lang="en-US" altLang="zh-CN" sz="1400" baseline="0" dirty="0" smtClean="0"/>
                        <a:t>(MeV)</a:t>
                      </a:r>
                      <a:endParaRPr lang="zh-CN" altLang="en-US" sz="1400" b="0" baseline="-25000" dirty="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3.029</a:t>
                      </a:r>
                      <a:endParaRPr lang="zh-CN" altLang="en-US" sz="1400" dirty="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3.0258</a:t>
                      </a:r>
                      <a:endParaRPr lang="zh-CN" altLang="en-US" sz="1400" dirty="0"/>
                    </a:p>
                  </a:txBody>
                  <a:tcPr marL="91442" marR="91442" marT="45709" marB="45709"/>
                </a:tc>
              </a:tr>
              <a:tr h="2600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smtClean="0"/>
                        <a:t>W</a:t>
                      </a:r>
                      <a:r>
                        <a:rPr lang="en-US" altLang="zh-CN" sz="1400" baseline="-25000" dirty="0" smtClean="0"/>
                        <a:t>DTL1</a:t>
                      </a:r>
                      <a:r>
                        <a:rPr lang="en-US" altLang="zh-CN" sz="1400" baseline="0" dirty="0" smtClean="0"/>
                        <a:t>(MeV)</a:t>
                      </a:r>
                      <a:endParaRPr lang="zh-CN" altLang="en-US" sz="1400" b="0" baseline="-25000" dirty="0" smtClean="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21.802</a:t>
                      </a:r>
                      <a:endParaRPr lang="zh-CN" altLang="en-US" sz="1400" dirty="0"/>
                    </a:p>
                  </a:txBody>
                  <a:tcPr marL="91442" marR="91442" marT="45709" marB="45709"/>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1400" dirty="0" smtClean="0"/>
                        <a:t>21.67</a:t>
                      </a:r>
                      <a:endParaRPr lang="zh-CN" altLang="en-US" sz="1400" dirty="0"/>
                    </a:p>
                  </a:txBody>
                  <a:tcPr marL="91442" marR="91442" marT="45709" marB="45709"/>
                </a:tc>
              </a:tr>
            </a:tbl>
          </a:graphicData>
        </a:graphic>
      </p:graphicFrame>
    </p:spTree>
    <p:extLst>
      <p:ext uri="{BB962C8B-B14F-4D97-AF65-F5344CB8AC3E}">
        <p14:creationId xmlns:p14="http://schemas.microsoft.com/office/powerpoint/2010/main" val="1294964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BF41415D-6076-4FA6-9515-0580BBEB7B0A}" type="slidenum">
              <a:rPr lang="en-US" altLang="zh-CN" smtClean="0"/>
              <a:pPr>
                <a:defRPr/>
              </a:pPr>
              <a:t>17</a:t>
            </a:fld>
            <a:endParaRPr lang="en-US" altLang="zh-CN"/>
          </a:p>
        </p:txBody>
      </p:sp>
      <p:sp>
        <p:nvSpPr>
          <p:cNvPr id="5" name="标题 1"/>
          <p:cNvSpPr>
            <a:spLocks noGrp="1"/>
          </p:cNvSpPr>
          <p:nvPr>
            <p:ph type="title"/>
          </p:nvPr>
        </p:nvSpPr>
        <p:spPr>
          <a:xfrm>
            <a:off x="609600" y="838200"/>
            <a:ext cx="6248400" cy="457200"/>
          </a:xfrm>
        </p:spPr>
        <p:txBody>
          <a:bodyPr/>
          <a:lstStyle/>
          <a:p>
            <a:r>
              <a:rPr lang="en-US" altLang="zh-CN" sz="2800" dirty="0" smtClean="0">
                <a:solidFill>
                  <a:srgbClr val="FF0000"/>
                </a:solidFill>
                <a:latin typeface="Times New Roman" panose="02020603050405020304" pitchFamily="18" charset="0"/>
                <a:cs typeface="Times New Roman" panose="02020603050405020304" pitchFamily="18" charset="0"/>
              </a:rPr>
              <a:t>LRBT  matching                                  </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pic>
        <p:nvPicPr>
          <p:cNvPr id="6" name="内容占位符 9" descr="匹配后的入口椭圆.JPG"/>
          <p:cNvPicPr>
            <a:picLocks noGrp="1" noChangeAspect="1"/>
          </p:cNvPicPr>
          <p:nvPr>
            <p:ph sz="half" idx="4294967295"/>
          </p:nvPr>
        </p:nvPicPr>
        <p:blipFill>
          <a:blip r:embed="rId2" cstate="print"/>
          <a:stretch>
            <a:fillRect/>
          </a:stretch>
        </p:blipFill>
        <p:spPr>
          <a:xfrm>
            <a:off x="4615216" y="1556792"/>
            <a:ext cx="3087960" cy="2088232"/>
          </a:xfrm>
          <a:prstGeom prst="rect">
            <a:avLst/>
          </a:prstGeom>
        </p:spPr>
      </p:pic>
      <p:pic>
        <p:nvPicPr>
          <p:cNvPr id="7" name="内容占位符 11" descr="匹配前的入口椭圆.JPG"/>
          <p:cNvPicPr>
            <a:picLocks noGrp="1" noChangeAspect="1"/>
          </p:cNvPicPr>
          <p:nvPr>
            <p:ph sz="half" idx="1"/>
          </p:nvPr>
        </p:nvPicPr>
        <p:blipFill>
          <a:blip r:embed="rId3" cstate="print"/>
          <a:stretch>
            <a:fillRect/>
          </a:stretch>
        </p:blipFill>
        <p:spPr>
          <a:xfrm>
            <a:off x="1536360" y="1556792"/>
            <a:ext cx="3083197" cy="2088233"/>
          </a:xfrm>
        </p:spPr>
      </p:pic>
      <p:sp>
        <p:nvSpPr>
          <p:cNvPr id="8" name="TextBox 7"/>
          <p:cNvSpPr txBox="1"/>
          <p:nvPr/>
        </p:nvSpPr>
        <p:spPr>
          <a:xfrm>
            <a:off x="251520" y="2393592"/>
            <a:ext cx="1331640" cy="276999"/>
          </a:xfrm>
          <a:prstGeom prst="rect">
            <a:avLst/>
          </a:prstGeom>
          <a:noFill/>
        </p:spPr>
        <p:txBody>
          <a:bodyPr wrap="square" rtlCol="0">
            <a:spAutoFit/>
          </a:bodyPr>
          <a:lstStyle/>
          <a:p>
            <a:pPr algn="ctr"/>
            <a:r>
              <a:rPr lang="en-US" altLang="zh-CN" sz="1200" b="1" dirty="0" smtClean="0"/>
              <a:t>Simulation data</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92" y="3717032"/>
            <a:ext cx="8136904" cy="1323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52" y="4941168"/>
            <a:ext cx="8208912" cy="133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565272" y="2420888"/>
            <a:ext cx="1656184" cy="276999"/>
          </a:xfrm>
          <a:prstGeom prst="rect">
            <a:avLst/>
          </a:prstGeom>
          <a:noFill/>
        </p:spPr>
        <p:txBody>
          <a:bodyPr wrap="square" rtlCol="0">
            <a:spAutoFit/>
          </a:bodyPr>
          <a:lstStyle/>
          <a:p>
            <a:pPr algn="ctr"/>
            <a:r>
              <a:rPr lang="en-US" altLang="zh-CN" sz="1200" b="1" dirty="0" smtClean="0"/>
              <a:t>Measurement data</a:t>
            </a:r>
          </a:p>
        </p:txBody>
      </p:sp>
      <p:sp>
        <p:nvSpPr>
          <p:cNvPr id="13" name="矩形 12"/>
          <p:cNvSpPr/>
          <p:nvPr/>
        </p:nvSpPr>
        <p:spPr>
          <a:xfrm>
            <a:off x="467544" y="3717032"/>
            <a:ext cx="8136904" cy="2520280"/>
          </a:xfrm>
          <a:prstGeom prst="rect">
            <a:avLst/>
          </a:prstGeom>
          <a:ln w="12700">
            <a:solidFill>
              <a:schemeClr val="tx1"/>
            </a:solidFill>
          </a:ln>
        </p:spPr>
        <p:txBody>
          <a:bodyPr wrap="none" rtlCol="0" anchor="ctr">
            <a:spAutoFit/>
          </a:bodyPr>
          <a:lstStyle/>
          <a:p>
            <a:pPr algn="ctr"/>
            <a:endParaRPr lang="zh-CN" altLang="en-US" b="1" dirty="0" smtClean="0">
              <a:solidFill>
                <a:srgbClr val="FF0000"/>
              </a:solidFill>
            </a:endParaRPr>
          </a:p>
        </p:txBody>
      </p:sp>
      <p:sp>
        <p:nvSpPr>
          <p:cNvPr id="14" name="矩形 13"/>
          <p:cNvSpPr/>
          <p:nvPr/>
        </p:nvSpPr>
        <p:spPr>
          <a:xfrm>
            <a:off x="4139952" y="548680"/>
            <a:ext cx="914400" cy="914400"/>
          </a:xfrm>
          <a:prstGeom prst="rect">
            <a:avLst/>
          </a:prstGeom>
        </p:spPr>
        <p:txBody>
          <a:bodyPr wrap="none" rtlCol="0" anchor="ctr">
            <a:spAutoFit/>
          </a:bodyPr>
          <a:lstStyle/>
          <a:p>
            <a:pPr algn="ctr"/>
            <a:endParaRPr lang="zh-CN" altLang="en-US" b="1" dirty="0" smtClean="0">
              <a:solidFill>
                <a:srgbClr val="FF0000"/>
              </a:solidFill>
            </a:endParaRPr>
          </a:p>
        </p:txBody>
      </p:sp>
      <p:sp>
        <p:nvSpPr>
          <p:cNvPr id="15" name="矩形 14"/>
          <p:cNvSpPr/>
          <p:nvPr/>
        </p:nvSpPr>
        <p:spPr>
          <a:xfrm>
            <a:off x="1547664" y="1556792"/>
            <a:ext cx="6120680" cy="2088232"/>
          </a:xfrm>
          <a:prstGeom prst="rect">
            <a:avLst/>
          </a:prstGeom>
          <a:ln w="12700">
            <a:solidFill>
              <a:schemeClr val="tx1"/>
            </a:solidFill>
          </a:ln>
        </p:spPr>
        <p:txBody>
          <a:bodyPr wrap="none" rtlCol="0" anchor="ctr">
            <a:spAutoFit/>
          </a:bodyPr>
          <a:lstStyle/>
          <a:p>
            <a:pPr algn="ctr"/>
            <a:endParaRPr lang="zh-CN" altLang="en-US" b="1" dirty="0" smtClean="0">
              <a:solidFill>
                <a:srgbClr val="FF0000"/>
              </a:solidFill>
            </a:endParaRPr>
          </a:p>
        </p:txBody>
      </p:sp>
      <p:sp>
        <p:nvSpPr>
          <p:cNvPr id="16" name="TextBox 15"/>
          <p:cNvSpPr txBox="1"/>
          <p:nvPr/>
        </p:nvSpPr>
        <p:spPr>
          <a:xfrm>
            <a:off x="6876256" y="4077072"/>
            <a:ext cx="1512168" cy="648072"/>
          </a:xfrm>
          <a:prstGeom prst="rect">
            <a:avLst/>
          </a:prstGeom>
          <a:noFill/>
        </p:spPr>
        <p:txBody>
          <a:bodyPr wrap="square" rtlCol="0">
            <a:spAutoFit/>
          </a:bodyPr>
          <a:lstStyle/>
          <a:p>
            <a:pPr algn="ctr"/>
            <a:r>
              <a:rPr lang="en-US" altLang="zh-CN" sz="1800" b="1" dirty="0" smtClean="0"/>
              <a:t>Before </a:t>
            </a:r>
          </a:p>
          <a:p>
            <a:pPr algn="ctr"/>
            <a:r>
              <a:rPr lang="en-US" altLang="zh-CN" sz="1800" b="1" dirty="0" smtClean="0"/>
              <a:t>matching</a:t>
            </a:r>
            <a:endParaRPr lang="zh-CN" altLang="en-US" sz="1800" b="1" dirty="0"/>
          </a:p>
        </p:txBody>
      </p:sp>
      <p:sp>
        <p:nvSpPr>
          <p:cNvPr id="17" name="TextBox 16"/>
          <p:cNvSpPr txBox="1"/>
          <p:nvPr/>
        </p:nvSpPr>
        <p:spPr>
          <a:xfrm>
            <a:off x="6804248" y="5301208"/>
            <a:ext cx="1512168" cy="648072"/>
          </a:xfrm>
          <a:prstGeom prst="rect">
            <a:avLst/>
          </a:prstGeom>
          <a:noFill/>
        </p:spPr>
        <p:txBody>
          <a:bodyPr wrap="square" rtlCol="0">
            <a:spAutoFit/>
          </a:bodyPr>
          <a:lstStyle/>
          <a:p>
            <a:pPr algn="ctr"/>
            <a:r>
              <a:rPr lang="en-US" altLang="zh-CN" sz="1800" b="1" dirty="0" smtClean="0"/>
              <a:t>After </a:t>
            </a:r>
          </a:p>
          <a:p>
            <a:pPr algn="ctr"/>
            <a:r>
              <a:rPr lang="en-US" altLang="zh-CN" sz="1800" b="1" dirty="0" smtClean="0"/>
              <a:t>matching</a:t>
            </a:r>
            <a:endParaRPr lang="zh-CN" altLang="en-US" sz="1800" b="1" dirty="0"/>
          </a:p>
        </p:txBody>
      </p:sp>
    </p:spTree>
    <p:extLst>
      <p:ext uri="{BB962C8B-B14F-4D97-AF65-F5344CB8AC3E}">
        <p14:creationId xmlns:p14="http://schemas.microsoft.com/office/powerpoint/2010/main" val="27048613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r>
              <a:rPr lang="en-US" altLang="zh-CN" sz="2800" dirty="0" smtClean="0">
                <a:solidFill>
                  <a:srgbClr val="FF0000"/>
                </a:solidFill>
              </a:rPr>
              <a:t>LRBT Orbit correction</a:t>
            </a:r>
            <a:endParaRPr lang="zh-CN" altLang="en-US" sz="2400" dirty="0" smtClean="0">
              <a:solidFill>
                <a:srgbClr val="FF0000"/>
              </a:solidFill>
              <a:latin typeface="华文楷体" pitchFamily="2" charset="-122"/>
              <a:ea typeface="华文楷体" pitchFamily="2" charset="-122"/>
            </a:endParaRPr>
          </a:p>
        </p:txBody>
      </p:sp>
      <p:pic>
        <p:nvPicPr>
          <p:cNvPr id="16387" name="内容占位符 3" descr="OrbitCorrection_18_10(_2mm).png"/>
          <p:cNvPicPr>
            <a:picLocks noGrp="1" noChangeAspect="1"/>
          </p:cNvPicPr>
          <p:nvPr>
            <p:ph idx="1"/>
          </p:nvPr>
        </p:nvPicPr>
        <p:blipFill>
          <a:blip r:embed="rId2" cstate="print"/>
          <a:srcRect/>
          <a:stretch>
            <a:fillRect/>
          </a:stretch>
        </p:blipFill>
        <p:spPr>
          <a:xfrm>
            <a:off x="17559" y="3861048"/>
            <a:ext cx="9090945" cy="1944216"/>
          </a:xfrm>
        </p:spPr>
      </p:pic>
      <p:pic>
        <p:nvPicPr>
          <p:cNvPr id="16389" name="图片 6" descr="OrbitCorrection_20170505T203501-13bpm.png"/>
          <p:cNvPicPr>
            <a:picLocks noChangeAspect="1"/>
          </p:cNvPicPr>
          <p:nvPr/>
        </p:nvPicPr>
        <p:blipFill>
          <a:blip r:embed="rId3" cstate="print"/>
          <a:srcRect/>
          <a:stretch>
            <a:fillRect/>
          </a:stretch>
        </p:blipFill>
        <p:spPr bwMode="auto">
          <a:xfrm>
            <a:off x="210243" y="1628800"/>
            <a:ext cx="8754245" cy="1872208"/>
          </a:xfrm>
          <a:prstGeom prst="rect">
            <a:avLst/>
          </a:prstGeom>
          <a:noFill/>
          <a:ln w="9525">
            <a:noFill/>
            <a:miter lim="800000"/>
            <a:headEnd/>
            <a:tailEnd/>
          </a:ln>
        </p:spPr>
      </p:pic>
      <p:sp>
        <p:nvSpPr>
          <p:cNvPr id="16390" name="TextBox 7"/>
          <p:cNvSpPr txBox="1">
            <a:spLocks noChangeArrowheads="1"/>
          </p:cNvSpPr>
          <p:nvPr/>
        </p:nvSpPr>
        <p:spPr bwMode="auto">
          <a:xfrm>
            <a:off x="7020321" y="1916832"/>
            <a:ext cx="1656135" cy="307777"/>
          </a:xfrm>
          <a:prstGeom prst="rect">
            <a:avLst/>
          </a:prstGeom>
          <a:noFill/>
          <a:ln w="9525">
            <a:noFill/>
            <a:miter lim="800000"/>
            <a:headEnd/>
            <a:tailEnd/>
          </a:ln>
        </p:spPr>
        <p:txBody>
          <a:bodyPr wrap="square">
            <a:spAutoFit/>
          </a:bodyPr>
          <a:lstStyle/>
          <a:p>
            <a:r>
              <a:rPr lang="en-US" altLang="zh-CN" sz="1400" dirty="0">
                <a:solidFill>
                  <a:srgbClr val="C00000"/>
                </a:solidFill>
              </a:rPr>
              <a:t>before correction</a:t>
            </a:r>
            <a:endParaRPr lang="zh-CN" altLang="en-US" sz="1400" dirty="0">
              <a:solidFill>
                <a:srgbClr val="C00000"/>
              </a:solidFill>
            </a:endParaRPr>
          </a:p>
        </p:txBody>
      </p:sp>
      <p:sp>
        <p:nvSpPr>
          <p:cNvPr id="16391" name="TextBox 8"/>
          <p:cNvSpPr txBox="1">
            <a:spLocks noChangeArrowheads="1"/>
          </p:cNvSpPr>
          <p:nvPr/>
        </p:nvSpPr>
        <p:spPr bwMode="auto">
          <a:xfrm>
            <a:off x="7308353" y="4293096"/>
            <a:ext cx="1728143" cy="307777"/>
          </a:xfrm>
          <a:prstGeom prst="rect">
            <a:avLst/>
          </a:prstGeom>
          <a:noFill/>
          <a:ln w="9525">
            <a:noFill/>
            <a:miter lim="800000"/>
            <a:headEnd/>
            <a:tailEnd/>
          </a:ln>
        </p:spPr>
        <p:txBody>
          <a:bodyPr wrap="square">
            <a:spAutoFit/>
          </a:bodyPr>
          <a:lstStyle/>
          <a:p>
            <a:r>
              <a:rPr lang="en-US" altLang="zh-CN" sz="1400" dirty="0">
                <a:solidFill>
                  <a:srgbClr val="C00000"/>
                </a:solidFill>
              </a:rPr>
              <a:t>after correction</a:t>
            </a:r>
            <a:endParaRPr lang="zh-CN" altLang="en-US" sz="1400" dirty="0">
              <a:solidFill>
                <a:srgbClr val="C00000"/>
              </a:solidFill>
            </a:endParaRPr>
          </a:p>
        </p:txBody>
      </p:sp>
      <p:sp>
        <p:nvSpPr>
          <p:cNvPr id="15" name="文本框 20"/>
          <p:cNvSpPr txBox="1"/>
          <p:nvPr/>
        </p:nvSpPr>
        <p:spPr>
          <a:xfrm>
            <a:off x="7092280" y="2492896"/>
            <a:ext cx="144016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altLang="zh-CN" sz="1600" b="1" dirty="0" smtClean="0">
                <a:solidFill>
                  <a:srgbClr val="000000"/>
                </a:solidFill>
              </a:rPr>
              <a:t>± 13mm</a:t>
            </a:r>
            <a:endParaRPr kumimoji="0" lang="zh-CN" altLang="en-US" sz="1600" b="1" i="0" u="none" strike="noStrike" cap="none" spc="0" normalizeH="0" baseline="0" dirty="0">
              <a:ln>
                <a:noFill/>
              </a:ln>
              <a:solidFill>
                <a:srgbClr val="000000"/>
              </a:solidFill>
              <a:effectLst/>
              <a:uFillTx/>
              <a:latin typeface="Arial"/>
              <a:ea typeface="Arial"/>
              <a:cs typeface="Arial"/>
              <a:sym typeface="Arial"/>
            </a:endParaRPr>
          </a:p>
        </p:txBody>
      </p:sp>
      <p:sp>
        <p:nvSpPr>
          <p:cNvPr id="16" name="文本框 20"/>
          <p:cNvSpPr txBox="1"/>
          <p:nvPr/>
        </p:nvSpPr>
        <p:spPr>
          <a:xfrm>
            <a:off x="7452320" y="4653136"/>
            <a:ext cx="144016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altLang="zh-CN" sz="1600" b="1" dirty="0" smtClean="0">
                <a:solidFill>
                  <a:srgbClr val="000000"/>
                </a:solidFill>
              </a:rPr>
              <a:t>± 2mm</a:t>
            </a:r>
            <a:endParaRPr kumimoji="0" lang="zh-CN" altLang="en-US" sz="1600" b="1"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xmlns:p14="http://schemas.microsoft.com/office/powerpoint/2010/main" advTm="39827">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47664" y="3140968"/>
            <a:ext cx="6248400" cy="457200"/>
          </a:xfrm>
        </p:spPr>
        <p:txBody>
          <a:bodyPr/>
          <a:lstStyle/>
          <a:p>
            <a:r>
              <a:rPr lang="en-US" altLang="zh-CN" sz="4400" kern="1200" dirty="0">
                <a:solidFill>
                  <a:srgbClr val="FF0000"/>
                </a:solidFill>
                <a:latin typeface="Arial" charset="0"/>
                <a:ea typeface="楷体_GB2312" pitchFamily="49" charset="-122"/>
                <a:cs typeface="Arial" charset="0"/>
              </a:rPr>
              <a:t>RCS Commissioning</a:t>
            </a:r>
            <a:endParaRPr lang="zh-CN" altLang="en-US" sz="4400" kern="1200" dirty="0">
              <a:solidFill>
                <a:srgbClr val="FF0000"/>
              </a:solidFill>
              <a:latin typeface="Arial" charset="0"/>
              <a:ea typeface="楷体_GB2312" pitchFamily="49" charset="-122"/>
              <a:cs typeface="Arial" charset="0"/>
            </a:endParaRPr>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19</a:t>
            </a:fld>
            <a:endParaRPr lang="en-US" altLang="zh-CN"/>
          </a:p>
        </p:txBody>
      </p:sp>
    </p:spTree>
    <p:extLst>
      <p:ext uri="{BB962C8B-B14F-4D97-AF65-F5344CB8AC3E}">
        <p14:creationId xmlns:p14="http://schemas.microsoft.com/office/powerpoint/2010/main" val="787266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908720"/>
            <a:ext cx="9144000" cy="720080"/>
          </a:xfrm>
        </p:spPr>
        <p:txBody>
          <a:bodyPr tIns="0" bIns="0"/>
          <a:lstStyle/>
          <a:p>
            <a:pPr algn="ctr"/>
            <a:r>
              <a:rPr lang="en-US" altLang="zh-CN" sz="4400" dirty="0" smtClean="0">
                <a:solidFill>
                  <a:srgbClr val="FF0000"/>
                </a:solidFill>
              </a:rPr>
              <a:t>Outline </a:t>
            </a:r>
          </a:p>
        </p:txBody>
      </p:sp>
      <p:sp>
        <p:nvSpPr>
          <p:cNvPr id="4099" name="Rectangle 3"/>
          <p:cNvSpPr>
            <a:spLocks noGrp="1" noChangeArrowheads="1"/>
          </p:cNvSpPr>
          <p:nvPr>
            <p:ph type="body" idx="1"/>
          </p:nvPr>
        </p:nvSpPr>
        <p:spPr>
          <a:xfrm>
            <a:off x="611560" y="1956651"/>
            <a:ext cx="6335936" cy="3920621"/>
          </a:xfrm>
        </p:spPr>
        <p:txBody>
          <a:bodyPr/>
          <a:lstStyle/>
          <a:p>
            <a:pPr marL="681038" indent="-571500">
              <a:buFont typeface="Wingdings" charset="2"/>
              <a:buChar char="Ø"/>
            </a:pPr>
            <a:r>
              <a:rPr lang="en-US" altLang="zh-CN" sz="4000" dirty="0" smtClean="0">
                <a:solidFill>
                  <a:schemeClr val="accent2"/>
                </a:solidFill>
                <a:latin typeface="Times New Roman"/>
                <a:cs typeface="Times New Roman"/>
              </a:rPr>
              <a:t>Project Overview</a:t>
            </a:r>
          </a:p>
          <a:p>
            <a:pPr marL="681038" indent="-571500">
              <a:buFont typeface="Wingdings" charset="2"/>
              <a:buChar char="Ø"/>
            </a:pPr>
            <a:r>
              <a:rPr lang="en-US" altLang="zh-CN" sz="4000" dirty="0" smtClean="0">
                <a:solidFill>
                  <a:schemeClr val="accent2"/>
                </a:solidFill>
                <a:latin typeface="Times New Roman"/>
                <a:cs typeface="Times New Roman"/>
              </a:rPr>
              <a:t>Linac Commissioning</a:t>
            </a:r>
          </a:p>
          <a:p>
            <a:pPr marL="681038" indent="-571500">
              <a:buFont typeface="Wingdings" charset="2"/>
              <a:buChar char="Ø"/>
            </a:pPr>
            <a:r>
              <a:rPr lang="en-US" altLang="zh-CN" sz="4000" dirty="0" smtClean="0">
                <a:solidFill>
                  <a:schemeClr val="accent2"/>
                </a:solidFill>
                <a:latin typeface="Times New Roman"/>
                <a:cs typeface="Times New Roman"/>
              </a:rPr>
              <a:t>RCS Commissioning</a:t>
            </a:r>
          </a:p>
          <a:p>
            <a:pPr marL="681038" indent="-571500" eaLnBrk="1" hangingPunct="1">
              <a:buFont typeface="Wingdings" charset="2"/>
              <a:buChar char="Ø"/>
            </a:pPr>
            <a:r>
              <a:rPr lang="en-US" altLang="zh-CN" sz="4000" dirty="0" smtClean="0">
                <a:solidFill>
                  <a:schemeClr val="accent2"/>
                </a:solidFill>
                <a:latin typeface="Times New Roman"/>
                <a:cs typeface="Times New Roman"/>
              </a:rPr>
              <a:t>Summary</a:t>
            </a:r>
          </a:p>
        </p:txBody>
      </p:sp>
      <p:sp>
        <p:nvSpPr>
          <p:cNvPr id="4100" name="灯片编号占位符 3"/>
          <p:cNvSpPr txBox="1">
            <a:spLocks noGrp="1"/>
          </p:cNvSpPr>
          <p:nvPr/>
        </p:nvSpPr>
        <p:spPr bwMode="auto">
          <a:xfrm>
            <a:off x="8207375" y="6920433"/>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r"/>
            <a:fld id="{85E66B60-1796-4E85-9352-5BD50B84C489}" type="slidenum">
              <a:rPr lang="en-US" altLang="zh-CN" sz="900">
                <a:solidFill>
                  <a:srgbClr val="4D5E68"/>
                </a:solidFill>
                <a:latin typeface="Impact" pitchFamily="34" charset="0"/>
              </a:rPr>
              <a:pPr algn="r"/>
              <a:t>2</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5" name="灯片编号占位符 3"/>
          <p:cNvSpPr txBox="1">
            <a:spLocks noGrp="1"/>
          </p:cNvSpPr>
          <p:nvPr/>
        </p:nvSpPr>
        <p:spPr bwMode="auto">
          <a:xfrm>
            <a:off x="8229600"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r"/>
            <a:fld id="{462A413F-92C0-4808-9D01-6CD4E8B4E1A1}" type="slidenum">
              <a:rPr lang="en-US" altLang="zh-CN" sz="900">
                <a:solidFill>
                  <a:srgbClr val="4D5E68"/>
                </a:solidFill>
                <a:latin typeface="Impact" pitchFamily="34" charset="0"/>
              </a:rPr>
              <a:pPr algn="r"/>
              <a:t>2</a:t>
            </a:fld>
            <a:endParaRPr lang="en-US" altLang="zh-CN" sz="900" dirty="0">
              <a:solidFill>
                <a:srgbClr val="4D5E68"/>
              </a:solidFill>
              <a:latin typeface="Impact" pitchFamily="34" charset="0"/>
              <a:ea typeface="Arial Unicode MS" pitchFamily="34" charset="-122"/>
              <a:cs typeface="Arial Unicode MS" pitchFamily="34" charset="-122"/>
            </a:endParaRPr>
          </a:p>
        </p:txBody>
      </p:sp>
    </p:spTree>
    <p:extLst>
      <p:ext uri="{BB962C8B-B14F-4D97-AF65-F5344CB8AC3E}">
        <p14:creationId xmlns:p14="http://schemas.microsoft.com/office/powerpoint/2010/main" val="2429179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3" y="1268760"/>
            <a:ext cx="5760640" cy="5410200"/>
          </a:xfrm>
        </p:spPr>
        <p:txBody>
          <a:bodyPr/>
          <a:lstStyle/>
          <a:p>
            <a:pPr>
              <a:lnSpc>
                <a:spcPct val="100000"/>
              </a:lnSpc>
            </a:pPr>
            <a:r>
              <a:rPr lang="en-US" altLang="zh-CN" sz="2800" dirty="0" smtClean="0"/>
              <a:t>A week per time,  2 times</a:t>
            </a:r>
          </a:p>
          <a:p>
            <a:pPr>
              <a:lnSpc>
                <a:spcPct val="100000"/>
              </a:lnSpc>
            </a:pPr>
            <a:r>
              <a:rPr lang="en-US" altLang="zh-CN" sz="2800" dirty="0" smtClean="0"/>
              <a:t>Problem found:</a:t>
            </a:r>
          </a:p>
          <a:p>
            <a:pPr marL="817200" indent="-457200">
              <a:lnSpc>
                <a:spcPct val="100000"/>
              </a:lnSpc>
              <a:spcBef>
                <a:spcPts val="0"/>
              </a:spcBef>
              <a:spcAft>
                <a:spcPts val="0"/>
              </a:spcAft>
              <a:buFont typeface="Wingdings" charset="2"/>
              <a:buChar char="Ø"/>
            </a:pPr>
            <a:r>
              <a:rPr lang="en-US" altLang="zh-CN" sz="2400" dirty="0" smtClean="0"/>
              <a:t>Water leakage was found in one cavity.</a:t>
            </a:r>
          </a:p>
          <a:p>
            <a:pPr marL="817200" indent="-457200">
              <a:lnSpc>
                <a:spcPct val="100000"/>
              </a:lnSpc>
              <a:spcBef>
                <a:spcPts val="0"/>
              </a:spcBef>
              <a:spcAft>
                <a:spcPts val="0"/>
              </a:spcAft>
              <a:buFont typeface="Wingdings" charset="2"/>
              <a:buChar char="Ø"/>
            </a:pPr>
            <a:r>
              <a:rPr lang="en-US" altLang="zh-CN" sz="2400" dirty="0" smtClean="0"/>
              <a:t>Cooling tubes of two AC magnets were burned through. </a:t>
            </a:r>
          </a:p>
          <a:p>
            <a:pPr marL="817200" indent="-457200">
              <a:lnSpc>
                <a:spcPct val="100000"/>
              </a:lnSpc>
              <a:spcBef>
                <a:spcPts val="0"/>
              </a:spcBef>
              <a:spcAft>
                <a:spcPts val="0"/>
              </a:spcAft>
              <a:buFont typeface="Wingdings" charset="2"/>
              <a:buChar char="Ø"/>
            </a:pPr>
            <a:r>
              <a:rPr lang="en-US" altLang="zh-CN" sz="2400" dirty="0"/>
              <a:t>17 chokes had strong vibration and had been </a:t>
            </a:r>
            <a:r>
              <a:rPr lang="en-US" altLang="zh-CN" sz="2400" dirty="0" smtClean="0"/>
              <a:t>returned </a:t>
            </a:r>
            <a:r>
              <a:rPr lang="en-US" altLang="zh-CN" sz="2400" dirty="0"/>
              <a:t>to the manufacture to </a:t>
            </a:r>
            <a:r>
              <a:rPr lang="en-US" altLang="zh-CN" sz="2400" dirty="0" smtClean="0"/>
              <a:t>repair.</a:t>
            </a:r>
            <a:endParaRPr lang="en-US" altLang="zh-CN" sz="2800" dirty="0" smtClean="0"/>
          </a:p>
          <a:p>
            <a:pPr marL="817200" indent="-457200">
              <a:lnSpc>
                <a:spcPct val="100000"/>
              </a:lnSpc>
              <a:spcBef>
                <a:spcPts val="0"/>
              </a:spcBef>
              <a:spcAft>
                <a:spcPts val="0"/>
              </a:spcAft>
              <a:buFont typeface="Wingdings" charset="2"/>
              <a:buChar char="Ø"/>
            </a:pPr>
            <a:r>
              <a:rPr lang="en-US" altLang="zh-CN" sz="2400" dirty="0"/>
              <a:t>Ceramic vacuum chamber Broken</a:t>
            </a:r>
          </a:p>
          <a:p>
            <a:pPr marL="817200" indent="-457200">
              <a:lnSpc>
                <a:spcPct val="100000"/>
              </a:lnSpc>
              <a:spcBef>
                <a:spcPts val="0"/>
              </a:spcBef>
              <a:spcAft>
                <a:spcPts val="0"/>
              </a:spcAft>
              <a:buFont typeface="Wingdings" charset="2"/>
              <a:buChar char="Ø"/>
            </a:pPr>
            <a:r>
              <a:rPr lang="en-US" altLang="zh-CN" sz="2400" dirty="0"/>
              <a:t>Arc of extraction kicker</a:t>
            </a:r>
          </a:p>
          <a:p>
            <a:pPr marL="817200" indent="-457200">
              <a:lnSpc>
                <a:spcPct val="100000"/>
              </a:lnSpc>
              <a:spcBef>
                <a:spcPts val="0"/>
              </a:spcBef>
              <a:spcAft>
                <a:spcPts val="0"/>
              </a:spcAft>
              <a:buFont typeface="Wingdings" charset="2"/>
              <a:buChar char="Ø"/>
            </a:pPr>
            <a:r>
              <a:rPr lang="en-US" altLang="zh-CN" sz="2400" dirty="0"/>
              <a:t> ……</a:t>
            </a:r>
          </a:p>
          <a:p>
            <a:pPr>
              <a:lnSpc>
                <a:spcPct val="100000"/>
              </a:lnSpc>
            </a:pPr>
            <a:endParaRPr lang="zh-CN" altLang="en-US" dirty="0"/>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20</a:t>
            </a:fld>
            <a:endParaRPr lang="en-US" altLang="zh-CN"/>
          </a:p>
        </p:txBody>
      </p:sp>
      <p:sp>
        <p:nvSpPr>
          <p:cNvPr id="5" name="标题 4"/>
          <p:cNvSpPr txBox="1">
            <a:spLocks noGrp="1"/>
          </p:cNvSpPr>
          <p:nvPr>
            <p:ph type="title"/>
          </p:nvPr>
        </p:nvSpPr>
        <p:spPr>
          <a:xfrm>
            <a:off x="609600" y="805190"/>
            <a:ext cx="7922840" cy="523220"/>
          </a:xfrm>
          <a:prstGeom prst="rect">
            <a:avLst/>
          </a:prstGeom>
          <a:noFill/>
        </p:spPr>
        <p:txBody>
          <a:bodyPr wrap="square" rtlCol="0">
            <a:spAutoFit/>
          </a:bodyPr>
          <a:lstStyle/>
          <a:p>
            <a:r>
              <a:rPr lang="en-US" altLang="zh-CN" sz="2800" dirty="0" smtClean="0">
                <a:solidFill>
                  <a:srgbClr val="FF0000"/>
                </a:solidFill>
              </a:rPr>
              <a:t>RCS Dry Running</a:t>
            </a:r>
          </a:p>
        </p:txBody>
      </p:sp>
      <p:pic>
        <p:nvPicPr>
          <p:cNvPr id="70657" name="Picture 1" descr="D:\存档\360data\重要数据\我的文档\Tencent Files\280676174\Image\C2C\C1E06027C179BEE523DA09346BF57153.jpg"/>
          <p:cNvPicPr>
            <a:picLocks noChangeAspect="1" noChangeArrowheads="1"/>
          </p:cNvPicPr>
          <p:nvPr/>
        </p:nvPicPr>
        <p:blipFill>
          <a:blip r:embed="rId2" cstate="print"/>
          <a:srcRect/>
          <a:stretch>
            <a:fillRect/>
          </a:stretch>
        </p:blipFill>
        <p:spPr bwMode="auto">
          <a:xfrm>
            <a:off x="6012160" y="1556792"/>
            <a:ext cx="2880320" cy="4268602"/>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7418784" cy="457200"/>
          </a:xfrm>
        </p:spPr>
        <p:txBody>
          <a:bodyPr/>
          <a:lstStyle/>
          <a:p>
            <a:r>
              <a:rPr kumimoji="1" lang="en-US" altLang="zh-CN" sz="3200" dirty="0" smtClean="0">
                <a:solidFill>
                  <a:srgbClr val="FF0000"/>
                </a:solidFill>
                <a:latin typeface="Times New Roman"/>
                <a:ea typeface="+mn-ea"/>
                <a:cs typeface="Times New Roman"/>
              </a:rPr>
              <a:t>Beam Commissioning to Inj. Dump</a:t>
            </a:r>
            <a:endParaRPr kumimoji="1" lang="zh-CN" altLang="en-US" sz="3200" dirty="0">
              <a:solidFill>
                <a:srgbClr val="FF0000"/>
              </a:solidFill>
              <a:latin typeface="Times New Roman"/>
              <a:ea typeface="+mn-ea"/>
              <a:cs typeface="Times New Roman"/>
            </a:endParaRPr>
          </a:p>
        </p:txBody>
      </p:sp>
      <p:sp>
        <p:nvSpPr>
          <p:cNvPr id="4" name="幻灯片编号占位符 3"/>
          <p:cNvSpPr>
            <a:spLocks noGrp="1"/>
          </p:cNvSpPr>
          <p:nvPr>
            <p:ph type="sldNum" sz="quarter" idx="10"/>
          </p:nvPr>
        </p:nvSpPr>
        <p:spPr/>
        <p:txBody>
          <a:bodyPr/>
          <a:lstStyle/>
          <a:p>
            <a:pPr>
              <a:defRPr/>
            </a:pPr>
            <a:fld id="{527BB36B-D184-4056-AD3E-23F6E46A63E4}" type="slidenum">
              <a:rPr lang="en-US" altLang="zh-CN" smtClean="0"/>
              <a:pPr>
                <a:defRPr/>
              </a:pPr>
              <a:t>21</a:t>
            </a:fld>
            <a:endParaRPr lang="en-US" altLang="zh-CN"/>
          </a:p>
        </p:txBody>
      </p:sp>
      <p:pic>
        <p:nvPicPr>
          <p:cNvPr id="6" name="Picture 6"/>
          <p:cNvPicPr>
            <a:picLocks noChangeAspect="1" noChangeArrowheads="1"/>
          </p:cNvPicPr>
          <p:nvPr/>
        </p:nvPicPr>
        <p:blipFill>
          <a:blip r:embed="rId2" cstate="print"/>
          <a:srcRect/>
          <a:stretch>
            <a:fillRect/>
          </a:stretch>
        </p:blipFill>
        <p:spPr bwMode="auto">
          <a:xfrm>
            <a:off x="166871" y="1772816"/>
            <a:ext cx="8809509" cy="2880320"/>
          </a:xfrm>
          <a:prstGeom prst="rect">
            <a:avLst/>
          </a:prstGeom>
          <a:noFill/>
          <a:ln w="9525">
            <a:noFill/>
            <a:miter lim="800000"/>
            <a:headEnd/>
            <a:tailEnd/>
          </a:ln>
        </p:spPr>
      </p:pic>
    </p:spTree>
    <p:extLst>
      <p:ext uri="{BB962C8B-B14F-4D97-AF65-F5344CB8AC3E}">
        <p14:creationId xmlns:p14="http://schemas.microsoft.com/office/powerpoint/2010/main" val="34087588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7418784" cy="457200"/>
          </a:xfrm>
        </p:spPr>
        <p:txBody>
          <a:bodyPr/>
          <a:lstStyle/>
          <a:p>
            <a:r>
              <a:rPr kumimoji="1" lang="en-US" altLang="zh-CN" sz="3200" dirty="0">
                <a:solidFill>
                  <a:srgbClr val="FF0000"/>
                </a:solidFill>
                <a:latin typeface="Times New Roman"/>
                <a:ea typeface="+mn-ea"/>
                <a:cs typeface="Times New Roman"/>
              </a:rPr>
              <a:t>RCS </a:t>
            </a:r>
            <a:r>
              <a:rPr kumimoji="1" lang="en-US" altLang="zh-CN" sz="3200" dirty="0" smtClean="0">
                <a:solidFill>
                  <a:srgbClr val="FF0000"/>
                </a:solidFill>
                <a:latin typeface="Times New Roman"/>
                <a:ea typeface="+mn-ea"/>
                <a:cs typeface="Times New Roman"/>
              </a:rPr>
              <a:t>Beam Commissioning-</a:t>
            </a:r>
            <a:r>
              <a:rPr kumimoji="1" lang="en-US" altLang="zh-CN" sz="3200" dirty="0" smtClean="0">
                <a:solidFill>
                  <a:srgbClr val="FF0000"/>
                </a:solidFill>
                <a:latin typeface="Times New Roman"/>
                <a:cs typeface="Times New Roman"/>
              </a:rPr>
              <a:t>DC </a:t>
            </a:r>
            <a:r>
              <a:rPr kumimoji="1" lang="en-US" altLang="zh-CN" sz="3200" dirty="0">
                <a:solidFill>
                  <a:srgbClr val="FF0000"/>
                </a:solidFill>
                <a:latin typeface="Times New Roman"/>
                <a:cs typeface="Times New Roman"/>
              </a:rPr>
              <a:t>mode </a:t>
            </a:r>
            <a:endParaRPr kumimoji="1" lang="zh-CN" altLang="en-US" sz="3200" dirty="0">
              <a:solidFill>
                <a:srgbClr val="FF0000"/>
              </a:solidFill>
              <a:latin typeface="Times New Roman"/>
              <a:ea typeface="+mn-ea"/>
              <a:cs typeface="Times New Roman"/>
            </a:endParaRPr>
          </a:p>
        </p:txBody>
      </p:sp>
      <p:sp>
        <p:nvSpPr>
          <p:cNvPr id="3" name="内容占位符 2"/>
          <p:cNvSpPr>
            <a:spLocks noGrp="1"/>
          </p:cNvSpPr>
          <p:nvPr>
            <p:ph idx="1"/>
          </p:nvPr>
        </p:nvSpPr>
        <p:spPr>
          <a:xfrm>
            <a:off x="395536" y="1447800"/>
            <a:ext cx="8353177" cy="4953000"/>
          </a:xfrm>
        </p:spPr>
        <p:txBody>
          <a:bodyPr/>
          <a:lstStyle/>
          <a:p>
            <a:pPr>
              <a:buFont typeface="Wingdings" charset="2"/>
              <a:buChar char="ü"/>
            </a:pPr>
            <a:r>
              <a:rPr lang="en-US" altLang="zh-CN" kern="1200" dirty="0" smtClean="0"/>
              <a:t> To control the b</a:t>
            </a:r>
            <a:r>
              <a:rPr lang="en-US" altLang="zh-CN" sz="2400" kern="1200" dirty="0" smtClean="0"/>
              <a:t>eam </a:t>
            </a:r>
            <a:r>
              <a:rPr lang="en-US" altLang="zh-CN" sz="2400" kern="1200" dirty="0"/>
              <a:t>loss during the beam commissioning, the </a:t>
            </a:r>
            <a:r>
              <a:rPr lang="en-US" altLang="zh-CN" sz="2400" kern="1200" dirty="0">
                <a:solidFill>
                  <a:srgbClr val="C00000"/>
                </a:solidFill>
              </a:rPr>
              <a:t>single shot </a:t>
            </a:r>
            <a:r>
              <a:rPr lang="en-US" altLang="zh-CN" sz="2400" kern="1200" dirty="0"/>
              <a:t>beam mode is adopted. In the first step, the beam commissioning was started in DC mode without acceleration.</a:t>
            </a:r>
          </a:p>
          <a:p>
            <a:pPr>
              <a:buFont typeface="Wingdings" charset="2"/>
              <a:buChar char="ü"/>
            </a:pPr>
            <a:r>
              <a:rPr lang="en-US" altLang="zh-CN" sz="2400" kern="1200" dirty="0"/>
              <a:t> In  </a:t>
            </a:r>
            <a:r>
              <a:rPr lang="en-US" altLang="zh-CN" sz="2400" kern="1200" dirty="0">
                <a:solidFill>
                  <a:srgbClr val="C00000"/>
                </a:solidFill>
              </a:rPr>
              <a:t>May 31st</a:t>
            </a:r>
            <a:r>
              <a:rPr lang="en-US" altLang="zh-CN" sz="2400" kern="1200" dirty="0"/>
              <a:t>, the first beam was injected into the RCS, and successfully accumulated in the RCS.  The maximum accumulated particle number is about 1/3 of the design goal. </a:t>
            </a:r>
          </a:p>
          <a:p>
            <a:pPr>
              <a:buFont typeface="Wingdings" charset="2"/>
              <a:buChar char="ü"/>
            </a:pPr>
            <a:r>
              <a:rPr lang="en-US" altLang="zh-CN" sz="2400" kern="1200" dirty="0" smtClean="0"/>
              <a:t> In </a:t>
            </a:r>
            <a:r>
              <a:rPr lang="en-US" altLang="zh-CN" sz="2400" kern="1200" dirty="0">
                <a:solidFill>
                  <a:srgbClr val="C00000"/>
                </a:solidFill>
              </a:rPr>
              <a:t>June 5th</a:t>
            </a:r>
            <a:r>
              <a:rPr lang="en-US" altLang="zh-CN" sz="2400" kern="1200" dirty="0"/>
              <a:t>, the first beam was extracted to RCS dump.</a:t>
            </a:r>
          </a:p>
          <a:p>
            <a:pPr>
              <a:buFont typeface="Wingdings" charset="2"/>
              <a:buChar char="ü"/>
            </a:pPr>
            <a:endParaRPr lang="en-US" altLang="zh-CN" kern="1200" dirty="0"/>
          </a:p>
        </p:txBody>
      </p:sp>
      <p:sp>
        <p:nvSpPr>
          <p:cNvPr id="4" name="幻灯片编号占位符 3"/>
          <p:cNvSpPr>
            <a:spLocks noGrp="1"/>
          </p:cNvSpPr>
          <p:nvPr>
            <p:ph type="sldNum" sz="quarter" idx="10"/>
          </p:nvPr>
        </p:nvSpPr>
        <p:spPr/>
        <p:txBody>
          <a:bodyPr/>
          <a:lstStyle/>
          <a:p>
            <a:pPr>
              <a:defRPr/>
            </a:pPr>
            <a:fld id="{527BB36B-D184-4056-AD3E-23F6E46A63E4}" type="slidenum">
              <a:rPr lang="en-US" altLang="zh-CN" smtClean="0"/>
              <a:pPr>
                <a:defRPr/>
              </a:pPr>
              <a:t>22</a:t>
            </a:fld>
            <a:endParaRPr lang="en-US" altLang="zh-CN"/>
          </a:p>
        </p:txBody>
      </p:sp>
    </p:spTree>
    <p:extLst>
      <p:ext uri="{BB962C8B-B14F-4D97-AF65-F5344CB8AC3E}">
        <p14:creationId xmlns:p14="http://schemas.microsoft.com/office/powerpoint/2010/main" val="6620871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a:defRPr/>
            </a:pPr>
            <a:fld id="{15C2FEFB-DED4-478F-A8C5-19A4F9DA134B}" type="slidenum">
              <a:rPr lang="en-US" altLang="zh-CN" smtClean="0"/>
              <a:pPr>
                <a:defRPr/>
              </a:pPr>
              <a:t>23</a:t>
            </a:fld>
            <a:endParaRPr lang="en-US" altLang="zh-CN"/>
          </a:p>
        </p:txBody>
      </p:sp>
      <p:sp>
        <p:nvSpPr>
          <p:cNvPr id="12" name="TextBox 11"/>
          <p:cNvSpPr txBox="1"/>
          <p:nvPr/>
        </p:nvSpPr>
        <p:spPr>
          <a:xfrm>
            <a:off x="611560" y="3429000"/>
            <a:ext cx="3535935" cy="707886"/>
          </a:xfrm>
          <a:prstGeom prst="rect">
            <a:avLst/>
          </a:prstGeom>
          <a:noFill/>
        </p:spPr>
        <p:txBody>
          <a:bodyPr wrap="square" rtlCol="0">
            <a:spAutoFit/>
          </a:bodyPr>
          <a:lstStyle/>
          <a:p>
            <a:pPr algn="l"/>
            <a:r>
              <a:rPr lang="en-US" altLang="zh-CN" sz="2000" dirty="0" smtClean="0">
                <a:solidFill>
                  <a:srgbClr val="0033CC"/>
                </a:solidFill>
                <a:latin typeface="Times New Roman" panose="02020603050405020304" pitchFamily="18" charset="0"/>
                <a:cs typeface="Times New Roman" panose="02020603050405020304" pitchFamily="18" charset="0"/>
              </a:rPr>
              <a:t>1</a:t>
            </a:r>
            <a:r>
              <a:rPr lang="zh-CN" altLang="en-US" sz="2000" dirty="0" smtClean="0">
                <a:solidFill>
                  <a:srgbClr val="0033CC"/>
                </a:solidFill>
                <a:latin typeface="Times New Roman" panose="02020603050405020304" pitchFamily="18" charset="0"/>
                <a:cs typeface="Times New Roman" panose="02020603050405020304" pitchFamily="18" charset="0"/>
              </a:rPr>
              <a:t>：</a:t>
            </a:r>
            <a:r>
              <a:rPr lang="en-US" altLang="zh-CN" sz="2000" dirty="0" smtClean="0">
                <a:solidFill>
                  <a:srgbClr val="0033CC"/>
                </a:solidFill>
                <a:latin typeface="Times New Roman" panose="02020603050405020304" pitchFamily="18" charset="0"/>
                <a:cs typeface="Times New Roman" panose="02020603050405020304" pitchFamily="18" charset="0"/>
              </a:rPr>
              <a:t>Optimization of RF pattern </a:t>
            </a:r>
          </a:p>
          <a:p>
            <a:pPr algn="l"/>
            <a:r>
              <a:rPr lang="en-US" altLang="zh-CN" sz="2000" dirty="0" smtClean="0">
                <a:solidFill>
                  <a:srgbClr val="0033CC"/>
                </a:solidFill>
                <a:latin typeface="Times New Roman" panose="02020603050405020304" pitchFamily="18" charset="0"/>
                <a:cs typeface="Times New Roman" panose="02020603050405020304" pitchFamily="18" charset="0"/>
              </a:rPr>
              <a:t>2</a:t>
            </a:r>
            <a:r>
              <a:rPr lang="zh-CN" altLang="en-US" sz="2000" dirty="0" smtClean="0">
                <a:solidFill>
                  <a:srgbClr val="0033CC"/>
                </a:solidFill>
                <a:latin typeface="Times New Roman" panose="02020603050405020304" pitchFamily="18" charset="0"/>
                <a:cs typeface="Times New Roman" panose="02020603050405020304" pitchFamily="18" charset="0"/>
              </a:rPr>
              <a:t>：</a:t>
            </a:r>
            <a:r>
              <a:rPr lang="en-US" altLang="zh-CN" sz="2000" dirty="0" smtClean="0">
                <a:solidFill>
                  <a:srgbClr val="0033CC"/>
                </a:solidFill>
                <a:latin typeface="Times New Roman" panose="02020603050405020304" pitchFamily="18" charset="0"/>
                <a:cs typeface="Times New Roman" panose="02020603050405020304" pitchFamily="18" charset="0"/>
              </a:rPr>
              <a:t>Optimization of the B field</a:t>
            </a:r>
            <a:endParaRPr lang="zh-CN" altLang="en-US" sz="2000" dirty="0">
              <a:solidFill>
                <a:srgbClr val="0033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3638" y="880928"/>
            <a:ext cx="7212658" cy="584775"/>
          </a:xfrm>
          <a:prstGeom prst="rect">
            <a:avLst/>
          </a:prstGeom>
          <a:noFill/>
        </p:spPr>
        <p:txBody>
          <a:bodyPr wrap="square" rtlCol="0">
            <a:spAutoFit/>
          </a:bodyPr>
          <a:lstStyle/>
          <a:p>
            <a:pPr marL="0" lvl="1" algn="l">
              <a:spcBef>
                <a:spcPts val="1200"/>
              </a:spcBef>
            </a:pPr>
            <a:r>
              <a:rPr lang="en-US" altLang="zh-CN" sz="3200" b="1" dirty="0" smtClean="0">
                <a:solidFill>
                  <a:srgbClr val="FF0000"/>
                </a:solidFill>
                <a:latin typeface="Times New Roman" panose="02020603050405020304" pitchFamily="18" charset="0"/>
              </a:rPr>
              <a:t>Optimization of the accumulation </a:t>
            </a:r>
            <a:endParaRPr lang="en-US" altLang="zh-CN" sz="3200" dirty="0">
              <a:solidFill>
                <a:srgbClr val="FF0000"/>
              </a:solidFill>
              <a:latin typeface="Times New Roman" panose="02020603050405020304" pitchFamily="18" charset="0"/>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7" y="4597695"/>
            <a:ext cx="4176464" cy="184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图片 15" descr="E:\work\issue\csns-commissioning\RCS\调束数据\xusy_20170531\2017-05-31-day_ct\WaveformDisplay_DCCT40m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96" y="1628800"/>
            <a:ext cx="4176463" cy="1800200"/>
          </a:xfrm>
          <a:prstGeom prst="rect">
            <a:avLst/>
          </a:prstGeom>
          <a:noFill/>
          <a:ln>
            <a:noFill/>
          </a:ln>
        </p:spPr>
      </p:pic>
      <p:sp>
        <p:nvSpPr>
          <p:cNvPr id="6" name="下箭头 5"/>
          <p:cNvSpPr/>
          <p:nvPr/>
        </p:nvSpPr>
        <p:spPr bwMode="auto">
          <a:xfrm>
            <a:off x="323528" y="3462055"/>
            <a:ext cx="360040" cy="1191081"/>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pic>
        <p:nvPicPr>
          <p:cNvPr id="17" name="图片 16" descr="E:\work\issue\csns-commissioning\RCS\调束数据\2017-5-31-night\BH_change_8678_b_304.2A\DCCT_0.48_8.38.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060848"/>
            <a:ext cx="4499992" cy="2250301"/>
          </a:xfrm>
          <a:prstGeom prst="rect">
            <a:avLst/>
          </a:prstGeom>
          <a:noFill/>
          <a:ln>
            <a:noFill/>
          </a:ln>
        </p:spPr>
      </p:pic>
      <p:sp>
        <p:nvSpPr>
          <p:cNvPr id="18" name="下箭头 17"/>
          <p:cNvSpPr/>
          <p:nvPr/>
        </p:nvSpPr>
        <p:spPr bwMode="auto">
          <a:xfrm rot="13563294">
            <a:off x="3937589" y="3592385"/>
            <a:ext cx="360040" cy="1191081"/>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19" name="TextBox 18"/>
          <p:cNvSpPr txBox="1"/>
          <p:nvPr/>
        </p:nvSpPr>
        <p:spPr>
          <a:xfrm>
            <a:off x="4139952" y="4365104"/>
            <a:ext cx="2650228" cy="400110"/>
          </a:xfrm>
          <a:prstGeom prst="rect">
            <a:avLst/>
          </a:prstGeom>
          <a:noFill/>
        </p:spPr>
        <p:txBody>
          <a:bodyPr wrap="square" rtlCol="0">
            <a:spAutoFit/>
          </a:bodyPr>
          <a:lstStyle/>
          <a:p>
            <a:pPr algn="l"/>
            <a:r>
              <a:rPr lang="en-US" altLang="zh-CN" sz="2000" dirty="0" smtClean="0">
                <a:solidFill>
                  <a:srgbClr val="0033CC"/>
                </a:solidFill>
                <a:latin typeface="Times New Roman" panose="02020603050405020304" pitchFamily="18" charset="0"/>
                <a:cs typeface="Times New Roman" panose="02020603050405020304" pitchFamily="18" charset="0"/>
              </a:rPr>
              <a:t>3</a:t>
            </a:r>
            <a:r>
              <a:rPr lang="zh-CN" altLang="en-US" sz="2000" dirty="0" smtClean="0">
                <a:solidFill>
                  <a:srgbClr val="0033CC"/>
                </a:solidFill>
                <a:latin typeface="Times New Roman" panose="02020603050405020304" pitchFamily="18" charset="0"/>
                <a:cs typeface="Times New Roman" panose="02020603050405020304" pitchFamily="18" charset="0"/>
              </a:rPr>
              <a:t>：</a:t>
            </a:r>
            <a:r>
              <a:rPr lang="en-US" altLang="zh-CN" sz="2000" dirty="0" smtClean="0">
                <a:solidFill>
                  <a:srgbClr val="0033CC"/>
                </a:solidFill>
                <a:latin typeface="Times New Roman" panose="02020603050405020304" pitchFamily="18" charset="0"/>
                <a:cs typeface="Times New Roman" panose="02020603050405020304" pitchFamily="18" charset="0"/>
              </a:rPr>
              <a:t>Injection painting</a:t>
            </a:r>
          </a:p>
        </p:txBody>
      </p:sp>
      <p:sp>
        <p:nvSpPr>
          <p:cNvPr id="2" name="TextBox 1"/>
          <p:cNvSpPr txBox="1"/>
          <p:nvPr/>
        </p:nvSpPr>
        <p:spPr>
          <a:xfrm>
            <a:off x="4211961" y="5373216"/>
            <a:ext cx="4675319" cy="769441"/>
          </a:xfrm>
          <a:prstGeom prst="rect">
            <a:avLst/>
          </a:prstGeom>
          <a:noFill/>
        </p:spPr>
        <p:txBody>
          <a:bodyPr wrap="square" rtlCol="0">
            <a:spAutoFit/>
          </a:bodyPr>
          <a:lstStyle/>
          <a:p>
            <a:pPr algn="l"/>
            <a:r>
              <a:rPr lang="en-US" altLang="zh-CN" sz="2200" b="1" dirty="0" smtClean="0">
                <a:solidFill>
                  <a:srgbClr val="FF0000"/>
                </a:solidFill>
              </a:rPr>
              <a:t>One day later, beam transmission was </a:t>
            </a:r>
            <a:r>
              <a:rPr lang="en-US" altLang="zh-CN" sz="2200" b="1" smtClean="0">
                <a:solidFill>
                  <a:srgbClr val="FF0000"/>
                </a:solidFill>
              </a:rPr>
              <a:t>more than 98%</a:t>
            </a:r>
            <a:endParaRPr lang="zh-CN" altLang="en-US" sz="2200" b="1" dirty="0">
              <a:solidFill>
                <a:srgbClr val="FF0000"/>
              </a:solidFill>
            </a:endParaRPr>
          </a:p>
        </p:txBody>
      </p:sp>
    </p:spTree>
    <p:extLst>
      <p:ext uri="{BB962C8B-B14F-4D97-AF65-F5344CB8AC3E}">
        <p14:creationId xmlns:p14="http://schemas.microsoft.com/office/powerpoint/2010/main" val="2502480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a:defRPr/>
            </a:pPr>
            <a:fld id="{15C2FEFB-DED4-478F-A8C5-19A4F9DA134B}" type="slidenum">
              <a:rPr lang="en-US" altLang="zh-CN" smtClean="0"/>
              <a:pPr>
                <a:defRPr/>
              </a:pPr>
              <a:t>24</a:t>
            </a:fld>
            <a:endParaRPr lang="en-US" altLang="zh-CN"/>
          </a:p>
        </p:txBody>
      </p:sp>
      <p:sp>
        <p:nvSpPr>
          <p:cNvPr id="16" name="TextBox 15"/>
          <p:cNvSpPr txBox="1"/>
          <p:nvPr/>
        </p:nvSpPr>
        <p:spPr>
          <a:xfrm>
            <a:off x="23638" y="332656"/>
            <a:ext cx="8172400" cy="646331"/>
          </a:xfrm>
          <a:prstGeom prst="rect">
            <a:avLst/>
          </a:prstGeom>
          <a:solidFill>
            <a:schemeClr val="bg1"/>
          </a:solidFill>
        </p:spPr>
        <p:txBody>
          <a:bodyPr wrap="square" rtlCol="0">
            <a:spAutoFit/>
          </a:bodyPr>
          <a:lstStyle/>
          <a:p>
            <a:pPr marL="342900" lvl="1" indent="-342900" algn="l">
              <a:spcBef>
                <a:spcPts val="1200"/>
              </a:spcBef>
            </a:pPr>
            <a:r>
              <a:rPr lang="en-US" altLang="zh-CN" sz="2400" b="1" dirty="0" smtClean="0">
                <a:solidFill>
                  <a:srgbClr val="FF0000"/>
                </a:solidFill>
                <a:latin typeface="Times New Roman" panose="02020603050405020304" pitchFamily="18" charset="0"/>
              </a:rPr>
              <a:t> </a:t>
            </a:r>
            <a:r>
              <a:rPr lang="en-US" altLang="zh-CN" sz="3600" b="1" dirty="0" smtClean="0">
                <a:solidFill>
                  <a:srgbClr val="FF0000"/>
                </a:solidFill>
                <a:latin typeface="Times New Roman" panose="02020603050405020304" pitchFamily="18" charset="0"/>
              </a:rPr>
              <a:t>     60 MeV Beam Extraction to R-Dump</a:t>
            </a:r>
            <a:endParaRPr lang="en-US" altLang="zh-CN" sz="3600" dirty="0">
              <a:solidFill>
                <a:srgbClr val="FF0000"/>
              </a:solidFill>
              <a:latin typeface="Times New Roman" panose="02020603050405020304" pitchFamily="18" charset="0"/>
            </a:endParaRPr>
          </a:p>
        </p:txBody>
      </p:sp>
      <p:pic>
        <p:nvPicPr>
          <p:cNvPr id="12" name="Picture 2"/>
          <p:cNvPicPr>
            <a:picLocks noChangeAspect="1" noChangeArrowheads="1"/>
          </p:cNvPicPr>
          <p:nvPr/>
        </p:nvPicPr>
        <p:blipFill>
          <a:blip r:embed="rId2" cstate="print"/>
          <a:srcRect/>
          <a:stretch>
            <a:fillRect/>
          </a:stretch>
        </p:blipFill>
        <p:spPr bwMode="auto">
          <a:xfrm>
            <a:off x="4788024" y="2348880"/>
            <a:ext cx="4248472" cy="2592287"/>
          </a:xfrm>
          <a:prstGeom prst="rect">
            <a:avLst/>
          </a:prstGeom>
          <a:noFill/>
          <a:ln w="9525">
            <a:noFill/>
            <a:miter lim="800000"/>
            <a:headEnd/>
            <a:tailEnd/>
          </a:ln>
        </p:spPr>
      </p:pic>
      <p:pic>
        <p:nvPicPr>
          <p:cNvPr id="13" name="图片 12" descr="E:\work\issue\csns-commissioning\RCS\调束数据\2017-5-31-night\BH_change_8678_b_304.2A\DCCT_0.48_8.3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80728"/>
            <a:ext cx="4499992" cy="2466325"/>
          </a:xfrm>
          <a:prstGeom prst="rect">
            <a:avLst/>
          </a:prstGeom>
          <a:noFill/>
          <a:ln>
            <a:noFill/>
          </a:ln>
        </p:spPr>
      </p:pic>
      <p:pic>
        <p:nvPicPr>
          <p:cNvPr id="14" name="Picture 3"/>
          <p:cNvPicPr>
            <a:picLocks noChangeAspect="1" noChangeArrowheads="1"/>
          </p:cNvPicPr>
          <p:nvPr/>
        </p:nvPicPr>
        <p:blipFill>
          <a:blip r:embed="rId4" cstate="print"/>
          <a:srcRect/>
          <a:stretch>
            <a:fillRect/>
          </a:stretch>
        </p:blipFill>
        <p:spPr bwMode="auto">
          <a:xfrm>
            <a:off x="179512" y="3573016"/>
            <a:ext cx="4464496" cy="2988312"/>
          </a:xfrm>
          <a:prstGeom prst="rect">
            <a:avLst/>
          </a:prstGeom>
          <a:noFill/>
          <a:ln w="9525">
            <a:noFill/>
            <a:miter lim="800000"/>
            <a:headEnd/>
            <a:tailEnd/>
          </a:ln>
        </p:spPr>
      </p:pic>
    </p:spTree>
    <p:extLst>
      <p:ext uri="{BB962C8B-B14F-4D97-AF65-F5344CB8AC3E}">
        <p14:creationId xmlns:p14="http://schemas.microsoft.com/office/powerpoint/2010/main" val="19177427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7922840" cy="457200"/>
          </a:xfrm>
        </p:spPr>
        <p:txBody>
          <a:bodyPr/>
          <a:lstStyle/>
          <a:p>
            <a:pPr marL="342900" lvl="1" indent="-342900">
              <a:spcBef>
                <a:spcPts val="1200"/>
              </a:spcBef>
            </a:pPr>
            <a:r>
              <a:rPr lang="en-US" altLang="zh-CN" sz="3200" dirty="0" smtClean="0">
                <a:solidFill>
                  <a:srgbClr val="FF0000"/>
                </a:solidFill>
                <a:latin typeface="Times New Roman" panose="02020603050405020304" pitchFamily="18" charset="0"/>
              </a:rPr>
              <a:t>Tune measurement</a:t>
            </a:r>
            <a:endParaRPr lang="en-US" altLang="zh-CN" sz="3200" dirty="0">
              <a:solidFill>
                <a:srgbClr val="FF0000"/>
              </a:solidFill>
              <a:latin typeface="Times New Roman" panose="02020603050405020304" pitchFamily="18" charset="0"/>
            </a:endParaRPr>
          </a:p>
        </p:txBody>
      </p:sp>
      <p:pic>
        <p:nvPicPr>
          <p:cNvPr id="1027" name="Picture 3" descr="C:\Users\gao\Desktop\horizontal_tu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005064"/>
            <a:ext cx="4644008"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ao\Desktop\vertical_tu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005064"/>
            <a:ext cx="4427984" cy="2232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ao\Desktop\20170715tune\20170715-x-tune-qps-201.5.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484784"/>
            <a:ext cx="4536504" cy="2568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ao\Desktop\20170715tune\20170715-y-tune-qps-2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6136" y="1484784"/>
            <a:ext cx="4355976" cy="2520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3568" y="6269250"/>
            <a:ext cx="7272808" cy="400110"/>
          </a:xfrm>
          <a:prstGeom prst="rect">
            <a:avLst/>
          </a:prstGeom>
          <a:noFill/>
        </p:spPr>
        <p:txBody>
          <a:bodyPr wrap="square" rtlCol="0">
            <a:spAutoFit/>
          </a:bodyPr>
          <a:lstStyle/>
          <a:p>
            <a:pPr algn="l"/>
            <a:r>
              <a:rPr lang="en-US" altLang="zh-CN" sz="2000" b="1" dirty="0" smtClean="0">
                <a:latin typeface="华文楷体" panose="02010600040101010101" pitchFamily="2" charset="-122"/>
                <a:ea typeface="华文楷体" panose="02010600040101010101" pitchFamily="2" charset="-122"/>
              </a:rPr>
              <a:t>Measured Tune</a:t>
            </a:r>
            <a:r>
              <a:rPr lang="zh-CN" altLang="en-US" sz="2000" b="1" dirty="0" smtClean="0">
                <a:latin typeface="华文楷体" panose="02010600040101010101" pitchFamily="2" charset="-122"/>
                <a:ea typeface="华文楷体" panose="02010600040101010101" pitchFamily="2" charset="-122"/>
              </a:rPr>
              <a:t>：</a:t>
            </a:r>
            <a:r>
              <a:rPr lang="en-US" altLang="zh-CN" sz="2000" b="1" dirty="0" smtClean="0">
                <a:solidFill>
                  <a:srgbClr val="C00000"/>
                </a:solidFill>
                <a:latin typeface="华文楷体" panose="02010600040101010101" pitchFamily="2" charset="-122"/>
                <a:ea typeface="华文楷体" panose="02010600040101010101" pitchFamily="2" charset="-122"/>
              </a:rPr>
              <a:t>4.857/4.779          </a:t>
            </a:r>
            <a:r>
              <a:rPr lang="en-US" altLang="zh-CN" sz="2000" b="1" dirty="0" smtClean="0">
                <a:latin typeface="华文楷体" panose="02010600040101010101" pitchFamily="2" charset="-122"/>
                <a:ea typeface="华文楷体" panose="02010600040101010101" pitchFamily="2" charset="-122"/>
              </a:rPr>
              <a:t>Design Tune</a:t>
            </a:r>
            <a:r>
              <a:rPr lang="zh-CN" altLang="en-US" sz="2000" b="1" dirty="0" smtClean="0">
                <a:latin typeface="华文楷体" panose="02010600040101010101" pitchFamily="2" charset="-122"/>
                <a:ea typeface="华文楷体" panose="02010600040101010101" pitchFamily="2" charset="-122"/>
              </a:rPr>
              <a:t>：</a:t>
            </a:r>
            <a:r>
              <a:rPr lang="en-US" altLang="zh-CN" sz="2000" b="1" dirty="0" smtClean="0">
                <a:solidFill>
                  <a:srgbClr val="C00000"/>
                </a:solidFill>
                <a:latin typeface="华文楷体" panose="02010600040101010101" pitchFamily="2" charset="-122"/>
                <a:ea typeface="华文楷体" panose="02010600040101010101" pitchFamily="2" charset="-122"/>
              </a:rPr>
              <a:t>4.86/4.78</a:t>
            </a:r>
          </a:p>
        </p:txBody>
      </p:sp>
    </p:spTree>
    <p:extLst>
      <p:ext uri="{BB962C8B-B14F-4D97-AF65-F5344CB8AC3E}">
        <p14:creationId xmlns:p14="http://schemas.microsoft.com/office/powerpoint/2010/main" val="4291890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a:defRPr/>
            </a:pPr>
            <a:fld id="{15C2FEFB-DED4-478F-A8C5-19A4F9DA134B}" type="slidenum">
              <a:rPr lang="en-US" altLang="zh-CN" smtClean="0"/>
              <a:pPr>
                <a:defRPr/>
              </a:pPr>
              <a:t>26</a:t>
            </a:fld>
            <a:endParaRPr lang="en-US" altLang="zh-CN"/>
          </a:p>
        </p:txBody>
      </p:sp>
      <p:sp>
        <p:nvSpPr>
          <p:cNvPr id="16" name="TextBox 15"/>
          <p:cNvSpPr txBox="1"/>
          <p:nvPr/>
        </p:nvSpPr>
        <p:spPr>
          <a:xfrm>
            <a:off x="395536" y="260648"/>
            <a:ext cx="7800502" cy="584775"/>
          </a:xfrm>
          <a:prstGeom prst="rect">
            <a:avLst/>
          </a:prstGeom>
          <a:solidFill>
            <a:schemeClr val="bg1"/>
          </a:solidFill>
        </p:spPr>
        <p:txBody>
          <a:bodyPr wrap="square" rtlCol="0">
            <a:spAutoFit/>
          </a:bodyPr>
          <a:lstStyle/>
          <a:p>
            <a:pPr marL="342900" lvl="1" indent="-342900" algn="l">
              <a:spcBef>
                <a:spcPts val="1200"/>
              </a:spcBef>
            </a:pPr>
            <a:r>
              <a:rPr lang="en-US" altLang="zh-CN" sz="3200" b="1" dirty="0" smtClean="0">
                <a:solidFill>
                  <a:srgbClr val="FF0000"/>
                </a:solidFill>
                <a:latin typeface="Times New Roman" panose="02020603050405020304" pitchFamily="18" charset="0"/>
              </a:rPr>
              <a:t>Orbit correction</a:t>
            </a:r>
            <a:endParaRPr lang="en-US" altLang="zh-CN" sz="3200" dirty="0">
              <a:solidFill>
                <a:srgbClr val="FF0000"/>
              </a:solidFill>
              <a:latin typeface="Times New Roman" panose="02020603050405020304" pitchFamily="18" charset="0"/>
            </a:endParaRPr>
          </a:p>
        </p:txBody>
      </p:sp>
      <p:pic>
        <p:nvPicPr>
          <p:cNvPr id="12" name="图片 11" descr="E:\xusy_work\csns-commissioning\RCS\调束数据\2017-7-04-day-cod_show\OrbitCorrection_20170704T17561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36712"/>
            <a:ext cx="7488832" cy="2016224"/>
          </a:xfrm>
          <a:prstGeom prst="rect">
            <a:avLst/>
          </a:prstGeom>
          <a:noFill/>
          <a:ln>
            <a:noFill/>
          </a:ln>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3" y="2924944"/>
            <a:ext cx="748883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3" y="4725144"/>
            <a:ext cx="748883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7"/>
          <p:cNvSpPr txBox="1">
            <a:spLocks noChangeArrowheads="1"/>
          </p:cNvSpPr>
          <p:nvPr/>
        </p:nvSpPr>
        <p:spPr bwMode="auto">
          <a:xfrm>
            <a:off x="6948264" y="1556792"/>
            <a:ext cx="1008063" cy="523875"/>
          </a:xfrm>
          <a:prstGeom prst="rect">
            <a:avLst/>
          </a:prstGeom>
          <a:noFill/>
          <a:ln w="9525">
            <a:noFill/>
            <a:miter lim="800000"/>
            <a:headEnd/>
            <a:tailEnd/>
          </a:ln>
        </p:spPr>
        <p:txBody>
          <a:bodyPr>
            <a:spAutoFit/>
          </a:bodyPr>
          <a:lstStyle/>
          <a:p>
            <a:r>
              <a:rPr lang="en-US" altLang="zh-CN" sz="1400" dirty="0">
                <a:solidFill>
                  <a:srgbClr val="C00000"/>
                </a:solidFill>
              </a:rPr>
              <a:t>before correction</a:t>
            </a:r>
            <a:endParaRPr lang="zh-CN" altLang="en-US" sz="1400" dirty="0">
              <a:solidFill>
                <a:srgbClr val="C00000"/>
              </a:solidFill>
            </a:endParaRPr>
          </a:p>
        </p:txBody>
      </p:sp>
      <p:sp>
        <p:nvSpPr>
          <p:cNvPr id="13" name="文本框 20"/>
          <p:cNvSpPr txBox="1"/>
          <p:nvPr/>
        </p:nvSpPr>
        <p:spPr>
          <a:xfrm>
            <a:off x="6588224" y="2204864"/>
            <a:ext cx="144016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altLang="zh-CN" sz="1600" b="1" dirty="0" smtClean="0">
                <a:solidFill>
                  <a:srgbClr val="000000"/>
                </a:solidFill>
              </a:rPr>
              <a:t>± 10mm</a:t>
            </a:r>
            <a:endParaRPr kumimoji="0" lang="zh-CN" altLang="en-US" sz="1600" b="1" i="0" u="none" strike="noStrike" cap="none" spc="0" normalizeH="0" baseline="0" dirty="0">
              <a:ln>
                <a:noFill/>
              </a:ln>
              <a:solidFill>
                <a:srgbClr val="000000"/>
              </a:solidFill>
              <a:effectLst/>
              <a:uFillTx/>
              <a:latin typeface="Arial"/>
              <a:ea typeface="Arial"/>
              <a:cs typeface="Arial"/>
              <a:sym typeface="Arial"/>
            </a:endParaRPr>
          </a:p>
        </p:txBody>
      </p:sp>
      <p:sp>
        <p:nvSpPr>
          <p:cNvPr id="14" name="文本框 20"/>
          <p:cNvSpPr txBox="1"/>
          <p:nvPr/>
        </p:nvSpPr>
        <p:spPr>
          <a:xfrm>
            <a:off x="6588224" y="4149080"/>
            <a:ext cx="144016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altLang="zh-CN" sz="1600" b="1" dirty="0" smtClean="0">
                <a:solidFill>
                  <a:srgbClr val="000000"/>
                </a:solidFill>
              </a:rPr>
              <a:t>± 5mm</a:t>
            </a:r>
            <a:endParaRPr kumimoji="0" lang="zh-CN" altLang="en-US" sz="1600" b="1" i="0" u="none" strike="noStrike" cap="none" spc="0" normalizeH="0" baseline="0" dirty="0">
              <a:ln>
                <a:noFill/>
              </a:ln>
              <a:solidFill>
                <a:srgbClr val="000000"/>
              </a:solidFill>
              <a:effectLst/>
              <a:uFillTx/>
              <a:latin typeface="Arial"/>
              <a:ea typeface="Arial"/>
              <a:cs typeface="Arial"/>
              <a:sym typeface="Arial"/>
            </a:endParaRPr>
          </a:p>
        </p:txBody>
      </p:sp>
      <p:sp>
        <p:nvSpPr>
          <p:cNvPr id="15" name="文本框 20"/>
          <p:cNvSpPr txBox="1"/>
          <p:nvPr/>
        </p:nvSpPr>
        <p:spPr>
          <a:xfrm>
            <a:off x="6516216" y="6021288"/>
            <a:ext cx="1440160"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altLang="zh-CN" sz="1600" b="1" dirty="0" smtClean="0">
                <a:solidFill>
                  <a:srgbClr val="000000"/>
                </a:solidFill>
              </a:rPr>
              <a:t>± 5mm</a:t>
            </a:r>
            <a:endParaRPr kumimoji="0" lang="zh-CN" altLang="en-US" sz="1600" b="1" i="0" u="none" strike="noStrike" cap="none" spc="0" normalizeH="0" baseline="0" dirty="0">
              <a:ln>
                <a:noFill/>
              </a:ln>
              <a:solidFill>
                <a:srgbClr val="000000"/>
              </a:solidFill>
              <a:effectLst/>
              <a:uFillTx/>
              <a:latin typeface="Arial"/>
              <a:ea typeface="Arial"/>
              <a:cs typeface="Arial"/>
              <a:sym typeface="Arial"/>
            </a:endParaRPr>
          </a:p>
        </p:txBody>
      </p:sp>
      <p:sp>
        <p:nvSpPr>
          <p:cNvPr id="18" name="TextBox 17"/>
          <p:cNvSpPr txBox="1"/>
          <p:nvPr/>
        </p:nvSpPr>
        <p:spPr>
          <a:xfrm>
            <a:off x="1043608" y="3429000"/>
            <a:ext cx="504056" cy="307777"/>
          </a:xfrm>
          <a:prstGeom prst="rect">
            <a:avLst/>
          </a:prstGeom>
          <a:noFill/>
        </p:spPr>
        <p:txBody>
          <a:bodyPr wrap="square" rtlCol="0">
            <a:spAutoFit/>
          </a:bodyPr>
          <a:lstStyle/>
          <a:p>
            <a:r>
              <a:rPr lang="en-US" altLang="zh-CN" b="1" dirty="0" smtClean="0">
                <a:solidFill>
                  <a:srgbClr val="C00000"/>
                </a:solidFill>
              </a:rPr>
              <a:t>X</a:t>
            </a:r>
            <a:endParaRPr lang="zh-CN" altLang="en-US" b="1" dirty="0">
              <a:solidFill>
                <a:srgbClr val="C00000"/>
              </a:solidFill>
            </a:endParaRPr>
          </a:p>
        </p:txBody>
      </p:sp>
      <p:sp>
        <p:nvSpPr>
          <p:cNvPr id="19" name="TextBox 18"/>
          <p:cNvSpPr txBox="1"/>
          <p:nvPr/>
        </p:nvSpPr>
        <p:spPr>
          <a:xfrm>
            <a:off x="1043608" y="5229200"/>
            <a:ext cx="504056" cy="307777"/>
          </a:xfrm>
          <a:prstGeom prst="rect">
            <a:avLst/>
          </a:prstGeom>
          <a:noFill/>
        </p:spPr>
        <p:txBody>
          <a:bodyPr wrap="square" rtlCol="0">
            <a:spAutoFit/>
          </a:bodyPr>
          <a:lstStyle/>
          <a:p>
            <a:r>
              <a:rPr lang="en-US" altLang="zh-CN" b="1" dirty="0" smtClean="0">
                <a:solidFill>
                  <a:srgbClr val="C00000"/>
                </a:solidFill>
              </a:rPr>
              <a:t>Y</a:t>
            </a:r>
            <a:endParaRPr lang="zh-CN" altLang="en-US" b="1" dirty="0">
              <a:solidFill>
                <a:srgbClr val="C00000"/>
              </a:solidFill>
            </a:endParaRPr>
          </a:p>
        </p:txBody>
      </p:sp>
      <p:sp>
        <p:nvSpPr>
          <p:cNvPr id="20" name="TextBox 8"/>
          <p:cNvSpPr txBox="1">
            <a:spLocks noChangeArrowheads="1"/>
          </p:cNvSpPr>
          <p:nvPr/>
        </p:nvSpPr>
        <p:spPr bwMode="auto">
          <a:xfrm>
            <a:off x="6948264" y="3356992"/>
            <a:ext cx="1008063" cy="523875"/>
          </a:xfrm>
          <a:prstGeom prst="rect">
            <a:avLst/>
          </a:prstGeom>
          <a:noFill/>
          <a:ln w="9525">
            <a:noFill/>
            <a:miter lim="800000"/>
            <a:headEnd/>
            <a:tailEnd/>
          </a:ln>
        </p:spPr>
        <p:txBody>
          <a:bodyPr>
            <a:spAutoFit/>
          </a:bodyPr>
          <a:lstStyle/>
          <a:p>
            <a:r>
              <a:rPr lang="en-US" altLang="zh-CN" sz="1400" dirty="0">
                <a:solidFill>
                  <a:srgbClr val="C00000"/>
                </a:solidFill>
              </a:rPr>
              <a:t>after correction</a:t>
            </a:r>
            <a:endParaRPr lang="zh-CN" altLang="en-US" sz="1400" dirty="0">
              <a:solidFill>
                <a:srgbClr val="C00000"/>
              </a:solidFill>
            </a:endParaRPr>
          </a:p>
        </p:txBody>
      </p:sp>
      <p:sp>
        <p:nvSpPr>
          <p:cNvPr id="21" name="TextBox 8"/>
          <p:cNvSpPr txBox="1">
            <a:spLocks noChangeArrowheads="1"/>
          </p:cNvSpPr>
          <p:nvPr/>
        </p:nvSpPr>
        <p:spPr bwMode="auto">
          <a:xfrm>
            <a:off x="6948264" y="4869160"/>
            <a:ext cx="1008063" cy="523875"/>
          </a:xfrm>
          <a:prstGeom prst="rect">
            <a:avLst/>
          </a:prstGeom>
          <a:noFill/>
          <a:ln w="9525">
            <a:noFill/>
            <a:miter lim="800000"/>
            <a:headEnd/>
            <a:tailEnd/>
          </a:ln>
        </p:spPr>
        <p:txBody>
          <a:bodyPr>
            <a:spAutoFit/>
          </a:bodyPr>
          <a:lstStyle/>
          <a:p>
            <a:r>
              <a:rPr lang="en-US" altLang="zh-CN" sz="1400" dirty="0">
                <a:solidFill>
                  <a:srgbClr val="C00000"/>
                </a:solidFill>
              </a:rPr>
              <a:t>after correction</a:t>
            </a:r>
            <a:endParaRPr lang="zh-CN" altLang="en-US" sz="1400" dirty="0">
              <a:solidFill>
                <a:srgbClr val="C00000"/>
              </a:solidFill>
            </a:endParaRPr>
          </a:p>
        </p:txBody>
      </p:sp>
    </p:spTree>
    <p:extLst>
      <p:ext uri="{BB962C8B-B14F-4D97-AF65-F5344CB8AC3E}">
        <p14:creationId xmlns:p14="http://schemas.microsoft.com/office/powerpoint/2010/main" val="799926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8138864" cy="457200"/>
          </a:xfrm>
          <a:ln>
            <a:noFill/>
          </a:ln>
        </p:spPr>
        <p:txBody>
          <a:bodyPr/>
          <a:lstStyle/>
          <a:p>
            <a:r>
              <a:rPr lang="en-US" altLang="zh-CN" sz="2800" dirty="0" smtClean="0">
                <a:solidFill>
                  <a:srgbClr val="FF0000"/>
                </a:solidFill>
              </a:rPr>
              <a:t>Online Model</a:t>
            </a:r>
            <a:endParaRPr lang="zh-CN" altLang="en-US" sz="2800" dirty="0">
              <a:solidFill>
                <a:srgbClr val="FF0000"/>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1024431160"/>
              </p:ext>
            </p:extLst>
          </p:nvPr>
        </p:nvGraphicFramePr>
        <p:xfrm>
          <a:off x="395536" y="3140968"/>
          <a:ext cx="3888432" cy="3459419"/>
        </p:xfrm>
        <a:graphic>
          <a:graphicData uri="http://schemas.openxmlformats.org/drawingml/2006/table">
            <a:tbl>
              <a:tblPr firstRow="1" bandRow="1">
                <a:tableStyleId>{5C22544A-7EE6-4342-B048-85BDC9FD1C3A}</a:tableStyleId>
              </a:tblPr>
              <a:tblGrid>
                <a:gridCol w="2088231"/>
                <a:gridCol w="936104"/>
                <a:gridCol w="864097"/>
              </a:tblGrid>
              <a:tr h="678545">
                <a:tc>
                  <a:txBody>
                    <a:bodyPr/>
                    <a:lstStyle/>
                    <a:p>
                      <a:endParaRPr lang="zh-CN" altLang="en-US" b="1" dirty="0">
                        <a:solidFill>
                          <a:srgbClr val="FF0000"/>
                        </a:solidFill>
                      </a:endParaRPr>
                    </a:p>
                  </a:txBody>
                  <a:tcPr/>
                </a:tc>
                <a:tc>
                  <a:txBody>
                    <a:bodyPr/>
                    <a:lstStyle/>
                    <a:p>
                      <a:r>
                        <a:rPr lang="en-US" altLang="zh-CN" b="1" dirty="0" err="1" smtClean="0">
                          <a:solidFill>
                            <a:srgbClr val="7030A0"/>
                          </a:solidFill>
                        </a:rPr>
                        <a:t>Tunex</a:t>
                      </a:r>
                      <a:endParaRPr lang="zh-CN" altLang="en-US" b="1" dirty="0">
                        <a:solidFill>
                          <a:srgbClr val="7030A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err="1" smtClean="0">
                          <a:solidFill>
                            <a:srgbClr val="7030A0"/>
                          </a:solidFill>
                        </a:rPr>
                        <a:t>Tuney</a:t>
                      </a:r>
                      <a:endParaRPr lang="zh-CN" altLang="en-US" b="1" dirty="0" smtClean="0">
                        <a:solidFill>
                          <a:srgbClr val="7030A0"/>
                        </a:solidFill>
                      </a:endParaRPr>
                    </a:p>
                    <a:p>
                      <a:endParaRPr lang="zh-CN" altLang="en-US" b="1" dirty="0">
                        <a:solidFill>
                          <a:srgbClr val="7030A0"/>
                        </a:solidFill>
                      </a:endParaRPr>
                    </a:p>
                  </a:txBody>
                  <a:tcPr/>
                </a:tc>
              </a:tr>
              <a:tr h="678545">
                <a:tc>
                  <a:txBody>
                    <a:bodyPr/>
                    <a:lstStyle/>
                    <a:p>
                      <a:pPr algn="ctr"/>
                      <a:r>
                        <a:rPr lang="en-US" altLang="zh-CN" dirty="0" smtClean="0">
                          <a:latin typeface="华文楷体" pitchFamily="2" charset="-122"/>
                          <a:ea typeface="华文楷体" pitchFamily="2" charset="-122"/>
                        </a:rPr>
                        <a:t>Design  model</a:t>
                      </a:r>
                      <a:endParaRPr lang="zh-CN" altLang="en-US" dirty="0">
                        <a:latin typeface="华文楷体" pitchFamily="2" charset="-122"/>
                        <a:ea typeface="华文楷体" pitchFamily="2" charset="-122"/>
                      </a:endParaRPr>
                    </a:p>
                  </a:txBody>
                  <a:tcPr/>
                </a:tc>
                <a:tc>
                  <a:txBody>
                    <a:bodyPr/>
                    <a:lstStyle/>
                    <a:p>
                      <a:r>
                        <a:rPr lang="en-US" altLang="zh-CN" dirty="0" smtClean="0"/>
                        <a:t>4.86</a:t>
                      </a:r>
                      <a:endParaRPr lang="zh-CN" altLang="en-US" dirty="0"/>
                    </a:p>
                  </a:txBody>
                  <a:tcPr/>
                </a:tc>
                <a:tc>
                  <a:txBody>
                    <a:bodyPr/>
                    <a:lstStyle/>
                    <a:p>
                      <a:r>
                        <a:rPr lang="en-US" altLang="zh-CN" dirty="0" smtClean="0"/>
                        <a:t>4.78</a:t>
                      </a:r>
                      <a:endParaRPr lang="zh-CN" altLang="en-US" dirty="0"/>
                    </a:p>
                  </a:txBody>
                  <a:tcPr/>
                </a:tc>
              </a:tr>
              <a:tr h="703774">
                <a:tc>
                  <a:txBody>
                    <a:bodyPr/>
                    <a:lstStyle/>
                    <a:p>
                      <a:pPr algn="ctr"/>
                      <a:r>
                        <a:rPr lang="en-US" altLang="zh-CN" sz="1800" kern="1200" dirty="0" smtClean="0">
                          <a:solidFill>
                            <a:schemeClr val="dk1"/>
                          </a:solidFill>
                          <a:latin typeface="华文楷体" pitchFamily="2" charset="-122"/>
                          <a:ea typeface="华文楷体" pitchFamily="2" charset="-122"/>
                          <a:cs typeface="+mn-cs"/>
                        </a:rPr>
                        <a:t>Without fringe field  in </a:t>
                      </a:r>
                      <a:r>
                        <a:rPr lang="en-US" altLang="zh-CN" dirty="0" err="1" smtClean="0">
                          <a:latin typeface="华文楷体" pitchFamily="2" charset="-122"/>
                          <a:ea typeface="华文楷体" pitchFamily="2" charset="-122"/>
                        </a:rPr>
                        <a:t>Openxal</a:t>
                      </a:r>
                      <a:endParaRPr lang="zh-CN" altLang="en-US" dirty="0">
                        <a:latin typeface="华文楷体" pitchFamily="2" charset="-122"/>
                        <a:ea typeface="华文楷体" pitchFamily="2" charset="-122"/>
                      </a:endParaRPr>
                    </a:p>
                  </a:txBody>
                  <a:tcPr/>
                </a:tc>
                <a:tc>
                  <a:txBody>
                    <a:bodyPr/>
                    <a:lstStyle/>
                    <a:p>
                      <a:r>
                        <a:rPr lang="en-US" altLang="zh-CN" dirty="0" smtClean="0"/>
                        <a:t>4.946</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4.979</a:t>
                      </a:r>
                      <a:endParaRPr lang="zh-CN" altLang="en-US" dirty="0" smtClean="0"/>
                    </a:p>
                    <a:p>
                      <a:endParaRPr lang="zh-CN" altLang="en-US" dirty="0"/>
                    </a:p>
                  </a:txBody>
                  <a:tcPr/>
                </a:tc>
              </a:tr>
              <a:tr h="720010">
                <a:tc>
                  <a:txBody>
                    <a:bodyPr/>
                    <a:lstStyle/>
                    <a:p>
                      <a:pPr algn="ctr"/>
                      <a:r>
                        <a:rPr lang="en-US" altLang="zh-CN" sz="1800" b="1" kern="1200" dirty="0" smtClean="0">
                          <a:solidFill>
                            <a:srgbClr val="FF0000"/>
                          </a:solidFill>
                          <a:latin typeface="华文楷体" pitchFamily="2" charset="-122"/>
                          <a:ea typeface="华文楷体" pitchFamily="2" charset="-122"/>
                          <a:cs typeface="+mn-cs"/>
                        </a:rPr>
                        <a:t>With fringe field </a:t>
                      </a:r>
                    </a:p>
                    <a:p>
                      <a:pPr algn="ctr"/>
                      <a:r>
                        <a:rPr lang="en-US" altLang="zh-CN" sz="1800" b="1" kern="1200" dirty="0" smtClean="0">
                          <a:solidFill>
                            <a:srgbClr val="FF0000"/>
                          </a:solidFill>
                          <a:latin typeface="华文楷体" pitchFamily="2" charset="-122"/>
                          <a:ea typeface="华文楷体" pitchFamily="2" charset="-122"/>
                          <a:cs typeface="+mn-cs"/>
                        </a:rPr>
                        <a:t>in </a:t>
                      </a:r>
                      <a:r>
                        <a:rPr lang="en-US" altLang="zh-CN" b="1" dirty="0" err="1" smtClean="0">
                          <a:solidFill>
                            <a:srgbClr val="FF0000"/>
                          </a:solidFill>
                          <a:latin typeface="华文楷体" pitchFamily="2" charset="-122"/>
                          <a:ea typeface="华文楷体" pitchFamily="2" charset="-122"/>
                        </a:rPr>
                        <a:t>OpenXAL</a:t>
                      </a:r>
                      <a:endParaRPr lang="zh-CN" altLang="en-US" b="1" dirty="0">
                        <a:solidFill>
                          <a:srgbClr val="FF0000"/>
                        </a:solidFill>
                        <a:latin typeface="华文楷体" pitchFamily="2" charset="-122"/>
                        <a:ea typeface="华文楷体" pitchFamily="2"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4.863</a:t>
                      </a:r>
                      <a:endParaRPr lang="zh-CN" altLang="en-US" dirty="0" smtClean="0"/>
                    </a:p>
                    <a:p>
                      <a:endParaRPr lang="zh-CN" altLang="en-US" dirty="0"/>
                    </a:p>
                  </a:txBody>
                  <a:tcPr/>
                </a:tc>
                <a:tc>
                  <a:txBody>
                    <a:bodyPr/>
                    <a:lstStyle/>
                    <a:p>
                      <a:r>
                        <a:rPr lang="en-US" altLang="zh-CN" dirty="0" smtClean="0"/>
                        <a:t>4.785</a:t>
                      </a:r>
                      <a:endParaRPr lang="zh-CN" altLang="en-US" dirty="0"/>
                    </a:p>
                  </a:txBody>
                  <a:tcPr/>
                </a:tc>
              </a:tr>
              <a:tr h="678545">
                <a:tc>
                  <a:txBody>
                    <a:bodyPr/>
                    <a:lstStyle/>
                    <a:p>
                      <a:pPr algn="ctr"/>
                      <a:r>
                        <a:rPr lang="en-US" altLang="zh-CN" dirty="0" smtClean="0">
                          <a:latin typeface="华文楷体" pitchFamily="2" charset="-122"/>
                          <a:ea typeface="华文楷体" pitchFamily="2" charset="-122"/>
                        </a:rPr>
                        <a:t>Measured Tune</a:t>
                      </a:r>
                      <a:endParaRPr lang="zh-CN" altLang="en-US" dirty="0">
                        <a:latin typeface="华文楷体" pitchFamily="2" charset="-122"/>
                        <a:ea typeface="华文楷体" pitchFamily="2" charset="-122"/>
                      </a:endParaRPr>
                    </a:p>
                  </a:txBody>
                  <a:tcPr/>
                </a:tc>
                <a:tc>
                  <a:txBody>
                    <a:bodyPr/>
                    <a:lstStyle/>
                    <a:p>
                      <a:r>
                        <a:rPr lang="en-US" altLang="zh-CN" dirty="0" smtClean="0"/>
                        <a:t>4.857</a:t>
                      </a:r>
                      <a:endParaRPr lang="zh-CN" altLang="en-US" dirty="0"/>
                    </a:p>
                  </a:txBody>
                  <a:tcPr/>
                </a:tc>
                <a:tc>
                  <a:txBody>
                    <a:bodyPr/>
                    <a:lstStyle/>
                    <a:p>
                      <a:r>
                        <a:rPr lang="en-US" altLang="zh-CN" dirty="0" smtClean="0"/>
                        <a:t>4.779</a:t>
                      </a:r>
                      <a:endParaRPr lang="zh-CN" altLang="en-US" dirty="0"/>
                    </a:p>
                  </a:txBody>
                  <a:tcPr/>
                </a:tc>
              </a:tr>
            </a:tbl>
          </a:graphicData>
        </a:graphic>
      </p:graphicFrame>
      <p:graphicFrame>
        <p:nvGraphicFramePr>
          <p:cNvPr id="10" name="内容占位符 3"/>
          <p:cNvGraphicFramePr>
            <a:graphicFrameLocks noGrp="1"/>
          </p:cNvGraphicFramePr>
          <p:nvPr>
            <p:ph idx="1"/>
          </p:nvPr>
        </p:nvGraphicFramePr>
        <p:xfrm>
          <a:off x="4355976" y="1988841"/>
          <a:ext cx="4546848" cy="2232248"/>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4860032" y="1484784"/>
            <a:ext cx="4032448" cy="461665"/>
          </a:xfrm>
          <a:prstGeom prst="rect">
            <a:avLst/>
          </a:prstGeom>
          <a:noFill/>
        </p:spPr>
        <p:txBody>
          <a:bodyPr wrap="square" rtlCol="0">
            <a:spAutoFit/>
          </a:bodyPr>
          <a:lstStyle/>
          <a:p>
            <a:r>
              <a:rPr lang="en-US" altLang="zh-CN" sz="2400" b="1" dirty="0" smtClean="0">
                <a:solidFill>
                  <a:srgbClr val="00B0F0"/>
                </a:solidFill>
              </a:rPr>
              <a:t>Response matrix</a:t>
            </a:r>
            <a:endParaRPr lang="zh-CN" altLang="en-US" sz="2400" b="1" dirty="0" smtClean="0">
              <a:solidFill>
                <a:srgbClr val="00B0F0"/>
              </a:solidFill>
              <a:latin typeface="华文楷体" pitchFamily="2" charset="-122"/>
              <a:ea typeface="华文楷体" pitchFamily="2" charset="-122"/>
            </a:endParaRPr>
          </a:p>
        </p:txBody>
      </p:sp>
      <p:graphicFrame>
        <p:nvGraphicFramePr>
          <p:cNvPr id="13" name="内容占位符 3"/>
          <p:cNvGraphicFramePr>
            <a:graphicFrameLocks/>
          </p:cNvGraphicFramePr>
          <p:nvPr/>
        </p:nvGraphicFramePr>
        <p:xfrm>
          <a:off x="4355976" y="4365104"/>
          <a:ext cx="4546848" cy="21168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95536" y="1700808"/>
            <a:ext cx="3888432" cy="1323439"/>
          </a:xfrm>
          <a:prstGeom prst="rect">
            <a:avLst/>
          </a:prstGeom>
          <a:noFill/>
          <a:ln>
            <a:solidFill>
              <a:srgbClr val="C00000"/>
            </a:solidFill>
          </a:ln>
        </p:spPr>
        <p:txBody>
          <a:bodyPr wrap="square" rtlCol="0">
            <a:spAutoFit/>
          </a:bodyPr>
          <a:lstStyle/>
          <a:p>
            <a:pPr algn="l">
              <a:buFont typeface="Wingdings" pitchFamily="2" charset="2"/>
              <a:buChar char="ü"/>
            </a:pPr>
            <a:r>
              <a:rPr lang="en-US" altLang="zh-CN" sz="2000" b="1" dirty="0" smtClean="0"/>
              <a:t> Fringe field is added  to the online model of OPEN XAL.</a:t>
            </a:r>
          </a:p>
          <a:p>
            <a:pPr algn="l">
              <a:buFont typeface="Wingdings" pitchFamily="2" charset="2"/>
              <a:buChar char="ü"/>
            </a:pPr>
            <a:r>
              <a:rPr lang="en-US" altLang="zh-CN" sz="2000" b="1" dirty="0" smtClean="0"/>
              <a:t> Field interference is also included.</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0"/>
            <a:ext cx="8695878" cy="692695"/>
          </a:xfrm>
          <a:solidFill>
            <a:schemeClr val="bg1"/>
          </a:solidFill>
        </p:spPr>
        <p:txBody>
          <a:bodyPr/>
          <a:lstStyle/>
          <a:p>
            <a:pPr marL="0" indent="0">
              <a:buNone/>
            </a:pPr>
            <a:r>
              <a:rPr lang="en-US" altLang="zh-CN" sz="3200" dirty="0" smtClean="0">
                <a:solidFill>
                  <a:srgbClr val="FF0000"/>
                </a:solidFill>
              </a:rPr>
              <a:t>Fudge factor by response matrix</a:t>
            </a:r>
            <a:endParaRPr lang="zh-CN" altLang="en-US" sz="3200" dirty="0">
              <a:solidFill>
                <a:srgbClr val="FF0000"/>
              </a:solidFill>
            </a:endParaRPr>
          </a:p>
        </p:txBody>
      </p:sp>
      <p:pic>
        <p:nvPicPr>
          <p:cNvPr id="4" name="图片 3"/>
          <p:cNvPicPr>
            <a:picLocks noChangeAspect="1"/>
          </p:cNvPicPr>
          <p:nvPr/>
        </p:nvPicPr>
        <p:blipFill>
          <a:blip r:embed="rId2" cstate="print"/>
          <a:stretch>
            <a:fillRect/>
          </a:stretch>
        </p:blipFill>
        <p:spPr>
          <a:xfrm>
            <a:off x="90346" y="836712"/>
            <a:ext cx="3873578" cy="4248472"/>
          </a:xfrm>
          <a:prstGeom prst="rect">
            <a:avLst/>
          </a:prstGeom>
        </p:spPr>
      </p:pic>
      <p:pic>
        <p:nvPicPr>
          <p:cNvPr id="5" name="图片 4"/>
          <p:cNvPicPr>
            <a:picLocks noChangeAspect="1"/>
          </p:cNvPicPr>
          <p:nvPr/>
        </p:nvPicPr>
        <p:blipFill>
          <a:blip r:embed="rId3" cstate="print"/>
          <a:stretch>
            <a:fillRect/>
          </a:stretch>
        </p:blipFill>
        <p:spPr>
          <a:xfrm>
            <a:off x="3923928" y="836712"/>
            <a:ext cx="4981136" cy="5760640"/>
          </a:xfrm>
          <a:prstGeom prst="rect">
            <a:avLst/>
          </a:prstGeom>
        </p:spPr>
      </p:pic>
      <p:sp>
        <p:nvSpPr>
          <p:cNvPr id="8" name="矩形 7"/>
          <p:cNvSpPr/>
          <p:nvPr/>
        </p:nvSpPr>
        <p:spPr>
          <a:xfrm>
            <a:off x="107504" y="5229200"/>
            <a:ext cx="4176464" cy="1201867"/>
          </a:xfrm>
          <a:prstGeom prst="rect">
            <a:avLst/>
          </a:prstGeom>
        </p:spPr>
        <p:txBody>
          <a:bodyPr wrap="square">
            <a:spAutoFit/>
          </a:bodyPr>
          <a:lstStyle/>
          <a:p>
            <a:pPr algn="l">
              <a:lnSpc>
                <a:spcPct val="130000"/>
              </a:lnSpc>
            </a:pPr>
            <a:r>
              <a:rPr lang="en-US" altLang="zh-CN" b="1" dirty="0" smtClean="0"/>
              <a:t>Nominal tune: </a:t>
            </a:r>
            <a:r>
              <a:rPr lang="en-US" altLang="zh-CN" b="1" dirty="0" err="1" smtClean="0"/>
              <a:t>Tunex</a:t>
            </a:r>
            <a:r>
              <a:rPr lang="en-US" altLang="zh-CN" b="1" dirty="0" smtClean="0"/>
              <a:t>/</a:t>
            </a:r>
            <a:r>
              <a:rPr lang="en-US" altLang="zh-CN" b="1" dirty="0" err="1" smtClean="0"/>
              <a:t>tuney</a:t>
            </a:r>
            <a:r>
              <a:rPr lang="en-US" altLang="zh-CN" b="1" dirty="0" smtClean="0"/>
              <a:t>: 4.8532/ 4.7816</a:t>
            </a:r>
          </a:p>
          <a:p>
            <a:pPr algn="l">
              <a:lnSpc>
                <a:spcPct val="130000"/>
              </a:lnSpc>
            </a:pPr>
            <a:r>
              <a:rPr lang="en-US" altLang="zh-CN" b="1" dirty="0" smtClean="0">
                <a:solidFill>
                  <a:schemeClr val="accent2">
                    <a:lumMod val="75000"/>
                  </a:schemeClr>
                </a:solidFill>
              </a:rPr>
              <a:t>Measured </a:t>
            </a:r>
            <a:r>
              <a:rPr lang="en-US" altLang="zh-CN" b="1" dirty="0">
                <a:solidFill>
                  <a:schemeClr val="accent2">
                    <a:lumMod val="75000"/>
                  </a:schemeClr>
                </a:solidFill>
              </a:rPr>
              <a:t>tune: </a:t>
            </a:r>
            <a:r>
              <a:rPr lang="en-US" altLang="zh-CN" b="1" dirty="0" err="1" smtClean="0">
                <a:solidFill>
                  <a:schemeClr val="accent2">
                    <a:lumMod val="75000"/>
                  </a:schemeClr>
                </a:solidFill>
              </a:rPr>
              <a:t>Tunex</a:t>
            </a:r>
            <a:r>
              <a:rPr lang="en-US" altLang="zh-CN" b="1" dirty="0" smtClean="0">
                <a:solidFill>
                  <a:schemeClr val="accent2">
                    <a:lumMod val="75000"/>
                  </a:schemeClr>
                </a:solidFill>
              </a:rPr>
              <a:t>/</a:t>
            </a:r>
            <a:r>
              <a:rPr lang="en-US" altLang="zh-CN" b="1" dirty="0" err="1" smtClean="0">
                <a:solidFill>
                  <a:schemeClr val="accent2">
                    <a:lumMod val="75000"/>
                  </a:schemeClr>
                </a:solidFill>
              </a:rPr>
              <a:t>tuney</a:t>
            </a:r>
            <a:r>
              <a:rPr lang="en-US" altLang="zh-CN" b="1" dirty="0">
                <a:solidFill>
                  <a:schemeClr val="accent2">
                    <a:lumMod val="75000"/>
                  </a:schemeClr>
                </a:solidFill>
              </a:rPr>
              <a:t>: </a:t>
            </a:r>
            <a:r>
              <a:rPr lang="en-US" altLang="zh-CN" b="1" dirty="0" smtClean="0">
                <a:solidFill>
                  <a:schemeClr val="accent2">
                    <a:lumMod val="75000"/>
                  </a:schemeClr>
                </a:solidFill>
              </a:rPr>
              <a:t>4.8568/ 4.7765</a:t>
            </a:r>
          </a:p>
          <a:p>
            <a:pPr algn="l">
              <a:lnSpc>
                <a:spcPct val="130000"/>
              </a:lnSpc>
            </a:pPr>
            <a:r>
              <a:rPr lang="en-US" altLang="zh-CN" b="1" dirty="0" smtClean="0">
                <a:solidFill>
                  <a:srgbClr val="FF0000"/>
                </a:solidFill>
              </a:rPr>
              <a:t>After correction: </a:t>
            </a:r>
            <a:r>
              <a:rPr lang="en-US" altLang="zh-CN" b="1" dirty="0" err="1" smtClean="0">
                <a:solidFill>
                  <a:srgbClr val="FF0000"/>
                </a:solidFill>
              </a:rPr>
              <a:t>Tunex</a:t>
            </a:r>
            <a:r>
              <a:rPr lang="en-US" altLang="zh-CN" b="1" dirty="0" smtClean="0">
                <a:solidFill>
                  <a:srgbClr val="FF0000"/>
                </a:solidFill>
              </a:rPr>
              <a:t>/</a:t>
            </a:r>
            <a:r>
              <a:rPr lang="en-US" altLang="zh-CN" b="1" dirty="0" err="1" smtClean="0">
                <a:solidFill>
                  <a:srgbClr val="FF0000"/>
                </a:solidFill>
              </a:rPr>
              <a:t>tuney</a:t>
            </a:r>
            <a:r>
              <a:rPr lang="en-US" altLang="zh-CN" b="1" dirty="0">
                <a:solidFill>
                  <a:srgbClr val="FF0000"/>
                </a:solidFill>
              </a:rPr>
              <a:t>: </a:t>
            </a:r>
            <a:r>
              <a:rPr lang="en-US" altLang="zh-CN" b="1" dirty="0" smtClean="0">
                <a:solidFill>
                  <a:srgbClr val="FF0000"/>
                </a:solidFill>
              </a:rPr>
              <a:t>4.854/ 4.778</a:t>
            </a:r>
          </a:p>
          <a:p>
            <a:pPr algn="l">
              <a:lnSpc>
                <a:spcPct val="130000"/>
              </a:lnSpc>
            </a:pPr>
            <a:r>
              <a:rPr lang="en-US" altLang="zh-CN" dirty="0">
                <a:solidFill>
                  <a:srgbClr val="FF0000"/>
                </a:solidFill>
              </a:rPr>
              <a:t>Max. beta-beating :0.12 </a:t>
            </a:r>
            <a:endParaRPr lang="en-US" altLang="zh-CN" b="1" dirty="0">
              <a:solidFill>
                <a:srgbClr val="FF0000"/>
              </a:solidFill>
            </a:endParaRPr>
          </a:p>
        </p:txBody>
      </p:sp>
    </p:spTree>
    <p:extLst>
      <p:ext uri="{BB962C8B-B14F-4D97-AF65-F5344CB8AC3E}">
        <p14:creationId xmlns:p14="http://schemas.microsoft.com/office/powerpoint/2010/main" val="35697495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a:defRPr/>
            </a:pPr>
            <a:fld id="{15C2FEFB-DED4-478F-A8C5-19A4F9DA134B}" type="slidenum">
              <a:rPr lang="en-US" altLang="zh-CN" smtClean="0"/>
              <a:pPr>
                <a:defRPr/>
              </a:pPr>
              <a:t>29</a:t>
            </a:fld>
            <a:endParaRPr lang="en-US" altLang="zh-CN"/>
          </a:p>
        </p:txBody>
      </p:sp>
      <p:sp>
        <p:nvSpPr>
          <p:cNvPr id="16" name="TextBox 15"/>
          <p:cNvSpPr txBox="1"/>
          <p:nvPr/>
        </p:nvSpPr>
        <p:spPr>
          <a:xfrm>
            <a:off x="23638" y="880928"/>
            <a:ext cx="8172400" cy="584775"/>
          </a:xfrm>
          <a:prstGeom prst="rect">
            <a:avLst/>
          </a:prstGeom>
          <a:noFill/>
        </p:spPr>
        <p:txBody>
          <a:bodyPr wrap="square" rtlCol="0">
            <a:spAutoFit/>
          </a:bodyPr>
          <a:lstStyle/>
          <a:p>
            <a:pPr marL="0" lvl="1" algn="l">
              <a:spcBef>
                <a:spcPts val="1200"/>
              </a:spcBef>
            </a:pPr>
            <a:r>
              <a:rPr kumimoji="1" lang="en-US" altLang="zh-CN" sz="3200" b="1" dirty="0" smtClean="0">
                <a:solidFill>
                  <a:srgbClr val="FF0000"/>
                </a:solidFill>
                <a:latin typeface="Times New Roman"/>
                <a:cs typeface="Times New Roman"/>
              </a:rPr>
              <a:t>RCS Beam Commissioning-AC mode </a:t>
            </a:r>
            <a:endParaRPr kumimoji="1" lang="zh-CN" altLang="en-US" sz="3200" b="1" dirty="0" smtClean="0">
              <a:solidFill>
                <a:srgbClr val="FF0000"/>
              </a:solidFill>
              <a:latin typeface="Times New Roman"/>
              <a:cs typeface="Times New Roman"/>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4" y="1481824"/>
            <a:ext cx="5890618" cy="2091192"/>
          </a:xfrm>
          <a:prstGeom prst="rect">
            <a:avLst/>
          </a:prstGeom>
        </p:spPr>
      </p:pic>
      <p:sp>
        <p:nvSpPr>
          <p:cNvPr id="4" name="TextBox 3"/>
          <p:cNvSpPr txBox="1"/>
          <p:nvPr/>
        </p:nvSpPr>
        <p:spPr>
          <a:xfrm>
            <a:off x="6444208" y="2132856"/>
            <a:ext cx="2341307" cy="1015663"/>
          </a:xfrm>
          <a:prstGeom prst="rect">
            <a:avLst/>
          </a:prstGeom>
          <a:noFill/>
        </p:spPr>
        <p:txBody>
          <a:bodyPr wrap="square" rtlCol="0">
            <a:spAutoFit/>
          </a:bodyPr>
          <a:lstStyle/>
          <a:p>
            <a:pPr algn="l"/>
            <a:r>
              <a:rPr lang="en-US" altLang="zh-CN" sz="2000" dirty="0" smtClean="0"/>
              <a:t>Beam life time is 4ms in the first shot.</a:t>
            </a:r>
            <a:endParaRPr lang="zh-CN" altLang="en-US" sz="2000" dirty="0"/>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7" y="3673744"/>
            <a:ext cx="5902065" cy="2261625"/>
          </a:xfrm>
          <a:prstGeom prst="rect">
            <a:avLst/>
          </a:prstGeom>
        </p:spPr>
      </p:pic>
      <p:sp>
        <p:nvSpPr>
          <p:cNvPr id="2" name="右弧形箭头 1"/>
          <p:cNvSpPr/>
          <p:nvPr/>
        </p:nvSpPr>
        <p:spPr bwMode="auto">
          <a:xfrm>
            <a:off x="6012160" y="3140968"/>
            <a:ext cx="504056" cy="1224136"/>
          </a:xfrm>
          <a:prstGeom prst="curvedLeft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17" name="TextBox 16"/>
          <p:cNvSpPr txBox="1"/>
          <p:nvPr/>
        </p:nvSpPr>
        <p:spPr>
          <a:xfrm>
            <a:off x="1835696" y="3933056"/>
            <a:ext cx="4032448" cy="338554"/>
          </a:xfrm>
          <a:prstGeom prst="rect">
            <a:avLst/>
          </a:prstGeom>
          <a:noFill/>
        </p:spPr>
        <p:txBody>
          <a:bodyPr wrap="square" rtlCol="0">
            <a:spAutoFit/>
          </a:bodyPr>
          <a:lstStyle/>
          <a:p>
            <a:pPr algn="l"/>
            <a:r>
              <a:rPr lang="en-US" altLang="zh-CN" sz="1600" b="1" dirty="0" smtClean="0">
                <a:solidFill>
                  <a:srgbClr val="FF0000"/>
                </a:solidFill>
              </a:rPr>
              <a:t>Beam accelerated to 1.6GeV</a:t>
            </a:r>
            <a:endParaRPr lang="zh-CN" altLang="en-US" sz="1600" b="1" dirty="0">
              <a:solidFill>
                <a:srgbClr val="FF0000"/>
              </a:solidFill>
            </a:endParaRPr>
          </a:p>
        </p:txBody>
      </p:sp>
      <p:sp>
        <p:nvSpPr>
          <p:cNvPr id="6" name="TextBox 5"/>
          <p:cNvSpPr txBox="1"/>
          <p:nvPr/>
        </p:nvSpPr>
        <p:spPr>
          <a:xfrm>
            <a:off x="6516216" y="3433786"/>
            <a:ext cx="2627784" cy="1938992"/>
          </a:xfrm>
          <a:prstGeom prst="rect">
            <a:avLst/>
          </a:prstGeom>
          <a:noFill/>
        </p:spPr>
        <p:txBody>
          <a:bodyPr wrap="square" rtlCol="0">
            <a:spAutoFit/>
          </a:bodyPr>
          <a:lstStyle/>
          <a:p>
            <a:pPr algn="l"/>
            <a:r>
              <a:rPr lang="en-US" altLang="zh-CN" sz="2000" dirty="0" smtClean="0"/>
              <a:t>Shift timing between RF and B field, then major part of  beam was accelerated to 1.6GeV and extracted.</a:t>
            </a:r>
            <a:endParaRPr lang="zh-CN" altLang="en-US" sz="2000" dirty="0"/>
          </a:p>
        </p:txBody>
      </p:sp>
      <p:sp>
        <p:nvSpPr>
          <p:cNvPr id="10" name="内容占位符 2"/>
          <p:cNvSpPr txBox="1">
            <a:spLocks/>
          </p:cNvSpPr>
          <p:nvPr/>
        </p:nvSpPr>
        <p:spPr>
          <a:xfrm>
            <a:off x="899592" y="6021288"/>
            <a:ext cx="7560840" cy="504056"/>
          </a:xfrm>
          <a:prstGeom prst="rect">
            <a:avLst/>
          </a:prstGeom>
        </p:spPr>
        <p:txBody>
          <a:bodyPr>
            <a:normAutofit fontScale="77500" lnSpcReduction="20000"/>
          </a:bodyPr>
          <a:lstStyle/>
          <a:p>
            <a:pPr marL="0" marR="0" lvl="0" indent="0" algn="l" defTabSz="914400" rtl="0" eaLnBrk="0" fontAlgn="base" latinLnBrk="0" hangingPunct="0">
              <a:lnSpc>
                <a:spcPct val="120000"/>
              </a:lnSpc>
              <a:spcBef>
                <a:spcPct val="30000"/>
              </a:spcBef>
              <a:spcAft>
                <a:spcPct val="20000"/>
              </a:spcAft>
              <a:buClr>
                <a:schemeClr val="tx1"/>
              </a:buClr>
              <a:buSzTx/>
              <a:buFontTx/>
              <a:buNone/>
              <a:tabLst/>
              <a:defRPr/>
            </a:pPr>
            <a:r>
              <a:rPr kumimoji="0" lang="en-US" altLang="zh-CN" sz="2400" b="1" i="0" u="none" strike="noStrike" kern="0" cap="none" spc="0" normalizeH="0" baseline="0" noProof="0" dirty="0" smtClean="0">
                <a:ln>
                  <a:noFill/>
                </a:ln>
                <a:solidFill>
                  <a:srgbClr val="1679BA"/>
                </a:solidFill>
                <a:effectLst/>
                <a:uLnTx/>
                <a:uFillTx/>
                <a:latin typeface="+mn-lt"/>
                <a:ea typeface="+mn-ea"/>
                <a:cs typeface="+mn-cs"/>
              </a:rPr>
              <a:t>July 7, the first beam  was accelerated from 60MeV to 1.6 </a:t>
            </a:r>
            <a:r>
              <a:rPr kumimoji="0" lang="en-US" altLang="zh-CN" sz="2400" b="1" i="0" u="none" strike="noStrike" kern="0" cap="none" spc="0" normalizeH="0" baseline="0" noProof="0" dirty="0" err="1" smtClean="0">
                <a:ln>
                  <a:noFill/>
                </a:ln>
                <a:solidFill>
                  <a:srgbClr val="1679BA"/>
                </a:solidFill>
                <a:effectLst/>
                <a:uLnTx/>
                <a:uFillTx/>
                <a:latin typeface="+mn-lt"/>
                <a:ea typeface="+mn-ea"/>
                <a:cs typeface="+mn-cs"/>
              </a:rPr>
              <a:t>GeV</a:t>
            </a:r>
            <a:endParaRPr kumimoji="0" lang="en-US" altLang="zh-CN" sz="2400" b="1" i="0" u="none" strike="noStrike" kern="0" cap="none" spc="0" normalizeH="0" baseline="0" noProof="0" dirty="0" smtClean="0">
              <a:ln>
                <a:noFill/>
              </a:ln>
              <a:solidFill>
                <a:srgbClr val="1679BA"/>
              </a:solidFill>
              <a:effectLst/>
              <a:uLnTx/>
              <a:uFillTx/>
              <a:latin typeface="+mn-lt"/>
              <a:ea typeface="+mn-ea"/>
              <a:cs typeface="+mn-cs"/>
            </a:endParaRPr>
          </a:p>
        </p:txBody>
      </p:sp>
      <p:sp>
        <p:nvSpPr>
          <p:cNvPr id="11" name="TextBox 10"/>
          <p:cNvSpPr txBox="1"/>
          <p:nvPr/>
        </p:nvSpPr>
        <p:spPr>
          <a:xfrm>
            <a:off x="4427984" y="5075892"/>
            <a:ext cx="1368152" cy="369332"/>
          </a:xfrm>
          <a:prstGeom prst="rect">
            <a:avLst/>
          </a:prstGeom>
          <a:noFill/>
        </p:spPr>
        <p:txBody>
          <a:bodyPr wrap="square" rtlCol="0">
            <a:spAutoFit/>
          </a:bodyPr>
          <a:lstStyle/>
          <a:p>
            <a:r>
              <a:rPr lang="en-US" altLang="zh-CN" sz="1800" b="1" i="1" dirty="0" smtClean="0"/>
              <a:t>July 7</a:t>
            </a:r>
            <a:endParaRPr lang="zh-CN" altLang="en-US" sz="1800" b="1" i="1" dirty="0"/>
          </a:p>
        </p:txBody>
      </p:sp>
    </p:spTree>
    <p:extLst>
      <p:ext uri="{BB962C8B-B14F-4D97-AF65-F5344CB8AC3E}">
        <p14:creationId xmlns:p14="http://schemas.microsoft.com/office/powerpoint/2010/main" val="8270724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3"/>
          <p:cNvSpPr>
            <a:spLocks noGrp="1"/>
          </p:cNvSpPr>
          <p:nvPr>
            <p:ph type="sldNum" sz="quarter" idx="4294967295"/>
          </p:nvPr>
        </p:nvSpPr>
        <p:spPr>
          <a:xfrm>
            <a:off x="8243888" y="6516688"/>
            <a:ext cx="303212" cy="180975"/>
          </a:xfrm>
          <a:prstGeom prst="rect">
            <a:avLst/>
          </a:prstGeom>
          <a:noFill/>
        </p:spPr>
        <p:txBody>
          <a:bodyPr/>
          <a:lstStyle/>
          <a:p>
            <a:fld id="{9DF35854-FBE5-487F-8D8A-927A93EFAB98}" type="slidenum">
              <a:rPr lang="en-US" altLang="zh-CN" smtClean="0"/>
              <a:pPr/>
              <a:t>3</a:t>
            </a:fld>
            <a:endParaRPr lang="en-US" altLang="zh-CN" dirty="0" smtClean="0">
              <a:ea typeface="Arial Unicode MS" pitchFamily="34" charset="-122"/>
              <a:cs typeface="Arial Unicode MS" pitchFamily="34" charset="-122"/>
            </a:endParaRPr>
          </a:p>
        </p:txBody>
      </p:sp>
      <p:sp>
        <p:nvSpPr>
          <p:cNvPr id="16388" name="Text Box 6"/>
          <p:cNvSpPr txBox="1">
            <a:spLocks noChangeArrowheads="1"/>
          </p:cNvSpPr>
          <p:nvPr/>
        </p:nvSpPr>
        <p:spPr bwMode="auto">
          <a:xfrm>
            <a:off x="144463" y="1268760"/>
            <a:ext cx="8891587" cy="707886"/>
          </a:xfrm>
          <a:prstGeom prst="rect">
            <a:avLst/>
          </a:prstGeom>
          <a:noFill/>
          <a:ln w="9525">
            <a:noFill/>
            <a:miter lim="800000"/>
            <a:headEnd/>
            <a:tailEnd/>
          </a:ln>
        </p:spPr>
        <p:txBody>
          <a:bodyPr>
            <a:spAutoFit/>
          </a:bodyPr>
          <a:lstStyle/>
          <a:p>
            <a:pPr algn="l"/>
            <a:r>
              <a:rPr lang="en-US" altLang="zh-CN" sz="2000" b="1" dirty="0"/>
              <a:t>The phase-I CSNS facility consists of an 80-MeV H</a:t>
            </a:r>
            <a:r>
              <a:rPr lang="en-US" altLang="zh-CN" sz="2000" b="1" baseline="30000" dirty="0">
                <a:latin typeface="宋体" pitchFamily="2" charset="-122"/>
              </a:rPr>
              <a:t>-</a:t>
            </a:r>
            <a:r>
              <a:rPr lang="en-US" altLang="zh-CN" sz="2000" b="1" dirty="0"/>
              <a:t> </a:t>
            </a:r>
            <a:r>
              <a:rPr lang="en-US" altLang="zh-CN" sz="2000" b="1" dirty="0" err="1"/>
              <a:t>linac</a:t>
            </a:r>
            <a:r>
              <a:rPr lang="en-US" altLang="zh-CN" sz="2000" b="1" dirty="0"/>
              <a:t>, a 1.6-GeV RCS, beam transport lines, a target station, and 3 </a:t>
            </a:r>
            <a:r>
              <a:rPr lang="en-US" altLang="zh-CN" sz="2000" b="1" dirty="0" smtClean="0"/>
              <a:t>instruments.</a:t>
            </a:r>
            <a:endParaRPr lang="en-US" altLang="zh-CN" sz="2000" b="1" dirty="0"/>
          </a:p>
        </p:txBody>
      </p:sp>
      <p:sp>
        <p:nvSpPr>
          <p:cNvPr id="9" name="Rectangle 2"/>
          <p:cNvSpPr txBox="1">
            <a:spLocks noChangeArrowheads="1"/>
          </p:cNvSpPr>
          <p:nvPr/>
        </p:nvSpPr>
        <p:spPr>
          <a:xfrm>
            <a:off x="179512" y="838200"/>
            <a:ext cx="8964488" cy="457200"/>
          </a:xfrm>
          <a:prstGeom prst="rect">
            <a:avLst/>
          </a:prstGeom>
        </p:spPr>
        <p:txBody>
          <a:bodyPr tIns="0" bIns="0"/>
          <a:lstStyle/>
          <a:p>
            <a:pPr algn="ctr" eaLnBrk="0" hangingPunct="0">
              <a:defRPr/>
            </a:pPr>
            <a:r>
              <a:rPr lang="en-US" altLang="zh-CN" sz="3200" b="1" kern="0" dirty="0" smtClean="0">
                <a:solidFill>
                  <a:srgbClr val="FF0000"/>
                </a:solidFill>
                <a:latin typeface="+mj-lt"/>
                <a:ea typeface="+mj-ea"/>
                <a:cs typeface="+mj-cs"/>
              </a:rPr>
              <a:t>Project Overview</a:t>
            </a:r>
            <a:endParaRPr lang="en-US" altLang="zh-CN" sz="3200" b="1" kern="0" dirty="0">
              <a:solidFill>
                <a:srgbClr val="FF0000"/>
              </a:solidFill>
              <a:latin typeface="+mj-lt"/>
              <a:ea typeface="+mj-ea"/>
              <a:cs typeface="+mj-cs"/>
            </a:endParaRPr>
          </a:p>
        </p:txBody>
      </p:sp>
      <p:pic>
        <p:nvPicPr>
          <p:cNvPr id="11" name="Picture 2" descr="C:\Users\liyong\Desktop\CSNS.png"/>
          <p:cNvPicPr>
            <a:picLocks noChangeAspect="1" noChangeArrowheads="1"/>
          </p:cNvPicPr>
          <p:nvPr/>
        </p:nvPicPr>
        <p:blipFill>
          <a:blip r:embed="rId4" cstate="print"/>
          <a:srcRect/>
          <a:stretch>
            <a:fillRect/>
          </a:stretch>
        </p:blipFill>
        <p:spPr bwMode="auto">
          <a:xfrm>
            <a:off x="177424" y="1948043"/>
            <a:ext cx="8820474" cy="4855365"/>
          </a:xfrm>
          <a:prstGeom prst="rect">
            <a:avLst/>
          </a:prstGeom>
          <a:noFill/>
        </p:spPr>
      </p:pic>
      <p:graphicFrame>
        <p:nvGraphicFramePr>
          <p:cNvPr id="8" name="Object 5"/>
          <p:cNvGraphicFramePr>
            <a:graphicFrameLocks noChangeAspect="1"/>
          </p:cNvGraphicFramePr>
          <p:nvPr>
            <p:extLst>
              <p:ext uri="{D42A27DB-BD31-4B8C-83A1-F6EECF244321}">
                <p14:modId xmlns:p14="http://schemas.microsoft.com/office/powerpoint/2010/main" val="698600270"/>
              </p:ext>
            </p:extLst>
          </p:nvPr>
        </p:nvGraphicFramePr>
        <p:xfrm>
          <a:off x="141704" y="1990408"/>
          <a:ext cx="5942464" cy="1581468"/>
        </p:xfrm>
        <a:graphic>
          <a:graphicData uri="http://schemas.openxmlformats.org/presentationml/2006/ole">
            <mc:AlternateContent xmlns:mc="http://schemas.openxmlformats.org/markup-compatibility/2006">
              <mc:Choice xmlns:v="urn:schemas-microsoft-com:vml" Requires="v">
                <p:oleObj spid="_x0000_s23596" name="Visio" r:id="rId5" imgW="7466025" imgH="3286981" progId="">
                  <p:embed/>
                </p:oleObj>
              </mc:Choice>
              <mc:Fallback>
                <p:oleObj name="Visio" r:id="rId5" imgW="7466025" imgH="328698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04" y="1990408"/>
                        <a:ext cx="5942464" cy="1581468"/>
                      </a:xfrm>
                      <a:prstGeom prst="rect">
                        <a:avLst/>
                      </a:prstGeom>
                      <a:noFill/>
                      <a:extLst/>
                    </p:spPr>
                  </p:pic>
                </p:oleObj>
              </mc:Fallback>
            </mc:AlternateContent>
          </a:graphicData>
        </a:graphic>
      </p:graphicFrame>
      <p:pic>
        <p:nvPicPr>
          <p:cNvPr id="1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92375" y="3491624"/>
            <a:ext cx="4716016" cy="33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58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p>
            <a:pPr>
              <a:defRPr/>
            </a:pPr>
            <a:fld id="{15C2FEFB-DED4-478F-A8C5-19A4F9DA134B}" type="slidenum">
              <a:rPr lang="en-US" altLang="zh-CN" smtClean="0"/>
              <a:pPr>
                <a:defRPr/>
              </a:pPr>
              <a:t>30</a:t>
            </a:fld>
            <a:endParaRPr lang="en-US" altLang="zh-CN"/>
          </a:p>
        </p:txBody>
      </p:sp>
      <p:sp>
        <p:nvSpPr>
          <p:cNvPr id="16" name="TextBox 15"/>
          <p:cNvSpPr txBox="1"/>
          <p:nvPr/>
        </p:nvSpPr>
        <p:spPr>
          <a:xfrm>
            <a:off x="23638" y="880928"/>
            <a:ext cx="8172400" cy="461665"/>
          </a:xfrm>
          <a:prstGeom prst="rect">
            <a:avLst/>
          </a:prstGeom>
          <a:noFill/>
        </p:spPr>
        <p:txBody>
          <a:bodyPr wrap="square" rtlCol="0">
            <a:spAutoFit/>
          </a:bodyPr>
          <a:lstStyle/>
          <a:p>
            <a:pPr marL="342900" lvl="1" indent="-342900" algn="l">
              <a:spcBef>
                <a:spcPts val="1200"/>
              </a:spcBef>
            </a:pPr>
            <a:r>
              <a:rPr lang="en-US" altLang="zh-CN" sz="2400" b="1" dirty="0" smtClean="0">
                <a:solidFill>
                  <a:srgbClr val="FF0000"/>
                </a:solidFill>
                <a:latin typeface="Times New Roman" panose="02020603050405020304" pitchFamily="18" charset="0"/>
              </a:rPr>
              <a:t>RF parameter optimization </a:t>
            </a:r>
            <a:endParaRPr lang="en-US" altLang="zh-CN" sz="2400" dirty="0">
              <a:solidFill>
                <a:srgbClr val="FF0000"/>
              </a:solidFill>
              <a:latin typeface="Times New Roman" panose="02020603050405020304" pitchFamily="18" charset="0"/>
            </a:endParaRPr>
          </a:p>
        </p:txBody>
      </p:sp>
      <p:pic>
        <p:nvPicPr>
          <p:cNvPr id="1026" name="Picture 2" descr="C:\Users\xsy\Desktop\绘图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85" y="1484784"/>
            <a:ext cx="3717127" cy="2176307"/>
          </a:xfrm>
          <a:prstGeom prst="rect">
            <a:avLst/>
          </a:prstGeom>
          <a:noFill/>
          <a:extLst>
            <a:ext uri="{909E8E84-426E-40dd-AFC4-6F175D3DCCD1}">
              <a14:hiddenFill xmlns:a14="http://schemas.microsoft.com/office/drawing/2010/main">
                <a:solidFill>
                  <a:srgbClr val="FFFFFF"/>
                </a:solidFill>
              </a14:hiddenFill>
            </a:ext>
          </a:extLst>
        </p:spPr>
      </p:pic>
      <p:sp>
        <p:nvSpPr>
          <p:cNvPr id="6" name="圆角右箭头 5"/>
          <p:cNvSpPr/>
          <p:nvPr/>
        </p:nvSpPr>
        <p:spPr bwMode="auto">
          <a:xfrm rot="5400000">
            <a:off x="3688509" y="2905552"/>
            <a:ext cx="1190915" cy="864095"/>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10" name="TextBox 9"/>
          <p:cNvSpPr txBox="1"/>
          <p:nvPr/>
        </p:nvSpPr>
        <p:spPr>
          <a:xfrm>
            <a:off x="4788024" y="3356992"/>
            <a:ext cx="3960440" cy="307777"/>
          </a:xfrm>
          <a:prstGeom prst="rect">
            <a:avLst/>
          </a:prstGeom>
          <a:noFill/>
        </p:spPr>
        <p:txBody>
          <a:bodyPr wrap="square" rtlCol="0">
            <a:spAutoFit/>
          </a:bodyPr>
          <a:lstStyle/>
          <a:p>
            <a:r>
              <a:rPr lang="en-US" altLang="zh-CN" b="1" dirty="0" smtClean="0"/>
              <a:t>Tuning RF amplitude </a:t>
            </a:r>
            <a:r>
              <a:rPr lang="zh-CN" altLang="en-US" b="1" dirty="0" smtClean="0"/>
              <a:t>、</a:t>
            </a:r>
            <a:r>
              <a:rPr lang="en-US" altLang="zh-CN" b="1" dirty="0" smtClean="0"/>
              <a:t>frequency curve  </a:t>
            </a:r>
            <a:endParaRPr lang="zh-CN" altLang="en-US" b="1" dirty="0"/>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5" y="3933056"/>
            <a:ext cx="5579007" cy="2664296"/>
          </a:xfrm>
          <a:prstGeom prst="rect">
            <a:avLst/>
          </a:prstGeom>
        </p:spPr>
      </p:pic>
      <p:sp>
        <p:nvSpPr>
          <p:cNvPr id="12" name="标题 1"/>
          <p:cNvSpPr>
            <a:spLocks noGrp="1"/>
          </p:cNvSpPr>
          <p:nvPr>
            <p:ph type="title"/>
          </p:nvPr>
        </p:nvSpPr>
        <p:spPr>
          <a:xfrm>
            <a:off x="5668410" y="4581128"/>
            <a:ext cx="3475589" cy="2016224"/>
          </a:xfrm>
        </p:spPr>
        <p:txBody>
          <a:bodyPr>
            <a:normAutofit fontScale="90000"/>
          </a:bodyPr>
          <a:lstStyle/>
          <a:p>
            <a:r>
              <a:rPr lang="en-US" altLang="zh-CN" sz="3100" dirty="0" smtClean="0">
                <a:solidFill>
                  <a:srgbClr val="FF0000"/>
                </a:solidFill>
                <a:ea typeface="华文楷体" pitchFamily="2" charset="-122"/>
              </a:rPr>
              <a:t>Finally reached about 99% beam transmission rate </a:t>
            </a:r>
            <a:r>
              <a:rPr lang="en-US" altLang="zh-CN" dirty="0" smtClean="0">
                <a:ea typeface="华文楷体" pitchFamily="2" charset="-122"/>
              </a:rPr>
              <a:t>at RF frequency (0.9018, </a:t>
            </a:r>
            <a:r>
              <a:rPr lang="en-US" altLang="zh-CN" dirty="0" smtClean="0">
                <a:solidFill>
                  <a:schemeClr val="accent4">
                    <a:lumMod val="65000"/>
                    <a:lumOff val="35000"/>
                  </a:schemeClr>
                </a:solidFill>
                <a:ea typeface="华文楷体" pitchFamily="2" charset="-122"/>
              </a:rPr>
              <a:t>2.444MHz</a:t>
            </a:r>
            <a:r>
              <a:rPr lang="zh-CN" altLang="en-US" dirty="0" smtClean="0">
                <a:ea typeface="华文楷体" pitchFamily="2" charset="-122"/>
              </a:rPr>
              <a:t>）</a:t>
            </a:r>
            <a:endParaRPr lang="zh-CN" altLang="en-US" dirty="0"/>
          </a:p>
        </p:txBody>
      </p:sp>
      <p:sp>
        <p:nvSpPr>
          <p:cNvPr id="14" name="TextBox 13"/>
          <p:cNvSpPr txBox="1"/>
          <p:nvPr/>
        </p:nvSpPr>
        <p:spPr>
          <a:xfrm>
            <a:off x="3923928" y="6093296"/>
            <a:ext cx="1368152" cy="369332"/>
          </a:xfrm>
          <a:prstGeom prst="rect">
            <a:avLst/>
          </a:prstGeom>
          <a:noFill/>
        </p:spPr>
        <p:txBody>
          <a:bodyPr wrap="square" rtlCol="0">
            <a:spAutoFit/>
          </a:bodyPr>
          <a:lstStyle/>
          <a:p>
            <a:r>
              <a:rPr lang="en-US" altLang="zh-CN" sz="1800" b="1" i="1" dirty="0" smtClean="0"/>
              <a:t>July 9</a:t>
            </a:r>
            <a:endParaRPr lang="zh-CN" altLang="en-US" sz="1800" b="1" i="1" dirty="0"/>
          </a:p>
        </p:txBody>
      </p:sp>
      <p:pic>
        <p:nvPicPr>
          <p:cNvPr id="15" name="内容占位符 3" descr="捕获.PNG"/>
          <p:cNvPicPr>
            <a:picLocks noChangeAspect="1"/>
          </p:cNvPicPr>
          <p:nvPr/>
        </p:nvPicPr>
        <p:blipFill>
          <a:blip r:embed="rId4" cstate="print"/>
          <a:stretch>
            <a:fillRect/>
          </a:stretch>
        </p:blipFill>
        <p:spPr>
          <a:xfrm>
            <a:off x="4788024" y="1484784"/>
            <a:ext cx="3973148" cy="1872208"/>
          </a:xfrm>
          <a:prstGeom prst="rect">
            <a:avLst/>
          </a:prstGeom>
        </p:spPr>
      </p:pic>
      <p:pic>
        <p:nvPicPr>
          <p:cNvPr id="11" name="Picture 2"/>
          <p:cNvPicPr>
            <a:picLocks noChangeAspect="1" noChangeArrowheads="1"/>
          </p:cNvPicPr>
          <p:nvPr/>
        </p:nvPicPr>
        <p:blipFill>
          <a:blip r:embed="rId5" cstate="print"/>
          <a:srcRect/>
          <a:stretch>
            <a:fillRect/>
          </a:stretch>
        </p:blipFill>
        <p:spPr bwMode="auto">
          <a:xfrm>
            <a:off x="2687518" y="30088"/>
            <a:ext cx="6456482" cy="2801491"/>
          </a:xfrm>
          <a:prstGeom prst="rect">
            <a:avLst/>
          </a:prstGeom>
          <a:noFill/>
          <a:ln w="9525">
            <a:noFill/>
            <a:miter lim="800000"/>
            <a:headEnd/>
            <a:tailEnd/>
          </a:ln>
        </p:spPr>
      </p:pic>
    </p:spTree>
    <p:extLst>
      <p:ext uri="{BB962C8B-B14F-4D97-AF65-F5344CB8AC3E}">
        <p14:creationId xmlns:p14="http://schemas.microsoft.com/office/powerpoint/2010/main" val="42015765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sz="2400" dirty="0" smtClean="0">
                <a:solidFill>
                  <a:srgbClr val="FF0000"/>
                </a:solidFill>
              </a:rPr>
              <a:t>Modify tune with one cycle</a:t>
            </a:r>
            <a:endParaRPr lang="zh-CN" altLang="en-US" sz="2400" dirty="0">
              <a:solidFill>
                <a:srgbClr val="FF0000"/>
              </a:solidFill>
            </a:endParaRPr>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31</a:t>
            </a:fld>
            <a:endParaRPr lang="en-US" altLang="zh-CN"/>
          </a:p>
        </p:txBody>
      </p:sp>
      <p:graphicFrame>
        <p:nvGraphicFramePr>
          <p:cNvPr id="11" name="内容占位符 10"/>
          <p:cNvGraphicFramePr>
            <a:graphicFrameLocks noGrp="1"/>
          </p:cNvGraphicFramePr>
          <p:nvPr>
            <p:ph sz="half" idx="1"/>
          </p:nvPr>
        </p:nvGraphicFramePr>
        <p:xfrm>
          <a:off x="609600" y="1447800"/>
          <a:ext cx="3992563" cy="4953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内容占位符 12"/>
          <p:cNvGraphicFramePr>
            <a:graphicFrameLocks noGrp="1"/>
          </p:cNvGraphicFramePr>
          <p:nvPr>
            <p:ph sz="half" idx="2"/>
          </p:nvPr>
        </p:nvGraphicFramePr>
        <p:xfrm>
          <a:off x="4754563" y="1447800"/>
          <a:ext cx="399415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3347864" y="4653136"/>
            <a:ext cx="1296144" cy="584775"/>
          </a:xfrm>
          <a:prstGeom prst="rect">
            <a:avLst/>
          </a:prstGeom>
          <a:solidFill>
            <a:srgbClr val="FFC000"/>
          </a:solidFill>
        </p:spPr>
        <p:txBody>
          <a:bodyPr wrap="square" rtlCol="0">
            <a:spAutoFit/>
          </a:bodyPr>
          <a:lstStyle/>
          <a:p>
            <a:r>
              <a:rPr lang="zh-CN" altLang="en-US" sz="1600" b="1" dirty="0" smtClean="0"/>
              <a:t>△</a:t>
            </a:r>
            <a:r>
              <a:rPr lang="en-US" altLang="zh-CN" sz="1600" b="1" dirty="0" err="1" smtClean="0"/>
              <a:t>Qx</a:t>
            </a:r>
            <a:r>
              <a:rPr lang="en-US" altLang="zh-CN" sz="1600" b="1" dirty="0" smtClean="0"/>
              <a:t>=0.12</a:t>
            </a:r>
          </a:p>
          <a:p>
            <a:r>
              <a:rPr lang="zh-CN" altLang="en-US" sz="1600" b="1" dirty="0" smtClean="0"/>
              <a:t>△</a:t>
            </a:r>
            <a:r>
              <a:rPr lang="en-US" altLang="zh-CN" sz="1600" b="1" dirty="0" err="1" smtClean="0"/>
              <a:t>Qy</a:t>
            </a:r>
            <a:r>
              <a:rPr lang="en-US" altLang="zh-CN" sz="1600" b="1" dirty="0" smtClean="0"/>
              <a:t>=0.06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32656"/>
            <a:ext cx="8138864" cy="457200"/>
          </a:xfrm>
          <a:solidFill>
            <a:schemeClr val="bg1"/>
          </a:solidFill>
        </p:spPr>
        <p:txBody>
          <a:bodyPr/>
          <a:lstStyle/>
          <a:p>
            <a:r>
              <a:rPr kumimoji="1" lang="en-US" altLang="zh-CN" sz="3600" dirty="0" smtClean="0">
                <a:solidFill>
                  <a:srgbClr val="FF0000"/>
                </a:solidFill>
              </a:rPr>
              <a:t>Beam loss distribution around RCS</a:t>
            </a:r>
            <a:endParaRPr lang="zh-CN" altLang="en-US" sz="3600" dirty="0">
              <a:solidFill>
                <a:srgbClr val="FF0000"/>
              </a:solidFill>
              <a:latin typeface="华文楷体" pitchFamily="2" charset="-122"/>
              <a:ea typeface="华文楷体" pitchFamily="2" charset="-122"/>
            </a:endParaRPr>
          </a:p>
        </p:txBody>
      </p:sp>
      <p:pic>
        <p:nvPicPr>
          <p:cNvPr id="10" name="内容占位符 9" descr="165kV-fre9018.png"/>
          <p:cNvPicPr>
            <a:picLocks noGrp="1" noChangeAspect="1"/>
          </p:cNvPicPr>
          <p:nvPr>
            <p:ph sz="half" idx="2"/>
          </p:nvPr>
        </p:nvPicPr>
        <p:blipFill>
          <a:blip r:embed="rId2" cstate="print"/>
          <a:stretch>
            <a:fillRect/>
          </a:stretch>
        </p:blipFill>
        <p:spPr>
          <a:xfrm>
            <a:off x="2123728" y="980728"/>
            <a:ext cx="5472607" cy="2880320"/>
          </a:xfrm>
        </p:spPr>
      </p:pic>
      <p:sp>
        <p:nvSpPr>
          <p:cNvPr id="13" name="TextBox 12"/>
          <p:cNvSpPr txBox="1"/>
          <p:nvPr/>
        </p:nvSpPr>
        <p:spPr>
          <a:xfrm>
            <a:off x="539552" y="2132856"/>
            <a:ext cx="1584176" cy="646331"/>
          </a:xfrm>
          <a:prstGeom prst="rect">
            <a:avLst/>
          </a:prstGeom>
          <a:noFill/>
        </p:spPr>
        <p:txBody>
          <a:bodyPr wrap="square" rtlCol="0">
            <a:spAutoFit/>
          </a:bodyPr>
          <a:lstStyle/>
          <a:p>
            <a:r>
              <a:rPr lang="en-US" altLang="zh-CN" sz="1800" b="1" dirty="0" smtClean="0"/>
              <a:t>Before </a:t>
            </a:r>
            <a:r>
              <a:rPr lang="en-US" altLang="zh-CN" sz="1800" b="1" dirty="0" smtClean="0">
                <a:latin typeface="Times New Roman" panose="02020603050405020304" pitchFamily="18" charset="0"/>
              </a:rPr>
              <a:t>optimization</a:t>
            </a:r>
            <a:endParaRPr lang="zh-CN" altLang="en-US" sz="1800" b="1" dirty="0"/>
          </a:p>
        </p:txBody>
      </p:sp>
      <p:sp>
        <p:nvSpPr>
          <p:cNvPr id="14" name="TextBox 13"/>
          <p:cNvSpPr txBox="1"/>
          <p:nvPr/>
        </p:nvSpPr>
        <p:spPr>
          <a:xfrm>
            <a:off x="539552" y="4437112"/>
            <a:ext cx="1584176" cy="646331"/>
          </a:xfrm>
          <a:prstGeom prst="rect">
            <a:avLst/>
          </a:prstGeom>
          <a:noFill/>
        </p:spPr>
        <p:txBody>
          <a:bodyPr wrap="square" rtlCol="0">
            <a:spAutoFit/>
          </a:bodyPr>
          <a:lstStyle/>
          <a:p>
            <a:r>
              <a:rPr lang="en-US" altLang="zh-CN" sz="1800" b="1" dirty="0" smtClean="0"/>
              <a:t>After</a:t>
            </a:r>
          </a:p>
          <a:p>
            <a:r>
              <a:rPr lang="en-US" altLang="zh-CN" sz="1800" b="1" dirty="0" smtClean="0">
                <a:latin typeface="Times New Roman" panose="02020603050405020304" pitchFamily="18" charset="0"/>
              </a:rPr>
              <a:t>optimization</a:t>
            </a:r>
            <a:endParaRPr lang="zh-CN" altLang="en-US" sz="1800" b="1" dirty="0" smtClean="0"/>
          </a:p>
        </p:txBody>
      </p:sp>
      <p:pic>
        <p:nvPicPr>
          <p:cNvPr id="8" name="Picture 3"/>
          <p:cNvPicPr>
            <a:picLocks noChangeAspect="1" noChangeArrowheads="1"/>
          </p:cNvPicPr>
          <p:nvPr/>
        </p:nvPicPr>
        <p:blipFill>
          <a:blip r:embed="rId3" cstate="print"/>
          <a:srcRect/>
          <a:stretch>
            <a:fillRect/>
          </a:stretch>
        </p:blipFill>
        <p:spPr bwMode="auto">
          <a:xfrm>
            <a:off x="2195735" y="3933056"/>
            <a:ext cx="5413605" cy="2736304"/>
          </a:xfrm>
          <a:prstGeom prst="rect">
            <a:avLst/>
          </a:prstGeom>
          <a:noFill/>
          <a:ln w="9525">
            <a:noFill/>
            <a:miter lim="800000"/>
            <a:headEnd/>
            <a:tailEnd/>
          </a:ln>
        </p:spPr>
      </p:pic>
    </p:spTree>
    <p:extLst>
      <p:ext uri="{BB962C8B-B14F-4D97-AF65-F5344CB8AC3E}">
        <p14:creationId xmlns:p14="http://schemas.microsoft.com/office/powerpoint/2010/main" val="2297245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32656"/>
            <a:ext cx="6248400" cy="457200"/>
          </a:xfrm>
          <a:solidFill>
            <a:schemeClr val="bg1"/>
          </a:solidFill>
        </p:spPr>
        <p:txBody>
          <a:bodyPr/>
          <a:lstStyle/>
          <a:p>
            <a:r>
              <a:rPr lang="en-US" altLang="zh-CN" sz="4000" dirty="0" smtClean="0">
                <a:solidFill>
                  <a:srgbClr val="FF0000"/>
                </a:solidFill>
              </a:rPr>
              <a:t>1.6 </a:t>
            </a:r>
            <a:r>
              <a:rPr lang="en-US" altLang="zh-CN" sz="4000" dirty="0" err="1" smtClean="0">
                <a:solidFill>
                  <a:srgbClr val="FF0000"/>
                </a:solidFill>
              </a:rPr>
              <a:t>GeV</a:t>
            </a:r>
            <a:r>
              <a:rPr lang="en-US" altLang="zh-CN" sz="4000" dirty="0" smtClean="0">
                <a:solidFill>
                  <a:srgbClr val="FF0000"/>
                </a:solidFill>
              </a:rPr>
              <a:t> Extraction</a:t>
            </a:r>
            <a:endParaRPr lang="zh-CN" altLang="en-US" sz="4000" dirty="0">
              <a:solidFill>
                <a:srgbClr val="FF0000"/>
              </a:solidFill>
            </a:endParaRPr>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33</a:t>
            </a:fld>
            <a:endParaRPr lang="en-US" altLang="zh-CN"/>
          </a:p>
        </p:txBody>
      </p:sp>
      <p:sp>
        <p:nvSpPr>
          <p:cNvPr id="8" name="标题 1"/>
          <p:cNvSpPr txBox="1">
            <a:spLocks/>
          </p:cNvSpPr>
          <p:nvPr/>
        </p:nvSpPr>
        <p:spPr bwMode="auto">
          <a:xfrm>
            <a:off x="611560" y="764704"/>
            <a:ext cx="8136904"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algn="l" eaLnBrk="0" hangingPunct="0"/>
            <a:r>
              <a:rPr lang="en-US" altLang="zh-CN" sz="2000" dirty="0" smtClean="0">
                <a:latin typeface="Arial Unicode MS" pitchFamily="34" charset="-122"/>
                <a:ea typeface="Arial Unicode MS" pitchFamily="34" charset="-122"/>
                <a:cs typeface="Arial Unicode MS" pitchFamily="34" charset="-122"/>
              </a:rPr>
              <a:t>1.6GeV Proton beam was extracted from RCS with low beam loss along the beam line.</a:t>
            </a:r>
            <a:r>
              <a:rPr kumimoji="0" lang="en-US" altLang="zh-CN" sz="2000" i="0" u="none" strike="noStrike" kern="0" cap="none" spc="0" normalizeH="0" baseline="0" noProof="0" dirty="0" smtClean="0">
                <a:ln>
                  <a:noFill/>
                </a:ln>
                <a:solidFill>
                  <a:srgbClr val="FF0000"/>
                </a:solidFill>
                <a:effectLst/>
                <a:uLnTx/>
                <a:uFillTx/>
                <a:latin typeface="Arial Unicode MS" pitchFamily="34" charset="-122"/>
                <a:ea typeface="Arial Unicode MS" pitchFamily="34" charset="-122"/>
                <a:cs typeface="Arial Unicode MS" pitchFamily="34" charset="-122"/>
              </a:rPr>
              <a:t/>
            </a:r>
            <a:br>
              <a:rPr kumimoji="0" lang="en-US" altLang="zh-CN" sz="2000" i="0" u="none" strike="noStrike" kern="0" cap="none" spc="0" normalizeH="0" baseline="0" noProof="0" dirty="0" smtClean="0">
                <a:ln>
                  <a:noFill/>
                </a:ln>
                <a:solidFill>
                  <a:srgbClr val="FF0000"/>
                </a:solidFill>
                <a:effectLst/>
                <a:uLnTx/>
                <a:uFillTx/>
                <a:latin typeface="Arial Unicode MS" pitchFamily="34" charset="-122"/>
                <a:ea typeface="Arial Unicode MS" pitchFamily="34" charset="-122"/>
                <a:cs typeface="Arial Unicode MS" pitchFamily="34" charset="-122"/>
              </a:rPr>
            </a:br>
            <a:endParaRPr kumimoji="0" lang="zh-CN" altLang="en-US" sz="2000" i="0" u="none" strike="noStrike" kern="0" cap="none" spc="0" normalizeH="0" baseline="0" noProof="0" dirty="0">
              <a:ln>
                <a:noFill/>
              </a:ln>
              <a:solidFill>
                <a:srgbClr val="FF0000"/>
              </a:solidFill>
              <a:effectLst/>
              <a:uLnTx/>
              <a:uFillTx/>
              <a:latin typeface="Arial Unicode MS" pitchFamily="34" charset="-122"/>
              <a:ea typeface="Arial Unicode MS" pitchFamily="34" charset="-122"/>
              <a:cs typeface="Arial Unicode MS" pitchFamily="34" charset="-122"/>
            </a:endParaRPr>
          </a:p>
        </p:txBody>
      </p:sp>
      <p:pic>
        <p:nvPicPr>
          <p:cNvPr id="5" name="Picture 7"/>
          <p:cNvPicPr>
            <a:picLocks noGrp="1" noChangeAspect="1" noChangeArrowheads="1"/>
          </p:cNvPicPr>
          <p:nvPr>
            <p:ph idx="1"/>
          </p:nvPr>
        </p:nvPicPr>
        <p:blipFill>
          <a:blip r:embed="rId2" cstate="print"/>
          <a:srcRect/>
          <a:stretch>
            <a:fillRect/>
          </a:stretch>
        </p:blipFill>
        <p:spPr bwMode="auto">
          <a:xfrm>
            <a:off x="4683056" y="4149080"/>
            <a:ext cx="3849384" cy="2495908"/>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611560" y="1700808"/>
            <a:ext cx="3888432" cy="2339172"/>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467544" y="4246896"/>
            <a:ext cx="4032448" cy="2611104"/>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4716016" y="1628800"/>
            <a:ext cx="4211961" cy="2492896"/>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332656"/>
            <a:ext cx="6248400" cy="457200"/>
          </a:xfrm>
          <a:solidFill>
            <a:schemeClr val="bg1"/>
          </a:solidFill>
        </p:spPr>
        <p:txBody>
          <a:bodyPr/>
          <a:lstStyle/>
          <a:p>
            <a:r>
              <a:rPr lang="en-US" altLang="zh-CN" sz="4000" dirty="0" smtClean="0">
                <a:solidFill>
                  <a:srgbClr val="FF0000"/>
                </a:solidFill>
              </a:rPr>
              <a:t>COD correction</a:t>
            </a:r>
            <a:endParaRPr lang="zh-CN" altLang="en-US" sz="4000" dirty="0">
              <a:solidFill>
                <a:srgbClr val="FF0000"/>
              </a:solidFill>
            </a:endParaRPr>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34</a:t>
            </a:fld>
            <a:endParaRPr lang="en-US" altLang="zh-CN"/>
          </a:p>
        </p:txBody>
      </p:sp>
      <p:pic>
        <p:nvPicPr>
          <p:cNvPr id="5" name="内容占位符 4" descr="OrbitCorrection_20170727T034514.png"/>
          <p:cNvPicPr>
            <a:picLocks noGrp="1" noChangeAspect="1"/>
          </p:cNvPicPr>
          <p:nvPr>
            <p:ph idx="1"/>
          </p:nvPr>
        </p:nvPicPr>
        <p:blipFill>
          <a:blip r:embed="rId2" cstate="print"/>
          <a:stretch>
            <a:fillRect/>
          </a:stretch>
        </p:blipFill>
        <p:spPr>
          <a:xfrm>
            <a:off x="323528" y="1412775"/>
            <a:ext cx="8352928" cy="2686831"/>
          </a:xfrm>
        </p:spPr>
      </p:pic>
      <p:sp>
        <p:nvSpPr>
          <p:cNvPr id="7" name="TextBox 6"/>
          <p:cNvSpPr txBox="1"/>
          <p:nvPr/>
        </p:nvSpPr>
        <p:spPr>
          <a:xfrm>
            <a:off x="179512" y="908720"/>
            <a:ext cx="9289032" cy="400110"/>
          </a:xfrm>
          <a:prstGeom prst="rect">
            <a:avLst/>
          </a:prstGeom>
          <a:noFill/>
        </p:spPr>
        <p:txBody>
          <a:bodyPr wrap="square" rtlCol="0">
            <a:spAutoFit/>
          </a:bodyPr>
          <a:lstStyle/>
          <a:p>
            <a:pPr algn="l"/>
            <a:r>
              <a:rPr lang="en-US" altLang="zh-CN" sz="2000" dirty="0" smtClean="0">
                <a:solidFill>
                  <a:srgbClr val="3366FF"/>
                </a:solidFill>
              </a:rPr>
              <a:t>20 orbits at 20 different energy points were chosen to display and correction.</a:t>
            </a:r>
            <a:endParaRPr lang="zh-CN" altLang="en-US" sz="2000" dirty="0">
              <a:solidFill>
                <a:srgbClr val="3366FF"/>
              </a:solidFill>
            </a:endParaRPr>
          </a:p>
        </p:txBody>
      </p:sp>
      <p:pic>
        <p:nvPicPr>
          <p:cNvPr id="8" name="图片 7" descr="ORBIT.PNG"/>
          <p:cNvPicPr>
            <a:picLocks noChangeAspect="1"/>
          </p:cNvPicPr>
          <p:nvPr/>
        </p:nvPicPr>
        <p:blipFill>
          <a:blip r:embed="rId3" cstate="print"/>
          <a:stretch>
            <a:fillRect/>
          </a:stretch>
        </p:blipFill>
        <p:spPr>
          <a:xfrm>
            <a:off x="323528" y="4149079"/>
            <a:ext cx="8352928" cy="246506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7695"/>
            <a:ext cx="9144000" cy="299335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1048"/>
            <a:ext cx="9144000" cy="2996952"/>
          </a:xfrm>
          <a:prstGeom prst="rect">
            <a:avLst/>
          </a:prstGeom>
        </p:spPr>
      </p:pic>
      <p:sp>
        <p:nvSpPr>
          <p:cNvPr id="12" name="TextBox 7"/>
          <p:cNvSpPr txBox="1">
            <a:spLocks noChangeArrowheads="1"/>
          </p:cNvSpPr>
          <p:nvPr/>
        </p:nvSpPr>
        <p:spPr bwMode="auto">
          <a:xfrm>
            <a:off x="7596336" y="1268760"/>
            <a:ext cx="1368103" cy="646331"/>
          </a:xfrm>
          <a:prstGeom prst="rect">
            <a:avLst/>
          </a:prstGeom>
          <a:noFill/>
          <a:ln w="9525">
            <a:noFill/>
            <a:miter lim="800000"/>
            <a:headEnd/>
            <a:tailEnd/>
          </a:ln>
        </p:spPr>
        <p:txBody>
          <a:bodyPr wrap="square">
            <a:spAutoFit/>
          </a:bodyPr>
          <a:lstStyle/>
          <a:p>
            <a:r>
              <a:rPr lang="en-US" altLang="zh-CN" sz="1800" b="1" dirty="0">
                <a:solidFill>
                  <a:srgbClr val="C00000"/>
                </a:solidFill>
              </a:rPr>
              <a:t>before correction</a:t>
            </a:r>
            <a:endParaRPr lang="zh-CN" altLang="en-US" sz="1800" b="1" dirty="0">
              <a:solidFill>
                <a:srgbClr val="C00000"/>
              </a:solidFill>
            </a:endParaRPr>
          </a:p>
        </p:txBody>
      </p:sp>
      <p:sp>
        <p:nvSpPr>
          <p:cNvPr id="13" name="TextBox 7"/>
          <p:cNvSpPr txBox="1">
            <a:spLocks noChangeArrowheads="1"/>
          </p:cNvSpPr>
          <p:nvPr/>
        </p:nvSpPr>
        <p:spPr bwMode="auto">
          <a:xfrm>
            <a:off x="7596336" y="4437112"/>
            <a:ext cx="1368103" cy="646331"/>
          </a:xfrm>
          <a:prstGeom prst="rect">
            <a:avLst/>
          </a:prstGeom>
          <a:noFill/>
          <a:ln w="9525">
            <a:noFill/>
            <a:miter lim="800000"/>
            <a:headEnd/>
            <a:tailEnd/>
          </a:ln>
        </p:spPr>
        <p:txBody>
          <a:bodyPr wrap="square">
            <a:spAutoFit/>
          </a:bodyPr>
          <a:lstStyle/>
          <a:p>
            <a:r>
              <a:rPr lang="en-US" altLang="zh-CN" sz="1800" b="1" dirty="0" smtClean="0">
                <a:solidFill>
                  <a:srgbClr val="C00000"/>
                </a:solidFill>
              </a:rPr>
              <a:t>After </a:t>
            </a:r>
            <a:r>
              <a:rPr lang="en-US" altLang="zh-CN" sz="1800" b="1" dirty="0">
                <a:solidFill>
                  <a:srgbClr val="C00000"/>
                </a:solidFill>
              </a:rPr>
              <a:t>correction</a:t>
            </a:r>
            <a:endParaRPr lang="zh-CN" altLang="en-US" sz="1800" b="1" dirty="0">
              <a:solidFill>
                <a:srgbClr val="C00000"/>
              </a:solidFill>
            </a:endParaRPr>
          </a:p>
        </p:txBody>
      </p:sp>
      <p:cxnSp>
        <p:nvCxnSpPr>
          <p:cNvPr id="17" name="直接箭头连接符 16"/>
          <p:cNvCxnSpPr/>
          <p:nvPr/>
        </p:nvCxnSpPr>
        <p:spPr bwMode="auto">
          <a:xfrm flipV="1">
            <a:off x="1259632" y="1484784"/>
            <a:ext cx="360040" cy="216024"/>
          </a:xfrm>
          <a:prstGeom prst="straightConnector1">
            <a:avLst/>
          </a:prstGeom>
          <a:solidFill>
            <a:srgbClr val="FFFF00"/>
          </a:solidFill>
          <a:ln w="28575" cap="flat" cmpd="sng" algn="ctr">
            <a:solidFill>
              <a:srgbClr val="C00000"/>
            </a:solidFill>
            <a:prstDash val="solid"/>
            <a:round/>
            <a:headEnd type="none" w="med" len="med"/>
            <a:tailEnd type="arrow"/>
          </a:ln>
          <a:effectLst/>
        </p:spPr>
      </p:cxnSp>
      <p:sp>
        <p:nvSpPr>
          <p:cNvPr id="18" name="TextBox 17"/>
          <p:cNvSpPr txBox="1"/>
          <p:nvPr/>
        </p:nvSpPr>
        <p:spPr>
          <a:xfrm>
            <a:off x="1619672" y="1268760"/>
            <a:ext cx="1152128" cy="307777"/>
          </a:xfrm>
          <a:prstGeom prst="rect">
            <a:avLst/>
          </a:prstGeom>
          <a:noFill/>
        </p:spPr>
        <p:txBody>
          <a:bodyPr wrap="square" rtlCol="0">
            <a:spAutoFit/>
          </a:bodyPr>
          <a:lstStyle/>
          <a:p>
            <a:r>
              <a:rPr lang="en-US" altLang="zh-CN" b="1" dirty="0" smtClean="0"/>
              <a:t>Live orbit</a:t>
            </a:r>
            <a:endParaRPr lang="zh-CN" altLang="en-US" b="1" dirty="0"/>
          </a:p>
        </p:txBody>
      </p:sp>
      <p:cxnSp>
        <p:nvCxnSpPr>
          <p:cNvPr id="19" name="直接箭头连接符 18"/>
          <p:cNvCxnSpPr/>
          <p:nvPr/>
        </p:nvCxnSpPr>
        <p:spPr bwMode="auto">
          <a:xfrm>
            <a:off x="971600" y="2276872"/>
            <a:ext cx="0" cy="432048"/>
          </a:xfrm>
          <a:prstGeom prst="straightConnector1">
            <a:avLst/>
          </a:prstGeom>
          <a:solidFill>
            <a:srgbClr val="FFFF00"/>
          </a:solidFill>
          <a:ln w="28575" cap="flat" cmpd="sng" algn="ctr">
            <a:solidFill>
              <a:srgbClr val="C00000"/>
            </a:solidFill>
            <a:prstDash val="solid"/>
            <a:round/>
            <a:headEnd type="none" w="med" len="med"/>
            <a:tailEnd type="arrow"/>
          </a:ln>
          <a:effectLst/>
        </p:spPr>
      </p:cxnSp>
      <p:sp>
        <p:nvSpPr>
          <p:cNvPr id="22" name="TextBox 21"/>
          <p:cNvSpPr txBox="1"/>
          <p:nvPr/>
        </p:nvSpPr>
        <p:spPr>
          <a:xfrm>
            <a:off x="323528" y="2780928"/>
            <a:ext cx="1656184" cy="307777"/>
          </a:xfrm>
          <a:prstGeom prst="rect">
            <a:avLst/>
          </a:prstGeom>
          <a:noFill/>
        </p:spPr>
        <p:txBody>
          <a:bodyPr wrap="square" rtlCol="0">
            <a:spAutoFit/>
          </a:bodyPr>
          <a:lstStyle/>
          <a:p>
            <a:r>
              <a:rPr lang="en-US" altLang="zh-CN" b="1" dirty="0" smtClean="0"/>
              <a:t>Predicted orbit</a:t>
            </a:r>
            <a:endParaRPr lang="zh-CN" altLang="en-US" b="1" dirty="0"/>
          </a:p>
        </p:txBody>
      </p:sp>
    </p:spTree>
    <p:extLst>
      <p:ext uri="{BB962C8B-B14F-4D97-AF65-F5344CB8AC3E}">
        <p14:creationId xmlns:p14="http://schemas.microsoft.com/office/powerpoint/2010/main" val="403496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0" y="764704"/>
            <a:ext cx="8964488" cy="562074"/>
          </a:xfrm>
        </p:spPr>
        <p:txBody>
          <a:bodyPr>
            <a:noAutofit/>
          </a:bodyPr>
          <a:lstStyle/>
          <a:p>
            <a:r>
              <a:rPr lang="en-US" altLang="zh-CN" sz="3600" b="1" dirty="0" smtClean="0">
                <a:solidFill>
                  <a:srgbClr val="FF0000"/>
                </a:solidFill>
                <a:latin typeface="华文楷体" panose="02010600040101010101" pitchFamily="2" charset="-122"/>
                <a:ea typeface="华文楷体" panose="02010600040101010101" pitchFamily="2" charset="-122"/>
              </a:rPr>
              <a:t>Fixed </a:t>
            </a:r>
            <a:r>
              <a:rPr lang="en-US" altLang="zh-CN" sz="3600" dirty="0" smtClean="0">
                <a:solidFill>
                  <a:srgbClr val="FF0000"/>
                </a:solidFill>
                <a:latin typeface="华文楷体" panose="02010600040101010101" pitchFamily="2" charset="-122"/>
                <a:ea typeface="华文楷体" panose="02010600040101010101" pitchFamily="2" charset="-122"/>
              </a:rPr>
              <a:t>bump</a:t>
            </a:r>
            <a:r>
              <a:rPr lang="en-US" altLang="zh-CN" sz="3600" b="1" dirty="0" smtClean="0">
                <a:solidFill>
                  <a:srgbClr val="FF0000"/>
                </a:solidFill>
                <a:latin typeface="华文楷体" panose="02010600040101010101" pitchFamily="2" charset="-122"/>
                <a:ea typeface="华文楷体" panose="02010600040101010101" pitchFamily="2" charset="-122"/>
              </a:rPr>
              <a:t> injection and painting injection</a:t>
            </a:r>
            <a:endParaRPr lang="zh-CN" altLang="en-US" sz="3600" b="1" dirty="0">
              <a:solidFill>
                <a:srgbClr val="FF0000"/>
              </a:solidFill>
              <a:latin typeface="华文楷体" panose="02010600040101010101" pitchFamily="2" charset="-122"/>
              <a:ea typeface="华文楷体" panose="02010600040101010101" pitchFamily="2" charset="-122"/>
            </a:endParaRPr>
          </a:p>
        </p:txBody>
      </p:sp>
      <p:sp>
        <p:nvSpPr>
          <p:cNvPr id="5" name="内容占位符 2"/>
          <p:cNvSpPr>
            <a:spLocks noGrp="1"/>
          </p:cNvSpPr>
          <p:nvPr>
            <p:ph idx="1"/>
          </p:nvPr>
        </p:nvSpPr>
        <p:spPr>
          <a:xfrm>
            <a:off x="323528" y="1484784"/>
            <a:ext cx="8229600" cy="792088"/>
          </a:xfrm>
        </p:spPr>
        <p:txBody>
          <a:bodyPr>
            <a:noAutofit/>
          </a:bodyPr>
          <a:lstStyle/>
          <a:p>
            <a:pPr marL="0" indent="0" algn="just">
              <a:buNone/>
            </a:pPr>
            <a:r>
              <a:rPr lang="en-US" altLang="zh-CN" sz="2000" dirty="0" smtClean="0">
                <a:latin typeface="Times New Roman" pitchFamily="18" charset="0"/>
                <a:ea typeface="华文楷体" panose="02010600040101010101" pitchFamily="2" charset="-122"/>
                <a:cs typeface="Times New Roman" pitchFamily="18" charset="0"/>
              </a:rPr>
              <a:t>Compared to the painting injection, there is more beam loss during the injection process for the fixed bump injection. </a:t>
            </a:r>
          </a:p>
          <a:p>
            <a:pPr>
              <a:buNone/>
            </a:pPr>
            <a:endParaRPr lang="en-US" altLang="zh-CN" sz="2400" dirty="0">
              <a:latin typeface="华文楷体" panose="02010600040101010101" pitchFamily="2" charset="-122"/>
              <a:ea typeface="华文楷体" panose="02010600040101010101" pitchFamily="2" charset="-122"/>
            </a:endParaRPr>
          </a:p>
        </p:txBody>
      </p:sp>
      <p:pic>
        <p:nvPicPr>
          <p:cNvPr id="3076" name="Picture 4"/>
          <p:cNvPicPr>
            <a:picLocks noChangeAspect="1" noChangeArrowheads="1"/>
          </p:cNvPicPr>
          <p:nvPr/>
        </p:nvPicPr>
        <p:blipFill>
          <a:blip r:embed="rId2" cstate="print"/>
          <a:srcRect/>
          <a:stretch>
            <a:fillRect/>
          </a:stretch>
        </p:blipFill>
        <p:spPr bwMode="auto">
          <a:xfrm>
            <a:off x="4644008" y="2420888"/>
            <a:ext cx="4499992" cy="3384376"/>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0" y="2420888"/>
            <a:ext cx="4644008" cy="3384376"/>
          </a:xfrm>
          <a:prstGeom prst="rect">
            <a:avLst/>
          </a:prstGeom>
          <a:noFill/>
          <a:ln w="9525">
            <a:noFill/>
            <a:miter lim="800000"/>
            <a:headEnd/>
            <a:tailEnd/>
          </a:ln>
        </p:spPr>
      </p:pic>
      <p:sp>
        <p:nvSpPr>
          <p:cNvPr id="12" name="内容占位符 2"/>
          <p:cNvSpPr txBox="1">
            <a:spLocks/>
          </p:cNvSpPr>
          <p:nvPr/>
        </p:nvSpPr>
        <p:spPr>
          <a:xfrm>
            <a:off x="0" y="5805264"/>
            <a:ext cx="4536504" cy="792088"/>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CN" altLang="en-US" sz="2800" b="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n-cs"/>
              </a:rPr>
              <a:t>  </a:t>
            </a:r>
            <a:r>
              <a:rPr kumimoji="0" lang="en-US" altLang="zh-CN" sz="1800" b="0" i="0" u="none" strike="noStrike" kern="1200" cap="none" spc="0" normalizeH="0" baseline="0" noProof="0" dirty="0" smtClean="0">
                <a:ln>
                  <a:noFill/>
                </a:ln>
                <a:solidFill>
                  <a:srgbClr val="FF0000"/>
                </a:solidFill>
                <a:effectLst/>
                <a:uLnTx/>
                <a:uFillTx/>
                <a:latin typeface="Times New Roman" pitchFamily="18" charset="0"/>
                <a:ea typeface="华文楷体" panose="02010600040101010101" pitchFamily="2" charset="-122"/>
                <a:cs typeface="Times New Roman" pitchFamily="18" charset="0"/>
              </a:rPr>
              <a:t>Fixed</a:t>
            </a:r>
            <a:r>
              <a:rPr kumimoji="0" lang="en-US" altLang="zh-CN" sz="1800" b="0" i="0" u="none" strike="noStrike" kern="1200" cap="none" spc="0" normalizeH="0" noProof="0" dirty="0" smtClean="0">
                <a:ln>
                  <a:noFill/>
                </a:ln>
                <a:solidFill>
                  <a:srgbClr val="FF0000"/>
                </a:solidFill>
                <a:effectLst/>
                <a:uLnTx/>
                <a:uFillTx/>
                <a:latin typeface="Times New Roman" pitchFamily="18" charset="0"/>
                <a:ea typeface="华文楷体" panose="02010600040101010101" pitchFamily="2" charset="-122"/>
                <a:cs typeface="Times New Roman" pitchFamily="18" charset="0"/>
              </a:rPr>
              <a:t> bump injection</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altLang="zh-CN" sz="3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endParaRPr>
          </a:p>
        </p:txBody>
      </p:sp>
      <p:sp>
        <p:nvSpPr>
          <p:cNvPr id="14" name="内容占位符 2"/>
          <p:cNvSpPr txBox="1">
            <a:spLocks/>
          </p:cNvSpPr>
          <p:nvPr/>
        </p:nvSpPr>
        <p:spPr>
          <a:xfrm>
            <a:off x="4607496" y="5805264"/>
            <a:ext cx="4536504" cy="792088"/>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zh-CN" altLang="en-US" sz="2800" b="0" i="0" u="none" strike="noStrike" kern="1200" cap="none" spc="0" normalizeH="0" baseline="0" noProof="0" dirty="0" smtClean="0">
                <a:ln>
                  <a:noFill/>
                </a:ln>
                <a:solidFill>
                  <a:srgbClr val="FF0000"/>
                </a:solidFill>
                <a:effectLst/>
                <a:uLnTx/>
                <a:uFillTx/>
                <a:latin typeface="华文楷体" panose="02010600040101010101" pitchFamily="2" charset="-122"/>
                <a:ea typeface="华文楷体" panose="02010600040101010101" pitchFamily="2" charset="-122"/>
                <a:cs typeface="+mn-cs"/>
              </a:rPr>
              <a:t>  </a:t>
            </a:r>
            <a:r>
              <a:rPr kumimoji="0" lang="en-US" altLang="zh-CN" sz="1800" b="0" i="0" u="none" strike="noStrike" kern="1200" cap="none" spc="0" normalizeH="0" baseline="0" noProof="0" dirty="0" smtClean="0">
                <a:ln>
                  <a:noFill/>
                </a:ln>
                <a:solidFill>
                  <a:srgbClr val="FF0000"/>
                </a:solidFill>
                <a:effectLst/>
                <a:uLnTx/>
                <a:uFillTx/>
                <a:latin typeface="Times New Roman" pitchFamily="18" charset="0"/>
                <a:ea typeface="华文楷体" panose="02010600040101010101" pitchFamily="2" charset="-122"/>
                <a:cs typeface="Times New Roman" pitchFamily="18" charset="0"/>
              </a:rPr>
              <a:t>Painting </a:t>
            </a:r>
            <a:r>
              <a:rPr kumimoji="0" lang="en-US" altLang="zh-CN" sz="1800" b="0" i="0" u="none" strike="noStrike" kern="1200" cap="none" spc="0" normalizeH="0" noProof="0" dirty="0" smtClean="0">
                <a:ln>
                  <a:noFill/>
                </a:ln>
                <a:solidFill>
                  <a:srgbClr val="FF0000"/>
                </a:solidFill>
                <a:effectLst/>
                <a:uLnTx/>
                <a:uFillTx/>
                <a:latin typeface="Times New Roman" pitchFamily="18" charset="0"/>
                <a:ea typeface="华文楷体" panose="02010600040101010101" pitchFamily="2" charset="-122"/>
                <a:cs typeface="Times New Roman" pitchFamily="18" charset="0"/>
              </a:rPr>
              <a:t>injection</a:t>
            </a:r>
            <a:endParaRPr kumimoji="0" lang="en-US" altLang="zh-CN" sz="1800" b="0" i="0" u="none" strike="noStrike" kern="1200" cap="none" spc="0" normalizeH="0" baseline="0" noProof="0" dirty="0" smtClean="0">
              <a:ln>
                <a:noFill/>
              </a:ln>
              <a:solidFill>
                <a:srgbClr val="FF0000"/>
              </a:solidFill>
              <a:effectLst/>
              <a:uLnTx/>
              <a:uFillTx/>
              <a:latin typeface="Times New Roman" pitchFamily="18" charset="0"/>
              <a:ea typeface="华文楷体" panose="02010600040101010101" pitchFamily="2" charset="-122"/>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3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endParaRPr>
          </a:p>
        </p:txBody>
      </p:sp>
      <p:sp>
        <p:nvSpPr>
          <p:cNvPr id="8" name="椭圆 7"/>
          <p:cNvSpPr/>
          <p:nvPr/>
        </p:nvSpPr>
        <p:spPr>
          <a:xfrm>
            <a:off x="0" y="2564904"/>
            <a:ext cx="755576" cy="504056"/>
          </a:xfrm>
          <a:prstGeom prst="ellipse">
            <a:avLst/>
          </a:prstGeom>
          <a:ln>
            <a:solidFill>
              <a:srgbClr val="C00000"/>
            </a:solidFill>
          </a:ln>
        </p:spPr>
        <p:txBody>
          <a:bodyPr wrap="none" rtlCol="0" anchor="ctr">
            <a:spAutoFit/>
          </a:bodyPr>
          <a:lstStyle/>
          <a:p>
            <a:pPr algn="ctr"/>
            <a:endParaRPr lang="zh-CN" altLang="en-US" b="1" dirty="0" smtClean="0">
              <a:solidFill>
                <a:srgbClr val="FF0000"/>
              </a:solidFill>
            </a:endParaRPr>
          </a:p>
        </p:txBody>
      </p:sp>
    </p:spTree>
    <p:extLst>
      <p:ext uri="{BB962C8B-B14F-4D97-AF65-F5344CB8AC3E}">
        <p14:creationId xmlns:p14="http://schemas.microsoft.com/office/powerpoint/2010/main" val="7050503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p>
            <a:pPr>
              <a:defRPr/>
            </a:pPr>
            <a:fld id="{EFCD09C4-77C1-4ECB-8989-7EF4ED8527F4}" type="slidenum">
              <a:rPr lang="en-US" altLang="zh-CN" smtClean="0"/>
              <a:pPr>
                <a:defRPr/>
              </a:pPr>
              <a:t>37</a:t>
            </a:fld>
            <a:endParaRPr lang="en-US" altLang="zh-CN"/>
          </a:p>
        </p:txBody>
      </p:sp>
      <p:sp>
        <p:nvSpPr>
          <p:cNvPr id="4" name="文本框 3"/>
          <p:cNvSpPr txBox="1"/>
          <p:nvPr/>
        </p:nvSpPr>
        <p:spPr>
          <a:xfrm>
            <a:off x="323528" y="188640"/>
            <a:ext cx="6485970" cy="707886"/>
          </a:xfrm>
          <a:prstGeom prst="rect">
            <a:avLst/>
          </a:prstGeom>
          <a:solidFill>
            <a:schemeClr val="bg1"/>
          </a:solidFill>
        </p:spPr>
        <p:txBody>
          <a:bodyPr wrap="none" rtlCol="0">
            <a:spAutoFit/>
          </a:bodyPr>
          <a:lstStyle/>
          <a:p>
            <a:r>
              <a:rPr kumimoji="1" lang="en-US" altLang="zh-CN" sz="4000" dirty="0" smtClean="0">
                <a:solidFill>
                  <a:srgbClr val="FF0000"/>
                </a:solidFill>
              </a:rPr>
              <a:t>The first beam on the target</a:t>
            </a:r>
            <a:endParaRPr kumimoji="1" lang="zh-CN" altLang="en-US" sz="4000" dirty="0">
              <a:solidFill>
                <a:srgbClr val="FF0000"/>
              </a:solidFill>
            </a:endParaRPr>
          </a:p>
        </p:txBody>
      </p:sp>
      <p:pic>
        <p:nvPicPr>
          <p:cNvPr id="6" name="Picture 6"/>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59" y="908720"/>
            <a:ext cx="8893175" cy="2381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grpSp>
        <p:nvGrpSpPr>
          <p:cNvPr id="7" name="组 6"/>
          <p:cNvGrpSpPr/>
          <p:nvPr/>
        </p:nvGrpSpPr>
        <p:grpSpPr>
          <a:xfrm>
            <a:off x="395536" y="908720"/>
            <a:ext cx="8280920" cy="5792846"/>
            <a:chOff x="395536" y="908720"/>
            <a:chExt cx="8280920" cy="5792846"/>
          </a:xfrm>
        </p:grpSpPr>
        <p:pic>
          <p:nvPicPr>
            <p:cNvPr id="3" name="图片 2"/>
            <p:cNvPicPr>
              <a:picLocks noChangeAspect="1"/>
            </p:cNvPicPr>
            <p:nvPr/>
          </p:nvPicPr>
          <p:blipFill>
            <a:blip r:embed="rId3"/>
            <a:stretch>
              <a:fillRect/>
            </a:stretch>
          </p:blipFill>
          <p:spPr>
            <a:xfrm>
              <a:off x="395536" y="908720"/>
              <a:ext cx="8280920" cy="5792846"/>
            </a:xfrm>
            <a:prstGeom prst="rect">
              <a:avLst/>
            </a:prstGeom>
          </p:spPr>
        </p:pic>
        <p:sp>
          <p:nvSpPr>
            <p:cNvPr id="5" name="文本框 4"/>
            <p:cNvSpPr txBox="1"/>
            <p:nvPr/>
          </p:nvSpPr>
          <p:spPr>
            <a:xfrm>
              <a:off x="1575131" y="1753652"/>
              <a:ext cx="2420805" cy="523220"/>
            </a:xfrm>
            <a:prstGeom prst="rect">
              <a:avLst/>
            </a:prstGeom>
            <a:noFill/>
          </p:spPr>
          <p:txBody>
            <a:bodyPr wrap="none" rtlCol="0">
              <a:spAutoFit/>
            </a:bodyPr>
            <a:lstStyle/>
            <a:p>
              <a:r>
                <a:rPr kumimoji="1" lang="en-US" altLang="zh-CN" sz="2800" dirty="0" smtClean="0">
                  <a:solidFill>
                    <a:srgbClr val="0000FF"/>
                  </a:solidFill>
                </a:rPr>
                <a:t>Aug. 28, 2017</a:t>
              </a:r>
              <a:endParaRPr kumimoji="1" lang="zh-CN" altLang="en-US" sz="2800" dirty="0">
                <a:solidFill>
                  <a:srgbClr val="0000FF"/>
                </a:solidFill>
              </a:endParaRPr>
            </a:p>
          </p:txBody>
        </p:sp>
      </p:grpSp>
    </p:spTree>
    <p:extLst>
      <p:ext uri="{BB962C8B-B14F-4D97-AF65-F5344CB8AC3E}">
        <p14:creationId xmlns:p14="http://schemas.microsoft.com/office/powerpoint/2010/main" val="32015467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764704"/>
            <a:ext cx="8784976" cy="457200"/>
          </a:xfrm>
        </p:spPr>
        <p:txBody>
          <a:bodyPr/>
          <a:lstStyle/>
          <a:p>
            <a:pPr lvl="0"/>
            <a:r>
              <a:rPr lang="en-US" altLang="zh-CN" sz="2800" dirty="0" smtClean="0">
                <a:solidFill>
                  <a:srgbClr val="FF0000"/>
                </a:solidFill>
              </a:rPr>
              <a:t>Application software development based on XAL</a:t>
            </a:r>
            <a:endParaRPr lang="zh-CN" altLang="en-US" sz="2400" dirty="0"/>
          </a:p>
        </p:txBody>
      </p:sp>
      <p:sp>
        <p:nvSpPr>
          <p:cNvPr id="3" name="内容占位符 2"/>
          <p:cNvSpPr>
            <a:spLocks noGrp="1"/>
          </p:cNvSpPr>
          <p:nvPr>
            <p:ph idx="1"/>
          </p:nvPr>
        </p:nvSpPr>
        <p:spPr>
          <a:xfrm>
            <a:off x="609600" y="1356320"/>
            <a:ext cx="8139113" cy="4953000"/>
          </a:xfrm>
        </p:spPr>
        <p:txBody>
          <a:bodyPr/>
          <a:lstStyle/>
          <a:p>
            <a:r>
              <a:rPr lang="en-US" altLang="zh-CN" sz="1600" dirty="0" smtClean="0">
                <a:solidFill>
                  <a:schemeClr val="tx1"/>
                </a:solidFill>
                <a:cs typeface="Arial"/>
              </a:rPr>
              <a:t>Early preparation:</a:t>
            </a:r>
          </a:p>
          <a:p>
            <a:pPr marL="702000">
              <a:buClr>
                <a:srgbClr val="1679BA"/>
              </a:buClr>
              <a:buFont typeface="Wingdings" pitchFamily="2" charset="2"/>
              <a:buChar char="ü"/>
            </a:pPr>
            <a:r>
              <a:rPr lang="en-US" altLang="zh-CN" sz="1400" dirty="0" smtClean="0">
                <a:solidFill>
                  <a:srgbClr val="FF0000"/>
                </a:solidFill>
                <a:cs typeface="Arial"/>
              </a:rPr>
              <a:t>Optics files in XAL format was created.</a:t>
            </a:r>
          </a:p>
          <a:p>
            <a:pPr marL="702000">
              <a:buClr>
                <a:srgbClr val="1679BA"/>
              </a:buClr>
              <a:buFont typeface="Wingdings" pitchFamily="2" charset="2"/>
              <a:buChar char="ü"/>
            </a:pPr>
            <a:r>
              <a:rPr lang="en-US" altLang="zh-CN" sz="1400" dirty="0" smtClean="0">
                <a:solidFill>
                  <a:srgbClr val="FF0000"/>
                </a:solidFill>
                <a:cs typeface="Arial"/>
              </a:rPr>
              <a:t>EPICS soft IOC for the conversion between power supply and magnet field is created.</a:t>
            </a:r>
          </a:p>
          <a:p>
            <a:pPr marL="702000">
              <a:buClr>
                <a:srgbClr val="1679BA"/>
              </a:buClr>
              <a:buFont typeface="Wingdings" pitchFamily="2" charset="2"/>
              <a:buChar char="ü"/>
            </a:pPr>
            <a:r>
              <a:rPr lang="en-US" altLang="zh-CN" sz="1400" dirty="0" smtClean="0">
                <a:solidFill>
                  <a:schemeClr val="tx1"/>
                </a:solidFill>
                <a:cs typeface="Arial"/>
              </a:rPr>
              <a:t>Testing the communication(PV) with hardware.</a:t>
            </a:r>
          </a:p>
          <a:p>
            <a:pPr marL="702000">
              <a:buClr>
                <a:srgbClr val="1679BA"/>
              </a:buClr>
              <a:buFont typeface="Wingdings" pitchFamily="2" charset="2"/>
              <a:buChar char="ü"/>
            </a:pPr>
            <a:r>
              <a:rPr lang="en-US" altLang="zh-CN" sz="1400" dirty="0" smtClean="0">
                <a:solidFill>
                  <a:schemeClr val="tx1"/>
                </a:solidFill>
                <a:cs typeface="Arial"/>
              </a:rPr>
              <a:t>Software platform is created in new control room.</a:t>
            </a:r>
          </a:p>
          <a:p>
            <a:pPr marL="702000">
              <a:buClr>
                <a:srgbClr val="1679BA"/>
              </a:buClr>
              <a:buFont typeface="Wingdings" pitchFamily="2" charset="2"/>
              <a:buChar char="ü"/>
            </a:pPr>
            <a:r>
              <a:rPr lang="en-US" altLang="zh-CN" sz="1400" dirty="0" smtClean="0">
                <a:solidFill>
                  <a:schemeClr val="tx1"/>
                </a:solidFill>
                <a:cs typeface="Arial"/>
              </a:rPr>
              <a:t>A GIT server was set up for software version control.</a:t>
            </a:r>
          </a:p>
          <a:p>
            <a:r>
              <a:rPr lang="en-US" altLang="zh-CN" sz="1600" dirty="0" smtClean="0">
                <a:solidFill>
                  <a:schemeClr val="tx1"/>
                </a:solidFill>
                <a:cs typeface="Arial"/>
              </a:rPr>
              <a:t>Applications development</a:t>
            </a:r>
          </a:p>
          <a:p>
            <a:pPr marL="702000">
              <a:buClr>
                <a:srgbClr val="1679BA"/>
              </a:buClr>
              <a:buFont typeface="Wingdings" pitchFamily="2" charset="2"/>
              <a:buChar char="ü"/>
            </a:pPr>
            <a:r>
              <a:rPr kumimoji="1" lang="en-US" altLang="zh-CN" sz="1400" dirty="0" smtClean="0">
                <a:solidFill>
                  <a:srgbClr val="000000"/>
                </a:solidFill>
              </a:rPr>
              <a:t>Directly used \little  modification\ self developed</a:t>
            </a:r>
          </a:p>
          <a:p>
            <a:pPr marL="702000">
              <a:buClr>
                <a:srgbClr val="1679BA"/>
              </a:buClr>
              <a:buFont typeface="Wingdings" pitchFamily="2" charset="2"/>
              <a:buChar char="ü"/>
            </a:pPr>
            <a:r>
              <a:rPr lang="en-US" altLang="zh-CN" sz="1400" dirty="0" smtClean="0">
                <a:solidFill>
                  <a:schemeClr val="tx1"/>
                </a:solidFill>
                <a:cs typeface="Arial"/>
              </a:rPr>
              <a:t>JAVA\MATLAB\JAVAFX/Python</a:t>
            </a:r>
          </a:p>
          <a:p>
            <a:r>
              <a:rPr lang="en-US" altLang="zh-CN" sz="1600" dirty="0" smtClean="0">
                <a:solidFill>
                  <a:schemeClr val="tx1"/>
                </a:solidFill>
                <a:cs typeface="Arial"/>
              </a:rPr>
              <a:t>Database creation</a:t>
            </a:r>
          </a:p>
          <a:p>
            <a:pPr marL="702000">
              <a:buClr>
                <a:srgbClr val="1679BA"/>
              </a:buClr>
              <a:buFont typeface="Wingdings" pitchFamily="2" charset="2"/>
              <a:buChar char="ü"/>
            </a:pPr>
            <a:r>
              <a:rPr lang="en-US" altLang="zh-CN" sz="1400" dirty="0" smtClean="0">
                <a:solidFill>
                  <a:schemeClr val="tx1"/>
                </a:solidFill>
                <a:cs typeface="Arial"/>
              </a:rPr>
              <a:t>Database: </a:t>
            </a:r>
            <a:r>
              <a:rPr lang="en-US" altLang="zh-CN" sz="1400" dirty="0" err="1" smtClean="0">
                <a:solidFill>
                  <a:schemeClr val="tx1"/>
                </a:solidFill>
                <a:cs typeface="Arial"/>
              </a:rPr>
              <a:t>PVlogger</a:t>
            </a:r>
            <a:r>
              <a:rPr lang="en-US" altLang="zh-CN" sz="1400" dirty="0" smtClean="0">
                <a:solidFill>
                  <a:schemeClr val="tx1"/>
                </a:solidFill>
                <a:cs typeface="Arial"/>
              </a:rPr>
              <a:t>\score\model-lattice\magnet</a:t>
            </a:r>
          </a:p>
          <a:p>
            <a:r>
              <a:rPr lang="en-US" altLang="zh-CN" sz="1600" dirty="0" smtClean="0">
                <a:solidFill>
                  <a:schemeClr val="tx1"/>
                </a:solidFill>
                <a:cs typeface="Arial"/>
              </a:rPr>
              <a:t>OPENXAL contribution</a:t>
            </a:r>
          </a:p>
          <a:p>
            <a:pPr marL="702000">
              <a:buClr>
                <a:srgbClr val="1679BA"/>
              </a:buClr>
              <a:buFont typeface="Wingdings" pitchFamily="2" charset="2"/>
              <a:buChar char="ü"/>
            </a:pPr>
            <a:r>
              <a:rPr lang="en-US" altLang="zh-CN" sz="1400" dirty="0" smtClean="0">
                <a:solidFill>
                  <a:schemeClr val="tx1"/>
                </a:solidFill>
                <a:cs typeface="Arial"/>
              </a:rPr>
              <a:t>Add fringe filed to online model and created </a:t>
            </a:r>
            <a:r>
              <a:rPr lang="en-US" altLang="zh-CN" sz="1400" dirty="0" err="1" smtClean="0">
                <a:solidFill>
                  <a:schemeClr val="tx1"/>
                </a:solidFill>
                <a:cs typeface="Arial"/>
              </a:rPr>
              <a:t>machinesimulator</a:t>
            </a:r>
            <a:r>
              <a:rPr lang="en-US" altLang="zh-CN" sz="1400" dirty="0" smtClean="0">
                <a:solidFill>
                  <a:schemeClr val="tx1"/>
                </a:solidFill>
                <a:cs typeface="Arial"/>
              </a:rPr>
              <a:t> app.</a:t>
            </a:r>
          </a:p>
          <a:p>
            <a:endParaRPr lang="en-US" altLang="zh-CN" sz="2000" dirty="0" smtClean="0">
              <a:cs typeface="Arial"/>
            </a:endParaRPr>
          </a:p>
          <a:p>
            <a:endParaRPr lang="en-US" altLang="zh-CN" sz="2000" dirty="0" smtClean="0">
              <a:cs typeface="Arial"/>
            </a:endParaRPr>
          </a:p>
          <a:p>
            <a:endParaRPr lang="en-US" altLang="zh-CN" sz="2000" dirty="0" smtClean="0">
              <a:cs typeface="Arial"/>
            </a:endParaRPr>
          </a:p>
          <a:p>
            <a:endParaRPr lang="zh-CN" altLang="en-US" sz="2000" dirty="0"/>
          </a:p>
        </p:txBody>
      </p:sp>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38</a:t>
            </a:fld>
            <a:endParaRPr lang="en-US" altLang="zh-CN"/>
          </a:p>
        </p:txBody>
      </p:sp>
      <p:grpSp>
        <p:nvGrpSpPr>
          <p:cNvPr id="10" name="组合 40"/>
          <p:cNvGrpSpPr/>
          <p:nvPr/>
        </p:nvGrpSpPr>
        <p:grpSpPr>
          <a:xfrm>
            <a:off x="5724128" y="3789040"/>
            <a:ext cx="3059832" cy="2016224"/>
            <a:chOff x="1535789" y="2420888"/>
            <a:chExt cx="5698261" cy="3744416"/>
          </a:xfrm>
        </p:grpSpPr>
        <p:sp>
          <p:nvSpPr>
            <p:cNvPr id="11" name="Rectangle 9"/>
            <p:cNvSpPr>
              <a:spLocks noChangeArrowheads="1"/>
            </p:cNvSpPr>
            <p:nvPr/>
          </p:nvSpPr>
          <p:spPr bwMode="auto">
            <a:xfrm>
              <a:off x="2480950" y="3124200"/>
              <a:ext cx="1447800" cy="533400"/>
            </a:xfrm>
            <a:prstGeom prst="rect">
              <a:avLst/>
            </a:prstGeom>
            <a:solidFill>
              <a:schemeClr val="accent2">
                <a:alpha val="25000"/>
              </a:scheme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pitchFamily="2" charset="-122"/>
                </a:rPr>
                <a:t>   </a:t>
              </a:r>
              <a:r>
                <a:rPr lang="en-US" altLang="zh-CN" dirty="0" err="1">
                  <a:latin typeface="Times New Roman" pitchFamily="18" charset="0"/>
                  <a:ea typeface="宋体" pitchFamily="2" charset="-122"/>
                </a:rPr>
                <a:t>Matlab</a:t>
              </a:r>
              <a:r>
                <a:rPr lang="en-US" altLang="zh-CN" dirty="0">
                  <a:latin typeface="Times New Roman" pitchFamily="18" charset="0"/>
                  <a:ea typeface="宋体" pitchFamily="2" charset="-122"/>
                </a:rPr>
                <a:t>  </a:t>
              </a:r>
            </a:p>
          </p:txBody>
        </p:sp>
        <p:sp>
          <p:nvSpPr>
            <p:cNvPr id="12" name="Rectangle 10"/>
            <p:cNvSpPr>
              <a:spLocks noChangeArrowheads="1"/>
            </p:cNvSpPr>
            <p:nvPr/>
          </p:nvSpPr>
          <p:spPr bwMode="auto">
            <a:xfrm>
              <a:off x="5786250" y="3124200"/>
              <a:ext cx="1447800" cy="533400"/>
            </a:xfrm>
            <a:prstGeom prst="rect">
              <a:avLst/>
            </a:prstGeom>
            <a:solidFill>
              <a:schemeClr val="accent2">
                <a:alpha val="25000"/>
              </a:scheme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pitchFamily="2" charset="-122"/>
                </a:rPr>
                <a:t>   Python  </a:t>
              </a:r>
            </a:p>
          </p:txBody>
        </p:sp>
        <p:grpSp>
          <p:nvGrpSpPr>
            <p:cNvPr id="13" name="组合 38"/>
            <p:cNvGrpSpPr/>
            <p:nvPr/>
          </p:nvGrpSpPr>
          <p:grpSpPr>
            <a:xfrm>
              <a:off x="1535789" y="2420888"/>
              <a:ext cx="5675312" cy="3744416"/>
              <a:chOff x="1535789" y="2420888"/>
              <a:chExt cx="5675312" cy="3744416"/>
            </a:xfrm>
          </p:grpSpPr>
          <p:sp>
            <p:nvSpPr>
              <p:cNvPr id="14" name="Rectangle 3"/>
              <p:cNvSpPr>
                <a:spLocks noChangeArrowheads="1"/>
              </p:cNvSpPr>
              <p:nvPr/>
            </p:nvSpPr>
            <p:spPr bwMode="auto">
              <a:xfrm>
                <a:off x="1955962" y="5638800"/>
                <a:ext cx="5112568" cy="526504"/>
              </a:xfrm>
              <a:prstGeom prst="rect">
                <a:avLst/>
              </a:prstGeom>
              <a:solidFill>
                <a:srgbClr val="00B0F0"/>
              </a:solidFill>
              <a:ln w="57150" cap="sq">
                <a:solidFill>
                  <a:srgbClr val="002060"/>
                </a:solidFill>
                <a:miter lim="800000"/>
                <a:headEnd type="none" w="sm" len="sm"/>
                <a:tailEnd type="none" w="sm" len="sm"/>
              </a:ln>
              <a:effectLst/>
            </p:spPr>
            <p:txBody>
              <a:bodyPr wrap="none" anchor="ctr"/>
              <a:lstStyle/>
              <a:p>
                <a:pPr algn="ctr"/>
                <a:r>
                  <a:rPr lang="en-US" altLang="zh-CN" sz="2000" b="1" dirty="0">
                    <a:latin typeface="Times New Roman" pitchFamily="18" charset="0"/>
                    <a:ea typeface="宋体" pitchFamily="2" charset="-122"/>
                  </a:rPr>
                  <a:t>Hardware</a:t>
                </a:r>
              </a:p>
            </p:txBody>
          </p:sp>
          <p:sp>
            <p:nvSpPr>
              <p:cNvPr id="15" name="Rectangle 4"/>
              <p:cNvSpPr>
                <a:spLocks noChangeArrowheads="1"/>
              </p:cNvSpPr>
              <p:nvPr/>
            </p:nvSpPr>
            <p:spPr bwMode="auto">
              <a:xfrm>
                <a:off x="1979712" y="4797152"/>
                <a:ext cx="5112568" cy="533400"/>
              </a:xfrm>
              <a:prstGeom prst="rect">
                <a:avLst/>
              </a:prstGeom>
              <a:solidFill>
                <a:srgbClr val="0070C0">
                  <a:alpha val="49001"/>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pitchFamily="2" charset="-122"/>
                  </a:rPr>
                  <a:t>   </a:t>
                </a:r>
                <a:r>
                  <a:rPr lang="en-US" altLang="zh-CN" dirty="0" smtClean="0">
                    <a:latin typeface="Times New Roman" pitchFamily="18" charset="0"/>
                    <a:ea typeface="宋体" pitchFamily="2" charset="-122"/>
                  </a:rPr>
                  <a:t>EPICS</a:t>
                </a:r>
                <a:endParaRPr lang="en-US" altLang="zh-CN" baseline="30000" dirty="0">
                  <a:latin typeface="Times New Roman" pitchFamily="18" charset="0"/>
                  <a:ea typeface="宋体" pitchFamily="2" charset="-122"/>
                </a:endParaRPr>
              </a:p>
            </p:txBody>
          </p:sp>
          <p:sp>
            <p:nvSpPr>
              <p:cNvPr id="16" name="Rectangle 8"/>
              <p:cNvSpPr>
                <a:spLocks noChangeArrowheads="1"/>
              </p:cNvSpPr>
              <p:nvPr/>
            </p:nvSpPr>
            <p:spPr bwMode="auto">
              <a:xfrm>
                <a:off x="2771800" y="3962400"/>
                <a:ext cx="3816424" cy="533400"/>
              </a:xfrm>
              <a:prstGeom prst="rect">
                <a:avLst/>
              </a:prstGeom>
              <a:solidFill>
                <a:srgbClr val="E719AC">
                  <a:alpha val="24706"/>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pitchFamily="2" charset="-122"/>
                  </a:rPr>
                  <a:t>  </a:t>
                </a:r>
                <a:r>
                  <a:rPr lang="en-US" altLang="zh-CN" dirty="0" smtClean="0">
                    <a:latin typeface="Times New Roman" pitchFamily="18" charset="0"/>
                    <a:ea typeface="宋体" pitchFamily="2" charset="-122"/>
                  </a:rPr>
                  <a:t>XAL</a:t>
                </a:r>
                <a:endParaRPr lang="en-US" altLang="zh-CN" sz="1400" baseline="30000" dirty="0">
                  <a:ea typeface="宋体" pitchFamily="2" charset="-122"/>
                </a:endParaRPr>
              </a:p>
            </p:txBody>
          </p:sp>
          <p:sp>
            <p:nvSpPr>
              <p:cNvPr id="17" name="Line 13"/>
              <p:cNvSpPr>
                <a:spLocks noChangeShapeType="1"/>
              </p:cNvSpPr>
              <p:nvPr/>
            </p:nvSpPr>
            <p:spPr bwMode="auto">
              <a:xfrm>
                <a:off x="4511867" y="4509120"/>
                <a:ext cx="0" cy="3048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18" name="Line 16"/>
              <p:cNvSpPr>
                <a:spLocks noChangeShapeType="1"/>
              </p:cNvSpPr>
              <p:nvPr/>
            </p:nvSpPr>
            <p:spPr bwMode="auto">
              <a:xfrm>
                <a:off x="4487359" y="5373216"/>
                <a:ext cx="0" cy="3048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19" name="Line 23"/>
              <p:cNvSpPr>
                <a:spLocks noChangeShapeType="1"/>
              </p:cNvSpPr>
              <p:nvPr/>
            </p:nvSpPr>
            <p:spPr bwMode="auto">
              <a:xfrm>
                <a:off x="2133600" y="2895600"/>
                <a:ext cx="0" cy="19050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20" name="Line 24"/>
              <p:cNvSpPr>
                <a:spLocks noChangeShapeType="1"/>
              </p:cNvSpPr>
              <p:nvPr/>
            </p:nvSpPr>
            <p:spPr bwMode="auto">
              <a:xfrm>
                <a:off x="2590800" y="3657600"/>
                <a:ext cx="0" cy="11430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21" name="Line 25"/>
              <p:cNvSpPr>
                <a:spLocks noChangeShapeType="1"/>
              </p:cNvSpPr>
              <p:nvPr/>
            </p:nvSpPr>
            <p:spPr bwMode="auto">
              <a:xfrm>
                <a:off x="3222175" y="3657600"/>
                <a:ext cx="0" cy="3048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22" name="Line 26"/>
              <p:cNvSpPr>
                <a:spLocks noChangeShapeType="1"/>
              </p:cNvSpPr>
              <p:nvPr/>
            </p:nvSpPr>
            <p:spPr bwMode="auto">
              <a:xfrm>
                <a:off x="6311309" y="3645024"/>
                <a:ext cx="0" cy="304800"/>
              </a:xfrm>
              <a:prstGeom prst="line">
                <a:avLst/>
              </a:prstGeom>
              <a:noFill/>
              <a:ln w="57150" cap="sq">
                <a:solidFill>
                  <a:srgbClr val="002060"/>
                </a:solidFill>
                <a:round/>
                <a:headEnd/>
                <a:tailEnd type="triangle" w="med" len="med"/>
              </a:ln>
              <a:effectLst/>
            </p:spPr>
            <p:txBody>
              <a:bodyPr/>
              <a:lstStyle/>
              <a:p>
                <a:endParaRPr lang="zh-CN" altLang="en-US" sz="1400"/>
              </a:p>
            </p:txBody>
          </p:sp>
          <p:sp>
            <p:nvSpPr>
              <p:cNvPr id="23" name="Line 27"/>
              <p:cNvSpPr>
                <a:spLocks noChangeShapeType="1"/>
              </p:cNvSpPr>
              <p:nvPr/>
            </p:nvSpPr>
            <p:spPr bwMode="auto">
              <a:xfrm>
                <a:off x="3190500" y="2895600"/>
                <a:ext cx="0" cy="228600"/>
              </a:xfrm>
              <a:prstGeom prst="line">
                <a:avLst/>
              </a:prstGeom>
              <a:noFill/>
              <a:ln w="57150" cap="sq">
                <a:solidFill>
                  <a:srgbClr val="002060"/>
                </a:solidFill>
                <a:round/>
                <a:headEnd type="none" w="sm" len="sm"/>
                <a:tailEnd type="triangle" w="sm" len="sm"/>
              </a:ln>
              <a:effectLst/>
            </p:spPr>
            <p:txBody>
              <a:bodyPr/>
              <a:lstStyle/>
              <a:p>
                <a:endParaRPr lang="zh-CN" altLang="en-US" sz="1400"/>
              </a:p>
            </p:txBody>
          </p:sp>
          <p:sp>
            <p:nvSpPr>
              <p:cNvPr id="24" name="Line 28"/>
              <p:cNvSpPr>
                <a:spLocks noChangeShapeType="1"/>
              </p:cNvSpPr>
              <p:nvPr/>
            </p:nvSpPr>
            <p:spPr bwMode="auto">
              <a:xfrm>
                <a:off x="6588224" y="2888561"/>
                <a:ext cx="0" cy="228600"/>
              </a:xfrm>
              <a:prstGeom prst="line">
                <a:avLst/>
              </a:prstGeom>
              <a:noFill/>
              <a:ln w="57150" cap="sq">
                <a:solidFill>
                  <a:srgbClr val="002060"/>
                </a:solidFill>
                <a:round/>
                <a:headEnd type="none" w="sm" len="sm"/>
                <a:tailEnd type="triangle" w="sm" len="sm"/>
              </a:ln>
              <a:effectLst/>
            </p:spPr>
            <p:txBody>
              <a:bodyPr/>
              <a:lstStyle/>
              <a:p>
                <a:endParaRPr lang="zh-CN" altLang="en-US" sz="1400"/>
              </a:p>
            </p:txBody>
          </p:sp>
          <p:sp>
            <p:nvSpPr>
              <p:cNvPr id="25" name="Line 29"/>
              <p:cNvSpPr>
                <a:spLocks noChangeShapeType="1"/>
              </p:cNvSpPr>
              <p:nvPr/>
            </p:nvSpPr>
            <p:spPr bwMode="auto">
              <a:xfrm>
                <a:off x="4447324" y="2870218"/>
                <a:ext cx="0" cy="1066801"/>
              </a:xfrm>
              <a:prstGeom prst="line">
                <a:avLst/>
              </a:prstGeom>
              <a:noFill/>
              <a:ln w="57150" cap="sq">
                <a:solidFill>
                  <a:srgbClr val="002060"/>
                </a:solidFill>
                <a:round/>
                <a:headEnd type="none" w="sm" len="sm"/>
                <a:tailEnd type="triangle" w="sm" len="sm"/>
              </a:ln>
              <a:effectLst/>
            </p:spPr>
            <p:txBody>
              <a:bodyPr/>
              <a:lstStyle/>
              <a:p>
                <a:endParaRPr lang="zh-CN" altLang="en-US" sz="1400"/>
              </a:p>
            </p:txBody>
          </p:sp>
          <p:sp>
            <p:nvSpPr>
              <p:cNvPr id="26" name="Rectangle 33"/>
              <p:cNvSpPr>
                <a:spLocks noChangeArrowheads="1"/>
              </p:cNvSpPr>
              <p:nvPr/>
            </p:nvSpPr>
            <p:spPr bwMode="auto">
              <a:xfrm>
                <a:off x="4785750" y="3429000"/>
                <a:ext cx="914400" cy="533400"/>
              </a:xfrm>
              <a:prstGeom prst="rect">
                <a:avLst/>
              </a:prstGeom>
              <a:solidFill>
                <a:schemeClr val="accent1">
                  <a:alpha val="25000"/>
                </a:scheme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pitchFamily="2" charset="-122"/>
                  </a:rPr>
                  <a:t>GUI</a:t>
                </a:r>
              </a:p>
            </p:txBody>
          </p:sp>
          <p:sp>
            <p:nvSpPr>
              <p:cNvPr id="27" name="Line 34"/>
              <p:cNvSpPr>
                <a:spLocks noChangeShapeType="1"/>
              </p:cNvSpPr>
              <p:nvPr/>
            </p:nvSpPr>
            <p:spPr bwMode="auto">
              <a:xfrm>
                <a:off x="5244580" y="2888561"/>
                <a:ext cx="0" cy="533400"/>
              </a:xfrm>
              <a:prstGeom prst="line">
                <a:avLst/>
              </a:prstGeom>
              <a:noFill/>
              <a:ln w="57150" cap="sq">
                <a:solidFill>
                  <a:srgbClr val="002060"/>
                </a:solidFill>
                <a:round/>
                <a:headEnd type="none" w="sm" len="sm"/>
                <a:tailEnd type="triangle" w="sm" len="sm"/>
              </a:ln>
              <a:effectLst/>
            </p:spPr>
            <p:txBody>
              <a:bodyPr/>
              <a:lstStyle/>
              <a:p>
                <a:endParaRPr lang="zh-CN" altLang="en-US" sz="1400"/>
              </a:p>
            </p:txBody>
          </p:sp>
          <p:sp>
            <p:nvSpPr>
              <p:cNvPr id="28" name="Rectangle 22"/>
              <p:cNvSpPr>
                <a:spLocks noChangeArrowheads="1"/>
              </p:cNvSpPr>
              <p:nvPr/>
            </p:nvSpPr>
            <p:spPr bwMode="auto">
              <a:xfrm>
                <a:off x="1535789" y="2420888"/>
                <a:ext cx="1066800" cy="457200"/>
              </a:xfrm>
              <a:prstGeom prst="rect">
                <a:avLst/>
              </a:prstGeom>
              <a:solidFill>
                <a:srgbClr val="FF0000">
                  <a:alpha val="25000"/>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charset="-122"/>
                  </a:rPr>
                  <a:t>   App *</a:t>
                </a:r>
              </a:p>
            </p:txBody>
          </p:sp>
          <p:sp>
            <p:nvSpPr>
              <p:cNvPr id="29" name="Rectangle 22"/>
              <p:cNvSpPr>
                <a:spLocks noChangeArrowheads="1"/>
              </p:cNvSpPr>
              <p:nvPr/>
            </p:nvSpPr>
            <p:spPr bwMode="auto">
              <a:xfrm>
                <a:off x="2676042" y="2420888"/>
                <a:ext cx="1066800" cy="457200"/>
              </a:xfrm>
              <a:prstGeom prst="rect">
                <a:avLst/>
              </a:prstGeom>
              <a:solidFill>
                <a:srgbClr val="FF0000">
                  <a:alpha val="25000"/>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charset="-122"/>
                  </a:rPr>
                  <a:t>   App *</a:t>
                </a:r>
              </a:p>
            </p:txBody>
          </p:sp>
          <p:sp>
            <p:nvSpPr>
              <p:cNvPr id="30" name="Rectangle 22"/>
              <p:cNvSpPr>
                <a:spLocks noChangeArrowheads="1"/>
              </p:cNvSpPr>
              <p:nvPr/>
            </p:nvSpPr>
            <p:spPr bwMode="auto">
              <a:xfrm>
                <a:off x="3828170" y="2420888"/>
                <a:ext cx="1066800" cy="457200"/>
              </a:xfrm>
              <a:prstGeom prst="rect">
                <a:avLst/>
              </a:prstGeom>
              <a:solidFill>
                <a:srgbClr val="FF0000">
                  <a:alpha val="25000"/>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charset="-122"/>
                  </a:rPr>
                  <a:t>   App *</a:t>
                </a:r>
              </a:p>
            </p:txBody>
          </p:sp>
          <p:sp>
            <p:nvSpPr>
              <p:cNvPr id="31" name="Rectangle 22"/>
              <p:cNvSpPr>
                <a:spLocks noChangeArrowheads="1"/>
              </p:cNvSpPr>
              <p:nvPr/>
            </p:nvSpPr>
            <p:spPr bwMode="auto">
              <a:xfrm>
                <a:off x="4981743" y="2420888"/>
                <a:ext cx="1066800" cy="457200"/>
              </a:xfrm>
              <a:prstGeom prst="rect">
                <a:avLst/>
              </a:prstGeom>
              <a:solidFill>
                <a:srgbClr val="FF0000">
                  <a:alpha val="25000"/>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charset="-122"/>
                  </a:rPr>
                  <a:t>   App *</a:t>
                </a:r>
              </a:p>
            </p:txBody>
          </p:sp>
          <p:sp>
            <p:nvSpPr>
              <p:cNvPr id="32" name="Rectangle 22"/>
              <p:cNvSpPr>
                <a:spLocks noChangeArrowheads="1"/>
              </p:cNvSpPr>
              <p:nvPr/>
            </p:nvSpPr>
            <p:spPr bwMode="auto">
              <a:xfrm>
                <a:off x="6144301" y="2420888"/>
                <a:ext cx="1066800" cy="457200"/>
              </a:xfrm>
              <a:prstGeom prst="rect">
                <a:avLst/>
              </a:prstGeom>
              <a:solidFill>
                <a:srgbClr val="FF0000">
                  <a:alpha val="25000"/>
                </a:srgbClr>
              </a:solidFill>
              <a:ln w="57150" cap="sq">
                <a:solidFill>
                  <a:srgbClr val="002060"/>
                </a:solidFill>
                <a:miter lim="800000"/>
                <a:headEnd type="none" w="sm" len="sm"/>
                <a:tailEnd type="none" w="sm" len="sm"/>
              </a:ln>
              <a:effectLst/>
            </p:spPr>
            <p:txBody>
              <a:bodyPr wrap="none" anchor="ctr"/>
              <a:lstStyle/>
              <a:p>
                <a:pPr algn="ctr"/>
                <a:r>
                  <a:rPr lang="en-US" altLang="zh-CN" dirty="0">
                    <a:latin typeface="Times New Roman" pitchFamily="18" charset="0"/>
                    <a:ea typeface="宋体" charset="-122"/>
                  </a:rPr>
                  <a:t>   App *</a:t>
                </a:r>
              </a:p>
            </p:txBody>
          </p:sp>
        </p:grpSp>
      </p:grpSp>
    </p:spTree>
    <p:extLst>
      <p:ext uri="{BB962C8B-B14F-4D97-AF65-F5344CB8AC3E}">
        <p14:creationId xmlns:p14="http://schemas.microsoft.com/office/powerpoint/2010/main" val="32673004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563231"/>
          </a:xfrm>
        </p:spPr>
        <p:txBody>
          <a:bodyPr/>
          <a:lstStyle/>
          <a:p>
            <a:pPr algn="ctr"/>
            <a:r>
              <a:rPr lang="en-US" sz="4000" dirty="0" smtClean="0">
                <a:solidFill>
                  <a:srgbClr val="FF0000"/>
                </a:solidFill>
                <a:effectLst>
                  <a:outerShdw blurRad="38100" dist="38100" dir="2700000" algn="tl">
                    <a:srgbClr val="000000">
                      <a:alpha val="43137"/>
                    </a:srgbClr>
                  </a:outerShdw>
                </a:effectLst>
              </a:rPr>
              <a:t>Summary</a:t>
            </a:r>
            <a:endParaRPr lang="en-US" sz="40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6201" y="1556792"/>
            <a:ext cx="8964488" cy="4752528"/>
          </a:xfrm>
        </p:spPr>
        <p:txBody>
          <a:bodyPr/>
          <a:lstStyle/>
          <a:p>
            <a:pPr marL="457200" lvl="2" indent="-457200">
              <a:lnSpc>
                <a:spcPct val="120000"/>
              </a:lnSpc>
              <a:spcBef>
                <a:spcPts val="0"/>
              </a:spcBef>
              <a:spcAft>
                <a:spcPts val="0"/>
              </a:spcAft>
              <a:buFont typeface="Wingdings" charset="2"/>
              <a:buChar char="ü"/>
            </a:pPr>
            <a:r>
              <a:rPr lang="en-US" altLang="zh-CN" sz="2800" dirty="0" smtClean="0">
                <a:solidFill>
                  <a:srgbClr val="0070C0"/>
                </a:solidFill>
                <a:latin typeface="Times New Roman" panose="02020603050405020304" pitchFamily="18" charset="0"/>
                <a:cs typeface="Times New Roman" panose="02020603050405020304" pitchFamily="18" charset="0"/>
              </a:rPr>
              <a:t>CSNS project comes its final stage after 6-year construction.</a:t>
            </a:r>
          </a:p>
          <a:p>
            <a:pPr>
              <a:spcBef>
                <a:spcPts val="0"/>
              </a:spcBef>
              <a:spcAft>
                <a:spcPts val="0"/>
              </a:spcAft>
              <a:buFont typeface="Wingdings" charset="2"/>
              <a:buChar char="ü"/>
            </a:pPr>
            <a:r>
              <a:rPr lang="en-US" altLang="zh-CN" sz="2800" dirty="0" smtClean="0">
                <a:solidFill>
                  <a:srgbClr val="0070C0"/>
                </a:solidFill>
                <a:latin typeface="Times New Roman" panose="02020603050405020304" pitchFamily="18" charset="0"/>
                <a:cs typeface="Times New Roman" panose="02020603050405020304" pitchFamily="18" charset="0"/>
              </a:rPr>
              <a:t>With 60 MeV injection beam, beam commissioning have been doing with a good performance of 1.6GeV beam extraction. </a:t>
            </a:r>
          </a:p>
          <a:p>
            <a:pPr>
              <a:spcBef>
                <a:spcPts val="0"/>
              </a:spcBef>
              <a:spcAft>
                <a:spcPts val="0"/>
              </a:spcAft>
              <a:buFont typeface="Wingdings" charset="2"/>
              <a:buChar char="ü"/>
            </a:pPr>
            <a:r>
              <a:rPr lang="en-US" altLang="zh-CN" sz="2800" dirty="0" smtClean="0">
                <a:solidFill>
                  <a:srgbClr val="0070C0"/>
                </a:solidFill>
                <a:latin typeface="Times New Roman" panose="02020603050405020304" pitchFamily="18" charset="0"/>
                <a:cs typeface="Times New Roman" panose="02020603050405020304" pitchFamily="18" charset="0"/>
              </a:rPr>
              <a:t>We plan to commission </a:t>
            </a:r>
            <a:r>
              <a:rPr lang="en-US" altLang="zh-CN" sz="2800" dirty="0" err="1" smtClean="0">
                <a:solidFill>
                  <a:srgbClr val="0070C0"/>
                </a:solidFill>
                <a:latin typeface="Times New Roman" panose="02020603050405020304" pitchFamily="18" charset="0"/>
                <a:cs typeface="Times New Roman" panose="02020603050405020304" pitchFamily="18" charset="0"/>
              </a:rPr>
              <a:t>linac</a:t>
            </a:r>
            <a:r>
              <a:rPr lang="en-US" altLang="zh-CN" sz="2800" dirty="0" smtClean="0">
                <a:solidFill>
                  <a:srgbClr val="0070C0"/>
                </a:solidFill>
                <a:latin typeface="Times New Roman" panose="02020603050405020304" pitchFamily="18" charset="0"/>
                <a:cs typeface="Times New Roman" panose="02020603050405020304" pitchFamily="18" charset="0"/>
              </a:rPr>
              <a:t> beam at 80MeV with  4 klystrons in November.</a:t>
            </a:r>
          </a:p>
          <a:p>
            <a:pPr>
              <a:spcBef>
                <a:spcPts val="0"/>
              </a:spcBef>
              <a:spcAft>
                <a:spcPts val="0"/>
              </a:spcAft>
              <a:buFont typeface="Wingdings" charset="2"/>
              <a:buChar char="ü"/>
            </a:pPr>
            <a:r>
              <a:rPr lang="en-US" altLang="zh-CN" sz="2800" dirty="0" smtClean="0">
                <a:solidFill>
                  <a:srgbClr val="0070C0"/>
                </a:solidFill>
                <a:latin typeface="Times New Roman" panose="02020603050405020304" pitchFamily="18" charset="0"/>
                <a:cs typeface="Times New Roman" panose="02020603050405020304" pitchFamily="18" charset="0"/>
              </a:rPr>
              <a:t>The official acceptance will be done in the Mar. of 2018, as promised. </a:t>
            </a:r>
          </a:p>
          <a:p>
            <a:pPr>
              <a:lnSpc>
                <a:spcPct val="110000"/>
              </a:lnSpc>
              <a:spcBef>
                <a:spcPts val="0"/>
              </a:spcBef>
              <a:spcAft>
                <a:spcPts val="0"/>
              </a:spcAft>
            </a:pPr>
            <a:endParaRPr lang="en-US" altLang="zh-CN" sz="2800" dirty="0" smtClean="0">
              <a:solidFill>
                <a:srgbClr val="0070C0"/>
              </a:solidFill>
              <a:latin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en-US" altLang="zh-CN" sz="2400" dirty="0" smtClean="0">
              <a:solidFill>
                <a:srgbClr val="0070C0"/>
              </a:solidFill>
              <a:latin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en-US" altLang="zh-CN" sz="2400" dirty="0" smtClean="0">
              <a:solidFill>
                <a:srgbClr val="0070C0"/>
              </a:solidFill>
              <a:latin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en-US" altLang="zh-CN" sz="2400" dirty="0" smtClean="0">
              <a:solidFill>
                <a:srgbClr val="FF0000"/>
              </a:solidFill>
              <a:latin typeface="Times New Roman" panose="02020603050405020304" pitchFamily="18" charset="0"/>
              <a:cs typeface="Times New Roman" panose="02020603050405020304" pitchFamily="18" charset="0"/>
            </a:endParaRPr>
          </a:p>
        </p:txBody>
      </p:sp>
      <p:sp>
        <p:nvSpPr>
          <p:cNvPr id="5" name="灯片编号占位符 2"/>
          <p:cNvSpPr>
            <a:spLocks noGrp="1"/>
          </p:cNvSpPr>
          <p:nvPr>
            <p:ph type="sldNum" sz="quarter" idx="10"/>
          </p:nvPr>
        </p:nvSpPr>
        <p:spPr>
          <a:xfrm>
            <a:off x="8143900" y="6524625"/>
            <a:ext cx="414366" cy="190523"/>
          </a:xfrm>
        </p:spPr>
        <p:txBody>
          <a:bodyPr/>
          <a:lstStyle/>
          <a:p>
            <a:pPr>
              <a:defRPr/>
            </a:pPr>
            <a:fld id="{C51EDC44-18DC-4C52-8F8D-B548F223D852}" type="slidenum">
              <a:rPr lang="zh-CN" altLang="en-US" smtClean="0"/>
              <a:pPr>
                <a:defRPr/>
              </a:pPr>
              <a:t>39</a:t>
            </a:fld>
            <a:endParaRPr lang="en-US" altLang="zh-CN" sz="1400" dirty="0">
              <a:solidFill>
                <a:schemeClr val="tx1"/>
              </a:solidFill>
              <a:latin typeface="+mn-lt"/>
            </a:endParaRPr>
          </a:p>
        </p:txBody>
      </p:sp>
    </p:spTree>
    <p:extLst>
      <p:ext uri="{BB962C8B-B14F-4D97-AF65-F5344CB8AC3E}">
        <p14:creationId xmlns:p14="http://schemas.microsoft.com/office/powerpoint/2010/main" val="1911416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3"/>
          <p:cNvSpPr txBox="1">
            <a:spLocks noGrp="1"/>
          </p:cNvSpPr>
          <p:nvPr/>
        </p:nvSpPr>
        <p:spPr bwMode="auto">
          <a:xfrm>
            <a:off x="8207375" y="6516688"/>
            <a:ext cx="3032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r"/>
            <a:fld id="{65846297-8EFF-4215-B208-32FDFE07EC3D}" type="slidenum">
              <a:rPr lang="en-US" altLang="zh-CN" sz="900">
                <a:solidFill>
                  <a:srgbClr val="4D5E68"/>
                </a:solidFill>
                <a:latin typeface="Impact" pitchFamily="34" charset="0"/>
              </a:rPr>
              <a:pPr algn="r"/>
              <a:t>4</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5123" name="Rectangle 4"/>
          <p:cNvSpPr>
            <a:spLocks noChangeArrowheads="1"/>
          </p:cNvSpPr>
          <p:nvPr/>
        </p:nvSpPr>
        <p:spPr bwMode="auto">
          <a:xfrm>
            <a:off x="844550" y="1387475"/>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200">
                <a:solidFill>
                  <a:schemeClr val="hlink"/>
                </a:solidFill>
                <a:ea typeface="黑体" pitchFamily="49" charset="-122"/>
              </a:rPr>
              <a:t> </a:t>
            </a:r>
          </a:p>
        </p:txBody>
      </p:sp>
      <p:sp>
        <p:nvSpPr>
          <p:cNvPr id="5124" name="Text Box 6"/>
          <p:cNvSpPr>
            <a:spLocks noGrp="1" noChangeArrowheads="1"/>
          </p:cNvSpPr>
          <p:nvPr>
            <p:ph type="title" idx="4294967295"/>
          </p:nvPr>
        </p:nvSpPr>
        <p:spPr>
          <a:xfrm>
            <a:off x="2643174" y="857232"/>
            <a:ext cx="3500462" cy="571504"/>
          </a:xfrm>
          <a:solidFill>
            <a:schemeClr val="bg1"/>
          </a:solidFill>
        </p:spPr>
        <p:txBody>
          <a:bodyPr/>
          <a:lstStyle/>
          <a:p>
            <a:pPr algn="ctr" eaLnBrk="1" hangingPunct="1">
              <a:spcBef>
                <a:spcPct val="50000"/>
              </a:spcBef>
            </a:pPr>
            <a:r>
              <a:rPr lang="en-US" altLang="zh-CN" sz="3200" dirty="0" smtClean="0">
                <a:solidFill>
                  <a:schemeClr val="hlink"/>
                </a:solidFill>
              </a:rPr>
              <a:t>Key Milestones</a:t>
            </a:r>
            <a:endParaRPr lang="en-US" altLang="zh-CN" sz="3200" dirty="0" smtClean="0"/>
          </a:p>
        </p:txBody>
      </p:sp>
      <p:sp>
        <p:nvSpPr>
          <p:cNvPr id="6" name="Rectangle 5"/>
          <p:cNvSpPr>
            <a:spLocks noChangeArrowheads="1"/>
          </p:cNvSpPr>
          <p:nvPr/>
        </p:nvSpPr>
        <p:spPr bwMode="auto">
          <a:xfrm>
            <a:off x="357158" y="5965534"/>
            <a:ext cx="8640960" cy="5535960"/>
          </a:xfrm>
          <a:prstGeom prst="rect">
            <a:avLst/>
          </a:prstGeom>
          <a:noFill/>
          <a:ln w="9525">
            <a:noFill/>
            <a:miter lim="800000"/>
            <a:headEnd/>
            <a:tailEnd/>
          </a:ln>
        </p:spPr>
        <p:txBody>
          <a:bodyPr/>
          <a:lstStyle/>
          <a:p>
            <a:pPr marL="342900" indent="-342900" algn="l">
              <a:lnSpc>
                <a:spcPct val="120000"/>
              </a:lnSpc>
              <a:spcBef>
                <a:spcPts val="0"/>
              </a:spcBef>
              <a:spcAft>
                <a:spcPts val="0"/>
              </a:spcAft>
              <a:buClr>
                <a:schemeClr val="tx1"/>
              </a:buClr>
              <a:defRPr/>
            </a:pPr>
            <a:endParaRPr lang="en-US" altLang="zh-CN" sz="2000" b="1" dirty="0" smtClean="0"/>
          </a:p>
        </p:txBody>
      </p:sp>
      <p:graphicFrame>
        <p:nvGraphicFramePr>
          <p:cNvPr id="7" name="表格 6"/>
          <p:cNvGraphicFramePr>
            <a:graphicFrameLocks noGrp="1"/>
          </p:cNvGraphicFramePr>
          <p:nvPr>
            <p:extLst>
              <p:ext uri="{D42A27DB-BD31-4B8C-83A1-F6EECF244321}">
                <p14:modId xmlns:p14="http://schemas.microsoft.com/office/powerpoint/2010/main" val="1971947790"/>
              </p:ext>
            </p:extLst>
          </p:nvPr>
        </p:nvGraphicFramePr>
        <p:xfrm>
          <a:off x="285720" y="1500174"/>
          <a:ext cx="8715436" cy="5235267"/>
        </p:xfrm>
        <a:graphic>
          <a:graphicData uri="http://schemas.openxmlformats.org/drawingml/2006/table">
            <a:tbl>
              <a:tblPr firstRow="1" bandRow="1">
                <a:tableStyleId>{5C22544A-7EE6-4342-B048-85BDC9FD1C3A}</a:tableStyleId>
              </a:tblPr>
              <a:tblGrid>
                <a:gridCol w="1564309"/>
                <a:gridCol w="7151127"/>
              </a:tblGrid>
              <a:tr h="275594">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rgbClr val="008000"/>
                          </a:solidFill>
                        </a:rPr>
                        <a:t>Feb. 2001 </a:t>
                      </a:r>
                      <a:endParaRPr lang="zh-CN" altLang="en-US" sz="1800" dirty="0" smtClean="0">
                        <a:solidFill>
                          <a:srgbClr val="008000"/>
                        </a:solidFill>
                      </a:endParaRPr>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rgbClr val="008000"/>
                          </a:solidFill>
                        </a:rPr>
                        <a:t>idea of CSNS discussed</a:t>
                      </a:r>
                    </a:p>
                  </a:txBody>
                  <a:tcPr>
                    <a:noFill/>
                  </a:tcPr>
                </a:tc>
              </a:tr>
              <a:tr h="275594">
                <a:tc>
                  <a:txBody>
                    <a:bodyPr/>
                    <a:lstStyle/>
                    <a:p>
                      <a:pPr>
                        <a:lnSpc>
                          <a:spcPts val="1600"/>
                        </a:lnSpc>
                      </a:pPr>
                      <a:r>
                        <a:rPr lang="en-US" altLang="zh-CN" sz="1800" b="1" dirty="0" smtClean="0">
                          <a:solidFill>
                            <a:srgbClr val="008000"/>
                          </a:solidFill>
                        </a:rPr>
                        <a:t>June 2005 </a:t>
                      </a:r>
                      <a:endParaRPr lang="zh-CN" altLang="en-US" sz="1800" dirty="0">
                        <a:solidFill>
                          <a:srgbClr val="008000"/>
                        </a:solidFill>
                      </a:endParaRPr>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rgbClr val="008000"/>
                          </a:solidFill>
                        </a:rPr>
                        <a:t>proposal approved in principle by the central government (CD0)</a:t>
                      </a:r>
                    </a:p>
                  </a:txBody>
                  <a:tcPr>
                    <a:noFill/>
                  </a:tcPr>
                </a:tc>
              </a:tr>
              <a:tr h="285752">
                <a:tc>
                  <a:txBody>
                    <a:bodyPr/>
                    <a:lstStyle/>
                    <a:p>
                      <a:pPr>
                        <a:lnSpc>
                          <a:spcPts val="1600"/>
                        </a:lnSpc>
                      </a:pPr>
                      <a:r>
                        <a:rPr lang="en-US" altLang="zh-CN" sz="1800" b="1" kern="0" dirty="0" smtClean="0"/>
                        <a:t>Jan. 2006 </a:t>
                      </a:r>
                      <a:endParaRPr lang="zh-CN" altLang="en-US" sz="1800" dirty="0"/>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t>prototyping R&amp;D  started                        </a:t>
                      </a:r>
                      <a:endParaRPr lang="en-US" altLang="zh-CN" sz="1800" b="1" dirty="0" smtClean="0"/>
                    </a:p>
                  </a:txBody>
                  <a:tcPr>
                    <a:noFill/>
                  </a:tcPr>
                </a:tc>
              </a:tr>
              <a:tr h="306068">
                <a:tc>
                  <a:txBody>
                    <a:bodyPr/>
                    <a:lstStyle/>
                    <a:p>
                      <a:pPr>
                        <a:lnSpc>
                          <a:spcPts val="1600"/>
                        </a:lnSpc>
                      </a:pPr>
                      <a:r>
                        <a:rPr lang="en-US" altLang="zh-CN" sz="1800" b="1" dirty="0" smtClean="0"/>
                        <a:t>Sept.  2008 </a:t>
                      </a:r>
                      <a:endParaRPr lang="zh-CN" altLang="en-US" sz="1800" dirty="0"/>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proposal approved</a:t>
                      </a:r>
                    </a:p>
                  </a:txBody>
                  <a:tcPr>
                    <a:noFill/>
                  </a:tcPr>
                </a:tc>
              </a:tr>
              <a:tr h="255278">
                <a:tc>
                  <a:txBody>
                    <a:bodyPr/>
                    <a:lstStyle/>
                    <a:p>
                      <a:pPr>
                        <a:lnSpc>
                          <a:spcPts val="1600"/>
                        </a:lnSpc>
                      </a:pPr>
                      <a:r>
                        <a:rPr lang="en-US" altLang="zh-CN" sz="1800" b="1" dirty="0" smtClean="0"/>
                        <a:t>Oct. 2009 </a:t>
                      </a:r>
                      <a:endParaRPr lang="zh-CN" altLang="en-US" sz="1800" dirty="0"/>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feasibility study report reviewed</a:t>
                      </a:r>
                    </a:p>
                  </a:txBody>
                  <a:tcPr>
                    <a:noFill/>
                  </a:tcPr>
                </a:tc>
              </a:tr>
              <a:tr h="245120">
                <a:tc>
                  <a:txBody>
                    <a:bodyPr/>
                    <a:lstStyle/>
                    <a:p>
                      <a:pPr>
                        <a:lnSpc>
                          <a:spcPts val="1600"/>
                        </a:lnSpc>
                      </a:pPr>
                      <a:r>
                        <a:rPr lang="en-US" altLang="zh-CN" sz="1800" b="1" dirty="0" smtClean="0"/>
                        <a:t>April 2010 </a:t>
                      </a:r>
                      <a:endParaRPr lang="zh-CN" altLang="en-US" sz="1800" dirty="0"/>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site preparation start</a:t>
                      </a:r>
                    </a:p>
                  </a:txBody>
                  <a:tcPr>
                    <a:noFill/>
                  </a:tcPr>
                </a:tc>
              </a:tr>
              <a:tr h="306400">
                <a:tc>
                  <a:txBody>
                    <a:bodyPr/>
                    <a:lstStyle/>
                    <a:p>
                      <a:pPr>
                        <a:lnSpc>
                          <a:spcPts val="1600"/>
                        </a:lnSpc>
                      </a:pPr>
                      <a:r>
                        <a:rPr lang="en-US" altLang="zh-CN" sz="1800" b="1" dirty="0" smtClean="0"/>
                        <a:t>Feb. 2011 </a:t>
                      </a:r>
                      <a:endParaRPr lang="zh-CN" altLang="en-US" sz="1800" dirty="0"/>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feasibility study report approved (CD-1)</a:t>
                      </a:r>
                    </a:p>
                  </a:txBody>
                  <a:tcPr>
                    <a:noFill/>
                  </a:tcPr>
                </a:tc>
              </a:tr>
              <a:tr h="285752">
                <a:tc>
                  <a:txBody>
                    <a:bodyPr/>
                    <a:lstStyle/>
                    <a:p>
                      <a:pPr>
                        <a:lnSpc>
                          <a:spcPts val="1600"/>
                        </a:lnSpc>
                      </a:pPr>
                      <a:r>
                        <a:rPr lang="en-US" altLang="zh-CN" sz="1800" b="1" dirty="0" smtClean="0">
                          <a:solidFill>
                            <a:schemeClr val="tx1"/>
                          </a:solidFill>
                        </a:rPr>
                        <a:t>May 2011 </a:t>
                      </a:r>
                      <a:endParaRPr lang="zh-CN" altLang="en-US" sz="1800" dirty="0">
                        <a:solidFill>
                          <a:schemeClr val="tx1"/>
                        </a:solidFill>
                      </a:endParaRPr>
                    </a:p>
                  </a:txBody>
                  <a:tcPr>
                    <a:noFill/>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chemeClr val="tx1"/>
                          </a:solidFill>
                        </a:rPr>
                        <a:t>preliminary design report approved (CD-2)</a:t>
                      </a:r>
                    </a:p>
                  </a:txBody>
                  <a:tcPr>
                    <a:noFill/>
                  </a:tcPr>
                </a:tc>
              </a:tr>
              <a:tr h="275594">
                <a:tc>
                  <a:txBody>
                    <a:bodyPr/>
                    <a:lstStyle/>
                    <a:p>
                      <a:pPr>
                        <a:lnSpc>
                          <a:spcPts val="1600"/>
                        </a:lnSpc>
                      </a:pPr>
                      <a:r>
                        <a:rPr lang="en-US" altLang="zh-CN" sz="1800" b="1" dirty="0" smtClean="0">
                          <a:solidFill>
                            <a:srgbClr val="008000"/>
                          </a:solidFill>
                        </a:rPr>
                        <a:t>Sept. 2011 </a:t>
                      </a:r>
                      <a:endParaRPr lang="zh-CN" altLang="en-US" sz="1800" dirty="0">
                        <a:solidFill>
                          <a:srgbClr val="008000"/>
                        </a:solidFill>
                      </a:endParaRPr>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rgbClr val="008000"/>
                          </a:solidFill>
                        </a:rPr>
                        <a:t>construction started  (CD-3)</a:t>
                      </a:r>
                      <a:r>
                        <a:rPr lang="en-US" altLang="zh-CN" sz="1800" b="1" kern="0" dirty="0" smtClean="0">
                          <a:solidFill>
                            <a:srgbClr val="008000"/>
                          </a:solidFill>
                        </a:rPr>
                        <a:t>, component fabrication started </a:t>
                      </a:r>
                    </a:p>
                  </a:txBody>
                  <a:tcPr>
                    <a:noFill/>
                  </a:tcPr>
                </a:tc>
              </a:tr>
              <a:tr h="265436">
                <a:tc>
                  <a:txBody>
                    <a:bodyPr/>
                    <a:lstStyle/>
                    <a:p>
                      <a:pPr>
                        <a:lnSpc>
                          <a:spcPts val="1600"/>
                        </a:lnSpc>
                      </a:pPr>
                      <a:r>
                        <a:rPr lang="en-US" altLang="zh-CN" sz="1800" b="1" kern="0" dirty="0" smtClean="0"/>
                        <a:t>May 2012 </a:t>
                      </a:r>
                      <a:endParaRPr lang="zh-CN" altLang="en-US" sz="1800" dirty="0"/>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t>civil construction started</a:t>
                      </a:r>
                      <a:endParaRPr lang="en-US" altLang="zh-CN" sz="1800" b="1" dirty="0" smtClean="0"/>
                    </a:p>
                  </a:txBody>
                  <a:tcPr>
                    <a:noFill/>
                  </a:tcPr>
                </a:tc>
              </a:tr>
              <a:tr h="234962">
                <a:tc>
                  <a:txBody>
                    <a:bodyPr/>
                    <a:lstStyle/>
                    <a:p>
                      <a:pPr>
                        <a:lnSpc>
                          <a:spcPts val="1600"/>
                        </a:lnSpc>
                      </a:pPr>
                      <a:r>
                        <a:rPr lang="en-US" altLang="zh-CN" sz="1800" b="1" dirty="0" smtClean="0"/>
                        <a:t>Oct. 2014 </a:t>
                      </a:r>
                      <a:endParaRPr lang="zh-CN" altLang="en-US" sz="1800" dirty="0"/>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Frontend and LRBT started installation in </a:t>
                      </a:r>
                      <a:r>
                        <a:rPr lang="en-US" altLang="zh-CN" sz="1800" b="1" dirty="0" err="1" smtClean="0"/>
                        <a:t>Linac</a:t>
                      </a:r>
                      <a:r>
                        <a:rPr lang="en-US" altLang="zh-CN" sz="1800" b="1" dirty="0" smtClean="0"/>
                        <a:t> tunnel</a:t>
                      </a:r>
                    </a:p>
                  </a:txBody>
                  <a:tcPr>
                    <a:noFill/>
                  </a:tcPr>
                </a:tc>
              </a:tr>
              <a:tr h="234962">
                <a:tc>
                  <a:txBody>
                    <a:bodyPr/>
                    <a:lstStyle/>
                    <a:p>
                      <a:pPr>
                        <a:lnSpc>
                          <a:spcPts val="1600"/>
                        </a:lnSpc>
                      </a:pPr>
                      <a:r>
                        <a:rPr lang="en-US" altLang="zh-CN" sz="1800" b="1" dirty="0" smtClean="0"/>
                        <a:t>April 2015 </a:t>
                      </a:r>
                      <a:endParaRPr lang="zh-CN" altLang="en-US" sz="1800" dirty="0"/>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the RCS  magnets started installation in RCS tunnel</a:t>
                      </a:r>
                    </a:p>
                  </a:txBody>
                  <a:tcPr>
                    <a:noFill/>
                  </a:tcPr>
                </a:tc>
              </a:tr>
              <a:tr h="234962">
                <a:tc>
                  <a:txBody>
                    <a:bodyPr/>
                    <a:lstStyle/>
                    <a:p>
                      <a:pPr>
                        <a:lnSpc>
                          <a:spcPts val="1600"/>
                        </a:lnSpc>
                      </a:pPr>
                      <a:r>
                        <a:rPr lang="en-US" altLang="zh-CN" sz="1800" b="1" dirty="0" smtClean="0"/>
                        <a:t>May 2015 </a:t>
                      </a:r>
                      <a:endParaRPr lang="zh-CN" altLang="en-US" sz="1800" dirty="0"/>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t>the Helium Vessel of the target station installed</a:t>
                      </a:r>
                    </a:p>
                  </a:txBody>
                  <a:tcPr>
                    <a:noFill/>
                  </a:tcPr>
                </a:tc>
              </a:tr>
              <a:tr h="279406">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solidFill>
                            <a:srgbClr val="00B050"/>
                          </a:solidFill>
                        </a:rPr>
                        <a:t>Jan. </a:t>
                      </a:r>
                      <a:r>
                        <a:rPr lang="en-US" altLang="zh-CN" sz="1800" b="1" kern="0" dirty="0" smtClean="0">
                          <a:solidFill>
                            <a:srgbClr val="00B050"/>
                          </a:solidFill>
                          <a:latin typeface="+mn-lt"/>
                          <a:ea typeface="+mn-ea"/>
                          <a:cs typeface="+mn-cs"/>
                        </a:rPr>
                        <a:t>2016</a:t>
                      </a:r>
                    </a:p>
                    <a:p>
                      <a:pPr marL="0" marR="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solidFill>
                            <a:srgbClr val="00B050"/>
                          </a:solidFill>
                        </a:rPr>
                        <a:t>Apr.</a:t>
                      </a:r>
                      <a:r>
                        <a:rPr lang="en-US" altLang="zh-CN" sz="1800" b="1" kern="0" baseline="0" dirty="0" smtClean="0">
                          <a:solidFill>
                            <a:srgbClr val="00B050"/>
                          </a:solidFill>
                        </a:rPr>
                        <a:t> 2017</a:t>
                      </a:r>
                      <a:endParaRPr lang="en-US" altLang="zh-CN" sz="1800" b="1" kern="0" dirty="0" smtClean="0">
                        <a:solidFill>
                          <a:srgbClr val="00B050"/>
                        </a:solidFill>
                      </a:endParaRPr>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dirty="0" smtClean="0">
                          <a:solidFill>
                            <a:srgbClr val="008000"/>
                          </a:solidFill>
                        </a:rPr>
                        <a:t>DTL-1 Beam</a:t>
                      </a:r>
                      <a:r>
                        <a:rPr lang="en-US" altLang="zh-CN" sz="1800" b="1" baseline="0" dirty="0" smtClean="0">
                          <a:solidFill>
                            <a:srgbClr val="008000"/>
                          </a:solidFill>
                        </a:rPr>
                        <a:t> commissioning </a:t>
                      </a: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baseline="0" dirty="0" err="1" smtClean="0">
                          <a:solidFill>
                            <a:srgbClr val="008000"/>
                          </a:solidFill>
                        </a:rPr>
                        <a:t>Linac</a:t>
                      </a:r>
                      <a:r>
                        <a:rPr lang="en-US" altLang="zh-CN" sz="1800" b="1" baseline="0" dirty="0" smtClean="0">
                          <a:solidFill>
                            <a:srgbClr val="008000"/>
                          </a:solidFill>
                        </a:rPr>
                        <a:t> beam commissioning </a:t>
                      </a:r>
                    </a:p>
                  </a:txBody>
                  <a:tcPr>
                    <a:noFill/>
                  </a:tcPr>
                </a:tc>
              </a:tr>
              <a:tr h="234962">
                <a:tc>
                  <a:txBody>
                    <a:bodyPr/>
                    <a:lstStyle/>
                    <a:p>
                      <a:pPr>
                        <a:lnSpc>
                          <a:spcPts val="1600"/>
                        </a:lnSpc>
                      </a:pPr>
                      <a:r>
                        <a:rPr lang="en-US" altLang="zh-CN" sz="1800" b="1" kern="0" dirty="0" smtClean="0">
                          <a:solidFill>
                            <a:srgbClr val="008000"/>
                          </a:solidFill>
                        </a:rPr>
                        <a:t>May. 201</a:t>
                      </a:r>
                      <a:r>
                        <a:rPr lang="zh-CN" altLang="zh-CN" sz="1800" b="1" kern="0" dirty="0" smtClean="0">
                          <a:solidFill>
                            <a:srgbClr val="008000"/>
                          </a:solidFill>
                        </a:rPr>
                        <a:t>7</a:t>
                      </a:r>
                      <a:r>
                        <a:rPr lang="en-US" altLang="zh-CN" sz="1800" b="1" kern="0" dirty="0" smtClean="0">
                          <a:solidFill>
                            <a:srgbClr val="008000"/>
                          </a:solidFill>
                        </a:rPr>
                        <a:t> </a:t>
                      </a:r>
                      <a:endParaRPr lang="zh-CN" altLang="en-US" sz="1800" dirty="0">
                        <a:solidFill>
                          <a:srgbClr val="008000"/>
                        </a:solidFill>
                      </a:endParaRPr>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solidFill>
                            <a:srgbClr val="008000"/>
                          </a:solidFill>
                        </a:rPr>
                        <a:t>RCS commissioning start             </a:t>
                      </a:r>
                    </a:p>
                  </a:txBody>
                  <a:tcPr>
                    <a:noFill/>
                  </a:tcPr>
                </a:tc>
              </a:tr>
              <a:tr h="234962">
                <a:tc>
                  <a:txBody>
                    <a:bodyPr/>
                    <a:lstStyle/>
                    <a:p>
                      <a:pPr>
                        <a:lnSpc>
                          <a:spcPts val="1600"/>
                        </a:lnSpc>
                      </a:pPr>
                      <a:r>
                        <a:rPr lang="en-US" altLang="zh-CN" sz="1800" b="1" kern="0" dirty="0" smtClean="0">
                          <a:solidFill>
                            <a:srgbClr val="FF0000"/>
                          </a:solidFill>
                        </a:rPr>
                        <a:t>Sept. 2017 </a:t>
                      </a:r>
                      <a:endParaRPr lang="zh-CN" altLang="en-US" sz="1800" dirty="0">
                        <a:solidFill>
                          <a:srgbClr val="FF0000"/>
                        </a:solidFill>
                      </a:endParaRPr>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solidFill>
                            <a:srgbClr val="FF0000"/>
                          </a:solidFill>
                        </a:rPr>
                        <a:t>first beam on target </a:t>
                      </a:r>
                    </a:p>
                  </a:txBody>
                  <a:tcPr>
                    <a:noFill/>
                  </a:tcPr>
                </a:tc>
              </a:tr>
              <a:tr h="234962">
                <a:tc>
                  <a:txBody>
                    <a:bodyPr/>
                    <a:lstStyle/>
                    <a:p>
                      <a:pPr>
                        <a:lnSpc>
                          <a:spcPts val="1600"/>
                        </a:lnSpc>
                      </a:pPr>
                      <a:r>
                        <a:rPr lang="en-US" altLang="zh-CN" sz="1800" b="1" kern="0" dirty="0" smtClean="0">
                          <a:solidFill>
                            <a:schemeClr val="accent2">
                              <a:lumMod val="75000"/>
                            </a:schemeClr>
                          </a:solidFill>
                        </a:rPr>
                        <a:t>Mar. 2018 </a:t>
                      </a:r>
                      <a:endParaRPr lang="zh-CN" altLang="en-US" sz="1800" dirty="0"/>
                    </a:p>
                  </a:txBody>
                  <a:tcP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CN" sz="1800" b="1" kern="0" dirty="0" smtClean="0">
                          <a:solidFill>
                            <a:schemeClr val="accent2">
                              <a:lumMod val="75000"/>
                            </a:schemeClr>
                          </a:solidFill>
                        </a:rPr>
                        <a:t>project complete/operation start (6.5 years from start)</a:t>
                      </a:r>
                      <a:endParaRPr lang="en-US" altLang="zh-CN" sz="1800" b="1" dirty="0" smtClean="0">
                        <a:solidFill>
                          <a:schemeClr val="accent2">
                            <a:lumMod val="75000"/>
                          </a:schemeClr>
                        </a:solidFill>
                      </a:endParaRPr>
                    </a:p>
                  </a:txBody>
                  <a:tcPr>
                    <a:noFill/>
                  </a:tcPr>
                </a:tc>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969023828"/>
              </p:ext>
            </p:extLst>
          </p:nvPr>
        </p:nvGraphicFramePr>
        <p:xfrm>
          <a:off x="609600" y="116632"/>
          <a:ext cx="7705725" cy="4643442"/>
        </p:xfrm>
        <a:graphic>
          <a:graphicData uri="http://schemas.openxmlformats.org/drawingml/2006/table">
            <a:tbl>
              <a:tblPr/>
              <a:tblGrid>
                <a:gridCol w="2663825"/>
                <a:gridCol w="3060700"/>
                <a:gridCol w="1981200"/>
              </a:tblGrid>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dirty="0">
                          <a:ln>
                            <a:noFill/>
                          </a:ln>
                          <a:solidFill>
                            <a:schemeClr val="tx1"/>
                          </a:solidFill>
                          <a:effectLst/>
                          <a:latin typeface="Times New Roman" charset="0"/>
                          <a:ea typeface="宋体" charset="0"/>
                          <a:cs typeface="宋体" charset="0"/>
                        </a:rPr>
                        <a:t>Front end </a:t>
                      </a:r>
                      <a:endParaRPr kumimoji="0" lang="zh-CN" sz="2000" b="0" i="0" u="none" strike="noStrike" cap="none" normalizeH="0" baseline="0" dirty="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Oct.18,2013-Apr.10, 2014</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125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dirty="0">
                          <a:ln>
                            <a:noFill/>
                          </a:ln>
                          <a:solidFill>
                            <a:schemeClr val="tx1"/>
                          </a:solidFill>
                          <a:effectLst/>
                          <a:latin typeface="Times New Roman" charset="0"/>
                          <a:ea typeface="宋体" charset="0"/>
                          <a:cs typeface="宋体" charset="0"/>
                        </a:rPr>
                        <a:t>RFQ,MEBT,DTL1</a:t>
                      </a:r>
                      <a:endParaRPr kumimoji="0" lang="zh-CN" sz="2000" b="0" i="0" u="none" strike="noStrike" cap="none" normalizeH="0" baseline="0" dirty="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Jun.5,2014-Aug.27, 2014</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60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DTL2-4</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Jun.30, 2015-Nov.3, 2015</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90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LRBT+Linac</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Nov.4,2015-Jan.6, 2016</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46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dirty="0">
                          <a:ln>
                            <a:noFill/>
                          </a:ln>
                          <a:solidFill>
                            <a:schemeClr val="tx1"/>
                          </a:solidFill>
                          <a:effectLst/>
                          <a:latin typeface="Times New Roman" charset="0"/>
                          <a:ea typeface="宋体" charset="0"/>
                          <a:cs typeface="宋体" charset="0"/>
                        </a:rPr>
                        <a:t>RCS</a:t>
                      </a:r>
                      <a:endParaRPr kumimoji="0" lang="zh-CN" sz="2000" b="0" i="0" u="none" strike="noStrike" cap="none" normalizeH="0" baseline="0" dirty="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May13,2016-Mar.2, 2017</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210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RTBT</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Mar.3,2017-May 25, 2017</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60 days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First beam on target</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Aug.24, 2017</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Beam power to 10kW</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Aug.25,2017-Mar.3,2018</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charset="0"/>
                          <a:ea typeface="宋体" charset="0"/>
                          <a:cs typeface="Times New Roman" charset="0"/>
                        </a:rPr>
                        <a:t>6 months</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r h="515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a:ln>
                            <a:noFill/>
                          </a:ln>
                          <a:solidFill>
                            <a:schemeClr val="tx1"/>
                          </a:solidFill>
                          <a:effectLst/>
                          <a:latin typeface="Times New Roman" charset="0"/>
                          <a:ea typeface="宋体" charset="0"/>
                          <a:cs typeface="宋体" charset="0"/>
                        </a:rPr>
                        <a:t>Beam power to 100kW</a:t>
                      </a:r>
                      <a:endParaRPr kumimoji="0" lang="zh-CN" sz="2000" b="0" i="0" u="none" strike="noStrike" cap="none" normalizeH="0" baseline="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zh-CN" sz="2000" b="0" i="0" u="none" strike="noStrike" cap="none" normalizeH="0" baseline="0" dirty="0">
                          <a:ln>
                            <a:noFill/>
                          </a:ln>
                          <a:solidFill>
                            <a:schemeClr val="tx1"/>
                          </a:solidFill>
                          <a:effectLst/>
                          <a:latin typeface="Times New Roman" charset="0"/>
                          <a:ea typeface="宋体" charset="0"/>
                          <a:cs typeface="宋体" charset="0"/>
                        </a:rPr>
                        <a:t>Mar.3,2018-Mar.3,2021</a:t>
                      </a:r>
                      <a:endParaRPr kumimoji="0" lang="zh-CN" sz="2000" b="0" i="0" u="none" strike="noStrike" cap="none" normalizeH="0" baseline="0" dirty="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Times" charset="0"/>
                          <a:ea typeface="宋体" charset="0"/>
                          <a:cs typeface="Times New Roman" charset="0"/>
                        </a:rPr>
                        <a:t>3 years</a:t>
                      </a:r>
                      <a:endParaRPr kumimoji="0" lang="zh-CN" sz="2000" b="0" i="0" u="none" strike="noStrike" cap="none" normalizeH="0" baseline="0" dirty="0">
                        <a:ln>
                          <a:noFill/>
                        </a:ln>
                        <a:solidFill>
                          <a:schemeClr val="tx1"/>
                        </a:solidFill>
                        <a:effectLst/>
                        <a:latin typeface="Times" charset="0"/>
                        <a:ea typeface="宋体" charset="0"/>
                        <a:cs typeface="Times New Roman" charset="0"/>
                      </a:endParaRPr>
                    </a:p>
                  </a:txBody>
                  <a:tcPr marL="68588" marR="68588" marT="0" marB="0" horzOverflow="overflow">
                    <a:lnL>
                      <a:noFill/>
                    </a:lnL>
                    <a:lnR>
                      <a:noFill/>
                    </a:lnR>
                    <a:lnT>
                      <a:noFill/>
                    </a:lnT>
                    <a:lnB>
                      <a:noFill/>
                    </a:lnB>
                    <a:lnTlToBr>
                      <a:noFill/>
                    </a:lnTlToBr>
                    <a:lnBlToTr>
                      <a:noFill/>
                    </a:lnBlToTr>
                    <a:solidFill>
                      <a:srgbClr val="FFFFFF"/>
                    </a:solidFill>
                  </a:tcP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3511" y="657035"/>
            <a:ext cx="5964454"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7200" b="1" cap="all" dirty="0">
                <a:ln w="0"/>
                <a:solidFill>
                  <a:srgbClr val="FF0000"/>
                </a:solidFill>
                <a:effectLst>
                  <a:reflection blurRad="12700" stA="50000" endPos="50000" dist="5000" dir="5400000" sy="-100000" rotWithShape="0"/>
                </a:effectLst>
                <a:latin typeface="Arial" charset="0"/>
                <a:ea typeface="宋体" charset="-122"/>
              </a:rPr>
              <a:t>Thank you!</a:t>
            </a:r>
            <a:endParaRPr lang="zh-CN" altLang="en-US" sz="7200" b="1" cap="all" dirty="0">
              <a:ln w="0"/>
              <a:solidFill>
                <a:srgbClr val="FF0000"/>
              </a:solidFill>
              <a:effectLst>
                <a:reflection blurRad="12700" stA="50000" endPos="50000" dist="5000" dir="5400000" sy="-100000" rotWithShape="0"/>
              </a:effectLst>
              <a:latin typeface="Arial" charset="0"/>
              <a:ea typeface="宋体" charset="-122"/>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 y="2564904"/>
            <a:ext cx="914121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00063" y="846138"/>
            <a:ext cx="8143875" cy="439737"/>
          </a:xfrm>
        </p:spPr>
        <p:txBody>
          <a:bodyPr>
            <a:normAutofit fontScale="90000"/>
          </a:bodyPr>
          <a:lstStyle/>
          <a:p>
            <a:pPr algn="ctr" eaLnBrk="1" hangingPunct="1"/>
            <a:r>
              <a:rPr lang="en-US" altLang="zh-CN" sz="3200" b="1" dirty="0" smtClean="0">
                <a:solidFill>
                  <a:srgbClr val="FF0000"/>
                </a:solidFill>
              </a:rPr>
              <a:t>Site Area</a:t>
            </a:r>
            <a:endParaRPr lang="zh-CN" altLang="en-US" sz="3200" b="1" dirty="0" smtClean="0">
              <a:solidFill>
                <a:srgbClr val="FF0000"/>
              </a:solidFill>
              <a:latin typeface="黑体" pitchFamily="2" charset="-122"/>
            </a:endParaRPr>
          </a:p>
        </p:txBody>
      </p:sp>
      <p:sp>
        <p:nvSpPr>
          <p:cNvPr id="8195" name="Rectangle 3"/>
          <p:cNvSpPr>
            <a:spLocks noGrp="1" noChangeArrowheads="1"/>
          </p:cNvSpPr>
          <p:nvPr>
            <p:ph idx="1"/>
          </p:nvPr>
        </p:nvSpPr>
        <p:spPr>
          <a:xfrm>
            <a:off x="214313" y="4797425"/>
            <a:ext cx="8715375" cy="1439863"/>
          </a:xfrm>
        </p:spPr>
        <p:txBody>
          <a:bodyPr>
            <a:normAutofit/>
          </a:bodyPr>
          <a:lstStyle/>
          <a:p>
            <a:pPr marL="363538" indent="-363538">
              <a:lnSpc>
                <a:spcPct val="100000"/>
              </a:lnSpc>
              <a:spcBef>
                <a:spcPct val="0"/>
              </a:spcBef>
              <a:spcAft>
                <a:spcPts val="600"/>
              </a:spcAft>
              <a:buFont typeface="Wingdings" pitchFamily="2" charset="2"/>
              <a:buChar char="l"/>
            </a:pPr>
            <a:r>
              <a:rPr lang="en-US" altLang="zh-CN" sz="2000" dirty="0" smtClean="0">
                <a:solidFill>
                  <a:schemeClr val="tx1"/>
                </a:solidFill>
              </a:rPr>
              <a:t>The site of CSNS locates at Dongguan, Guangdong Province.</a:t>
            </a:r>
          </a:p>
          <a:p>
            <a:pPr marL="363538" indent="-363538">
              <a:lnSpc>
                <a:spcPct val="100000"/>
              </a:lnSpc>
              <a:spcBef>
                <a:spcPct val="0"/>
              </a:spcBef>
              <a:spcAft>
                <a:spcPts val="600"/>
              </a:spcAft>
              <a:buFont typeface="Wingdings" pitchFamily="2" charset="2"/>
              <a:buChar char="l"/>
            </a:pPr>
            <a:r>
              <a:rPr lang="en-US" altLang="zh-CN" sz="2000" dirty="0" smtClean="0">
                <a:solidFill>
                  <a:schemeClr val="tx1"/>
                </a:solidFill>
              </a:rPr>
              <a:t>The</a:t>
            </a:r>
            <a:r>
              <a:rPr lang="zh-CN" altLang="en-US" sz="2000" dirty="0" smtClean="0">
                <a:solidFill>
                  <a:schemeClr val="tx1"/>
                </a:solidFill>
              </a:rPr>
              <a:t> </a:t>
            </a:r>
            <a:r>
              <a:rPr lang="en-US" altLang="zh-CN" sz="2000" dirty="0" smtClean="0">
                <a:solidFill>
                  <a:schemeClr val="tx1"/>
                </a:solidFill>
              </a:rPr>
              <a:t>Dongguan local government provided a land of about</a:t>
            </a:r>
            <a:r>
              <a:rPr lang="en-US" altLang="zh-CN" sz="2000" dirty="0" smtClean="0">
                <a:solidFill>
                  <a:srgbClr val="005CE7"/>
                </a:solidFill>
              </a:rPr>
              <a:t> </a:t>
            </a:r>
            <a:r>
              <a:rPr lang="en-US" altLang="zh-CN" sz="2000" dirty="0" smtClean="0">
                <a:solidFill>
                  <a:schemeClr val="accent2"/>
                </a:solidFill>
              </a:rPr>
              <a:t>0.67km</a:t>
            </a:r>
            <a:r>
              <a:rPr lang="en-US" altLang="zh-CN" sz="2000" baseline="30000" dirty="0" smtClean="0">
                <a:solidFill>
                  <a:schemeClr val="accent2"/>
                </a:solidFill>
              </a:rPr>
              <a:t>2</a:t>
            </a:r>
            <a:r>
              <a:rPr lang="en-US" altLang="zh-CN" sz="2000" dirty="0" smtClean="0">
                <a:solidFill>
                  <a:srgbClr val="005CE7"/>
                </a:solidFill>
              </a:rPr>
              <a:t> </a:t>
            </a:r>
            <a:r>
              <a:rPr lang="en-US" altLang="zh-CN" sz="2000" dirty="0" smtClean="0">
                <a:solidFill>
                  <a:schemeClr val="tx1"/>
                </a:solidFill>
              </a:rPr>
              <a:t>for CSNS campus.</a:t>
            </a:r>
            <a:r>
              <a:rPr lang="en-US" altLang="zh-CN" sz="2000" dirty="0" smtClean="0">
                <a:solidFill>
                  <a:srgbClr val="005CE7"/>
                </a:solidFill>
              </a:rPr>
              <a:t> </a:t>
            </a:r>
            <a:r>
              <a:rPr lang="en-US" altLang="zh-CN" sz="2000" dirty="0" smtClean="0">
                <a:solidFill>
                  <a:schemeClr val="accent2"/>
                </a:solidFill>
              </a:rPr>
              <a:t>0.27-km</a:t>
            </a:r>
            <a:r>
              <a:rPr lang="en-US" altLang="zh-CN" sz="2000" baseline="30000" dirty="0" smtClean="0">
                <a:solidFill>
                  <a:schemeClr val="accent2"/>
                </a:solidFill>
              </a:rPr>
              <a:t>2</a:t>
            </a:r>
            <a:r>
              <a:rPr lang="en-US" altLang="zh-CN" sz="2000" dirty="0" smtClean="0">
                <a:solidFill>
                  <a:srgbClr val="005CE7"/>
                </a:solidFill>
              </a:rPr>
              <a:t> </a:t>
            </a:r>
            <a:r>
              <a:rPr lang="en-US" altLang="zh-CN" sz="2000" dirty="0" smtClean="0">
                <a:solidFill>
                  <a:schemeClr val="tx1"/>
                </a:solidFill>
              </a:rPr>
              <a:t>is used for the phase-I construction.</a:t>
            </a:r>
          </a:p>
        </p:txBody>
      </p:sp>
      <p:sp>
        <p:nvSpPr>
          <p:cNvPr id="8196" name="灯片编号占位符 3"/>
          <p:cNvSpPr>
            <a:spLocks noGrp="1"/>
          </p:cNvSpPr>
          <p:nvPr>
            <p:ph type="sldNum" sz="quarter" idx="4294967295"/>
          </p:nvPr>
        </p:nvSpPr>
        <p:spPr>
          <a:xfrm>
            <a:off x="8229600" y="6537325"/>
            <a:ext cx="342900" cy="204788"/>
          </a:xfrm>
          <a:prstGeom prst="rect">
            <a:avLst/>
          </a:prstGeom>
          <a:noFill/>
        </p:spPr>
        <p:txBody>
          <a:bodyPr/>
          <a:lstStyle/>
          <a:p>
            <a:pPr algn="ctr"/>
            <a:fld id="{4FBA9FF4-A1AC-4002-B3A5-C626971ECB5F}" type="slidenum">
              <a:rPr lang="en-US" altLang="zh-CN" smtClean="0">
                <a:ea typeface="宋体" charset="-122"/>
              </a:rPr>
              <a:pPr algn="ctr"/>
              <a:t>5</a:t>
            </a:fld>
            <a:endParaRPr lang="en-US" altLang="zh-CN" smtClean="0">
              <a:ea typeface="Arial Unicode MS" pitchFamily="34" charset="-122"/>
              <a:cs typeface="Arial Unicode MS" pitchFamily="34" charset="-122"/>
            </a:endParaRPr>
          </a:p>
        </p:txBody>
      </p:sp>
      <p:pic>
        <p:nvPicPr>
          <p:cNvPr id="819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59113" y="2051050"/>
            <a:ext cx="6084887" cy="2530475"/>
          </a:xfrm>
          <a:prstGeom prst="rect">
            <a:avLst/>
          </a:prstGeom>
          <a:noFill/>
          <a:ln w="9525">
            <a:noFill/>
            <a:miter lim="800000"/>
            <a:headEnd/>
            <a:tailEnd/>
          </a:ln>
        </p:spPr>
      </p:pic>
      <p:pic>
        <p:nvPicPr>
          <p:cNvPr id="8198" name="Picture 5"/>
          <p:cNvPicPr>
            <a:picLocks noChangeAspect="1" noChangeArrowheads="1"/>
          </p:cNvPicPr>
          <p:nvPr/>
        </p:nvPicPr>
        <p:blipFill>
          <a:blip r:embed="rId3" cstate="print"/>
          <a:srcRect/>
          <a:stretch>
            <a:fillRect/>
          </a:stretch>
        </p:blipFill>
        <p:spPr bwMode="auto">
          <a:xfrm>
            <a:off x="0" y="1484313"/>
            <a:ext cx="3033713" cy="3111500"/>
          </a:xfrm>
          <a:prstGeom prst="rect">
            <a:avLst/>
          </a:prstGeom>
          <a:noFill/>
          <a:ln w="9525">
            <a:noFill/>
            <a:miter lim="800000"/>
            <a:headEnd/>
            <a:tailEnd/>
          </a:ln>
        </p:spPr>
      </p:pic>
    </p:spTree>
    <p:extLst>
      <p:ext uri="{BB962C8B-B14F-4D97-AF65-F5344CB8AC3E}">
        <p14:creationId xmlns:p14="http://schemas.microsoft.com/office/powerpoint/2010/main" val="2818733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01、中国散裂中子源（水平村）装置地（A拍摄点）副本"/>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990600"/>
            <a:ext cx="86106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1" name="Object 2"/>
          <p:cNvGraphicFramePr>
            <a:graphicFrameLocks noChangeAspect="1"/>
          </p:cNvGraphicFramePr>
          <p:nvPr/>
        </p:nvGraphicFramePr>
        <p:xfrm>
          <a:off x="282575" y="3822700"/>
          <a:ext cx="8610600" cy="2522538"/>
        </p:xfrm>
        <a:graphic>
          <a:graphicData uri="http://schemas.openxmlformats.org/presentationml/2006/ole">
            <mc:AlternateContent xmlns:mc="http://schemas.openxmlformats.org/markup-compatibility/2006">
              <mc:Choice xmlns:v="urn:schemas-microsoft-com:vml" Requires="v">
                <p:oleObj spid="_x0000_s22583" name="包" r:id="rId4" imgW="49142857" imgH="13565494" progId="Package">
                  <p:embed/>
                </p:oleObj>
              </mc:Choice>
              <mc:Fallback>
                <p:oleObj name="包" r:id="rId4" imgW="49142857" imgH="13565494" progId="Package">
                  <p:embed/>
                  <p:pic>
                    <p:nvPicPr>
                      <p:cNvPr id="0" name="Picture 2"/>
                      <p:cNvPicPr>
                        <a:picLocks noChangeAspect="1" noChangeArrowheads="1"/>
                      </p:cNvPicPr>
                      <p:nvPr/>
                    </p:nvPicPr>
                    <p:blipFill>
                      <a:blip r:embed="rId5">
                        <a:lum bright="18000" contrast="30000"/>
                        <a:extLst>
                          <a:ext uri="{28A0092B-C50C-407E-A947-70E740481C1C}">
                            <a14:useLocalDpi xmlns:a14="http://schemas.microsoft.com/office/drawing/2010/main" val="0"/>
                          </a:ext>
                        </a:extLst>
                      </a:blip>
                      <a:srcRect/>
                      <a:stretch>
                        <a:fillRect/>
                      </a:stretch>
                    </p:blipFill>
                    <p:spPr bwMode="auto">
                      <a:xfrm>
                        <a:off x="282575" y="3822700"/>
                        <a:ext cx="86106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7412" name="Text Box 14"/>
          <p:cNvSpPr txBox="1">
            <a:spLocks noChangeArrowheads="1"/>
          </p:cNvSpPr>
          <p:nvPr/>
        </p:nvSpPr>
        <p:spPr bwMode="auto">
          <a:xfrm>
            <a:off x="2971800" y="10668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SimSun" charset="0"/>
                <a:cs typeface="SimSun" charset="0"/>
              </a:defRPr>
            </a:lvl1pPr>
            <a:lvl2pPr>
              <a:defRPr sz="2200" b="1">
                <a:solidFill>
                  <a:schemeClr val="tx1"/>
                </a:solidFill>
                <a:latin typeface="Arial" charset="0"/>
                <a:ea typeface="SimSun" charset="0"/>
                <a:cs typeface="SimSun" charset="0"/>
              </a:defRPr>
            </a:lvl2pPr>
            <a:lvl3pPr>
              <a:defRPr sz="2400" b="1">
                <a:solidFill>
                  <a:schemeClr val="tx1"/>
                </a:solidFill>
                <a:latin typeface="Arial" charset="0"/>
                <a:ea typeface="SimSun" charset="0"/>
                <a:cs typeface="SimSun" charset="0"/>
              </a:defRPr>
            </a:lvl3pPr>
            <a:lvl4pPr>
              <a:defRPr sz="1600" b="1">
                <a:solidFill>
                  <a:schemeClr val="tx1"/>
                </a:solidFill>
                <a:latin typeface="Arial" charset="0"/>
                <a:ea typeface="SimSun" charset="0"/>
                <a:cs typeface="SimSun" charset="0"/>
              </a:defRPr>
            </a:lvl4pPr>
            <a:lvl5pPr>
              <a:defRPr sz="1600" b="1">
                <a:solidFill>
                  <a:schemeClr val="tx1"/>
                </a:solidFill>
                <a:latin typeface="Arial" charset="0"/>
                <a:ea typeface="SimSun" charset="0"/>
                <a:cs typeface="SimSun" charset="0"/>
              </a:defRPr>
            </a:lvl5pPr>
            <a:lvl6pPr>
              <a:defRPr sz="1600" b="1">
                <a:solidFill>
                  <a:schemeClr val="tx1"/>
                </a:solidFill>
                <a:latin typeface="Arial" charset="0"/>
                <a:ea typeface="SimSun" charset="0"/>
                <a:cs typeface="SimSun" charset="0"/>
              </a:defRPr>
            </a:lvl6pPr>
            <a:lvl7pPr>
              <a:defRPr sz="1600" b="1">
                <a:solidFill>
                  <a:schemeClr val="tx1"/>
                </a:solidFill>
                <a:latin typeface="Arial" charset="0"/>
                <a:ea typeface="SimSun" charset="0"/>
                <a:cs typeface="SimSun" charset="0"/>
              </a:defRPr>
            </a:lvl7pPr>
            <a:lvl8pPr>
              <a:defRPr sz="1600" b="1">
                <a:solidFill>
                  <a:schemeClr val="tx1"/>
                </a:solidFill>
                <a:latin typeface="Arial" charset="0"/>
                <a:ea typeface="SimSun" charset="0"/>
                <a:cs typeface="SimSun" charset="0"/>
              </a:defRPr>
            </a:lvl8pPr>
            <a:lvl9pPr>
              <a:defRPr sz="1600" b="1">
                <a:solidFill>
                  <a:schemeClr val="tx1"/>
                </a:solidFill>
                <a:latin typeface="Arial" charset="0"/>
                <a:ea typeface="SimSun" charset="0"/>
                <a:cs typeface="SimSun" charset="0"/>
              </a:defRPr>
            </a:lvl9pPr>
          </a:lstStyle>
          <a:p>
            <a:pPr>
              <a:spcBef>
                <a:spcPct val="50000"/>
              </a:spcBef>
            </a:pPr>
            <a:r>
              <a:rPr lang="en-US" altLang="zh-CN" sz="1800">
                <a:solidFill>
                  <a:schemeClr val="accent2"/>
                </a:solidFill>
              </a:rPr>
              <a:t>May 2009: before land breaking</a:t>
            </a:r>
          </a:p>
        </p:txBody>
      </p:sp>
      <p:sp>
        <p:nvSpPr>
          <p:cNvPr id="17413" name="Text Box 15"/>
          <p:cNvSpPr txBox="1">
            <a:spLocks noChangeArrowheads="1"/>
          </p:cNvSpPr>
          <p:nvPr/>
        </p:nvSpPr>
        <p:spPr bwMode="auto">
          <a:xfrm>
            <a:off x="2971800" y="36718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charset="0"/>
                <a:ea typeface="SimSun" charset="0"/>
                <a:cs typeface="SimSun" charset="0"/>
              </a:defRPr>
            </a:lvl1pPr>
            <a:lvl2pPr>
              <a:defRPr sz="2200" b="1">
                <a:solidFill>
                  <a:schemeClr val="tx1"/>
                </a:solidFill>
                <a:latin typeface="Arial" charset="0"/>
                <a:ea typeface="SimSun" charset="0"/>
                <a:cs typeface="SimSun" charset="0"/>
              </a:defRPr>
            </a:lvl2pPr>
            <a:lvl3pPr>
              <a:defRPr sz="2400" b="1">
                <a:solidFill>
                  <a:schemeClr val="tx1"/>
                </a:solidFill>
                <a:latin typeface="Arial" charset="0"/>
                <a:ea typeface="SimSun" charset="0"/>
                <a:cs typeface="SimSun" charset="0"/>
              </a:defRPr>
            </a:lvl3pPr>
            <a:lvl4pPr>
              <a:defRPr sz="1600" b="1">
                <a:solidFill>
                  <a:schemeClr val="tx1"/>
                </a:solidFill>
                <a:latin typeface="Arial" charset="0"/>
                <a:ea typeface="SimSun" charset="0"/>
                <a:cs typeface="SimSun" charset="0"/>
              </a:defRPr>
            </a:lvl4pPr>
            <a:lvl5pPr>
              <a:defRPr sz="1600" b="1">
                <a:solidFill>
                  <a:schemeClr val="tx1"/>
                </a:solidFill>
                <a:latin typeface="Arial" charset="0"/>
                <a:ea typeface="SimSun" charset="0"/>
                <a:cs typeface="SimSun" charset="0"/>
              </a:defRPr>
            </a:lvl5pPr>
            <a:lvl6pPr>
              <a:defRPr sz="1600" b="1">
                <a:solidFill>
                  <a:schemeClr val="tx1"/>
                </a:solidFill>
                <a:latin typeface="Arial" charset="0"/>
                <a:ea typeface="SimSun" charset="0"/>
                <a:cs typeface="SimSun" charset="0"/>
              </a:defRPr>
            </a:lvl6pPr>
            <a:lvl7pPr>
              <a:defRPr sz="1600" b="1">
                <a:solidFill>
                  <a:schemeClr val="tx1"/>
                </a:solidFill>
                <a:latin typeface="Arial" charset="0"/>
                <a:ea typeface="SimSun" charset="0"/>
                <a:cs typeface="SimSun" charset="0"/>
              </a:defRPr>
            </a:lvl7pPr>
            <a:lvl8pPr>
              <a:defRPr sz="1600" b="1">
                <a:solidFill>
                  <a:schemeClr val="tx1"/>
                </a:solidFill>
                <a:latin typeface="Arial" charset="0"/>
                <a:ea typeface="SimSun" charset="0"/>
                <a:cs typeface="SimSun" charset="0"/>
              </a:defRPr>
            </a:lvl8pPr>
            <a:lvl9pPr>
              <a:defRPr sz="1600" b="1">
                <a:solidFill>
                  <a:schemeClr val="tx1"/>
                </a:solidFill>
                <a:latin typeface="Arial" charset="0"/>
                <a:ea typeface="SimSun" charset="0"/>
                <a:cs typeface="SimSun" charset="0"/>
              </a:defRPr>
            </a:lvl9pPr>
          </a:lstStyle>
          <a:p>
            <a:pPr>
              <a:spcBef>
                <a:spcPct val="50000"/>
              </a:spcBef>
            </a:pPr>
            <a:r>
              <a:rPr lang="en-US" altLang="zh-CN" sz="1800">
                <a:solidFill>
                  <a:schemeClr val="accent2"/>
                </a:solidFill>
              </a:rPr>
              <a:t>Aug 2011: land is prepared</a:t>
            </a:r>
          </a:p>
        </p:txBody>
      </p:sp>
    </p:spTree>
    <p:extLst>
      <p:ext uri="{BB962C8B-B14F-4D97-AF65-F5344CB8AC3E}">
        <p14:creationId xmlns:p14="http://schemas.microsoft.com/office/powerpoint/2010/main" val="343392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50D9F352-FD94-4807-AE9E-611DE2884463}" type="slidenum">
              <a:rPr lang="en-US" altLang="zh-CN" smtClean="0"/>
              <a:pPr>
                <a:defRPr/>
              </a:pPr>
              <a:t>7</a:t>
            </a:fld>
            <a:endParaRPr lang="en-US" altLang="zh-CN"/>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6712"/>
            <a:ext cx="9144000" cy="6021288"/>
          </a:xfrm>
          <a:prstGeom prst="rect">
            <a:avLst/>
          </a:prstGeom>
        </p:spPr>
      </p:pic>
      <p:sp>
        <p:nvSpPr>
          <p:cNvPr id="7" name="Rectangle 2"/>
          <p:cNvSpPr txBox="1">
            <a:spLocks noChangeArrowheads="1"/>
          </p:cNvSpPr>
          <p:nvPr/>
        </p:nvSpPr>
        <p:spPr>
          <a:xfrm>
            <a:off x="1186954" y="836712"/>
            <a:ext cx="6697414" cy="576064"/>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smtClean="0">
                <a:ln>
                  <a:noFill/>
                </a:ln>
                <a:solidFill>
                  <a:srgbClr val="FF0000"/>
                </a:solidFill>
                <a:effectLst/>
                <a:uLnTx/>
                <a:uFillTx/>
                <a:latin typeface="+mn-lt"/>
                <a:ea typeface="幼圆" charset="0"/>
                <a:cs typeface="幼圆" charset="0"/>
              </a:rPr>
              <a:t>CSNS site </a:t>
            </a:r>
            <a:endParaRPr kumimoji="0" lang="en-US" altLang="zh-CN" sz="3600" b="1" i="0" u="none" strike="noStrike" kern="0" cap="none" spc="0" normalizeH="0" baseline="0" noProof="0" dirty="0">
              <a:ln>
                <a:noFill/>
              </a:ln>
              <a:solidFill>
                <a:srgbClr val="FF0000"/>
              </a:solidFill>
              <a:effectLst/>
              <a:uLnTx/>
              <a:uFillTx/>
              <a:latin typeface="+mn-lt"/>
              <a:ea typeface="幼圆" charset="0"/>
              <a:cs typeface="幼圆"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E:\桌面-备份\photo\2：20170215-20171230\航拍\HP20170623\DSC_0080环BEST_副本.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4876" y="3929066"/>
            <a:ext cx="4429124" cy="2928934"/>
          </a:xfrm>
          <a:prstGeom prst="rect">
            <a:avLst/>
          </a:prstGeom>
          <a:noFill/>
        </p:spPr>
      </p:pic>
      <p:pic>
        <p:nvPicPr>
          <p:cNvPr id="61443" name="Picture 3" descr="E:\桌面-备份\photo\2：20170215-20171230\航拍\HP20170623\DSC_0035直线best_副本.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29066"/>
            <a:ext cx="4643438" cy="2928934"/>
          </a:xfrm>
          <a:prstGeom prst="rect">
            <a:avLst/>
          </a:prstGeom>
          <a:noFill/>
        </p:spPr>
      </p:pic>
      <p:pic>
        <p:nvPicPr>
          <p:cNvPr id="61442" name="Picture 2" descr="E:\桌面-备份\photo\2：20170215-20171230\航拍\HP20170623\DSC_0020靶站谱仪best_副本.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3857652"/>
          </a:xfrm>
          <a:prstGeom prst="rect">
            <a:avLst/>
          </a:prstGeom>
          <a:noFill/>
        </p:spPr>
      </p:pic>
      <p:sp>
        <p:nvSpPr>
          <p:cNvPr id="28" name="文本框 13"/>
          <p:cNvSpPr txBox="1">
            <a:spLocks noChangeArrowheads="1"/>
          </p:cNvSpPr>
          <p:nvPr/>
        </p:nvSpPr>
        <p:spPr bwMode="auto">
          <a:xfrm>
            <a:off x="2366987" y="4041939"/>
            <a:ext cx="2205013" cy="323165"/>
          </a:xfrm>
          <a:prstGeom prst="rect">
            <a:avLst/>
          </a:prstGeom>
          <a:noFill/>
          <a:ln w="9525">
            <a:noFill/>
            <a:miter lim="800000"/>
            <a:headEnd/>
            <a:tailEnd/>
          </a:ln>
        </p:spPr>
        <p:txBody>
          <a:bodyPr wrap="none">
            <a:spAutoFit/>
          </a:bodyPr>
          <a:lstStyle/>
          <a:p>
            <a:r>
              <a:rPr lang="en-US" altLang="zh-CN" sz="1500" b="1" dirty="0" smtClean="0">
                <a:solidFill>
                  <a:srgbClr val="3366FF"/>
                </a:solidFill>
              </a:rPr>
              <a:t>Linac service building</a:t>
            </a:r>
            <a:endParaRPr lang="zh-CN" altLang="en-US" sz="1500" b="1" dirty="0">
              <a:solidFill>
                <a:srgbClr val="3366FF"/>
              </a:solidFill>
            </a:endParaRPr>
          </a:p>
        </p:txBody>
      </p:sp>
      <p:sp>
        <p:nvSpPr>
          <p:cNvPr id="29" name="文本框 13"/>
          <p:cNvSpPr txBox="1">
            <a:spLocks noChangeArrowheads="1"/>
          </p:cNvSpPr>
          <p:nvPr/>
        </p:nvSpPr>
        <p:spPr bwMode="auto">
          <a:xfrm>
            <a:off x="4767517" y="4041939"/>
            <a:ext cx="2108739" cy="323165"/>
          </a:xfrm>
          <a:prstGeom prst="rect">
            <a:avLst/>
          </a:prstGeom>
          <a:noFill/>
          <a:ln w="9525">
            <a:noFill/>
            <a:miter lim="800000"/>
            <a:headEnd/>
            <a:tailEnd/>
          </a:ln>
        </p:spPr>
        <p:txBody>
          <a:bodyPr wrap="none">
            <a:spAutoFit/>
          </a:bodyPr>
          <a:lstStyle/>
          <a:p>
            <a:r>
              <a:rPr lang="en-US" altLang="zh-CN" sz="1500" b="1" dirty="0" smtClean="0">
                <a:solidFill>
                  <a:srgbClr val="3366FF"/>
                </a:solidFill>
              </a:rPr>
              <a:t>RCS service building</a:t>
            </a:r>
            <a:endParaRPr lang="zh-CN" altLang="en-US" sz="1500" b="1" dirty="0">
              <a:solidFill>
                <a:srgbClr val="3366FF"/>
              </a:solidFill>
            </a:endParaRPr>
          </a:p>
        </p:txBody>
      </p:sp>
      <p:sp>
        <p:nvSpPr>
          <p:cNvPr id="30" name="文本框 13"/>
          <p:cNvSpPr txBox="1">
            <a:spLocks noChangeArrowheads="1"/>
          </p:cNvSpPr>
          <p:nvPr/>
        </p:nvSpPr>
        <p:spPr bwMode="auto">
          <a:xfrm>
            <a:off x="3492939" y="571480"/>
            <a:ext cx="2639703" cy="323165"/>
          </a:xfrm>
          <a:prstGeom prst="rect">
            <a:avLst/>
          </a:prstGeom>
          <a:noFill/>
          <a:ln w="9525">
            <a:noFill/>
            <a:miter lim="800000"/>
            <a:headEnd/>
            <a:tailEnd/>
          </a:ln>
        </p:spPr>
        <p:txBody>
          <a:bodyPr wrap="none">
            <a:spAutoFit/>
          </a:bodyPr>
          <a:lstStyle/>
          <a:p>
            <a:r>
              <a:rPr lang="en-US" altLang="zh-CN" sz="1500" b="1" dirty="0" smtClean="0">
                <a:solidFill>
                  <a:srgbClr val="3366FF"/>
                </a:solidFill>
              </a:rPr>
              <a:t>Target and experiment Hall </a:t>
            </a:r>
            <a:endParaRPr lang="zh-CN" altLang="en-US" sz="1500" b="1" dirty="0">
              <a:solidFill>
                <a:srgbClr val="3366FF"/>
              </a:solidFill>
            </a:endParaRPr>
          </a:p>
        </p:txBody>
      </p:sp>
    </p:spTree>
    <p:extLst>
      <p:ext uri="{BB962C8B-B14F-4D97-AF65-F5344CB8AC3E}">
        <p14:creationId xmlns:p14="http://schemas.microsoft.com/office/powerpoint/2010/main" val="4046258685"/>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D:\文件\PPT\2017-7在建项目的进展汇报（院里组织，国家发改委监管）\照片\环隧道2_副本.jpg"/>
          <p:cNvPicPr>
            <a:picLocks noChangeAspect="1" noChangeArrowheads="1"/>
          </p:cNvPicPr>
          <p:nvPr/>
        </p:nvPicPr>
        <p:blipFill>
          <a:blip r:embed="rId3" cstate="screen"/>
          <a:srcRect/>
          <a:stretch>
            <a:fillRect/>
          </a:stretch>
        </p:blipFill>
        <p:spPr bwMode="auto">
          <a:xfrm>
            <a:off x="0" y="3594127"/>
            <a:ext cx="9144000" cy="3263897"/>
          </a:xfrm>
          <a:prstGeom prst="rect">
            <a:avLst/>
          </a:prstGeom>
          <a:noFill/>
        </p:spPr>
      </p:pic>
      <p:pic>
        <p:nvPicPr>
          <p:cNvPr id="50179" name="Picture 3" descr="D:\文件\PPT\2017-7在建项目的进展汇报（院里组织，国家发改委监管）\照片\直线隧道_副本2.jpg"/>
          <p:cNvPicPr>
            <a:picLocks noChangeAspect="1" noChangeArrowheads="1"/>
          </p:cNvPicPr>
          <p:nvPr/>
        </p:nvPicPr>
        <p:blipFill>
          <a:blip r:embed="rId4" cstate="screen"/>
          <a:srcRect/>
          <a:stretch>
            <a:fillRect/>
          </a:stretch>
        </p:blipFill>
        <p:spPr bwMode="auto">
          <a:xfrm>
            <a:off x="0" y="0"/>
            <a:ext cx="9144000" cy="3643314"/>
          </a:xfrm>
          <a:prstGeom prst="rect">
            <a:avLst/>
          </a:prstGeom>
          <a:noFill/>
        </p:spPr>
      </p:pic>
      <p:sp>
        <p:nvSpPr>
          <p:cNvPr id="23" name="TextBox 20"/>
          <p:cNvSpPr txBox="1">
            <a:spLocks noChangeArrowheads="1"/>
          </p:cNvSpPr>
          <p:nvPr/>
        </p:nvSpPr>
        <p:spPr bwMode="auto">
          <a:xfrm>
            <a:off x="5214942" y="3233322"/>
            <a:ext cx="4357686" cy="338554"/>
          </a:xfrm>
          <a:prstGeom prst="rect">
            <a:avLst/>
          </a:prstGeom>
          <a:noFill/>
          <a:ln w="9525">
            <a:noFill/>
            <a:miter lim="800000"/>
            <a:headEnd/>
            <a:tailEnd/>
          </a:ln>
        </p:spPr>
        <p:txBody>
          <a:bodyPr wrap="square">
            <a:spAutoFit/>
          </a:bodyPr>
          <a:lstStyle/>
          <a:p>
            <a:r>
              <a:rPr lang="en-US" altLang="zh-CN" sz="1600" b="1" dirty="0" smtClean="0">
                <a:solidFill>
                  <a:srgbClr val="FF0000"/>
                </a:solidFill>
                <a:latin typeface="Times New Roman"/>
                <a:ea typeface="华文琥珀" pitchFamily="2" charset="-122"/>
                <a:cs typeface="Times New Roman"/>
              </a:rPr>
              <a:t>Linac tunnel</a:t>
            </a:r>
            <a:endParaRPr lang="zh-CN" altLang="en-US" sz="1600" b="1" dirty="0">
              <a:solidFill>
                <a:srgbClr val="FF0000"/>
              </a:solidFill>
              <a:latin typeface="Times New Roman"/>
              <a:ea typeface="华文琥珀" pitchFamily="2" charset="-122"/>
              <a:cs typeface="Times New Roman"/>
            </a:endParaRPr>
          </a:p>
        </p:txBody>
      </p:sp>
      <p:sp>
        <p:nvSpPr>
          <p:cNvPr id="24" name="TextBox 20"/>
          <p:cNvSpPr txBox="1">
            <a:spLocks noChangeArrowheads="1"/>
          </p:cNvSpPr>
          <p:nvPr/>
        </p:nvSpPr>
        <p:spPr bwMode="auto">
          <a:xfrm>
            <a:off x="6084168" y="6519446"/>
            <a:ext cx="2736304" cy="338554"/>
          </a:xfrm>
          <a:prstGeom prst="rect">
            <a:avLst/>
          </a:prstGeom>
          <a:noFill/>
          <a:ln w="9525">
            <a:noFill/>
            <a:miter lim="800000"/>
            <a:headEnd/>
            <a:tailEnd/>
          </a:ln>
        </p:spPr>
        <p:txBody>
          <a:bodyPr wrap="square">
            <a:spAutoFit/>
          </a:bodyPr>
          <a:lstStyle/>
          <a:p>
            <a:r>
              <a:rPr lang="en-US" altLang="zh-CN" sz="1600" b="1" dirty="0" smtClean="0">
                <a:solidFill>
                  <a:srgbClr val="FF0000"/>
                </a:solidFill>
                <a:latin typeface="Times New Roman"/>
                <a:ea typeface="华文琥珀" pitchFamily="2" charset="-122"/>
                <a:cs typeface="Times New Roman"/>
              </a:rPr>
              <a:t>RCS tunnel</a:t>
            </a:r>
            <a:endParaRPr lang="zh-CN" altLang="en-US" sz="1600" b="1" dirty="0">
              <a:solidFill>
                <a:srgbClr val="FF0000"/>
              </a:solidFill>
              <a:latin typeface="Times New Roman"/>
              <a:ea typeface="华文琥珀" pitchFamily="2" charset="-122"/>
              <a:cs typeface="Times New Roman"/>
            </a:endParaRPr>
          </a:p>
        </p:txBody>
      </p:sp>
      <p:sp>
        <p:nvSpPr>
          <p:cNvPr id="14" name="矩形 13"/>
          <p:cNvSpPr/>
          <p:nvPr/>
        </p:nvSpPr>
        <p:spPr>
          <a:xfrm>
            <a:off x="0" y="3571876"/>
            <a:ext cx="9144000" cy="714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Tree>
    <p:extLst>
      <p:ext uri="{BB962C8B-B14F-4D97-AF65-F5344CB8AC3E}">
        <p14:creationId xmlns:p14="http://schemas.microsoft.com/office/powerpoint/2010/main" val="2621688023"/>
      </p:ext>
    </p:extLst>
  </p:cSld>
  <p:clrMapOvr>
    <a:masterClrMapping/>
  </p:clrMapOvr>
  <p:transition xmlns:p14="http://schemas.microsoft.com/office/powerpoint/2010/main" advTm="528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2|42.5"/>
</p:tagLst>
</file>

<file path=ppt/theme/theme1.xml><?xml version="1.0" encoding="utf-8"?>
<a:theme xmlns:a="http://schemas.openxmlformats.org/drawingml/2006/main" name="1_CSNS讲演稿母板">
  <a:themeElements>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1_CSNS讲演稿母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b="1" dirty="0" smtClean="0">
            <a:solidFill>
              <a:srgbClr val="FF0000"/>
            </a:solidFill>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CSNS模板</Template>
  <TotalTime>22008</TotalTime>
  <Words>1585</Words>
  <Application>Microsoft Macintosh PowerPoint</Application>
  <PresentationFormat>全屏显示(4:3)</PresentationFormat>
  <Paragraphs>406</Paragraphs>
  <Slides>40</Slides>
  <Notes>6</Notes>
  <HiddenSlides>0</HiddenSlides>
  <MMClips>0</MMClips>
  <ScaleCrop>false</ScaleCrop>
  <HeadingPairs>
    <vt:vector size="6" baseType="variant">
      <vt:variant>
        <vt:lpstr>主题</vt:lpstr>
      </vt:variant>
      <vt:variant>
        <vt:i4>1</vt:i4>
      </vt:variant>
      <vt:variant>
        <vt:lpstr>嵌入的 OLE 服务器</vt:lpstr>
      </vt:variant>
      <vt:variant>
        <vt:i4>2</vt:i4>
      </vt:variant>
      <vt:variant>
        <vt:lpstr>幻灯片标题</vt:lpstr>
      </vt:variant>
      <vt:variant>
        <vt:i4>40</vt:i4>
      </vt:variant>
    </vt:vector>
  </HeadingPairs>
  <TitlesOfParts>
    <vt:vector size="43" baseType="lpstr">
      <vt:lpstr>1_CSNS讲演稿母板</vt:lpstr>
      <vt:lpstr>Visio</vt:lpstr>
      <vt:lpstr>包</vt:lpstr>
      <vt:lpstr>Beam Commissioning of the CSNS  Sheng Wang   Yong Li for CSNS Accelerator Team   Institute of High Energy Physics, CAS Aug. 29, 2017     g</vt:lpstr>
      <vt:lpstr>Outline </vt:lpstr>
      <vt:lpstr>PowerPoint 演示文稿</vt:lpstr>
      <vt:lpstr>Key Milestones</vt:lpstr>
      <vt:lpstr>Site Area</vt:lpstr>
      <vt:lpstr>PowerPoint 演示文稿</vt:lpstr>
      <vt:lpstr>PowerPoint 演示文稿</vt:lpstr>
      <vt:lpstr>PowerPoint 演示文稿</vt:lpstr>
      <vt:lpstr>PowerPoint 演示文稿</vt:lpstr>
      <vt:lpstr>PowerPoint 演示文稿</vt:lpstr>
      <vt:lpstr>LEBT, RFQ and MEBT (beam commissioning at June 2015)</vt:lpstr>
      <vt:lpstr>Transverse emittance measurement:1</vt:lpstr>
      <vt:lpstr>Transverse emittance measurement:2</vt:lpstr>
      <vt:lpstr>PowerPoint 演示文稿</vt:lpstr>
      <vt:lpstr>DTL beam commissioning</vt:lpstr>
      <vt:lpstr>PowerPoint 演示文稿</vt:lpstr>
      <vt:lpstr>LRBT  matching                                  </vt:lpstr>
      <vt:lpstr>LRBT Orbit correction</vt:lpstr>
      <vt:lpstr>RCS Commissioning</vt:lpstr>
      <vt:lpstr>RCS Dry Running</vt:lpstr>
      <vt:lpstr>Beam Commissioning to Inj. Dump</vt:lpstr>
      <vt:lpstr>RCS Beam Commissioning-DC mode </vt:lpstr>
      <vt:lpstr>PowerPoint 演示文稿</vt:lpstr>
      <vt:lpstr>PowerPoint 演示文稿</vt:lpstr>
      <vt:lpstr>Tune measurement</vt:lpstr>
      <vt:lpstr>PowerPoint 演示文稿</vt:lpstr>
      <vt:lpstr>Online Model</vt:lpstr>
      <vt:lpstr>PowerPoint 演示文稿</vt:lpstr>
      <vt:lpstr>PowerPoint 演示文稿</vt:lpstr>
      <vt:lpstr>Finally reached about 99% beam transmission rate at RF frequency (0.9018, 2.444MHz）</vt:lpstr>
      <vt:lpstr>Modify tune with one cycle</vt:lpstr>
      <vt:lpstr>Beam loss distribution around RCS</vt:lpstr>
      <vt:lpstr>1.6 GeV Extraction</vt:lpstr>
      <vt:lpstr>COD correction</vt:lpstr>
      <vt:lpstr>PowerPoint 演示文稿</vt:lpstr>
      <vt:lpstr>Fixed bump injection and painting injection</vt:lpstr>
      <vt:lpstr>PowerPoint 演示文稿</vt:lpstr>
      <vt:lpstr>Application software development based on XAL</vt:lpstr>
      <vt:lpstr>Summary</vt:lpstr>
      <vt:lpstr>PowerPoint 演示文稿</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 Status 中国散裂中子源  Jie WEI  for the CSNS Project Team Institute of High Energy Physics Institute of Physics</dc:title>
  <dc:creator>MC SYSTEM</dc:creator>
  <cp:lastModifiedBy>Wang</cp:lastModifiedBy>
  <cp:revision>1140</cp:revision>
  <cp:lastPrinted>1601-01-01T00:00:00Z</cp:lastPrinted>
  <dcterms:created xsi:type="dcterms:W3CDTF">2010-01-08T00:24:23Z</dcterms:created>
  <dcterms:modified xsi:type="dcterms:W3CDTF">2017-08-29T01:42:06Z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