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10" r:id="rId2"/>
    <p:sldId id="257" r:id="rId3"/>
    <p:sldId id="413" r:id="rId4"/>
    <p:sldId id="414" r:id="rId5"/>
    <p:sldId id="415" r:id="rId6"/>
    <p:sldId id="416" r:id="rId7"/>
    <p:sldId id="400" r:id="rId8"/>
    <p:sldId id="354" r:id="rId9"/>
    <p:sldId id="391" r:id="rId10"/>
    <p:sldId id="392" r:id="rId11"/>
    <p:sldId id="403" r:id="rId12"/>
    <p:sldId id="357" r:id="rId13"/>
    <p:sldId id="393" r:id="rId14"/>
    <p:sldId id="406" r:id="rId15"/>
    <p:sldId id="398" r:id="rId16"/>
    <p:sldId id="401" r:id="rId17"/>
    <p:sldId id="404" r:id="rId18"/>
    <p:sldId id="312" r:id="rId19"/>
    <p:sldId id="358" r:id="rId20"/>
    <p:sldId id="360" r:id="rId21"/>
    <p:sldId id="364" r:id="rId22"/>
    <p:sldId id="379" r:id="rId23"/>
    <p:sldId id="380" r:id="rId24"/>
    <p:sldId id="381" r:id="rId25"/>
    <p:sldId id="407" r:id="rId26"/>
    <p:sldId id="417" r:id="rId27"/>
    <p:sldId id="418" r:id="rId28"/>
    <p:sldId id="383" r:id="rId29"/>
    <p:sldId id="384" r:id="rId30"/>
    <p:sldId id="409" r:id="rId31"/>
    <p:sldId id="408" r:id="rId32"/>
    <p:sldId id="387" r:id="rId33"/>
    <p:sldId id="369" r:id="rId34"/>
    <p:sldId id="419" r:id="rId35"/>
    <p:sldId id="372" r:id="rId36"/>
    <p:sldId id="411" r:id="rId37"/>
    <p:sldId id="412" r:id="rId38"/>
    <p:sldId id="279" r:id="rId39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632" autoAdjust="0"/>
  </p:normalViewPr>
  <p:slideViewPr>
    <p:cSldViewPr>
      <p:cViewPr>
        <p:scale>
          <a:sx n="94" d="100"/>
          <a:sy n="94" d="100"/>
        </p:scale>
        <p:origin x="-1488" y="-264"/>
      </p:cViewPr>
      <p:guideLst>
        <p:guide orient="horz" pos="2114"/>
        <p:guide pos="28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10043CBB-9D6A-0B40-ACD9-891D8A5CE673}" type="datetimeFigureOut">
              <a:rPr lang="zh-CN" altLang="en-US"/>
              <a:pPr>
                <a:defRPr/>
              </a:pPr>
              <a:t>17/6/5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A8FA0AE8-0435-2A47-B206-EFECD8FC6C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1734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/>
            </a:lvl1pPr>
          </a:lstStyle>
          <a:p>
            <a:pPr>
              <a:defRPr/>
            </a:pPr>
            <a:fld id="{436C8103-712B-B642-8899-C5AA96ABF7DA}" type="datetime1">
              <a:rPr lang="zh-CN" altLang="en-US"/>
              <a:pPr>
                <a:defRPr/>
              </a:pPr>
              <a:t>17/6/5</a:t>
            </a:fld>
            <a:endParaRPr lang="zh-CN" altLang="en-US" sz="1200"/>
          </a:p>
        </p:txBody>
      </p:sp>
      <p:sp>
        <p:nvSpPr>
          <p:cNvPr id="14340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41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912813">
              <a:spcBef>
                <a:spcPct val="30000"/>
              </a:spcBef>
            </a:pPr>
            <a:r>
              <a:rPr lang="zh-CN" altLang="en-US" sz="1200"/>
              <a:t>单击此处编辑母版文本样式</a:t>
            </a:r>
          </a:p>
          <a:p>
            <a:pPr defTabSz="912813">
              <a:spcBef>
                <a:spcPct val="30000"/>
              </a:spcBef>
            </a:pPr>
            <a:r>
              <a:rPr lang="zh-CN" altLang="en-US" sz="1200"/>
              <a:t>第二级</a:t>
            </a:r>
          </a:p>
          <a:p>
            <a:pPr defTabSz="912813">
              <a:spcBef>
                <a:spcPct val="30000"/>
              </a:spcBef>
            </a:pPr>
            <a:r>
              <a:rPr lang="zh-CN" altLang="en-US" sz="1200"/>
              <a:t>第三级</a:t>
            </a:r>
          </a:p>
          <a:p>
            <a:pPr defTabSz="912813">
              <a:spcBef>
                <a:spcPct val="30000"/>
              </a:spcBef>
            </a:pPr>
            <a:r>
              <a:rPr lang="zh-CN" altLang="en-US" sz="1200"/>
              <a:t>第四级</a:t>
            </a:r>
          </a:p>
          <a:p>
            <a:pPr defTabSz="912813">
              <a:spcBef>
                <a:spcPct val="30000"/>
              </a:spcBef>
            </a:pPr>
            <a:r>
              <a:rPr lang="zh-CN" altLang="en-US" sz="1200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912813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/>
            </a:lvl1pPr>
          </a:lstStyle>
          <a:p>
            <a:pPr>
              <a:defRPr/>
            </a:pPr>
            <a:fld id="{EDD449A6-B580-3646-9961-891A3233FE9B}" type="slidenum">
              <a:rPr lang="zh-CN" altLang="en-US"/>
              <a:pPr>
                <a:defRPr/>
              </a:pPr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4225352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宋体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2015/11/17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4th LNF workshop on Cylindrical GEM detectors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349B5-43BD-3346-B361-45A94CD790F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08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2015/11/17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4th LNF workshop on Cylindrical GEM detectors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0C536-09A8-7844-944A-928B54555987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4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2015/11/17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4th LNF workshop on Cylindrical GEM detectors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10C94-3938-6F4D-86BA-96C34049007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1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2015/11/17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4th LNF workshop on Cylindrical GEM detectors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582D4-2F2D-EF48-9AFE-0EEB68888F8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8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2015/11/17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4th LNF workshop on Cylindrical GEM detectors</a:t>
            </a: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1CB68-FB36-BE47-B9EF-4863BA2D592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5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2015/11/17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4th LNF workshop on Cylindrical GEM detectors</a:t>
            </a: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60384-2124-8C4D-AA79-1919CB6F27F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8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2015/11/17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4th LNF workshop on Cylindrical GEM detectors</a:t>
            </a: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84AE0-9D60-9F43-BEBC-0AFC9C49F0F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7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2015/11/17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4th LNF workshop on Cylindrical GEM detectors</a:t>
            </a: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79034-4C45-5C46-8460-994CE6A2CFB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2015/11/17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4th LNF workshop on Cylindrical GEM detectors</a:t>
            </a: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C4BED-8ADE-664E-8129-DFDFCB83BD4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2015/11/17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4th LNF workshop on Cylindrical GEM detectors</a:t>
            </a: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7A18C-B33A-114B-8FC6-0E19EF2740C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4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Calibri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2015/11/17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The 4th LNF workshop on Cylindrical GEM detectors</a:t>
            </a: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1B5A3-1713-A145-8592-6FE0392E59F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34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Calibri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Calibri" charset="0"/>
              </a:rPr>
              <a:t>单击此处编辑母版文本样式</a:t>
            </a:r>
            <a:endParaRPr lang="en-US" altLang="zh-CN">
              <a:sym typeface="Calibri" charset="0"/>
            </a:endParaRPr>
          </a:p>
          <a:p>
            <a:pPr lvl="1"/>
            <a:r>
              <a:rPr lang="zh-CN" altLang="en-US">
                <a:sym typeface="Calibri" charset="0"/>
              </a:rPr>
              <a:t>第二级</a:t>
            </a:r>
            <a:endParaRPr lang="en-US" altLang="zh-CN">
              <a:sym typeface="Calibri" charset="0"/>
            </a:endParaRPr>
          </a:p>
          <a:p>
            <a:pPr lvl="2"/>
            <a:r>
              <a:rPr lang="zh-CN" altLang="en-US">
                <a:sym typeface="Calibri" charset="0"/>
              </a:rPr>
              <a:t>第三级</a:t>
            </a:r>
            <a:endParaRPr lang="en-US" altLang="zh-CN">
              <a:sym typeface="Calibri" charset="0"/>
            </a:endParaRPr>
          </a:p>
          <a:p>
            <a:pPr lvl="3"/>
            <a:r>
              <a:rPr lang="zh-CN" altLang="en-US">
                <a:sym typeface="Calibri" charset="0"/>
              </a:rPr>
              <a:t>第四级</a:t>
            </a:r>
            <a:endParaRPr lang="en-US" altLang="zh-CN">
              <a:sym typeface="Calibri" charset="0"/>
            </a:endParaRPr>
          </a:p>
          <a:p>
            <a:pPr lvl="4"/>
            <a:r>
              <a:rPr lang="zh-CN" altLang="en-US">
                <a:sym typeface="Calibri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912813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2015/11/17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912813" eaLnBrk="1" hangingPunct="1">
              <a:defRPr/>
            </a:lvl1pPr>
          </a:lstStyle>
          <a:p>
            <a:pPr>
              <a:defRPr/>
            </a:pPr>
            <a:r>
              <a:rPr lang="en-US" altLang="zh-CN"/>
              <a:t>The 4th LNF workshop on Cylindrical GEM detectors</a:t>
            </a: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B4428C1-CDBE-8E4F-90CD-58B68531660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912813" indent="-912813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halkboard SE"/>
          <a:ea typeface="华文行楷"/>
          <a:cs typeface="华文行楷" charset="0"/>
          <a:sym typeface="Calibri" charset="0"/>
        </a:defRPr>
      </a:lvl1pPr>
      <a:lvl2pPr marL="912813" indent="-912813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halkboard SE" charset="0"/>
          <a:ea typeface="华文行楷" charset="0"/>
          <a:cs typeface="华文行楷" charset="0"/>
          <a:sym typeface="Calibri" charset="0"/>
        </a:defRPr>
      </a:lvl2pPr>
      <a:lvl3pPr marL="912813" indent="-912813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halkboard SE" charset="0"/>
          <a:ea typeface="华文行楷" charset="0"/>
          <a:cs typeface="华文行楷" charset="0"/>
          <a:sym typeface="Calibri" charset="0"/>
        </a:defRPr>
      </a:lvl3pPr>
      <a:lvl4pPr marL="912813" indent="-912813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halkboard SE" charset="0"/>
          <a:ea typeface="华文行楷" charset="0"/>
          <a:cs typeface="华文行楷" charset="0"/>
          <a:sym typeface="Calibri" charset="0"/>
        </a:defRPr>
      </a:lvl4pPr>
      <a:lvl5pPr marL="912813" indent="-912813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halkboard SE" charset="0"/>
          <a:ea typeface="华文行楷" charset="0"/>
          <a:cs typeface="华文行楷" charset="0"/>
          <a:sym typeface="Calibri" charset="0"/>
        </a:defRPr>
      </a:lvl5pPr>
      <a:lvl6pPr marL="1370013" indent="-91281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  <a:sym typeface="Calibri" charset="0"/>
        </a:defRPr>
      </a:lvl6pPr>
      <a:lvl7pPr marL="1827213" indent="-91281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  <a:sym typeface="Calibri" charset="0"/>
        </a:defRPr>
      </a:lvl7pPr>
      <a:lvl8pPr marL="2284413" indent="-91281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  <a:sym typeface="Calibri" charset="0"/>
        </a:defRPr>
      </a:lvl8pPr>
      <a:lvl9pPr marL="2741613" indent="-91281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  <a:sym typeface="Calibri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Times New Roman"/>
          <a:ea typeface="华文楷体"/>
          <a:cs typeface="华文楷体" charset="0"/>
          <a:sym typeface="Calibri" charset="0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Times New Roman"/>
          <a:ea typeface="华文楷体"/>
          <a:cs typeface="华文楷体" charset="0"/>
          <a:sym typeface="Calibri" charset="0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Times New Roman"/>
          <a:ea typeface="华文楷体"/>
          <a:cs typeface="华文楷体" charset="0"/>
          <a:sym typeface="Calibri" charset="0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Times New Roman"/>
          <a:ea typeface="华文楷体"/>
          <a:cs typeface="华文楷体" charset="0"/>
          <a:sym typeface="Calibri" charset="0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Times New Roman"/>
          <a:ea typeface="华文楷体"/>
          <a:cs typeface="华文楷体" charset="0"/>
          <a:sym typeface="Calibri" charset="0"/>
        </a:defRPr>
      </a:lvl5pPr>
      <a:lvl6pPr marL="25130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Calibri" charset="0"/>
        </a:defRPr>
      </a:lvl6pPr>
      <a:lvl7pPr marL="29702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Calibri" charset="0"/>
        </a:defRPr>
      </a:lvl7pPr>
      <a:lvl8pPr marL="3427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Calibri" charset="0"/>
        </a:defRPr>
      </a:lvl8pPr>
      <a:lvl9pPr marL="3884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sym typeface="Calibri" charset="0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docbes3.ihep.ac.cn/viewvc/cgi-bin/viewvc.cgi/BESIII/CgemBossCvs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195513"/>
            <a:ext cx="9144000" cy="1233487"/>
          </a:xfrm>
        </p:spPr>
        <p:txBody>
          <a:bodyPr anchor="b"/>
          <a:lstStyle/>
          <a:p>
            <a:pPr marL="0" indent="0" defTabSz="912813" eaLnBrk="1" hangingPunct="1"/>
            <a:r>
              <a:rPr kumimoji="0" lang="en-US" altLang="zh-CN" sz="4800" b="1" dirty="0" smtClean="0">
                <a:solidFill>
                  <a:srgbClr val="0000FF"/>
                </a:solidFill>
                <a:latin typeface="Times New Roman" charset="0"/>
                <a:ea typeface="华文行楷" charset="0"/>
                <a:cs typeface="Times New Roman" charset="0"/>
              </a:rPr>
              <a:t>Status of CGEM offline software</a:t>
            </a:r>
            <a:endParaRPr kumimoji="0" lang="zh-CN" altLang="en-US" sz="4800" b="1" dirty="0">
              <a:solidFill>
                <a:srgbClr val="0000FF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5362" name="副标题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143000" y="4221163"/>
            <a:ext cx="6858000" cy="1036637"/>
          </a:xfrm>
        </p:spPr>
        <p:txBody>
          <a:bodyPr/>
          <a:lstStyle/>
          <a:p>
            <a:pPr marL="0" indent="0" algn="ctr" defTabSz="912813" eaLnBrk="1" hangingPunct="1">
              <a:buFont typeface="Arial" charset="0"/>
              <a:buNone/>
            </a:pPr>
            <a:r>
              <a:rPr kumimoji="0" lang="zh-CN" altLang="en-US" sz="2400" b="1" dirty="0" smtClean="0">
                <a:solidFill>
                  <a:srgbClr val="800000"/>
                </a:solidFill>
                <a:latin typeface="Kaiti SC Regular"/>
                <a:ea typeface="宋体" charset="0"/>
                <a:cs typeface="Kaiti SC Regular"/>
              </a:rPr>
              <a:t>王亮亮</a:t>
            </a:r>
            <a:r>
              <a:rPr kumimoji="0" lang="en-US" altLang="zh-CN" sz="2400" b="1" dirty="0" smtClean="0">
                <a:solidFill>
                  <a:srgbClr val="800000"/>
                </a:solidFill>
                <a:latin typeface="Calibri" charset="0"/>
                <a:ea typeface="宋体" charset="0"/>
                <a:cs typeface="宋体" charset="0"/>
              </a:rPr>
              <a:t>  </a:t>
            </a:r>
            <a:r>
              <a:rPr kumimoji="0" lang="en-US" altLang="zh-CN" sz="2400" dirty="0" smtClean="0">
                <a:solidFill>
                  <a:srgbClr val="800000"/>
                </a:solidFill>
                <a:ea typeface="宋体" charset="0"/>
                <a:cs typeface="Times New Roman"/>
              </a:rPr>
              <a:t>(</a:t>
            </a:r>
            <a:r>
              <a:rPr kumimoji="0" lang="en-US" altLang="zh-CN" sz="2400" dirty="0">
                <a:solidFill>
                  <a:srgbClr val="800000"/>
                </a:solidFill>
                <a:ea typeface="宋体" charset="0"/>
                <a:cs typeface="Times New Roman"/>
              </a:rPr>
              <a:t>IHEP, Beijing</a:t>
            </a:r>
            <a:r>
              <a:rPr kumimoji="0" lang="en-US" altLang="zh-CN" sz="2400" dirty="0" smtClean="0">
                <a:solidFill>
                  <a:srgbClr val="800000"/>
                </a:solidFill>
                <a:ea typeface="宋体" charset="0"/>
                <a:cs typeface="Times New Roman"/>
              </a:rPr>
              <a:t>)</a:t>
            </a:r>
            <a:endParaRPr kumimoji="0" lang="zh-CN" altLang="en-US" sz="2400" dirty="0">
              <a:solidFill>
                <a:srgbClr val="800000"/>
              </a:solidFill>
              <a:ea typeface="宋体" charset="0"/>
              <a:cs typeface="Times New Roman"/>
            </a:endParaRPr>
          </a:p>
          <a:p>
            <a:pPr marL="0" indent="0" algn="ctr" defTabSz="912813" eaLnBrk="1" hangingPunct="1">
              <a:buFont typeface="Arial" charset="0"/>
              <a:buNone/>
            </a:pPr>
            <a:r>
              <a:rPr kumimoji="0" lang="en-US" altLang="zh-CN" sz="2400" dirty="0">
                <a:solidFill>
                  <a:srgbClr val="0000FF"/>
                </a:solidFill>
                <a:ea typeface="宋体" charset="0"/>
                <a:cs typeface="Times New Roman"/>
              </a:rPr>
              <a:t>On behalf of CGEM-IT software working </a:t>
            </a:r>
            <a:r>
              <a:rPr kumimoji="0" lang="en-US" altLang="zh-CN" sz="2400" dirty="0" smtClean="0">
                <a:solidFill>
                  <a:srgbClr val="0000FF"/>
                </a:solidFill>
                <a:ea typeface="宋体" charset="0"/>
                <a:cs typeface="Times New Roman"/>
              </a:rPr>
              <a:t>group</a:t>
            </a:r>
          </a:p>
          <a:p>
            <a:pPr marL="0" indent="0" algn="ctr" defTabSz="912813" eaLnBrk="1" hangingPunct="1">
              <a:buFont typeface="Arial" charset="0"/>
              <a:buNone/>
            </a:pPr>
            <a:endParaRPr kumimoji="0" lang="en-US" altLang="zh-CN" sz="2400" dirty="0">
              <a:solidFill>
                <a:srgbClr val="800000"/>
              </a:solidFill>
              <a:latin typeface="Calibri" charset="0"/>
              <a:ea typeface="宋体" charset="0"/>
              <a:cs typeface="宋体" charset="0"/>
            </a:endParaRPr>
          </a:p>
          <a:p>
            <a:pPr marL="0" indent="0" algn="ctr" defTabSz="912813" eaLnBrk="1" hangingPunct="1">
              <a:buFont typeface="Arial" charset="0"/>
              <a:buNone/>
            </a:pPr>
            <a:r>
              <a:rPr kumimoji="0" lang="en-US" altLang="zh-CN" sz="2400" dirty="0" smtClean="0">
                <a:solidFill>
                  <a:srgbClr val="800000"/>
                </a:solidFill>
                <a:ea typeface="宋体" charset="0"/>
                <a:cs typeface="Times New Roman"/>
              </a:rPr>
              <a:t>2017.06.05</a:t>
            </a:r>
            <a:endParaRPr kumimoji="0" lang="zh-CN" altLang="en-US" sz="2400" dirty="0">
              <a:solidFill>
                <a:srgbClr val="800000"/>
              </a:solidFill>
              <a:ea typeface="宋体" charset="0"/>
              <a:cs typeface="Times New Roman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843880" y="6453210"/>
            <a:ext cx="3960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2017   </a:t>
            </a:r>
            <a:r>
              <a:rPr lang="zh-CN" alt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高能物理计算与软件会议</a:t>
            </a:r>
            <a:r>
              <a:rPr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zh-CN" alt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成都</a:t>
            </a:r>
            <a:endParaRPr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775" y="844796"/>
            <a:ext cx="2771875" cy="11441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125" y="188775"/>
            <a:ext cx="2413150" cy="23281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38" y="1196845"/>
            <a:ext cx="1728120" cy="1012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240"/>
            <a:ext cx="9144000" cy="1143000"/>
          </a:xfrm>
        </p:spPr>
        <p:txBody>
          <a:bodyPr/>
          <a:lstStyle/>
          <a:p>
            <a:r>
              <a:rPr lang="en-US" altLang="zh-CN" sz="3400" b="1" dirty="0" smtClean="0">
                <a:latin typeface="Times New Roman"/>
                <a:cs typeface="Times New Roman"/>
              </a:rPr>
              <a:t>CGEM geometry service package and </a:t>
            </a:r>
            <a:r>
              <a:rPr lang="en-US" altLang="zh-CN" sz="3400" b="1" dirty="0" err="1" smtClean="0">
                <a:latin typeface="Times New Roman"/>
                <a:cs typeface="Times New Roman"/>
              </a:rPr>
              <a:t>gdml</a:t>
            </a:r>
            <a:r>
              <a:rPr lang="en-US" altLang="zh-CN" sz="3400" b="1" dirty="0" smtClean="0">
                <a:latin typeface="Times New Roman"/>
                <a:cs typeface="Times New Roman"/>
              </a:rPr>
              <a:t> file</a:t>
            </a:r>
            <a:br>
              <a:rPr lang="en-US" altLang="zh-CN" sz="3400" b="1" dirty="0" smtClean="0">
                <a:latin typeface="Times New Roman"/>
                <a:cs typeface="Times New Roman"/>
              </a:rPr>
            </a:br>
            <a:r>
              <a:rPr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(geometry and material information provider)</a:t>
            </a:r>
            <a:endParaRPr kumimoji="1" lang="zh-CN" altLang="en-US" sz="3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10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88395" y="1988900"/>
            <a:ext cx="3455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Lia</a:t>
            </a:r>
            <a:r>
              <a:rPr lang="en-US" altLang="zh-CN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LAVEZZI, </a:t>
            </a:r>
            <a:r>
              <a:rPr lang="en-US" altLang="zh-CN" dirty="0" err="1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Linghui</a:t>
            </a:r>
            <a:r>
              <a:rPr lang="en-US" altLang="zh-CN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Wu, Liangliang Wang (2016~2017)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84360" y="2577675"/>
            <a:ext cx="42119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dirty="0">
                <a:latin typeface="Times New Roman"/>
                <a:cs typeface="Times New Roman"/>
              </a:rPr>
              <a:t>U</a:t>
            </a:r>
            <a:r>
              <a:rPr kumimoji="1" lang="en-US" altLang="zh-CN" dirty="0" smtClean="0">
                <a:latin typeface="Times New Roman"/>
                <a:cs typeface="Times New Roman"/>
              </a:rPr>
              <a:t>nique package for CGEM geometry description/function to guarantee consistency between simulation/reconstruction/analysis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dirty="0" smtClean="0">
                <a:latin typeface="Times New Roman"/>
                <a:cs typeface="Times New Roman"/>
              </a:rPr>
              <a:t>Parameters changeable for a certain </a:t>
            </a:r>
            <a:br>
              <a:rPr kumimoji="1" lang="en-US" altLang="zh-CN" dirty="0" smtClean="0">
                <a:latin typeface="Times New Roman"/>
                <a:cs typeface="Times New Roman"/>
              </a:rPr>
            </a:br>
            <a:r>
              <a:rPr kumimoji="1" lang="en-US" altLang="zh-CN" dirty="0" smtClean="0">
                <a:latin typeface="Times New Roman"/>
                <a:cs typeface="Times New Roman"/>
              </a:rPr>
              <a:t>layout/structure (controlled by a text input file)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98615" y="1570380"/>
            <a:ext cx="1865565" cy="400110"/>
          </a:xfrm>
          <a:prstGeom prst="rect">
            <a:avLst/>
          </a:prstGeom>
          <a:ln w="28575" cmpd="sng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CgemGeomSvc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16" name="进程 15"/>
          <p:cNvSpPr/>
          <p:nvPr/>
        </p:nvSpPr>
        <p:spPr bwMode="auto">
          <a:xfrm>
            <a:off x="2771874" y="1556870"/>
            <a:ext cx="1584110" cy="432030"/>
          </a:xfrm>
          <a:prstGeom prst="flowChartProces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Simulation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17" name="进程 16"/>
          <p:cNvSpPr/>
          <p:nvPr/>
        </p:nvSpPr>
        <p:spPr bwMode="auto">
          <a:xfrm>
            <a:off x="2555859" y="3356995"/>
            <a:ext cx="2016141" cy="432030"/>
          </a:xfrm>
          <a:prstGeom prst="flowChartProces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Reconstruction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18" name="进程 17"/>
          <p:cNvSpPr/>
          <p:nvPr/>
        </p:nvSpPr>
        <p:spPr bwMode="auto">
          <a:xfrm>
            <a:off x="2771874" y="5373135"/>
            <a:ext cx="1584110" cy="648045"/>
          </a:xfrm>
          <a:prstGeom prst="flowChartProces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Physics analysis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19" name="进程 18"/>
          <p:cNvSpPr/>
          <p:nvPr/>
        </p:nvSpPr>
        <p:spPr bwMode="auto">
          <a:xfrm>
            <a:off x="323704" y="3941425"/>
            <a:ext cx="2016141" cy="711660"/>
          </a:xfrm>
          <a:prstGeom prst="flowChartProces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Calibration &amp; alignment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20" name="存储的数据 19"/>
          <p:cNvSpPr/>
          <p:nvPr/>
        </p:nvSpPr>
        <p:spPr bwMode="auto">
          <a:xfrm>
            <a:off x="2987889" y="2420930"/>
            <a:ext cx="1152080" cy="504035"/>
          </a:xfrm>
          <a:prstGeom prst="flowChartOnlineStorag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MC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21" name="存储的数据 20"/>
          <p:cNvSpPr/>
          <p:nvPr/>
        </p:nvSpPr>
        <p:spPr bwMode="auto">
          <a:xfrm>
            <a:off x="755734" y="2348925"/>
            <a:ext cx="1152080" cy="504035"/>
          </a:xfrm>
          <a:prstGeom prst="flowChartOnlineStorag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altLang="zh-CN" b="1" dirty="0" smtClean="0">
                <a:latin typeface="Times New Roman"/>
                <a:cs typeface="Times New Roman"/>
              </a:rPr>
              <a:t>Raw data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22" name="存储的数据 21"/>
          <p:cNvSpPr/>
          <p:nvPr/>
        </p:nvSpPr>
        <p:spPr bwMode="auto">
          <a:xfrm>
            <a:off x="2987889" y="4293060"/>
            <a:ext cx="1152080" cy="504035"/>
          </a:xfrm>
          <a:prstGeom prst="flowChartOnlineStorag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altLang="zh-CN" b="1" dirty="0" smtClean="0">
                <a:latin typeface="Times New Roman"/>
                <a:cs typeface="Times New Roman"/>
              </a:rPr>
              <a:t>DST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cxnSp>
        <p:nvCxnSpPr>
          <p:cNvPr id="23" name="直线箭头连接符 22"/>
          <p:cNvCxnSpPr>
            <a:stCxn id="16" idx="2"/>
            <a:endCxn id="20" idx="0"/>
          </p:cNvCxnSpPr>
          <p:nvPr/>
        </p:nvCxnSpPr>
        <p:spPr bwMode="auto">
          <a:xfrm>
            <a:off x="3563929" y="1988900"/>
            <a:ext cx="0" cy="4320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直线箭头连接符 23"/>
          <p:cNvCxnSpPr>
            <a:stCxn id="20" idx="2"/>
            <a:endCxn id="17" idx="0"/>
          </p:cNvCxnSpPr>
          <p:nvPr/>
        </p:nvCxnSpPr>
        <p:spPr bwMode="auto">
          <a:xfrm>
            <a:off x="3563929" y="2924965"/>
            <a:ext cx="1" cy="4320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直线箭头连接符 24"/>
          <p:cNvCxnSpPr>
            <a:stCxn id="17" idx="2"/>
            <a:endCxn id="22" idx="0"/>
          </p:cNvCxnSpPr>
          <p:nvPr/>
        </p:nvCxnSpPr>
        <p:spPr bwMode="auto">
          <a:xfrm flipH="1">
            <a:off x="3563929" y="3789025"/>
            <a:ext cx="1" cy="5040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直线箭头连接符 25"/>
          <p:cNvCxnSpPr>
            <a:stCxn id="22" idx="2"/>
          </p:cNvCxnSpPr>
          <p:nvPr/>
        </p:nvCxnSpPr>
        <p:spPr bwMode="auto">
          <a:xfrm>
            <a:off x="3563929" y="4797095"/>
            <a:ext cx="0" cy="720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直线箭头连接符 26"/>
          <p:cNvCxnSpPr>
            <a:stCxn id="21" idx="2"/>
            <a:endCxn id="17" idx="1"/>
          </p:cNvCxnSpPr>
          <p:nvPr/>
        </p:nvCxnSpPr>
        <p:spPr bwMode="auto">
          <a:xfrm>
            <a:off x="1331774" y="2852960"/>
            <a:ext cx="1224085" cy="720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肘形连接符 27"/>
          <p:cNvCxnSpPr>
            <a:stCxn id="16" idx="1"/>
            <a:endCxn id="19" idx="1"/>
          </p:cNvCxnSpPr>
          <p:nvPr/>
        </p:nvCxnSpPr>
        <p:spPr bwMode="auto">
          <a:xfrm rot="10800000" flipV="1">
            <a:off x="323704" y="1772885"/>
            <a:ext cx="2448170" cy="2524370"/>
          </a:xfrm>
          <a:prstGeom prst="bentConnector3">
            <a:avLst>
              <a:gd name="adj1" fmla="val 10933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肘形连接符 28"/>
          <p:cNvCxnSpPr>
            <a:stCxn id="17" idx="1"/>
            <a:endCxn id="19" idx="3"/>
          </p:cNvCxnSpPr>
          <p:nvPr/>
        </p:nvCxnSpPr>
        <p:spPr bwMode="auto">
          <a:xfrm rot="10800000" flipV="1">
            <a:off x="2339845" y="3573009"/>
            <a:ext cx="216014" cy="72424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直线箭头连接符 30"/>
          <p:cNvCxnSpPr>
            <a:stCxn id="15" idx="1"/>
            <a:endCxn id="16" idx="3"/>
          </p:cNvCxnSpPr>
          <p:nvPr/>
        </p:nvCxnSpPr>
        <p:spPr bwMode="auto">
          <a:xfrm flipH="1">
            <a:off x="4355984" y="1770435"/>
            <a:ext cx="942631" cy="24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直线箭头连接符 31"/>
          <p:cNvCxnSpPr>
            <a:stCxn id="15" idx="1"/>
            <a:endCxn id="17" idx="3"/>
          </p:cNvCxnSpPr>
          <p:nvPr/>
        </p:nvCxnSpPr>
        <p:spPr bwMode="auto">
          <a:xfrm flipH="1">
            <a:off x="4572000" y="1770435"/>
            <a:ext cx="726615" cy="18025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直线箭头连接符 34"/>
          <p:cNvCxnSpPr>
            <a:stCxn id="15" idx="1"/>
            <a:endCxn id="18" idx="3"/>
          </p:cNvCxnSpPr>
          <p:nvPr/>
        </p:nvCxnSpPr>
        <p:spPr bwMode="auto">
          <a:xfrm flipH="1">
            <a:off x="4355984" y="1770435"/>
            <a:ext cx="942631" cy="39267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存储的数据 37"/>
          <p:cNvSpPr/>
          <p:nvPr/>
        </p:nvSpPr>
        <p:spPr bwMode="auto">
          <a:xfrm>
            <a:off x="5446503" y="4941105"/>
            <a:ext cx="1152080" cy="432030"/>
          </a:xfrm>
          <a:prstGeom prst="flowChartOnlineStorage">
            <a:avLst/>
          </a:prstGeom>
          <a:solidFill>
            <a:srgbClr val="CCFF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sz="20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/>
                <a:ea typeface="宋体" charset="0"/>
                <a:cs typeface="Times New Roman"/>
              </a:rPr>
              <a:t>gdml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742593" y="4941105"/>
            <a:ext cx="229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by Zhen Huang (2017)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43" name="直线箭头连接符 42"/>
          <p:cNvCxnSpPr>
            <a:stCxn id="38" idx="1"/>
            <a:endCxn id="17" idx="3"/>
          </p:cNvCxnSpPr>
          <p:nvPr/>
        </p:nvCxnSpPr>
        <p:spPr bwMode="auto">
          <a:xfrm flipH="1" flipV="1">
            <a:off x="4572000" y="3573010"/>
            <a:ext cx="874503" cy="15841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直线箭头连接符 46"/>
          <p:cNvCxnSpPr>
            <a:stCxn id="16" idx="3"/>
            <a:endCxn id="38" idx="1"/>
          </p:cNvCxnSpPr>
          <p:nvPr/>
        </p:nvCxnSpPr>
        <p:spPr bwMode="auto">
          <a:xfrm>
            <a:off x="4355984" y="1772885"/>
            <a:ext cx="1090519" cy="33842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9" name="文本框 48"/>
          <p:cNvSpPr txBox="1"/>
          <p:nvPr/>
        </p:nvSpPr>
        <p:spPr>
          <a:xfrm>
            <a:off x="5137616" y="5445140"/>
            <a:ext cx="41216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dirty="0" smtClean="0">
                <a:latin typeface="Times New Roman"/>
                <a:cs typeface="Times New Roman"/>
              </a:rPr>
              <a:t>Contains geometry/material description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dirty="0">
                <a:latin typeface="Times New Roman"/>
                <a:cs typeface="Times New Roman"/>
              </a:rPr>
              <a:t>C</a:t>
            </a:r>
            <a:r>
              <a:rPr kumimoji="1" lang="en-US" altLang="zh-CN" dirty="0" smtClean="0">
                <a:latin typeface="Times New Roman"/>
                <a:cs typeface="Times New Roman"/>
              </a:rPr>
              <a:t>an be used in CGEM construction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dirty="0" smtClean="0">
                <a:latin typeface="Times New Roman"/>
                <a:cs typeface="Times New Roman"/>
              </a:rPr>
              <a:t>used in </a:t>
            </a:r>
            <a:r>
              <a:rPr kumimoji="1" lang="en-US" altLang="zh-CN" dirty="0" err="1" smtClean="0">
                <a:latin typeface="Times New Roman"/>
                <a:cs typeface="Times New Roman"/>
              </a:rPr>
              <a:t>Kalman</a:t>
            </a:r>
            <a:r>
              <a:rPr kumimoji="1" lang="en-US" altLang="zh-CN" dirty="0" smtClean="0">
                <a:latin typeface="Times New Roman"/>
                <a:cs typeface="Times New Roman"/>
              </a:rPr>
              <a:t> Filter</a:t>
            </a:r>
            <a:endParaRPr kumimoji="1" lang="en-US" altLang="zh-CN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l"/>
            </a:pPr>
            <a:endParaRPr kumimoji="1" lang="zh-CN" alt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386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11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19113" y="-27240"/>
            <a:ext cx="8229600" cy="863600"/>
          </a:xfrm>
        </p:spPr>
        <p:txBody>
          <a:bodyPr/>
          <a:lstStyle/>
          <a:p>
            <a:r>
              <a:rPr lang="en-US" altLang="zh-CN" sz="3600" b="1" dirty="0">
                <a:latin typeface="Times New Roman"/>
                <a:ea typeface="宋体" charset="0"/>
                <a:cs typeface="Times New Roman"/>
              </a:rPr>
              <a:t>CGEM </a:t>
            </a:r>
            <a:r>
              <a:rPr lang="en-US" altLang="zh-CN" sz="3600" b="1" dirty="0" smtClean="0">
                <a:latin typeface="Times New Roman"/>
                <a:ea typeface="宋体" charset="0"/>
                <a:cs typeface="Times New Roman"/>
              </a:rPr>
              <a:t>digitization</a:t>
            </a:r>
            <a:endParaRPr lang="zh-CN" altLang="en-US" sz="3600" b="1" dirty="0"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7" name="进程 6"/>
          <p:cNvSpPr/>
          <p:nvPr/>
        </p:nvSpPr>
        <p:spPr bwMode="auto">
          <a:xfrm>
            <a:off x="179695" y="2203201"/>
            <a:ext cx="1584110" cy="648046"/>
          </a:xfrm>
          <a:prstGeom prst="flowChartProcess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altLang="zh-CN" sz="2000" b="1" dirty="0" smtClean="0">
                <a:latin typeface="Times New Roman"/>
                <a:cs typeface="Times New Roman"/>
              </a:rPr>
              <a:t>S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imulation with Geant4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8" name="进程 7"/>
          <p:cNvSpPr/>
          <p:nvPr/>
        </p:nvSpPr>
        <p:spPr bwMode="auto">
          <a:xfrm>
            <a:off x="4716010" y="2203202"/>
            <a:ext cx="1584110" cy="648046"/>
          </a:xfrm>
          <a:prstGeom prst="flowChartProcess">
            <a:avLst/>
          </a:prstGeom>
          <a:solidFill>
            <a:srgbClr val="FFFF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/>
                <a:ea typeface="宋体" charset="0"/>
                <a:cs typeface="Times New Roman"/>
              </a:rPr>
              <a:t>Digitization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9" name="进程 8"/>
          <p:cNvSpPr/>
          <p:nvPr/>
        </p:nvSpPr>
        <p:spPr bwMode="auto">
          <a:xfrm>
            <a:off x="6838060" y="3571296"/>
            <a:ext cx="1800125" cy="648046"/>
          </a:xfrm>
          <a:prstGeom prst="flowChartProcess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Cluster reconstruction</a:t>
            </a:r>
            <a:endParaRPr kumimoji="0" lang="zh-CN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10" name="数据 9"/>
          <p:cNvSpPr/>
          <p:nvPr/>
        </p:nvSpPr>
        <p:spPr bwMode="auto">
          <a:xfrm>
            <a:off x="2267840" y="2203202"/>
            <a:ext cx="2160150" cy="648045"/>
          </a:xfrm>
          <a:prstGeom prst="flowChartInputOutpu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b="1" i="1" dirty="0">
                <a:latin typeface="Times New Roman"/>
                <a:cs typeface="Times New Roman"/>
              </a:rPr>
              <a:t>CGEM </a:t>
            </a:r>
            <a:r>
              <a:rPr lang="en-US" altLang="zh-CN" b="1" i="1" dirty="0" smtClean="0">
                <a:latin typeface="Times New Roman"/>
                <a:cs typeface="Times New Roman"/>
              </a:rPr>
              <a:t>hit (MC truth)</a:t>
            </a:r>
            <a:endParaRPr lang="zh-CN" altLang="en-US" b="1" i="1" dirty="0">
              <a:latin typeface="Times New Roman"/>
              <a:cs typeface="Times New Roman"/>
            </a:endParaRPr>
          </a:p>
        </p:txBody>
      </p:sp>
      <p:sp>
        <p:nvSpPr>
          <p:cNvPr id="11" name="数据 10"/>
          <p:cNvSpPr/>
          <p:nvPr/>
        </p:nvSpPr>
        <p:spPr bwMode="auto">
          <a:xfrm>
            <a:off x="6588140" y="2203202"/>
            <a:ext cx="2304160" cy="648045"/>
          </a:xfrm>
          <a:prstGeom prst="flowChartInputOutpu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b="1" i="1" dirty="0">
                <a:latin typeface="Times New Roman"/>
                <a:cs typeface="Times New Roman"/>
              </a:rPr>
              <a:t>CGEM </a:t>
            </a:r>
            <a:r>
              <a:rPr lang="en-US" altLang="zh-CN" b="1" i="1" dirty="0" smtClean="0">
                <a:latin typeface="Times New Roman"/>
                <a:cs typeface="Times New Roman"/>
              </a:rPr>
              <a:t>firing strips</a:t>
            </a:r>
            <a:endParaRPr lang="zh-CN" altLang="en-US" b="1" i="1" dirty="0">
              <a:latin typeface="Times New Roman"/>
              <a:cs typeface="Times New Roman"/>
            </a:endParaRPr>
          </a:p>
        </p:txBody>
      </p:sp>
      <p:sp>
        <p:nvSpPr>
          <p:cNvPr id="12" name="数据 11"/>
          <p:cNvSpPr/>
          <p:nvPr/>
        </p:nvSpPr>
        <p:spPr bwMode="auto">
          <a:xfrm>
            <a:off x="4355986" y="3571297"/>
            <a:ext cx="2016139" cy="648045"/>
          </a:xfrm>
          <a:prstGeom prst="flowChartInputOutpu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b="1" i="1" dirty="0">
                <a:latin typeface="Times New Roman"/>
                <a:cs typeface="Times New Roman"/>
              </a:rPr>
              <a:t>CGEM </a:t>
            </a:r>
            <a:r>
              <a:rPr lang="en-US" altLang="zh-CN" b="1" i="1" dirty="0" smtClean="0">
                <a:latin typeface="Times New Roman"/>
                <a:cs typeface="Times New Roman"/>
              </a:rPr>
              <a:t>clusters</a:t>
            </a:r>
            <a:endParaRPr lang="zh-CN" altLang="en-US" b="1" i="1" dirty="0">
              <a:latin typeface="Times New Roman"/>
              <a:cs typeface="Times New Roman"/>
            </a:endParaRPr>
          </a:p>
        </p:txBody>
      </p:sp>
      <p:cxnSp>
        <p:nvCxnSpPr>
          <p:cNvPr id="13" name="直线箭头连接符 12"/>
          <p:cNvCxnSpPr>
            <a:stCxn id="7" idx="3"/>
            <a:endCxn id="10" idx="2"/>
          </p:cNvCxnSpPr>
          <p:nvPr/>
        </p:nvCxnSpPr>
        <p:spPr bwMode="auto">
          <a:xfrm>
            <a:off x="1763805" y="2527224"/>
            <a:ext cx="720050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直线箭头连接符 13"/>
          <p:cNvCxnSpPr>
            <a:stCxn id="10" idx="5"/>
            <a:endCxn id="8" idx="1"/>
          </p:cNvCxnSpPr>
          <p:nvPr/>
        </p:nvCxnSpPr>
        <p:spPr bwMode="auto">
          <a:xfrm>
            <a:off x="4211975" y="2527225"/>
            <a:ext cx="50403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直线箭头连接符 16"/>
          <p:cNvCxnSpPr>
            <a:stCxn id="8" idx="3"/>
            <a:endCxn id="11" idx="2"/>
          </p:cNvCxnSpPr>
          <p:nvPr/>
        </p:nvCxnSpPr>
        <p:spPr bwMode="auto">
          <a:xfrm>
            <a:off x="6300120" y="2527225"/>
            <a:ext cx="51843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直线箭头连接符 17"/>
          <p:cNvCxnSpPr>
            <a:stCxn id="11" idx="4"/>
            <a:endCxn id="9" idx="0"/>
          </p:cNvCxnSpPr>
          <p:nvPr/>
        </p:nvCxnSpPr>
        <p:spPr bwMode="auto">
          <a:xfrm flipH="1">
            <a:off x="7738123" y="2851247"/>
            <a:ext cx="2097" cy="7200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直线箭头连接符 18"/>
          <p:cNvCxnSpPr>
            <a:stCxn id="9" idx="1"/>
            <a:endCxn id="12" idx="5"/>
          </p:cNvCxnSpPr>
          <p:nvPr/>
        </p:nvCxnSpPr>
        <p:spPr bwMode="auto">
          <a:xfrm flipH="1">
            <a:off x="6170511" y="3895319"/>
            <a:ext cx="66754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进程 20"/>
          <p:cNvSpPr/>
          <p:nvPr/>
        </p:nvSpPr>
        <p:spPr bwMode="auto">
          <a:xfrm>
            <a:off x="4470285" y="4867387"/>
            <a:ext cx="1791735" cy="648046"/>
          </a:xfrm>
          <a:prstGeom prst="flowChartProcess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altLang="zh-CN" b="1" dirty="0">
                <a:latin typeface="Times New Roman"/>
                <a:cs typeface="Times New Roman"/>
              </a:rPr>
              <a:t>T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rack reconstruction</a:t>
            </a:r>
            <a:endParaRPr kumimoji="0" lang="zh-CN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cxnSp>
        <p:nvCxnSpPr>
          <p:cNvPr id="22" name="直线箭头连接符 21"/>
          <p:cNvCxnSpPr>
            <a:stCxn id="12" idx="4"/>
            <a:endCxn id="21" idx="0"/>
          </p:cNvCxnSpPr>
          <p:nvPr/>
        </p:nvCxnSpPr>
        <p:spPr bwMode="auto">
          <a:xfrm>
            <a:off x="5364056" y="4219342"/>
            <a:ext cx="2097" cy="6480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矩形 27"/>
          <p:cNvSpPr/>
          <p:nvPr/>
        </p:nvSpPr>
        <p:spPr>
          <a:xfrm>
            <a:off x="2379524" y="2923251"/>
            <a:ext cx="16164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/>
                <a:cs typeface="Times New Roman"/>
              </a:rPr>
              <a:t>T</a:t>
            </a:r>
            <a:r>
              <a:rPr lang="en-US" altLang="zh-CN" dirty="0" smtClean="0">
                <a:latin typeface="Times New Roman"/>
                <a:cs typeface="Times New Roman"/>
              </a:rPr>
              <a:t>rajectory </a:t>
            </a:r>
          </a:p>
          <a:p>
            <a:r>
              <a:rPr lang="en-US" altLang="zh-CN" dirty="0" smtClean="0">
                <a:latin typeface="Times New Roman"/>
                <a:cs typeface="Times New Roman"/>
              </a:rPr>
              <a:t>and </a:t>
            </a:r>
            <a:r>
              <a:rPr lang="en-US" altLang="zh-CN" dirty="0">
                <a:latin typeface="Times New Roman"/>
                <a:cs typeface="Times New Roman"/>
              </a:rPr>
              <a:t>energy loss </a:t>
            </a:r>
            <a:endParaRPr lang="en-US" altLang="zh-CN" dirty="0" smtClean="0">
              <a:latin typeface="Times New Roman"/>
              <a:cs typeface="Times New Roman"/>
            </a:endParaRPr>
          </a:p>
          <a:p>
            <a:r>
              <a:rPr lang="en-US" altLang="zh-CN" dirty="0" smtClean="0">
                <a:latin typeface="Times New Roman"/>
                <a:cs typeface="Times New Roman"/>
              </a:rPr>
              <a:t>in CGEM</a:t>
            </a:r>
            <a:endParaRPr lang="zh-CN" altLang="en-US" dirty="0">
              <a:latin typeface="Times New Roman"/>
              <a:cs typeface="Times New Roman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211975" y="1268850"/>
            <a:ext cx="2973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simulate the signal recorded </a:t>
            </a:r>
          </a:p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by CGEM for each CGEM hit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457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>
          <a:xfrm>
            <a:off x="519113" y="-27240"/>
            <a:ext cx="8229600" cy="863600"/>
          </a:xfrm>
        </p:spPr>
        <p:txBody>
          <a:bodyPr/>
          <a:lstStyle/>
          <a:p>
            <a:r>
              <a:rPr lang="en-US" altLang="zh-CN" sz="3600" b="1" dirty="0">
                <a:latin typeface="Times New Roman"/>
                <a:ea typeface="宋体" charset="0"/>
                <a:cs typeface="Times New Roman"/>
              </a:rPr>
              <a:t>CGEM </a:t>
            </a:r>
            <a:r>
              <a:rPr lang="en-US" altLang="zh-CN" sz="3600" b="1" dirty="0" smtClean="0">
                <a:latin typeface="Times New Roman"/>
                <a:ea typeface="宋体" charset="0"/>
                <a:cs typeface="Times New Roman"/>
              </a:rPr>
              <a:t>digitization (I)</a:t>
            </a:r>
            <a:endParaRPr lang="zh-CN" altLang="en-US" sz="3600" b="1" dirty="0"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19458" name="内容占位符 2"/>
          <p:cNvSpPr>
            <a:spLocks noGrp="1"/>
          </p:cNvSpPr>
          <p:nvPr>
            <p:ph idx="1"/>
          </p:nvPr>
        </p:nvSpPr>
        <p:spPr>
          <a:xfrm>
            <a:off x="0" y="4509542"/>
            <a:ext cx="9144000" cy="1871663"/>
          </a:xfrm>
        </p:spPr>
        <p:txBody>
          <a:bodyPr/>
          <a:lstStyle/>
          <a:p>
            <a:pPr>
              <a:buFont typeface="Wingdings" charset="0"/>
              <a:buChar char="Ø"/>
            </a:pPr>
            <a:r>
              <a:rPr lang="en-US" altLang="zh-CN" sz="2000" dirty="0" smtClean="0">
                <a:ea typeface="宋体" charset="0"/>
                <a:cs typeface="Times New Roman"/>
              </a:rPr>
              <a:t>A simplified model was implemented (by </a:t>
            </a:r>
            <a:r>
              <a:rPr lang="en-US" altLang="zh-CN" sz="2000" dirty="0" err="1" smtClean="0">
                <a:solidFill>
                  <a:srgbClr val="0000FF"/>
                </a:solidFill>
                <a:ea typeface="宋体" charset="0"/>
                <a:cs typeface="Times New Roman"/>
              </a:rPr>
              <a:t>Yue</a:t>
            </a:r>
            <a:r>
              <a:rPr lang="en-US" altLang="zh-CN" sz="2000" dirty="0" smtClean="0">
                <a:solidFill>
                  <a:srgbClr val="0000FF"/>
                </a:solidFill>
                <a:ea typeface="宋体" charset="0"/>
                <a:cs typeface="Times New Roman"/>
              </a:rPr>
              <a:t> GUO &amp; Liangliang WANG in 2015</a:t>
            </a:r>
            <a:r>
              <a:rPr lang="en-US" altLang="zh-CN" sz="2000" dirty="0" smtClean="0">
                <a:ea typeface="宋体" charset="0"/>
                <a:cs typeface="Times New Roman"/>
              </a:rPr>
              <a:t>):</a:t>
            </a:r>
            <a:br>
              <a:rPr lang="en-US" altLang="zh-CN" sz="2000" dirty="0" smtClean="0">
                <a:ea typeface="宋体" charset="0"/>
                <a:cs typeface="Times New Roman"/>
              </a:rPr>
            </a:br>
            <a:r>
              <a:rPr lang="en-US" altLang="zh-CN" sz="2000" dirty="0" smtClean="0">
                <a:solidFill>
                  <a:srgbClr val="0000FF"/>
                </a:solidFill>
                <a:ea typeface="宋体" charset="0"/>
                <a:cs typeface="Times New Roman"/>
              </a:rPr>
              <a:t>projection</a:t>
            </a:r>
            <a:r>
              <a:rPr lang="en-US" altLang="zh-CN" sz="2000" dirty="0" smtClean="0">
                <a:ea typeface="宋体" charset="0"/>
                <a:cs typeface="Times New Roman"/>
              </a:rPr>
              <a:t> of the track segment in the drift region onto the readout plane with a 0 Lorentz angle (non-0 angle is optional) and non-diffusion</a:t>
            </a:r>
            <a:br>
              <a:rPr lang="en-US" altLang="zh-CN" sz="2000" dirty="0" smtClean="0">
                <a:ea typeface="宋体" charset="0"/>
                <a:cs typeface="Times New Roman"/>
              </a:rPr>
            </a:br>
            <a:r>
              <a:rPr lang="en-US" altLang="zh-CN" sz="2000" dirty="0" smtClean="0">
                <a:ea typeface="宋体" charset="0"/>
                <a:cs typeface="Times New Roman"/>
              </a:rPr>
              <a:t>=&gt; a model considers the geometric effects and gives a resolution reasonable in magnitude</a:t>
            </a:r>
          </a:p>
          <a:p>
            <a:pPr marL="0" indent="0">
              <a:buNone/>
            </a:pPr>
            <a:r>
              <a:rPr lang="en-US" altLang="zh-CN" sz="2000" dirty="0">
                <a:ea typeface="宋体" charset="0"/>
                <a:cs typeface="Times New Roman"/>
              </a:rPr>
              <a:t> </a:t>
            </a:r>
            <a:r>
              <a:rPr lang="en-US" altLang="zh-CN" sz="2000" dirty="0" smtClean="0">
                <a:ea typeface="宋体" charset="0"/>
                <a:cs typeface="Times New Roman"/>
              </a:rPr>
              <a:t>    =&gt; allows a rapid move to the subsequent software development</a:t>
            </a:r>
          </a:p>
          <a:p>
            <a:pPr marL="0" indent="0">
              <a:buNone/>
            </a:pPr>
            <a:endParaRPr lang="zh-CN" altLang="en-US" sz="2000" dirty="0">
              <a:ea typeface="宋体" charset="0"/>
              <a:cs typeface="Times New Roman"/>
            </a:endParaRPr>
          </a:p>
        </p:txBody>
      </p:sp>
      <p:grpSp>
        <p:nvGrpSpPr>
          <p:cNvPr id="19460" name="组合 6"/>
          <p:cNvGrpSpPr>
            <a:grpSpLocks/>
          </p:cNvGrpSpPr>
          <p:nvPr/>
        </p:nvGrpSpPr>
        <p:grpSpPr bwMode="auto">
          <a:xfrm>
            <a:off x="812800" y="836820"/>
            <a:ext cx="3582988" cy="3455987"/>
            <a:chOff x="4838402" y="1897679"/>
            <a:chExt cx="3942154" cy="3804651"/>
          </a:xfrm>
        </p:grpSpPr>
        <p:grpSp>
          <p:nvGrpSpPr>
            <p:cNvPr id="19499" name="组合 7"/>
            <p:cNvGrpSpPr>
              <a:grpSpLocks/>
            </p:cNvGrpSpPr>
            <p:nvPr/>
          </p:nvGrpSpPr>
          <p:grpSpPr bwMode="auto">
            <a:xfrm>
              <a:off x="4838402" y="1897679"/>
              <a:ext cx="3942154" cy="3804651"/>
              <a:chOff x="4838402" y="1897679"/>
              <a:chExt cx="3942154" cy="3804651"/>
            </a:xfrm>
          </p:grpSpPr>
          <p:grpSp>
            <p:nvGrpSpPr>
              <p:cNvPr id="19502" name="组合 10"/>
              <p:cNvGrpSpPr>
                <a:grpSpLocks/>
              </p:cNvGrpSpPr>
              <p:nvPr/>
            </p:nvGrpSpPr>
            <p:grpSpPr bwMode="auto">
              <a:xfrm>
                <a:off x="4838402" y="1897679"/>
                <a:ext cx="3942154" cy="3804651"/>
                <a:chOff x="2253226" y="1884849"/>
                <a:chExt cx="4536504" cy="4392488"/>
              </a:xfrm>
            </p:grpSpPr>
            <p:grpSp>
              <p:nvGrpSpPr>
                <p:cNvPr id="19504" name="组合 12"/>
                <p:cNvGrpSpPr>
                  <a:grpSpLocks/>
                </p:cNvGrpSpPr>
                <p:nvPr/>
              </p:nvGrpSpPr>
              <p:grpSpPr bwMode="auto">
                <a:xfrm>
                  <a:off x="2253226" y="1884849"/>
                  <a:ext cx="4536504" cy="4392488"/>
                  <a:chOff x="2253226" y="1884849"/>
                  <a:chExt cx="4536504" cy="4392488"/>
                </a:xfrm>
              </p:grpSpPr>
              <p:sp>
                <p:nvSpPr>
                  <p:cNvPr id="17" name="椭圆 16"/>
                  <p:cNvSpPr/>
                  <p:nvPr/>
                </p:nvSpPr>
                <p:spPr>
                  <a:xfrm>
                    <a:off x="2253226" y="1884849"/>
                    <a:ext cx="4536504" cy="4392488"/>
                  </a:xfrm>
                  <a:prstGeom prst="ellipse">
                    <a:avLst/>
                  </a:prstGeom>
                  <a:ln cap="rnd">
                    <a:prstDash val="dashDot"/>
                    <a:miter lim="800000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18" name="椭圆 17"/>
                  <p:cNvSpPr/>
                  <p:nvPr/>
                </p:nvSpPr>
                <p:spPr>
                  <a:xfrm>
                    <a:off x="2412014" y="2060386"/>
                    <a:ext cx="4218927" cy="4041413"/>
                  </a:xfrm>
                  <a:prstGeom prst="ellipse">
                    <a:avLst/>
                  </a:prstGeom>
                  <a:ln>
                    <a:solidFill>
                      <a:srgbClr val="92D050"/>
                    </a:solidFill>
                    <a:prstDash val="sysDot"/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19" name="椭圆 18"/>
                  <p:cNvSpPr/>
                  <p:nvPr/>
                </p:nvSpPr>
                <p:spPr>
                  <a:xfrm>
                    <a:off x="2592912" y="2213730"/>
                    <a:ext cx="3885272" cy="3734726"/>
                  </a:xfrm>
                  <a:prstGeom prst="ellipse">
                    <a:avLst/>
                  </a:prstGeom>
                  <a:ln>
                    <a:solidFill>
                      <a:srgbClr val="92D050"/>
                    </a:solidFill>
                    <a:prstDash val="sysDot"/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20" name="椭圆 19"/>
                  <p:cNvSpPr/>
                  <p:nvPr/>
                </p:nvSpPr>
                <p:spPr>
                  <a:xfrm>
                    <a:off x="2739639" y="2365057"/>
                    <a:ext cx="3591818" cy="3432072"/>
                  </a:xfrm>
                  <a:prstGeom prst="ellipse">
                    <a:avLst/>
                  </a:prstGeom>
                  <a:ln>
                    <a:solidFill>
                      <a:srgbClr val="92D050"/>
                    </a:solidFill>
                    <a:prstDash val="sysDot"/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21" name="椭圆 20"/>
                  <p:cNvSpPr/>
                  <p:nvPr/>
                </p:nvSpPr>
                <p:spPr>
                  <a:xfrm>
                    <a:off x="3161733" y="2776663"/>
                    <a:ext cx="2747630" cy="2608859"/>
                  </a:xfrm>
                  <a:prstGeom prst="ellipse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/>
                  </a:p>
                </p:txBody>
              </p:sp>
            </p:grpSp>
            <p:grpSp>
              <p:nvGrpSpPr>
                <p:cNvPr id="19505" name="组合 13"/>
                <p:cNvGrpSpPr>
                  <a:grpSpLocks/>
                </p:cNvGrpSpPr>
                <p:nvPr/>
              </p:nvGrpSpPr>
              <p:grpSpPr bwMode="auto">
                <a:xfrm>
                  <a:off x="3275856" y="3964304"/>
                  <a:ext cx="2239599" cy="2313032"/>
                  <a:chOff x="2878388" y="3589384"/>
                  <a:chExt cx="2345765" cy="2137378"/>
                </a:xfrm>
              </p:grpSpPr>
              <p:sp>
                <p:nvSpPr>
                  <p:cNvPr id="13" name="弧形 14"/>
                  <p:cNvSpPr/>
                  <p:nvPr/>
                </p:nvSpPr>
                <p:spPr>
                  <a:xfrm rot="6487487">
                    <a:off x="2912941" y="3556011"/>
                    <a:ext cx="1929711" cy="1997883"/>
                  </a:xfrm>
                  <a:prstGeom prst="arc">
                    <a:avLst>
                      <a:gd name="adj1" fmla="val 11101532"/>
                      <a:gd name="adj2" fmla="val 21371355"/>
                    </a:avLst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14" name="直接箭头连接符 15"/>
                  <p:cNvCxnSpPr>
                    <a:stCxn id="13" idx="0"/>
                  </p:cNvCxnSpPr>
                  <p:nvPr/>
                </p:nvCxnSpPr>
                <p:spPr>
                  <a:xfrm>
                    <a:off x="4308320" y="3668404"/>
                    <a:ext cx="915785" cy="1896151"/>
                  </a:xfrm>
                  <a:prstGeom prst="straightConnector1">
                    <a:avLst/>
                  </a:prstGeom>
                  <a:ln>
                    <a:solidFill>
                      <a:srgbClr val="7030A0"/>
                    </a:solidFill>
                    <a:prstDash val="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直接箭头连接符 16"/>
                  <p:cNvCxnSpPr>
                    <a:stCxn id="13" idx="0"/>
                  </p:cNvCxnSpPr>
                  <p:nvPr/>
                </p:nvCxnSpPr>
                <p:spPr>
                  <a:xfrm>
                    <a:off x="4308320" y="3668404"/>
                    <a:ext cx="229473" cy="2058358"/>
                  </a:xfrm>
                  <a:prstGeom prst="straightConnector1">
                    <a:avLst/>
                  </a:prstGeom>
                  <a:ln>
                    <a:solidFill>
                      <a:srgbClr val="7030A0"/>
                    </a:solidFill>
                    <a:prstDash val="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弧形 17"/>
                  <p:cNvSpPr/>
                  <p:nvPr/>
                </p:nvSpPr>
                <p:spPr>
                  <a:xfrm rot="6487487">
                    <a:off x="2912941" y="3556011"/>
                    <a:ext cx="1929711" cy="1997883"/>
                  </a:xfrm>
                  <a:prstGeom prst="arc">
                    <a:avLst>
                      <a:gd name="adj1" fmla="val 15934151"/>
                      <a:gd name="adj2" fmla="val 18287420"/>
                    </a:avLst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cxnSp>
            <p:nvCxnSpPr>
              <p:cNvPr id="10" name="直接连接符 11"/>
              <p:cNvCxnSpPr/>
              <p:nvPr/>
            </p:nvCxnSpPr>
            <p:spPr>
              <a:xfrm flipV="1">
                <a:off x="7449621" y="4929865"/>
                <a:ext cx="75105" cy="9961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接箭头连接符 8"/>
            <p:cNvCxnSpPr/>
            <p:nvPr/>
          </p:nvCxnSpPr>
          <p:spPr>
            <a:xfrm>
              <a:off x="7070601" y="5282892"/>
              <a:ext cx="309155" cy="377494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9"/>
            <p:cNvCxnSpPr/>
            <p:nvPr/>
          </p:nvCxnSpPr>
          <p:spPr>
            <a:xfrm>
              <a:off x="7379755" y="4847726"/>
              <a:ext cx="635775" cy="438662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61" name="组合 23"/>
          <p:cNvGrpSpPr>
            <a:grpSpLocks/>
          </p:cNvGrpSpPr>
          <p:nvPr/>
        </p:nvGrpSpPr>
        <p:grpSpPr bwMode="auto">
          <a:xfrm>
            <a:off x="4918075" y="927307"/>
            <a:ext cx="3325813" cy="3509963"/>
            <a:chOff x="790597" y="1844736"/>
            <a:chExt cx="3658535" cy="3857861"/>
          </a:xfrm>
        </p:grpSpPr>
        <p:grpSp>
          <p:nvGrpSpPr>
            <p:cNvPr id="19469" name="组合 31"/>
            <p:cNvGrpSpPr>
              <a:grpSpLocks/>
            </p:cNvGrpSpPr>
            <p:nvPr/>
          </p:nvGrpSpPr>
          <p:grpSpPr bwMode="auto">
            <a:xfrm>
              <a:off x="838158" y="1844736"/>
              <a:ext cx="3610974" cy="3370659"/>
              <a:chOff x="3193274" y="2019846"/>
              <a:chExt cx="3610974" cy="3370659"/>
            </a:xfrm>
          </p:grpSpPr>
          <p:cxnSp>
            <p:nvCxnSpPr>
              <p:cNvPr id="30" name="直接连接符 33"/>
              <p:cNvCxnSpPr/>
              <p:nvPr/>
            </p:nvCxnSpPr>
            <p:spPr>
              <a:xfrm>
                <a:off x="6516105" y="2066957"/>
                <a:ext cx="0" cy="3313468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4"/>
              <p:cNvCxnSpPr/>
              <p:nvPr/>
            </p:nvCxnSpPr>
            <p:spPr>
              <a:xfrm>
                <a:off x="6804248" y="2066957"/>
                <a:ext cx="0" cy="3313468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5"/>
              <p:cNvCxnSpPr/>
              <p:nvPr/>
            </p:nvCxnSpPr>
            <p:spPr>
              <a:xfrm>
                <a:off x="3563083" y="2049509"/>
                <a:ext cx="0" cy="3311723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6"/>
              <p:cNvCxnSpPr/>
              <p:nvPr/>
            </p:nvCxnSpPr>
            <p:spPr>
              <a:xfrm>
                <a:off x="3851225" y="2049509"/>
                <a:ext cx="0" cy="3311723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7"/>
              <p:cNvCxnSpPr/>
              <p:nvPr/>
            </p:nvCxnSpPr>
            <p:spPr>
              <a:xfrm>
                <a:off x="4139368" y="2061722"/>
                <a:ext cx="0" cy="3311723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8"/>
              <p:cNvCxnSpPr/>
              <p:nvPr/>
            </p:nvCxnSpPr>
            <p:spPr>
              <a:xfrm>
                <a:off x="4427510" y="2061722"/>
                <a:ext cx="0" cy="3311723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9"/>
              <p:cNvCxnSpPr/>
              <p:nvPr/>
            </p:nvCxnSpPr>
            <p:spPr>
              <a:xfrm>
                <a:off x="4734861" y="2061722"/>
                <a:ext cx="0" cy="3311723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40"/>
              <p:cNvCxnSpPr/>
              <p:nvPr/>
            </p:nvCxnSpPr>
            <p:spPr>
              <a:xfrm>
                <a:off x="5054438" y="2061722"/>
                <a:ext cx="0" cy="3311723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41"/>
              <p:cNvCxnSpPr/>
              <p:nvPr/>
            </p:nvCxnSpPr>
            <p:spPr>
              <a:xfrm>
                <a:off x="5344327" y="2061722"/>
                <a:ext cx="0" cy="3311723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42"/>
              <p:cNvCxnSpPr/>
              <p:nvPr/>
            </p:nvCxnSpPr>
            <p:spPr>
              <a:xfrm>
                <a:off x="5632468" y="2061722"/>
                <a:ext cx="0" cy="3311723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43"/>
              <p:cNvCxnSpPr/>
              <p:nvPr/>
            </p:nvCxnSpPr>
            <p:spPr>
              <a:xfrm>
                <a:off x="5939820" y="2061722"/>
                <a:ext cx="0" cy="3311723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4"/>
              <p:cNvCxnSpPr/>
              <p:nvPr/>
            </p:nvCxnSpPr>
            <p:spPr>
              <a:xfrm>
                <a:off x="6227963" y="2061722"/>
                <a:ext cx="0" cy="3311723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5"/>
              <p:cNvCxnSpPr/>
              <p:nvPr/>
            </p:nvCxnSpPr>
            <p:spPr>
              <a:xfrm>
                <a:off x="3779626" y="2061722"/>
                <a:ext cx="2808078" cy="3304744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6"/>
              <p:cNvCxnSpPr/>
              <p:nvPr/>
            </p:nvCxnSpPr>
            <p:spPr>
              <a:xfrm>
                <a:off x="3563083" y="2349623"/>
                <a:ext cx="2575818" cy="3030802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7"/>
              <p:cNvCxnSpPr/>
              <p:nvPr/>
            </p:nvCxnSpPr>
            <p:spPr>
              <a:xfrm>
                <a:off x="3563083" y="2925423"/>
                <a:ext cx="2088596" cy="2451512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8"/>
              <p:cNvCxnSpPr/>
              <p:nvPr/>
            </p:nvCxnSpPr>
            <p:spPr>
              <a:xfrm>
                <a:off x="3563083" y="3501223"/>
                <a:ext cx="1585656" cy="1889671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9"/>
              <p:cNvCxnSpPr/>
              <p:nvPr/>
            </p:nvCxnSpPr>
            <p:spPr>
              <a:xfrm>
                <a:off x="4677233" y="2019846"/>
                <a:ext cx="2127015" cy="248990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50"/>
              <p:cNvCxnSpPr/>
              <p:nvPr/>
            </p:nvCxnSpPr>
            <p:spPr>
              <a:xfrm>
                <a:off x="4228429" y="2033805"/>
                <a:ext cx="2575819" cy="3051741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51"/>
              <p:cNvCxnSpPr/>
              <p:nvPr/>
            </p:nvCxnSpPr>
            <p:spPr>
              <a:xfrm>
                <a:off x="5651679" y="2056488"/>
                <a:ext cx="1152569" cy="1373196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52"/>
              <p:cNvCxnSpPr/>
              <p:nvPr/>
            </p:nvCxnSpPr>
            <p:spPr>
              <a:xfrm>
                <a:off x="5202874" y="2068702"/>
                <a:ext cx="1601374" cy="1865244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53"/>
              <p:cNvCxnSpPr/>
              <p:nvPr/>
            </p:nvCxnSpPr>
            <p:spPr>
              <a:xfrm>
                <a:off x="3563083" y="4077023"/>
                <a:ext cx="1080970" cy="1289443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4"/>
              <p:cNvCxnSpPr/>
              <p:nvPr/>
            </p:nvCxnSpPr>
            <p:spPr>
              <a:xfrm>
                <a:off x="3192864" y="4253253"/>
                <a:ext cx="1018102" cy="1137641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5"/>
              <p:cNvCxnSpPr/>
              <p:nvPr/>
            </p:nvCxnSpPr>
            <p:spPr>
              <a:xfrm>
                <a:off x="6138901" y="2049509"/>
                <a:ext cx="665347" cy="804375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矩形 23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826360" y="3791382"/>
              <a:ext cx="382412" cy="369332"/>
            </a:xfrm>
            <a:prstGeom prst="rect">
              <a:avLst/>
            </a:prstGeom>
            <a:blipFill rotWithShape="1">
              <a:blip r:embed="rId2"/>
              <a:stretch>
                <a:fillRect b="-5357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  <p:sp>
          <p:nvSpPr>
            <p:cNvPr id="25" name="弧形 26"/>
            <p:cNvSpPr/>
            <p:nvPr/>
          </p:nvSpPr>
          <p:spPr>
            <a:xfrm rot="20077053">
              <a:off x="790597" y="4088611"/>
              <a:ext cx="915070" cy="914301"/>
            </a:xfrm>
            <a:prstGeom prst="arc">
              <a:avLst>
                <a:gd name="adj1" fmla="val 15424398"/>
                <a:gd name="adj2" fmla="val 1739240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cxnSp>
          <p:nvCxnSpPr>
            <p:cNvPr id="26" name="直接箭头连接符 27"/>
            <p:cNvCxnSpPr/>
            <p:nvPr/>
          </p:nvCxnSpPr>
          <p:spPr>
            <a:xfrm>
              <a:off x="1464675" y="5154715"/>
              <a:ext cx="31957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150267" y="5301208"/>
              <a:ext cx="950645" cy="369332"/>
            </a:xfrm>
            <a:prstGeom prst="rect">
              <a:avLst/>
            </a:prstGeom>
            <a:blipFill rotWithShape="1">
              <a:blip r:embed="rId3"/>
              <a:stretch>
                <a:fillRect b="-3571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  <p:cxnSp>
          <p:nvCxnSpPr>
            <p:cNvPr id="28" name="直接箭头连接符 29"/>
            <p:cNvCxnSpPr/>
            <p:nvPr/>
          </p:nvCxnSpPr>
          <p:spPr>
            <a:xfrm>
              <a:off x="2793623" y="5194845"/>
              <a:ext cx="483729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559947" y="5333265"/>
              <a:ext cx="951992" cy="369332"/>
            </a:xfrm>
            <a:prstGeom prst="rect">
              <a:avLst/>
            </a:prstGeom>
            <a:blipFill rotWithShape="1">
              <a:blip r:embed="rId4"/>
              <a:stretch>
                <a:fillRect b="-5357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zh-CN" altLang="en-US">
                  <a:noFill/>
                </a:rPr>
                <a:t> </a:t>
              </a:r>
            </a:p>
          </p:txBody>
        </p:sp>
      </p:grpSp>
      <p:sp>
        <p:nvSpPr>
          <p:cNvPr id="19462" name="文本框 52"/>
          <p:cNvSpPr txBox="1">
            <a:spLocks noChangeArrowheads="1"/>
          </p:cNvSpPr>
          <p:nvPr/>
        </p:nvSpPr>
        <p:spPr bwMode="auto">
          <a:xfrm>
            <a:off x="3117850" y="3213307"/>
            <a:ext cx="333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600" b="1"/>
              <a:t>A</a:t>
            </a:r>
            <a:endParaRPr lang="zh-CN" altLang="en-US" sz="1600" b="1"/>
          </a:p>
        </p:txBody>
      </p:sp>
      <p:sp>
        <p:nvSpPr>
          <p:cNvPr id="19463" name="文本框 53"/>
          <p:cNvSpPr txBox="1">
            <a:spLocks noChangeArrowheads="1"/>
          </p:cNvSpPr>
          <p:nvPr/>
        </p:nvSpPr>
        <p:spPr bwMode="auto">
          <a:xfrm>
            <a:off x="3275013" y="4162632"/>
            <a:ext cx="3794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600" b="1"/>
              <a:t>A’</a:t>
            </a:r>
            <a:endParaRPr lang="zh-CN" altLang="en-US" sz="1600" b="1"/>
          </a:p>
        </p:txBody>
      </p:sp>
      <p:sp>
        <p:nvSpPr>
          <p:cNvPr id="19464" name="文本框 54"/>
          <p:cNvSpPr txBox="1">
            <a:spLocks noChangeArrowheads="1"/>
          </p:cNvSpPr>
          <p:nvPr/>
        </p:nvSpPr>
        <p:spPr bwMode="auto">
          <a:xfrm>
            <a:off x="2470150" y="3716545"/>
            <a:ext cx="3317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600" b="1"/>
              <a:t>B</a:t>
            </a:r>
            <a:endParaRPr lang="zh-CN" altLang="en-US" sz="1600" b="1"/>
          </a:p>
        </p:txBody>
      </p:sp>
      <p:sp>
        <p:nvSpPr>
          <p:cNvPr id="19465" name="文本框 55"/>
          <p:cNvSpPr txBox="1">
            <a:spLocks noChangeArrowheads="1"/>
          </p:cNvSpPr>
          <p:nvPr/>
        </p:nvSpPr>
        <p:spPr bwMode="auto">
          <a:xfrm>
            <a:off x="2686050" y="4278520"/>
            <a:ext cx="3889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600" b="1"/>
              <a:t>B’</a:t>
            </a:r>
            <a:endParaRPr lang="zh-CN" altLang="en-US" sz="1600" b="1"/>
          </a:p>
        </p:txBody>
      </p:sp>
      <p:cxnSp>
        <p:nvCxnSpPr>
          <p:cNvPr id="58" name="直线连接符 57"/>
          <p:cNvCxnSpPr/>
          <p:nvPr/>
        </p:nvCxnSpPr>
        <p:spPr bwMode="auto">
          <a:xfrm flipH="1">
            <a:off x="6286500" y="2205245"/>
            <a:ext cx="935038" cy="50323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467" name="文本框 58"/>
          <p:cNvSpPr txBox="1">
            <a:spLocks noChangeArrowheads="1"/>
          </p:cNvSpPr>
          <p:nvPr/>
        </p:nvSpPr>
        <p:spPr bwMode="auto">
          <a:xfrm>
            <a:off x="6027738" y="2424320"/>
            <a:ext cx="390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600" b="1"/>
              <a:t>B’</a:t>
            </a:r>
            <a:endParaRPr lang="zh-CN" altLang="en-US" sz="1600" b="1"/>
          </a:p>
        </p:txBody>
      </p:sp>
      <p:sp>
        <p:nvSpPr>
          <p:cNvPr id="19468" name="文本框 59"/>
          <p:cNvSpPr txBox="1">
            <a:spLocks noChangeArrowheads="1"/>
          </p:cNvSpPr>
          <p:nvPr/>
        </p:nvSpPr>
        <p:spPr bwMode="auto">
          <a:xfrm>
            <a:off x="7121525" y="2143332"/>
            <a:ext cx="379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600" b="1"/>
              <a:t>A’</a:t>
            </a:r>
            <a:endParaRPr lang="zh-CN" altLang="en-US" sz="1600" b="1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12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596210" y="260780"/>
            <a:ext cx="91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digi_v1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>
          <a:xfrm>
            <a:off x="519113" y="-27240"/>
            <a:ext cx="8229600" cy="863600"/>
          </a:xfrm>
        </p:spPr>
        <p:txBody>
          <a:bodyPr/>
          <a:lstStyle/>
          <a:p>
            <a:r>
              <a:rPr lang="en-US" altLang="zh-CN" sz="3600" b="1" dirty="0">
                <a:latin typeface="Times New Roman"/>
                <a:ea typeface="宋体" charset="0"/>
                <a:cs typeface="Times New Roman"/>
              </a:rPr>
              <a:t>CGEM </a:t>
            </a:r>
            <a:r>
              <a:rPr lang="en-US" altLang="zh-CN" sz="3600" b="1" dirty="0" smtClean="0">
                <a:latin typeface="Times New Roman"/>
                <a:ea typeface="宋体" charset="0"/>
                <a:cs typeface="Times New Roman"/>
              </a:rPr>
              <a:t>digitization (II)</a:t>
            </a:r>
            <a:endParaRPr lang="zh-CN" altLang="en-US" sz="3600" b="1" dirty="0"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19458" name="内容占位符 2"/>
          <p:cNvSpPr>
            <a:spLocks noGrp="1"/>
          </p:cNvSpPr>
          <p:nvPr>
            <p:ph idx="1"/>
          </p:nvPr>
        </p:nvSpPr>
        <p:spPr>
          <a:xfrm>
            <a:off x="432030" y="980830"/>
            <a:ext cx="8460270" cy="187213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>
                <a:ea typeface="宋体" charset="0"/>
                <a:cs typeface="Times New Roman"/>
              </a:rPr>
              <a:t>A </a:t>
            </a:r>
            <a:r>
              <a:rPr lang="en-US" altLang="zh-CN" sz="2400" dirty="0" smtClean="0">
                <a:ea typeface="宋体" charset="0"/>
                <a:cs typeface="Times New Roman"/>
              </a:rPr>
              <a:t>simple </a:t>
            </a:r>
            <a:r>
              <a:rPr lang="en-US" altLang="zh-CN" sz="2400" dirty="0">
                <a:ea typeface="宋体" charset="0"/>
                <a:cs typeface="Times New Roman"/>
              </a:rPr>
              <a:t>direct cluster-sampling </a:t>
            </a:r>
            <a:r>
              <a:rPr lang="en-US" altLang="zh-CN" sz="2400" dirty="0" smtClean="0">
                <a:ea typeface="宋体" charset="0"/>
                <a:cs typeface="Times New Roman"/>
              </a:rPr>
              <a:t>module is prepared recently: </a:t>
            </a:r>
            <a:endParaRPr lang="en-US" altLang="zh-CN" sz="2400" dirty="0">
              <a:ea typeface="宋体" charset="0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altLang="zh-CN" sz="2400" dirty="0" smtClean="0">
                <a:ea typeface="宋体" charset="0"/>
                <a:cs typeface="Times New Roman"/>
              </a:rPr>
              <a:t>to control the resolution/efficiency directly (e.g. to reflect the results obtained by </a:t>
            </a:r>
            <a:r>
              <a:rPr lang="en-US" altLang="zh-CN" sz="2400" dirty="0">
                <a:ea typeface="宋体" charset="0"/>
                <a:cs typeface="Times New Roman"/>
              </a:rPr>
              <a:t>the </a:t>
            </a:r>
            <a:r>
              <a:rPr lang="en-US" altLang="zh-CN" sz="2400" dirty="0" smtClean="0">
                <a:ea typeface="宋体" charset="0"/>
                <a:cs typeface="Times New Roman"/>
              </a:rPr>
              <a:t>beam tests) </a:t>
            </a:r>
          </a:p>
          <a:p>
            <a:pPr>
              <a:buFont typeface="Arial"/>
              <a:buChar char="•"/>
            </a:pPr>
            <a:r>
              <a:rPr lang="en-US" altLang="zh-CN" sz="2400" dirty="0" smtClean="0">
                <a:ea typeface="宋体" charset="0"/>
                <a:cs typeface="Times New Roman"/>
              </a:rPr>
              <a:t>to start the study of benchmark channels with CGEM-IT </a:t>
            </a:r>
            <a:endParaRPr lang="en-US" altLang="zh-CN" sz="2400" dirty="0">
              <a:ea typeface="宋体" charset="0"/>
              <a:cs typeface="Times New Roman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13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" name="进程 1"/>
          <p:cNvSpPr/>
          <p:nvPr/>
        </p:nvSpPr>
        <p:spPr bwMode="auto">
          <a:xfrm>
            <a:off x="179696" y="3140978"/>
            <a:ext cx="1584110" cy="648046"/>
          </a:xfrm>
          <a:prstGeom prst="flowChartProcess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altLang="zh-CN" sz="2000" b="1" dirty="0" smtClean="0">
                <a:latin typeface="Times New Roman"/>
                <a:cs typeface="Times New Roman"/>
              </a:rPr>
              <a:t>S</a:t>
            </a: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imulation with Geant4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7" name="进程 6"/>
          <p:cNvSpPr/>
          <p:nvPr/>
        </p:nvSpPr>
        <p:spPr bwMode="auto">
          <a:xfrm>
            <a:off x="4716010" y="3140979"/>
            <a:ext cx="1440100" cy="648046"/>
          </a:xfrm>
          <a:prstGeom prst="flowChartProcess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Digitization</a:t>
            </a:r>
            <a:endParaRPr kumimoji="0" lang="zh-CN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9" name="进程 8"/>
          <p:cNvSpPr/>
          <p:nvPr/>
        </p:nvSpPr>
        <p:spPr bwMode="auto">
          <a:xfrm>
            <a:off x="6838060" y="4509073"/>
            <a:ext cx="1800125" cy="648046"/>
          </a:xfrm>
          <a:prstGeom prst="flowChartProcess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Cluster reconstruction</a:t>
            </a:r>
            <a:endParaRPr kumimoji="0" lang="zh-CN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5" name="数据 4"/>
          <p:cNvSpPr/>
          <p:nvPr/>
        </p:nvSpPr>
        <p:spPr bwMode="auto">
          <a:xfrm>
            <a:off x="2267840" y="3140979"/>
            <a:ext cx="2160150" cy="648045"/>
          </a:xfrm>
          <a:prstGeom prst="flowChartInputOutpu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b="1" i="1" dirty="0">
                <a:latin typeface="Times New Roman"/>
                <a:cs typeface="Times New Roman"/>
              </a:rPr>
              <a:t>CGEM hit </a:t>
            </a:r>
            <a:r>
              <a:rPr lang="en-US" altLang="zh-CN" b="1" i="1" dirty="0" smtClean="0">
                <a:latin typeface="Times New Roman"/>
                <a:cs typeface="Times New Roman"/>
              </a:rPr>
              <a:t>(MC truth)</a:t>
            </a:r>
            <a:endParaRPr lang="zh-CN" altLang="en-US" b="1" i="1" dirty="0">
              <a:latin typeface="Times New Roman"/>
              <a:cs typeface="Times New Roman"/>
            </a:endParaRPr>
          </a:p>
        </p:txBody>
      </p:sp>
      <p:sp>
        <p:nvSpPr>
          <p:cNvPr id="11" name="数据 10"/>
          <p:cNvSpPr/>
          <p:nvPr/>
        </p:nvSpPr>
        <p:spPr bwMode="auto">
          <a:xfrm>
            <a:off x="6588140" y="3140979"/>
            <a:ext cx="2304160" cy="648045"/>
          </a:xfrm>
          <a:prstGeom prst="flowChartInputOutpu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b="1" i="1" dirty="0">
                <a:latin typeface="Times New Roman"/>
                <a:cs typeface="Times New Roman"/>
              </a:rPr>
              <a:t>CGEM </a:t>
            </a:r>
            <a:r>
              <a:rPr lang="en-US" altLang="zh-CN" b="1" i="1" dirty="0" smtClean="0">
                <a:latin typeface="Times New Roman"/>
                <a:cs typeface="Times New Roman"/>
              </a:rPr>
              <a:t>firing strips</a:t>
            </a:r>
            <a:endParaRPr lang="zh-CN" altLang="en-US" b="1" i="1" dirty="0">
              <a:latin typeface="Times New Roman"/>
              <a:cs typeface="Times New Roman"/>
            </a:endParaRPr>
          </a:p>
        </p:txBody>
      </p:sp>
      <p:sp>
        <p:nvSpPr>
          <p:cNvPr id="12" name="数据 11"/>
          <p:cNvSpPr/>
          <p:nvPr/>
        </p:nvSpPr>
        <p:spPr bwMode="auto">
          <a:xfrm>
            <a:off x="4355986" y="4509074"/>
            <a:ext cx="2016139" cy="648045"/>
          </a:xfrm>
          <a:prstGeom prst="flowChartInputOutpu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b="1" i="1" dirty="0">
                <a:latin typeface="Times New Roman"/>
                <a:cs typeface="Times New Roman"/>
              </a:rPr>
              <a:t>CGEM </a:t>
            </a:r>
            <a:r>
              <a:rPr lang="en-US" altLang="zh-CN" b="1" i="1" dirty="0" smtClean="0">
                <a:latin typeface="Times New Roman"/>
                <a:cs typeface="Times New Roman"/>
              </a:rPr>
              <a:t>clusters</a:t>
            </a:r>
            <a:endParaRPr lang="zh-CN" altLang="en-US" b="1" i="1" dirty="0">
              <a:latin typeface="Times New Roman"/>
              <a:cs typeface="Times New Roman"/>
            </a:endParaRPr>
          </a:p>
        </p:txBody>
      </p:sp>
      <p:cxnSp>
        <p:nvCxnSpPr>
          <p:cNvPr id="10" name="直线箭头连接符 9"/>
          <p:cNvCxnSpPr>
            <a:stCxn id="2" idx="3"/>
            <a:endCxn id="5" idx="2"/>
          </p:cNvCxnSpPr>
          <p:nvPr/>
        </p:nvCxnSpPr>
        <p:spPr bwMode="auto">
          <a:xfrm>
            <a:off x="1763806" y="3465001"/>
            <a:ext cx="72004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直线箭头连接符 14"/>
          <p:cNvCxnSpPr>
            <a:stCxn id="5" idx="5"/>
            <a:endCxn id="7" idx="1"/>
          </p:cNvCxnSpPr>
          <p:nvPr/>
        </p:nvCxnSpPr>
        <p:spPr bwMode="auto">
          <a:xfrm>
            <a:off x="4211975" y="3465002"/>
            <a:ext cx="50403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可选流程 15"/>
          <p:cNvSpPr/>
          <p:nvPr/>
        </p:nvSpPr>
        <p:spPr bwMode="auto">
          <a:xfrm>
            <a:off x="2176504" y="4509074"/>
            <a:ext cx="1922930" cy="648045"/>
          </a:xfrm>
          <a:prstGeom prst="flowChartAlternateProcess">
            <a:avLst/>
          </a:prstGeom>
          <a:solidFill>
            <a:srgbClr val="FFFFFF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altLang="zh-CN" b="1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kumimoji="0" lang="en-US" altLang="zh-CN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/>
                <a:cs typeface="Times New Roman"/>
              </a:rPr>
              <a:t>irect cluster sampling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cxnSp>
        <p:nvCxnSpPr>
          <p:cNvPr id="19" name="直线箭头连接符 18"/>
          <p:cNvCxnSpPr>
            <a:stCxn id="5" idx="3"/>
            <a:endCxn id="16" idx="0"/>
          </p:cNvCxnSpPr>
          <p:nvPr/>
        </p:nvCxnSpPr>
        <p:spPr bwMode="auto">
          <a:xfrm>
            <a:off x="3131900" y="3789024"/>
            <a:ext cx="6069" cy="720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直线箭头连接符 21"/>
          <p:cNvCxnSpPr>
            <a:stCxn id="7" idx="3"/>
            <a:endCxn id="11" idx="2"/>
          </p:cNvCxnSpPr>
          <p:nvPr/>
        </p:nvCxnSpPr>
        <p:spPr bwMode="auto">
          <a:xfrm>
            <a:off x="6156110" y="3465002"/>
            <a:ext cx="66244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直线箭头连接符 24"/>
          <p:cNvCxnSpPr>
            <a:stCxn id="11" idx="4"/>
            <a:endCxn id="9" idx="0"/>
          </p:cNvCxnSpPr>
          <p:nvPr/>
        </p:nvCxnSpPr>
        <p:spPr bwMode="auto">
          <a:xfrm flipH="1">
            <a:off x="7738123" y="3789024"/>
            <a:ext cx="2097" cy="7200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直线箭头连接符 29"/>
          <p:cNvCxnSpPr>
            <a:stCxn id="9" idx="1"/>
            <a:endCxn id="12" idx="5"/>
          </p:cNvCxnSpPr>
          <p:nvPr/>
        </p:nvCxnSpPr>
        <p:spPr bwMode="auto">
          <a:xfrm flipH="1">
            <a:off x="6170511" y="4833096"/>
            <a:ext cx="667549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直线箭头连接符 32"/>
          <p:cNvCxnSpPr>
            <a:stCxn id="16" idx="3"/>
            <a:endCxn id="12" idx="2"/>
          </p:cNvCxnSpPr>
          <p:nvPr/>
        </p:nvCxnSpPr>
        <p:spPr bwMode="auto">
          <a:xfrm>
            <a:off x="4099434" y="4833097"/>
            <a:ext cx="45816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进程 35"/>
          <p:cNvSpPr/>
          <p:nvPr/>
        </p:nvSpPr>
        <p:spPr bwMode="auto">
          <a:xfrm>
            <a:off x="4470285" y="5805164"/>
            <a:ext cx="1791735" cy="648046"/>
          </a:xfrm>
          <a:prstGeom prst="flowChartProcess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altLang="zh-CN" b="1" dirty="0">
                <a:latin typeface="Times New Roman"/>
                <a:cs typeface="Times New Roman"/>
              </a:rPr>
              <a:t>T</a:t>
            </a: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rack reconstruction</a:t>
            </a:r>
            <a:endParaRPr kumimoji="0" lang="zh-CN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cxnSp>
        <p:nvCxnSpPr>
          <p:cNvPr id="42" name="直线箭头连接符 41"/>
          <p:cNvCxnSpPr>
            <a:stCxn id="12" idx="4"/>
            <a:endCxn id="36" idx="0"/>
          </p:cNvCxnSpPr>
          <p:nvPr/>
        </p:nvCxnSpPr>
        <p:spPr bwMode="auto">
          <a:xfrm>
            <a:off x="5364056" y="5157119"/>
            <a:ext cx="2097" cy="6480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6" name="文本框 45"/>
          <p:cNvSpPr txBox="1"/>
          <p:nvPr/>
        </p:nvSpPr>
        <p:spPr>
          <a:xfrm>
            <a:off x="683730" y="5517145"/>
            <a:ext cx="3033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Efficiency, resolution</a:t>
            </a:r>
          </a:p>
          <a:p>
            <a:r>
              <a:rPr kumimoji="1" lang="en-US" altLang="zh-CN" dirty="0" smtClean="0">
                <a:solidFill>
                  <a:srgbClr val="3366FF"/>
                </a:solidFill>
              </a:rPr>
              <a:t>can be predefined here</a:t>
            </a:r>
          </a:p>
          <a:p>
            <a:r>
              <a:rPr kumimoji="1" lang="en-US" altLang="zh-CN" dirty="0" smtClean="0">
                <a:solidFill>
                  <a:srgbClr val="3366FF"/>
                </a:solidFill>
              </a:rPr>
              <a:t>(default 100% and 130 </a:t>
            </a:r>
            <a:r>
              <a:rPr kumimoji="1" lang="en-US" altLang="zh-CN" dirty="0" smtClean="0">
                <a:solidFill>
                  <a:srgbClr val="3366FF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zh-CN" dirty="0" smtClean="0">
                <a:solidFill>
                  <a:srgbClr val="3366FF"/>
                </a:solidFill>
              </a:rPr>
              <a:t>m)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cxnSp>
        <p:nvCxnSpPr>
          <p:cNvPr id="49" name="直线箭头连接符 48"/>
          <p:cNvCxnSpPr/>
          <p:nvPr/>
        </p:nvCxnSpPr>
        <p:spPr bwMode="auto">
          <a:xfrm flipH="1">
            <a:off x="2183262" y="5301130"/>
            <a:ext cx="300593" cy="2880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文本框 25"/>
          <p:cNvSpPr txBox="1"/>
          <p:nvPr/>
        </p:nvSpPr>
        <p:spPr>
          <a:xfrm>
            <a:off x="7596210" y="260780"/>
            <a:ext cx="89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digi_v2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3453" y="4715783"/>
            <a:ext cx="130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(toy cluster)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88140" y="5446854"/>
            <a:ext cx="223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basic elements from CGEM in track rec. 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31" name="直线箭头连接符 30"/>
          <p:cNvCxnSpPr/>
          <p:nvPr/>
        </p:nvCxnSpPr>
        <p:spPr bwMode="auto">
          <a:xfrm>
            <a:off x="6169622" y="5256145"/>
            <a:ext cx="360025" cy="2880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文本框 3"/>
          <p:cNvSpPr txBox="1"/>
          <p:nvPr/>
        </p:nvSpPr>
        <p:spPr>
          <a:xfrm>
            <a:off x="6692194" y="692810"/>
            <a:ext cx="241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used by CgemBoss665b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374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8" y="2699269"/>
            <a:ext cx="4488942" cy="28178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678" y="2700510"/>
            <a:ext cx="4461637" cy="2806954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519113" y="-27240"/>
            <a:ext cx="8229600" cy="863600"/>
          </a:xfrm>
        </p:spPr>
        <p:txBody>
          <a:bodyPr/>
          <a:lstStyle/>
          <a:p>
            <a:r>
              <a:rPr lang="en-US" altLang="zh-CN" sz="3600" b="1" dirty="0">
                <a:latin typeface="Times New Roman"/>
                <a:ea typeface="宋体" charset="0"/>
                <a:cs typeface="Times New Roman"/>
              </a:rPr>
              <a:t>CGEM </a:t>
            </a:r>
            <a:r>
              <a:rPr lang="en-US" altLang="zh-CN" sz="3600" b="1" dirty="0" smtClean="0">
                <a:latin typeface="Times New Roman"/>
                <a:ea typeface="宋体" charset="0"/>
                <a:cs typeface="Times New Roman"/>
              </a:rPr>
              <a:t>digitization (II)</a:t>
            </a:r>
            <a:endParaRPr lang="zh-CN" altLang="en-US" sz="3600" b="1" dirty="0"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96210" y="260780"/>
            <a:ext cx="89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digi_v2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92194" y="692810"/>
            <a:ext cx="241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used by CgemBoss665b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文本框 14"/>
          <p:cNvSpPr txBox="1">
            <a:spLocks noChangeArrowheads="1"/>
          </p:cNvSpPr>
          <p:nvPr/>
        </p:nvSpPr>
        <p:spPr bwMode="auto">
          <a:xfrm>
            <a:off x="7526878" y="2915284"/>
            <a:ext cx="12928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000" b="1" dirty="0" smtClean="0">
                <a:latin typeface="Symbol" charset="0"/>
                <a:cs typeface="Symbol" charset="0"/>
              </a:rPr>
              <a:t>s</a:t>
            </a:r>
            <a:r>
              <a:rPr lang="en-US" altLang="zh-CN" sz="2000" b="1" dirty="0"/>
              <a:t>=</a:t>
            </a:r>
            <a:r>
              <a:rPr lang="en-US" altLang="zh-CN" sz="2000" b="1" dirty="0" smtClean="0"/>
              <a:t>130</a:t>
            </a:r>
            <a:r>
              <a:rPr lang="en-US" altLang="zh-CN" sz="2000" b="1" dirty="0" smtClean="0">
                <a:latin typeface="Symbol" charset="0"/>
                <a:cs typeface="Symbol" charset="0"/>
              </a:rPr>
              <a:t>m</a:t>
            </a:r>
            <a:r>
              <a:rPr lang="en-US" altLang="zh-CN" sz="2000" b="1" dirty="0" smtClean="0"/>
              <a:t>m</a:t>
            </a:r>
            <a:endParaRPr lang="zh-CN" altLang="en-US" sz="2000" b="1" dirty="0"/>
          </a:p>
        </p:txBody>
      </p:sp>
      <p:sp>
        <p:nvSpPr>
          <p:cNvPr id="12" name="文本框 14"/>
          <p:cNvSpPr txBox="1">
            <a:spLocks noChangeArrowheads="1"/>
          </p:cNvSpPr>
          <p:nvPr/>
        </p:nvSpPr>
        <p:spPr bwMode="auto">
          <a:xfrm>
            <a:off x="2990563" y="3019209"/>
            <a:ext cx="12928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000" b="1" dirty="0" smtClean="0">
                <a:latin typeface="Symbol" charset="0"/>
                <a:cs typeface="Symbol" charset="0"/>
              </a:rPr>
              <a:t>s</a:t>
            </a:r>
            <a:r>
              <a:rPr lang="en-US" altLang="zh-CN" sz="2000" b="1" dirty="0"/>
              <a:t>=</a:t>
            </a:r>
            <a:r>
              <a:rPr lang="en-US" altLang="zh-CN" sz="2000" b="1" dirty="0" smtClean="0"/>
              <a:t>130</a:t>
            </a:r>
            <a:r>
              <a:rPr lang="en-US" altLang="zh-CN" sz="2000" b="1" dirty="0" smtClean="0">
                <a:latin typeface="Symbol" charset="0"/>
                <a:cs typeface="Symbol" charset="0"/>
              </a:rPr>
              <a:t>m</a:t>
            </a:r>
            <a:r>
              <a:rPr lang="en-US" altLang="zh-CN" sz="2000" b="1" dirty="0" smtClean="0"/>
              <a:t>m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3982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>
          <a:xfrm>
            <a:off x="519113" y="-27240"/>
            <a:ext cx="8229600" cy="863600"/>
          </a:xfrm>
        </p:spPr>
        <p:txBody>
          <a:bodyPr/>
          <a:lstStyle/>
          <a:p>
            <a:r>
              <a:rPr lang="en-US" altLang="zh-CN" sz="3600" b="1" dirty="0">
                <a:latin typeface="Times New Roman"/>
                <a:ea typeface="宋体" charset="0"/>
                <a:cs typeface="Times New Roman"/>
              </a:rPr>
              <a:t>CGEM </a:t>
            </a:r>
            <a:r>
              <a:rPr lang="en-US" altLang="zh-CN" sz="3600" b="1" dirty="0" smtClean="0">
                <a:latin typeface="Times New Roman"/>
                <a:ea typeface="宋体" charset="0"/>
                <a:cs typeface="Times New Roman"/>
              </a:rPr>
              <a:t>digitization (III)</a:t>
            </a:r>
            <a:endParaRPr lang="zh-CN" altLang="en-US" sz="3600" b="1" dirty="0"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19458" name="内容占位符 2"/>
          <p:cNvSpPr>
            <a:spLocks noGrp="1"/>
          </p:cNvSpPr>
          <p:nvPr>
            <p:ph idx="1"/>
          </p:nvPr>
        </p:nvSpPr>
        <p:spPr>
          <a:xfrm>
            <a:off x="107690" y="980831"/>
            <a:ext cx="9144000" cy="86406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dirty="0" smtClean="0">
                <a:ea typeface="宋体" charset="0"/>
                <a:cs typeface="Times New Roman"/>
              </a:rPr>
              <a:t>A more delicate digitization model is in preparation </a:t>
            </a:r>
          </a:p>
          <a:p>
            <a:pPr>
              <a:buFont typeface="Wingdings" charset="2"/>
              <a:buChar char="l"/>
            </a:pPr>
            <a:r>
              <a:rPr lang="en-US" altLang="zh-CN" sz="2000" dirty="0" smtClean="0">
                <a:ea typeface="宋体" charset="0"/>
                <a:cs typeface="Times New Roman"/>
              </a:rPr>
              <a:t>estimate the detailed responds (performance) of CGEM </a:t>
            </a:r>
          </a:p>
          <a:p>
            <a:pPr>
              <a:buFont typeface="Wingdings" charset="2"/>
              <a:buChar char="l"/>
            </a:pPr>
            <a:r>
              <a:rPr lang="en-US" altLang="zh-CN" sz="2000" dirty="0" smtClean="0">
                <a:ea typeface="宋体" charset="0"/>
                <a:cs typeface="Times New Roman"/>
              </a:rPr>
              <a:t>achieve a detailed consistency between MC and data after a careful tuning</a:t>
            </a:r>
            <a:br>
              <a:rPr lang="en-US" altLang="zh-CN" sz="2000" dirty="0" smtClean="0">
                <a:ea typeface="宋体" charset="0"/>
                <a:cs typeface="Times New Roman"/>
              </a:rPr>
            </a:br>
            <a:endParaRPr lang="en-US" altLang="zh-CN" sz="2000" dirty="0" smtClean="0">
              <a:solidFill>
                <a:srgbClr val="0000FF"/>
              </a:solidFill>
              <a:ea typeface="宋体" charset="0"/>
              <a:cs typeface="Times New Roman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15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52200" y="188775"/>
            <a:ext cx="89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digi_v3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进程 1"/>
          <p:cNvSpPr/>
          <p:nvPr/>
        </p:nvSpPr>
        <p:spPr bwMode="auto">
          <a:xfrm>
            <a:off x="395710" y="2628569"/>
            <a:ext cx="1512106" cy="612648"/>
          </a:xfrm>
          <a:prstGeom prst="flowChartProcess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Simulation with Geant4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4" name="存储的数据 3"/>
          <p:cNvSpPr/>
          <p:nvPr/>
        </p:nvSpPr>
        <p:spPr bwMode="auto">
          <a:xfrm>
            <a:off x="2483854" y="2492935"/>
            <a:ext cx="2376166" cy="864061"/>
          </a:xfrm>
          <a:prstGeom prst="flowChartOnlineStorag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altLang="zh-CN" b="1" dirty="0" smtClean="0">
                <a:latin typeface="Times New Roman"/>
                <a:cs typeface="Times New Roman"/>
              </a:rPr>
              <a:t>trajectory and energy loss in CGEM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9" name="进程 8"/>
          <p:cNvSpPr/>
          <p:nvPr/>
        </p:nvSpPr>
        <p:spPr bwMode="auto">
          <a:xfrm>
            <a:off x="5364055" y="2492935"/>
            <a:ext cx="1512106" cy="813942"/>
          </a:xfrm>
          <a:prstGeom prst="flowChartProcess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altLang="zh-CN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Primary (secondary)  ionizations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0" name="进程 9"/>
          <p:cNvSpPr/>
          <p:nvPr/>
        </p:nvSpPr>
        <p:spPr bwMode="auto">
          <a:xfrm>
            <a:off x="5247069" y="4113654"/>
            <a:ext cx="1728120" cy="612648"/>
          </a:xfrm>
          <a:prstGeom prst="flowChartProcess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rift &amp; </a:t>
            </a:r>
            <a:r>
              <a:rPr lang="en-US" altLang="zh-CN" b="1" dirty="0">
                <a:solidFill>
                  <a:srgbClr val="0000FF"/>
                </a:solidFill>
                <a:latin typeface="Times New Roman"/>
                <a:cs typeface="Times New Roman"/>
              </a:rPr>
              <a:t>multiplication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1" name="进程 10"/>
          <p:cNvSpPr/>
          <p:nvPr/>
        </p:nvSpPr>
        <p:spPr bwMode="auto">
          <a:xfrm>
            <a:off x="3059895" y="4113654"/>
            <a:ext cx="1512106" cy="612648"/>
          </a:xfrm>
          <a:prstGeom prst="flowChartProcess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altLang="zh-CN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Induction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2" name="存储的数据 11"/>
          <p:cNvSpPr/>
          <p:nvPr/>
        </p:nvSpPr>
        <p:spPr bwMode="auto">
          <a:xfrm>
            <a:off x="323705" y="4113654"/>
            <a:ext cx="1800125" cy="648045"/>
          </a:xfrm>
          <a:prstGeom prst="flowChartOnlineStorag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altLang="zh-CN" b="1" dirty="0" smtClean="0">
                <a:latin typeface="Times New Roman"/>
                <a:cs typeface="Times New Roman"/>
              </a:rPr>
              <a:t>Firing strips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cxnSp>
        <p:nvCxnSpPr>
          <p:cNvPr id="8" name="直线箭头连接符 7"/>
          <p:cNvCxnSpPr>
            <a:stCxn id="2" idx="3"/>
            <a:endCxn id="4" idx="1"/>
          </p:cNvCxnSpPr>
          <p:nvPr/>
        </p:nvCxnSpPr>
        <p:spPr bwMode="auto">
          <a:xfrm flipV="1">
            <a:off x="1907816" y="2924965"/>
            <a:ext cx="57603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直线箭头连接符 13"/>
          <p:cNvCxnSpPr>
            <a:stCxn id="4" idx="3"/>
            <a:endCxn id="9" idx="1"/>
          </p:cNvCxnSpPr>
          <p:nvPr/>
        </p:nvCxnSpPr>
        <p:spPr bwMode="auto">
          <a:xfrm flipV="1">
            <a:off x="4463992" y="2899906"/>
            <a:ext cx="9000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直线箭头连接符 18"/>
          <p:cNvCxnSpPr>
            <a:stCxn id="9" idx="2"/>
            <a:endCxn id="10" idx="0"/>
          </p:cNvCxnSpPr>
          <p:nvPr/>
        </p:nvCxnSpPr>
        <p:spPr bwMode="auto">
          <a:xfrm flipH="1">
            <a:off x="6111128" y="3306877"/>
            <a:ext cx="0" cy="8067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直线箭头连接符 21"/>
          <p:cNvCxnSpPr>
            <a:stCxn id="10" idx="1"/>
            <a:endCxn id="11" idx="3"/>
          </p:cNvCxnSpPr>
          <p:nvPr/>
        </p:nvCxnSpPr>
        <p:spPr bwMode="auto">
          <a:xfrm flipH="1">
            <a:off x="4572001" y="4419978"/>
            <a:ext cx="67506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直线箭头连接符 24"/>
          <p:cNvCxnSpPr>
            <a:stCxn id="11" idx="1"/>
            <a:endCxn id="12" idx="3"/>
          </p:cNvCxnSpPr>
          <p:nvPr/>
        </p:nvCxnSpPr>
        <p:spPr bwMode="auto">
          <a:xfrm flipH="1">
            <a:off x="1823809" y="4419977"/>
            <a:ext cx="123608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文本框 25"/>
          <p:cNvSpPr txBox="1"/>
          <p:nvPr/>
        </p:nvSpPr>
        <p:spPr>
          <a:xfrm>
            <a:off x="5247069" y="4905709"/>
            <a:ext cx="2160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Sampling models can be built from 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Garfield</a:t>
            </a:r>
            <a:r>
              <a:rPr kumimoji="1" lang="en-US" altLang="zh-CN" dirty="0" smtClean="0">
                <a:latin typeface="Times New Roman"/>
                <a:cs typeface="Times New Roman"/>
              </a:rPr>
              <a:t> 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simulation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903184" y="4041649"/>
            <a:ext cx="187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(loop all ionized electrons)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582089" y="692810"/>
            <a:ext cx="5886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(by </a:t>
            </a:r>
            <a:r>
              <a:rPr lang="en-US" altLang="zh-CN" dirty="0" err="1">
                <a:solidFill>
                  <a:srgbClr val="0000FF"/>
                </a:solidFill>
                <a:latin typeface="Times New Roman"/>
                <a:cs typeface="Times New Roman"/>
              </a:rPr>
              <a:t>Lia</a:t>
            </a:r>
            <a:r>
              <a:rPr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altLang="zh-CN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Lavezzi</a:t>
            </a:r>
            <a:r>
              <a:rPr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Riccardo </a:t>
            </a:r>
            <a:r>
              <a:rPr lang="en-US" altLang="zh-CN" dirty="0" err="1">
                <a:solidFill>
                  <a:srgbClr val="0000FF"/>
                </a:solidFill>
                <a:latin typeface="Times New Roman"/>
                <a:cs typeface="Times New Roman"/>
              </a:rPr>
              <a:t>Farinelli</a:t>
            </a:r>
            <a:r>
              <a:rPr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 &amp; </a:t>
            </a:r>
            <a:r>
              <a:rPr lang="en-US" altLang="zh-CN" dirty="0" err="1">
                <a:solidFill>
                  <a:srgbClr val="0000FF"/>
                </a:solidFill>
                <a:latin typeface="Times New Roman"/>
                <a:cs typeface="Times New Roman"/>
              </a:rPr>
              <a:t>LiangLiang</a:t>
            </a:r>
            <a:r>
              <a:rPr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 Wang)</a:t>
            </a:r>
            <a:endParaRPr lang="zh-CN" altLang="en-US" dirty="0">
              <a:latin typeface="Times New Roman"/>
              <a:cs typeface="Times New Roman"/>
            </a:endParaRPr>
          </a:p>
        </p:txBody>
      </p:sp>
      <p:cxnSp>
        <p:nvCxnSpPr>
          <p:cNvPr id="7" name="直线连接符 6"/>
          <p:cNvCxnSpPr/>
          <p:nvPr/>
        </p:nvCxnSpPr>
        <p:spPr bwMode="auto">
          <a:xfrm>
            <a:off x="5031054" y="2348925"/>
            <a:ext cx="0" cy="14401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直线连接符 27"/>
          <p:cNvCxnSpPr/>
          <p:nvPr/>
        </p:nvCxnSpPr>
        <p:spPr bwMode="auto">
          <a:xfrm>
            <a:off x="8631304" y="2348925"/>
            <a:ext cx="0" cy="36722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直线连接符 28"/>
          <p:cNvCxnSpPr/>
          <p:nvPr/>
        </p:nvCxnSpPr>
        <p:spPr bwMode="auto">
          <a:xfrm flipH="1" flipV="1">
            <a:off x="5058078" y="2348925"/>
            <a:ext cx="3464630" cy="839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直线连接符 30"/>
          <p:cNvCxnSpPr/>
          <p:nvPr/>
        </p:nvCxnSpPr>
        <p:spPr bwMode="auto">
          <a:xfrm>
            <a:off x="2798899" y="3861030"/>
            <a:ext cx="0" cy="21601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直线连接符 31"/>
          <p:cNvCxnSpPr/>
          <p:nvPr/>
        </p:nvCxnSpPr>
        <p:spPr bwMode="auto">
          <a:xfrm flipH="1">
            <a:off x="2798899" y="3861030"/>
            <a:ext cx="223215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直线连接符 32"/>
          <p:cNvCxnSpPr/>
          <p:nvPr/>
        </p:nvCxnSpPr>
        <p:spPr bwMode="auto">
          <a:xfrm flipH="1">
            <a:off x="2798900" y="6021180"/>
            <a:ext cx="583240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文本框 35"/>
          <p:cNvSpPr txBox="1"/>
          <p:nvPr/>
        </p:nvSpPr>
        <p:spPr>
          <a:xfrm>
            <a:off x="2798899" y="4859793"/>
            <a:ext cx="2325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simulate the signal</a:t>
            </a:r>
          </a:p>
          <a:p>
            <a:r>
              <a:rPr kumimoji="1" lang="en-US" altLang="zh-CN" dirty="0" smtClean="0">
                <a:latin typeface="Times New Roman"/>
                <a:cs typeface="Times New Roman"/>
              </a:rPr>
              <a:t>obtained by electronics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092175" y="2483628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step 1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047194" y="4653085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step 2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374939" y="5517145"/>
            <a:ext cx="81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step 3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876160" y="2780955"/>
            <a:ext cx="1728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electrons along the </a:t>
            </a:r>
            <a:r>
              <a:rPr lang="en-US" altLang="zh-CN" dirty="0">
                <a:latin typeface="Times New Roman"/>
                <a:cs typeface="Times New Roman"/>
              </a:rPr>
              <a:t>trajectory 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452200" y="467488"/>
            <a:ext cx="135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(in progress)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865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16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0" y="117229"/>
            <a:ext cx="9144000" cy="1079615"/>
          </a:xfrm>
        </p:spPr>
        <p:txBody>
          <a:bodyPr/>
          <a:lstStyle/>
          <a:p>
            <a:r>
              <a:rPr lang="en-US" altLang="zh-CN" sz="3600" b="1" dirty="0">
                <a:latin typeface="Times New Roman"/>
                <a:ea typeface="宋体" charset="0"/>
                <a:cs typeface="Times New Roman"/>
              </a:rPr>
              <a:t>CGEM </a:t>
            </a:r>
            <a:r>
              <a:rPr lang="en-US" altLang="zh-CN" sz="3600" b="1" dirty="0" smtClean="0">
                <a:latin typeface="Times New Roman"/>
                <a:ea typeface="宋体" charset="0"/>
                <a:cs typeface="Times New Roman"/>
              </a:rPr>
              <a:t>digitization (III) - </a:t>
            </a:r>
            <a:r>
              <a:rPr lang="en-US" altLang="zh-CN" sz="2800" b="1" dirty="0" smtClean="0">
                <a:latin typeface="Times New Roman"/>
                <a:ea typeface="宋体" charset="0"/>
                <a:cs typeface="Times New Roman"/>
              </a:rPr>
              <a:t>Garfield simulation</a:t>
            </a:r>
            <a:endParaRPr lang="zh-CN" altLang="en-US" sz="3600" b="1" dirty="0">
              <a:latin typeface="Times New Roman"/>
              <a:ea typeface="宋体" charset="0"/>
              <a:cs typeface="Times New Roman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0362"/>
            <a:ext cx="9144000" cy="20881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59770" y="6030487"/>
            <a:ext cx="8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HV (V)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2385" y="4230362"/>
            <a:ext cx="154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latin typeface="Times New Roman"/>
                <a:cs typeface="Times New Roman"/>
              </a:rPr>
              <a:t>Transparency</a:t>
            </a:r>
            <a:endParaRPr kumimoji="1" lang="zh-CN" altLang="en-US" b="1" dirty="0">
              <a:latin typeface="Times New Roman"/>
              <a:cs typeface="Times New Roman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72014" y="6030487"/>
            <a:ext cx="8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HV (V)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52200" y="6057507"/>
            <a:ext cx="89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HV (V)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55672" y="4221055"/>
            <a:ext cx="67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latin typeface="Times New Roman"/>
                <a:cs typeface="Times New Roman"/>
              </a:rPr>
              <a:t>Gain</a:t>
            </a:r>
            <a:endParaRPr kumimoji="1" lang="zh-CN" altLang="en-US" b="1" dirty="0">
              <a:latin typeface="Times New Roman"/>
              <a:cs typeface="Times New Roman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88140" y="4302367"/>
            <a:ext cx="160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latin typeface="Times New Roman"/>
                <a:cs typeface="Times New Roman"/>
              </a:rPr>
              <a:t>Effective Gain</a:t>
            </a:r>
            <a:endParaRPr kumimoji="1" lang="zh-CN" altLang="en-US" b="1" dirty="0">
              <a:latin typeface="Times New Roman"/>
              <a:cs typeface="Times New Roman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31775" y="5651848"/>
            <a:ext cx="146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one GEM foil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427990" y="5651848"/>
            <a:ext cx="146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one GEM foil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69442" y="5661155"/>
            <a:ext cx="146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one GEM foil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2" name="Content Placeholder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0" y="995269"/>
            <a:ext cx="4320300" cy="315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 rot="19099751">
            <a:off x="287596" y="231003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transfer </a:t>
            </a:r>
          </a:p>
        </p:txBody>
      </p:sp>
      <p:sp>
        <p:nvSpPr>
          <p:cNvPr id="3" name="文本框 2"/>
          <p:cNvSpPr txBox="1"/>
          <p:nvPr/>
        </p:nvSpPr>
        <p:spPr>
          <a:xfrm rot="19426942">
            <a:off x="3577442" y="3190781"/>
            <a:ext cx="118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GEM foils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cxnSp>
        <p:nvCxnSpPr>
          <p:cNvPr id="33" name="直线箭头连接符 32"/>
          <p:cNvCxnSpPr>
            <a:stCxn id="3" idx="0"/>
          </p:cNvCxnSpPr>
          <p:nvPr/>
        </p:nvCxnSpPr>
        <p:spPr bwMode="auto">
          <a:xfrm flipV="1">
            <a:off x="4060876" y="2686747"/>
            <a:ext cx="53613" cy="5397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直线箭头连接符 35"/>
          <p:cNvCxnSpPr>
            <a:stCxn id="3" idx="0"/>
          </p:cNvCxnSpPr>
          <p:nvPr/>
        </p:nvCxnSpPr>
        <p:spPr bwMode="auto">
          <a:xfrm flipH="1" flipV="1">
            <a:off x="3898473" y="2902761"/>
            <a:ext cx="162403" cy="3237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直线箭头连接符 39"/>
          <p:cNvCxnSpPr>
            <a:stCxn id="3" idx="0"/>
          </p:cNvCxnSpPr>
          <p:nvPr/>
        </p:nvCxnSpPr>
        <p:spPr bwMode="auto">
          <a:xfrm flipH="1" flipV="1">
            <a:off x="3682459" y="3118777"/>
            <a:ext cx="378417" cy="1076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9" name="文本框 48"/>
          <p:cNvSpPr txBox="1"/>
          <p:nvPr/>
        </p:nvSpPr>
        <p:spPr>
          <a:xfrm rot="19475234">
            <a:off x="29474" y="1933424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induction</a:t>
            </a:r>
          </a:p>
        </p:txBody>
      </p:sp>
      <p:sp>
        <p:nvSpPr>
          <p:cNvPr id="50" name="文本框 49"/>
          <p:cNvSpPr txBox="1"/>
          <p:nvPr/>
        </p:nvSpPr>
        <p:spPr>
          <a:xfrm rot="19387871">
            <a:off x="482922" y="253399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transfer 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4572000" y="1556870"/>
            <a:ext cx="4752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latin typeface="Times New Roman"/>
                <a:cs typeface="Times New Roman"/>
              </a:rPr>
              <a:t>Garfield simulation are done for GEM foils and gaps separately (to get position, charge, time)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much time saved (2~3 magnitudes)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easy to parameterize models separately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final signal is obtained by a sampling chain with these models</a:t>
            </a:r>
          </a:p>
        </p:txBody>
      </p:sp>
      <p:cxnSp>
        <p:nvCxnSpPr>
          <p:cNvPr id="56" name="直线箭头连接符 55"/>
          <p:cNvCxnSpPr/>
          <p:nvPr/>
        </p:nvCxnSpPr>
        <p:spPr bwMode="auto">
          <a:xfrm flipH="1">
            <a:off x="2555860" y="2780955"/>
            <a:ext cx="144010" cy="2880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7" name="椭圆 56"/>
          <p:cNvSpPr/>
          <p:nvPr/>
        </p:nvSpPr>
        <p:spPr bwMode="auto">
          <a:xfrm>
            <a:off x="2510879" y="3068975"/>
            <a:ext cx="72005" cy="7200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2209347" y="2852960"/>
            <a:ext cx="338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e</a:t>
            </a:r>
            <a:r>
              <a:rPr kumimoji="1" lang="en-US" altLang="zh-CN" baseline="30000" dirty="0" smtClean="0">
                <a:latin typeface="Times New Roman"/>
                <a:cs typeface="Times New Roman"/>
              </a:rPr>
              <a:t>-</a:t>
            </a:r>
            <a:endParaRPr kumimoji="1" lang="zh-CN" altLang="en-US" baseline="30000" dirty="0">
              <a:latin typeface="Times New Roman"/>
              <a:cs typeface="Times New Roman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2573817" y="27674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d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093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0555"/>
            <a:ext cx="2323728" cy="1944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827" y="4032076"/>
            <a:ext cx="2376164" cy="1975594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17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0" y="117229"/>
            <a:ext cx="9144000" cy="1079615"/>
          </a:xfrm>
        </p:spPr>
        <p:txBody>
          <a:bodyPr/>
          <a:lstStyle/>
          <a:p>
            <a:r>
              <a:rPr lang="en-US" altLang="zh-CN" sz="3600" b="1" dirty="0">
                <a:latin typeface="Times New Roman"/>
                <a:ea typeface="宋体" charset="0"/>
                <a:cs typeface="Times New Roman"/>
              </a:rPr>
              <a:t>CGEM </a:t>
            </a:r>
            <a:r>
              <a:rPr lang="en-US" altLang="zh-CN" sz="3600" b="1" dirty="0" smtClean="0">
                <a:latin typeface="Times New Roman"/>
                <a:ea typeface="宋体" charset="0"/>
                <a:cs typeface="Times New Roman"/>
              </a:rPr>
              <a:t>digitization (III) - </a:t>
            </a:r>
            <a:r>
              <a:rPr lang="en-US" altLang="zh-CN" sz="2800" b="1" dirty="0" smtClean="0">
                <a:latin typeface="Times New Roman"/>
                <a:ea typeface="宋体" charset="0"/>
                <a:cs typeface="Times New Roman"/>
              </a:rPr>
              <a:t>Garfield simulation</a:t>
            </a:r>
            <a:endParaRPr lang="zh-CN" altLang="en-US" sz="3600" b="1" dirty="0">
              <a:latin typeface="Times New Roman"/>
              <a:ea typeface="宋体" charset="0"/>
              <a:cs typeface="Times New Roman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5" y="1300805"/>
            <a:ext cx="2376165" cy="21417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845" y="1196845"/>
            <a:ext cx="2448170" cy="223215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55735" y="3226495"/>
            <a:ext cx="79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/>
                <a:cs typeface="Times New Roman"/>
              </a:rPr>
              <a:t>d</a:t>
            </a:r>
            <a:r>
              <a:rPr kumimoji="1" lang="en-US" altLang="zh-CN" dirty="0" smtClean="0">
                <a:latin typeface="Times New Roman"/>
                <a:cs typeface="Times New Roman"/>
              </a:rPr>
              <a:t> (cm)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31899" y="3226495"/>
            <a:ext cx="79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/>
                <a:cs typeface="Times New Roman"/>
              </a:rPr>
              <a:t>d</a:t>
            </a:r>
            <a:r>
              <a:rPr kumimoji="1" lang="en-US" altLang="zh-CN" dirty="0" smtClean="0">
                <a:latin typeface="Times New Roman"/>
                <a:cs typeface="Times New Roman"/>
              </a:rPr>
              <a:t> (cm)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1700" y="142637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latin typeface="Times New Roman"/>
                <a:cs typeface="Times New Roman"/>
              </a:rPr>
              <a:t>Mean shift</a:t>
            </a:r>
            <a:endParaRPr kumimoji="1" lang="zh-CN" altLang="en-US" b="1" dirty="0">
              <a:latin typeface="Times New Roman"/>
              <a:cs typeface="Times New Roman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69385" y="142637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latin typeface="Symbol" charset="2"/>
                <a:cs typeface="Symbol" charset="2"/>
              </a:rPr>
              <a:t>s</a:t>
            </a:r>
            <a:endParaRPr kumimoji="1" lang="zh-CN" altLang="en-US" b="1" dirty="0">
              <a:latin typeface="Symbol" charset="2"/>
              <a:cs typeface="Symbol" charset="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1700" y="2866470"/>
            <a:ext cx="128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Drift region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499162" y="2866470"/>
            <a:ext cx="128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Drift region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0" y="1354365"/>
            <a:ext cx="2304160" cy="198108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165" y="1295869"/>
            <a:ext cx="2195835" cy="208814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580070" y="3226495"/>
            <a:ext cx="112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Shift (cm)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549241" y="3226495"/>
            <a:ext cx="112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Shift (cm)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076035" y="272246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Transfer region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103547" y="2713153"/>
            <a:ext cx="171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Induction region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8015" y="3933035"/>
            <a:ext cx="2232155" cy="206357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0171" y="3933034"/>
            <a:ext cx="2123830" cy="208814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827740" y="5867863"/>
            <a:ext cx="79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/>
                <a:cs typeface="Times New Roman"/>
              </a:rPr>
              <a:t>d</a:t>
            </a:r>
            <a:r>
              <a:rPr kumimoji="1" lang="en-US" altLang="zh-CN" dirty="0" smtClean="0">
                <a:latin typeface="Times New Roman"/>
                <a:cs typeface="Times New Roman"/>
              </a:rPr>
              <a:t> (cm)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203904" y="5867863"/>
            <a:ext cx="793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/>
                <a:cs typeface="Times New Roman"/>
              </a:rPr>
              <a:t>d</a:t>
            </a:r>
            <a:r>
              <a:rPr kumimoji="1" lang="en-US" altLang="zh-CN" dirty="0" smtClean="0">
                <a:latin typeface="Times New Roman"/>
                <a:cs typeface="Times New Roman"/>
              </a:rPr>
              <a:t> (cm)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23705" y="5507838"/>
            <a:ext cx="128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Drift region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571167" y="5507838"/>
            <a:ext cx="128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Drift region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652075" y="5867863"/>
            <a:ext cx="101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time (ns)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621246" y="5867863"/>
            <a:ext cx="101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time (ns)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148040" y="536382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Transfer region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175552" y="5354521"/>
            <a:ext cx="171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Induction region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23705" y="4139743"/>
            <a:ext cx="1242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latin typeface="Times New Roman"/>
                <a:cs typeface="Times New Roman"/>
              </a:rPr>
              <a:t>Mean time</a:t>
            </a:r>
            <a:endParaRPr kumimoji="1" lang="zh-CN" altLang="en-US" b="1" dirty="0">
              <a:latin typeface="Times New Roman"/>
              <a:cs typeface="Times New Roman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441391" y="407704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latin typeface="Symbol" charset="2"/>
                <a:cs typeface="Symbol" charset="2"/>
              </a:rPr>
              <a:t>s</a:t>
            </a:r>
            <a:endParaRPr kumimoji="1" lang="zh-CN" altLang="en-US" b="1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7233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1"/>
          <p:cNvSpPr>
            <a:spLocks noChangeArrowheads="1"/>
          </p:cNvSpPr>
          <p:nvPr/>
        </p:nvSpPr>
        <p:spPr bwMode="auto">
          <a:xfrm>
            <a:off x="0" y="117475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813" eaLnBrk="1" hangingPunct="1"/>
            <a:r>
              <a:rPr lang="en-US" altLang="zh-CN" sz="3600" b="1" dirty="0">
                <a:latin typeface="Times New Roman"/>
                <a:cs typeface="Times New Roman"/>
                <a:sym typeface="Cambria Math" charset="0"/>
              </a:rPr>
              <a:t>Track Reconstruction with </a:t>
            </a:r>
            <a:r>
              <a:rPr lang="en-US" altLang="zh-CN" sz="3600" b="1" dirty="0" smtClean="0">
                <a:solidFill>
                  <a:srgbClr val="0000FF"/>
                </a:solidFill>
                <a:latin typeface="Times New Roman"/>
                <a:cs typeface="Times New Roman"/>
                <a:sym typeface="Cambria Math" charset="0"/>
              </a:rPr>
              <a:t>CGEM</a:t>
            </a:r>
            <a:r>
              <a:rPr lang="en-US" altLang="zh-CN" sz="3600" b="1" dirty="0">
                <a:solidFill>
                  <a:srgbClr val="0000FF"/>
                </a:solidFill>
                <a:latin typeface="Times New Roman"/>
                <a:cs typeface="Times New Roman"/>
                <a:sym typeface="Cambria Math" charset="0"/>
              </a:rPr>
              <a:t>-</a:t>
            </a:r>
            <a:r>
              <a:rPr lang="en-US" altLang="zh-CN" sz="3600" b="1" dirty="0" smtClean="0">
                <a:solidFill>
                  <a:srgbClr val="0000FF"/>
                </a:solidFill>
                <a:latin typeface="Times New Roman"/>
                <a:cs typeface="Times New Roman"/>
                <a:sym typeface="Cambria Math" charset="0"/>
              </a:rPr>
              <a:t>IT + ODC</a:t>
            </a:r>
            <a:endParaRPr lang="zh-CN" altLang="en-US" sz="3600" b="1" dirty="0">
              <a:solidFill>
                <a:srgbClr val="0000FF"/>
              </a:solidFill>
              <a:latin typeface="Times New Roman"/>
              <a:cs typeface="Times New Roman"/>
              <a:sym typeface="Cambria Math" charset="0"/>
            </a:endParaRPr>
          </a:p>
        </p:txBody>
      </p:sp>
      <p:sp>
        <p:nvSpPr>
          <p:cNvPr id="22530" name="椭圆 11"/>
          <p:cNvSpPr>
            <a:spLocks noChangeArrowheads="1"/>
          </p:cNvSpPr>
          <p:nvPr/>
        </p:nvSpPr>
        <p:spPr bwMode="auto">
          <a:xfrm>
            <a:off x="3434790" y="1196845"/>
            <a:ext cx="2073275" cy="84455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95E8A"/>
            </a:solidFill>
            <a:round/>
            <a:headEnd/>
            <a:tailEnd/>
          </a:ln>
        </p:spPr>
        <p:txBody>
          <a:bodyPr anchor="ctr"/>
          <a:lstStyle/>
          <a:p>
            <a:pPr algn="ctr" defTabSz="912813" eaLnBrk="1" hangingPunct="1"/>
            <a:r>
              <a:rPr lang="en-US" altLang="zh-CN" sz="2000" b="1" dirty="0" smtClean="0">
                <a:solidFill>
                  <a:srgbClr val="FFFFFF"/>
                </a:solidFill>
                <a:latin typeface="Cambria Math" charset="0"/>
                <a:sym typeface="Cambria Math" charset="0"/>
              </a:rPr>
              <a:t>Outer-DC </a:t>
            </a:r>
            <a:r>
              <a:rPr lang="en-US" altLang="zh-CN" sz="2000" b="1" dirty="0">
                <a:solidFill>
                  <a:srgbClr val="FFFFFF"/>
                </a:solidFill>
                <a:latin typeface="Cambria Math" charset="0"/>
                <a:sym typeface="Cambria Math" charset="0"/>
              </a:rPr>
              <a:t>hits</a:t>
            </a:r>
            <a:endParaRPr lang="zh-CN" altLang="en-US" sz="2000" b="1" dirty="0">
              <a:solidFill>
                <a:srgbClr val="FFFFFF"/>
              </a:solidFill>
              <a:sym typeface="Calibri" charset="0"/>
            </a:endParaRPr>
          </a:p>
        </p:txBody>
      </p:sp>
      <p:sp>
        <p:nvSpPr>
          <p:cNvPr id="22531" name="矩形 12"/>
          <p:cNvSpPr>
            <a:spLocks noChangeArrowheads="1"/>
          </p:cNvSpPr>
          <p:nvPr/>
        </p:nvSpPr>
        <p:spPr bwMode="auto">
          <a:xfrm>
            <a:off x="3851950" y="5805165"/>
            <a:ext cx="2347912" cy="85090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395E8A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2813" eaLnBrk="1" hangingPunct="1"/>
            <a:r>
              <a:rPr lang="en-US" altLang="zh-CN" sz="2000" b="1" dirty="0" smtClean="0">
                <a:solidFill>
                  <a:srgbClr val="FFFFFF"/>
                </a:solidFill>
                <a:latin typeface="Cambria" charset="0"/>
                <a:cs typeface="Cambria" charset="0"/>
                <a:sym typeface="Cambria Math" charset="0"/>
              </a:rPr>
              <a:t>Track </a:t>
            </a:r>
            <a:r>
              <a:rPr lang="en-US" altLang="zh-CN" sz="2000" b="1" dirty="0">
                <a:solidFill>
                  <a:srgbClr val="FFFFFF"/>
                </a:solidFill>
                <a:latin typeface="Cambria" charset="0"/>
                <a:cs typeface="Cambria" charset="0"/>
                <a:sym typeface="Cambria Math" charset="0"/>
              </a:rPr>
              <a:t>fitting with </a:t>
            </a:r>
            <a:r>
              <a:rPr lang="en-US" altLang="zh-CN" sz="2000" b="1" dirty="0" err="1">
                <a:solidFill>
                  <a:srgbClr val="FFFFFF"/>
                </a:solidFill>
                <a:latin typeface="Cambria" charset="0"/>
                <a:cs typeface="Cambria" charset="0"/>
                <a:sym typeface="Cambria Math" charset="0"/>
              </a:rPr>
              <a:t>Kalman</a:t>
            </a:r>
            <a:r>
              <a:rPr lang="en-US" altLang="zh-CN" sz="2000" b="1" dirty="0">
                <a:solidFill>
                  <a:srgbClr val="FFFFFF"/>
                </a:solidFill>
                <a:latin typeface="Cambria" charset="0"/>
                <a:cs typeface="Cambria" charset="0"/>
                <a:sym typeface="Cambria Math" charset="0"/>
              </a:rPr>
              <a:t> Filter method</a:t>
            </a:r>
            <a:endParaRPr lang="zh-CN" altLang="en-US" sz="2000" b="1" dirty="0">
              <a:solidFill>
                <a:srgbClr val="FFFFFF"/>
              </a:solidFill>
              <a:latin typeface="Cambria" charset="0"/>
              <a:cs typeface="Cambria" charset="0"/>
              <a:sym typeface="Calibri" charset="0"/>
            </a:endParaRPr>
          </a:p>
        </p:txBody>
      </p:sp>
      <p:sp>
        <p:nvSpPr>
          <p:cNvPr id="22532" name="椭圆 14"/>
          <p:cNvSpPr>
            <a:spLocks noChangeArrowheads="1"/>
          </p:cNvSpPr>
          <p:nvPr/>
        </p:nvSpPr>
        <p:spPr bwMode="auto">
          <a:xfrm>
            <a:off x="3434790" y="2420930"/>
            <a:ext cx="2073275" cy="76835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95E8A"/>
            </a:solidFill>
            <a:round/>
            <a:headEnd/>
            <a:tailEnd/>
          </a:ln>
        </p:spPr>
        <p:txBody>
          <a:bodyPr anchor="ctr"/>
          <a:lstStyle/>
          <a:p>
            <a:pPr algn="ctr" defTabSz="912813" eaLnBrk="1" hangingPunct="1"/>
            <a:r>
              <a:rPr lang="en-US" altLang="zh-CN" sz="2000" b="1" dirty="0" smtClean="0">
                <a:solidFill>
                  <a:srgbClr val="FFFFFF"/>
                </a:solidFill>
                <a:latin typeface="Cambria Math" charset="0"/>
                <a:sym typeface="Cambria Math" charset="0"/>
              </a:rPr>
              <a:t>Tracking </a:t>
            </a:r>
            <a:r>
              <a:rPr lang="en-US" altLang="zh-CN" sz="2000" b="1" dirty="0">
                <a:solidFill>
                  <a:srgbClr val="FFFFFF"/>
                </a:solidFill>
                <a:latin typeface="Cambria Math" charset="0"/>
                <a:sym typeface="Cambria Math" charset="0"/>
              </a:rPr>
              <a:t>in </a:t>
            </a:r>
            <a:r>
              <a:rPr lang="en-US" altLang="zh-CN" sz="2000" b="1" dirty="0" smtClean="0">
                <a:solidFill>
                  <a:srgbClr val="FFFFFF"/>
                </a:solidFill>
                <a:latin typeface="Cambria Math" charset="0"/>
                <a:sym typeface="Cambria Math" charset="0"/>
              </a:rPr>
              <a:t>outer-DC</a:t>
            </a:r>
            <a:endParaRPr lang="zh-CN" altLang="en-US" sz="2000" b="1" dirty="0">
              <a:solidFill>
                <a:srgbClr val="FFFFFF"/>
              </a:solidFill>
              <a:sym typeface="Calibri" charset="0"/>
            </a:endParaRPr>
          </a:p>
        </p:txBody>
      </p:sp>
      <p:cxnSp>
        <p:nvCxnSpPr>
          <p:cNvPr id="22533" name="直接箭头连接符 21"/>
          <p:cNvCxnSpPr>
            <a:cxnSpLocks noChangeShapeType="1"/>
            <a:stCxn id="22530" idx="4"/>
            <a:endCxn id="22532" idx="0"/>
          </p:cNvCxnSpPr>
          <p:nvPr/>
        </p:nvCxnSpPr>
        <p:spPr bwMode="auto">
          <a:xfrm>
            <a:off x="4471428" y="2041395"/>
            <a:ext cx="0" cy="379535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4" name="直接箭头连接符 41"/>
          <p:cNvCxnSpPr>
            <a:cxnSpLocks noChangeShapeType="1"/>
            <a:stCxn id="5130" idx="2"/>
            <a:endCxn id="5132" idx="0"/>
          </p:cNvCxnSpPr>
          <p:nvPr/>
        </p:nvCxnSpPr>
        <p:spPr bwMode="auto">
          <a:xfrm flipH="1">
            <a:off x="1918728" y="2022345"/>
            <a:ext cx="1587" cy="423862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0" name="Rounded Rectangle 1"/>
          <p:cNvSpPr>
            <a:spLocks noChangeArrowheads="1"/>
          </p:cNvSpPr>
          <p:nvPr/>
        </p:nvSpPr>
        <p:spPr bwMode="auto">
          <a:xfrm>
            <a:off x="978928" y="1301620"/>
            <a:ext cx="1882775" cy="720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2813">
              <a:defRPr/>
            </a:pPr>
            <a:endParaRPr lang="zh-CN" altLang="en-US">
              <a:sym typeface="Calibri" charset="0"/>
            </a:endParaRPr>
          </a:p>
        </p:txBody>
      </p:sp>
      <p:sp>
        <p:nvSpPr>
          <p:cNvPr id="22537" name="TextBox 2"/>
          <p:cNvSpPr txBox="1">
            <a:spLocks noChangeArrowheads="1"/>
          </p:cNvSpPr>
          <p:nvPr/>
        </p:nvSpPr>
        <p:spPr bwMode="auto">
          <a:xfrm>
            <a:off x="269315" y="1296857"/>
            <a:ext cx="3165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defTabSz="912813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defTabSz="912813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defTabSz="912813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defTabSz="912813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/>
            <a:r>
              <a:rPr kumimoji="0" lang="en-US" altLang="zh-CN" sz="2000" dirty="0">
                <a:solidFill>
                  <a:schemeClr val="bg1"/>
                </a:solidFill>
                <a:sym typeface="Calibri" charset="0"/>
              </a:rPr>
              <a:t>  </a:t>
            </a:r>
            <a:r>
              <a:rPr kumimoji="0" lang="en-US" altLang="zh-CN" sz="2000" b="1" dirty="0">
                <a:solidFill>
                  <a:schemeClr val="bg1"/>
                </a:solidFill>
                <a:latin typeface="Cambria" charset="0"/>
                <a:sym typeface="Calibri" charset="0"/>
              </a:rPr>
              <a:t>CGEM cluster  </a:t>
            </a:r>
          </a:p>
          <a:p>
            <a:pPr algn="ctr"/>
            <a:r>
              <a:rPr kumimoji="0" lang="en-US" altLang="zh-CN" sz="2000" b="1" dirty="0">
                <a:solidFill>
                  <a:schemeClr val="bg1"/>
                </a:solidFill>
                <a:latin typeface="Cambria" charset="0"/>
                <a:sym typeface="Calibri" charset="0"/>
              </a:rPr>
              <a:t>  reconstruction </a:t>
            </a:r>
            <a:endParaRPr kumimoji="0" lang="zh-CN" altLang="en-US" sz="2000" b="1" dirty="0">
              <a:solidFill>
                <a:schemeClr val="bg1"/>
              </a:solidFill>
              <a:latin typeface="Cambria" charset="0"/>
              <a:sym typeface="Calibri" charset="0"/>
            </a:endParaRPr>
          </a:p>
        </p:txBody>
      </p:sp>
      <p:sp>
        <p:nvSpPr>
          <p:cNvPr id="5132" name="Rounded Rectangle 24"/>
          <p:cNvSpPr>
            <a:spLocks noChangeArrowheads="1"/>
          </p:cNvSpPr>
          <p:nvPr/>
        </p:nvSpPr>
        <p:spPr bwMode="auto">
          <a:xfrm>
            <a:off x="774140" y="2446207"/>
            <a:ext cx="2290763" cy="76835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2813">
              <a:defRPr/>
            </a:pPr>
            <a:r>
              <a:rPr lang="en-US" sz="2000" b="1" dirty="0">
                <a:solidFill>
                  <a:schemeClr val="bg1"/>
                </a:solidFill>
                <a:latin typeface="Cambria" charset="0"/>
                <a:sym typeface="Calibri" charset="0"/>
              </a:rPr>
              <a:t>  CGEM track segment finding</a:t>
            </a:r>
            <a:endParaRPr lang="zh-CN" altLang="en-US" sz="2000" b="1" dirty="0">
              <a:solidFill>
                <a:schemeClr val="bg1"/>
              </a:solidFill>
              <a:latin typeface="Cambria" charset="0"/>
              <a:sym typeface="Calibri" charset="0"/>
            </a:endParaRPr>
          </a:p>
        </p:txBody>
      </p:sp>
      <p:sp>
        <p:nvSpPr>
          <p:cNvPr id="5133" name="Rectangle 21"/>
          <p:cNvSpPr>
            <a:spLocks noChangeArrowheads="1"/>
          </p:cNvSpPr>
          <p:nvPr/>
        </p:nvSpPr>
        <p:spPr bwMode="auto">
          <a:xfrm>
            <a:off x="2214003" y="3644232"/>
            <a:ext cx="2089150" cy="648828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2813"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Cambria" charset="0"/>
                <a:sym typeface="Calibri" charset="0"/>
              </a:rPr>
              <a:t>Track segments </a:t>
            </a:r>
            <a:r>
              <a:rPr lang="en-US" sz="2000" b="1" dirty="0">
                <a:solidFill>
                  <a:schemeClr val="bg1"/>
                </a:solidFill>
                <a:latin typeface="Cambria" charset="0"/>
                <a:sym typeface="Calibri" charset="0"/>
              </a:rPr>
              <a:t>m</a:t>
            </a:r>
            <a:r>
              <a:rPr lang="en-US" altLang="zh-CN" sz="2000" b="1" dirty="0" smtClean="0">
                <a:solidFill>
                  <a:schemeClr val="bg1"/>
                </a:solidFill>
                <a:latin typeface="Cambria" charset="0"/>
                <a:sym typeface="Calibri" charset="0"/>
              </a:rPr>
              <a:t>atching</a:t>
            </a:r>
            <a:endParaRPr lang="zh-CN" altLang="en-US" sz="2000" b="1" dirty="0">
              <a:solidFill>
                <a:schemeClr val="bg1"/>
              </a:solidFill>
              <a:latin typeface="Cambria" charset="0"/>
              <a:sym typeface="Calibri" charset="0"/>
            </a:endParaRPr>
          </a:p>
        </p:txBody>
      </p:sp>
      <p:cxnSp>
        <p:nvCxnSpPr>
          <p:cNvPr id="5134" name="Elbow Connector 6169"/>
          <p:cNvCxnSpPr>
            <a:cxnSpLocks noChangeShapeType="1"/>
            <a:stCxn id="5132" idx="2"/>
            <a:endCxn id="5133" idx="1"/>
          </p:cNvCxnSpPr>
          <p:nvPr/>
        </p:nvCxnSpPr>
        <p:spPr bwMode="auto">
          <a:xfrm rot="16200000" flipH="1">
            <a:off x="1689718" y="3444360"/>
            <a:ext cx="754089" cy="294481"/>
          </a:xfrm>
          <a:prstGeom prst="bentConnector2">
            <a:avLst/>
          </a:prstGeom>
          <a:noFill/>
          <a:ln w="28575" cmpd="sng">
            <a:solidFill>
              <a:srgbClr val="4F81BD"/>
            </a:solidFill>
            <a:miter lim="800000"/>
            <a:headEnd type="none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35" name="Elbow Connector 6172"/>
          <p:cNvCxnSpPr>
            <a:cxnSpLocks noChangeShapeType="1"/>
            <a:stCxn id="22532" idx="4"/>
            <a:endCxn id="5133" idx="3"/>
          </p:cNvCxnSpPr>
          <p:nvPr/>
        </p:nvCxnSpPr>
        <p:spPr bwMode="auto">
          <a:xfrm rot="5400000">
            <a:off x="3997608" y="3494826"/>
            <a:ext cx="779366" cy="168275"/>
          </a:xfrm>
          <a:prstGeom prst="bentConnector2">
            <a:avLst/>
          </a:prstGeom>
          <a:noFill/>
          <a:ln w="28575" cmpd="sng">
            <a:solidFill>
              <a:srgbClr val="4F81BD"/>
            </a:solidFill>
            <a:miter lim="800000"/>
            <a:headEnd type="none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542" name="直接箭头连接符 21"/>
          <p:cNvCxnSpPr>
            <a:cxnSpLocks noChangeShapeType="1"/>
            <a:stCxn id="5133" idx="2"/>
            <a:endCxn id="30" idx="0"/>
          </p:cNvCxnSpPr>
          <p:nvPr/>
        </p:nvCxnSpPr>
        <p:spPr bwMode="auto">
          <a:xfrm>
            <a:off x="3258578" y="4293060"/>
            <a:ext cx="1767328" cy="57604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6372125" y="3212985"/>
            <a:ext cx="2087563" cy="1079500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2813">
              <a:defRPr/>
            </a:pPr>
            <a:r>
              <a:rPr lang="en-US" sz="2000" b="1" dirty="0">
                <a:solidFill>
                  <a:schemeClr val="bg1"/>
                </a:solidFill>
                <a:latin typeface="Cambria" charset="0"/>
                <a:sym typeface="Calibri" charset="0"/>
              </a:rPr>
              <a:t>Global tracking with Hough transformation</a:t>
            </a:r>
            <a:endParaRPr lang="zh-CN" altLang="en-US" sz="2000" b="1" dirty="0">
              <a:solidFill>
                <a:schemeClr val="bg1"/>
              </a:solidFill>
              <a:latin typeface="Cambria" charset="0"/>
              <a:sym typeface="Calibri" charset="0"/>
            </a:endParaRPr>
          </a:p>
        </p:txBody>
      </p:sp>
      <p:sp>
        <p:nvSpPr>
          <p:cNvPr id="22549" name="文本框 6"/>
          <p:cNvSpPr txBox="1">
            <a:spLocks noChangeArrowheads="1"/>
          </p:cNvSpPr>
          <p:nvPr/>
        </p:nvSpPr>
        <p:spPr bwMode="auto">
          <a:xfrm>
            <a:off x="395710" y="1542920"/>
            <a:ext cx="42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buFont typeface="Wingdings" charset="0"/>
              <a:buChar char="ü"/>
            </a:pPr>
            <a:r>
              <a:rPr lang="en-US" altLang="zh-CN" dirty="0" smtClean="0">
                <a:solidFill>
                  <a:srgbClr val="0000FF"/>
                </a:solidFill>
              </a:rPr>
              <a:t>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2550" name="文本框 26"/>
          <p:cNvSpPr txBox="1">
            <a:spLocks noChangeArrowheads="1"/>
          </p:cNvSpPr>
          <p:nvPr/>
        </p:nvSpPr>
        <p:spPr bwMode="auto">
          <a:xfrm>
            <a:off x="413778" y="2695445"/>
            <a:ext cx="4270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buFont typeface="Wingdings" charset="0"/>
              <a:buChar char="ü"/>
            </a:pPr>
            <a:r>
              <a:rPr lang="en-US" altLang="zh-CN">
                <a:solidFill>
                  <a:srgbClr val="0000FF"/>
                </a:solidFill>
              </a:rPr>
              <a:t> </a:t>
            </a:r>
            <a:endParaRPr lang="zh-CN" altLang="en-US">
              <a:solidFill>
                <a:srgbClr val="0000FF"/>
              </a:solidFill>
            </a:endParaRPr>
          </a:p>
        </p:txBody>
      </p:sp>
      <p:sp>
        <p:nvSpPr>
          <p:cNvPr id="22551" name="文本框 27"/>
          <p:cNvSpPr txBox="1">
            <a:spLocks noChangeArrowheads="1"/>
          </p:cNvSpPr>
          <p:nvPr/>
        </p:nvSpPr>
        <p:spPr bwMode="auto">
          <a:xfrm>
            <a:off x="3419920" y="6135258"/>
            <a:ext cx="42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buFont typeface="Wingdings" charset="0"/>
              <a:buChar char="ü"/>
            </a:pPr>
            <a:r>
              <a:rPr lang="en-US" altLang="zh-CN" dirty="0">
                <a:solidFill>
                  <a:srgbClr val="0000FF"/>
                </a:solidFill>
              </a:rPr>
              <a:t>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0" name="矩形 12"/>
          <p:cNvSpPr>
            <a:spLocks noChangeArrowheads="1"/>
          </p:cNvSpPr>
          <p:nvPr/>
        </p:nvSpPr>
        <p:spPr bwMode="auto">
          <a:xfrm>
            <a:off x="3851950" y="4869100"/>
            <a:ext cx="2347912" cy="490875"/>
          </a:xfrm>
          <a:prstGeom prst="rect">
            <a:avLst/>
          </a:prstGeom>
          <a:solidFill>
            <a:schemeClr val="accent1"/>
          </a:solidFill>
          <a:ln w="25400">
            <a:solidFill>
              <a:srgbClr val="395E8A"/>
            </a:solidFill>
            <a:miter lim="800000"/>
            <a:headEnd/>
            <a:tailEnd/>
          </a:ln>
        </p:spPr>
        <p:txBody>
          <a:bodyPr anchor="ctr"/>
          <a:lstStyle/>
          <a:p>
            <a:pPr algn="ctr" defTabSz="912813" eaLnBrk="1" hangingPunct="1"/>
            <a:r>
              <a:rPr lang="en-US" altLang="zh-CN" sz="2000" b="1" dirty="0">
                <a:solidFill>
                  <a:srgbClr val="FFFFFF"/>
                </a:solidFill>
                <a:latin typeface="Cambria" charset="0"/>
                <a:cs typeface="Cambria" charset="0"/>
                <a:sym typeface="Cambria Math" charset="0"/>
              </a:rPr>
              <a:t>C</a:t>
            </a:r>
            <a:r>
              <a:rPr lang="en-US" altLang="zh-CN" sz="2000" b="1" dirty="0" smtClean="0">
                <a:solidFill>
                  <a:srgbClr val="FFFFFF"/>
                </a:solidFill>
                <a:latin typeface="Cambria" charset="0"/>
                <a:cs typeface="Cambria" charset="0"/>
                <a:sym typeface="Cambria Math" charset="0"/>
              </a:rPr>
              <a:t>omplete tracks</a:t>
            </a:r>
            <a:endParaRPr lang="zh-CN" altLang="en-US" sz="2000" b="1" dirty="0">
              <a:solidFill>
                <a:srgbClr val="FFFFFF"/>
              </a:solidFill>
              <a:latin typeface="Cambria" charset="0"/>
              <a:cs typeface="Cambria" charset="0"/>
              <a:sym typeface="Calibri" charset="0"/>
            </a:endParaRPr>
          </a:p>
        </p:txBody>
      </p:sp>
      <p:cxnSp>
        <p:nvCxnSpPr>
          <p:cNvPr id="32" name="直接箭头连接符 41"/>
          <p:cNvCxnSpPr>
            <a:cxnSpLocks noChangeShapeType="1"/>
            <a:stCxn id="30" idx="2"/>
            <a:endCxn id="22531" idx="0"/>
          </p:cNvCxnSpPr>
          <p:nvPr/>
        </p:nvCxnSpPr>
        <p:spPr bwMode="auto">
          <a:xfrm>
            <a:off x="5025906" y="5359975"/>
            <a:ext cx="0" cy="44519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直接箭头连接符 21"/>
          <p:cNvCxnSpPr>
            <a:cxnSpLocks noChangeShapeType="1"/>
            <a:stCxn id="22530" idx="6"/>
          </p:cNvCxnSpPr>
          <p:nvPr/>
        </p:nvCxnSpPr>
        <p:spPr bwMode="auto">
          <a:xfrm>
            <a:off x="5508065" y="1619120"/>
            <a:ext cx="1584110" cy="1593865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Elbow Connector 6169"/>
          <p:cNvCxnSpPr>
            <a:cxnSpLocks noChangeShapeType="1"/>
            <a:stCxn id="5130" idx="0"/>
            <a:endCxn id="29" idx="0"/>
          </p:cNvCxnSpPr>
          <p:nvPr/>
        </p:nvCxnSpPr>
        <p:spPr bwMode="auto">
          <a:xfrm rot="16200000" flipH="1">
            <a:off x="3712428" y="-490493"/>
            <a:ext cx="1911365" cy="5495591"/>
          </a:xfrm>
          <a:prstGeom prst="bentConnector3">
            <a:avLst>
              <a:gd name="adj1" fmla="val -11960"/>
            </a:avLst>
          </a:prstGeom>
          <a:noFill/>
          <a:ln w="28575" cmpd="sng">
            <a:solidFill>
              <a:srgbClr val="4F81BD"/>
            </a:solidFill>
            <a:miter lim="800000"/>
            <a:headEnd type="none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直接箭头连接符 21"/>
          <p:cNvCxnSpPr>
            <a:cxnSpLocks noChangeShapeType="1"/>
            <a:stCxn id="29" idx="2"/>
            <a:endCxn id="30" idx="0"/>
          </p:cNvCxnSpPr>
          <p:nvPr/>
        </p:nvCxnSpPr>
        <p:spPr bwMode="auto">
          <a:xfrm flipH="1">
            <a:off x="5025906" y="4292485"/>
            <a:ext cx="2390001" cy="576615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文本框 6"/>
          <p:cNvSpPr txBox="1">
            <a:spLocks noChangeArrowheads="1"/>
          </p:cNvSpPr>
          <p:nvPr/>
        </p:nvSpPr>
        <p:spPr bwMode="auto">
          <a:xfrm>
            <a:off x="1698380" y="4047113"/>
            <a:ext cx="425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buFont typeface="Wingdings" charset="0"/>
              <a:buChar char="ü"/>
            </a:pPr>
            <a:r>
              <a:rPr lang="en-US" altLang="zh-CN" dirty="0" smtClean="0">
                <a:solidFill>
                  <a:srgbClr val="0000FF"/>
                </a:solidFill>
              </a:rPr>
              <a:t>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1" name="圆角矩形 20"/>
          <p:cNvSpPr/>
          <p:nvPr/>
        </p:nvSpPr>
        <p:spPr bwMode="auto">
          <a:xfrm>
            <a:off x="3380903" y="2276920"/>
            <a:ext cx="2160150" cy="1080075"/>
          </a:xfrm>
          <a:prstGeom prst="roundRect">
            <a:avLst/>
          </a:prstGeom>
          <a:noFill/>
          <a:ln w="9525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685" y="5085115"/>
            <a:ext cx="3672255" cy="92333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Adopted algorithm for MDC</a:t>
            </a:r>
          </a:p>
          <a:p>
            <a:r>
              <a:rPr kumimoji="1" lang="en-US" altLang="zh-CN" dirty="0" smtClean="0">
                <a:latin typeface="Times New Roman"/>
                <a:cs typeface="Times New Roman"/>
              </a:rPr>
              <a:t>But need optimization (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Yao ZHANG, Jin ZHANG, </a:t>
            </a:r>
            <a:r>
              <a:rPr kumimoji="1" lang="en-US" altLang="zh-CN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Nannan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 Miao</a:t>
            </a:r>
            <a:r>
              <a:rPr kumimoji="1" lang="en-US" altLang="zh-CN" dirty="0" smtClean="0">
                <a:latin typeface="Times New Roman"/>
                <a:cs typeface="Times New Roman"/>
              </a:rPr>
              <a:t>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cxnSp>
        <p:nvCxnSpPr>
          <p:cNvPr id="52" name="直接箭头连接符 41"/>
          <p:cNvCxnSpPr>
            <a:cxnSpLocks noChangeShapeType="1"/>
            <a:stCxn id="21" idx="1"/>
            <a:endCxn id="22" idx="0"/>
          </p:cNvCxnSpPr>
          <p:nvPr/>
        </p:nvCxnSpPr>
        <p:spPr bwMode="auto">
          <a:xfrm flipH="1">
            <a:off x="1871813" y="2816958"/>
            <a:ext cx="1509090" cy="2268157"/>
          </a:xfrm>
          <a:prstGeom prst="straightConnector1">
            <a:avLst/>
          </a:prstGeom>
          <a:noFill/>
          <a:ln w="3175" cmpd="sng">
            <a:solidFill>
              <a:srgbClr val="0000FF"/>
            </a:solidFill>
            <a:prstDash val="dash"/>
            <a:round/>
            <a:headEnd type="diamon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文本框 33"/>
          <p:cNvSpPr txBox="1"/>
          <p:nvPr/>
        </p:nvSpPr>
        <p:spPr>
          <a:xfrm>
            <a:off x="7524205" y="2780955"/>
            <a:ext cx="149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(In progress)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C4BED-8ADE-664E-8129-DFDFCB83BD4D}" type="slidenum">
              <a:rPr lang="zh-CN" altLang="en-US" smtClean="0"/>
              <a:pPr>
                <a:defRPr/>
              </a:pPr>
              <a:t>18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92150"/>
            <a:ext cx="38703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标题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r>
              <a:rPr lang="en-US" altLang="zh-CN" sz="3600" b="1" dirty="0">
                <a:latin typeface="Times New Roman"/>
                <a:ea typeface="宋体" charset="0"/>
                <a:cs typeface="Times New Roman"/>
              </a:rPr>
              <a:t>CGEM cluster </a:t>
            </a:r>
            <a:r>
              <a:rPr lang="en-US" altLang="zh-CN" sz="3600" b="1" dirty="0" smtClean="0">
                <a:latin typeface="Times New Roman"/>
                <a:ea typeface="宋体" charset="0"/>
                <a:cs typeface="Times New Roman"/>
              </a:rPr>
              <a:t>reconstruction</a:t>
            </a:r>
            <a:br>
              <a:rPr lang="en-US" altLang="zh-CN" sz="3600" b="1" dirty="0" smtClean="0">
                <a:latin typeface="Times New Roman"/>
                <a:ea typeface="宋体" charset="0"/>
                <a:cs typeface="Times New Roman"/>
              </a:rPr>
            </a:br>
            <a:r>
              <a:rPr lang="en-US" altLang="zh-CN" sz="2000" dirty="0" smtClean="0">
                <a:solidFill>
                  <a:srgbClr val="0000FF"/>
                </a:solidFill>
                <a:latin typeface="Times New Roman"/>
                <a:ea typeface="宋体" charset="0"/>
                <a:cs typeface="Times New Roman"/>
              </a:rPr>
              <a:t>by </a:t>
            </a:r>
            <a:r>
              <a:rPr lang="en-US" altLang="zh-CN" sz="2000" dirty="0" err="1" smtClean="0">
                <a:solidFill>
                  <a:srgbClr val="0000FF"/>
                </a:solidFill>
                <a:latin typeface="Times New Roman"/>
                <a:ea typeface="宋体" charset="0"/>
                <a:cs typeface="Times New Roman"/>
              </a:rPr>
              <a:t>Yue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/>
                <a:ea typeface="宋体" charset="0"/>
                <a:cs typeface="Times New Roman"/>
              </a:rPr>
              <a:t> </a:t>
            </a:r>
            <a:r>
              <a:rPr lang="en-US" altLang="zh-CN" sz="2000" dirty="0" err="1" smtClean="0">
                <a:solidFill>
                  <a:srgbClr val="0000FF"/>
                </a:solidFill>
                <a:latin typeface="Times New Roman"/>
                <a:ea typeface="宋体" charset="0"/>
                <a:cs typeface="Times New Roman"/>
              </a:rPr>
              <a:t>Guo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/>
                <a:ea typeface="宋体" charset="0"/>
                <a:cs typeface="Times New Roman"/>
              </a:rPr>
              <a:t>,  Liangliang WANG</a:t>
            </a:r>
            <a:r>
              <a:rPr lang="en-US" altLang="zh-CN" sz="2000" dirty="0">
                <a:solidFill>
                  <a:srgbClr val="0000FF"/>
                </a:solidFill>
                <a:latin typeface="Times New Roman"/>
                <a:ea typeface="宋体" charset="0"/>
                <a:cs typeface="Times New Roman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/>
                <a:ea typeface="宋体" charset="0"/>
                <a:cs typeface="Times New Roman"/>
              </a:rPr>
              <a:t>&amp; </a:t>
            </a:r>
            <a:r>
              <a:rPr lang="en-US" altLang="zh-CN" sz="2000" dirty="0" err="1" smtClean="0">
                <a:solidFill>
                  <a:srgbClr val="0000FF"/>
                </a:solidFill>
                <a:latin typeface="Times New Roman"/>
                <a:ea typeface="宋体" charset="0"/>
                <a:cs typeface="Times New Roman"/>
              </a:rPr>
              <a:t>Linghui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/>
                <a:ea typeface="宋体" charset="0"/>
                <a:cs typeface="Times New Roman"/>
              </a:rPr>
              <a:t> WU  (2015)</a:t>
            </a:r>
            <a:endParaRPr lang="zh-CN" altLang="en-US" sz="3600" dirty="0">
              <a:solidFill>
                <a:srgbClr val="0000FF"/>
              </a:solidFill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23556" name="文本框 4"/>
          <p:cNvSpPr txBox="1">
            <a:spLocks noChangeArrowheads="1"/>
          </p:cNvSpPr>
          <p:nvPr/>
        </p:nvSpPr>
        <p:spPr bwMode="auto">
          <a:xfrm>
            <a:off x="3887788" y="1125538"/>
            <a:ext cx="49323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buFont typeface="Calibri" charset="0"/>
              <a:buAutoNum type="arabicPeriod"/>
            </a:pPr>
            <a:r>
              <a:rPr lang="en-US" altLang="zh-CN" sz="1800" b="1" dirty="0"/>
              <a:t>Continuous </a:t>
            </a:r>
            <a:r>
              <a:rPr lang="en-US" altLang="zh-CN" sz="1800" b="1" dirty="0" smtClean="0"/>
              <a:t>firing </a:t>
            </a:r>
            <a:r>
              <a:rPr lang="en-US" altLang="zh-CN" sz="1800" b="1" dirty="0"/>
              <a:t>strips in X (or V): </a:t>
            </a:r>
            <a:br>
              <a:rPr lang="en-US" altLang="zh-CN" sz="1800" b="1" dirty="0"/>
            </a:br>
            <a:r>
              <a:rPr lang="en-US" altLang="zh-CN" sz="1800" b="1" dirty="0"/>
              <a:t>X-cluster (or V-cluster)</a:t>
            </a:r>
          </a:p>
          <a:p>
            <a:pPr>
              <a:buFont typeface="Calibri" charset="0"/>
              <a:buAutoNum type="arabicPeriod"/>
            </a:pPr>
            <a:r>
              <a:rPr lang="en-US" altLang="zh-CN" sz="1800" b="1" dirty="0"/>
              <a:t>Intersection between X and V clusters: </a:t>
            </a:r>
            <a:br>
              <a:rPr lang="en-US" altLang="zh-CN" sz="1800" b="1" dirty="0"/>
            </a:br>
            <a:r>
              <a:rPr lang="en-US" altLang="zh-CN" sz="1800" b="1" dirty="0"/>
              <a:t>XV-cluster</a:t>
            </a:r>
          </a:p>
          <a:p>
            <a:pPr>
              <a:buFont typeface="Calibri" charset="0"/>
              <a:buAutoNum type="arabicPeriod"/>
            </a:pPr>
            <a:r>
              <a:rPr lang="en-US" altLang="zh-CN" sz="1800" b="1" dirty="0" smtClean="0"/>
              <a:t>Charge centroid of </a:t>
            </a:r>
            <a:r>
              <a:rPr lang="en-US" altLang="zh-CN" sz="1800" b="1" dirty="0"/>
              <a:t>a XV-cluster:</a:t>
            </a:r>
            <a:endParaRPr lang="zh-CN" altLang="en-US" sz="1800" b="1" dirty="0"/>
          </a:p>
        </p:txBody>
      </p:sp>
      <p:pic>
        <p:nvPicPr>
          <p:cNvPr id="2355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586038"/>
            <a:ext cx="224631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2606675"/>
            <a:ext cx="20066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89363"/>
            <a:ext cx="41465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02063"/>
            <a:ext cx="40703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6411913"/>
            <a:ext cx="23685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文本框 10"/>
          <p:cNvSpPr txBox="1">
            <a:spLocks noChangeArrowheads="1"/>
          </p:cNvSpPr>
          <p:nvPr/>
        </p:nvSpPr>
        <p:spPr bwMode="auto">
          <a:xfrm>
            <a:off x="3255963" y="6381750"/>
            <a:ext cx="811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000" b="1"/>
              <a:t>(mm)</a:t>
            </a:r>
            <a:endParaRPr lang="zh-CN" altLang="en-US" sz="2000" b="1"/>
          </a:p>
        </p:txBody>
      </p:sp>
      <p:sp>
        <p:nvSpPr>
          <p:cNvPr id="23563" name="文本框 11"/>
          <p:cNvSpPr txBox="1">
            <a:spLocks noChangeArrowheads="1"/>
          </p:cNvSpPr>
          <p:nvPr/>
        </p:nvSpPr>
        <p:spPr bwMode="auto">
          <a:xfrm>
            <a:off x="7634288" y="6353175"/>
            <a:ext cx="812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000" b="1"/>
              <a:t>(mm)</a:t>
            </a:r>
            <a:endParaRPr lang="zh-CN" altLang="en-US" sz="2000" b="1"/>
          </a:p>
        </p:txBody>
      </p:sp>
      <p:pic>
        <p:nvPicPr>
          <p:cNvPr id="23564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421438"/>
            <a:ext cx="22288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文本框 13"/>
          <p:cNvSpPr txBox="1">
            <a:spLocks noChangeArrowheads="1"/>
          </p:cNvSpPr>
          <p:nvPr/>
        </p:nvSpPr>
        <p:spPr bwMode="auto">
          <a:xfrm>
            <a:off x="2555875" y="3933825"/>
            <a:ext cx="1708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000" b="1"/>
              <a:t>RMS~217</a:t>
            </a:r>
            <a:r>
              <a:rPr lang="en-US" altLang="zh-CN" sz="2000" b="1">
                <a:latin typeface="Symbol" charset="0"/>
                <a:cs typeface="Symbol" charset="0"/>
              </a:rPr>
              <a:t>m</a:t>
            </a:r>
            <a:r>
              <a:rPr lang="en-US" altLang="zh-CN" sz="2000" b="1"/>
              <a:t>m</a:t>
            </a:r>
            <a:endParaRPr lang="zh-CN" altLang="en-US" sz="2000" b="1"/>
          </a:p>
        </p:txBody>
      </p:sp>
      <p:sp>
        <p:nvSpPr>
          <p:cNvPr id="23566" name="文本框 14"/>
          <p:cNvSpPr txBox="1">
            <a:spLocks noChangeArrowheads="1"/>
          </p:cNvSpPr>
          <p:nvPr/>
        </p:nvSpPr>
        <p:spPr bwMode="auto">
          <a:xfrm>
            <a:off x="7092950" y="3933825"/>
            <a:ext cx="1292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000" b="1">
                <a:latin typeface="Symbol" charset="0"/>
                <a:cs typeface="Symbol" charset="0"/>
              </a:rPr>
              <a:t>s</a:t>
            </a:r>
            <a:r>
              <a:rPr lang="en-US" altLang="zh-CN" sz="2000" b="1"/>
              <a:t>~130</a:t>
            </a:r>
            <a:r>
              <a:rPr lang="en-US" altLang="zh-CN" sz="2000" b="1">
                <a:latin typeface="Symbol" charset="0"/>
                <a:cs typeface="Symbol" charset="0"/>
              </a:rPr>
              <a:t>m</a:t>
            </a:r>
            <a:r>
              <a:rPr lang="en-US" altLang="zh-CN" sz="2000" b="1"/>
              <a:t>m</a:t>
            </a:r>
            <a:endParaRPr lang="zh-CN" altLang="en-US" sz="2000" b="1"/>
          </a:p>
        </p:txBody>
      </p:sp>
      <p:sp>
        <p:nvSpPr>
          <p:cNvPr id="23567" name="文本框 15"/>
          <p:cNvSpPr txBox="1">
            <a:spLocks noChangeArrowheads="1"/>
          </p:cNvSpPr>
          <p:nvPr/>
        </p:nvSpPr>
        <p:spPr bwMode="auto">
          <a:xfrm>
            <a:off x="684213" y="4437063"/>
            <a:ext cx="1658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800"/>
              <a:t>1 GeV/c muon</a:t>
            </a:r>
            <a:endParaRPr lang="zh-CN" altLang="en-US" sz="1800"/>
          </a:p>
        </p:txBody>
      </p:sp>
      <p:sp>
        <p:nvSpPr>
          <p:cNvPr id="23568" name="文本框 16"/>
          <p:cNvSpPr txBox="1">
            <a:spLocks noChangeArrowheads="1"/>
          </p:cNvSpPr>
          <p:nvPr/>
        </p:nvSpPr>
        <p:spPr bwMode="auto">
          <a:xfrm>
            <a:off x="4932363" y="4437063"/>
            <a:ext cx="1660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800"/>
              <a:t>1 GeV/c muon</a:t>
            </a:r>
            <a:endParaRPr lang="zh-CN" altLang="en-US" sz="180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19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43880" y="4437070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old geometry</a:t>
            </a:r>
          </a:p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digi_v1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020170" y="4365065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old geometry</a:t>
            </a:r>
          </a:p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digi_v1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defTabSz="912813" eaLnBrk="1" hangingPunct="1"/>
            <a:r>
              <a:rPr kumimoji="0" lang="en-US" altLang="zh-CN" sz="4000" b="1">
                <a:latin typeface="Times New Roman" charset="0"/>
                <a:ea typeface="Times New Roman" charset="0"/>
                <a:cs typeface="Times New Roman" charset="0"/>
              </a:rPr>
              <a:t>Outline</a:t>
            </a:r>
            <a:endParaRPr kumimoji="0" lang="zh-CN" altLang="en-US" sz="4000" b="1">
              <a:latin typeface="Times New Roman" charset="0"/>
              <a:ea typeface="宋体" charset="0"/>
            </a:endParaRPr>
          </a:p>
        </p:txBody>
      </p:sp>
      <p:sp>
        <p:nvSpPr>
          <p:cNvPr id="16386" name="内容占位符 2"/>
          <p:cNvSpPr>
            <a:spLocks noGrp="1" noChangeArrowheads="1"/>
          </p:cNvSpPr>
          <p:nvPr>
            <p:ph idx="4294967295"/>
          </p:nvPr>
        </p:nvSpPr>
        <p:spPr>
          <a:xfrm>
            <a:off x="539750" y="1125537"/>
            <a:ext cx="8501063" cy="5255667"/>
          </a:xfrm>
        </p:spPr>
        <p:txBody>
          <a:bodyPr/>
          <a:lstStyle/>
          <a:p>
            <a:pPr defTabSz="912813" eaLnBrk="1" hangingPunct="1"/>
            <a:r>
              <a:rPr kumimoji="0" lang="en-US" altLang="zh-CN" sz="2800" dirty="0">
                <a:ea typeface="宋体" charset="0"/>
                <a:cs typeface="Times New Roman"/>
              </a:rPr>
              <a:t>Introduction</a:t>
            </a:r>
          </a:p>
          <a:p>
            <a:pPr defTabSz="912813" eaLnBrk="1" hangingPunct="1"/>
            <a:r>
              <a:rPr kumimoji="0" lang="en-US" altLang="zh-CN" sz="2800" dirty="0">
                <a:ea typeface="宋体" charset="0"/>
                <a:cs typeface="Times New Roman"/>
              </a:rPr>
              <a:t>Simulation of CGEM-</a:t>
            </a:r>
            <a:r>
              <a:rPr kumimoji="0" lang="en-US" altLang="zh-CN" sz="2800" dirty="0" smtClean="0">
                <a:ea typeface="宋体" charset="0"/>
                <a:cs typeface="Times New Roman"/>
              </a:rPr>
              <a:t>IT</a:t>
            </a:r>
          </a:p>
          <a:p>
            <a:pPr defTabSz="912813" eaLnBrk="1" hangingPunct="1"/>
            <a:r>
              <a:rPr kumimoji="0" lang="en-US" altLang="zh-CN" sz="2800" dirty="0" smtClean="0">
                <a:ea typeface="宋体" charset="0"/>
                <a:cs typeface="Times New Roman"/>
              </a:rPr>
              <a:t>Track reconstruction with CGEM-IT and ODC</a:t>
            </a:r>
            <a:endParaRPr kumimoji="0" lang="zh-CN" altLang="en-US" sz="2800" dirty="0">
              <a:ea typeface="宋体" charset="0"/>
              <a:cs typeface="Times New Roman"/>
            </a:endParaRPr>
          </a:p>
          <a:p>
            <a:pPr lvl="1" defTabSz="912813" eaLnBrk="1" hangingPunct="1"/>
            <a:r>
              <a:rPr kumimoji="0" lang="en-US" altLang="zh-CN" sz="2400" dirty="0">
                <a:ea typeface="宋体" charset="0"/>
                <a:cs typeface="Times New Roman"/>
              </a:rPr>
              <a:t>CGEM-IT cluster reconstruction</a:t>
            </a:r>
          </a:p>
          <a:p>
            <a:pPr lvl="1" defTabSz="912813" eaLnBrk="1" hangingPunct="1"/>
            <a:r>
              <a:rPr kumimoji="0" lang="en-US" altLang="zh-CN" sz="2400" dirty="0">
                <a:ea typeface="宋体" charset="0"/>
                <a:cs typeface="Times New Roman"/>
              </a:rPr>
              <a:t>CGEM-IT track segment finding</a:t>
            </a:r>
          </a:p>
          <a:p>
            <a:pPr lvl="1" defTabSz="912813" eaLnBrk="1" hangingPunct="1"/>
            <a:r>
              <a:rPr kumimoji="0" lang="en-US" altLang="zh-CN" sz="2400" dirty="0">
                <a:ea typeface="宋体" charset="0"/>
                <a:cs typeface="Times New Roman"/>
              </a:rPr>
              <a:t>Track matching </a:t>
            </a:r>
            <a:endParaRPr kumimoji="0" lang="en-US" altLang="zh-CN" sz="2400" dirty="0" smtClean="0">
              <a:ea typeface="宋体" charset="0"/>
              <a:cs typeface="Times New Roman"/>
            </a:endParaRPr>
          </a:p>
          <a:p>
            <a:pPr lvl="1" defTabSz="912813" eaLnBrk="1" hangingPunct="1"/>
            <a:r>
              <a:rPr kumimoji="0" lang="en-US" altLang="zh-CN" sz="2400" dirty="0">
                <a:ea typeface="宋体" charset="0"/>
                <a:cs typeface="Times New Roman"/>
              </a:rPr>
              <a:t>Global tracking with Hough transformation</a:t>
            </a:r>
          </a:p>
          <a:p>
            <a:pPr lvl="1" defTabSz="912813" eaLnBrk="1" hangingPunct="1"/>
            <a:r>
              <a:rPr kumimoji="0" lang="en-US" altLang="zh-CN" sz="2400" dirty="0">
                <a:ea typeface="宋体" charset="0"/>
                <a:cs typeface="Times New Roman"/>
              </a:rPr>
              <a:t>Track fitting with </a:t>
            </a:r>
            <a:r>
              <a:rPr kumimoji="0" lang="en-US" altLang="zh-CN" sz="2400" dirty="0" err="1">
                <a:ea typeface="宋体" charset="0"/>
                <a:cs typeface="Times New Roman"/>
              </a:rPr>
              <a:t>Kalman</a:t>
            </a:r>
            <a:r>
              <a:rPr kumimoji="0" lang="en-US" altLang="zh-CN" sz="2400" dirty="0">
                <a:ea typeface="宋体" charset="0"/>
                <a:cs typeface="Times New Roman"/>
              </a:rPr>
              <a:t> Filter</a:t>
            </a:r>
          </a:p>
          <a:p>
            <a:pPr defTabSz="912813" eaLnBrk="1" hangingPunct="1"/>
            <a:r>
              <a:rPr kumimoji="0" lang="en-US" altLang="zh-CN" sz="2800" dirty="0">
                <a:ea typeface="宋体" charset="0"/>
                <a:cs typeface="Times New Roman"/>
              </a:rPr>
              <a:t>Release of  </a:t>
            </a:r>
            <a:r>
              <a:rPr kumimoji="0" lang="en-US" altLang="zh-CN" sz="2800" dirty="0" err="1" smtClean="0">
                <a:ea typeface="宋体" charset="0"/>
                <a:cs typeface="Times New Roman"/>
              </a:rPr>
              <a:t>CgemBoss</a:t>
            </a:r>
            <a:r>
              <a:rPr kumimoji="0" lang="en-US" altLang="zh-CN" sz="2800" dirty="0" smtClean="0">
                <a:ea typeface="宋体" charset="0"/>
                <a:cs typeface="Times New Roman"/>
              </a:rPr>
              <a:t> </a:t>
            </a:r>
            <a:br>
              <a:rPr kumimoji="0" lang="en-US" altLang="zh-CN" sz="2800" dirty="0" smtClean="0">
                <a:ea typeface="宋体" charset="0"/>
                <a:cs typeface="Times New Roman"/>
              </a:rPr>
            </a:br>
            <a:r>
              <a:rPr kumimoji="0" lang="en-US" altLang="zh-CN" sz="2800" dirty="0" smtClean="0">
                <a:ea typeface="宋体" charset="0"/>
                <a:cs typeface="Times New Roman"/>
              </a:rPr>
              <a:t>(</a:t>
            </a:r>
            <a:r>
              <a:rPr kumimoji="0" lang="en-US" altLang="zh-CN" sz="2800" dirty="0" smtClean="0">
                <a:solidFill>
                  <a:srgbClr val="0000FF"/>
                </a:solidFill>
                <a:ea typeface="宋体" charset="0"/>
                <a:cs typeface="Times New Roman"/>
              </a:rPr>
              <a:t>first workable version: CgemBoss665b</a:t>
            </a:r>
            <a:r>
              <a:rPr kumimoji="0" lang="en-US" altLang="zh-CN" sz="2800" dirty="0" smtClean="0">
                <a:ea typeface="宋体" charset="0"/>
                <a:cs typeface="Times New Roman"/>
              </a:rPr>
              <a:t>)</a:t>
            </a:r>
            <a:endParaRPr kumimoji="0" lang="en-US" altLang="zh-CN" sz="2800" dirty="0">
              <a:ea typeface="宋体" charset="0"/>
              <a:cs typeface="Times New Roman"/>
            </a:endParaRPr>
          </a:p>
          <a:p>
            <a:pPr defTabSz="912813" eaLnBrk="1" hangingPunct="1"/>
            <a:r>
              <a:rPr kumimoji="0" lang="en-US" altLang="zh-CN" sz="2800" dirty="0">
                <a:ea typeface="宋体" charset="0"/>
                <a:cs typeface="Times New Roman"/>
              </a:rPr>
              <a:t>Summary </a:t>
            </a:r>
            <a:endParaRPr kumimoji="0" lang="zh-CN" altLang="en-US" sz="2800" dirty="0">
              <a:ea typeface="宋体" charset="0"/>
              <a:cs typeface="Times New Roman"/>
            </a:endParaRPr>
          </a:p>
          <a:p>
            <a:pPr defTabSz="912813" eaLnBrk="1" hangingPunct="1"/>
            <a:endParaRPr kumimoji="0" lang="zh-CN" altLang="en-US" sz="2800" dirty="0">
              <a:ea typeface="宋体" charset="0"/>
              <a:cs typeface="Times New Roman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C4BED-8ADE-664E-8129-DFDFCB83BD4D}" type="slidenum">
              <a:rPr lang="zh-CN" altLang="en-US" smtClean="0"/>
              <a:pPr>
                <a:defRPr/>
              </a:pPr>
              <a:t>2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标题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935038"/>
          </a:xfrm>
        </p:spPr>
        <p:txBody>
          <a:bodyPr/>
          <a:lstStyle/>
          <a:p>
            <a:r>
              <a:rPr lang="en-US" altLang="zh-CN" sz="3600" b="1" dirty="0">
                <a:latin typeface="Times New Roman"/>
                <a:ea typeface="宋体" charset="0"/>
                <a:cs typeface="Times New Roman"/>
              </a:rPr>
              <a:t>Track segment finding in </a:t>
            </a:r>
            <a:r>
              <a:rPr lang="en-US" altLang="zh-CN" sz="3600" b="1" dirty="0" smtClean="0">
                <a:latin typeface="Times New Roman"/>
                <a:ea typeface="宋体" charset="0"/>
                <a:cs typeface="Times New Roman"/>
              </a:rPr>
              <a:t>CGEM-IT </a:t>
            </a:r>
            <a:endParaRPr lang="zh-CN" altLang="en-US" sz="3600" b="1" dirty="0"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24579" name="矩形 1"/>
          <p:cNvSpPr>
            <a:spLocks noChangeArrowheads="1"/>
          </p:cNvSpPr>
          <p:nvPr/>
        </p:nvSpPr>
        <p:spPr bwMode="auto">
          <a:xfrm>
            <a:off x="4427990" y="1845457"/>
            <a:ext cx="47880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An explicit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method by parameterization</a:t>
            </a:r>
            <a:r>
              <a:rPr lang="en-US" altLang="zh-CN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  <a:endParaRPr lang="en-US" altLang="zh-CN" sz="24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altLang="zh-CN" sz="2400" dirty="0"/>
              <a:t> </a:t>
            </a:r>
            <a:r>
              <a:rPr lang="en-US" altLang="zh-CN" sz="2400" dirty="0">
                <a:latin typeface="Times New Roman"/>
                <a:cs typeface="Times New Roman"/>
              </a:rPr>
              <a:t>find patterns for the 3 clusters from individual charged tracks</a:t>
            </a:r>
            <a:endParaRPr lang="zh-CN" altLang="en-US" sz="2400" dirty="0">
              <a:latin typeface="Times New Roman"/>
              <a:cs typeface="Times New Roman"/>
            </a:endParaRPr>
          </a:p>
        </p:txBody>
      </p:sp>
      <p:pic>
        <p:nvPicPr>
          <p:cNvPr id="24580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29529" r="5251" b="36028"/>
          <a:stretch>
            <a:fillRect/>
          </a:stretch>
        </p:blipFill>
        <p:spPr>
          <a:xfrm>
            <a:off x="492125" y="1533187"/>
            <a:ext cx="3621088" cy="1990725"/>
          </a:xfrm>
        </p:spPr>
      </p:pic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3406775" y="2558712"/>
            <a:ext cx="900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0" lang="en-US" altLang="zh-CN" sz="1800">
                <a:latin typeface="Times New Roman" charset="0"/>
                <a:cs typeface="Times New Roman" charset="0"/>
              </a:rPr>
              <a:t>clusters</a:t>
            </a:r>
            <a:endParaRPr kumimoji="0" lang="zh-CN" altLang="en-US" sz="1800">
              <a:latin typeface="Times New Roman" charset="0"/>
              <a:cs typeface="Times New Roman" charset="0"/>
            </a:endParaRPr>
          </a:p>
        </p:txBody>
      </p:sp>
      <p:cxnSp>
        <p:nvCxnSpPr>
          <p:cNvPr id="7" name="直接箭头连接符 9"/>
          <p:cNvCxnSpPr/>
          <p:nvPr/>
        </p:nvCxnSpPr>
        <p:spPr>
          <a:xfrm>
            <a:off x="2652713" y="2307887"/>
            <a:ext cx="677862" cy="7938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10"/>
          <p:cNvCxnSpPr/>
          <p:nvPr/>
        </p:nvCxnSpPr>
        <p:spPr>
          <a:xfrm flipV="1">
            <a:off x="2720975" y="2384087"/>
            <a:ext cx="693738" cy="160338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12"/>
          <p:cNvCxnSpPr/>
          <p:nvPr/>
        </p:nvCxnSpPr>
        <p:spPr>
          <a:xfrm flipV="1">
            <a:off x="2538413" y="2468225"/>
            <a:ext cx="944562" cy="312737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5" name="TextBox 15"/>
          <p:cNvSpPr txBox="1">
            <a:spLocks noChangeArrowheads="1"/>
          </p:cNvSpPr>
          <p:nvPr/>
        </p:nvSpPr>
        <p:spPr bwMode="auto">
          <a:xfrm>
            <a:off x="685800" y="1622087"/>
            <a:ext cx="190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0" lang="en-US" altLang="zh-CN" sz="18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One charged track</a:t>
            </a:r>
            <a:endParaRPr kumimoji="0" lang="zh-CN" altLang="en-US" sz="180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11" name="直接箭头连接符 16"/>
          <p:cNvCxnSpPr/>
          <p:nvPr/>
        </p:nvCxnSpPr>
        <p:spPr>
          <a:xfrm rot="10800000">
            <a:off x="1066800" y="2522200"/>
            <a:ext cx="488950" cy="14287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7" name="TextBox 24"/>
          <p:cNvSpPr txBox="1">
            <a:spLocks noChangeArrowheads="1"/>
          </p:cNvSpPr>
          <p:nvPr/>
        </p:nvSpPr>
        <p:spPr bwMode="auto">
          <a:xfrm>
            <a:off x="282575" y="2399962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0" lang="en-US" altLang="zh-CN" sz="1800">
                <a:solidFill>
                  <a:srgbClr val="7030A0"/>
                </a:solidFill>
                <a:latin typeface="Times New Roman" charset="0"/>
                <a:cs typeface="Times New Roman" charset="0"/>
              </a:rPr>
              <a:t>CGEM</a:t>
            </a:r>
            <a:endParaRPr kumimoji="0" lang="zh-CN" altLang="en-US" sz="1800">
              <a:solidFill>
                <a:srgbClr val="7030A0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13" name="直接箭头连接符 25"/>
          <p:cNvCxnSpPr/>
          <p:nvPr/>
        </p:nvCxnSpPr>
        <p:spPr>
          <a:xfrm rot="10800000">
            <a:off x="2679700" y="1811000"/>
            <a:ext cx="487363" cy="12700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26"/>
          <p:cNvCxnSpPr/>
          <p:nvPr/>
        </p:nvCxnSpPr>
        <p:spPr>
          <a:xfrm rot="10800000">
            <a:off x="1036638" y="2673012"/>
            <a:ext cx="481012" cy="290513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29"/>
          <p:cNvCxnSpPr/>
          <p:nvPr/>
        </p:nvCxnSpPr>
        <p:spPr>
          <a:xfrm rot="10800000">
            <a:off x="884238" y="2773025"/>
            <a:ext cx="815975" cy="547687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1" name="TextBox 34"/>
          <p:cNvSpPr txBox="1">
            <a:spLocks noChangeArrowheads="1"/>
          </p:cNvSpPr>
          <p:nvPr/>
        </p:nvSpPr>
        <p:spPr bwMode="auto">
          <a:xfrm>
            <a:off x="2179638" y="3420725"/>
            <a:ext cx="415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0" lang="en-US" altLang="zh-CN" sz="1800" b="1">
                <a:solidFill>
                  <a:srgbClr val="0070C0"/>
                </a:solidFill>
                <a:latin typeface="Times New Roman" charset="0"/>
                <a:cs typeface="Times New Roman" charset="0"/>
              </a:rPr>
              <a:t>IP</a:t>
            </a:r>
            <a:endParaRPr kumimoji="0" lang="zh-CN" altLang="en-US" sz="1800" b="1">
              <a:solidFill>
                <a:srgbClr val="0070C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7" name="椭圆 16"/>
          <p:cNvSpPr/>
          <p:nvPr/>
        </p:nvSpPr>
        <p:spPr>
          <a:xfrm rot="1800000">
            <a:off x="2443163" y="2095162"/>
            <a:ext cx="306387" cy="881063"/>
          </a:xfrm>
          <a:prstGeom prst="ellipse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cxnSp>
        <p:nvCxnSpPr>
          <p:cNvPr id="18" name="直接箭头连接符 25"/>
          <p:cNvCxnSpPr/>
          <p:nvPr/>
        </p:nvCxnSpPr>
        <p:spPr>
          <a:xfrm flipH="1" flipV="1">
            <a:off x="1728788" y="2214225"/>
            <a:ext cx="788987" cy="127000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4" name="TextBox 24"/>
          <p:cNvSpPr txBox="1">
            <a:spLocks noChangeArrowheads="1"/>
          </p:cNvSpPr>
          <p:nvPr/>
        </p:nvSpPr>
        <p:spPr bwMode="auto">
          <a:xfrm>
            <a:off x="252413" y="2001500"/>
            <a:ext cx="1543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0" lang="en-US" altLang="zh-CN" sz="18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Track segment</a:t>
            </a:r>
            <a:endParaRPr kumimoji="0" lang="zh-CN" altLang="en-US" sz="1800">
              <a:solidFill>
                <a:srgbClr val="3366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4213" y="3860800"/>
            <a:ext cx="7632700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Steps:</a:t>
            </a:r>
            <a:r>
              <a:rPr lang="en-US" altLang="zh-CN" sz="2800" dirty="0">
                <a:solidFill>
                  <a:srgbClr val="0000FF"/>
                </a:solidFill>
                <a:latin typeface="Times New Roman"/>
                <a:cs typeface="Times New Roman"/>
              </a:rPr>
              <a:t> 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altLang="zh-CN" sz="2400" dirty="0">
                <a:latin typeface="Times New Roman"/>
                <a:cs typeface="Times New Roman"/>
              </a:rPr>
              <a:t> </a:t>
            </a:r>
            <a:r>
              <a:rPr lang="en-US" altLang="zh-CN" sz="2800" dirty="0">
                <a:latin typeface="Times New Roman"/>
                <a:cs typeface="Times New Roman"/>
              </a:rPr>
              <a:t> </a:t>
            </a:r>
            <a:r>
              <a:rPr lang="en-US" altLang="zh-CN" sz="2400" dirty="0">
                <a:latin typeface="Times New Roman"/>
                <a:cs typeface="Times New Roman"/>
              </a:rPr>
              <a:t>Introduce two kinds of variables: </a:t>
            </a:r>
            <a:r>
              <a:rPr lang="en-US" altLang="zh-CN" sz="2400" dirty="0" err="1" smtClean="0">
                <a:latin typeface="Symbol" charset="2"/>
                <a:cs typeface="Symbol" charset="2"/>
              </a:rPr>
              <a:t>df</a:t>
            </a:r>
            <a:r>
              <a:rPr lang="en-US" altLang="zh-CN" sz="2400" dirty="0" smtClean="0">
                <a:latin typeface="Times New Roman"/>
                <a:cs typeface="Times New Roman"/>
              </a:rPr>
              <a:t> </a:t>
            </a:r>
            <a:r>
              <a:rPr lang="en-US" altLang="zh-CN" sz="2400" dirty="0">
                <a:latin typeface="Times New Roman"/>
                <a:cs typeface="Times New Roman"/>
              </a:rPr>
              <a:t>and </a:t>
            </a:r>
            <a:r>
              <a:rPr lang="en-US" altLang="zh-CN" sz="2400" dirty="0" err="1">
                <a:latin typeface="Symbol" charset="2"/>
                <a:cs typeface="Symbol" charset="2"/>
              </a:rPr>
              <a:t>d</a:t>
            </a:r>
            <a:r>
              <a:rPr lang="en-US" altLang="zh-CN" sz="2400" dirty="0" err="1">
                <a:latin typeface="Times New Roman"/>
                <a:cs typeface="Times New Roman"/>
              </a:rPr>
              <a:t>Z</a:t>
            </a:r>
            <a:endParaRPr lang="en-US" altLang="zh-CN" sz="2800" dirty="0">
              <a:latin typeface="Times New Roman"/>
              <a:cs typeface="Times New Roman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zh-CN" sz="2400" dirty="0">
                <a:latin typeface="Times New Roman"/>
                <a:cs typeface="Times New Roman"/>
              </a:rPr>
              <a:t>Study the patterns of the distributions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zh-CN" sz="2400" dirty="0">
                <a:latin typeface="Times New Roman"/>
                <a:cs typeface="Times New Roman"/>
              </a:rPr>
              <a:t>Parameterization of the distributions using mu track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zh-CN" sz="2400" dirty="0">
                <a:latin typeface="Times New Roman"/>
                <a:cs typeface="Times New Roman"/>
              </a:rPr>
              <a:t>Define the selection criteria for track segments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altLang="zh-CN" sz="2400" dirty="0">
                <a:latin typeface="Times New Roman"/>
                <a:cs typeface="Times New Roman"/>
              </a:rPr>
              <a:t>Segment selection with the predefined criteria</a:t>
            </a:r>
            <a:endParaRPr lang="zh-CN" altLang="en-US" sz="2400" dirty="0">
              <a:latin typeface="Times New Roman"/>
              <a:cs typeface="Times New Roman"/>
            </a:endParaRPr>
          </a:p>
        </p:txBody>
      </p:sp>
      <p:sp>
        <p:nvSpPr>
          <p:cNvPr id="21" name="矩形 1"/>
          <p:cNvSpPr>
            <a:spLocks noChangeArrowheads="1"/>
          </p:cNvSpPr>
          <p:nvPr/>
        </p:nvSpPr>
        <p:spPr bwMode="auto">
          <a:xfrm>
            <a:off x="1043755" y="764815"/>
            <a:ext cx="71284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en-US" altLang="zh-CN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By 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Xinhua SUN, Liangliang WANG &amp; </a:t>
            </a:r>
            <a:r>
              <a:rPr kumimoji="1" lang="en-US" altLang="zh-CN" dirty="0" err="1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Linghui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WU (Sep 2015~Mar 2016)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20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标题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50900"/>
          </a:xfrm>
        </p:spPr>
        <p:txBody>
          <a:bodyPr/>
          <a:lstStyle/>
          <a:p>
            <a:r>
              <a:rPr lang="en-US" altLang="zh-CN" sz="3600" b="1" dirty="0" err="1" smtClean="0">
                <a:latin typeface="Symbol" charset="2"/>
                <a:ea typeface="宋体" charset="0"/>
                <a:cs typeface="Symbol" charset="2"/>
              </a:rPr>
              <a:t>df</a:t>
            </a:r>
            <a:r>
              <a:rPr lang="en-US" altLang="zh-CN" sz="3600" b="1" dirty="0" smtClean="0">
                <a:latin typeface="Times New Roman"/>
                <a:ea typeface="宋体" charset="0"/>
                <a:cs typeface="Times New Roman"/>
              </a:rPr>
              <a:t> pattern and parameterization</a:t>
            </a:r>
            <a:endParaRPr lang="zh-CN" altLang="en-US" sz="3600" b="1" dirty="0">
              <a:latin typeface="Times New Roman"/>
              <a:ea typeface="宋体" charset="0"/>
              <a:cs typeface="Times New Roman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5" y="853490"/>
            <a:ext cx="3384235" cy="30795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785" y="908825"/>
            <a:ext cx="4305470" cy="3221490"/>
          </a:xfrm>
          <a:prstGeom prst="rect">
            <a:avLst/>
          </a:prstGeom>
        </p:spPr>
      </p:pic>
      <p:sp>
        <p:nvSpPr>
          <p:cNvPr id="29" name="文本框 29"/>
          <p:cNvSpPr txBox="1">
            <a:spLocks noChangeArrowheads="1"/>
          </p:cNvSpPr>
          <p:nvPr/>
        </p:nvSpPr>
        <p:spPr bwMode="auto">
          <a:xfrm>
            <a:off x="3059895" y="2852960"/>
            <a:ext cx="13232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2000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df</a:t>
            </a:r>
            <a:r>
              <a:rPr lang="en-US" altLang="zh-CN" sz="2000" baseline="-25000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21</a:t>
            </a:r>
            <a:r>
              <a:rPr lang="en-US" altLang="zh-CN" sz="2000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=f</a:t>
            </a:r>
            <a:r>
              <a:rPr lang="en-US" altLang="zh-CN" sz="2000" baseline="-25000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1</a:t>
            </a:r>
            <a:r>
              <a:rPr lang="en-US" altLang="zh-CN" sz="2000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-f</a:t>
            </a:r>
            <a:r>
              <a:rPr lang="en-US" altLang="zh-CN" sz="2000" baseline="-25000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2</a:t>
            </a:r>
            <a:endParaRPr lang="en-US" altLang="zh-CN" sz="2000" dirty="0">
              <a:solidFill>
                <a:srgbClr val="0000FF"/>
              </a:solidFill>
              <a:latin typeface="Symbol" charset="0"/>
              <a:cs typeface="Symbol" charset="0"/>
            </a:endParaRPr>
          </a:p>
          <a:p>
            <a:r>
              <a:rPr lang="en-US" altLang="zh-CN" sz="2000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df</a:t>
            </a:r>
            <a:r>
              <a:rPr lang="en-US" altLang="zh-CN" sz="2000" baseline="-25000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23</a:t>
            </a:r>
            <a:r>
              <a:rPr lang="en-US" altLang="zh-CN" sz="2000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=f</a:t>
            </a:r>
            <a:r>
              <a:rPr lang="en-US" altLang="zh-CN" sz="2000" baseline="-25000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3</a:t>
            </a:r>
            <a:r>
              <a:rPr lang="en-US" altLang="zh-CN" sz="2000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-f</a:t>
            </a:r>
            <a:r>
              <a:rPr lang="en-US" altLang="zh-CN" sz="2000" baseline="-25000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2</a:t>
            </a:r>
            <a:endParaRPr lang="zh-CN" altLang="en-US" sz="2000" baseline="-25000" dirty="0">
              <a:solidFill>
                <a:srgbClr val="0000FF"/>
              </a:solidFill>
              <a:latin typeface="Symbol" charset="0"/>
              <a:cs typeface="Symbol" charset="0"/>
            </a:endParaRPr>
          </a:p>
        </p:txBody>
      </p:sp>
      <p:sp>
        <p:nvSpPr>
          <p:cNvPr id="30" name="文本框 3"/>
          <p:cNvSpPr txBox="1">
            <a:spLocks noChangeArrowheads="1"/>
          </p:cNvSpPr>
          <p:nvPr/>
        </p:nvSpPr>
        <p:spPr bwMode="auto">
          <a:xfrm>
            <a:off x="6420107" y="1126554"/>
            <a:ext cx="16081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800" dirty="0">
                <a:solidFill>
                  <a:srgbClr val="0000FF"/>
                </a:solidFill>
                <a:latin typeface="Symbol" charset="0"/>
                <a:cs typeface="Symbol" charset="0"/>
              </a:rPr>
              <a:t>m-</a:t>
            </a:r>
            <a:r>
              <a:rPr lang="en-US" altLang="zh-CN" sz="1800" dirty="0">
                <a:solidFill>
                  <a:srgbClr val="0000FF"/>
                </a:solidFill>
              </a:rPr>
              <a:t> with </a:t>
            </a:r>
            <a:r>
              <a:rPr lang="en-US" altLang="zh-CN" sz="1800" dirty="0" err="1">
                <a:solidFill>
                  <a:srgbClr val="0000FF"/>
                </a:solidFill>
              </a:rPr>
              <a:t>p</a:t>
            </a:r>
            <a:r>
              <a:rPr lang="en-US" altLang="zh-CN" sz="1800" baseline="-25000" dirty="0" err="1">
                <a:solidFill>
                  <a:srgbClr val="0000FF"/>
                </a:solidFill>
              </a:rPr>
              <a:t>t</a:t>
            </a:r>
            <a:r>
              <a:rPr lang="en-US" altLang="zh-CN" sz="1800" dirty="0" smtClean="0">
                <a:solidFill>
                  <a:srgbClr val="0000FF"/>
                </a:solidFill>
              </a:rPr>
              <a:t>=</a:t>
            </a:r>
            <a:br>
              <a:rPr lang="en-US" altLang="zh-CN" sz="1800" dirty="0" smtClean="0">
                <a:solidFill>
                  <a:srgbClr val="0000FF"/>
                </a:solidFill>
              </a:rPr>
            </a:br>
            <a:r>
              <a:rPr lang="en-US" altLang="zh-CN" sz="1800" dirty="0" smtClean="0">
                <a:solidFill>
                  <a:srgbClr val="0000FF"/>
                </a:solidFill>
              </a:rPr>
              <a:t>0.05~1 </a:t>
            </a:r>
            <a:r>
              <a:rPr lang="en-US" altLang="zh-CN" sz="1800" dirty="0" err="1" smtClean="0">
                <a:solidFill>
                  <a:srgbClr val="0000FF"/>
                </a:solidFill>
              </a:rPr>
              <a:t>GeV</a:t>
            </a:r>
            <a:r>
              <a:rPr lang="en-US" altLang="zh-CN" sz="1800" dirty="0">
                <a:solidFill>
                  <a:srgbClr val="0000FF"/>
                </a:solidFill>
              </a:rPr>
              <a:t>/c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25" y="4221055"/>
            <a:ext cx="2569210" cy="23336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875" y="4221055"/>
            <a:ext cx="3021076" cy="23406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7790" y="4170127"/>
            <a:ext cx="3064510" cy="235508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88015" y="2924965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  <a:latin typeface="Times New Roman"/>
                <a:cs typeface="Times New Roman"/>
              </a:rPr>
              <a:t>Linear reference line</a:t>
            </a:r>
            <a:endParaRPr kumimoji="1" lang="zh-CN" alt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35" name="直接箭头连接符 41"/>
          <p:cNvCxnSpPr>
            <a:cxnSpLocks noChangeShapeType="1"/>
          </p:cNvCxnSpPr>
          <p:nvPr/>
        </p:nvCxnSpPr>
        <p:spPr bwMode="auto">
          <a:xfrm>
            <a:off x="5076035" y="1340855"/>
            <a:ext cx="0" cy="1656115"/>
          </a:xfrm>
          <a:prstGeom prst="straightConnector1">
            <a:avLst/>
          </a:prstGeom>
          <a:noFill/>
          <a:ln w="3175" cmpd="sng">
            <a:solidFill>
              <a:srgbClr val="FF0000"/>
            </a:solidFill>
            <a:prstDash val="dash"/>
            <a:round/>
            <a:headEnd type="diamon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直接箭头连接符 41"/>
          <p:cNvCxnSpPr>
            <a:cxnSpLocks noChangeShapeType="1"/>
          </p:cNvCxnSpPr>
          <p:nvPr/>
        </p:nvCxnSpPr>
        <p:spPr bwMode="auto">
          <a:xfrm flipV="1">
            <a:off x="539720" y="3284990"/>
            <a:ext cx="4464310" cy="1872130"/>
          </a:xfrm>
          <a:prstGeom prst="straightConnector1">
            <a:avLst/>
          </a:prstGeom>
          <a:noFill/>
          <a:ln w="3175" cmpd="sng">
            <a:solidFill>
              <a:srgbClr val="FF0000"/>
            </a:solidFill>
            <a:prstDash val="dash"/>
            <a:round/>
            <a:headEnd type="diamon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直接箭头连接符 41"/>
          <p:cNvCxnSpPr>
            <a:cxnSpLocks noChangeShapeType="1"/>
          </p:cNvCxnSpPr>
          <p:nvPr/>
        </p:nvCxnSpPr>
        <p:spPr bwMode="auto">
          <a:xfrm flipH="1">
            <a:off x="4788016" y="2996970"/>
            <a:ext cx="2520174" cy="2016140"/>
          </a:xfrm>
          <a:prstGeom prst="straightConnector1">
            <a:avLst/>
          </a:prstGeom>
          <a:noFill/>
          <a:ln w="3175" cmpd="sng">
            <a:solidFill>
              <a:srgbClr val="660066"/>
            </a:solidFill>
            <a:prstDash val="dash"/>
            <a:round/>
            <a:headEnd type="diamon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文本框 16"/>
          <p:cNvSpPr txBox="1"/>
          <p:nvPr/>
        </p:nvSpPr>
        <p:spPr>
          <a:xfrm>
            <a:off x="4067965" y="4221055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660066"/>
                </a:solidFill>
              </a:rPr>
              <a:t>mean</a:t>
            </a:r>
            <a:endParaRPr kumimoji="1" lang="zh-CN" altLang="en-US" dirty="0">
              <a:solidFill>
                <a:srgbClr val="660066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380195" y="429306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endParaRPr kumimoji="1" lang="zh-CN" alt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49" name="直接箭头连接符 41"/>
          <p:cNvCxnSpPr>
            <a:cxnSpLocks noChangeShapeType="1"/>
          </p:cNvCxnSpPr>
          <p:nvPr/>
        </p:nvCxnSpPr>
        <p:spPr bwMode="auto">
          <a:xfrm>
            <a:off x="7164180" y="3429000"/>
            <a:ext cx="1296090" cy="504035"/>
          </a:xfrm>
          <a:prstGeom prst="straightConnector1">
            <a:avLst/>
          </a:prstGeom>
          <a:noFill/>
          <a:ln w="3175" cmpd="sng">
            <a:solidFill>
              <a:srgbClr val="0000FF"/>
            </a:solidFill>
            <a:prstDash val="dash"/>
            <a:round/>
            <a:headEnd type="diamon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直接箭头连接符 41"/>
          <p:cNvCxnSpPr>
            <a:cxnSpLocks noChangeShapeType="1"/>
          </p:cNvCxnSpPr>
          <p:nvPr/>
        </p:nvCxnSpPr>
        <p:spPr bwMode="auto">
          <a:xfrm>
            <a:off x="7740220" y="2924965"/>
            <a:ext cx="792055" cy="504035"/>
          </a:xfrm>
          <a:prstGeom prst="straightConnector1">
            <a:avLst/>
          </a:prstGeom>
          <a:noFill/>
          <a:ln w="3175" cmpd="sng">
            <a:solidFill>
              <a:srgbClr val="0000FF"/>
            </a:solidFill>
            <a:prstDash val="dash"/>
            <a:round/>
            <a:headEnd type="diamon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" name="文本框 61"/>
          <p:cNvSpPr txBox="1"/>
          <p:nvPr/>
        </p:nvSpPr>
        <p:spPr>
          <a:xfrm>
            <a:off x="8574613" y="328499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+3s</a:t>
            </a:r>
            <a:endParaRPr kumimoji="1" lang="zh-CN" alt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8460270" y="3789025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  <a:latin typeface="Symbol" charset="2"/>
                <a:cs typeface="Symbol" charset="2"/>
              </a:rPr>
              <a:t>-</a:t>
            </a:r>
            <a:r>
              <a:rPr kumimoji="1" lang="en-US" altLang="zh-CN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3s</a:t>
            </a:r>
            <a:endParaRPr kumimoji="1" lang="zh-CN" alt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8691" name="文本框 28690"/>
          <p:cNvSpPr txBox="1"/>
          <p:nvPr/>
        </p:nvSpPr>
        <p:spPr>
          <a:xfrm>
            <a:off x="3419920" y="5373135"/>
            <a:ext cx="1645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Fit to </a:t>
            </a:r>
            <a:br>
              <a:rPr kumimoji="1" lang="en-US" altLang="zh-CN" dirty="0" smtClean="0">
                <a:latin typeface="Times New Roman"/>
                <a:cs typeface="Times New Roman"/>
              </a:rPr>
            </a:br>
            <a:r>
              <a:rPr kumimoji="1" lang="en-US" altLang="zh-CN" dirty="0" smtClean="0">
                <a:latin typeface="Times New Roman"/>
                <a:cs typeface="Times New Roman"/>
              </a:rPr>
              <a:t>c</a:t>
            </a:r>
            <a:r>
              <a:rPr kumimoji="1" lang="en-US" altLang="zh-CN" baseline="-25000" dirty="0" smtClean="0">
                <a:latin typeface="Times New Roman"/>
                <a:cs typeface="Times New Roman"/>
              </a:rPr>
              <a:t>1</a:t>
            </a:r>
            <a:r>
              <a:rPr kumimoji="1" lang="en-US" altLang="zh-CN" dirty="0" smtClean="0">
                <a:latin typeface="Times New Roman"/>
                <a:cs typeface="Times New Roman"/>
              </a:rPr>
              <a:t>*</a:t>
            </a:r>
            <a:r>
              <a:rPr kumimoji="1" lang="en-US" altLang="zh-CN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zh-CN" dirty="0" smtClean="0">
                <a:latin typeface="Times New Roman"/>
                <a:cs typeface="Times New Roman"/>
              </a:rPr>
              <a:t>L+c</a:t>
            </a:r>
            <a:r>
              <a:rPr kumimoji="1" lang="en-US" altLang="zh-CN" baseline="-25000" dirty="0" smtClean="0">
                <a:latin typeface="Times New Roman"/>
                <a:cs typeface="Times New Roman"/>
              </a:rPr>
              <a:t>3</a:t>
            </a:r>
            <a:r>
              <a:rPr kumimoji="1" lang="en-US" altLang="zh-CN" dirty="0" smtClean="0">
                <a:latin typeface="Times New Roman"/>
                <a:cs typeface="Times New Roman"/>
              </a:rPr>
              <a:t>*(</a:t>
            </a:r>
            <a:r>
              <a:rPr kumimoji="1" lang="en-US" altLang="zh-CN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zh-CN" dirty="0" err="1" smtClean="0">
                <a:latin typeface="Times New Roman"/>
                <a:cs typeface="Times New Roman"/>
              </a:rPr>
              <a:t>L</a:t>
            </a:r>
            <a:r>
              <a:rPr kumimoji="1" lang="en-US" altLang="zh-CN" dirty="0" smtClean="0">
                <a:latin typeface="Times New Roman"/>
                <a:cs typeface="Times New Roman"/>
              </a:rPr>
              <a:t>)</a:t>
            </a:r>
            <a:r>
              <a:rPr kumimoji="1" lang="en-US" altLang="zh-CN" baseline="30000" dirty="0" smtClean="0">
                <a:latin typeface="Times New Roman"/>
                <a:cs typeface="Times New Roman"/>
              </a:rPr>
              <a:t>3</a:t>
            </a:r>
            <a:endParaRPr kumimoji="1" lang="zh-CN" altLang="en-US" baseline="30000" dirty="0">
              <a:latin typeface="Times New Roman"/>
              <a:cs typeface="Times New Roman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6444130" y="4726804"/>
            <a:ext cx="2262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Fit to </a:t>
            </a:r>
            <a:br>
              <a:rPr kumimoji="1" lang="en-US" altLang="zh-CN" dirty="0" smtClean="0">
                <a:latin typeface="Times New Roman"/>
                <a:cs typeface="Times New Roman"/>
              </a:rPr>
            </a:br>
            <a:r>
              <a:rPr kumimoji="1" lang="en-US" altLang="zh-CN" dirty="0" smtClean="0">
                <a:latin typeface="Times New Roman"/>
                <a:cs typeface="Times New Roman"/>
              </a:rPr>
              <a:t>c</a:t>
            </a:r>
            <a:r>
              <a:rPr kumimoji="1" lang="en-US" altLang="zh-CN" baseline="-25000" dirty="0" smtClean="0">
                <a:latin typeface="Times New Roman"/>
                <a:cs typeface="Times New Roman"/>
              </a:rPr>
              <a:t>0</a:t>
            </a:r>
            <a:r>
              <a:rPr kumimoji="1" lang="en-US" altLang="zh-CN" dirty="0" smtClean="0">
                <a:latin typeface="Times New Roman"/>
                <a:cs typeface="Times New Roman"/>
              </a:rPr>
              <a:t>+c</a:t>
            </a:r>
            <a:r>
              <a:rPr kumimoji="1" lang="en-US" altLang="zh-CN" baseline="-25000" dirty="0">
                <a:latin typeface="Times New Roman"/>
                <a:cs typeface="Times New Roman"/>
              </a:rPr>
              <a:t>2</a:t>
            </a:r>
            <a:r>
              <a:rPr kumimoji="1" lang="en-US" altLang="zh-CN" dirty="0" smtClean="0">
                <a:latin typeface="Times New Roman"/>
                <a:cs typeface="Times New Roman"/>
              </a:rPr>
              <a:t>*(</a:t>
            </a:r>
            <a:r>
              <a:rPr kumimoji="1" lang="en-US" altLang="zh-CN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zh-CN" dirty="0" err="1" smtClean="0">
                <a:latin typeface="Times New Roman"/>
                <a:cs typeface="Times New Roman"/>
              </a:rPr>
              <a:t>L</a:t>
            </a:r>
            <a:r>
              <a:rPr kumimoji="1" lang="en-US" altLang="zh-CN" dirty="0" smtClean="0">
                <a:latin typeface="Times New Roman"/>
                <a:cs typeface="Times New Roman"/>
              </a:rPr>
              <a:t>)</a:t>
            </a:r>
            <a:r>
              <a:rPr kumimoji="1" lang="en-US" altLang="zh-CN" baseline="30000" dirty="0" smtClean="0">
                <a:latin typeface="Times New Roman"/>
                <a:cs typeface="Times New Roman"/>
              </a:rPr>
              <a:t>2</a:t>
            </a:r>
            <a:r>
              <a:rPr kumimoji="1" lang="en-US" altLang="zh-CN" dirty="0" smtClean="0">
                <a:latin typeface="Times New Roman"/>
                <a:cs typeface="Times New Roman"/>
              </a:rPr>
              <a:t>+c</a:t>
            </a:r>
            <a:r>
              <a:rPr kumimoji="1" lang="en-US" altLang="zh-CN" baseline="-25000" dirty="0">
                <a:latin typeface="Times New Roman"/>
                <a:cs typeface="Times New Roman"/>
              </a:rPr>
              <a:t>4</a:t>
            </a:r>
            <a:r>
              <a:rPr kumimoji="1" lang="en-US" altLang="zh-CN" dirty="0" smtClean="0">
                <a:latin typeface="Times New Roman"/>
                <a:cs typeface="Times New Roman"/>
              </a:rPr>
              <a:t>*(</a:t>
            </a:r>
            <a:r>
              <a:rPr kumimoji="1" lang="en-US" altLang="zh-CN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zh-CN" dirty="0" err="1" smtClean="0">
                <a:latin typeface="Times New Roman"/>
                <a:cs typeface="Times New Roman"/>
              </a:rPr>
              <a:t>L</a:t>
            </a:r>
            <a:r>
              <a:rPr kumimoji="1" lang="en-US" altLang="zh-CN" dirty="0" smtClean="0">
                <a:latin typeface="Times New Roman"/>
                <a:cs typeface="Times New Roman"/>
              </a:rPr>
              <a:t>)</a:t>
            </a:r>
            <a:r>
              <a:rPr kumimoji="1" lang="en-US" altLang="zh-CN" baseline="30000" dirty="0">
                <a:latin typeface="Times New Roman"/>
                <a:cs typeface="Times New Roman"/>
              </a:rPr>
              <a:t>4</a:t>
            </a:r>
            <a:endParaRPr kumimoji="1" lang="zh-CN" altLang="en-US" baseline="30000" dirty="0">
              <a:latin typeface="Times New Roman"/>
              <a:cs typeface="Times New Roman"/>
            </a:endParaRP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21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50900"/>
          </a:xfrm>
        </p:spPr>
        <p:txBody>
          <a:bodyPr/>
          <a:lstStyle/>
          <a:p>
            <a:r>
              <a:rPr lang="en-US" altLang="zh-CN" sz="3600" b="1" dirty="0" err="1" smtClean="0">
                <a:latin typeface="Symbol" charset="2"/>
                <a:ea typeface="宋体" charset="0"/>
                <a:cs typeface="Symbol" charset="2"/>
              </a:rPr>
              <a:t>dZ</a:t>
            </a:r>
            <a:r>
              <a:rPr lang="en-US" altLang="zh-CN" sz="3600" b="1" dirty="0" smtClean="0">
                <a:latin typeface="Times New Roman"/>
                <a:ea typeface="宋体" charset="0"/>
                <a:cs typeface="Times New Roman"/>
              </a:rPr>
              <a:t> pattern and parameterization</a:t>
            </a:r>
            <a:endParaRPr lang="zh-CN" altLang="en-US" sz="3600" b="1" dirty="0">
              <a:latin typeface="Times New Roman"/>
              <a:ea typeface="宋体" charset="0"/>
              <a:cs typeface="Times New Roman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00" y="764815"/>
            <a:ext cx="3984485" cy="31406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5" y="836820"/>
            <a:ext cx="4355985" cy="30822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00" y="3899845"/>
            <a:ext cx="3888270" cy="29581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43755" y="2780955"/>
            <a:ext cx="219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Symbol" charset="2"/>
                <a:cs typeface="Symbol" charset="2"/>
              </a:rPr>
              <a:t>m-</a:t>
            </a:r>
            <a:r>
              <a:rPr kumimoji="1" lang="en-US" altLang="zh-CN" dirty="0" smtClean="0"/>
              <a:t> </a:t>
            </a:r>
            <a:r>
              <a:rPr kumimoji="1" lang="en-US" altLang="zh-CN" dirty="0" smtClean="0">
                <a:latin typeface="Times New Roman"/>
                <a:cs typeface="Times New Roman"/>
              </a:rPr>
              <a:t>with p</a:t>
            </a:r>
            <a:r>
              <a:rPr kumimoji="1" lang="en-US" altLang="zh-CN" baseline="-25000" dirty="0" smtClean="0">
                <a:latin typeface="Times New Roman"/>
                <a:cs typeface="Times New Roman"/>
              </a:rPr>
              <a:t>t</a:t>
            </a:r>
            <a:r>
              <a:rPr kumimoji="1" lang="en-US" altLang="zh-CN" dirty="0" smtClean="0">
                <a:latin typeface="Times New Roman"/>
                <a:cs typeface="Times New Roman"/>
              </a:rPr>
              <a:t>~0.2 </a:t>
            </a:r>
            <a:r>
              <a:rPr kumimoji="1" lang="en-US" altLang="zh-CN" dirty="0" err="1" smtClean="0">
                <a:latin typeface="Times New Roman"/>
                <a:cs typeface="Times New Roman"/>
              </a:rPr>
              <a:t>GeV</a:t>
            </a:r>
            <a:r>
              <a:rPr kumimoji="1" lang="en-US" altLang="zh-CN" dirty="0" smtClean="0">
                <a:latin typeface="Times New Roman"/>
                <a:cs typeface="Times New Roman"/>
              </a:rPr>
              <a:t>/c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75785" y="3933035"/>
            <a:ext cx="219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Symbol" charset="2"/>
                <a:cs typeface="Symbol" charset="2"/>
              </a:rPr>
              <a:t>m-</a:t>
            </a:r>
            <a:r>
              <a:rPr kumimoji="1" lang="en-US" altLang="zh-CN" dirty="0" smtClean="0"/>
              <a:t> </a:t>
            </a:r>
            <a:r>
              <a:rPr kumimoji="1" lang="en-US" altLang="zh-CN" dirty="0" smtClean="0">
                <a:latin typeface="Times New Roman"/>
                <a:cs typeface="Times New Roman"/>
              </a:rPr>
              <a:t>with p</a:t>
            </a:r>
            <a:r>
              <a:rPr kumimoji="1" lang="en-US" altLang="zh-CN" baseline="-25000" dirty="0" smtClean="0">
                <a:latin typeface="Times New Roman"/>
                <a:cs typeface="Times New Roman"/>
              </a:rPr>
              <a:t>t</a:t>
            </a:r>
            <a:r>
              <a:rPr kumimoji="1" lang="en-US" altLang="zh-CN" dirty="0" smtClean="0">
                <a:latin typeface="Times New Roman"/>
                <a:cs typeface="Times New Roman"/>
              </a:rPr>
              <a:t>~0.2 </a:t>
            </a:r>
            <a:r>
              <a:rPr kumimoji="1" lang="en-US" altLang="zh-CN" dirty="0" err="1" smtClean="0">
                <a:latin typeface="Times New Roman"/>
                <a:cs typeface="Times New Roman"/>
              </a:rPr>
              <a:t>GeV</a:t>
            </a:r>
            <a:r>
              <a:rPr kumimoji="1" lang="en-US" altLang="zh-CN" dirty="0" smtClean="0">
                <a:latin typeface="Times New Roman"/>
                <a:cs typeface="Times New Roman"/>
              </a:rPr>
              <a:t>/c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cxnSp>
        <p:nvCxnSpPr>
          <p:cNvPr id="10" name="直接箭头连接符 41"/>
          <p:cNvCxnSpPr>
            <a:cxnSpLocks noChangeShapeType="1"/>
            <a:endCxn id="12" idx="1"/>
          </p:cNvCxnSpPr>
          <p:nvPr/>
        </p:nvCxnSpPr>
        <p:spPr bwMode="auto">
          <a:xfrm>
            <a:off x="1115760" y="1124840"/>
            <a:ext cx="1152080" cy="472686"/>
          </a:xfrm>
          <a:prstGeom prst="straightConnector1">
            <a:avLst/>
          </a:prstGeom>
          <a:noFill/>
          <a:ln w="3175" cmpd="sng">
            <a:solidFill>
              <a:srgbClr val="FF0000"/>
            </a:solidFill>
            <a:prstDash val="dash"/>
            <a:round/>
            <a:headEnd type="diamon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文本框 11"/>
          <p:cNvSpPr txBox="1"/>
          <p:nvPr/>
        </p:nvSpPr>
        <p:spPr>
          <a:xfrm>
            <a:off x="2267840" y="141286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  <a:latin typeface="Times New Roman"/>
                <a:cs typeface="Times New Roman"/>
              </a:rPr>
              <a:t>Fit to a linear line</a:t>
            </a:r>
            <a:endParaRPr kumimoji="1" lang="zh-CN" alt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39845" y="4499768"/>
            <a:ext cx="35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endParaRPr kumimoji="1" lang="zh-CN" altLang="en-US" sz="2000" b="1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cxnSp>
        <p:nvCxnSpPr>
          <p:cNvPr id="15" name="直接箭头连接符 41"/>
          <p:cNvCxnSpPr>
            <a:cxnSpLocks noChangeShapeType="1"/>
          </p:cNvCxnSpPr>
          <p:nvPr/>
        </p:nvCxnSpPr>
        <p:spPr bwMode="auto">
          <a:xfrm flipV="1">
            <a:off x="4067965" y="1412860"/>
            <a:ext cx="1728120" cy="216015"/>
          </a:xfrm>
          <a:prstGeom prst="straightConnector1">
            <a:avLst/>
          </a:prstGeom>
          <a:noFill/>
          <a:ln w="3175" cmpd="sng">
            <a:solidFill>
              <a:srgbClr val="FF0000"/>
            </a:solidFill>
            <a:prstDash val="dash"/>
            <a:round/>
            <a:headEnd type="diamon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文本框 21"/>
          <p:cNvSpPr txBox="1"/>
          <p:nvPr/>
        </p:nvSpPr>
        <p:spPr>
          <a:xfrm>
            <a:off x="4355985" y="4389964"/>
            <a:ext cx="4716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Slope is studied as a function of </a:t>
            </a:r>
            <a:r>
              <a:rPr kumimoji="1" lang="en-US" altLang="zh-CN" sz="2000" dirty="0" err="1" smtClean="0">
                <a:latin typeface="Times New Roman"/>
                <a:cs typeface="Times New Roman"/>
              </a:rPr>
              <a:t>p</a:t>
            </a:r>
            <a:r>
              <a:rPr kumimoji="1" lang="en-US" altLang="zh-CN" sz="2000" baseline="-25000" dirty="0" err="1" smtClean="0">
                <a:latin typeface="Times New Roman"/>
                <a:cs typeface="Times New Roman"/>
              </a:rPr>
              <a:t>t</a:t>
            </a:r>
            <a:endParaRPr kumimoji="1" lang="en-US" altLang="zh-CN" sz="20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>
                <a:latin typeface="Times New Roman"/>
                <a:cs typeface="Times New Roman"/>
              </a:rPr>
              <a:t>Mean (consistent with 0) 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and resolution are studied as a function of both </a:t>
            </a:r>
            <a:r>
              <a:rPr kumimoji="1" lang="en-US" altLang="zh-CN" sz="2000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zh-CN" sz="2000" dirty="0" err="1" smtClean="0">
                <a:latin typeface="Times New Roman"/>
                <a:cs typeface="Times New Roman"/>
              </a:rPr>
              <a:t>L</a:t>
            </a:r>
            <a:r>
              <a:rPr kumimoji="1" lang="en-US" altLang="zh-CN" sz="2000" baseline="-25000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zh-CN" sz="2000" baseline="-25000" dirty="0" err="1" smtClean="0">
                <a:latin typeface="Times New Roman"/>
                <a:cs typeface="Times New Roman"/>
              </a:rPr>
              <a:t>Z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 and </a:t>
            </a:r>
            <a:r>
              <a:rPr kumimoji="1" lang="en-US" altLang="zh-CN" sz="2000" dirty="0" err="1" smtClean="0">
                <a:latin typeface="Times New Roman"/>
                <a:cs typeface="Times New Roman"/>
              </a:rPr>
              <a:t>p</a:t>
            </a:r>
            <a:r>
              <a:rPr kumimoji="1" lang="en-US" altLang="zh-CN" sz="2000" baseline="-25000" dirty="0" err="1" smtClean="0">
                <a:latin typeface="Times New Roman"/>
                <a:cs typeface="Times New Roman"/>
              </a:rPr>
              <a:t>t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A merged area covering ±</a:t>
            </a:r>
            <a:r>
              <a:rPr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r>
              <a:rPr lang="en-US" altLang="zh-CN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 of track segments with </a:t>
            </a:r>
            <a:r>
              <a:rPr kumimoji="1" lang="en-US" altLang="zh-CN" sz="2000" dirty="0" err="1" smtClean="0">
                <a:latin typeface="Times New Roman"/>
                <a:cs typeface="Times New Roman"/>
              </a:rPr>
              <a:t>p</a:t>
            </a:r>
            <a:r>
              <a:rPr kumimoji="1" lang="en-US" altLang="zh-CN" sz="2000" baseline="-25000" dirty="0" err="1" smtClean="0">
                <a:latin typeface="Times New Roman"/>
                <a:cs typeface="Times New Roman"/>
              </a:rPr>
              <a:t>t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=0.05~1 </a:t>
            </a:r>
            <a:r>
              <a:rPr kumimoji="1" lang="en-US" altLang="zh-CN" sz="2000" dirty="0" err="1" smtClean="0">
                <a:latin typeface="Times New Roman"/>
                <a:cs typeface="Times New Roman"/>
              </a:rPr>
              <a:t>GeV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/c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907815" y="4797095"/>
            <a:ext cx="1274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Fit to </a:t>
            </a:r>
            <a:br>
              <a:rPr kumimoji="1" lang="en-US" altLang="zh-CN" dirty="0" smtClean="0">
                <a:latin typeface="Times New Roman"/>
                <a:cs typeface="Times New Roman"/>
              </a:rPr>
            </a:br>
            <a:r>
              <a:rPr kumimoji="1" lang="en-US" altLang="zh-CN" dirty="0" smtClean="0">
                <a:latin typeface="Times New Roman"/>
                <a:cs typeface="Times New Roman"/>
              </a:rPr>
              <a:t>c</a:t>
            </a:r>
            <a:r>
              <a:rPr kumimoji="1" lang="en-US" altLang="zh-CN" baseline="-25000" dirty="0" smtClean="0">
                <a:latin typeface="Times New Roman"/>
                <a:cs typeface="Times New Roman"/>
              </a:rPr>
              <a:t>0</a:t>
            </a:r>
            <a:r>
              <a:rPr kumimoji="1" lang="en-US" altLang="zh-CN" dirty="0" smtClean="0">
                <a:latin typeface="Times New Roman"/>
                <a:cs typeface="Times New Roman"/>
              </a:rPr>
              <a:t>+c</a:t>
            </a:r>
            <a:r>
              <a:rPr kumimoji="1" lang="en-US" altLang="zh-CN" baseline="-25000" dirty="0">
                <a:latin typeface="Times New Roman"/>
                <a:cs typeface="Times New Roman"/>
              </a:rPr>
              <a:t>2</a:t>
            </a:r>
            <a:r>
              <a:rPr kumimoji="1" lang="en-US" altLang="zh-CN" dirty="0" smtClean="0">
                <a:latin typeface="Times New Roman"/>
                <a:cs typeface="Times New Roman"/>
              </a:rPr>
              <a:t>*(</a:t>
            </a:r>
            <a:r>
              <a:rPr kumimoji="1" lang="en-US" altLang="zh-CN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zh-CN" dirty="0" err="1" smtClean="0">
                <a:latin typeface="Times New Roman"/>
                <a:cs typeface="Times New Roman"/>
              </a:rPr>
              <a:t>L</a:t>
            </a:r>
            <a:r>
              <a:rPr kumimoji="1" lang="en-US" altLang="zh-CN" dirty="0" smtClean="0">
                <a:latin typeface="Times New Roman"/>
                <a:cs typeface="Times New Roman"/>
              </a:rPr>
              <a:t>)</a:t>
            </a:r>
            <a:r>
              <a:rPr kumimoji="1" lang="en-US" altLang="zh-CN" baseline="30000" dirty="0" smtClean="0">
                <a:latin typeface="Times New Roman"/>
                <a:cs typeface="Times New Roman"/>
              </a:rPr>
              <a:t>2</a:t>
            </a:r>
            <a:endParaRPr kumimoji="1" lang="zh-CN" altLang="en-US" baseline="30000" dirty="0">
              <a:latin typeface="Times New Roman"/>
              <a:cs typeface="Times New Roman"/>
            </a:endParaRPr>
          </a:p>
        </p:txBody>
      </p:sp>
      <p:cxnSp>
        <p:nvCxnSpPr>
          <p:cNvPr id="24" name="直接箭头连接符 41"/>
          <p:cNvCxnSpPr>
            <a:cxnSpLocks noChangeShapeType="1"/>
          </p:cNvCxnSpPr>
          <p:nvPr/>
        </p:nvCxnSpPr>
        <p:spPr bwMode="auto">
          <a:xfrm>
            <a:off x="3995960" y="3212985"/>
            <a:ext cx="792055" cy="864060"/>
          </a:xfrm>
          <a:prstGeom prst="straightConnector1">
            <a:avLst/>
          </a:prstGeom>
          <a:noFill/>
          <a:ln w="3175" cmpd="sng">
            <a:solidFill>
              <a:srgbClr val="0000FF"/>
            </a:solidFill>
            <a:prstDash val="dash"/>
            <a:round/>
            <a:headEnd type="diamon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直接箭头连接符 41"/>
          <p:cNvCxnSpPr>
            <a:cxnSpLocks noChangeShapeType="1"/>
          </p:cNvCxnSpPr>
          <p:nvPr/>
        </p:nvCxnSpPr>
        <p:spPr bwMode="auto">
          <a:xfrm>
            <a:off x="4139970" y="3068975"/>
            <a:ext cx="720050" cy="504035"/>
          </a:xfrm>
          <a:prstGeom prst="straightConnector1">
            <a:avLst/>
          </a:prstGeom>
          <a:noFill/>
          <a:ln w="3175" cmpd="sng">
            <a:solidFill>
              <a:srgbClr val="0000FF"/>
            </a:solidFill>
            <a:prstDash val="dash"/>
            <a:round/>
            <a:headEnd type="diamon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文本框 25"/>
          <p:cNvSpPr txBox="1"/>
          <p:nvPr/>
        </p:nvSpPr>
        <p:spPr>
          <a:xfrm>
            <a:off x="4788015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+3s</a:t>
            </a:r>
            <a:endParaRPr kumimoji="1" lang="zh-CN" alt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788015" y="3933035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  <a:latin typeface="Symbol" charset="2"/>
                <a:cs typeface="Symbol" charset="2"/>
              </a:rPr>
              <a:t>-</a:t>
            </a:r>
            <a:r>
              <a:rPr kumimoji="1" lang="en-US" altLang="zh-CN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3s</a:t>
            </a:r>
            <a:endParaRPr kumimoji="1" lang="zh-CN" alt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11550" y="2132910"/>
            <a:ext cx="2088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Weak </a:t>
            </a:r>
            <a:r>
              <a:rPr kumimoji="1" lang="en-US" altLang="zh-CN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kumimoji="1" lang="en-US" altLang="zh-CN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 dependence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幻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22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240"/>
            <a:ext cx="9144000" cy="1143000"/>
          </a:xfrm>
        </p:spPr>
        <p:txBody>
          <a:bodyPr/>
          <a:lstStyle/>
          <a:p>
            <a:r>
              <a:rPr lang="en-US" altLang="zh-CN" sz="3600" b="1" dirty="0" smtClean="0">
                <a:latin typeface="Times New Roman"/>
                <a:ea typeface="宋体" charset="0"/>
                <a:cs typeface="Times New Roman"/>
              </a:rPr>
              <a:t>Track segment selection in CGEM-IT </a:t>
            </a:r>
            <a:endParaRPr kumimoji="1" lang="zh-CN" altLang="en-US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740" y="836820"/>
            <a:ext cx="5388530" cy="41042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0740" y="1700880"/>
            <a:ext cx="2095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Before selection: </a:t>
            </a:r>
            <a:endParaRPr kumimoji="1" lang="zh-CN" altLang="en-US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517932" y="3645015"/>
            <a:ext cx="1893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After selection: </a:t>
            </a:r>
            <a:endParaRPr kumimoji="1" lang="zh-CN" alt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95" y="4968345"/>
            <a:ext cx="2664185" cy="18448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1700" y="5517145"/>
            <a:ext cx="2083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Efficiency </a:t>
            </a:r>
            <a:r>
              <a:rPr kumimoji="1" lang="en-US" altLang="zh-CN" sz="2000" dirty="0"/>
              <a:t>&gt;</a:t>
            </a:r>
            <a:r>
              <a:rPr kumimoji="1" lang="en-US" altLang="zh-CN" sz="2000" dirty="0" smtClean="0"/>
              <a:t>99%: </a:t>
            </a:r>
            <a:endParaRPr kumimoji="1" lang="zh-CN" altLang="en-US" sz="2000" dirty="0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02257" y="5445140"/>
            <a:ext cx="52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zh-CN" baseline="30000" dirty="0" smtClean="0">
                <a:latin typeface="Symbol" charset="2"/>
                <a:cs typeface="Symbol" charset="2"/>
              </a:rPr>
              <a:t>+/-</a:t>
            </a:r>
            <a:endParaRPr kumimoji="1" lang="zh-CN" alt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20288" y="5806879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old geometry</a:t>
            </a:r>
          </a:p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digi_v1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693" y="4968125"/>
            <a:ext cx="2539359" cy="17281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666710" y="5733160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new geometry</a:t>
            </a:r>
          </a:p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digi_v2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614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27240"/>
            <a:ext cx="8229600" cy="1143000"/>
          </a:xfrm>
        </p:spPr>
        <p:txBody>
          <a:bodyPr/>
          <a:lstStyle/>
          <a:p>
            <a:r>
              <a:rPr kumimoji="1" lang="en-US" altLang="zh-CN" sz="3600" b="1" dirty="0" smtClean="0">
                <a:latin typeface="Times New Roman"/>
                <a:cs typeface="Times New Roman"/>
              </a:rPr>
              <a:t>CGEM track segment fitting</a:t>
            </a:r>
            <a:endParaRPr kumimoji="1" lang="zh-CN" altLang="en-US" sz="3600" b="1" dirty="0">
              <a:latin typeface="Times New Roman"/>
              <a:cs typeface="Times New Roman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59770" y="908825"/>
            <a:ext cx="728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Track segment in CGEM-IT is fitted to a helix model with 5 parameters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99" y="1268850"/>
            <a:ext cx="5684266" cy="25295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95" y="3983139"/>
            <a:ext cx="2868422" cy="24711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05" y="1268851"/>
            <a:ext cx="2815844" cy="25120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00" y="3933035"/>
            <a:ext cx="2734056" cy="252374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40095" y="3861030"/>
            <a:ext cx="3203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lang="en-US" altLang="zh-CN" sz="2000" dirty="0">
                <a:latin typeface="Times New Roman"/>
                <a:cs typeface="Times New Roman"/>
              </a:rPr>
              <a:t>Least Square Method </a:t>
            </a:r>
            <a:r>
              <a:rPr lang="en-US" altLang="zh-CN" sz="2000" dirty="0" smtClean="0">
                <a:latin typeface="Times New Roman"/>
                <a:cs typeface="Times New Roman"/>
              </a:rPr>
              <a:t>(MINUIT)</a:t>
            </a:r>
            <a:endParaRPr kumimoji="1" lang="en-US" altLang="zh-CN" sz="20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Residual distributions of the five parameters (</a:t>
            </a:r>
            <a:r>
              <a:rPr kumimoji="1" lang="en-US" altLang="zh-CN" sz="20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 with pt~0.8GeV/c as an example)</a:t>
            </a:r>
          </a:p>
          <a:p>
            <a:pPr marL="342900" indent="-34290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Results are reasonable and unbiased 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sp>
        <p:nvSpPr>
          <p:cNvPr id="11" name="幻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24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9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25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-27240"/>
            <a:ext cx="8229600" cy="1143000"/>
          </a:xfrm>
        </p:spPr>
        <p:txBody>
          <a:bodyPr/>
          <a:lstStyle/>
          <a:p>
            <a:r>
              <a:rPr kumimoji="1" lang="en-US" altLang="zh-CN" sz="3600" b="1" dirty="0" smtClean="0">
                <a:latin typeface="Times New Roman"/>
                <a:cs typeface="Times New Roman"/>
              </a:rPr>
              <a:t>CGEM track segment fitting</a:t>
            </a:r>
            <a:r>
              <a:rPr kumimoji="1" lang="zh-CN" altLang="en-US" sz="3600" b="1" dirty="0" smtClean="0">
                <a:latin typeface="Times New Roman"/>
                <a:cs typeface="Times New Roman"/>
              </a:rPr>
              <a:t> </a:t>
            </a:r>
            <a:endParaRPr kumimoji="1" lang="zh-CN" altLang="en-US" sz="3600" b="1" dirty="0">
              <a:latin typeface="Times New Roman"/>
              <a:cs typeface="Times New Roman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258" y="1052835"/>
            <a:ext cx="8011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improvements</a:t>
            </a:r>
            <a:r>
              <a:rPr kumimoji="1" lang="zh-CN" alt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kumimoji="1" lang="zh-CN" alt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success</a:t>
            </a:r>
            <a:r>
              <a:rPr kumimoji="1" lang="zh-CN" alt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rate @ high </a:t>
            </a:r>
            <a:r>
              <a:rPr kumimoji="1" lang="en-US" altLang="zh-CN" sz="2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</a:t>
            </a:r>
            <a:r>
              <a:rPr kumimoji="1" lang="en-US" altLang="zh-CN" sz="2000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kumimoji="1" lang="en-US" altLang="zh-CN" sz="20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by attempts with different initial track parameters</a:t>
            </a:r>
            <a:r>
              <a:rPr kumimoji="1" lang="zh-CN" alt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kumimoji="1" lang="en-US" altLang="zh-CN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l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included</a:t>
            </a:r>
            <a:r>
              <a:rPr kumimoji="1" lang="zh-CN" alt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</a:t>
            </a:r>
            <a:r>
              <a:rPr kumimoji="1" lang="zh-CN" alt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CgemBoss665b</a:t>
            </a:r>
            <a:endParaRPr kumimoji="1" lang="zh-CN" alt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70" y="2132910"/>
            <a:ext cx="6300350" cy="39715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28115" y="4509075"/>
            <a:ext cx="515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m-</a:t>
            </a:r>
            <a:endParaRPr kumimoji="1" lang="zh-CN" altLang="en-US" sz="24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9568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720" y="28445"/>
            <a:ext cx="8229600" cy="952385"/>
          </a:xfrm>
        </p:spPr>
        <p:txBody>
          <a:bodyPr/>
          <a:lstStyle/>
          <a:p>
            <a:r>
              <a:rPr lang="en-US" altLang="zh-CN" sz="3600" b="1" dirty="0" smtClean="0">
                <a:latin typeface="Times New Roman"/>
                <a:cs typeface="Times New Roman"/>
              </a:rPr>
              <a:t>Tracking efficiency with Outer-DC only</a:t>
            </a:r>
            <a:endParaRPr kumimoji="1" lang="zh-CN" altLang="en-US" sz="3600" b="1" dirty="0">
              <a:latin typeface="Times New Roman"/>
              <a:cs typeface="Times New Roman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26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825"/>
            <a:ext cx="4427990" cy="310066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35810" y="3465000"/>
            <a:ext cx="73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MDC</a:t>
            </a:r>
            <a:endParaRPr kumimoji="1" lang="zh-CN" altLang="en-US" b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7985"/>
            <a:ext cx="4499995" cy="27948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5" y="1160840"/>
            <a:ext cx="4505918" cy="296702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300120" y="1664875"/>
            <a:ext cx="1224085" cy="2880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solidFill>
                <a:schemeClr val="bg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7209161" y="2339940"/>
            <a:ext cx="864060" cy="2880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solidFill>
                <a:schemeClr val="bg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6875483" y="2496795"/>
            <a:ext cx="351635" cy="2076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solidFill>
                <a:schemeClr val="bg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23830" y="1304850"/>
            <a:ext cx="2160150" cy="1440100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6" name="右箭头 15"/>
          <p:cNvSpPr/>
          <p:nvPr/>
        </p:nvSpPr>
        <p:spPr bwMode="auto">
          <a:xfrm>
            <a:off x="4283980" y="2168910"/>
            <a:ext cx="216015" cy="288020"/>
          </a:xfrm>
          <a:prstGeom prst="right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cxnSp>
        <p:nvCxnSpPr>
          <p:cNvPr id="18" name="直线连接符 17"/>
          <p:cNvCxnSpPr/>
          <p:nvPr/>
        </p:nvCxnSpPr>
        <p:spPr bwMode="auto">
          <a:xfrm flipV="1">
            <a:off x="4644005" y="2024900"/>
            <a:ext cx="4104285" cy="1980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文本框 18"/>
          <p:cNvSpPr txBox="1"/>
          <p:nvPr/>
        </p:nvSpPr>
        <p:spPr>
          <a:xfrm rot="19526379">
            <a:off x="6641401" y="1770310"/>
            <a:ext cx="12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cos</a:t>
            </a:r>
            <a:r>
              <a:rPr kumimoji="1" lang="en-US" altLang="zh-CN" dirty="0" err="1" smtClean="0">
                <a:latin typeface="Symbol" charset="2"/>
                <a:cs typeface="Symbol" charset="2"/>
              </a:rPr>
              <a:t>q</a:t>
            </a:r>
            <a:r>
              <a:rPr kumimoji="1" lang="en-US" altLang="zh-CN" dirty="0" smtClean="0"/>
              <a:t>=0.83</a:t>
            </a:r>
            <a:endParaRPr kumimoji="1"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 rot="20171585">
            <a:off x="6829861" y="2594002"/>
            <a:ext cx="12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cos</a:t>
            </a:r>
            <a:r>
              <a:rPr kumimoji="1" lang="en-US" altLang="zh-CN" dirty="0" err="1" smtClean="0">
                <a:latin typeface="Symbol" charset="2"/>
                <a:cs typeface="Symbol" charset="2"/>
              </a:rPr>
              <a:t>q</a:t>
            </a:r>
            <a:r>
              <a:rPr kumimoji="1" lang="en-US" altLang="zh-CN" dirty="0" smtClean="0"/>
              <a:t>=0.93</a:t>
            </a:r>
            <a:endParaRPr kumimoji="1"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 rot="20123634">
            <a:off x="7191079" y="2169262"/>
            <a:ext cx="111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>
                <a:solidFill>
                  <a:srgbClr val="3366FF"/>
                </a:solidFill>
              </a:rPr>
              <a:t>cos</a:t>
            </a:r>
            <a:r>
              <a:rPr kumimoji="1" lang="en-US" altLang="zh-CN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q</a:t>
            </a:r>
            <a:r>
              <a:rPr kumimoji="1" lang="en-US" altLang="zh-CN" dirty="0" smtClean="0">
                <a:solidFill>
                  <a:srgbClr val="3366FF"/>
                </a:solidFill>
              </a:rPr>
              <a:t>=0.9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cxnSp>
        <p:nvCxnSpPr>
          <p:cNvPr id="24" name="直线连接符 23"/>
          <p:cNvCxnSpPr/>
          <p:nvPr/>
        </p:nvCxnSpPr>
        <p:spPr bwMode="auto">
          <a:xfrm flipV="1">
            <a:off x="4644005" y="1849416"/>
            <a:ext cx="3834222" cy="314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直线连接符 26"/>
          <p:cNvCxnSpPr/>
          <p:nvPr/>
        </p:nvCxnSpPr>
        <p:spPr bwMode="auto">
          <a:xfrm flipV="1">
            <a:off x="4634261" y="2542446"/>
            <a:ext cx="3834222" cy="314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左大括号 27"/>
          <p:cNvSpPr/>
          <p:nvPr/>
        </p:nvSpPr>
        <p:spPr bwMode="auto">
          <a:xfrm>
            <a:off x="6156110" y="1867380"/>
            <a:ext cx="144011" cy="684050"/>
          </a:xfrm>
          <a:prstGeom prst="leftBrace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743034" y="2024900"/>
            <a:ext cx="142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stereo wires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cxnSp>
        <p:nvCxnSpPr>
          <p:cNvPr id="30" name="直线连接符 29"/>
          <p:cNvCxnSpPr/>
          <p:nvPr/>
        </p:nvCxnSpPr>
        <p:spPr bwMode="auto">
          <a:xfrm>
            <a:off x="2384826" y="4149050"/>
            <a:ext cx="0" cy="2268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直线连接符 33"/>
          <p:cNvCxnSpPr/>
          <p:nvPr/>
        </p:nvCxnSpPr>
        <p:spPr bwMode="auto">
          <a:xfrm>
            <a:off x="3896931" y="4149050"/>
            <a:ext cx="0" cy="2268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文本框 34"/>
          <p:cNvSpPr txBox="1"/>
          <p:nvPr/>
        </p:nvSpPr>
        <p:spPr>
          <a:xfrm>
            <a:off x="4499995" y="4545075"/>
            <a:ext cx="46440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>
                <a:latin typeface="Times New Roman"/>
                <a:cs typeface="Times New Roman"/>
              </a:rPr>
              <a:t>T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racking efficiency loss at large |</a:t>
            </a:r>
            <a:r>
              <a:rPr kumimoji="1" lang="en-US" altLang="zh-CN" sz="2000" dirty="0" err="1" smtClean="0">
                <a:latin typeface="Times New Roman"/>
                <a:cs typeface="Times New Roman"/>
              </a:rPr>
              <a:t>cos</a:t>
            </a:r>
            <a:r>
              <a:rPr kumimoji="1" lang="en-US" altLang="zh-CN" sz="2000" dirty="0" err="1" smtClean="0">
                <a:latin typeface="Symbol" charset="2"/>
                <a:cs typeface="Symbol" charset="2"/>
              </a:rPr>
              <a:t>q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| with ODC only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>
                <a:latin typeface="Times New Roman"/>
                <a:cs typeface="Times New Roman"/>
              </a:rPr>
              <a:t>R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eason:  close to the acceptance boundary of stereo wires of ODC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>
                <a:latin typeface="Times New Roman"/>
                <a:cs typeface="Times New Roman"/>
              </a:rPr>
              <a:t>T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he improvement of the tracking codes with ODC only progressed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788015" y="1448860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axial wires</a:t>
            </a:r>
            <a:endParaRPr kumimoji="1" lang="zh-CN" altLang="en-US" dirty="0"/>
          </a:p>
        </p:txBody>
      </p:sp>
      <p:cxnSp>
        <p:nvCxnSpPr>
          <p:cNvPr id="37" name="直线连接符 36"/>
          <p:cNvCxnSpPr/>
          <p:nvPr/>
        </p:nvCxnSpPr>
        <p:spPr bwMode="auto">
          <a:xfrm flipV="1">
            <a:off x="4644005" y="3375031"/>
            <a:ext cx="3834222" cy="314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文本框 37"/>
          <p:cNvSpPr txBox="1"/>
          <p:nvPr/>
        </p:nvSpPr>
        <p:spPr>
          <a:xfrm>
            <a:off x="4749916" y="2807648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axial wires</a:t>
            </a:r>
            <a:endParaRPr kumimoji="1" lang="zh-CN" altLang="en-US" dirty="0"/>
          </a:p>
        </p:txBody>
      </p:sp>
      <p:sp>
        <p:nvSpPr>
          <p:cNvPr id="39" name="左大括号 38"/>
          <p:cNvSpPr/>
          <p:nvPr/>
        </p:nvSpPr>
        <p:spPr bwMode="auto">
          <a:xfrm flipH="1">
            <a:off x="8635749" y="1363345"/>
            <a:ext cx="216016" cy="2016140"/>
          </a:xfrm>
          <a:prstGeom prst="leftBrace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 rot="16200000">
            <a:off x="8418842" y="2189041"/>
            <a:ext cx="117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Outer-DC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sp>
        <p:nvSpPr>
          <p:cNvPr id="41" name="左大括号 40"/>
          <p:cNvSpPr/>
          <p:nvPr/>
        </p:nvSpPr>
        <p:spPr bwMode="auto">
          <a:xfrm flipH="1">
            <a:off x="8644139" y="3392996"/>
            <a:ext cx="176156" cy="612044"/>
          </a:xfrm>
          <a:prstGeom prst="leftBrace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 rot="16200000">
            <a:off x="8435119" y="3727869"/>
            <a:ext cx="112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Inner-DC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716010" y="714281"/>
            <a:ext cx="4203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3366FF"/>
                </a:solidFill>
              </a:rPr>
              <a:t>studied by </a:t>
            </a:r>
            <a:r>
              <a:rPr kumimoji="1" lang="en-US" altLang="zh-CN" sz="1600" dirty="0" err="1" smtClean="0">
                <a:solidFill>
                  <a:srgbClr val="3366FF"/>
                </a:solidFill>
              </a:rPr>
              <a:t>Nannan</a:t>
            </a:r>
            <a:r>
              <a:rPr kumimoji="1" lang="en-US" altLang="zh-CN" sz="1600" dirty="0" smtClean="0">
                <a:solidFill>
                  <a:srgbClr val="3366FF"/>
                </a:solidFill>
              </a:rPr>
              <a:t> Miao, Yao </a:t>
            </a:r>
            <a:r>
              <a:rPr kumimoji="1" lang="en-US" altLang="zh-CN" sz="1600" dirty="0" smtClean="0">
                <a:solidFill>
                  <a:srgbClr val="3366FF"/>
                </a:solidFill>
              </a:rPr>
              <a:t>Zhang (2017) </a:t>
            </a:r>
            <a:endParaRPr kumimoji="1" lang="zh-CN" altLang="en-US" sz="1600" dirty="0">
              <a:solidFill>
                <a:srgbClr val="3366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32025" y="6483125"/>
            <a:ext cx="299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included in CgemBoss665b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81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720" y="28445"/>
            <a:ext cx="8229600" cy="952385"/>
          </a:xfrm>
        </p:spPr>
        <p:txBody>
          <a:bodyPr/>
          <a:lstStyle/>
          <a:p>
            <a:r>
              <a:rPr lang="en-US" altLang="zh-CN" sz="3600" b="1" dirty="0" smtClean="0">
                <a:latin typeface="Times New Roman"/>
                <a:cs typeface="Times New Roman"/>
              </a:rPr>
              <a:t>Tracking efficiency with Outer-DC only</a:t>
            </a:r>
            <a:endParaRPr kumimoji="1" lang="zh-CN" altLang="en-US" sz="3600" b="1" dirty="0">
              <a:latin typeface="Times New Roman"/>
              <a:cs typeface="Times New Roman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27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825"/>
            <a:ext cx="4427990" cy="310066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35810" y="3465000"/>
            <a:ext cx="73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MDC</a:t>
            </a:r>
            <a:endParaRPr kumimoji="1" lang="zh-CN" altLang="en-US" b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7985"/>
            <a:ext cx="4499995" cy="27948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5" y="1160840"/>
            <a:ext cx="4505918" cy="296702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300120" y="1664875"/>
            <a:ext cx="1224085" cy="2880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solidFill>
                <a:schemeClr val="bg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7209161" y="2339940"/>
            <a:ext cx="864060" cy="2880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solidFill>
                <a:schemeClr val="bg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6875483" y="2496795"/>
            <a:ext cx="351635" cy="2076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solidFill>
                <a:schemeClr val="bg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2123830" y="1304850"/>
            <a:ext cx="2160150" cy="1440100"/>
          </a:xfrm>
          <a:prstGeom prst="rect">
            <a:avLst/>
          </a:prstGeom>
          <a:noFill/>
          <a:ln w="28575" cap="flat" cmpd="sng" algn="ctr">
            <a:solidFill>
              <a:srgbClr val="3366FF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6" name="右箭头 15"/>
          <p:cNvSpPr/>
          <p:nvPr/>
        </p:nvSpPr>
        <p:spPr bwMode="auto">
          <a:xfrm>
            <a:off x="4283980" y="2168910"/>
            <a:ext cx="216015" cy="288020"/>
          </a:xfrm>
          <a:prstGeom prst="rightArrow">
            <a:avLst/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cxnSp>
        <p:nvCxnSpPr>
          <p:cNvPr id="18" name="直线连接符 17"/>
          <p:cNvCxnSpPr/>
          <p:nvPr/>
        </p:nvCxnSpPr>
        <p:spPr bwMode="auto">
          <a:xfrm flipV="1">
            <a:off x="4644005" y="2024900"/>
            <a:ext cx="4104285" cy="1980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文本框 18"/>
          <p:cNvSpPr txBox="1"/>
          <p:nvPr/>
        </p:nvSpPr>
        <p:spPr>
          <a:xfrm rot="19526379">
            <a:off x="6641401" y="1770310"/>
            <a:ext cx="12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cos</a:t>
            </a:r>
            <a:r>
              <a:rPr kumimoji="1" lang="en-US" altLang="zh-CN" dirty="0" err="1" smtClean="0">
                <a:latin typeface="Symbol" charset="2"/>
                <a:cs typeface="Symbol" charset="2"/>
              </a:rPr>
              <a:t>q</a:t>
            </a:r>
            <a:r>
              <a:rPr kumimoji="1" lang="en-US" altLang="zh-CN" dirty="0" smtClean="0"/>
              <a:t>=0.83</a:t>
            </a:r>
            <a:endParaRPr kumimoji="1"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 rot="20171585">
            <a:off x="6829861" y="2594002"/>
            <a:ext cx="12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cos</a:t>
            </a:r>
            <a:r>
              <a:rPr kumimoji="1" lang="en-US" altLang="zh-CN" dirty="0" err="1" smtClean="0">
                <a:latin typeface="Symbol" charset="2"/>
                <a:cs typeface="Symbol" charset="2"/>
              </a:rPr>
              <a:t>q</a:t>
            </a:r>
            <a:r>
              <a:rPr kumimoji="1" lang="en-US" altLang="zh-CN" dirty="0" smtClean="0"/>
              <a:t>=0.93</a:t>
            </a:r>
            <a:endParaRPr kumimoji="1"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 rot="20123634">
            <a:off x="7191079" y="2169262"/>
            <a:ext cx="1119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>
                <a:solidFill>
                  <a:srgbClr val="3366FF"/>
                </a:solidFill>
              </a:rPr>
              <a:t>cos</a:t>
            </a:r>
            <a:r>
              <a:rPr kumimoji="1" lang="en-US" altLang="zh-CN" dirty="0" err="1" smtClean="0">
                <a:solidFill>
                  <a:srgbClr val="3366FF"/>
                </a:solidFill>
                <a:latin typeface="Symbol" charset="2"/>
                <a:cs typeface="Symbol" charset="2"/>
              </a:rPr>
              <a:t>q</a:t>
            </a:r>
            <a:r>
              <a:rPr kumimoji="1" lang="en-US" altLang="zh-CN" dirty="0" smtClean="0">
                <a:solidFill>
                  <a:srgbClr val="3366FF"/>
                </a:solidFill>
              </a:rPr>
              <a:t>=0.9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cxnSp>
        <p:nvCxnSpPr>
          <p:cNvPr id="24" name="直线连接符 23"/>
          <p:cNvCxnSpPr/>
          <p:nvPr/>
        </p:nvCxnSpPr>
        <p:spPr bwMode="auto">
          <a:xfrm flipV="1">
            <a:off x="4644005" y="1849416"/>
            <a:ext cx="3834222" cy="314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直线连接符 26"/>
          <p:cNvCxnSpPr/>
          <p:nvPr/>
        </p:nvCxnSpPr>
        <p:spPr bwMode="auto">
          <a:xfrm flipV="1">
            <a:off x="4634261" y="2542446"/>
            <a:ext cx="3834222" cy="314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左大括号 27"/>
          <p:cNvSpPr/>
          <p:nvPr/>
        </p:nvSpPr>
        <p:spPr bwMode="auto">
          <a:xfrm>
            <a:off x="6156110" y="1867380"/>
            <a:ext cx="144011" cy="684050"/>
          </a:xfrm>
          <a:prstGeom prst="leftBrace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743034" y="2024900"/>
            <a:ext cx="142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stereo wires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cxnSp>
        <p:nvCxnSpPr>
          <p:cNvPr id="30" name="直线连接符 29"/>
          <p:cNvCxnSpPr/>
          <p:nvPr/>
        </p:nvCxnSpPr>
        <p:spPr bwMode="auto">
          <a:xfrm>
            <a:off x="2384826" y="4149050"/>
            <a:ext cx="0" cy="2268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直线连接符 33"/>
          <p:cNvCxnSpPr/>
          <p:nvPr/>
        </p:nvCxnSpPr>
        <p:spPr bwMode="auto">
          <a:xfrm>
            <a:off x="3896931" y="4149050"/>
            <a:ext cx="0" cy="2268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文本框 34"/>
          <p:cNvSpPr txBox="1"/>
          <p:nvPr/>
        </p:nvSpPr>
        <p:spPr>
          <a:xfrm>
            <a:off x="4499995" y="4545075"/>
            <a:ext cx="46440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>
                <a:latin typeface="Times New Roman"/>
                <a:cs typeface="Times New Roman"/>
              </a:rPr>
              <a:t>T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racking efficiency loss at large |</a:t>
            </a:r>
            <a:r>
              <a:rPr kumimoji="1" lang="en-US" altLang="zh-CN" sz="2000" dirty="0" err="1" smtClean="0">
                <a:latin typeface="Times New Roman"/>
                <a:cs typeface="Times New Roman"/>
              </a:rPr>
              <a:t>cos</a:t>
            </a:r>
            <a:r>
              <a:rPr kumimoji="1" lang="en-US" altLang="zh-CN" sz="2000" dirty="0" err="1" smtClean="0">
                <a:latin typeface="Symbol" charset="2"/>
                <a:cs typeface="Symbol" charset="2"/>
              </a:rPr>
              <a:t>q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| with ODC only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>
                <a:latin typeface="Times New Roman"/>
                <a:cs typeface="Times New Roman"/>
              </a:rPr>
              <a:t>R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eason:  close to the acceptance boundary of stereo wires of ODC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>
                <a:latin typeface="Times New Roman"/>
                <a:cs typeface="Times New Roman"/>
              </a:rPr>
              <a:t>T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he improvement of the tracking codes with ODC only progressed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788015" y="1448860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axial wires</a:t>
            </a:r>
            <a:endParaRPr kumimoji="1" lang="zh-CN" altLang="en-US" dirty="0"/>
          </a:p>
        </p:txBody>
      </p:sp>
      <p:cxnSp>
        <p:nvCxnSpPr>
          <p:cNvPr id="37" name="直线连接符 36"/>
          <p:cNvCxnSpPr/>
          <p:nvPr/>
        </p:nvCxnSpPr>
        <p:spPr bwMode="auto">
          <a:xfrm flipV="1">
            <a:off x="4644005" y="3375031"/>
            <a:ext cx="3834222" cy="314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文本框 37"/>
          <p:cNvSpPr txBox="1"/>
          <p:nvPr/>
        </p:nvSpPr>
        <p:spPr>
          <a:xfrm>
            <a:off x="4749916" y="2807648"/>
            <a:ext cx="126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axial wires</a:t>
            </a:r>
            <a:endParaRPr kumimoji="1" lang="zh-CN" altLang="en-US" dirty="0"/>
          </a:p>
        </p:txBody>
      </p:sp>
      <p:sp>
        <p:nvSpPr>
          <p:cNvPr id="39" name="左大括号 38"/>
          <p:cNvSpPr/>
          <p:nvPr/>
        </p:nvSpPr>
        <p:spPr bwMode="auto">
          <a:xfrm flipH="1">
            <a:off x="8635749" y="1363345"/>
            <a:ext cx="216016" cy="2016140"/>
          </a:xfrm>
          <a:prstGeom prst="leftBrace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 rot="16200000">
            <a:off x="8418842" y="2189041"/>
            <a:ext cx="117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Outer-DC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sp>
        <p:nvSpPr>
          <p:cNvPr id="41" name="左大括号 40"/>
          <p:cNvSpPr/>
          <p:nvPr/>
        </p:nvSpPr>
        <p:spPr bwMode="auto">
          <a:xfrm flipH="1">
            <a:off x="8644139" y="3392996"/>
            <a:ext cx="176156" cy="612044"/>
          </a:xfrm>
          <a:prstGeom prst="leftBrace">
            <a:avLst/>
          </a:prstGeom>
          <a:noFill/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 rot="16200000">
            <a:off x="8435119" y="3727869"/>
            <a:ext cx="112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Inner-DC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971" y="4045570"/>
            <a:ext cx="4473045" cy="285217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6084105" y="4441273"/>
            <a:ext cx="280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included in CgemBoss665b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716010" y="727791"/>
            <a:ext cx="4203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smtClean="0">
                <a:solidFill>
                  <a:srgbClr val="3366FF"/>
                </a:solidFill>
              </a:rPr>
              <a:t>studied by </a:t>
            </a:r>
            <a:r>
              <a:rPr kumimoji="1" lang="en-US" altLang="zh-CN" sz="1600" dirty="0" err="1" smtClean="0">
                <a:solidFill>
                  <a:srgbClr val="3366FF"/>
                </a:solidFill>
              </a:rPr>
              <a:t>Nannan</a:t>
            </a:r>
            <a:r>
              <a:rPr kumimoji="1" lang="en-US" altLang="zh-CN" sz="1600" dirty="0" smtClean="0">
                <a:solidFill>
                  <a:srgbClr val="3366FF"/>
                </a:solidFill>
              </a:rPr>
              <a:t> Miao, Yao </a:t>
            </a:r>
            <a:r>
              <a:rPr kumimoji="1" lang="en-US" altLang="zh-CN" sz="1600" dirty="0" smtClean="0">
                <a:solidFill>
                  <a:srgbClr val="3366FF"/>
                </a:solidFill>
              </a:rPr>
              <a:t>Zhang (2017) </a:t>
            </a:r>
            <a:endParaRPr kumimoji="1" lang="zh-CN" altLang="en-US" sz="1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2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4765"/>
            <a:ext cx="9144000" cy="1143000"/>
          </a:xfrm>
        </p:spPr>
        <p:txBody>
          <a:bodyPr/>
          <a:lstStyle/>
          <a:p>
            <a:r>
              <a:rPr kumimoji="1" lang="en-US" altLang="zh-CN" sz="3600" b="1" dirty="0" smtClean="0">
                <a:latin typeface="Times New Roman"/>
                <a:cs typeface="Times New Roman"/>
              </a:rPr>
              <a:t>Matching of the tracks between CGEM-IT and Outer-DC  </a:t>
            </a:r>
            <a:r>
              <a:rPr kumimoji="1" lang="en-US" altLang="zh-CN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v1</a:t>
            </a:r>
            <a:endParaRPr kumimoji="1" lang="zh-CN" altLang="en-US" sz="3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85" y="1329036"/>
            <a:ext cx="3750580" cy="7725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7690" y="1477272"/>
            <a:ext cx="8964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latin typeface="Times New Roman"/>
                <a:cs typeface="Times New Roman"/>
              </a:rPr>
              <a:t>				     is calculated between track segments in</a:t>
            </a:r>
          </a:p>
          <a:p>
            <a:endParaRPr kumimoji="1" lang="en-US" altLang="zh-CN" sz="2000" dirty="0">
              <a:latin typeface="Times New Roman"/>
              <a:cs typeface="Times New Roman"/>
            </a:endParaRPr>
          </a:p>
          <a:p>
            <a:r>
              <a:rPr kumimoji="1" lang="en-US" altLang="zh-CN" sz="2000" dirty="0" smtClean="0">
                <a:latin typeface="Times New Roman"/>
                <a:cs typeface="Times New Roman"/>
              </a:rPr>
              <a:t>CGEM-IT and Outer-DC to valuate the consistency quantitatively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0" y="2564940"/>
            <a:ext cx="8928620" cy="20161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0" y="4725090"/>
            <a:ext cx="5904410" cy="20161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32150" y="4797095"/>
            <a:ext cx="1944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Examples for </a:t>
            </a:r>
            <a:r>
              <a:rPr kumimoji="1" lang="en-US" altLang="zh-CN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zh-CN" baseline="30000" dirty="0" smtClean="0">
                <a:latin typeface="Symbol" charset="2"/>
                <a:cs typeface="Symbol" charset="2"/>
              </a:rPr>
              <a:t>±</a:t>
            </a:r>
            <a:r>
              <a:rPr kumimoji="1" lang="en-US" altLang="zh-CN" dirty="0" smtClean="0">
                <a:latin typeface="Times New Roman"/>
                <a:cs typeface="Times New Roman"/>
              </a:rPr>
              <a:t> </a:t>
            </a:r>
            <a:br>
              <a:rPr kumimoji="1" lang="en-US" altLang="zh-CN" dirty="0" smtClean="0">
                <a:latin typeface="Times New Roman"/>
                <a:cs typeface="Times New Roman"/>
              </a:rPr>
            </a:br>
            <a:r>
              <a:rPr kumimoji="1" lang="en-US" altLang="zh-CN" dirty="0" smtClean="0">
                <a:latin typeface="Times New Roman"/>
                <a:cs typeface="Times New Roman"/>
              </a:rPr>
              <a:t>with </a:t>
            </a:r>
            <a:r>
              <a:rPr kumimoji="1" lang="en-US" altLang="zh-CN" dirty="0" err="1" smtClean="0">
                <a:latin typeface="Times New Roman"/>
                <a:cs typeface="Times New Roman"/>
              </a:rPr>
              <a:t>p</a:t>
            </a:r>
            <a:r>
              <a:rPr kumimoji="1" lang="en-US" altLang="zh-CN" baseline="-25000" dirty="0" err="1" smtClean="0">
                <a:latin typeface="Times New Roman"/>
                <a:cs typeface="Times New Roman"/>
              </a:rPr>
              <a:t>t</a:t>
            </a:r>
            <a:r>
              <a:rPr kumimoji="1" lang="en-US" altLang="zh-CN" dirty="0" smtClean="0">
                <a:latin typeface="Times New Roman"/>
                <a:cs typeface="Times New Roman"/>
              </a:rPr>
              <a:t>=0.8 </a:t>
            </a:r>
            <a:r>
              <a:rPr kumimoji="1" lang="en-US" altLang="zh-CN" dirty="0" err="1" smtClean="0">
                <a:latin typeface="Times New Roman"/>
                <a:cs typeface="Times New Roman"/>
              </a:rPr>
              <a:t>GeV</a:t>
            </a:r>
            <a:r>
              <a:rPr kumimoji="1" lang="en-US" altLang="zh-CN" dirty="0" smtClean="0">
                <a:latin typeface="Times New Roman"/>
                <a:cs typeface="Times New Roman"/>
              </a:rPr>
              <a:t>/c</a:t>
            </a:r>
          </a:p>
          <a:p>
            <a:endParaRPr kumimoji="1" lang="en-US" altLang="zh-CN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l"/>
            </a:pPr>
            <a:endParaRPr kumimoji="1" lang="en-US" altLang="zh-CN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l"/>
            </a:pP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28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2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44765"/>
            <a:ext cx="9144000" cy="1143000"/>
          </a:xfrm>
        </p:spPr>
        <p:txBody>
          <a:bodyPr/>
          <a:lstStyle/>
          <a:p>
            <a:r>
              <a:rPr kumimoji="1" lang="en-US" altLang="zh-CN" sz="3600" b="1" dirty="0" smtClean="0">
                <a:latin typeface="Times New Roman"/>
                <a:cs typeface="Times New Roman"/>
              </a:rPr>
              <a:t>Matching of the tracks between CGEM-IT and Outer-DC  </a:t>
            </a:r>
            <a:r>
              <a:rPr lang="en-US" altLang="zh-CN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v1</a:t>
            </a:r>
            <a:endParaRPr kumimoji="1" lang="zh-CN" altLang="en-US" sz="3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00" y="1412860"/>
            <a:ext cx="8590749" cy="23761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0" y="4099734"/>
            <a:ext cx="5904410" cy="253518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300120" y="4581080"/>
            <a:ext cx="2843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dirty="0">
                <a:latin typeface="Times New Roman"/>
                <a:cs typeface="Times New Roman"/>
              </a:rPr>
              <a:t>Proper requirements are chosen for different parameters and </a:t>
            </a:r>
            <a:r>
              <a:rPr kumimoji="1" lang="en-US" altLang="zh-CN" dirty="0" smtClean="0">
                <a:latin typeface="Times New Roman"/>
                <a:cs typeface="Times New Roman"/>
              </a:rPr>
              <a:t>momenta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dirty="0" smtClean="0">
                <a:latin typeface="Times New Roman"/>
                <a:cs typeface="Times New Roman"/>
              </a:rPr>
              <a:t>Efficiency ~ 99%</a:t>
            </a:r>
            <a:endParaRPr lang="zh-CN" altLang="en-US" dirty="0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29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765"/>
            <a:ext cx="8229600" cy="1143000"/>
          </a:xfrm>
        </p:spPr>
        <p:txBody>
          <a:bodyPr/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BESIII experiment: physics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7632848" cy="36004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15616" y="4964976"/>
            <a:ext cx="307007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kumimoji="1" lang="en-US" altLang="zh-CN" sz="2400" dirty="0" smtClean="0"/>
              <a:t>R and QCD</a:t>
            </a:r>
          </a:p>
          <a:p>
            <a:pPr marL="342900" indent="-342900">
              <a:buFont typeface="Wingdings" charset="2"/>
              <a:buChar char="ü"/>
            </a:pPr>
            <a:r>
              <a:rPr kumimoji="1" lang="en-US" altLang="zh-CN" sz="2400" dirty="0" smtClean="0">
                <a:latin typeface="Symbol" charset="2"/>
                <a:cs typeface="Symbol" charset="2"/>
              </a:rPr>
              <a:t>t</a:t>
            </a:r>
            <a:r>
              <a:rPr kumimoji="1" lang="en-US" altLang="zh-CN" sz="2400" dirty="0" smtClean="0"/>
              <a:t> physics</a:t>
            </a:r>
          </a:p>
          <a:p>
            <a:pPr marL="342900" indent="-342900">
              <a:buFont typeface="Wingdings" charset="2"/>
              <a:buChar char="ü"/>
            </a:pPr>
            <a:r>
              <a:rPr kumimoji="1" lang="en-US" altLang="zh-CN" sz="2400" dirty="0" smtClean="0"/>
              <a:t>Light hadron physics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788024" y="4964976"/>
            <a:ext cx="341632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kumimoji="1" lang="en-US" altLang="zh-CN" sz="2400" dirty="0" err="1" smtClean="0"/>
              <a:t>Charmonium</a:t>
            </a:r>
            <a:r>
              <a:rPr kumimoji="1" lang="en-US" altLang="zh-CN" sz="2400" dirty="0" smtClean="0"/>
              <a:t> physics</a:t>
            </a:r>
          </a:p>
          <a:p>
            <a:pPr marL="342900" indent="-342900">
              <a:buFont typeface="Wingdings" charset="2"/>
              <a:buChar char="ü"/>
            </a:pPr>
            <a:r>
              <a:rPr kumimoji="1" lang="en-US" altLang="zh-CN" sz="2400" dirty="0" smtClean="0"/>
              <a:t>Charm Physics</a:t>
            </a:r>
          </a:p>
          <a:p>
            <a:pPr marL="342900" indent="-342900">
              <a:buFont typeface="Wingdings" charset="2"/>
              <a:buChar char="ü"/>
            </a:pPr>
            <a:r>
              <a:rPr kumimoji="1" lang="en-US" altLang="zh-CN" sz="2400" dirty="0" smtClean="0"/>
              <a:t>XYZ meson physics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3143404" y="1484784"/>
            <a:ext cx="142859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sz="2000" dirty="0" err="1" smtClean="0">
                <a:latin typeface="Symbol" charset="2"/>
                <a:cs typeface="Symbol" charset="2"/>
              </a:rPr>
              <a:t>tt</a:t>
            </a:r>
            <a:r>
              <a:rPr kumimoji="1" lang="en-US" altLang="zh-CN" sz="2000" dirty="0" smtClean="0">
                <a:latin typeface="Symbol" charset="2"/>
                <a:cs typeface="Symbol" charset="2"/>
              </a:rPr>
              <a:t> 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threshold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cxnSp>
        <p:nvCxnSpPr>
          <p:cNvPr id="9" name="直线箭头连接符 8"/>
          <p:cNvCxnSpPr>
            <a:stCxn id="8" idx="3"/>
          </p:cNvCxnSpPr>
          <p:nvPr/>
        </p:nvCxnSpPr>
        <p:spPr>
          <a:xfrm>
            <a:off x="4572000" y="1684839"/>
            <a:ext cx="1178864" cy="15281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716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44765"/>
            <a:ext cx="9144000" cy="1143000"/>
          </a:xfrm>
        </p:spPr>
        <p:txBody>
          <a:bodyPr/>
          <a:lstStyle/>
          <a:p>
            <a:r>
              <a:rPr kumimoji="1" lang="en-US" altLang="zh-CN" sz="3600" b="1" dirty="0" smtClean="0">
                <a:latin typeface="Times New Roman"/>
                <a:cs typeface="Times New Roman"/>
              </a:rPr>
              <a:t>Matching of the tracks between CGEM-IT and Outer-DC  </a:t>
            </a:r>
            <a:r>
              <a:rPr kumimoji="1" lang="en-US" altLang="zh-CN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v2</a:t>
            </a:r>
            <a:endParaRPr kumimoji="1" lang="zh-CN" altLang="en-US" sz="3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30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43880" y="1124840"/>
            <a:ext cx="402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improvement included in CgemBoss665b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5" y="4293060"/>
            <a:ext cx="3816265" cy="242693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7691" y="1443473"/>
            <a:ext cx="90363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New geometry + digi_v2 =&gt; need new optimization</a:t>
            </a:r>
          </a:p>
          <a:p>
            <a:pPr marL="342900" indent="-34290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Matching criteria on </a:t>
            </a:r>
            <a:r>
              <a:rPr kumimoji="1" lang="en-US" altLang="zh-CN" sz="2000" dirty="0" smtClean="0">
                <a:latin typeface="Symbol" charset="2"/>
                <a:cs typeface="Symbol" charset="2"/>
              </a:rPr>
              <a:t>c</a:t>
            </a:r>
            <a:r>
              <a:rPr kumimoji="1" lang="en-US" altLang="zh-CN" sz="2000" baseline="30000" dirty="0" smtClean="0">
                <a:latin typeface="Times New Roman"/>
                <a:cs typeface="Times New Roman"/>
              </a:rPr>
              <a:t>2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 is not standard</a:t>
            </a:r>
          </a:p>
          <a:p>
            <a:pPr marL="342900" indent="-342900">
              <a:buFont typeface="Wingdings" charset="2"/>
              <a:buChar char="l"/>
            </a:pPr>
            <a:r>
              <a:rPr kumimoji="1" lang="en-US" altLang="zh-CN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Improvement:</a:t>
            </a:r>
          </a:p>
          <a:p>
            <a:pPr marL="798513" lvl="1" indent="-342900">
              <a:buFont typeface="Wingdings" charset="2"/>
              <a:buChar char="u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Calibrate the resolution of the residual between CGEM &amp; ODC track parameters</a:t>
            </a:r>
          </a:p>
          <a:p>
            <a:pPr marL="798513" lvl="1" indent="-342900">
              <a:buFont typeface="Wingdings" charset="2"/>
              <a:buChar char="u"/>
            </a:pPr>
            <a:endParaRPr kumimoji="1" lang="en-US" altLang="zh-CN" sz="2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798513" lvl="1" indent="-342900">
              <a:buFont typeface="Wingdings" charset="2"/>
              <a:buChar char="u"/>
            </a:pPr>
            <a:endParaRPr kumimoji="1" lang="en-US" altLang="zh-CN" sz="20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798513" lvl="1" indent="-342900">
              <a:buFont typeface="Wingdings" charset="2"/>
              <a:buChar char="u"/>
            </a:pPr>
            <a:endParaRPr kumimoji="1" lang="en-US" altLang="zh-CN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803" y="3095367"/>
            <a:ext cx="1800000" cy="11256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60" y="3082901"/>
            <a:ext cx="1800000" cy="11381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060" y="3081147"/>
            <a:ext cx="1800000" cy="11399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810" y="3068975"/>
            <a:ext cx="1800000" cy="11339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5" y="3068975"/>
            <a:ext cx="1800000" cy="111638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27740" y="3140980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zh-CN" sz="2000" b="1" baseline="-25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kumimoji="1" lang="en-US" altLang="zh-CN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_dr</a:t>
            </a:r>
            <a:endParaRPr kumimoji="1" lang="zh-CN" altLang="en-US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33230" y="3068975"/>
            <a:ext cx="762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zh-CN" sz="2000" b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kumimoji="1" lang="en-US" altLang="zh-CN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_</a:t>
            </a:r>
            <a:r>
              <a:rPr kumimoji="1" lang="en-US" altLang="zh-CN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f</a:t>
            </a:r>
            <a:r>
              <a:rPr kumimoji="1" lang="en-US" altLang="zh-CN" sz="20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endParaRPr kumimoji="1" lang="zh-CN" altLang="en-US" sz="2000" b="1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99995" y="305101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zh-CN" sz="2000" b="1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kumimoji="1" lang="en-US" altLang="zh-CN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_</a:t>
            </a:r>
            <a:r>
              <a:rPr kumimoji="1" lang="en-US" altLang="zh-CN" sz="20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k</a:t>
            </a:r>
            <a:endParaRPr kumimoji="1" lang="zh-CN" altLang="en-US" sz="2000" b="1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72125" y="3068975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zh-CN" sz="2000" b="1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kumimoji="1" lang="en-US" altLang="zh-CN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_dz</a:t>
            </a:r>
            <a:endParaRPr kumimoji="1" lang="zh-CN" altLang="en-US" sz="2000" b="1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028240" y="3068975"/>
            <a:ext cx="105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zh-CN" sz="2000" b="1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kumimoji="1" lang="en-US" altLang="zh-CN" sz="20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_tan</a:t>
            </a:r>
            <a:r>
              <a:rPr kumimoji="1" lang="en-US" altLang="zh-CN" sz="20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endParaRPr kumimoji="1" lang="zh-CN" altLang="en-US" sz="2000" b="1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44467" y="4221055"/>
            <a:ext cx="386213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u"/>
            </a:pP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More </a:t>
            </a:r>
            <a:r>
              <a:rPr kumimoji="1" lang="en-US" altLang="zh-CN" sz="2000" dirty="0">
                <a:solidFill>
                  <a:srgbClr val="0000FF"/>
                </a:solidFill>
                <a:latin typeface="Times New Roman"/>
                <a:cs typeface="Times New Roman"/>
              </a:rPr>
              <a:t>meaningful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criteria</a:t>
            </a:r>
          </a:p>
          <a:p>
            <a:r>
              <a:rPr kumimoji="1" lang="en-US" altLang="zh-CN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     c</a:t>
            </a:r>
            <a:r>
              <a:rPr kumimoji="1" lang="en-US" altLang="zh-CN" sz="20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=(H</a:t>
            </a:r>
            <a:r>
              <a:rPr kumimoji="1" lang="en-US" altLang="zh-CN" sz="20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CGEM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-H</a:t>
            </a:r>
            <a:r>
              <a:rPr kumimoji="1" lang="en-US" altLang="zh-CN" sz="20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ODC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r>
              <a:rPr kumimoji="1" lang="en-US" altLang="zh-CN" sz="20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/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zh-CN" sz="20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kumimoji="1" lang="en-US" altLang="zh-CN" sz="20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&lt;30~100</a:t>
            </a:r>
            <a:endParaRPr kumimoji="1" lang="en-US" altLang="zh-CN" sz="2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u"/>
            </a:pPr>
            <a:endParaRPr kumimoji="1" lang="en-US" altLang="zh-CN" sz="2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u"/>
            </a:pPr>
            <a:r>
              <a:rPr kumimoji="1" lang="en-US" altLang="zh-CN" sz="2000" dirty="0">
                <a:solidFill>
                  <a:srgbClr val="0000FF"/>
                </a:solidFill>
                <a:latin typeface="Times New Roman"/>
                <a:cs typeface="Times New Roman"/>
              </a:rPr>
              <a:t>Distinguish with </a:t>
            </a:r>
            <a:r>
              <a:rPr kumimoji="1" lang="en-US" altLang="zh-CN" sz="2000" dirty="0">
                <a:solidFill>
                  <a:srgbClr val="0000FF"/>
                </a:solidFill>
                <a:latin typeface="Symbol" charset="2"/>
                <a:cs typeface="Symbol" charset="2"/>
              </a:rPr>
              <a:t>f</a:t>
            </a:r>
            <a:r>
              <a:rPr kumimoji="1" lang="en-US" altLang="zh-CN" sz="20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kumimoji="1" lang="en-US" altLang="zh-CN" sz="2000" dirty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k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, </a:t>
            </a:r>
            <a:r>
              <a:rPr kumimoji="1" lang="en-US" altLang="zh-CN" sz="2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tan</a:t>
            </a:r>
            <a:r>
              <a:rPr kumimoji="1" lang="en-US" altLang="zh-CN" sz="2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/>
            </a:r>
            <a:br>
              <a:rPr kumimoji="1" lang="en-US" altLang="zh-CN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</a:b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if multiple combinations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96210" y="4581080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m-</a:t>
            </a:r>
            <a:endParaRPr kumimoji="1" lang="zh-CN" altLang="en-US" sz="2000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17475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3845"/>
            <a:ext cx="8229600" cy="1143000"/>
          </a:xfrm>
        </p:spPr>
        <p:txBody>
          <a:bodyPr/>
          <a:lstStyle/>
          <a:p>
            <a:r>
              <a:rPr kumimoji="1" lang="en-US" altLang="zh-CN" sz="4000" b="1" dirty="0" smtClean="0">
                <a:latin typeface="Times New Roman"/>
                <a:cs typeface="Times New Roman"/>
              </a:rPr>
              <a:t>Efficiency for track segment finding and matching</a:t>
            </a:r>
            <a:endParaRPr kumimoji="1" lang="zh-CN" altLang="en-US" sz="4000" b="1" dirty="0">
              <a:latin typeface="Times New Roman"/>
              <a:cs typeface="Times New Roman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0" y="1628875"/>
            <a:ext cx="4413240" cy="307344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15760" y="4869100"/>
            <a:ext cx="745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Efficiency for track segment finding/fitting with CGEM-IT &gt;99%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Tracking efficiency with Outer-DC improved by 1~2%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>
                <a:latin typeface="Times New Roman"/>
                <a:cs typeface="Times New Roman"/>
              </a:rPr>
              <a:t>Relative efficiency for track matching 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&gt;99%  (~100% @ high </a:t>
            </a:r>
            <a:r>
              <a:rPr kumimoji="1" lang="en-US" altLang="zh-CN" sz="2000" dirty="0" err="1" smtClean="0">
                <a:latin typeface="Times New Roman"/>
                <a:cs typeface="Times New Roman"/>
              </a:rPr>
              <a:t>p</a:t>
            </a:r>
            <a:r>
              <a:rPr kumimoji="1" lang="en-US" altLang="zh-CN" sz="2000" baseline="-25000" dirty="0" err="1" smtClean="0">
                <a:latin typeface="Times New Roman"/>
                <a:cs typeface="Times New Roman"/>
              </a:rPr>
              <a:t>T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)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31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35810" y="1988900"/>
            <a:ext cx="23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old geometry, digi_v1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55895"/>
            <a:ext cx="4547311" cy="28802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88140" y="2060905"/>
            <a:ext cx="23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new geometry, digi_v2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48165" y="2348925"/>
            <a:ext cx="168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CgemBoss665b</a:t>
            </a:r>
            <a:endParaRPr kumimoji="1" lang="zh-CN" alt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283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17745"/>
            <a:ext cx="9144000" cy="792055"/>
          </a:xfrm>
        </p:spPr>
        <p:txBody>
          <a:bodyPr/>
          <a:lstStyle/>
          <a:p>
            <a:r>
              <a:rPr kumimoji="1" lang="en-US" altLang="zh-CN" sz="3600" b="1" dirty="0" smtClean="0">
                <a:latin typeface="Times New Roman"/>
                <a:cs typeface="Times New Roman"/>
              </a:rPr>
              <a:t>Global tracking with Hough transformation</a:t>
            </a:r>
            <a:endParaRPr kumimoji="1" lang="zh-CN" altLang="en-US" sz="3600" b="1" dirty="0">
              <a:latin typeface="Times New Roman"/>
              <a:cs typeface="Times New Roman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9695" y="1052835"/>
            <a:ext cx="8969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>
                <a:latin typeface="Times New Roman"/>
                <a:cs typeface="Times New Roman"/>
              </a:rPr>
              <a:t>Complementary tracking 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module: in </a:t>
            </a:r>
            <a:r>
              <a:rPr kumimoji="1" lang="en-US" altLang="zh-CN" sz="2000" dirty="0">
                <a:latin typeface="Times New Roman"/>
                <a:cs typeface="Times New Roman"/>
              </a:rPr>
              <a:t>the case of no good track (segment) candidate 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/>
            </a:r>
            <a:br>
              <a:rPr kumimoji="1" lang="en-US" altLang="zh-CN" sz="2000" dirty="0" smtClean="0">
                <a:latin typeface="Times New Roman"/>
                <a:cs typeface="Times New Roman"/>
              </a:rPr>
            </a:br>
            <a:r>
              <a:rPr kumimoji="1" lang="en-US" altLang="zh-CN" sz="2000" dirty="0" smtClean="0">
                <a:latin typeface="Times New Roman"/>
                <a:cs typeface="Times New Roman"/>
              </a:rPr>
              <a:t>found </a:t>
            </a:r>
            <a:r>
              <a:rPr kumimoji="1" lang="en-US" altLang="zh-CN" sz="2000" dirty="0">
                <a:latin typeface="Times New Roman"/>
                <a:cs typeface="Times New Roman"/>
              </a:rPr>
              <a:t>in either CGEM-IT or Outer-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DC (especially for low momentum track)</a:t>
            </a:r>
            <a:endParaRPr kumimoji="1" lang="en-US" altLang="zh-CN" sz="2000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Transformation procedure in practice tracking: 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77" y="2107199"/>
            <a:ext cx="2018840" cy="17614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762" y="2063382"/>
            <a:ext cx="2276433" cy="18308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977" y="2028818"/>
            <a:ext cx="2232155" cy="189407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3705" y="3847483"/>
            <a:ext cx="1679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latin typeface="Times New Roman"/>
                <a:cs typeface="Times New Roman"/>
              </a:rPr>
              <a:t>Circle</a:t>
            </a:r>
          </a:p>
          <a:p>
            <a:r>
              <a:rPr kumimoji="1" lang="en-US" altLang="zh-CN" sz="2000" dirty="0" smtClean="0">
                <a:latin typeface="Times New Roman"/>
                <a:cs typeface="Times New Roman"/>
              </a:rPr>
              <a:t>(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image space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)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12385" y="3835319"/>
            <a:ext cx="1615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latin typeface="Times New Roman"/>
                <a:cs typeface="Times New Roman"/>
              </a:rPr>
              <a:t>Line</a:t>
            </a:r>
          </a:p>
          <a:p>
            <a:r>
              <a:rPr kumimoji="1" lang="en-US" altLang="zh-CN" sz="2000" dirty="0">
                <a:latin typeface="Times New Roman"/>
                <a:cs typeface="Times New Roman"/>
              </a:rPr>
              <a:t>(</a:t>
            </a:r>
            <a:r>
              <a:rPr kumimoji="1" lang="en-US" altLang="zh-CN" sz="2000" dirty="0">
                <a:solidFill>
                  <a:srgbClr val="0000FF"/>
                </a:solidFill>
                <a:latin typeface="Times New Roman"/>
                <a:cs typeface="Times New Roman"/>
              </a:rPr>
              <a:t>image space</a:t>
            </a:r>
            <a:r>
              <a:rPr kumimoji="1" lang="en-US" altLang="zh-CN" sz="2000" dirty="0">
                <a:latin typeface="Times New Roman"/>
                <a:cs typeface="Times New Roman"/>
              </a:rPr>
              <a:t>)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17824" y="3847483"/>
            <a:ext cx="2014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latin typeface="Times New Roman"/>
                <a:cs typeface="Times New Roman"/>
              </a:rPr>
              <a:t>     Point</a:t>
            </a:r>
          </a:p>
          <a:p>
            <a:pPr algn="ctr"/>
            <a:r>
              <a:rPr kumimoji="1" lang="en-US" altLang="zh-CN" sz="2000" dirty="0" smtClean="0">
                <a:latin typeface="Times New Roman"/>
                <a:cs typeface="Times New Roman"/>
              </a:rPr>
              <a:t>(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parameter </a:t>
            </a:r>
            <a:r>
              <a:rPr kumimoji="1" lang="en-US" altLang="zh-CN" sz="2000" dirty="0">
                <a:solidFill>
                  <a:srgbClr val="0000FF"/>
                </a:solidFill>
                <a:latin typeface="Times New Roman"/>
                <a:cs typeface="Times New Roman"/>
              </a:rPr>
              <a:t>space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)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cxnSp>
        <p:nvCxnSpPr>
          <p:cNvPr id="12" name="直接箭头连接符 41"/>
          <p:cNvCxnSpPr>
            <a:cxnSpLocks noChangeShapeType="1"/>
          </p:cNvCxnSpPr>
          <p:nvPr/>
        </p:nvCxnSpPr>
        <p:spPr bwMode="auto">
          <a:xfrm flipV="1">
            <a:off x="1931667" y="4242691"/>
            <a:ext cx="1875408" cy="0"/>
          </a:xfrm>
          <a:prstGeom prst="straightConnector1">
            <a:avLst/>
          </a:prstGeom>
          <a:noFill/>
          <a:ln w="38100" cmpd="dbl">
            <a:solidFill>
              <a:schemeClr val="tx1"/>
            </a:solidFill>
            <a:prstDash val="solid"/>
            <a:round/>
            <a:headEnd type="none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接箭头连接符 41"/>
          <p:cNvCxnSpPr>
            <a:cxnSpLocks noChangeShapeType="1"/>
          </p:cNvCxnSpPr>
          <p:nvPr/>
        </p:nvCxnSpPr>
        <p:spPr bwMode="auto">
          <a:xfrm flipV="1">
            <a:off x="5243897" y="4230362"/>
            <a:ext cx="1875408" cy="0"/>
          </a:xfrm>
          <a:prstGeom prst="straightConnector1">
            <a:avLst/>
          </a:prstGeom>
          <a:noFill/>
          <a:ln w="38100" cmpd="dbl">
            <a:solidFill>
              <a:schemeClr val="tx1"/>
            </a:solidFill>
            <a:prstDash val="solid"/>
            <a:round/>
            <a:headEnd type="none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文本框 16"/>
          <p:cNvSpPr txBox="1"/>
          <p:nvPr/>
        </p:nvSpPr>
        <p:spPr>
          <a:xfrm>
            <a:off x="2579712" y="354729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x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81852" y="198890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91860" y="3475294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X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48732" y="202588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Y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075677" y="3873359"/>
            <a:ext cx="149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X=2x/(x</a:t>
            </a:r>
            <a:r>
              <a:rPr kumimoji="1" lang="en-US" altLang="zh-CN" baseline="30000" dirty="0" smtClean="0">
                <a:latin typeface="Times New Roman"/>
                <a:cs typeface="Times New Roman"/>
              </a:rPr>
              <a:t>2</a:t>
            </a:r>
            <a:r>
              <a:rPr kumimoji="1" lang="en-US" altLang="zh-CN" dirty="0" smtClean="0">
                <a:latin typeface="Times New Roman"/>
                <a:cs typeface="Times New Roman"/>
              </a:rPr>
              <a:t>+y</a:t>
            </a:r>
            <a:r>
              <a:rPr kumimoji="1" lang="en-US" altLang="zh-CN" baseline="30000" dirty="0" smtClean="0">
                <a:latin typeface="Times New Roman"/>
                <a:cs typeface="Times New Roman"/>
              </a:rPr>
              <a:t>2</a:t>
            </a:r>
            <a:r>
              <a:rPr kumimoji="1" lang="en-US" altLang="zh-CN" dirty="0" smtClean="0">
                <a:latin typeface="Times New Roman"/>
                <a:cs typeface="Times New Roman"/>
              </a:rPr>
              <a:t>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075677" y="4242691"/>
            <a:ext cx="1457976" cy="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/>
                <a:cs typeface="Times New Roman"/>
              </a:rPr>
              <a:t>Y</a:t>
            </a:r>
            <a:r>
              <a:rPr kumimoji="1" lang="en-US" altLang="zh-CN" dirty="0" smtClean="0">
                <a:latin typeface="Times New Roman"/>
                <a:cs typeface="Times New Roman"/>
              </a:rPr>
              <a:t>=2y/(x</a:t>
            </a:r>
            <a:r>
              <a:rPr kumimoji="1" lang="en-US" altLang="zh-CN" baseline="30000" dirty="0" smtClean="0">
                <a:latin typeface="Times New Roman"/>
                <a:cs typeface="Times New Roman"/>
              </a:rPr>
              <a:t>2</a:t>
            </a:r>
            <a:r>
              <a:rPr kumimoji="1" lang="en-US" altLang="zh-CN" dirty="0" smtClean="0">
                <a:latin typeface="Times New Roman"/>
                <a:cs typeface="Times New Roman"/>
              </a:rPr>
              <a:t>+y</a:t>
            </a:r>
            <a:r>
              <a:rPr kumimoji="1" lang="en-US" altLang="zh-CN" baseline="30000" dirty="0" smtClean="0">
                <a:latin typeface="Times New Roman"/>
                <a:cs typeface="Times New Roman"/>
              </a:rPr>
              <a:t>2</a:t>
            </a:r>
            <a:r>
              <a:rPr kumimoji="1" lang="en-US" altLang="zh-CN" dirty="0" smtClean="0">
                <a:latin typeface="Times New Roman"/>
                <a:cs typeface="Times New Roman"/>
              </a:rPr>
              <a:t>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239827" y="3835319"/>
            <a:ext cx="173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latin typeface="Symbol" charset="2"/>
                <a:cs typeface="Symbol" charset="2"/>
              </a:rPr>
              <a:t>r</a:t>
            </a:r>
            <a:r>
              <a:rPr kumimoji="1" lang="en-US" altLang="zh-CN" dirty="0" smtClean="0">
                <a:latin typeface="Times New Roman"/>
                <a:cs typeface="Times New Roman"/>
              </a:rPr>
              <a:t>=</a:t>
            </a:r>
            <a:r>
              <a:rPr kumimoji="1" lang="en-US" altLang="zh-CN" dirty="0" err="1" smtClean="0">
                <a:latin typeface="Times New Roman"/>
                <a:cs typeface="Times New Roman"/>
              </a:rPr>
              <a:t>Xcos</a:t>
            </a:r>
            <a:r>
              <a:rPr kumimoji="1" lang="en-US" altLang="zh-CN" dirty="0" err="1" smtClean="0">
                <a:latin typeface="Symbol" charset="2"/>
                <a:cs typeface="Symbol" charset="2"/>
              </a:rPr>
              <a:t>q</a:t>
            </a:r>
            <a:r>
              <a:rPr kumimoji="1" lang="en-US" altLang="zh-CN" dirty="0" err="1" smtClean="0">
                <a:latin typeface="Times New Roman"/>
                <a:cs typeface="Times New Roman"/>
              </a:rPr>
              <a:t>+Ysin</a:t>
            </a:r>
            <a:r>
              <a:rPr kumimoji="1" lang="en-US" altLang="zh-CN" dirty="0" err="1" smtClean="0">
                <a:latin typeface="Symbol" charset="2"/>
                <a:cs typeface="Symbol" charset="2"/>
              </a:rPr>
              <a:t>q</a:t>
            </a:r>
            <a:endParaRPr kumimoji="1" lang="zh-CN" altLang="en-US" dirty="0">
              <a:latin typeface="Symbol" charset="2"/>
              <a:cs typeface="Symbol" charset="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156629" y="2035194"/>
            <a:ext cx="31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r</a:t>
            </a:r>
            <a:endParaRPr kumimoji="1" lang="zh-CN" alt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628132" y="3573010"/>
            <a:ext cx="30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endParaRPr kumimoji="1" lang="zh-CN" alt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62370" y="4222769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Hough </a:t>
            </a:r>
          </a:p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transformation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幻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32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37547" y="620805"/>
            <a:ext cx="5550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Isabella GARZIA &amp; </a:t>
            </a:r>
            <a:r>
              <a:rPr lang="en-US" altLang="zh-CN" dirty="0" err="1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Giulio</a:t>
            </a:r>
            <a:r>
              <a:rPr lang="en-US" altLang="zh-CN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MEZZADRI (started in 2015</a:t>
            </a:r>
            <a:r>
              <a:rPr lang="en-US" altLang="zh-CN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) </a:t>
            </a:r>
            <a:r>
              <a:rPr lang="en-US" altLang="zh-CN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/>
            </a:r>
            <a:br>
              <a:rPr lang="en-US" altLang="zh-CN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</a:br>
            <a:r>
              <a:rPr lang="en-US" altLang="zh-CN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Yao </a:t>
            </a:r>
            <a:r>
              <a:rPr lang="en-US" altLang="zh-CN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ZHANG, Zhen HUAN (joined in 2017)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9695" y="4613000"/>
            <a:ext cx="3865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Tracking =&gt; Peak (point) finding 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85" y="4571070"/>
            <a:ext cx="3312230" cy="224216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4116637" y="4931095"/>
            <a:ext cx="31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r</a:t>
            </a:r>
            <a:endParaRPr kumimoji="1" lang="zh-CN" alt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76040" y="50031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zh-CN" dirty="0">
                <a:latin typeface="Times New Roman"/>
                <a:cs typeface="Times New Roman"/>
              </a:rPr>
              <a:t>Define a </a:t>
            </a:r>
            <a:r>
              <a:rPr lang="en-US" altLang="zh-CN" dirty="0" smtClean="0">
                <a:latin typeface="Times New Roman"/>
                <a:cs typeface="Times New Roman"/>
              </a:rPr>
              <a:t>matrix (</a:t>
            </a:r>
            <a:r>
              <a:rPr lang="en-US" altLang="zh-CN" dirty="0" smtClean="0">
                <a:latin typeface="Symbol" charset="2"/>
                <a:cs typeface="Symbol" charset="2"/>
              </a:rPr>
              <a:t>r</a:t>
            </a:r>
            <a:r>
              <a:rPr lang="en-US" altLang="zh-CN" dirty="0" smtClean="0">
                <a:latin typeface="Times New Roman"/>
                <a:cs typeface="Times New Roman"/>
              </a:rPr>
              <a:t>, </a:t>
            </a:r>
            <a:r>
              <a:rPr lang="en-US" altLang="zh-CN" dirty="0" smtClean="0">
                <a:latin typeface="Symbol" charset="2"/>
                <a:cs typeface="Symbol" charset="2"/>
              </a:rPr>
              <a:t>q</a:t>
            </a:r>
            <a:r>
              <a:rPr lang="en-US" altLang="zh-CN" dirty="0" smtClean="0">
                <a:latin typeface="Times New Roman"/>
                <a:cs typeface="Times New Roman"/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zh-CN" dirty="0" smtClean="0">
                <a:latin typeface="Times New Roman"/>
                <a:cs typeface="Times New Roman"/>
              </a:rPr>
              <a:t>If </a:t>
            </a:r>
            <a:r>
              <a:rPr lang="en-US" altLang="zh-CN" dirty="0">
                <a:latin typeface="Times New Roman"/>
                <a:cs typeface="Times New Roman"/>
              </a:rPr>
              <a:t>line passes through a cell </a:t>
            </a:r>
            <a:r>
              <a:rPr lang="en-US" altLang="zh-CN" dirty="0" smtClean="0">
                <a:latin typeface="Times New Roman"/>
                <a:cs typeface="Times New Roman"/>
              </a:rPr>
              <a:t/>
            </a:r>
            <a:br>
              <a:rPr lang="en-US" altLang="zh-CN" dirty="0" smtClean="0">
                <a:latin typeface="Times New Roman"/>
                <a:cs typeface="Times New Roman"/>
              </a:rPr>
            </a:br>
            <a:r>
              <a:rPr lang="en-US" altLang="zh-CN" dirty="0" smtClean="0">
                <a:latin typeface="Times New Roman"/>
                <a:cs typeface="Times New Roman"/>
              </a:rPr>
              <a:t>→ </a:t>
            </a:r>
            <a:r>
              <a:rPr lang="en-US" altLang="zh-CN" dirty="0">
                <a:latin typeface="Times New Roman"/>
                <a:cs typeface="Times New Roman"/>
              </a:rPr>
              <a:t>add one </a:t>
            </a:r>
            <a:r>
              <a:rPr lang="en-US" altLang="zh-CN" dirty="0" smtClean="0">
                <a:latin typeface="Times New Roman"/>
                <a:cs typeface="Times New Roman"/>
              </a:rPr>
              <a:t>vote</a:t>
            </a:r>
          </a:p>
          <a:p>
            <a:pPr marL="285750" indent="-285750">
              <a:buFont typeface="Wingdings" charset="2"/>
              <a:buChar char="Ø"/>
            </a:pPr>
            <a:r>
              <a:rPr lang="en-US" altLang="zh-CN" dirty="0" smtClean="0">
                <a:latin typeface="Times New Roman"/>
                <a:cs typeface="Times New Roman"/>
              </a:rPr>
              <a:t>Search </a:t>
            </a:r>
            <a:r>
              <a:rPr lang="en-US" altLang="zh-CN" dirty="0">
                <a:latin typeface="Times New Roman"/>
                <a:cs typeface="Times New Roman"/>
              </a:rPr>
              <a:t>for maximum values</a:t>
            </a:r>
            <a:endParaRPr lang="zh-CN" altLang="en-US" dirty="0">
              <a:latin typeface="Times New Roman"/>
              <a:cs typeface="Times New Roman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55735" y="6299190"/>
            <a:ext cx="345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technique details are ignored here)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08190" y="652725"/>
            <a:ext cx="1317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 progress</a:t>
            </a:r>
            <a:endParaRPr kumimoji="1" lang="zh-CN" alt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0635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标题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782638"/>
          </a:xfrm>
        </p:spPr>
        <p:txBody>
          <a:bodyPr/>
          <a:lstStyle/>
          <a:p>
            <a:r>
              <a:rPr lang="en-US" altLang="zh-CN" sz="4000" b="1" dirty="0">
                <a:latin typeface="Times New Roman"/>
                <a:ea typeface="宋体" charset="0"/>
                <a:cs typeface="Times New Roman"/>
              </a:rPr>
              <a:t>Track fitting with </a:t>
            </a:r>
            <a:r>
              <a:rPr lang="en-US" altLang="zh-CN" sz="4000" b="1" dirty="0" err="1">
                <a:latin typeface="Times New Roman"/>
                <a:ea typeface="宋体" charset="0"/>
                <a:cs typeface="Times New Roman"/>
              </a:rPr>
              <a:t>Kalman</a:t>
            </a:r>
            <a:r>
              <a:rPr lang="en-US" altLang="zh-CN" sz="4000" b="1" dirty="0">
                <a:latin typeface="Times New Roman"/>
                <a:ea typeface="宋体" charset="0"/>
                <a:cs typeface="Times New Roman"/>
              </a:rPr>
              <a:t> Filter</a:t>
            </a:r>
            <a:endParaRPr lang="zh-CN" altLang="en-US" sz="4000" b="1" dirty="0"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7245" y="692810"/>
            <a:ext cx="876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by </a:t>
            </a:r>
            <a:r>
              <a:rPr kumimoji="1" lang="en-US" altLang="zh-CN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Yue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 GUO &amp; Liangliang WANG (Sep 2014~Mar 2015), updated by Zhen Huang (2017)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33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52413" y="1124840"/>
            <a:ext cx="8891587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l"/>
              <a:defRPr/>
            </a:pPr>
            <a:r>
              <a:rPr kumimoji="1" lang="en-US" altLang="zh-CN" sz="2000" dirty="0" err="1" smtClean="0">
                <a:latin typeface="Times New Roman"/>
                <a:cs typeface="Times New Roman"/>
              </a:rPr>
              <a:t>Kalman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 </a:t>
            </a:r>
            <a:r>
              <a:rPr kumimoji="1" lang="en-US" altLang="zh-CN" sz="2000" dirty="0">
                <a:latin typeface="Times New Roman"/>
                <a:cs typeface="Times New Roman"/>
              </a:rPr>
              <a:t>filter (linear quadratic estimation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) estimates information using </a:t>
            </a:r>
            <a:r>
              <a:rPr kumimoji="1" lang="en-US" altLang="zh-CN" sz="2000" dirty="0">
                <a:latin typeface="Times New Roman"/>
                <a:cs typeface="Times New Roman"/>
              </a:rPr>
              <a:t>a series of measurements over 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time with random noise.</a:t>
            </a:r>
            <a:endParaRPr kumimoji="1" lang="en-US" altLang="zh-CN" sz="2000" dirty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l"/>
              <a:defRPr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The </a:t>
            </a:r>
            <a:r>
              <a:rPr kumimoji="1" lang="en-US" altLang="zh-CN" sz="2000" dirty="0" err="1">
                <a:latin typeface="Times New Roman"/>
                <a:cs typeface="Times New Roman"/>
              </a:rPr>
              <a:t>Kalman</a:t>
            </a:r>
            <a:r>
              <a:rPr kumimoji="1" lang="en-US" altLang="zh-CN" sz="2000" dirty="0">
                <a:latin typeface="Times New Roman"/>
                <a:cs typeface="Times New Roman"/>
              </a:rPr>
              <a:t>-Filter-based track fitting package for MDC is extended to be able to process CGEM 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clusters </a:t>
            </a:r>
            <a:r>
              <a:rPr kumimoji="1" lang="en-US" altLang="zh-CN" sz="2000" dirty="0">
                <a:latin typeface="Times New Roman"/>
                <a:cs typeface="Times New Roman"/>
              </a:rPr>
              <a:t>and MDC 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hits</a:t>
            </a:r>
            <a:endParaRPr lang="en-US" altLang="zh-CN" sz="2000" dirty="0">
              <a:latin typeface="Times New Roman"/>
              <a:cs typeface="Times New Roman"/>
            </a:endParaRPr>
          </a:p>
          <a:p>
            <a:pPr lvl="1">
              <a:buFont typeface="Wingdings" charset="0"/>
              <a:buChar char="ü"/>
            </a:pPr>
            <a:r>
              <a:rPr lang="en-US" altLang="zh-CN" sz="2000" dirty="0">
                <a:latin typeface="Times New Roman"/>
                <a:cs typeface="Times New Roman"/>
              </a:rPr>
              <a:t>Geometry and material description of CGEM</a:t>
            </a:r>
          </a:p>
          <a:p>
            <a:pPr lvl="1">
              <a:buFont typeface="Wingdings" charset="0"/>
              <a:buChar char="ü"/>
            </a:pPr>
            <a:r>
              <a:rPr lang="en-US" altLang="zh-CN" sz="2000" dirty="0">
                <a:latin typeface="Times New Roman"/>
                <a:cs typeface="Times New Roman"/>
              </a:rPr>
              <a:t>Calculation of the CGEM cluster </a:t>
            </a:r>
            <a:r>
              <a:rPr lang="en-US" altLang="zh-CN" sz="2000" dirty="0" smtClean="0">
                <a:latin typeface="Times New Roman"/>
                <a:cs typeface="Times New Roman"/>
              </a:rPr>
              <a:t>predictions</a:t>
            </a:r>
            <a:endParaRPr lang="en-US" altLang="zh-CN" sz="2000" dirty="0">
              <a:latin typeface="Times New Roman"/>
              <a:cs typeface="Times New Roman"/>
            </a:endParaRPr>
          </a:p>
          <a:p>
            <a:pPr lvl="1">
              <a:buFont typeface="Wingdings" charset="0"/>
              <a:buChar char="ü"/>
            </a:pPr>
            <a:r>
              <a:rPr lang="en-US" altLang="zh-CN" sz="2000" dirty="0">
                <a:latin typeface="Times New Roman"/>
                <a:cs typeface="Times New Roman"/>
              </a:rPr>
              <a:t>Update of the track parameter with CGEM clusters</a:t>
            </a:r>
          </a:p>
          <a:p>
            <a:pPr marL="285750" indent="-285750">
              <a:buFont typeface="Wingdings" charset="2"/>
              <a:buChar char="l"/>
              <a:defRPr/>
            </a:pP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sp>
        <p:nvSpPr>
          <p:cNvPr id="33" name="圆角矩形 32"/>
          <p:cNvSpPr/>
          <p:nvPr/>
        </p:nvSpPr>
        <p:spPr bwMode="auto">
          <a:xfrm>
            <a:off x="201561" y="4220595"/>
            <a:ext cx="863600" cy="5048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zh-CN" sz="2400" b="1" dirty="0" err="1">
                <a:solidFill>
                  <a:schemeClr val="bg1"/>
                </a:solidFill>
              </a:rPr>
              <a:t>a</a:t>
            </a:r>
            <a:r>
              <a:rPr lang="en-US" altLang="zh-CN" sz="2400" b="1" baseline="-25000" dirty="0" err="1">
                <a:solidFill>
                  <a:schemeClr val="bg1"/>
                </a:solidFill>
              </a:rPr>
              <a:t>ini</a:t>
            </a:r>
            <a:endParaRPr lang="zh-CN" altLang="en-US" sz="2400" b="1" baseline="-25000" dirty="0">
              <a:solidFill>
                <a:schemeClr val="bg1"/>
              </a:solidFill>
            </a:endParaRPr>
          </a:p>
        </p:txBody>
      </p:sp>
      <p:sp>
        <p:nvSpPr>
          <p:cNvPr id="34" name="进程 33"/>
          <p:cNvSpPr/>
          <p:nvPr/>
        </p:nvSpPr>
        <p:spPr bwMode="auto">
          <a:xfrm>
            <a:off x="1425523" y="4220595"/>
            <a:ext cx="2089150" cy="504825"/>
          </a:xfrm>
          <a:prstGeom prst="flowChart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 sz="2400" b="1" dirty="0">
                <a:solidFill>
                  <a:srgbClr val="FFFFFF"/>
                </a:solidFill>
              </a:rPr>
              <a:t>a’</a:t>
            </a:r>
            <a:r>
              <a:rPr lang="en-US" altLang="zh-CN" sz="2400" b="1" baseline="-25000" dirty="0">
                <a:solidFill>
                  <a:srgbClr val="FFFFFF"/>
                </a:solidFill>
              </a:rPr>
              <a:t>i+1</a:t>
            </a:r>
            <a:r>
              <a:rPr lang="en-US" altLang="zh-CN" sz="2400" b="1" dirty="0">
                <a:solidFill>
                  <a:srgbClr val="FFFFFF"/>
                </a:solidFill>
              </a:rPr>
              <a:t>=F(</a:t>
            </a:r>
            <a:r>
              <a:rPr lang="en-US" altLang="zh-CN" sz="2400" b="1" dirty="0" err="1">
                <a:solidFill>
                  <a:srgbClr val="FFFFFF"/>
                </a:solidFill>
              </a:rPr>
              <a:t>a</a:t>
            </a:r>
            <a:r>
              <a:rPr lang="en-US" altLang="zh-CN" sz="2400" b="1" baseline="-25000" dirty="0" err="1">
                <a:solidFill>
                  <a:srgbClr val="FFFFFF"/>
                </a:solidFill>
              </a:rPr>
              <a:t>i</a:t>
            </a:r>
            <a:r>
              <a:rPr lang="en-US" altLang="zh-CN" sz="2400" b="1" dirty="0">
                <a:solidFill>
                  <a:srgbClr val="FFFFFF"/>
                </a:solidFill>
              </a:rPr>
              <a:t>), </a:t>
            </a:r>
            <a:r>
              <a:rPr lang="en-US" altLang="zh-CN" sz="2400" b="1" dirty="0" err="1">
                <a:solidFill>
                  <a:srgbClr val="FFFFFF"/>
                </a:solidFill>
              </a:rPr>
              <a:t>w</a:t>
            </a:r>
            <a:r>
              <a:rPr lang="en-US" altLang="zh-CN" sz="2400" b="1" baseline="-25000" dirty="0" err="1">
                <a:solidFill>
                  <a:srgbClr val="FFFFFF"/>
                </a:solidFill>
              </a:rPr>
              <a:t>i</a:t>
            </a:r>
            <a:endParaRPr lang="zh-CN" altLang="en-US" sz="2400" b="1" baseline="-25000" dirty="0">
              <a:solidFill>
                <a:srgbClr val="FFFFFF"/>
              </a:solidFill>
            </a:endParaRPr>
          </a:p>
        </p:txBody>
      </p:sp>
      <p:sp>
        <p:nvSpPr>
          <p:cNvPr id="35" name="进程 34"/>
          <p:cNvSpPr/>
          <p:nvPr/>
        </p:nvSpPr>
        <p:spPr bwMode="auto">
          <a:xfrm>
            <a:off x="3873448" y="4220595"/>
            <a:ext cx="1800225" cy="504825"/>
          </a:xfrm>
          <a:prstGeom prst="flowChart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 sz="2400" b="1" dirty="0">
                <a:solidFill>
                  <a:srgbClr val="FFFFFF"/>
                </a:solidFill>
              </a:rPr>
              <a:t>m’</a:t>
            </a:r>
            <a:r>
              <a:rPr lang="en-US" altLang="zh-CN" sz="2400" b="1" baseline="-25000" dirty="0">
                <a:solidFill>
                  <a:srgbClr val="FFFFFF"/>
                </a:solidFill>
              </a:rPr>
              <a:t>i+1</a:t>
            </a:r>
            <a:r>
              <a:rPr lang="en-US" altLang="zh-CN" sz="2400" b="1" dirty="0">
                <a:solidFill>
                  <a:srgbClr val="FFFFFF"/>
                </a:solidFill>
              </a:rPr>
              <a:t>=H(</a:t>
            </a:r>
            <a:r>
              <a:rPr lang="en-US" altLang="zh-CN" sz="2400" b="1" dirty="0" err="1">
                <a:solidFill>
                  <a:srgbClr val="FFFFFF"/>
                </a:solidFill>
              </a:rPr>
              <a:t>a’</a:t>
            </a:r>
            <a:r>
              <a:rPr lang="en-US" altLang="zh-CN" sz="2400" b="1" baseline="-25000" dirty="0" err="1">
                <a:solidFill>
                  <a:srgbClr val="FFFFFF"/>
                </a:solidFill>
              </a:rPr>
              <a:t>i</a:t>
            </a:r>
            <a:r>
              <a:rPr lang="en-US" altLang="zh-CN" sz="2400" b="1" dirty="0">
                <a:solidFill>
                  <a:srgbClr val="FFFFFF"/>
                </a:solidFill>
              </a:rPr>
              <a:t>)</a:t>
            </a:r>
            <a:endParaRPr lang="zh-CN" altLang="en-US" sz="2400" b="1" baseline="-25000" dirty="0">
              <a:solidFill>
                <a:srgbClr val="FFFFFF"/>
              </a:solidFill>
            </a:endParaRPr>
          </a:p>
        </p:txBody>
      </p:sp>
      <p:sp>
        <p:nvSpPr>
          <p:cNvPr id="37" name="进程 36"/>
          <p:cNvSpPr/>
          <p:nvPr/>
        </p:nvSpPr>
        <p:spPr bwMode="auto">
          <a:xfrm>
            <a:off x="6178498" y="4220595"/>
            <a:ext cx="2879725" cy="504825"/>
          </a:xfrm>
          <a:prstGeom prst="flowChart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 sz="2400" b="1" dirty="0">
                <a:solidFill>
                  <a:srgbClr val="FFFFFF"/>
                </a:solidFill>
              </a:rPr>
              <a:t>Update a’</a:t>
            </a:r>
            <a:r>
              <a:rPr lang="en-US" altLang="zh-CN" sz="2400" b="1" baseline="-25000" dirty="0">
                <a:solidFill>
                  <a:srgbClr val="FFFFFF"/>
                </a:solidFill>
              </a:rPr>
              <a:t>i+1</a:t>
            </a:r>
            <a:r>
              <a:rPr lang="en-US" altLang="zh-CN" sz="2400" b="1" dirty="0">
                <a:solidFill>
                  <a:srgbClr val="FFFFFF"/>
                </a:solidFill>
                <a:sym typeface="Wingdings"/>
              </a:rPr>
              <a:t></a:t>
            </a:r>
            <a:r>
              <a:rPr lang="en-US" altLang="zh-CN" sz="2400" b="1" dirty="0">
                <a:solidFill>
                  <a:srgbClr val="FFFFFF"/>
                </a:solidFill>
              </a:rPr>
              <a:t>a</a:t>
            </a:r>
            <a:r>
              <a:rPr lang="en-US" altLang="zh-CN" sz="2400" b="1" baseline="-25000" dirty="0">
                <a:solidFill>
                  <a:srgbClr val="FFFFFF"/>
                </a:solidFill>
              </a:rPr>
              <a:t>i+1</a:t>
            </a:r>
            <a:endParaRPr lang="zh-CN" altLang="en-US" sz="2400" b="1" baseline="-25000" dirty="0">
              <a:solidFill>
                <a:srgbClr val="FFFFFF"/>
              </a:solidFill>
            </a:endParaRPr>
          </a:p>
        </p:txBody>
      </p:sp>
      <p:sp>
        <p:nvSpPr>
          <p:cNvPr id="39" name="进程 38"/>
          <p:cNvSpPr/>
          <p:nvPr/>
        </p:nvSpPr>
        <p:spPr bwMode="auto">
          <a:xfrm>
            <a:off x="3586111" y="3428432"/>
            <a:ext cx="2592387" cy="504825"/>
          </a:xfrm>
          <a:prstGeom prst="flowChart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altLang="zh-CN" sz="2400" b="1" dirty="0">
                <a:solidFill>
                  <a:srgbClr val="FFFFFF"/>
                </a:solidFill>
              </a:rPr>
              <a:t>Measurement m</a:t>
            </a:r>
            <a:r>
              <a:rPr lang="en-US" altLang="zh-CN" sz="2400" b="1" baseline="-25000" dirty="0">
                <a:solidFill>
                  <a:srgbClr val="FFFFFF"/>
                </a:solidFill>
              </a:rPr>
              <a:t>i</a:t>
            </a:r>
            <a:endParaRPr lang="zh-CN" altLang="en-US" sz="2400" b="1" baseline="-25000" dirty="0">
              <a:solidFill>
                <a:srgbClr val="FFFFFF"/>
              </a:solidFill>
            </a:endParaRPr>
          </a:p>
        </p:txBody>
      </p:sp>
      <p:sp>
        <p:nvSpPr>
          <p:cNvPr id="40" name="决策 39"/>
          <p:cNvSpPr/>
          <p:nvPr/>
        </p:nvSpPr>
        <p:spPr bwMode="auto">
          <a:xfrm>
            <a:off x="3225748" y="4941320"/>
            <a:ext cx="2952750" cy="863600"/>
          </a:xfrm>
          <a:prstGeom prst="flowChartDecis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zh-CN" sz="2000" b="1" dirty="0">
                <a:solidFill>
                  <a:srgbClr val="FFFFFF"/>
                </a:solidFill>
              </a:rPr>
              <a:t>Next hit (cluster)?</a:t>
            </a:r>
            <a:endParaRPr lang="zh-CN" altLang="en-US" sz="2000" b="1" dirty="0">
              <a:solidFill>
                <a:srgbClr val="FFFFFF"/>
              </a:solidFill>
            </a:endParaRPr>
          </a:p>
        </p:txBody>
      </p:sp>
      <p:cxnSp>
        <p:nvCxnSpPr>
          <p:cNvPr id="41" name="直线箭头连接符 40"/>
          <p:cNvCxnSpPr>
            <a:stCxn id="33" idx="3"/>
            <a:endCxn id="34" idx="1"/>
          </p:cNvCxnSpPr>
          <p:nvPr/>
        </p:nvCxnSpPr>
        <p:spPr bwMode="auto">
          <a:xfrm>
            <a:off x="1065161" y="4473007"/>
            <a:ext cx="36036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直线箭头连接符 41"/>
          <p:cNvCxnSpPr>
            <a:stCxn id="34" idx="3"/>
            <a:endCxn id="35" idx="1"/>
          </p:cNvCxnSpPr>
          <p:nvPr/>
        </p:nvCxnSpPr>
        <p:spPr bwMode="auto">
          <a:xfrm>
            <a:off x="3514673" y="4473007"/>
            <a:ext cx="35877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直线箭头连接符 42"/>
          <p:cNvCxnSpPr>
            <a:stCxn id="35" idx="3"/>
            <a:endCxn id="37" idx="1"/>
          </p:cNvCxnSpPr>
          <p:nvPr/>
        </p:nvCxnSpPr>
        <p:spPr bwMode="auto">
          <a:xfrm>
            <a:off x="5673673" y="4473007"/>
            <a:ext cx="50482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直线箭头连接符 43"/>
          <p:cNvCxnSpPr>
            <a:stCxn id="39" idx="2"/>
          </p:cNvCxnSpPr>
          <p:nvPr/>
        </p:nvCxnSpPr>
        <p:spPr bwMode="auto">
          <a:xfrm>
            <a:off x="4881511" y="3933257"/>
            <a:ext cx="1296987" cy="28733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肘形连接符 44"/>
          <p:cNvCxnSpPr>
            <a:stCxn id="37" idx="2"/>
            <a:endCxn id="40" idx="3"/>
          </p:cNvCxnSpPr>
          <p:nvPr/>
        </p:nvCxnSpPr>
        <p:spPr bwMode="auto">
          <a:xfrm rot="5400000">
            <a:off x="6574580" y="4329338"/>
            <a:ext cx="647700" cy="1439863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肘形连接符 45"/>
          <p:cNvCxnSpPr>
            <a:stCxn id="40" idx="1"/>
            <a:endCxn id="34" idx="2"/>
          </p:cNvCxnSpPr>
          <p:nvPr/>
        </p:nvCxnSpPr>
        <p:spPr bwMode="auto">
          <a:xfrm rot="10800000">
            <a:off x="2470098" y="4725420"/>
            <a:ext cx="755650" cy="647700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直线箭头连接符 46"/>
          <p:cNvCxnSpPr>
            <a:stCxn id="40" idx="2"/>
            <a:endCxn id="48" idx="0"/>
          </p:cNvCxnSpPr>
          <p:nvPr/>
        </p:nvCxnSpPr>
        <p:spPr bwMode="auto">
          <a:xfrm>
            <a:off x="4702123" y="5804920"/>
            <a:ext cx="6350" cy="3603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8" name="进程 47"/>
          <p:cNvSpPr/>
          <p:nvPr/>
        </p:nvSpPr>
        <p:spPr bwMode="auto">
          <a:xfrm>
            <a:off x="3268611" y="6165282"/>
            <a:ext cx="2879725" cy="503238"/>
          </a:xfrm>
          <a:prstGeom prst="flowChartProces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FF"/>
                </a:solidFill>
              </a:rPr>
              <a:t>Extrapolate </a:t>
            </a:r>
            <a:r>
              <a:rPr lang="en-US" altLang="zh-CN" sz="2400" b="1" dirty="0" err="1">
                <a:solidFill>
                  <a:srgbClr val="FFFFFF"/>
                </a:solidFill>
              </a:rPr>
              <a:t>a</a:t>
            </a:r>
            <a:r>
              <a:rPr lang="en-US" altLang="zh-CN" sz="2400" b="1" baseline="-25000" dirty="0" err="1">
                <a:solidFill>
                  <a:srgbClr val="FFFFFF"/>
                </a:solidFill>
              </a:rPr>
              <a:t>n</a:t>
            </a:r>
            <a:r>
              <a:rPr lang="en-US" altLang="zh-CN" sz="2400" b="1" dirty="0" err="1">
                <a:solidFill>
                  <a:srgbClr val="FFFFFF"/>
                </a:solidFill>
              </a:rPr>
              <a:t>@IP</a:t>
            </a:r>
            <a:endParaRPr lang="zh-CN" altLang="en-US" sz="2400" b="1" dirty="0">
              <a:solidFill>
                <a:srgbClr val="FFFFFF"/>
              </a:solidFill>
            </a:endParaRPr>
          </a:p>
        </p:txBody>
      </p:sp>
      <p:sp>
        <p:nvSpPr>
          <p:cNvPr id="49" name="文本框 36"/>
          <p:cNvSpPr txBox="1">
            <a:spLocks noChangeArrowheads="1"/>
          </p:cNvSpPr>
          <p:nvPr/>
        </p:nvSpPr>
        <p:spPr bwMode="auto">
          <a:xfrm>
            <a:off x="166636" y="3428432"/>
            <a:ext cx="3563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800">
                <a:solidFill>
                  <a:srgbClr val="3366FF"/>
                </a:solidFill>
              </a:rPr>
              <a:t>Track-parameters extrapolation in B field with E loss</a:t>
            </a:r>
            <a:endParaRPr lang="zh-CN" altLang="en-US" sz="1800">
              <a:solidFill>
                <a:srgbClr val="3366FF"/>
              </a:solidFill>
            </a:endParaRPr>
          </a:p>
        </p:txBody>
      </p:sp>
      <p:sp>
        <p:nvSpPr>
          <p:cNvPr id="50" name="文本框 37"/>
          <p:cNvSpPr txBox="1">
            <a:spLocks noChangeArrowheads="1"/>
          </p:cNvSpPr>
          <p:nvPr/>
        </p:nvSpPr>
        <p:spPr bwMode="auto">
          <a:xfrm>
            <a:off x="2649486" y="5012757"/>
            <a:ext cx="55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800">
                <a:solidFill>
                  <a:schemeClr val="accent1"/>
                </a:solidFill>
              </a:rPr>
              <a:t>yes</a:t>
            </a:r>
            <a:endParaRPr lang="zh-CN" altLang="en-US" sz="1800">
              <a:solidFill>
                <a:schemeClr val="accent1"/>
              </a:solidFill>
            </a:endParaRPr>
          </a:p>
        </p:txBody>
      </p:sp>
      <p:sp>
        <p:nvSpPr>
          <p:cNvPr id="51" name="文本框 38"/>
          <p:cNvSpPr txBox="1">
            <a:spLocks noChangeArrowheads="1"/>
          </p:cNvSpPr>
          <p:nvPr/>
        </p:nvSpPr>
        <p:spPr bwMode="auto">
          <a:xfrm>
            <a:off x="4810073" y="5747770"/>
            <a:ext cx="1069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800">
                <a:solidFill>
                  <a:schemeClr val="accent1"/>
                </a:solidFill>
              </a:rPr>
              <a:t>No more</a:t>
            </a:r>
            <a:endParaRPr lang="zh-CN" altLang="en-US" sz="1800">
              <a:solidFill>
                <a:schemeClr val="accent1"/>
              </a:solidFill>
            </a:endParaRPr>
          </a:p>
        </p:txBody>
      </p:sp>
      <p:cxnSp>
        <p:nvCxnSpPr>
          <p:cNvPr id="52" name="直线箭头连接符 51"/>
          <p:cNvCxnSpPr/>
          <p:nvPr/>
        </p:nvCxnSpPr>
        <p:spPr bwMode="auto">
          <a:xfrm flipH="1" flipV="1">
            <a:off x="2217686" y="4049145"/>
            <a:ext cx="144462" cy="2873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直线箭头连接符 52"/>
          <p:cNvCxnSpPr/>
          <p:nvPr/>
        </p:nvCxnSpPr>
        <p:spPr bwMode="auto">
          <a:xfrm flipH="1">
            <a:off x="2217686" y="4580957"/>
            <a:ext cx="936625" cy="431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文本框 45"/>
          <p:cNvSpPr txBox="1">
            <a:spLocks noChangeArrowheads="1"/>
          </p:cNvSpPr>
          <p:nvPr/>
        </p:nvSpPr>
        <p:spPr bwMode="auto">
          <a:xfrm>
            <a:off x="22173" y="4796857"/>
            <a:ext cx="24844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800">
                <a:solidFill>
                  <a:srgbClr val="3366FF"/>
                </a:solidFill>
              </a:rPr>
              <a:t>Estimation of uncertainties from E loss and multiple scattering </a:t>
            </a:r>
            <a:endParaRPr lang="zh-CN" altLang="en-US" sz="1800">
              <a:solidFill>
                <a:srgbClr val="3366FF"/>
              </a:solidFill>
            </a:endParaRPr>
          </a:p>
        </p:txBody>
      </p:sp>
      <p:cxnSp>
        <p:nvCxnSpPr>
          <p:cNvPr id="55" name="直线箭头连接符 54"/>
          <p:cNvCxnSpPr/>
          <p:nvPr/>
        </p:nvCxnSpPr>
        <p:spPr bwMode="auto">
          <a:xfrm flipV="1">
            <a:off x="4881511" y="3860232"/>
            <a:ext cx="1873250" cy="4333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" name="文本框 49"/>
          <p:cNvSpPr txBox="1">
            <a:spLocks noChangeArrowheads="1"/>
          </p:cNvSpPr>
          <p:nvPr/>
        </p:nvSpPr>
        <p:spPr bwMode="auto">
          <a:xfrm>
            <a:off x="6681736" y="3356995"/>
            <a:ext cx="2484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800">
                <a:solidFill>
                  <a:srgbClr val="3366FF"/>
                </a:solidFill>
              </a:rPr>
              <a:t>Prediction of the measurement</a:t>
            </a:r>
            <a:endParaRPr lang="zh-CN" altLang="en-US" sz="1800">
              <a:solidFill>
                <a:srgbClr val="3366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标题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782638"/>
          </a:xfrm>
        </p:spPr>
        <p:txBody>
          <a:bodyPr/>
          <a:lstStyle/>
          <a:p>
            <a:r>
              <a:rPr lang="en-US" altLang="zh-CN" sz="4000" b="1" dirty="0">
                <a:latin typeface="Times New Roman"/>
                <a:ea typeface="宋体" charset="0"/>
                <a:cs typeface="Times New Roman"/>
              </a:rPr>
              <a:t>Track fitting with </a:t>
            </a:r>
            <a:r>
              <a:rPr lang="en-US" altLang="zh-CN" sz="4000" b="1" dirty="0" err="1">
                <a:latin typeface="Times New Roman"/>
                <a:ea typeface="宋体" charset="0"/>
                <a:cs typeface="Times New Roman"/>
              </a:rPr>
              <a:t>Kalman</a:t>
            </a:r>
            <a:r>
              <a:rPr lang="en-US" altLang="zh-CN" sz="4000" b="1" dirty="0">
                <a:latin typeface="Times New Roman"/>
                <a:ea typeface="宋体" charset="0"/>
                <a:cs typeface="Times New Roman"/>
              </a:rPr>
              <a:t> Filter</a:t>
            </a:r>
            <a:endParaRPr lang="zh-CN" altLang="en-US" sz="4000" b="1" dirty="0"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7245" y="692810"/>
            <a:ext cx="876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by </a:t>
            </a:r>
            <a:r>
              <a:rPr kumimoji="1" lang="en-US" altLang="zh-CN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Yue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 GUO &amp; Liangliang WANG (Sep 2014~Mar 2015), updated by Zhen Huang (2017)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34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28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5" y="1673988"/>
            <a:ext cx="3077479" cy="213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69" y="1666050"/>
            <a:ext cx="2880200" cy="214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8"/>
          <p:cNvSpPr>
            <a:spLocks noChangeArrowheads="1"/>
          </p:cNvSpPr>
          <p:nvPr/>
        </p:nvSpPr>
        <p:spPr bwMode="auto">
          <a:xfrm>
            <a:off x="736999" y="1680438"/>
            <a:ext cx="482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2400" b="1" dirty="0" err="1">
                <a:solidFill>
                  <a:srgbClr val="0000FF"/>
                </a:solidFill>
                <a:latin typeface="Symbol" charset="0"/>
                <a:cs typeface="Symbol" charset="0"/>
              </a:rPr>
              <a:t>s</a:t>
            </a:r>
            <a:r>
              <a:rPr kumimoji="1" lang="en-US" altLang="zh-CN" sz="2400" b="1" baseline="-25000" dirty="0" err="1">
                <a:solidFill>
                  <a:srgbClr val="0000FF"/>
                </a:solidFill>
                <a:latin typeface="Symbol" charset="0"/>
                <a:cs typeface="Symbol" charset="0"/>
              </a:rPr>
              <a:t>r</a:t>
            </a:r>
            <a:endParaRPr lang="zh-CN" altLang="en-US" sz="2400" b="1" dirty="0"/>
          </a:p>
        </p:txBody>
      </p:sp>
      <p:sp>
        <p:nvSpPr>
          <p:cNvPr id="32" name="矩形 31"/>
          <p:cNvSpPr/>
          <p:nvPr/>
        </p:nvSpPr>
        <p:spPr>
          <a:xfrm>
            <a:off x="3761209" y="1678850"/>
            <a:ext cx="4540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2400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zh-CN" sz="2400" b="1" baseline="-25000" dirty="0" err="1">
                <a:solidFill>
                  <a:srgbClr val="0000FF"/>
                </a:solidFill>
                <a:latin typeface="+mn-lt"/>
                <a:cs typeface="Symbol" charset="2"/>
              </a:rPr>
              <a:t>z</a:t>
            </a:r>
            <a:endParaRPr lang="zh-CN" altLang="en-US" sz="2400" b="1" dirty="0">
              <a:latin typeface="+mn-lt"/>
            </a:endParaRPr>
          </a:p>
        </p:txBody>
      </p:sp>
      <p:pic>
        <p:nvPicPr>
          <p:cNvPr id="36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369" y="1663798"/>
            <a:ext cx="3059895" cy="213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矩形 37"/>
          <p:cNvSpPr/>
          <p:nvPr/>
        </p:nvSpPr>
        <p:spPr>
          <a:xfrm>
            <a:off x="8180687" y="1708783"/>
            <a:ext cx="495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24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zh-CN" sz="2400" b="1" baseline="-25000" dirty="0" err="1">
                <a:solidFill>
                  <a:srgbClr val="0000FF"/>
                </a:solidFill>
                <a:latin typeface="+mn-lt"/>
                <a:cs typeface="Symbol" charset="2"/>
              </a:rPr>
              <a:t>p</a:t>
            </a:r>
            <a:endParaRPr lang="zh-CN" altLang="en-US" sz="2400" b="1" dirty="0">
              <a:latin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01402" y="6408225"/>
            <a:ext cx="44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new: new geometry/material &amp; digitization v2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16926" y="1772885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(old)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09667" y="1755172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(old)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61267" y="1755172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(old)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700" y="1043528"/>
            <a:ext cx="4352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old </a:t>
            </a:r>
            <a:r>
              <a:rPr kumimoji="1" lang="en-US" altLang="zh-CN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geometry</a:t>
            </a:r>
            <a:r>
              <a:rPr kumimoji="1" lang="en-US" altLang="zh-CN" b="1" dirty="0">
                <a:solidFill>
                  <a:srgbClr val="0000FF"/>
                </a:solidFill>
                <a:latin typeface="Times New Roman"/>
                <a:cs typeface="Times New Roman"/>
              </a:rPr>
              <a:t>/material &amp; digitization </a:t>
            </a:r>
            <a:r>
              <a:rPr kumimoji="1" lang="en-US" altLang="zh-CN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v1</a:t>
            </a:r>
            <a:endParaRPr lang="zh-CN" altLang="en-US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95" y="4482747"/>
            <a:ext cx="2952205" cy="2028957"/>
          </a:xfrm>
          <a:prstGeom prst="rect">
            <a:avLst/>
          </a:prstGeom>
        </p:spPr>
      </p:pic>
      <p:sp>
        <p:nvSpPr>
          <p:cNvPr id="20" name="矩形 8"/>
          <p:cNvSpPr>
            <a:spLocks noChangeArrowheads="1"/>
          </p:cNvSpPr>
          <p:nvPr/>
        </p:nvSpPr>
        <p:spPr bwMode="auto">
          <a:xfrm>
            <a:off x="777170" y="4480730"/>
            <a:ext cx="482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sz="2400" b="1" dirty="0" err="1">
                <a:solidFill>
                  <a:srgbClr val="0000FF"/>
                </a:solidFill>
                <a:latin typeface="Symbol" charset="0"/>
                <a:cs typeface="Symbol" charset="0"/>
              </a:rPr>
              <a:t>s</a:t>
            </a:r>
            <a:r>
              <a:rPr kumimoji="1" lang="en-US" altLang="zh-CN" sz="2400" b="1" baseline="-25000" dirty="0" err="1">
                <a:solidFill>
                  <a:srgbClr val="0000FF"/>
                </a:solidFill>
                <a:latin typeface="Symbol" charset="0"/>
                <a:cs typeface="Symbol" charset="0"/>
              </a:rPr>
              <a:t>r</a:t>
            </a:r>
            <a:endParaRPr lang="zh-CN" altLang="en-US" sz="24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2189664" y="458108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new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313" y="4504748"/>
            <a:ext cx="2857798" cy="198526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779945" y="4551147"/>
            <a:ext cx="4540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2400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zh-CN" sz="2400" b="1" baseline="-25000" dirty="0" err="1">
                <a:solidFill>
                  <a:srgbClr val="0000FF"/>
                </a:solidFill>
                <a:latin typeface="+mn-lt"/>
                <a:cs typeface="Symbol" charset="2"/>
              </a:rPr>
              <a:t>z</a:t>
            </a:r>
            <a:endParaRPr lang="zh-CN" altLang="en-US" sz="2400" b="1" dirty="0">
              <a:latin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402865" y="461675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new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0924" y="4509075"/>
            <a:ext cx="2843879" cy="1975599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244255" y="4479440"/>
            <a:ext cx="495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24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zh-CN" sz="2400" b="1" baseline="-25000" dirty="0" err="1">
                <a:solidFill>
                  <a:srgbClr val="0000FF"/>
                </a:solidFill>
                <a:latin typeface="+mn-lt"/>
                <a:cs typeface="Symbol" charset="2"/>
              </a:rPr>
              <a:t>p</a:t>
            </a:r>
            <a:endParaRPr lang="zh-CN" altLang="en-US" sz="2400" b="1" dirty="0">
              <a:latin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928482" y="461675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new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0996" y="3862744"/>
            <a:ext cx="8964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New </a:t>
            </a:r>
            <a:r>
              <a:rPr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geometry and material description of CGEM implemented  according to the final design recently </a:t>
            </a:r>
            <a:r>
              <a:rPr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(by Zhen </a:t>
            </a:r>
            <a:r>
              <a:rPr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uang 2017</a:t>
            </a:r>
            <a:r>
              <a:rPr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zh-CN" altLang="en-US" dirty="0"/>
          </a:p>
        </p:txBody>
      </p:sp>
      <p:sp>
        <p:nvSpPr>
          <p:cNvPr id="29" name="矩形 6"/>
          <p:cNvSpPr>
            <a:spLocks noChangeArrowheads="1"/>
          </p:cNvSpPr>
          <p:nvPr/>
        </p:nvSpPr>
        <p:spPr bwMode="auto">
          <a:xfrm>
            <a:off x="1637752" y="1385840"/>
            <a:ext cx="29033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Approaching point resolution</a:t>
            </a:r>
            <a:endParaRPr lang="zh-CN" altLang="en-US" baseline="-25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3" name="矩形 13"/>
          <p:cNvSpPr>
            <a:spLocks noChangeArrowheads="1"/>
          </p:cNvSpPr>
          <p:nvPr/>
        </p:nvSpPr>
        <p:spPr bwMode="auto">
          <a:xfrm>
            <a:off x="6660145" y="1354365"/>
            <a:ext cx="22427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Momentum resolution 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7095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标题 1"/>
          <p:cNvSpPr>
            <a:spLocks noGrp="1"/>
          </p:cNvSpPr>
          <p:nvPr>
            <p:ph type="title"/>
          </p:nvPr>
        </p:nvSpPr>
        <p:spPr>
          <a:xfrm>
            <a:off x="468313" y="34925"/>
            <a:ext cx="8229600" cy="873125"/>
          </a:xfrm>
        </p:spPr>
        <p:txBody>
          <a:bodyPr/>
          <a:lstStyle/>
          <a:p>
            <a:r>
              <a:rPr lang="en-US" altLang="zh-CN" sz="4000" b="1" dirty="0">
                <a:latin typeface="Times New Roman"/>
                <a:ea typeface="宋体" charset="0"/>
                <a:cs typeface="Times New Roman"/>
              </a:rPr>
              <a:t>Releases of </a:t>
            </a:r>
            <a:r>
              <a:rPr kumimoji="0" lang="en-US" altLang="zh-CN" sz="4000" b="1" dirty="0" err="1">
                <a:latin typeface="Times New Roman"/>
                <a:ea typeface="宋体" charset="0"/>
                <a:cs typeface="Times New Roman"/>
              </a:rPr>
              <a:t>CgemBoss</a:t>
            </a:r>
            <a:r>
              <a:rPr lang="en-US" altLang="zh-CN" sz="4000" b="1" dirty="0">
                <a:latin typeface="Times New Roman"/>
                <a:ea typeface="宋体" charset="0"/>
                <a:cs typeface="Times New Roman"/>
              </a:rPr>
              <a:t> </a:t>
            </a:r>
            <a:endParaRPr lang="zh-CN" altLang="en-US" sz="4000" b="1" dirty="0"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9388" y="1340855"/>
            <a:ext cx="8964612" cy="51706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l"/>
              <a:defRPr/>
            </a:pPr>
            <a:r>
              <a:rPr kumimoji="1" lang="en-US" altLang="zh-CN" sz="2200" dirty="0" err="1" smtClean="0">
                <a:latin typeface="Times New Roman"/>
                <a:cs typeface="Times New Roman"/>
              </a:rPr>
              <a:t>CgemBoss</a:t>
            </a:r>
            <a:r>
              <a:rPr kumimoji="1" lang="en-US" altLang="zh-CN" sz="2200" dirty="0" smtClean="0">
                <a:latin typeface="Times New Roman"/>
                <a:cs typeface="Times New Roman"/>
              </a:rPr>
              <a:t>: </a:t>
            </a:r>
            <a:r>
              <a:rPr kumimoji="1" lang="en-US" altLang="zh-CN" sz="2200" dirty="0">
                <a:latin typeface="Times New Roman"/>
                <a:cs typeface="Times New Roman"/>
              </a:rPr>
              <a:t>a </a:t>
            </a:r>
            <a:r>
              <a:rPr kumimoji="1" lang="en-US" altLang="zh-CN" sz="2200" dirty="0" smtClean="0">
                <a:latin typeface="Times New Roman"/>
                <a:cs typeface="Times New Roman"/>
              </a:rPr>
              <a:t>special BESIII Offline Software System for CGEM</a:t>
            </a:r>
          </a:p>
          <a:p>
            <a:pPr marL="285750" indent="-285750">
              <a:buFont typeface="Wingdings" charset="2"/>
              <a:buChar char="l"/>
              <a:defRPr/>
            </a:pPr>
            <a:endParaRPr kumimoji="1" lang="en-US" altLang="zh-CN" sz="22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l"/>
              <a:defRPr/>
            </a:pPr>
            <a:r>
              <a:rPr kumimoji="1" lang="en-US" altLang="zh-CN" sz="2200" dirty="0" err="1" smtClean="0">
                <a:latin typeface="Times New Roman"/>
                <a:cs typeface="Times New Roman"/>
              </a:rPr>
              <a:t>CgemBossCVS</a:t>
            </a:r>
            <a:r>
              <a:rPr kumimoji="1" lang="en-US" altLang="zh-CN" sz="2200" dirty="0">
                <a:latin typeface="Times New Roman"/>
                <a:cs typeface="Times New Roman"/>
              </a:rPr>
              <a:t>: archive the developments of CGEM related </a:t>
            </a:r>
            <a:r>
              <a:rPr kumimoji="1" lang="en-US" altLang="zh-CN" sz="2200" dirty="0" smtClean="0">
                <a:latin typeface="Times New Roman"/>
                <a:cs typeface="Times New Roman"/>
              </a:rPr>
              <a:t>software packages</a:t>
            </a:r>
            <a:br>
              <a:rPr kumimoji="1" lang="en-US" altLang="zh-CN" sz="2200" dirty="0" smtClean="0">
                <a:latin typeface="Times New Roman"/>
                <a:cs typeface="Times New Roman"/>
              </a:rPr>
            </a:br>
            <a:r>
              <a:rPr lang="en-US" altLang="zh-CN" sz="2200" dirty="0" smtClean="0">
                <a:latin typeface="Times New Roman"/>
                <a:cs typeface="Times New Roman"/>
                <a:hlinkClick r:id="rId2"/>
              </a:rPr>
              <a:t>http</a:t>
            </a:r>
            <a:r>
              <a:rPr lang="en-US" altLang="zh-CN" sz="2200" dirty="0">
                <a:latin typeface="Times New Roman"/>
                <a:cs typeface="Times New Roman"/>
                <a:hlinkClick r:id="rId2"/>
              </a:rPr>
              <a:t>://docbes3.ihep.ac.cn/viewvc/cgi-bin/viewvc.cgi/BESIII/CgemBossCvs</a:t>
            </a:r>
            <a:r>
              <a:rPr lang="en-US" altLang="zh-CN" sz="2200" dirty="0" smtClean="0">
                <a:latin typeface="Times New Roman"/>
                <a:cs typeface="Times New Roman"/>
                <a:hlinkClick r:id="rId2"/>
              </a:rPr>
              <a:t>/</a:t>
            </a:r>
            <a:endParaRPr lang="en-US" altLang="zh-CN" sz="2200" dirty="0" smtClean="0"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l"/>
              <a:defRPr/>
            </a:pPr>
            <a:endParaRPr kumimoji="1" lang="en-US" altLang="zh-CN" sz="22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l"/>
              <a:defRPr/>
            </a:pPr>
            <a:r>
              <a:rPr kumimoji="1" lang="en-US" altLang="zh-CN" sz="2200" dirty="0" smtClean="0">
                <a:latin typeface="Times New Roman"/>
                <a:cs typeface="Times New Roman"/>
              </a:rPr>
              <a:t>Different </a:t>
            </a:r>
            <a:r>
              <a:rPr kumimoji="1" lang="en-US" altLang="zh-CN" sz="2200" dirty="0" err="1" smtClean="0">
                <a:latin typeface="Times New Roman"/>
                <a:cs typeface="Times New Roman"/>
              </a:rPr>
              <a:t>CgemBOSS</a:t>
            </a:r>
            <a:r>
              <a:rPr kumimoji="1" lang="en-US" altLang="zh-CN" sz="2200" dirty="0" smtClean="0">
                <a:latin typeface="Times New Roman"/>
                <a:cs typeface="Times New Roman"/>
              </a:rPr>
              <a:t> versions are released to </a:t>
            </a:r>
            <a:r>
              <a:rPr kumimoji="1" lang="en-US" altLang="zh-CN" sz="2200" dirty="0">
                <a:latin typeface="Times New Roman"/>
                <a:cs typeface="Times New Roman"/>
              </a:rPr>
              <a:t>provide </a:t>
            </a:r>
            <a:r>
              <a:rPr kumimoji="1" lang="en-US" altLang="zh-CN" sz="2200" dirty="0" smtClean="0">
                <a:latin typeface="Times New Roman"/>
                <a:cs typeface="Times New Roman"/>
              </a:rPr>
              <a:t>the </a:t>
            </a:r>
            <a:r>
              <a:rPr kumimoji="1" lang="en-US" altLang="zh-CN" sz="2200" dirty="0">
                <a:latin typeface="Times New Roman"/>
                <a:cs typeface="Times New Roman"/>
              </a:rPr>
              <a:t>environments </a:t>
            </a:r>
            <a:r>
              <a:rPr kumimoji="1" lang="en-US" altLang="zh-CN" sz="2200" dirty="0" smtClean="0">
                <a:latin typeface="Times New Roman"/>
                <a:cs typeface="Times New Roman"/>
              </a:rPr>
              <a:t>for the test/validation and further development</a:t>
            </a:r>
          </a:p>
          <a:p>
            <a:pPr marL="342900" indent="-342900">
              <a:buFont typeface="Wingdings" charset="2"/>
              <a:buChar char="l"/>
              <a:defRPr/>
            </a:pPr>
            <a:endParaRPr kumimoji="1" lang="en-US" altLang="zh-CN" sz="2200" dirty="0" smtClean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l"/>
              <a:defRPr/>
            </a:pPr>
            <a:r>
              <a:rPr kumimoji="1" lang="en-US" altLang="zh-CN" sz="2200" dirty="0" smtClean="0">
                <a:latin typeface="Times New Roman"/>
                <a:cs typeface="Times New Roman"/>
              </a:rPr>
              <a:t>The other updates </a:t>
            </a:r>
            <a:r>
              <a:rPr kumimoji="1" lang="en-US" altLang="zh-CN" sz="2200" dirty="0">
                <a:latin typeface="Times New Roman"/>
                <a:cs typeface="Times New Roman"/>
              </a:rPr>
              <a:t>in </a:t>
            </a:r>
            <a:r>
              <a:rPr kumimoji="1" lang="en-US" altLang="zh-CN" sz="2200" dirty="0" smtClean="0">
                <a:latin typeface="Times New Roman"/>
                <a:cs typeface="Times New Roman"/>
              </a:rPr>
              <a:t>standard BOSS </a:t>
            </a:r>
            <a:r>
              <a:rPr kumimoji="1" lang="en-US" altLang="zh-CN" sz="2200" dirty="0">
                <a:latin typeface="Times New Roman"/>
                <a:cs typeface="Times New Roman"/>
              </a:rPr>
              <a:t>releases are traced and incorporated in </a:t>
            </a:r>
            <a:r>
              <a:rPr kumimoji="1" lang="en-US" altLang="zh-CN" sz="2200" dirty="0" err="1">
                <a:latin typeface="Times New Roman"/>
                <a:cs typeface="Times New Roman"/>
              </a:rPr>
              <a:t>CgemBOSS</a:t>
            </a:r>
            <a:r>
              <a:rPr kumimoji="1" lang="en-US" altLang="zh-CN" sz="2200" dirty="0">
                <a:latin typeface="Times New Roman"/>
                <a:cs typeface="Times New Roman"/>
              </a:rPr>
              <a:t> releases to </a:t>
            </a:r>
            <a:r>
              <a:rPr kumimoji="1" lang="en-US" altLang="zh-CN" sz="2200" dirty="0" smtClean="0">
                <a:latin typeface="Times New Roman"/>
                <a:cs typeface="Times New Roman"/>
              </a:rPr>
              <a:t>test/keep </a:t>
            </a:r>
            <a:r>
              <a:rPr kumimoji="1" lang="en-US" altLang="zh-CN" sz="2200" dirty="0">
                <a:latin typeface="Times New Roman"/>
                <a:cs typeface="Times New Roman"/>
              </a:rPr>
              <a:t>the compatibility of CGEM packages</a:t>
            </a:r>
            <a:r>
              <a:rPr kumimoji="1" lang="en-US" altLang="zh-CN" sz="2200" dirty="0" smtClean="0">
                <a:latin typeface="Times New Roman"/>
                <a:cs typeface="Times New Roman"/>
              </a:rPr>
              <a:t>.</a:t>
            </a:r>
          </a:p>
          <a:p>
            <a:pPr marL="342900" indent="-342900">
              <a:buFont typeface="Wingdings" charset="2"/>
              <a:buChar char="l"/>
              <a:defRPr/>
            </a:pPr>
            <a:endParaRPr kumimoji="1" lang="en-US" altLang="zh-CN" sz="2200" dirty="0">
              <a:latin typeface="Times New Roman"/>
              <a:cs typeface="Times New Roman"/>
            </a:endParaRPr>
          </a:p>
          <a:p>
            <a:pPr marL="342900" indent="-342900">
              <a:buFont typeface="Wingdings" charset="2"/>
              <a:buChar char="l"/>
              <a:defRPr/>
            </a:pPr>
            <a:r>
              <a:rPr kumimoji="1" lang="en-US" altLang="zh-CN" sz="2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First workable </a:t>
            </a:r>
            <a:r>
              <a:rPr kumimoji="1" lang="en-US" altLang="zh-CN" sz="22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CgemBOSS</a:t>
            </a:r>
            <a:r>
              <a:rPr kumimoji="1" lang="en-US" altLang="zh-CN" sz="2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kumimoji="1" lang="en-US" altLang="zh-CN" sz="2200" dirty="0">
                <a:solidFill>
                  <a:srgbClr val="0000FF"/>
                </a:solidFill>
                <a:latin typeface="Times New Roman"/>
                <a:cs typeface="Times New Roman"/>
              </a:rPr>
              <a:t>version </a:t>
            </a:r>
            <a:r>
              <a:rPr kumimoji="1" lang="en-US" altLang="zh-CN" sz="2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released on 6 April, 2017: CgemBoss665b</a:t>
            </a:r>
            <a:endParaRPr kumimoji="1" lang="en-US" altLang="zh-CN" sz="22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9535" y="764815"/>
            <a:ext cx="596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By </a:t>
            </a:r>
            <a:r>
              <a:rPr kumimoji="1" lang="en-US" altLang="zh-CN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Linghui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 Wu, Yao Zhang, Liangliang Wang (2015~present)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35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36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34925"/>
            <a:ext cx="9144000" cy="873125"/>
          </a:xfrm>
        </p:spPr>
        <p:txBody>
          <a:bodyPr/>
          <a:lstStyle/>
          <a:p>
            <a:r>
              <a:rPr lang="en-US" altLang="zh-CN" sz="4000" b="1" dirty="0" smtClean="0">
                <a:latin typeface="Times New Roman"/>
                <a:ea typeface="宋体" charset="0"/>
                <a:cs typeface="Times New Roman"/>
              </a:rPr>
              <a:t>Performance check with </a:t>
            </a:r>
            <a:r>
              <a:rPr kumimoji="0" lang="en-US" altLang="zh-CN" sz="4000" b="1" dirty="0" smtClean="0">
                <a:latin typeface="Times New Roman"/>
                <a:ea typeface="宋体" charset="0"/>
                <a:cs typeface="Times New Roman"/>
              </a:rPr>
              <a:t>CgemBoss665b</a:t>
            </a:r>
            <a:r>
              <a:rPr lang="en-US" altLang="zh-CN" sz="4000" b="1" dirty="0" smtClean="0">
                <a:latin typeface="Times New Roman"/>
                <a:ea typeface="宋体" charset="0"/>
                <a:cs typeface="Times New Roman"/>
              </a:rPr>
              <a:t> </a:t>
            </a:r>
            <a:endParaRPr lang="zh-CN" altLang="en-US" sz="4000" b="1" dirty="0"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5785" y="796735"/>
            <a:ext cx="6532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latin typeface="Times New Roman"/>
                <a:cs typeface="Times New Roman"/>
              </a:rPr>
              <a:t>Efficiency for good reconstructed tracks (</a:t>
            </a:r>
            <a:r>
              <a:rPr kumimoji="1" lang="en-US" altLang="zh-CN" sz="2000" dirty="0" err="1" smtClean="0">
                <a:latin typeface="Times New Roman"/>
                <a:cs typeface="Times New Roman"/>
              </a:rPr>
              <a:t>dr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&lt;1cm, |</a:t>
            </a:r>
            <a:r>
              <a:rPr kumimoji="1" lang="en-US" altLang="zh-CN" sz="2000" dirty="0" err="1" smtClean="0">
                <a:latin typeface="Times New Roman"/>
                <a:cs typeface="Times New Roman"/>
              </a:rPr>
              <a:t>dz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|&lt;10cm) 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94" y="1302451"/>
            <a:ext cx="4285996" cy="26746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116" y="1268850"/>
            <a:ext cx="4266184" cy="2707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98" y="4011465"/>
            <a:ext cx="4259580" cy="27076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005040"/>
            <a:ext cx="4325620" cy="2701036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 bwMode="auto">
          <a:xfrm>
            <a:off x="1403780" y="2780955"/>
            <a:ext cx="2736190" cy="504035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5890669" y="2780955"/>
            <a:ext cx="2736190" cy="504035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6110629" y="5188595"/>
            <a:ext cx="2489206" cy="504035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3" name="圆角矩形 12"/>
          <p:cNvSpPr/>
          <p:nvPr/>
        </p:nvSpPr>
        <p:spPr bwMode="auto">
          <a:xfrm>
            <a:off x="1633307" y="5219405"/>
            <a:ext cx="2489206" cy="504035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57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79034-4C45-5C46-8460-994CE6A2CFBF}" type="slidenum">
              <a:rPr lang="zh-CN" altLang="en-US" smtClean="0"/>
              <a:pPr>
                <a:defRPr/>
              </a:pPr>
              <a:t>37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34925"/>
            <a:ext cx="9144000" cy="873125"/>
          </a:xfrm>
        </p:spPr>
        <p:txBody>
          <a:bodyPr/>
          <a:lstStyle/>
          <a:p>
            <a:r>
              <a:rPr lang="en-US" altLang="zh-CN" sz="4000" b="1" dirty="0" smtClean="0">
                <a:latin typeface="Times New Roman"/>
                <a:ea typeface="宋体" charset="0"/>
                <a:cs typeface="Times New Roman"/>
              </a:rPr>
              <a:t>Performance check with </a:t>
            </a:r>
            <a:r>
              <a:rPr kumimoji="0" lang="en-US" altLang="zh-CN" sz="4000" b="1" dirty="0" smtClean="0">
                <a:latin typeface="Times New Roman"/>
                <a:ea typeface="宋体" charset="0"/>
                <a:cs typeface="Times New Roman"/>
              </a:rPr>
              <a:t>CgemBoss665b</a:t>
            </a:r>
            <a:r>
              <a:rPr lang="en-US" altLang="zh-CN" sz="4000" b="1" dirty="0" smtClean="0">
                <a:latin typeface="Times New Roman"/>
                <a:ea typeface="宋体" charset="0"/>
                <a:cs typeface="Times New Roman"/>
              </a:rPr>
              <a:t> </a:t>
            </a:r>
            <a:endParaRPr lang="zh-CN" altLang="en-US" sz="4000" b="1" dirty="0"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10" y="796735"/>
            <a:ext cx="3452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y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(3686)</a:t>
            </a:r>
            <a:r>
              <a:rPr kumimoji="1" lang="en-US" altLang="zh-CN" sz="2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kumimoji="1" lang="en-US" altLang="zh-CN" sz="2000" dirty="0" err="1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+p-</a:t>
            </a:r>
            <a:r>
              <a:rPr kumimoji="1" lang="en-US" altLang="zh-CN" sz="2000" dirty="0" err="1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J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/</a:t>
            </a:r>
            <a:r>
              <a:rPr kumimoji="1" lang="en-US" altLang="zh-CN" sz="2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y</a:t>
            </a:r>
            <a:r>
              <a:rPr kumimoji="1" lang="en-US" altLang="zh-CN" sz="2000" dirty="0" err="1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kumimoji="1" lang="en-US" altLang="zh-CN" sz="2000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p+p-</a:t>
            </a:r>
            <a:r>
              <a:rPr kumimoji="1" lang="en-US" altLang="zh-CN" sz="2000" dirty="0" err="1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e+e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-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kumimoji="1" lang="zh-CN" alt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9660" y="1268850"/>
            <a:ext cx="87443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4 good tracks with total charge = 0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one pair of oppositely charged tracks with lower momentum (&lt;0.8GeV/c): </a:t>
            </a:r>
            <a:r>
              <a:rPr kumimoji="1" lang="en-US" altLang="zh-CN" sz="2000" dirty="0" err="1" smtClean="0">
                <a:latin typeface="Symbol" charset="2"/>
                <a:cs typeface="Symbol" charset="2"/>
              </a:rPr>
              <a:t>p+p</a:t>
            </a:r>
            <a:r>
              <a:rPr kumimoji="1" lang="en-US" altLang="zh-CN" sz="2000" dirty="0" smtClean="0">
                <a:latin typeface="Symbol" charset="2"/>
                <a:cs typeface="Symbol" charset="2"/>
              </a:rPr>
              <a:t>-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>
                <a:latin typeface="Times New Roman"/>
                <a:cs typeface="Times New Roman"/>
              </a:rPr>
              <a:t>one pair of oppositely charged tracks with 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higher momentum (&gt;0.8GeV</a:t>
            </a:r>
            <a:r>
              <a:rPr kumimoji="1" lang="en-US" altLang="zh-CN" sz="2000" dirty="0">
                <a:latin typeface="Times New Roman"/>
                <a:cs typeface="Times New Roman"/>
              </a:rPr>
              <a:t>/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c): </a:t>
            </a:r>
            <a:r>
              <a:rPr kumimoji="1" lang="en-US" altLang="zh-CN" sz="2000" dirty="0" err="1" smtClean="0">
                <a:latin typeface="Times New Roman"/>
                <a:cs typeface="Times New Roman"/>
              </a:rPr>
              <a:t>e+e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- from J/</a:t>
            </a:r>
            <a:r>
              <a:rPr kumimoji="1" lang="en-US" altLang="zh-CN" sz="2000" dirty="0" smtClean="0">
                <a:latin typeface="Symbol" charset="2"/>
                <a:cs typeface="Symbol" charset="2"/>
              </a:rPr>
              <a:t>y</a:t>
            </a:r>
          </a:p>
          <a:p>
            <a:pPr marL="285750" indent="-285750">
              <a:buFont typeface="Wingdings" charset="2"/>
              <a:buChar char="l"/>
            </a:pPr>
            <a:r>
              <a:rPr kumimoji="1" lang="en-US" altLang="zh-CN" sz="2000" dirty="0" smtClean="0">
                <a:latin typeface="Times New Roman"/>
                <a:cs typeface="Times New Roman"/>
              </a:rPr>
              <a:t>4C kinematic fit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10" y="2866909"/>
            <a:ext cx="3589560" cy="22182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20" y="2708950"/>
            <a:ext cx="3358537" cy="207933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932025" y="2348925"/>
            <a:ext cx="2864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en-US" altLang="zh-CN" sz="2000" dirty="0">
                <a:latin typeface="Times New Roman"/>
                <a:cs typeface="Times New Roman"/>
              </a:rPr>
              <a:t>C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omparable resolution </a:t>
            </a:r>
            <a:endParaRPr kumimoji="1" lang="zh-CN" altLang="en-US" sz="2000" dirty="0">
              <a:latin typeface="Times New Roman"/>
              <a:cs typeface="Times New Roman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27741" y="5085115"/>
            <a:ext cx="28081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/>
                <a:cs typeface="Times New Roman"/>
              </a:rPr>
              <a:t>similar </a:t>
            </a:r>
            <a:r>
              <a:rPr kumimoji="1" lang="en-US" altLang="zh-CN" dirty="0" smtClean="0">
                <a:latin typeface="Symbol" charset="2"/>
                <a:cs typeface="Symbol" charset="2"/>
              </a:rPr>
              <a:t>c</a:t>
            </a:r>
            <a:r>
              <a:rPr kumimoji="1" lang="en-US" altLang="zh-CN" baseline="30000" dirty="0" smtClean="0">
                <a:latin typeface="Times New Roman"/>
                <a:cs typeface="Times New Roman"/>
              </a:rPr>
              <a:t>2</a:t>
            </a:r>
            <a:r>
              <a:rPr kumimoji="1" lang="en-US" altLang="zh-CN" baseline="-25000" dirty="0" smtClean="0">
                <a:latin typeface="Times New Roman"/>
                <a:cs typeface="Times New Roman"/>
              </a:rPr>
              <a:t>4C</a:t>
            </a:r>
            <a:r>
              <a:rPr kumimoji="1" lang="en-US" altLang="zh-CN" dirty="0" smtClean="0">
                <a:latin typeface="Times New Roman"/>
                <a:cs typeface="Times New Roman"/>
              </a:rPr>
              <a:t> distribution,</a:t>
            </a:r>
            <a:endParaRPr kumimoji="1" lang="en-US" altLang="zh-CN" dirty="0">
              <a:latin typeface="Times New Roman"/>
              <a:cs typeface="Times New Roman"/>
            </a:endParaRPr>
          </a:p>
          <a:p>
            <a:r>
              <a:rPr kumimoji="1" lang="en-US" altLang="zh-CN" dirty="0" smtClean="0">
                <a:latin typeface="Times New Roman"/>
                <a:cs typeface="Times New Roman"/>
              </a:rPr>
              <a:t>but 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efficiency </a:t>
            </a:r>
            <a:r>
              <a:rPr kumimoji="1" lang="en-US" altLang="zh-CN" dirty="0">
                <a:solidFill>
                  <a:srgbClr val="0000FF"/>
                </a:solidFill>
                <a:latin typeface="Times New Roman"/>
                <a:cs typeface="Times New Roman"/>
              </a:rPr>
              <a:t>is lower </a:t>
            </a:r>
            <a:r>
              <a:rPr kumimoji="1" lang="en-US" altLang="zh-CN" dirty="0" smtClean="0">
                <a:latin typeface="Times New Roman"/>
                <a:cs typeface="Times New Roman"/>
              </a:rPr>
              <a:t/>
            </a:r>
            <a:br>
              <a:rPr kumimoji="1" lang="en-US" altLang="zh-CN" dirty="0" smtClean="0">
                <a:latin typeface="Times New Roman"/>
                <a:cs typeface="Times New Roman"/>
              </a:rPr>
            </a:br>
            <a:r>
              <a:rPr kumimoji="1" lang="en-US" altLang="zh-CN" dirty="0" smtClean="0">
                <a:latin typeface="Times New Roman"/>
                <a:cs typeface="Times New Roman"/>
              </a:rPr>
              <a:t>( </a:t>
            </a:r>
            <a:r>
              <a:rPr kumimoji="1" lang="en-US" altLang="zh-CN" dirty="0" smtClean="0">
                <a:latin typeface="Symbol" charset="2"/>
                <a:cs typeface="Symbol" charset="2"/>
              </a:rPr>
              <a:t>c</a:t>
            </a:r>
            <a:r>
              <a:rPr kumimoji="1" lang="en-US" altLang="zh-CN" baseline="30000" dirty="0" smtClean="0">
                <a:latin typeface="Times New Roman"/>
                <a:cs typeface="Times New Roman"/>
              </a:rPr>
              <a:t>2</a:t>
            </a:r>
            <a:r>
              <a:rPr kumimoji="1" lang="en-US" altLang="zh-CN" baseline="-25000" dirty="0" smtClean="0">
                <a:latin typeface="Times New Roman"/>
                <a:cs typeface="Times New Roman"/>
              </a:rPr>
              <a:t>4C</a:t>
            </a:r>
            <a:r>
              <a:rPr kumimoji="1" lang="en-US" altLang="zh-CN" dirty="0" smtClean="0">
                <a:latin typeface="Times New Roman"/>
                <a:cs typeface="Times New Roman"/>
              </a:rPr>
              <a:t>&lt;60:</a:t>
            </a:r>
            <a:br>
              <a:rPr kumimoji="1" lang="en-US" altLang="zh-CN" dirty="0" smtClean="0">
                <a:latin typeface="Times New Roman"/>
                <a:cs typeface="Times New Roman"/>
              </a:rPr>
            </a:br>
            <a:r>
              <a:rPr kumimoji="1" lang="en-US" altLang="zh-CN" dirty="0" smtClean="0">
                <a:latin typeface="Times New Roman"/>
                <a:cs typeface="Times New Roman"/>
              </a:rPr>
              <a:t>   30</a:t>
            </a:r>
            <a:r>
              <a:rPr kumimoji="1" lang="en-US" altLang="zh-CN" dirty="0">
                <a:latin typeface="Times New Roman"/>
                <a:cs typeface="Times New Roman"/>
              </a:rPr>
              <a:t>% </a:t>
            </a:r>
            <a:r>
              <a:rPr kumimoji="1" lang="en-US" altLang="zh-CN" dirty="0" smtClean="0">
                <a:latin typeface="Times New Roman"/>
                <a:cs typeface="Times New Roman"/>
              </a:rPr>
              <a:t> CgemBoss665b </a:t>
            </a:r>
            <a:r>
              <a:rPr kumimoji="1" lang="en-US" altLang="zh-CN" dirty="0" err="1">
                <a:latin typeface="Times New Roman"/>
                <a:cs typeface="Times New Roman"/>
              </a:rPr>
              <a:t>vs</a:t>
            </a:r>
            <a:r>
              <a:rPr kumimoji="1" lang="en-US" altLang="zh-CN" dirty="0">
                <a:latin typeface="Times New Roman"/>
                <a:cs typeface="Times New Roman"/>
              </a:rPr>
              <a:t> </a:t>
            </a:r>
            <a:r>
              <a:rPr kumimoji="1" lang="en-US" altLang="zh-CN" dirty="0" smtClean="0">
                <a:latin typeface="Times New Roman"/>
                <a:cs typeface="Times New Roman"/>
              </a:rPr>
              <a:t/>
            </a:r>
            <a:br>
              <a:rPr kumimoji="1" lang="en-US" altLang="zh-CN" dirty="0" smtClean="0">
                <a:latin typeface="Times New Roman"/>
                <a:cs typeface="Times New Roman"/>
              </a:rPr>
            </a:br>
            <a:r>
              <a:rPr kumimoji="1" lang="en-US" altLang="zh-CN" dirty="0" smtClean="0">
                <a:latin typeface="Times New Roman"/>
                <a:cs typeface="Times New Roman"/>
              </a:rPr>
              <a:t>   39% Boss665p01)</a:t>
            </a:r>
            <a:endParaRPr kumimoji="1"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423" y="4770075"/>
            <a:ext cx="3322320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26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4451"/>
            <a:ext cx="8229600" cy="648360"/>
          </a:xfrm>
        </p:spPr>
        <p:txBody>
          <a:bodyPr/>
          <a:lstStyle/>
          <a:p>
            <a:pPr defTabSz="912813" eaLnBrk="1" hangingPunct="1"/>
            <a:r>
              <a:rPr kumimoji="0" lang="en-US" altLang="zh-CN" sz="3200" b="1" dirty="0" smtClean="0">
                <a:latin typeface="Times New Roman"/>
                <a:ea typeface="宋体" charset="0"/>
                <a:cs typeface="Times New Roman"/>
              </a:rPr>
              <a:t>Summary and plan</a:t>
            </a:r>
            <a:endParaRPr kumimoji="0" lang="zh-CN" altLang="en-US" sz="3200" b="1" dirty="0"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35842" name="内容占位符 2"/>
          <p:cNvSpPr>
            <a:spLocks noGrp="1" noChangeArrowheads="1"/>
          </p:cNvSpPr>
          <p:nvPr>
            <p:ph idx="4294967295"/>
          </p:nvPr>
        </p:nvSpPr>
        <p:spPr>
          <a:xfrm>
            <a:off x="107689" y="620805"/>
            <a:ext cx="9036311" cy="4608320"/>
          </a:xfrm>
        </p:spPr>
        <p:txBody>
          <a:bodyPr/>
          <a:lstStyle/>
          <a:p>
            <a:pPr marL="0" indent="0" defTabSz="912813" eaLnBrk="1" hangingPunct="1">
              <a:buNone/>
            </a:pPr>
            <a:r>
              <a:rPr kumimoji="0" lang="en-US" altLang="zh-CN" sz="2000" dirty="0" smtClean="0">
                <a:ea typeface="宋体" charset="0"/>
                <a:cs typeface="Times New Roman"/>
              </a:rPr>
              <a:t>Basic status</a:t>
            </a:r>
          </a:p>
          <a:p>
            <a:pPr defTabSz="912813" eaLnBrk="1" hangingPunct="1">
              <a:buFont typeface="Wingdings" charset="0"/>
              <a:buChar char="ü"/>
            </a:pPr>
            <a:r>
              <a:rPr kumimoji="0" lang="en-US" altLang="zh-CN" sz="2000" dirty="0" smtClean="0">
                <a:ea typeface="宋体" charset="0"/>
                <a:cs typeface="Times New Roman"/>
              </a:rPr>
              <a:t>Simulation and reconstruction software is in a good shape</a:t>
            </a:r>
          </a:p>
          <a:p>
            <a:pPr defTabSz="912813" eaLnBrk="1" hangingPunct="1">
              <a:buFont typeface="Wingdings" charset="0"/>
              <a:buChar char="ü"/>
            </a:pPr>
            <a:r>
              <a:rPr kumimoji="0" lang="en-US" altLang="zh-CN" sz="2000" dirty="0" smtClean="0">
                <a:ea typeface="宋体" charset="0"/>
                <a:cs typeface="Times New Roman"/>
              </a:rPr>
              <a:t>First workable </a:t>
            </a:r>
            <a:r>
              <a:rPr kumimoji="0" lang="en-US" altLang="zh-CN" sz="2000" dirty="0" err="1" smtClean="0">
                <a:ea typeface="宋体" charset="0"/>
                <a:cs typeface="Times New Roman"/>
              </a:rPr>
              <a:t>CgemBoss</a:t>
            </a:r>
            <a:r>
              <a:rPr kumimoji="0" lang="en-US" altLang="zh-CN" sz="2000" dirty="0" smtClean="0">
                <a:ea typeface="宋体" charset="0"/>
                <a:cs typeface="Times New Roman"/>
              </a:rPr>
              <a:t> released: CgemBoss665b </a:t>
            </a:r>
            <a:br>
              <a:rPr kumimoji="0" lang="en-US" altLang="zh-CN" sz="2000" dirty="0" smtClean="0">
                <a:ea typeface="宋体" charset="0"/>
                <a:cs typeface="Times New Roman"/>
              </a:rPr>
            </a:br>
            <a:r>
              <a:rPr kumimoji="0" lang="en-US" altLang="zh-CN" sz="2000" dirty="0" smtClean="0">
                <a:ea typeface="宋体" charset="0"/>
                <a:cs typeface="Times New Roman"/>
              </a:rPr>
              <a:t>(includes recent improvements)</a:t>
            </a:r>
          </a:p>
          <a:p>
            <a:pPr defTabSz="912813" eaLnBrk="1" hangingPunct="1">
              <a:buFont typeface="Wingdings" charset="0"/>
              <a:buChar char="ü"/>
            </a:pPr>
            <a:r>
              <a:rPr kumimoji="0" lang="en-US" altLang="zh-CN" sz="2000" dirty="0" smtClean="0">
                <a:ea typeface="宋体" charset="0"/>
                <a:cs typeface="Times New Roman"/>
              </a:rPr>
              <a:t>Performance reasonable </a:t>
            </a:r>
            <a:endParaRPr kumimoji="0" lang="en-US" altLang="zh-CN" sz="2000" dirty="0">
              <a:ea typeface="宋体" charset="0"/>
              <a:cs typeface="Times New Roman"/>
            </a:endParaRPr>
          </a:p>
          <a:p>
            <a:pPr defTabSz="912813" eaLnBrk="1" hangingPunct="1">
              <a:buFont typeface="Wingdings" charset="0"/>
              <a:buChar char="ü"/>
            </a:pPr>
            <a:r>
              <a:rPr kumimoji="0" lang="en-US" altLang="zh-CN" sz="2000" dirty="0" smtClean="0">
                <a:ea typeface="宋体" charset="0"/>
                <a:cs typeface="Times New Roman"/>
              </a:rPr>
              <a:t>Efficiency for low momentum tracks is to be improved by global tracking with Hough Transformation</a:t>
            </a:r>
          </a:p>
          <a:p>
            <a:pPr marL="0" indent="0" defTabSz="912813" eaLnBrk="1" hangingPunct="1">
              <a:buNone/>
            </a:pPr>
            <a:endParaRPr kumimoji="0" lang="en-US" altLang="zh-CN" sz="2000" dirty="0" smtClean="0">
              <a:ea typeface="宋体" charset="0"/>
              <a:cs typeface="Times New Roman"/>
            </a:endParaRPr>
          </a:p>
          <a:p>
            <a:pPr marL="0" indent="0" defTabSz="912813" eaLnBrk="1" hangingPunct="1">
              <a:buNone/>
            </a:pPr>
            <a:r>
              <a:rPr kumimoji="0" lang="en-US" altLang="zh-CN" sz="2000" dirty="0" smtClean="0">
                <a:ea typeface="宋体" charset="0"/>
                <a:cs typeface="Times New Roman"/>
              </a:rPr>
              <a:t>Activities in progress:</a:t>
            </a:r>
          </a:p>
          <a:p>
            <a:pPr defTabSz="912813" eaLnBrk="1" hangingPunct="1">
              <a:buFont typeface="Wingdings" charset="0"/>
              <a:buChar char="ü"/>
            </a:pPr>
            <a:r>
              <a:rPr kumimoji="0" lang="en-US" altLang="zh-CN" sz="2000" dirty="0">
                <a:ea typeface="宋体" charset="0"/>
                <a:cs typeface="Times New Roman"/>
              </a:rPr>
              <a:t>T</a:t>
            </a:r>
            <a:r>
              <a:rPr kumimoji="0" lang="en-US" altLang="zh-CN" sz="2000" dirty="0" smtClean="0">
                <a:ea typeface="宋体" charset="0"/>
                <a:cs typeface="Times New Roman"/>
              </a:rPr>
              <a:t>he full digitization modeling</a:t>
            </a:r>
          </a:p>
          <a:p>
            <a:pPr defTabSz="912813" eaLnBrk="1" hangingPunct="1">
              <a:buFont typeface="Wingdings" charset="0"/>
              <a:buChar char="ü"/>
            </a:pPr>
            <a:r>
              <a:rPr kumimoji="0" lang="en-US" altLang="zh-CN" sz="2000" dirty="0" smtClean="0">
                <a:ea typeface="宋体" charset="0"/>
                <a:cs typeface="Times New Roman"/>
              </a:rPr>
              <a:t>Progress on </a:t>
            </a:r>
            <a:r>
              <a:rPr kumimoji="0" lang="en-US" altLang="zh-CN" sz="2000" dirty="0">
                <a:ea typeface="宋体" charset="0"/>
                <a:cs typeface="Times New Roman"/>
              </a:rPr>
              <a:t>Global tracking with Hough </a:t>
            </a:r>
            <a:r>
              <a:rPr kumimoji="0" lang="en-US" altLang="zh-CN" sz="2000" dirty="0" smtClean="0">
                <a:ea typeface="宋体" charset="0"/>
                <a:cs typeface="Times New Roman"/>
              </a:rPr>
              <a:t>transformation</a:t>
            </a:r>
          </a:p>
          <a:p>
            <a:pPr defTabSz="912813" eaLnBrk="1" hangingPunct="1">
              <a:buFont typeface="Wingdings" charset="0"/>
              <a:buChar char="ü"/>
            </a:pPr>
            <a:r>
              <a:rPr kumimoji="0" lang="en-US" altLang="zh-CN" sz="2000" dirty="0" smtClean="0">
                <a:ea typeface="宋体" charset="0"/>
                <a:cs typeface="Times New Roman"/>
              </a:rPr>
              <a:t>Global track fitting with CGEM and ODC hits</a:t>
            </a:r>
          </a:p>
          <a:p>
            <a:pPr marL="0" indent="0" defTabSz="912813" eaLnBrk="1" hangingPunct="1">
              <a:buNone/>
            </a:pPr>
            <a:endParaRPr kumimoji="0" lang="en-US" altLang="zh-CN" sz="2000" b="1" dirty="0" smtClean="0">
              <a:solidFill>
                <a:srgbClr val="0000FF"/>
              </a:solidFill>
              <a:ea typeface="宋体" charset="0"/>
              <a:cs typeface="Times New Roman"/>
            </a:endParaRPr>
          </a:p>
          <a:p>
            <a:pPr marL="0" indent="0" defTabSz="912813" eaLnBrk="1" hangingPunct="1">
              <a:buNone/>
            </a:pPr>
            <a:r>
              <a:rPr kumimoji="0" lang="en-US" altLang="zh-CN" sz="2000" b="1" dirty="0" smtClean="0">
                <a:solidFill>
                  <a:srgbClr val="0000FF"/>
                </a:solidFill>
                <a:ea typeface="宋体" charset="0"/>
                <a:cs typeface="Times New Roman"/>
              </a:rPr>
              <a:t>In plan: Calibration and alignment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765349" y="5949175"/>
            <a:ext cx="4326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 smtClean="0">
                <a:latin typeface="Edwardian Script ITC"/>
                <a:cs typeface="Edwardian Script ITC"/>
              </a:rPr>
              <a:t>Thanks for your attention!</a:t>
            </a:r>
            <a:r>
              <a:rPr kumimoji="1" lang="en-US" altLang="zh-CN" sz="4400" b="1" dirty="0" smtClean="0"/>
              <a:t>  </a:t>
            </a:r>
            <a:endParaRPr kumimoji="1" lang="zh-CN" altLang="en-US" sz="4400" b="1" dirty="0">
              <a:latin typeface="华文行楷"/>
              <a:ea typeface="华文行楷"/>
              <a:cs typeface="华文行楷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C4BED-8ADE-664E-8129-DFDFCB83BD4D}" type="slidenum">
              <a:rPr lang="zh-CN" altLang="en-US" smtClean="0"/>
              <a:pPr>
                <a:defRPr/>
              </a:pPr>
              <a:t>38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765"/>
            <a:ext cx="8229600" cy="1143000"/>
          </a:xfrm>
        </p:spPr>
        <p:txBody>
          <a:bodyPr/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BESIII experiment: detector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60071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0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765"/>
            <a:ext cx="8229600" cy="1143000"/>
          </a:xfrm>
        </p:spPr>
        <p:txBody>
          <a:bodyPr/>
          <a:lstStyle/>
          <a:p>
            <a:r>
              <a:rPr kumimoji="1" lang="en-US" altLang="zh-CN" dirty="0" smtClean="0">
                <a:latin typeface="Times New Roman"/>
                <a:cs typeface="Times New Roman"/>
              </a:rPr>
              <a:t>Aging </a:t>
            </a:r>
            <a:r>
              <a:rPr lang="en-US" altLang="zh-CN" dirty="0" smtClean="0">
                <a:latin typeface="Times New Roman"/>
                <a:cs typeface="Times New Roman"/>
              </a:rPr>
              <a:t>of MDC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5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15" y="1124840"/>
            <a:ext cx="8028240" cy="4603678"/>
          </a:xfrm>
          <a:prstGeom prst="rect">
            <a:avLst/>
          </a:prstGeom>
        </p:spPr>
      </p:pic>
      <p:cxnSp>
        <p:nvCxnSpPr>
          <p:cNvPr id="6" name="直线连接符 5"/>
          <p:cNvCxnSpPr/>
          <p:nvPr/>
        </p:nvCxnSpPr>
        <p:spPr bwMode="auto">
          <a:xfrm>
            <a:off x="3059895" y="1340855"/>
            <a:ext cx="0" cy="51123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文本框 6"/>
          <p:cNvSpPr txBox="1"/>
          <p:nvPr/>
        </p:nvSpPr>
        <p:spPr>
          <a:xfrm>
            <a:off x="1879669" y="5805165"/>
            <a:ext cx="110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inner-DC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419920" y="5795858"/>
            <a:ext cx="112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outer-DC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421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4765"/>
            <a:ext cx="9144000" cy="1143000"/>
          </a:xfrm>
        </p:spPr>
        <p:txBody>
          <a:bodyPr/>
          <a:lstStyle/>
          <a:p>
            <a:r>
              <a:rPr lang="en-US" altLang="zh-CN" dirty="0" smtClean="0">
                <a:latin typeface="Times New Roman"/>
                <a:cs typeface="Times New Roman"/>
              </a:rPr>
              <a:t>Proposal of CGEM-IT (</a:t>
            </a:r>
            <a:r>
              <a:rPr lang="en-US" altLang="zh-CN" dirty="0">
                <a:latin typeface="Times New Roman"/>
                <a:cs typeface="Times New Roman"/>
              </a:rPr>
              <a:t>I</a:t>
            </a:r>
            <a:r>
              <a:rPr lang="en-US" altLang="zh-CN" dirty="0" smtClean="0">
                <a:latin typeface="Times New Roman"/>
                <a:cs typeface="Times New Roman"/>
              </a:rPr>
              <a:t>nner Tracker)</a:t>
            </a:r>
            <a:endParaRPr kumimoji="1" lang="zh-CN" altLang="en-US" dirty="0">
              <a:latin typeface="Times New Roman"/>
              <a:cs typeface="Times New Roman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5" y="1124840"/>
            <a:ext cx="5364170" cy="25844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095" y="4030031"/>
            <a:ext cx="6228115" cy="24231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270" y="1268850"/>
            <a:ext cx="3768050" cy="234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7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进程 4"/>
          <p:cNvSpPr/>
          <p:nvPr/>
        </p:nvSpPr>
        <p:spPr bwMode="auto">
          <a:xfrm>
            <a:off x="2771874" y="1916895"/>
            <a:ext cx="1584110" cy="432030"/>
          </a:xfrm>
          <a:prstGeom prst="flowChartProces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Simulation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6" name="进程 5"/>
          <p:cNvSpPr/>
          <p:nvPr/>
        </p:nvSpPr>
        <p:spPr bwMode="auto">
          <a:xfrm>
            <a:off x="2555859" y="3717020"/>
            <a:ext cx="2016141" cy="432030"/>
          </a:xfrm>
          <a:prstGeom prst="flowChartProces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Reconstruction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7" name="进程 6"/>
          <p:cNvSpPr/>
          <p:nvPr/>
        </p:nvSpPr>
        <p:spPr bwMode="auto">
          <a:xfrm>
            <a:off x="2771874" y="5733160"/>
            <a:ext cx="1584110" cy="648045"/>
          </a:xfrm>
          <a:prstGeom prst="flowChartProcess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Physics analysis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8" name="进程 7"/>
          <p:cNvSpPr/>
          <p:nvPr/>
        </p:nvSpPr>
        <p:spPr bwMode="auto">
          <a:xfrm>
            <a:off x="323704" y="4301450"/>
            <a:ext cx="2016141" cy="711660"/>
          </a:xfrm>
          <a:prstGeom prst="flowChartProcess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Calibration &amp; alignment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2" name="存储的数据 1"/>
          <p:cNvSpPr/>
          <p:nvPr/>
        </p:nvSpPr>
        <p:spPr bwMode="auto">
          <a:xfrm>
            <a:off x="2987889" y="2780955"/>
            <a:ext cx="1152080" cy="504035"/>
          </a:xfrm>
          <a:prstGeom prst="flowChartOnlineStorag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kumimoji="0" lang="en-US" altLang="zh-CN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ea typeface="宋体" charset="0"/>
                <a:cs typeface="Times New Roman"/>
              </a:rPr>
              <a:t>MC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9" name="存储的数据 8"/>
          <p:cNvSpPr/>
          <p:nvPr/>
        </p:nvSpPr>
        <p:spPr bwMode="auto">
          <a:xfrm>
            <a:off x="755734" y="2708950"/>
            <a:ext cx="1152080" cy="504035"/>
          </a:xfrm>
          <a:prstGeom prst="flowChartOnlineStorag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altLang="zh-CN" b="1" dirty="0" smtClean="0">
                <a:latin typeface="Times New Roman"/>
                <a:cs typeface="Times New Roman"/>
              </a:rPr>
              <a:t>Raw data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10" name="存储的数据 9"/>
          <p:cNvSpPr/>
          <p:nvPr/>
        </p:nvSpPr>
        <p:spPr bwMode="auto">
          <a:xfrm>
            <a:off x="2987889" y="4653085"/>
            <a:ext cx="1152080" cy="504035"/>
          </a:xfrm>
          <a:prstGeom prst="flowChartOnlineStorag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r>
              <a:rPr lang="en-US" altLang="zh-CN" b="1" dirty="0" smtClean="0">
                <a:latin typeface="Times New Roman"/>
                <a:cs typeface="Times New Roman"/>
              </a:rPr>
              <a:t>DST</a:t>
            </a:r>
            <a:endParaRPr kumimoji="0" lang="zh-CN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ea typeface="宋体" charset="0"/>
              <a:cs typeface="Times New Roman"/>
            </a:endParaRPr>
          </a:p>
        </p:txBody>
      </p:sp>
      <p:cxnSp>
        <p:nvCxnSpPr>
          <p:cNvPr id="11" name="直线箭头连接符 10"/>
          <p:cNvCxnSpPr>
            <a:stCxn id="5" idx="2"/>
            <a:endCxn id="2" idx="0"/>
          </p:cNvCxnSpPr>
          <p:nvPr/>
        </p:nvCxnSpPr>
        <p:spPr bwMode="auto">
          <a:xfrm>
            <a:off x="3563929" y="2348925"/>
            <a:ext cx="0" cy="4320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直线箭头连接符 11"/>
          <p:cNvCxnSpPr>
            <a:stCxn id="2" idx="2"/>
            <a:endCxn id="6" idx="0"/>
          </p:cNvCxnSpPr>
          <p:nvPr/>
        </p:nvCxnSpPr>
        <p:spPr bwMode="auto">
          <a:xfrm>
            <a:off x="3563929" y="3284990"/>
            <a:ext cx="1" cy="4320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直线箭头连接符 15"/>
          <p:cNvCxnSpPr>
            <a:stCxn id="6" idx="2"/>
            <a:endCxn id="10" idx="0"/>
          </p:cNvCxnSpPr>
          <p:nvPr/>
        </p:nvCxnSpPr>
        <p:spPr bwMode="auto">
          <a:xfrm flipH="1">
            <a:off x="3563929" y="4149050"/>
            <a:ext cx="1" cy="5040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直线箭头连接符 18"/>
          <p:cNvCxnSpPr>
            <a:stCxn id="10" idx="2"/>
            <a:endCxn id="7" idx="0"/>
          </p:cNvCxnSpPr>
          <p:nvPr/>
        </p:nvCxnSpPr>
        <p:spPr bwMode="auto">
          <a:xfrm>
            <a:off x="3563929" y="5157120"/>
            <a:ext cx="0" cy="576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直线箭头连接符 21"/>
          <p:cNvCxnSpPr>
            <a:stCxn id="9" idx="2"/>
            <a:endCxn id="6" idx="1"/>
          </p:cNvCxnSpPr>
          <p:nvPr/>
        </p:nvCxnSpPr>
        <p:spPr bwMode="auto">
          <a:xfrm>
            <a:off x="1331774" y="3212985"/>
            <a:ext cx="1224085" cy="720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肘形连接符 25"/>
          <p:cNvCxnSpPr>
            <a:stCxn id="5" idx="1"/>
            <a:endCxn id="8" idx="1"/>
          </p:cNvCxnSpPr>
          <p:nvPr/>
        </p:nvCxnSpPr>
        <p:spPr bwMode="auto">
          <a:xfrm rot="10800000" flipV="1">
            <a:off x="323704" y="2132910"/>
            <a:ext cx="2448170" cy="2524370"/>
          </a:xfrm>
          <a:prstGeom prst="bentConnector3">
            <a:avLst>
              <a:gd name="adj1" fmla="val 10933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肘形连接符 26"/>
          <p:cNvCxnSpPr>
            <a:stCxn id="6" idx="1"/>
            <a:endCxn id="8" idx="3"/>
          </p:cNvCxnSpPr>
          <p:nvPr/>
        </p:nvCxnSpPr>
        <p:spPr bwMode="auto">
          <a:xfrm rot="10800000" flipV="1">
            <a:off x="2339845" y="3933034"/>
            <a:ext cx="216014" cy="72424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矩形 29"/>
          <p:cNvSpPr/>
          <p:nvPr/>
        </p:nvSpPr>
        <p:spPr>
          <a:xfrm>
            <a:off x="4716010" y="1844890"/>
            <a:ext cx="460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u"/>
              <a:defRPr/>
            </a:pPr>
            <a:r>
              <a:rPr lang="en-US" altLang="zh-CN" dirty="0" smtClean="0">
                <a:latin typeface="Times New Roman"/>
                <a:cs typeface="Times New Roman"/>
              </a:rPr>
              <a:t>Detector description (Geometry</a:t>
            </a:r>
            <a:r>
              <a:rPr lang="en-US" altLang="zh-CN" dirty="0">
                <a:latin typeface="Times New Roman"/>
                <a:cs typeface="Times New Roman"/>
              </a:rPr>
              <a:t>/</a:t>
            </a:r>
            <a:r>
              <a:rPr lang="en-US" altLang="zh-CN" dirty="0" smtClean="0">
                <a:latin typeface="Times New Roman"/>
                <a:cs typeface="Times New Roman"/>
              </a:rPr>
              <a:t>material)</a:t>
            </a:r>
            <a:endParaRPr lang="en-US" altLang="zh-CN" dirty="0">
              <a:latin typeface="Times New Roman"/>
              <a:cs typeface="Times New Roman"/>
            </a:endParaRPr>
          </a:p>
          <a:p>
            <a:pPr>
              <a:buFont typeface="Wingdings" charset="2"/>
              <a:buChar char="u"/>
              <a:defRPr/>
            </a:pPr>
            <a:r>
              <a:rPr lang="en-US" altLang="zh-CN" dirty="0">
                <a:latin typeface="Times New Roman"/>
                <a:cs typeface="Times New Roman"/>
              </a:rPr>
              <a:t>Digitization</a:t>
            </a:r>
            <a:endParaRPr lang="zh-CN" altLang="en-US" dirty="0">
              <a:latin typeface="Times New Roman"/>
              <a:cs typeface="Times New Roman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824335" y="3114773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charset="2"/>
              <a:buChar char="u"/>
              <a:defRPr/>
            </a:pPr>
            <a:r>
              <a:rPr lang="en-US" altLang="zh-CN" dirty="0" smtClean="0">
                <a:latin typeface="Times New Roman"/>
                <a:cs typeface="Times New Roman"/>
              </a:rPr>
              <a:t>Cluster </a:t>
            </a:r>
            <a:r>
              <a:rPr lang="en-US" altLang="zh-CN" dirty="0">
                <a:latin typeface="Times New Roman"/>
                <a:cs typeface="Times New Roman"/>
              </a:rPr>
              <a:t>reconstruction</a:t>
            </a:r>
          </a:p>
          <a:p>
            <a:pPr>
              <a:buFont typeface="Wingdings" charset="2"/>
              <a:buChar char="u"/>
              <a:defRPr/>
            </a:pPr>
            <a:r>
              <a:rPr lang="en-US" altLang="zh-CN" dirty="0" smtClean="0">
                <a:latin typeface="Times New Roman"/>
                <a:cs typeface="Times New Roman"/>
              </a:rPr>
              <a:t>Track </a:t>
            </a:r>
            <a:r>
              <a:rPr lang="en-US" altLang="zh-CN" dirty="0">
                <a:latin typeface="Times New Roman"/>
                <a:cs typeface="Times New Roman"/>
              </a:rPr>
              <a:t>segment finding with CGEM</a:t>
            </a:r>
          </a:p>
          <a:p>
            <a:pPr>
              <a:buFont typeface="Wingdings" charset="2"/>
              <a:buChar char="u"/>
              <a:defRPr/>
            </a:pPr>
            <a:r>
              <a:rPr lang="en-US" altLang="zh-CN" dirty="0" smtClean="0">
                <a:latin typeface="Times New Roman"/>
                <a:cs typeface="Times New Roman"/>
              </a:rPr>
              <a:t>Track </a:t>
            </a:r>
            <a:r>
              <a:rPr lang="en-US" altLang="zh-CN" dirty="0">
                <a:latin typeface="Times New Roman"/>
                <a:cs typeface="Times New Roman"/>
              </a:rPr>
              <a:t>matching</a:t>
            </a:r>
          </a:p>
          <a:p>
            <a:pPr>
              <a:buFont typeface="Wingdings" charset="2"/>
              <a:buChar char="u"/>
              <a:defRPr/>
            </a:pPr>
            <a:r>
              <a:rPr lang="en-US" altLang="zh-CN" dirty="0" smtClean="0">
                <a:latin typeface="Times New Roman"/>
                <a:cs typeface="Times New Roman"/>
              </a:rPr>
              <a:t>Global </a:t>
            </a:r>
            <a:r>
              <a:rPr lang="en-US" altLang="zh-CN" dirty="0">
                <a:latin typeface="Times New Roman"/>
                <a:cs typeface="Times New Roman"/>
              </a:rPr>
              <a:t>track finding with </a:t>
            </a:r>
            <a:r>
              <a:rPr lang="en-US" altLang="zh-CN" dirty="0" smtClean="0">
                <a:latin typeface="Times New Roman"/>
                <a:cs typeface="Times New Roman"/>
              </a:rPr>
              <a:t/>
            </a:r>
            <a:br>
              <a:rPr lang="en-US" altLang="zh-CN" dirty="0" smtClean="0">
                <a:latin typeface="Times New Roman"/>
                <a:cs typeface="Times New Roman"/>
              </a:rPr>
            </a:br>
            <a:r>
              <a:rPr lang="en-US" altLang="zh-CN" dirty="0" smtClean="0">
                <a:latin typeface="Times New Roman"/>
                <a:cs typeface="Times New Roman"/>
              </a:rPr>
              <a:t>    Hough </a:t>
            </a:r>
            <a:r>
              <a:rPr lang="en-US" altLang="zh-CN" dirty="0">
                <a:latin typeface="Times New Roman"/>
                <a:cs typeface="Times New Roman"/>
              </a:rPr>
              <a:t>transformation</a:t>
            </a:r>
          </a:p>
          <a:p>
            <a:pPr>
              <a:buFont typeface="Wingdings" charset="2"/>
              <a:buChar char="u"/>
              <a:defRPr/>
            </a:pPr>
            <a:r>
              <a:rPr lang="en-US" altLang="zh-CN" dirty="0" smtClean="0">
                <a:latin typeface="Times New Roman"/>
                <a:cs typeface="Times New Roman"/>
              </a:rPr>
              <a:t>Track </a:t>
            </a:r>
            <a:r>
              <a:rPr lang="en-US" altLang="zh-CN" dirty="0">
                <a:latin typeface="Times New Roman"/>
                <a:cs typeface="Times New Roman"/>
              </a:rPr>
              <a:t>fitting</a:t>
            </a:r>
            <a:endParaRPr lang="zh-CN" altLang="en-US" dirty="0">
              <a:latin typeface="Times New Roman"/>
              <a:cs typeface="Times New Roman"/>
            </a:endParaRPr>
          </a:p>
        </p:txBody>
      </p:sp>
      <p:sp>
        <p:nvSpPr>
          <p:cNvPr id="33" name="标题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791803"/>
          </a:xfrm>
        </p:spPr>
        <p:txBody>
          <a:bodyPr/>
          <a:lstStyle/>
          <a:p>
            <a:r>
              <a:rPr lang="en-US" altLang="zh-CN" sz="3600" b="1" dirty="0" smtClean="0">
                <a:latin typeface="Times New Roman" charset="0"/>
                <a:ea typeface="华文行楷" charset="0"/>
                <a:cs typeface="Times New Roman" charset="0"/>
              </a:rPr>
              <a:t>CGEM offline software</a:t>
            </a:r>
            <a:endParaRPr lang="zh-CN" altLang="en-US" sz="3600" b="1" dirty="0">
              <a:latin typeface="Times New Roman" charset="0"/>
              <a:ea typeface="华文行楷" charset="0"/>
              <a:cs typeface="Times New Roman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907815" y="836820"/>
            <a:ext cx="5515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dirty="0" smtClean="0">
                <a:latin typeface="Times New Roman"/>
                <a:cs typeface="Times New Roman"/>
              </a:rPr>
              <a:t>part of the BESIII </a:t>
            </a:r>
            <a:r>
              <a:rPr kumimoji="1" lang="en-US" altLang="zh-CN" sz="2000" dirty="0">
                <a:latin typeface="Times New Roman"/>
                <a:cs typeface="Times New Roman"/>
              </a:rPr>
              <a:t>Offline Software </a:t>
            </a:r>
            <a:r>
              <a:rPr kumimoji="1" lang="en-US" altLang="zh-CN" sz="2000" dirty="0" smtClean="0">
                <a:latin typeface="Times New Roman"/>
                <a:cs typeface="Times New Roman"/>
              </a:rPr>
              <a:t>System (BOSS) </a:t>
            </a:r>
            <a:endParaRPr lang="zh-CN" altLang="en-US" sz="2000" dirty="0"/>
          </a:p>
        </p:txBody>
      </p:sp>
      <p:sp>
        <p:nvSpPr>
          <p:cNvPr id="35" name="矩形 34"/>
          <p:cNvSpPr/>
          <p:nvPr/>
        </p:nvSpPr>
        <p:spPr>
          <a:xfrm>
            <a:off x="251700" y="5085115"/>
            <a:ext cx="460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u"/>
              <a:defRPr/>
            </a:pPr>
            <a:r>
              <a:rPr lang="en-US" altLang="zh-CN" dirty="0" smtClean="0">
                <a:latin typeface="Times New Roman"/>
                <a:cs typeface="Times New Roman"/>
              </a:rPr>
              <a:t>Resolution</a:t>
            </a:r>
          </a:p>
          <a:p>
            <a:pPr>
              <a:buFont typeface="Wingdings" charset="2"/>
              <a:buChar char="u"/>
              <a:defRPr/>
            </a:pPr>
            <a:r>
              <a:rPr lang="en-US" altLang="zh-CN" dirty="0" smtClean="0">
                <a:latin typeface="Times New Roman"/>
                <a:cs typeface="Times New Roman"/>
              </a:rPr>
              <a:t>Geometry correction</a:t>
            </a:r>
            <a:endParaRPr lang="zh-CN" altLang="en-US" dirty="0">
              <a:latin typeface="Times New Roman"/>
              <a:cs typeface="Times New Roman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48040" y="5661155"/>
            <a:ext cx="370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3366FF"/>
                </a:solidFill>
              </a:rPr>
              <a:t>T</a:t>
            </a:r>
            <a:r>
              <a:rPr kumimoji="1" lang="en-US" altLang="zh-CN" dirty="0" smtClean="0">
                <a:solidFill>
                  <a:srgbClr val="3366FF"/>
                </a:solidFill>
              </a:rPr>
              <a:t>his talk focuses on software for simulation and reconstruction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6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内容占位符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4367213" cy="4392613"/>
          </a:xfrm>
        </p:spPr>
      </p:pic>
      <p:sp>
        <p:nvSpPr>
          <p:cNvPr id="18434" name="标题 1"/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008063"/>
          </a:xfrm>
        </p:spPr>
        <p:txBody>
          <a:bodyPr/>
          <a:lstStyle/>
          <a:p>
            <a:r>
              <a:rPr lang="en-US" altLang="zh-CN" sz="3300" b="1" dirty="0" smtClean="0">
                <a:latin typeface="Times New Roman" charset="0"/>
                <a:ea typeface="Times New Roman" charset="0"/>
                <a:cs typeface="Times New Roman" charset="0"/>
              </a:rPr>
              <a:t>Virtual CGEM </a:t>
            </a:r>
            <a:r>
              <a:rPr lang="en-US" altLang="zh-CN" sz="3300" b="1" dirty="0">
                <a:latin typeface="Times New Roman" charset="0"/>
                <a:ea typeface="Times New Roman" charset="0"/>
                <a:cs typeface="Times New Roman" charset="0"/>
              </a:rPr>
              <a:t>detector </a:t>
            </a:r>
            <a:r>
              <a:rPr lang="en-US" altLang="zh-CN" sz="3300" b="1" dirty="0" smtClean="0">
                <a:latin typeface="Times New Roman" charset="0"/>
                <a:ea typeface="Times New Roman" charset="0"/>
                <a:cs typeface="Times New Roman" charset="0"/>
              </a:rPr>
              <a:t>constructed with </a:t>
            </a:r>
            <a:r>
              <a:rPr lang="en-US" altLang="zh-CN" sz="3300" b="1" dirty="0">
                <a:latin typeface="Times New Roman" charset="0"/>
                <a:ea typeface="Times New Roman" charset="0"/>
                <a:cs typeface="Times New Roman" charset="0"/>
              </a:rPr>
              <a:t>Geant4</a:t>
            </a:r>
            <a:endParaRPr lang="zh-CN" altLang="en-US" sz="3300" b="1" dirty="0">
              <a:latin typeface="Times New Roman" charset="0"/>
              <a:ea typeface="宋体" charset="0"/>
            </a:endParaRPr>
          </a:p>
        </p:txBody>
      </p:sp>
      <p:pic>
        <p:nvPicPr>
          <p:cNvPr id="18436" name="图片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81075"/>
            <a:ext cx="4319587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Content Placeholder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222750"/>
            <a:ext cx="360997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线连接符 8"/>
          <p:cNvCxnSpPr/>
          <p:nvPr/>
        </p:nvCxnSpPr>
        <p:spPr bwMode="auto">
          <a:xfrm flipV="1">
            <a:off x="1908175" y="1052513"/>
            <a:ext cx="3311525" cy="194468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直线连接符 10"/>
          <p:cNvCxnSpPr/>
          <p:nvPr/>
        </p:nvCxnSpPr>
        <p:spPr bwMode="auto">
          <a:xfrm flipV="1">
            <a:off x="2124075" y="3789363"/>
            <a:ext cx="3960813" cy="7143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440" name="椭圆 18"/>
          <p:cNvSpPr>
            <a:spLocks noChangeArrowheads="1"/>
          </p:cNvSpPr>
          <p:nvPr/>
        </p:nvSpPr>
        <p:spPr bwMode="auto">
          <a:xfrm>
            <a:off x="8027988" y="3068638"/>
            <a:ext cx="288925" cy="288925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20" name="直线连接符 19"/>
          <p:cNvCxnSpPr>
            <a:endCxn id="18440" idx="3"/>
          </p:cNvCxnSpPr>
          <p:nvPr/>
        </p:nvCxnSpPr>
        <p:spPr bwMode="auto">
          <a:xfrm flipV="1">
            <a:off x="6948488" y="3314700"/>
            <a:ext cx="1122362" cy="10509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dash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443" name="矩形 1"/>
          <p:cNvSpPr>
            <a:spLocks noChangeArrowheads="1"/>
          </p:cNvSpPr>
          <p:nvPr/>
        </p:nvSpPr>
        <p:spPr bwMode="auto">
          <a:xfrm>
            <a:off x="107690" y="6093185"/>
            <a:ext cx="43923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en-US" altLang="zh-CN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1</a:t>
            </a:r>
            <a:r>
              <a:rPr kumimoji="1" lang="en-US" altLang="zh-CN" baseline="30000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st</a:t>
            </a:r>
            <a:r>
              <a:rPr kumimoji="1" lang="en-US" altLang="zh-CN" dirty="0" smtClean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 version by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dirty="0" err="1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Qinglei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XIU  &amp; </a:t>
            </a:r>
            <a:r>
              <a:rPr kumimoji="1" lang="en-US" altLang="zh-CN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Xudong</a:t>
            </a:r>
            <a:r>
              <a:rPr kumimoji="1" lang="en-US" altLang="zh-CN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JU (2014~2015)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8444" name="文本框 2"/>
          <p:cNvSpPr txBox="1">
            <a:spLocks noChangeArrowheads="1"/>
          </p:cNvSpPr>
          <p:nvPr/>
        </p:nvSpPr>
        <p:spPr bwMode="auto">
          <a:xfrm>
            <a:off x="0" y="1341438"/>
            <a:ext cx="1172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800" dirty="0">
                <a:solidFill>
                  <a:srgbClr val="FFFF00"/>
                </a:solidFill>
              </a:rPr>
              <a:t>Outer</a:t>
            </a:r>
            <a:r>
              <a:rPr lang="en-US" altLang="zh-CN" sz="1800" dirty="0" smtClean="0">
                <a:solidFill>
                  <a:srgbClr val="FFFF00"/>
                </a:solidFill>
              </a:rPr>
              <a:t>-DC</a:t>
            </a:r>
            <a:endParaRPr lang="zh-CN" altLang="en-US" sz="1800" dirty="0">
              <a:solidFill>
                <a:srgbClr val="FFFF00"/>
              </a:solidFill>
            </a:endParaRPr>
          </a:p>
        </p:txBody>
      </p:sp>
      <p:cxnSp>
        <p:nvCxnSpPr>
          <p:cNvPr id="14" name="直线连接符 13"/>
          <p:cNvCxnSpPr/>
          <p:nvPr/>
        </p:nvCxnSpPr>
        <p:spPr bwMode="auto">
          <a:xfrm flipH="1" flipV="1">
            <a:off x="611188" y="1773238"/>
            <a:ext cx="360362" cy="57626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dash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446" name="文本框 16"/>
          <p:cNvSpPr txBox="1">
            <a:spLocks noChangeArrowheads="1"/>
          </p:cNvSpPr>
          <p:nvPr/>
        </p:nvSpPr>
        <p:spPr bwMode="auto">
          <a:xfrm>
            <a:off x="7451725" y="1196975"/>
            <a:ext cx="116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en-US" altLang="zh-CN" sz="1800">
                <a:solidFill>
                  <a:srgbClr val="FFFF00"/>
                </a:solidFill>
              </a:rPr>
              <a:t>CGEM-IT</a:t>
            </a:r>
            <a:endParaRPr lang="zh-CN" altLang="en-US" sz="1800">
              <a:solidFill>
                <a:srgbClr val="FFFF00"/>
              </a:solidFill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49832" y="5256145"/>
            <a:ext cx="1639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FF00"/>
                </a:solidFill>
                <a:latin typeface="Times New Roman"/>
                <a:cs typeface="Times New Roman"/>
              </a:rPr>
              <a:t>tracking system</a:t>
            </a:r>
            <a:endParaRPr kumimoji="1" lang="zh-CN" alt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240"/>
            <a:ext cx="9144000" cy="1143000"/>
          </a:xfrm>
        </p:spPr>
        <p:txBody>
          <a:bodyPr/>
          <a:lstStyle/>
          <a:p>
            <a:r>
              <a:rPr kumimoji="1" lang="en-US" altLang="zh-CN" sz="3200" b="1" dirty="0" smtClean="0">
                <a:latin typeface="Times New Roman"/>
                <a:cs typeface="Times New Roman"/>
              </a:rPr>
              <a:t>Geometry updates </a:t>
            </a:r>
            <a:r>
              <a:rPr lang="en-US" altLang="zh-CN" sz="3200" b="1" dirty="0" smtClean="0">
                <a:latin typeface="Times New Roman"/>
                <a:cs typeface="Times New Roman"/>
              </a:rPr>
              <a:t>according to</a:t>
            </a:r>
            <a:r>
              <a:rPr kumimoji="1" lang="en-US" altLang="zh-CN" sz="3200" b="1" dirty="0" smtClean="0">
                <a:latin typeface="Times New Roman"/>
                <a:cs typeface="Times New Roman"/>
              </a:rPr>
              <a:t> the final design</a:t>
            </a:r>
            <a:endParaRPr kumimoji="1" lang="zh-CN" altLang="en-US" sz="3200" b="1" dirty="0">
              <a:latin typeface="Times New Roman"/>
              <a:cs typeface="Times New Roman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B582D4-2F2D-EF48-9AFE-0EEB68888F8C}" type="slidenum">
              <a:rPr lang="zh-CN" altLang="en-US" smtClean="0"/>
              <a:pPr>
                <a:defRPr/>
              </a:pPr>
              <a:t>9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08171" y="827513"/>
            <a:ext cx="2456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charset="0"/>
                <a:cs typeface="Times New Roman" charset="0"/>
              </a:rPr>
              <a:t>by </a:t>
            </a:r>
            <a:r>
              <a:rPr lang="en-US" altLang="zh-CN" dirty="0" err="1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Lia</a:t>
            </a:r>
            <a:r>
              <a:rPr lang="en-US" altLang="zh-CN" dirty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LAVEZZI (2016)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94" y="1340855"/>
            <a:ext cx="6086233" cy="381626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3203905" y="4725090"/>
            <a:ext cx="1872130" cy="28802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9" name="组 8"/>
          <p:cNvGrpSpPr/>
          <p:nvPr/>
        </p:nvGrpSpPr>
        <p:grpSpPr>
          <a:xfrm>
            <a:off x="3563930" y="4365065"/>
            <a:ext cx="2520175" cy="2304160"/>
            <a:chOff x="323705" y="2204915"/>
            <a:chExt cx="4051645" cy="366613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705" y="2204915"/>
              <a:ext cx="4051645" cy="366613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705" y="2492935"/>
              <a:ext cx="576040" cy="864060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914" y="4365065"/>
            <a:ext cx="2885086" cy="212442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364055" y="3933035"/>
            <a:ext cx="3083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latin typeface="Times New Roman"/>
                <a:cs typeface="Times New Roman"/>
              </a:rPr>
              <a:t>Strips </a:t>
            </a:r>
            <a:r>
              <a:rPr kumimoji="1" lang="en-US" altLang="zh-CN" b="1" dirty="0" smtClean="0">
                <a:latin typeface="Times New Roman"/>
                <a:cs typeface="Times New Roman"/>
              </a:rPr>
              <a:t>construction (optional)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5148040" y="6237195"/>
            <a:ext cx="96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FF00"/>
                </a:solidFill>
                <a:latin typeface="Times New Roman"/>
                <a:cs typeface="Times New Roman"/>
              </a:rPr>
              <a:t>X-strips</a:t>
            </a:r>
            <a:endParaRPr kumimoji="1" lang="zh-CN" alt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41321" y="5795858"/>
            <a:ext cx="90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r>
              <a:rPr kumimoji="1" lang="en-US" altLang="zh-CN" dirty="0" smtClean="0">
                <a:solidFill>
                  <a:srgbClr val="FFFF00"/>
                </a:solidFill>
                <a:latin typeface="Times New Roman"/>
                <a:cs typeface="Times New Roman"/>
              </a:rPr>
              <a:t>-strips</a:t>
            </a:r>
            <a:endParaRPr kumimoji="1" lang="zh-CN" alt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44130" y="1331548"/>
            <a:ext cx="273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included in CgemBoss665b</a:t>
            </a:r>
            <a:endParaRPr kumimoji="1" lang="zh-CN" altLang="en-US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121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精装书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27931</TotalTime>
  <Pages>0</Pages>
  <Words>2023</Words>
  <Characters>0</Characters>
  <Application>Microsoft Macintosh PowerPoint</Application>
  <DocSecurity>0</DocSecurity>
  <PresentationFormat>全屏显示(4:3)</PresentationFormat>
  <Lines>0</Lines>
  <Paragraphs>478</Paragraphs>
  <Slides>38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39" baseType="lpstr">
      <vt:lpstr>Office 主题</vt:lpstr>
      <vt:lpstr>Status of CGEM offline software</vt:lpstr>
      <vt:lpstr>Outline</vt:lpstr>
      <vt:lpstr>BESIII experiment: physics</vt:lpstr>
      <vt:lpstr>BESIII experiment: detector</vt:lpstr>
      <vt:lpstr>Aging of MDC</vt:lpstr>
      <vt:lpstr>Proposal of CGEM-IT (Inner Tracker)</vt:lpstr>
      <vt:lpstr>CGEM offline software</vt:lpstr>
      <vt:lpstr>Virtual CGEM detector constructed with Geant4</vt:lpstr>
      <vt:lpstr>Geometry updates according to the final design</vt:lpstr>
      <vt:lpstr>CGEM geometry service package and gdml file (geometry and material information provider)</vt:lpstr>
      <vt:lpstr>CGEM digitization</vt:lpstr>
      <vt:lpstr>CGEM digitization (I)</vt:lpstr>
      <vt:lpstr>CGEM digitization (II)</vt:lpstr>
      <vt:lpstr>CGEM digitization (II)</vt:lpstr>
      <vt:lpstr>CGEM digitization (III)</vt:lpstr>
      <vt:lpstr>CGEM digitization (III) - Garfield simulation</vt:lpstr>
      <vt:lpstr>CGEM digitization (III) - Garfield simulation</vt:lpstr>
      <vt:lpstr>PowerPoint 演示文稿</vt:lpstr>
      <vt:lpstr>CGEM cluster reconstruction by Yue Guo,  Liangliang WANG &amp; Linghui WU  (2015)</vt:lpstr>
      <vt:lpstr>Track segment finding in CGEM-IT </vt:lpstr>
      <vt:lpstr>df pattern and parameterization</vt:lpstr>
      <vt:lpstr>dZ pattern and parameterization</vt:lpstr>
      <vt:lpstr>Track segment selection in CGEM-IT </vt:lpstr>
      <vt:lpstr>CGEM track segment fitting</vt:lpstr>
      <vt:lpstr>CGEM track segment fitting </vt:lpstr>
      <vt:lpstr>Tracking efficiency with Outer-DC only</vt:lpstr>
      <vt:lpstr>Tracking efficiency with Outer-DC only</vt:lpstr>
      <vt:lpstr>Matching of the tracks between CGEM-IT and Outer-DC  v1</vt:lpstr>
      <vt:lpstr>Matching of the tracks between CGEM-IT and Outer-DC  v1</vt:lpstr>
      <vt:lpstr>Matching of the tracks between CGEM-IT and Outer-DC  v2</vt:lpstr>
      <vt:lpstr>Efficiency for track segment finding and matching</vt:lpstr>
      <vt:lpstr>Global tracking with Hough transformation</vt:lpstr>
      <vt:lpstr>Track fitting with Kalman Filter</vt:lpstr>
      <vt:lpstr>Track fitting with Kalman Filter</vt:lpstr>
      <vt:lpstr>Releases of CgemBoss </vt:lpstr>
      <vt:lpstr>Performance check with CgemBoss665b </vt:lpstr>
      <vt:lpstr>Performance check with CgemBoss665b </vt:lpstr>
      <vt:lpstr>Summary and plan</vt:lpstr>
    </vt:vector>
  </TitlesOfParts>
  <Manager/>
  <Company/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CGEM Simulation</dc:title>
  <dc:subject/>
  <dc:creator>wulh</dc:creator>
  <cp:keywords/>
  <dc:description/>
  <cp:lastModifiedBy>WANG Liangliang</cp:lastModifiedBy>
  <cp:revision>713</cp:revision>
  <dcterms:created xsi:type="dcterms:W3CDTF">2014-05-07T18:19:00Z</dcterms:created>
  <dcterms:modified xsi:type="dcterms:W3CDTF">2017-06-05T01:26:16Z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2052-9.1.0.4984</vt:lpwstr>
  </property>
</Properties>
</file>