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8" r:id="rId4"/>
    <p:sldId id="280" r:id="rId5"/>
    <p:sldId id="272" r:id="rId6"/>
    <p:sldId id="273" r:id="rId7"/>
    <p:sldId id="274" r:id="rId8"/>
    <p:sldId id="281" r:id="rId9"/>
    <p:sldId id="275" r:id="rId10"/>
    <p:sldId id="276" r:id="rId11"/>
    <p:sldId id="277" r:id="rId12"/>
    <p:sldId id="282" r:id="rId13"/>
    <p:sldId id="260" r:id="rId14"/>
    <p:sldId id="266" r:id="rId15"/>
    <p:sldId id="268" r:id="rId16"/>
    <p:sldId id="262" r:id="rId17"/>
    <p:sldId id="269" r:id="rId18"/>
    <p:sldId id="270" r:id="rId19"/>
    <p:sldId id="264" r:id="rId20"/>
    <p:sldId id="265" r:id="rId21"/>
    <p:sldId id="283" r:id="rId22"/>
    <p:sldId id="279" r:id="rId23"/>
    <p:sldId id="261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1E08C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4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1BE3-D4BA-4FD6-99DF-A3AC5C3FD6DD}" type="datetimeFigureOut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A1CBD-B9BA-4C9E-80D3-54DFDEBA5A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5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A1CBD-B9BA-4C9E-80D3-54DFDEBA5A5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5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A9CF-994D-4C5E-9DB6-DCEABDBCB480}" type="datetime1">
              <a:rPr lang="zh-CN" altLang="en-US" smtClean="0"/>
              <a:pPr/>
              <a:t>17/6/5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164C-91AA-4A9F-B478-F3376114FDA6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3276-08AE-4786-BF50-FABEC13EBACF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DC6D-71FD-4302-B9BC-FFB67FE66D0C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4B59-9A51-46BB-81DE-CB80628D9843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E26A-6AF8-493D-BFAA-EBE52F34B9EF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CA16-A572-47A0-BB41-35266721BF0C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708C-6F30-4D04-B1DA-5A6ADDE7C300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2DA0-F44E-4D8C-BB0F-0D4B9407FF81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B49A-333A-442F-9CCD-1029227D7118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786610" cy="7143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714F9-E7DC-466D-B625-3F4A61C38515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13506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PMO表格\台标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76" y="1"/>
            <a:ext cx="857224" cy="8585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 smtClean="0"/>
              <a:t>暗物质粒子探测卫星（</a:t>
            </a:r>
            <a:r>
              <a:rPr lang="en-US" altLang="zh-CN" sz="3200" dirty="0" smtClean="0"/>
              <a:t>DAMPE</a:t>
            </a:r>
            <a:r>
              <a:rPr lang="zh-CN" altLang="en-US" sz="3200" dirty="0" smtClean="0"/>
              <a:t>）科学应用系统简介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2000" dirty="0" smtClean="0">
                <a:solidFill>
                  <a:srgbClr val="0000FF"/>
                </a:solidFill>
              </a:rPr>
              <a:t>藏京京、李翔</a:t>
            </a:r>
            <a:r>
              <a:rPr lang="zh-CN" altLang="en-US" sz="2000" dirty="0" smtClean="0">
                <a:solidFill>
                  <a:srgbClr val="0000FF"/>
                </a:solidFill>
              </a:rPr>
              <a:t>、</a:t>
            </a:r>
            <a:r>
              <a:rPr lang="zh-CN" altLang="en-US" sz="2000" dirty="0" smtClean="0">
                <a:solidFill>
                  <a:srgbClr val="0000FF"/>
                </a:solidFill>
              </a:rPr>
              <a:t>蒋</a:t>
            </a:r>
            <a:r>
              <a:rPr lang="zh-CN" altLang="en-US" sz="2000" dirty="0" smtClean="0">
                <a:solidFill>
                  <a:srgbClr val="0000FF"/>
                </a:solidFill>
              </a:rPr>
              <a:t>维</a:t>
            </a:r>
            <a:endParaRPr lang="en-US" altLang="zh-CN" sz="2000" dirty="0" smtClean="0">
              <a:solidFill>
                <a:srgbClr val="0000FF"/>
              </a:solidFill>
            </a:endParaRPr>
          </a:p>
          <a:p>
            <a:r>
              <a:rPr lang="zh-CN" altLang="en-US" sz="2000" dirty="0" smtClean="0">
                <a:solidFill>
                  <a:srgbClr val="0000FF"/>
                </a:solidFill>
              </a:rPr>
              <a:t>中国科学院紫金山天文台</a:t>
            </a:r>
            <a:endParaRPr lang="en-US" altLang="zh-CN" sz="2000" dirty="0" smtClean="0">
              <a:solidFill>
                <a:srgbClr val="0000FF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ADC0-5007-48E5-9C63-51A579537A04}" type="datetime1">
              <a:rPr lang="zh-CN" altLang="en-US" smtClean="0"/>
              <a:pPr/>
              <a:t>17/6/5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Purple Mountain Observatory, CAS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15616" y="5157192"/>
            <a:ext cx="705678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zh-CN" altLang="en-US" sz="3600" dirty="0" smtClean="0"/>
              <a:t>高能物理计算与软件会议</a:t>
            </a:r>
            <a:endParaRPr kumimoji="1" lang="en-US" altLang="zh-CN" sz="3600" dirty="0" smtClean="0"/>
          </a:p>
          <a:p>
            <a:pPr algn="ctr"/>
            <a:r>
              <a:rPr kumimoji="1" lang="en-US" altLang="zh-CN" sz="2800" dirty="0" smtClean="0"/>
              <a:t>2017 </a:t>
            </a:r>
            <a:r>
              <a:rPr kumimoji="1" lang="zh-CN" altLang="en-US" sz="2800" dirty="0" smtClean="0"/>
              <a:t>成都</a:t>
            </a:r>
            <a:endParaRPr kumimoji="1"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"/>
    </mc:Choice>
    <mc:Fallback xmlns="">
      <p:transition xmlns:p14="http://schemas.microsoft.com/office/powerpoint/2010/main" spd="slow" advTm="15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 smtClean="0"/>
              <a:t>暗</a:t>
            </a:r>
            <a:r>
              <a:rPr kumimoji="1" lang="zh-CN" altLang="en-US" dirty="0"/>
              <a:t>物质粒子探测卫</a:t>
            </a:r>
            <a:r>
              <a:rPr kumimoji="1" lang="zh-CN" altLang="en-US" dirty="0" smtClean="0"/>
              <a:t>星</a:t>
            </a:r>
            <a:r>
              <a:rPr kumimoji="1" lang="en-US" altLang="zh-CN" dirty="0" smtClean="0"/>
              <a:t>(DAMPE)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zh-CN" altLang="en-US" dirty="0"/>
              <a:t>卫星轨道：高度</a:t>
            </a:r>
            <a:r>
              <a:rPr kumimoji="1" lang="en-US" altLang="zh-CN" dirty="0"/>
              <a:t>500Km</a:t>
            </a:r>
            <a:r>
              <a:rPr kumimoji="1" lang="zh-CN" altLang="en-US" dirty="0"/>
              <a:t>，太阳同步轨道降交点地方时为</a:t>
            </a:r>
            <a:r>
              <a:rPr kumimoji="1" lang="en-US" altLang="zh-CN" dirty="0"/>
              <a:t>6:30AM</a:t>
            </a:r>
            <a:r>
              <a:rPr kumimoji="1" lang="zh-CN" altLang="en-US" dirty="0"/>
              <a:t>。</a:t>
            </a:r>
          </a:p>
          <a:p>
            <a:r>
              <a:rPr kumimoji="1" lang="zh-CN" altLang="en-US" dirty="0"/>
              <a:t>重量：</a:t>
            </a:r>
            <a:r>
              <a:rPr kumimoji="1" lang="en-US" altLang="zh-CN" dirty="0"/>
              <a:t>1850Kg</a:t>
            </a:r>
          </a:p>
          <a:p>
            <a:r>
              <a:rPr kumimoji="1" lang="zh-CN" altLang="en-US" dirty="0"/>
              <a:t>功耗：</a:t>
            </a:r>
            <a:r>
              <a:rPr kumimoji="1" lang="en-US" altLang="zh-CN" dirty="0"/>
              <a:t>600</a:t>
            </a:r>
            <a:r>
              <a:rPr kumimoji="1" lang="zh-CN" altLang="en-US" dirty="0"/>
              <a:t>瓦</a:t>
            </a:r>
          </a:p>
          <a:p>
            <a:r>
              <a:rPr kumimoji="1" lang="zh-CN" altLang="en-US" dirty="0"/>
              <a:t>数据量：</a:t>
            </a:r>
            <a:r>
              <a:rPr kumimoji="1" lang="en-US" altLang="zh-CN" dirty="0" smtClean="0"/>
              <a:t>12GB</a:t>
            </a:r>
            <a:r>
              <a:rPr kumimoji="1" lang="zh-CN" altLang="en-US" dirty="0"/>
              <a:t>／天</a:t>
            </a:r>
          </a:p>
          <a:p>
            <a:r>
              <a:rPr kumimoji="1" lang="zh-CN" altLang="en-US" dirty="0"/>
              <a:t>观测模式：巡天＋定向</a:t>
            </a:r>
          </a:p>
          <a:p>
            <a:r>
              <a:rPr kumimoji="1" lang="zh-CN" altLang="en-US" dirty="0"/>
              <a:t>寿命：大于</a:t>
            </a:r>
            <a:r>
              <a:rPr kumimoji="1" lang="en-US" altLang="zh-CN" dirty="0"/>
              <a:t>3</a:t>
            </a:r>
            <a:r>
              <a:rPr kumimoji="1" lang="zh-CN" altLang="en-US" dirty="0"/>
              <a:t>年 </a:t>
            </a:r>
          </a:p>
          <a:p>
            <a:endParaRPr kumimoji="1" lang="zh-CN" altLang="en-US" dirty="0"/>
          </a:p>
          <a:p>
            <a:r>
              <a:rPr kumimoji="1" lang="zh-CN" altLang="en-US" dirty="0"/>
              <a:t>发射：</a:t>
            </a:r>
            <a:r>
              <a:rPr kumimoji="1" lang="en-US" altLang="zh-CN" dirty="0"/>
              <a:t>2015</a:t>
            </a:r>
            <a:r>
              <a:rPr kumimoji="1" lang="zh-CN" altLang="en-US" dirty="0"/>
              <a:t>年</a:t>
            </a:r>
            <a:r>
              <a:rPr kumimoji="1" lang="en-US" altLang="zh-CN" dirty="0"/>
              <a:t>12</a:t>
            </a:r>
            <a:r>
              <a:rPr kumimoji="1" lang="zh-CN" altLang="en-US" dirty="0"/>
              <a:t>月</a:t>
            </a:r>
            <a:r>
              <a:rPr kumimoji="1" lang="en-US" altLang="zh-CN" dirty="0"/>
              <a:t>17</a:t>
            </a:r>
            <a:r>
              <a:rPr kumimoji="1" lang="zh-CN" altLang="en-US" dirty="0"/>
              <a:t>日</a:t>
            </a:r>
          </a:p>
          <a:p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Oval 52"/>
          <p:cNvSpPr>
            <a:spLocks noChangeArrowheads="1"/>
          </p:cNvSpPr>
          <p:nvPr/>
        </p:nvSpPr>
        <p:spPr bwMode="gray">
          <a:xfrm>
            <a:off x="5638800" y="2489621"/>
            <a:ext cx="2854325" cy="259556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itchFamily="2" charset="2"/>
              <a:buChar char="q"/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8308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"/>
    </mc:Choice>
    <mc:Fallback xmlns="">
      <p:transition xmlns:p14="http://schemas.microsoft.com/office/powerpoint/2010/main" spd="slow" advTm="1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DAMPE</a:t>
            </a:r>
            <a:r>
              <a:rPr kumimoji="1" lang="zh-CN" altLang="en-US" dirty="0" smtClean="0"/>
              <a:t>的探测器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5364774" cy="41044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98" y="1254923"/>
            <a:ext cx="3660706" cy="4118293"/>
          </a:xfrm>
          <a:prstGeom prst="rect">
            <a:avLst/>
          </a:prstGeom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83568" y="5373216"/>
            <a:ext cx="7931213" cy="104644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defRPr/>
            </a:pPr>
            <a:r>
              <a:rPr kumimoji="0" lang="en-US" altLang="zh-CN" sz="2000" b="1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W</a:t>
            </a:r>
            <a:r>
              <a:rPr kumimoji="0" lang="zh-CN" altLang="en-US" sz="2000" b="1" dirty="0" smtClean="0">
                <a:solidFill>
                  <a:srgbClr val="FFFFFF"/>
                </a:solidFill>
                <a:latin typeface="华文中宋" charset="0"/>
                <a:ea typeface="华文中宋" charset="0"/>
                <a:cs typeface="华文中宋" charset="0"/>
              </a:rPr>
              <a:t>板（伽玛转换）</a:t>
            </a:r>
            <a:r>
              <a:rPr kumimoji="0" lang="en-US" altLang="zh-CN" sz="2000" b="1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+ </a:t>
            </a:r>
            <a:r>
              <a:rPr kumimoji="0" lang="zh-CN" altLang="en-US" sz="2000" b="1" dirty="0" smtClean="0">
                <a:solidFill>
                  <a:srgbClr val="FFFFFF"/>
                </a:solidFill>
                <a:latin typeface="华文中宋" charset="0"/>
                <a:ea typeface="华文中宋" charset="0"/>
                <a:cs typeface="华文中宋" charset="0"/>
              </a:rPr>
              <a:t>厚量能器</a:t>
            </a:r>
            <a:r>
              <a:rPr kumimoji="0" lang="en-US" altLang="zh-CN" sz="2000" b="1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 (total 33 X</a:t>
            </a:r>
            <a:r>
              <a:rPr kumimoji="0" lang="en-US" altLang="zh-CN" sz="2000" b="1" baseline="-25000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0</a:t>
            </a:r>
            <a:r>
              <a:rPr kumimoji="0" lang="en-US" altLang="zh-CN" sz="2000" b="1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)  +</a:t>
            </a:r>
            <a:r>
              <a:rPr kumimoji="0" lang="zh-CN" altLang="en-US" sz="2000" b="1" dirty="0" smtClean="0">
                <a:solidFill>
                  <a:srgbClr val="FFFFFF"/>
                </a:solidFill>
                <a:latin typeface="华文中宋" charset="0"/>
                <a:ea typeface="华文中宋" charset="0"/>
                <a:cs typeface="华文中宋" charset="0"/>
              </a:rPr>
              <a:t>精确的径迹测量</a:t>
            </a:r>
            <a:r>
              <a:rPr kumimoji="0" lang="en-US" altLang="zh-CN" sz="2000" b="1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 +</a:t>
            </a:r>
            <a:r>
              <a:rPr kumimoji="0" lang="zh-CN" altLang="en-US" sz="2000" b="1" dirty="0" smtClean="0">
                <a:solidFill>
                  <a:srgbClr val="FFFFFF"/>
                </a:solidFill>
                <a:latin typeface="华文中宋" charset="0"/>
                <a:ea typeface="华文中宋" charset="0"/>
                <a:cs typeface="华文中宋" charset="0"/>
              </a:rPr>
              <a:t>精确的电荷测量</a:t>
            </a:r>
            <a:r>
              <a:rPr kumimoji="0" lang="en-US" altLang="zh-CN" sz="2000" b="1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 +</a:t>
            </a:r>
            <a:r>
              <a:rPr kumimoji="0" lang="zh-CN" altLang="en-US" sz="2000" b="1" dirty="0" smtClean="0">
                <a:solidFill>
                  <a:srgbClr val="FFFFFF"/>
                </a:solidFill>
                <a:latin typeface="华文中宋" charset="0"/>
                <a:ea typeface="华文中宋" charset="0"/>
                <a:cs typeface="华文中宋" charset="0"/>
              </a:rPr>
              <a:t>高粒子鉴别本领 </a:t>
            </a:r>
            <a:r>
              <a:rPr kumimoji="0" lang="en-US" altLang="zh-CN" sz="2000" b="1" dirty="0" smtClean="0">
                <a:solidFill>
                  <a:srgbClr val="FFFFFF"/>
                </a:solidFill>
                <a:latin typeface="华文中宋" charset="0"/>
                <a:cs typeface="Arial" charset="0"/>
              </a:rPr>
              <a:t>➠ </a:t>
            </a:r>
          </a:p>
          <a:p>
            <a:pPr algn="ctr">
              <a:defRPr/>
            </a:pPr>
            <a:r>
              <a:rPr kumimoji="0" lang="zh-CN" altLang="en-US" sz="2000" b="1" dirty="0" smtClean="0">
                <a:solidFill>
                  <a:srgbClr val="FFFF00"/>
                </a:solidFill>
                <a:latin typeface="华文中宋" charset="0"/>
                <a:ea typeface="华文中宋" charset="0"/>
                <a:cs typeface="华文中宋" charset="0"/>
              </a:rPr>
              <a:t>高空间分辨和高能量分辨高能电子、</a:t>
            </a:r>
            <a:r>
              <a:rPr kumimoji="0" lang="en-US" altLang="zh-CN" sz="2000" b="1" dirty="0" smtClean="0">
                <a:solidFill>
                  <a:srgbClr val="FFFF00"/>
                </a:solidFill>
                <a:latin typeface="华文中宋" charset="0"/>
                <a:cs typeface="Arial" charset="0"/>
              </a:rPr>
              <a:t> </a:t>
            </a:r>
            <a:r>
              <a:rPr kumimoji="0" lang="en-US" altLang="zh-CN" sz="2000" b="1" i="1" dirty="0" err="1" smtClean="0">
                <a:solidFill>
                  <a:srgbClr val="FFFF00"/>
                </a:solidFill>
                <a:latin typeface="华文中宋" charset="0"/>
                <a:cs typeface="Arial" charset="0"/>
              </a:rPr>
              <a:t>γ</a:t>
            </a:r>
            <a:r>
              <a:rPr kumimoji="0" lang="en-US" altLang="zh-CN" sz="2000" b="1" dirty="0" smtClean="0">
                <a:solidFill>
                  <a:srgbClr val="FFFF00"/>
                </a:solidFill>
                <a:latin typeface="华文中宋" charset="0"/>
                <a:cs typeface="Arial" charset="0"/>
              </a:rPr>
              <a:t>-ray</a:t>
            </a:r>
            <a:r>
              <a:rPr kumimoji="0" lang="zh-CN" altLang="en-US" sz="2000" b="1" dirty="0" smtClean="0">
                <a:solidFill>
                  <a:srgbClr val="FFFF00"/>
                </a:solidFill>
                <a:latin typeface="华文中宋" charset="0"/>
                <a:ea typeface="华文中宋" charset="0"/>
                <a:cs typeface="华文中宋" charset="0"/>
              </a:rPr>
              <a:t>、宇宙线望远镜</a:t>
            </a:r>
            <a:endParaRPr kumimoji="0" lang="en-US" altLang="zh-CN" sz="2000" b="1" dirty="0" smtClean="0">
              <a:solidFill>
                <a:srgbClr val="FFFF00"/>
              </a:solidFill>
              <a:latin typeface="华文中宋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44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xmlns:p14="http://schemas.microsoft.com/office/powerpoint/2010/main" spd="slow" advTm="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en-US" dirty="0" err="1" smtClean="0"/>
              <a:t>DAMPE科学应用系统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A9CF-994D-4C5E-9DB6-DCEABDBCB480}" type="datetime1">
              <a:rPr lang="zh-CN" altLang="en-US" smtClean="0"/>
              <a:pPr/>
              <a:t>17/6/5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5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"/>
    </mc:Choice>
    <mc:Fallback xmlns="">
      <p:transition xmlns:p14="http://schemas.microsoft.com/office/powerpoint/2010/main" spd="slow" advTm="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科学应用系统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pic>
        <p:nvPicPr>
          <p:cNvPr id="10" name="内容占位符 6" descr="sys-stru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28641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00100" y="4500570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科学应用系统</a:t>
            </a:r>
            <a:r>
              <a:rPr lang="en-US" altLang="zh-CN" dirty="0" smtClean="0">
                <a:solidFill>
                  <a:srgbClr val="C00000"/>
                </a:solidFill>
              </a:rPr>
              <a:t>:     </a:t>
            </a:r>
            <a:r>
              <a:rPr lang="zh-CN" altLang="en-US" dirty="0" smtClean="0">
                <a:solidFill>
                  <a:srgbClr val="C00000"/>
                </a:solidFill>
              </a:rPr>
              <a:t>负责提出和制定暗物质粒子探测卫星任务的科学观测计划，与地面系统共同实施卫星有效载荷在轨运行管理和状态监视、完成科学数据的预处理和快视、生产初级数据产品和快视产品，对科学观测数据进行标定与有效化处理，组织开展研究与应用，承担任务期间的科学数据产品发布管理工作，组织科学研究</a:t>
            </a:r>
            <a:r>
              <a:rPr lang="en-US" altLang="zh-CN" dirty="0" smtClean="0">
                <a:solidFill>
                  <a:srgbClr val="C00000"/>
                </a:solidFill>
              </a:rPr>
              <a:t>,</a:t>
            </a:r>
            <a:r>
              <a:rPr lang="zh-CN" altLang="en-US" dirty="0" smtClean="0">
                <a:solidFill>
                  <a:srgbClr val="C00000"/>
                </a:solidFill>
              </a:rPr>
              <a:t> 以期产生科学成果。</a:t>
            </a:r>
          </a:p>
          <a:p>
            <a:endParaRPr lang="zh-CN" altLang="en-US" dirty="0"/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2500313" y="1000125"/>
            <a:ext cx="3877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</a:rPr>
              <a:t>工程</a:t>
            </a:r>
            <a:r>
              <a:rPr lang="zh-CN" altLang="en-US" sz="3600" dirty="0">
                <a:solidFill>
                  <a:srgbClr val="C00000"/>
                </a:solidFill>
              </a:rPr>
              <a:t>六大系统组成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"/>
    </mc:Choice>
    <mc:Fallback xmlns="">
      <p:transition xmlns:p14="http://schemas.microsoft.com/office/powerpoint/2010/main" spd="slow" advTm="1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科学应用系统逻辑框架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aphicFrame>
        <p:nvGraphicFramePr>
          <p:cNvPr id="6553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14414" y="1214422"/>
          <a:ext cx="7357702" cy="4500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Visio" r:id="rId4" imgW="6304633" imgH="3856206" progId="Visio.Drawing.11">
                  <p:embed/>
                </p:oleObj>
              </mc:Choice>
              <mc:Fallback>
                <p:oleObj name="Visio" r:id="rId4" imgW="6304633" imgH="385620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1214422"/>
                        <a:ext cx="7357702" cy="45005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 descr="工程参数查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857496"/>
            <a:ext cx="2857521" cy="1785950"/>
          </a:xfrm>
          <a:prstGeom prst="rect">
            <a:avLst/>
          </a:prstGeom>
        </p:spPr>
      </p:pic>
      <p:pic>
        <p:nvPicPr>
          <p:cNvPr id="12" name="图片 11" descr="计划制定.png"/>
          <p:cNvPicPr>
            <a:picLocks noChangeAspect="1"/>
          </p:cNvPicPr>
          <p:nvPr/>
        </p:nvPicPr>
        <p:blipFill>
          <a:blip r:embed="rId7" cstate="print"/>
          <a:srcRect b="5756"/>
          <a:stretch>
            <a:fillRect/>
          </a:stretch>
        </p:blipFill>
        <p:spPr>
          <a:xfrm>
            <a:off x="1142976" y="1214422"/>
            <a:ext cx="2857520" cy="1683143"/>
          </a:xfrm>
          <a:prstGeom prst="rect">
            <a:avLst/>
          </a:prstGeom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1" y="1857364"/>
            <a:ext cx="352524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4357694"/>
            <a:ext cx="6896089" cy="169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本框 2"/>
          <p:cNvSpPr txBox="1"/>
          <p:nvPr/>
        </p:nvSpPr>
        <p:spPr>
          <a:xfrm>
            <a:off x="3059832" y="4365104"/>
            <a:ext cx="346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 smtClean="0"/>
              <a:t>DAMPESW</a:t>
            </a:r>
            <a:r>
              <a:rPr kumimoji="1" lang="zh-CN" altLang="en-US" sz="4000" dirty="0" smtClean="0"/>
              <a:t>软件</a:t>
            </a:r>
            <a:endParaRPr kumimoji="1" lang="zh-CN" altLang="en-US" sz="4000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7"/>
    </mc:Choice>
    <mc:Fallback xmlns="">
      <p:transition xmlns:p14="http://schemas.microsoft.com/office/powerpoint/2010/main" spd="slow" advTm="21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数据中心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6736"/>
          <a:stretch>
            <a:fillRect/>
          </a:stretch>
        </p:blipFill>
        <p:spPr bwMode="auto">
          <a:xfrm>
            <a:off x="857224" y="1214422"/>
            <a:ext cx="7358114" cy="49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1357322" cy="87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图片 7" descr="无命名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357430"/>
            <a:ext cx="642942" cy="175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314" y="3929066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>
                <a:solidFill>
                  <a:srgbClr val="FF0000"/>
                </a:solidFill>
              </a:rPr>
              <a:t>喀什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50057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>
                <a:solidFill>
                  <a:srgbClr val="FF0000"/>
                </a:solidFill>
              </a:rPr>
              <a:t>三亚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214314" cy="2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72132" y="3286124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>
                <a:solidFill>
                  <a:srgbClr val="FF0000"/>
                </a:solidFill>
              </a:rPr>
              <a:t>密云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071942"/>
            <a:ext cx="214314" cy="2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286124"/>
            <a:ext cx="214314" cy="27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直接连接符 15"/>
          <p:cNvCxnSpPr>
            <a:stCxn id="8" idx="2"/>
            <a:endCxn id="14" idx="3"/>
          </p:cNvCxnSpPr>
          <p:nvPr/>
        </p:nvCxnSpPr>
        <p:spPr>
          <a:xfrm rot="5400000">
            <a:off x="6109271" y="2638582"/>
            <a:ext cx="890269" cy="678661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8" idx="2"/>
          </p:cNvCxnSpPr>
          <p:nvPr/>
        </p:nvCxnSpPr>
        <p:spPr>
          <a:xfrm rot="5400000">
            <a:off x="5224431" y="2540748"/>
            <a:ext cx="1677275" cy="1661335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4" y="2571744"/>
            <a:ext cx="1071570" cy="76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直接连接符 20"/>
          <p:cNvCxnSpPr>
            <a:stCxn id="8" idx="2"/>
          </p:cNvCxnSpPr>
          <p:nvPr/>
        </p:nvCxnSpPr>
        <p:spPr>
          <a:xfrm rot="5400000">
            <a:off x="5685686" y="3062167"/>
            <a:ext cx="1737439" cy="678661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00826" y="3429000"/>
            <a:ext cx="15001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800" dirty="0" smtClean="0"/>
          </a:p>
          <a:p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拼接、去重、校验</a:t>
            </a:r>
            <a:r>
              <a:rPr lang="en-US" altLang="zh-CN" sz="800" dirty="0" smtClean="0"/>
              <a:t>0</a:t>
            </a:r>
            <a:r>
              <a:rPr lang="zh-CN" altLang="en-US" sz="800" dirty="0" smtClean="0"/>
              <a:t>级数据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生产</a:t>
            </a:r>
            <a:r>
              <a:rPr lang="en-US" altLang="zh-CN" sz="800" dirty="0" smtClean="0"/>
              <a:t>1</a:t>
            </a:r>
            <a:r>
              <a:rPr lang="zh-CN" altLang="en-US" sz="800" dirty="0" smtClean="0"/>
              <a:t>级数据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Housekeeping</a:t>
            </a:r>
            <a:r>
              <a:rPr lang="zh-CN" altLang="en-US" sz="800" dirty="0" smtClean="0"/>
              <a:t>数据监视</a:t>
            </a:r>
            <a:endParaRPr lang="zh-CN" alt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6500826" y="3427870"/>
            <a:ext cx="150019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 smtClean="0"/>
              <a:t>空间中心（怀柔）</a:t>
            </a:r>
            <a:endParaRPr lang="en-US" altLang="zh-CN" sz="800" b="1" dirty="0" smtClean="0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6072198" y="3569494"/>
            <a:ext cx="426233" cy="2382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6036479" y="3964785"/>
            <a:ext cx="714380" cy="357190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rot="16200000" flipH="1">
            <a:off x="6036479" y="3607595"/>
            <a:ext cx="214314" cy="14287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29388" y="4357694"/>
            <a:ext cx="17145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800" dirty="0" smtClean="0"/>
          </a:p>
          <a:p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Housekeeping</a:t>
            </a:r>
            <a:r>
              <a:rPr lang="zh-CN" altLang="en-US" sz="800" dirty="0" smtClean="0"/>
              <a:t>数据监视、入库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2</a:t>
            </a:r>
            <a:r>
              <a:rPr lang="zh-CN" altLang="en-US" sz="800" dirty="0" smtClean="0"/>
              <a:t>级科学数据刻度重建，</a:t>
            </a:r>
            <a:r>
              <a:rPr lang="en-US" altLang="zh-CN" sz="800" dirty="0" smtClean="0"/>
              <a:t>80GB/</a:t>
            </a:r>
            <a:r>
              <a:rPr lang="zh-CN" altLang="en-US" sz="800" dirty="0" smtClean="0"/>
              <a:t>天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数据质量评估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每周观测计划制定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29388" y="4357694"/>
            <a:ext cx="1714512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 smtClean="0"/>
              <a:t>紫台（南京）</a:t>
            </a:r>
            <a:endParaRPr lang="en-US" altLang="zh-CN" sz="800" b="1" dirty="0" smtClean="0"/>
          </a:p>
        </p:txBody>
      </p:sp>
      <p:sp>
        <p:nvSpPr>
          <p:cNvPr id="50" name="弧形 49"/>
          <p:cNvSpPr/>
          <p:nvPr/>
        </p:nvSpPr>
        <p:spPr>
          <a:xfrm rot="16422333">
            <a:off x="3818788" y="2411735"/>
            <a:ext cx="2082087" cy="2716169"/>
          </a:xfrm>
          <a:prstGeom prst="arc">
            <a:avLst>
              <a:gd name="adj1" fmla="val 16358166"/>
              <a:gd name="adj2" fmla="val 5174530"/>
            </a:avLst>
          </a:prstGeom>
          <a:ln w="28575">
            <a:solidFill>
              <a:srgbClr val="66FF66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弧形 50"/>
          <p:cNvSpPr/>
          <p:nvPr/>
        </p:nvSpPr>
        <p:spPr>
          <a:xfrm rot="5854071">
            <a:off x="3799870" y="2424495"/>
            <a:ext cx="2082087" cy="2716169"/>
          </a:xfrm>
          <a:prstGeom prst="arc">
            <a:avLst>
              <a:gd name="adj1" fmla="val 15839022"/>
              <a:gd name="adj2" fmla="val 5233992"/>
            </a:avLst>
          </a:prstGeom>
          <a:ln w="28575">
            <a:solidFill>
              <a:srgbClr val="66FF66"/>
            </a:solidFill>
            <a:prstDash val="lgDash"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2571744"/>
            <a:ext cx="1357322" cy="81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1142976" y="3429000"/>
            <a:ext cx="15716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800" dirty="0" smtClean="0"/>
          </a:p>
          <a:p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MC</a:t>
            </a:r>
            <a:r>
              <a:rPr lang="zh-CN" altLang="en-US" sz="800" dirty="0" smtClean="0"/>
              <a:t>模拟数据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2A</a:t>
            </a:r>
            <a:r>
              <a:rPr lang="zh-CN" altLang="en-US" sz="800" dirty="0" smtClean="0"/>
              <a:t>数据存储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42976" y="3429000"/>
            <a:ext cx="1571636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 smtClean="0"/>
              <a:t>意大利</a:t>
            </a:r>
            <a:r>
              <a:rPr lang="en-US" altLang="zh-CN" sz="800" b="1" dirty="0" smtClean="0"/>
              <a:t>CNAF&amp;</a:t>
            </a:r>
            <a:r>
              <a:rPr lang="zh-CN" altLang="en-US" sz="800" b="1" dirty="0" smtClean="0"/>
              <a:t>瑞士日内瓦大学</a:t>
            </a:r>
            <a:endParaRPr lang="en-US" altLang="zh-CN" sz="800" b="1" dirty="0" smtClean="0"/>
          </a:p>
        </p:txBody>
      </p:sp>
      <p:cxnSp>
        <p:nvCxnSpPr>
          <p:cNvPr id="57" name="直接连接符 56"/>
          <p:cNvCxnSpPr/>
          <p:nvPr/>
        </p:nvCxnSpPr>
        <p:spPr>
          <a:xfrm rot="10800000">
            <a:off x="2714612" y="3643314"/>
            <a:ext cx="785818" cy="2382"/>
          </a:xfrm>
          <a:prstGeom prst="line">
            <a:avLst/>
          </a:prstGeom>
          <a:ln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29388" y="1357298"/>
            <a:ext cx="16430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800" dirty="0" smtClean="0"/>
          </a:p>
          <a:p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12GB/</a:t>
            </a:r>
            <a:r>
              <a:rPr lang="zh-CN" altLang="en-US" sz="800" dirty="0" smtClean="0"/>
              <a:t>天原始数据，</a:t>
            </a:r>
            <a:r>
              <a:rPr lang="en-US" altLang="zh-CN" sz="800" dirty="0" smtClean="0"/>
              <a:t>5M</a:t>
            </a:r>
            <a:r>
              <a:rPr lang="zh-CN" altLang="en-US" sz="800" dirty="0" smtClean="0"/>
              <a:t>事例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每天四次数传计划，</a:t>
            </a:r>
            <a:r>
              <a:rPr lang="en-US" altLang="zh-CN" sz="800" dirty="0" smtClean="0"/>
              <a:t>40min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星载大容量可存储</a:t>
            </a:r>
            <a:r>
              <a:rPr lang="en-US" altLang="zh-CN" sz="800" dirty="0" smtClean="0"/>
              <a:t>1.5</a:t>
            </a:r>
            <a:r>
              <a:rPr lang="zh-CN" altLang="en-US" sz="800" dirty="0" smtClean="0"/>
              <a:t>天数据</a:t>
            </a:r>
            <a:endParaRPr lang="zh-CN" altLang="en-US" sz="800" dirty="0"/>
          </a:p>
        </p:txBody>
      </p:sp>
      <p:sp>
        <p:nvSpPr>
          <p:cNvPr id="63" name="TextBox 62"/>
          <p:cNvSpPr txBox="1"/>
          <p:nvPr/>
        </p:nvSpPr>
        <p:spPr>
          <a:xfrm>
            <a:off x="6429388" y="1357298"/>
            <a:ext cx="1643074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b="1" dirty="0" smtClean="0"/>
              <a:t>DAMPE</a:t>
            </a:r>
          </a:p>
        </p:txBody>
      </p:sp>
      <p:sp>
        <p:nvSpPr>
          <p:cNvPr id="64" name="弧形 63"/>
          <p:cNvSpPr/>
          <p:nvPr/>
        </p:nvSpPr>
        <p:spPr>
          <a:xfrm rot="16422333">
            <a:off x="3822941" y="2411737"/>
            <a:ext cx="2082087" cy="2716169"/>
          </a:xfrm>
          <a:prstGeom prst="arc">
            <a:avLst>
              <a:gd name="adj1" fmla="val 16358166"/>
              <a:gd name="adj2" fmla="val 5174530"/>
            </a:avLst>
          </a:prstGeom>
          <a:ln w="28575">
            <a:solidFill>
              <a:srgbClr val="FF0000"/>
            </a:solidFill>
            <a:prstDash val="lg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Box 65"/>
          <p:cNvSpPr txBox="1"/>
          <p:nvPr/>
        </p:nvSpPr>
        <p:spPr>
          <a:xfrm>
            <a:off x="4214810" y="2500306"/>
            <a:ext cx="1143008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 smtClean="0"/>
              <a:t>感谢高能所快速网络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17"/>
    </mc:Choice>
    <mc:Fallback xmlns="">
      <p:transition xmlns:p14="http://schemas.microsoft.com/office/powerpoint/2010/main" spd="slow" advTm="1756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8" grpId="0" animBg="1"/>
      <p:bldP spid="39" grpId="0" animBg="1"/>
      <p:bldP spid="50" grpId="0" animBg="1"/>
      <p:bldP spid="51" grpId="0" animBg="1"/>
      <p:bldP spid="55" grpId="0" animBg="1"/>
      <p:bldP spid="56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科学应用系统科学数据流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graphicFrame>
        <p:nvGraphicFramePr>
          <p:cNvPr id="11" name="内容占位符 10"/>
          <p:cNvGraphicFramePr>
            <a:graphicFrameLocks noGrp="1" noChangeAspect="1"/>
          </p:cNvGraphicFramePr>
          <p:nvPr>
            <p:ph idx="1"/>
          </p:nvPr>
        </p:nvGraphicFramePr>
        <p:xfrm>
          <a:off x="4500562" y="928670"/>
          <a:ext cx="4205281" cy="54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0" name="Visio" r:id="rId4" imgW="6233047" imgH="8608979" progId="Visio.Drawing.11">
                  <p:embed/>
                </p:oleObj>
              </mc:Choice>
              <mc:Fallback>
                <p:oleObj name="Visio" r:id="rId4" imgW="6233047" imgH="8608979" progId="Visio.Drawing.11">
                  <p:embed/>
                  <p:pic>
                    <p:nvPicPr>
                      <p:cNvPr id="0" name="内容占位符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928670"/>
                        <a:ext cx="4205281" cy="5451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45" y="1357298"/>
            <a:ext cx="43577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/>
              <a:t>接受到地面支撑系统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级科学数据（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个科学数据遥测源包，</a:t>
            </a:r>
            <a:r>
              <a:rPr lang="en-US" altLang="zh-CN" sz="1600" dirty="0" smtClean="0"/>
              <a:t>13</a:t>
            </a:r>
            <a:r>
              <a:rPr lang="zh-CN" altLang="en-US" sz="1600" dirty="0" smtClean="0"/>
              <a:t>个工程参数遥测源包）；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/>
              <a:t>工程参数包解析入库，科学数据包按照卫星运行模式拆分后（</a:t>
            </a:r>
            <a:r>
              <a:rPr lang="en-US" altLang="zh-CN" sz="1600" dirty="0" smtClean="0"/>
              <a:t>CRC</a:t>
            </a:r>
            <a:r>
              <a:rPr lang="zh-CN" altLang="en-US" sz="1600" dirty="0" smtClean="0"/>
              <a:t>）进行格式转变；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/>
              <a:t>观测模式数据进行数据预重建（</a:t>
            </a:r>
            <a:r>
              <a:rPr lang="en-US" altLang="zh-CN" sz="1600" dirty="0" smtClean="0"/>
              <a:t>ADC-&gt;Hits</a:t>
            </a:r>
            <a:r>
              <a:rPr lang="zh-CN" altLang="en-US" sz="1600" dirty="0" smtClean="0"/>
              <a:t>），其他模式数据生产刻度参数数据；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/>
              <a:t>预重建数据进行重建（</a:t>
            </a:r>
            <a:r>
              <a:rPr lang="en-US" altLang="zh-CN" sz="1600" dirty="0" smtClean="0"/>
              <a:t>Hits-&gt;Physics Object</a:t>
            </a:r>
            <a:r>
              <a:rPr lang="zh-CN" altLang="en-US" sz="1600" dirty="0" smtClean="0"/>
              <a:t>）</a:t>
            </a:r>
            <a:r>
              <a:rPr lang="en-US" altLang="zh-CN" sz="1600" dirty="0" smtClean="0"/>
              <a:t>,</a:t>
            </a:r>
            <a:r>
              <a:rPr lang="zh-CN" altLang="en-US" sz="1600" dirty="0" smtClean="0"/>
              <a:t>最终生成</a:t>
            </a:r>
            <a:r>
              <a:rPr lang="en-US" altLang="zh-CN" sz="1600" dirty="0" smtClean="0"/>
              <a:t>2AROOT</a:t>
            </a:r>
            <a:r>
              <a:rPr lang="zh-CN" altLang="en-US" sz="1600" dirty="0" smtClean="0"/>
              <a:t>文件；</a:t>
            </a: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endParaRPr lang="en-US" altLang="zh-CN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 smtClean="0"/>
              <a:t>整个流程生成三个数据库：工程参数数据库、标定系数数据库、科学数据数据库。</a:t>
            </a:r>
            <a:endParaRPr lang="en-US" altLang="zh-CN" sz="1600" dirty="0" smtClean="0"/>
          </a:p>
        </p:txBody>
      </p:sp>
      <p:sp>
        <p:nvSpPr>
          <p:cNvPr id="8" name="椭圆 7"/>
          <p:cNvSpPr/>
          <p:nvPr/>
        </p:nvSpPr>
        <p:spPr>
          <a:xfrm>
            <a:off x="4429124" y="1571612"/>
            <a:ext cx="4429156" cy="16430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500562" y="3000372"/>
            <a:ext cx="2428892" cy="2000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86512" y="3000372"/>
            <a:ext cx="2000264" cy="3143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80"/>
    </mc:Choice>
    <mc:Fallback xmlns="">
      <p:transition xmlns:p14="http://schemas.microsoft.com/office/powerpoint/2010/main" spd="slow" advTm="1062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DAMPESW</a:t>
            </a:r>
            <a:r>
              <a:rPr lang="zh-CN" altLang="en-US" dirty="0" smtClean="0"/>
              <a:t>软件框架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DAMESW</a:t>
            </a:r>
            <a:r>
              <a:rPr lang="zh-CN" altLang="en-US" sz="2800" dirty="0" smtClean="0"/>
              <a:t>框架借鉴了其它高能物理实验</a:t>
            </a:r>
            <a:r>
              <a:rPr lang="en-US" altLang="zh-CN" sz="2800" dirty="0" smtClean="0"/>
              <a:t>BESIII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GAUDI</a:t>
            </a:r>
            <a:r>
              <a:rPr lang="zh-CN" altLang="en-US" sz="2800" dirty="0"/>
              <a:t>，</a:t>
            </a:r>
            <a:r>
              <a:rPr lang="en-US" altLang="zh-CN" sz="2800" dirty="0" smtClean="0"/>
              <a:t>Fermi-LAT</a:t>
            </a:r>
            <a:r>
              <a:rPr lang="zh-CN" altLang="en-US" sz="2800" dirty="0"/>
              <a:t>，</a:t>
            </a:r>
            <a:r>
              <a:rPr lang="en-US" altLang="zh-CN" sz="2800" dirty="0" smtClean="0"/>
              <a:t>ATLAS</a:t>
            </a:r>
            <a:endParaRPr lang="zh-CN" altLang="en-US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00501"/>
            <a:ext cx="5472608" cy="377799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28728" y="5857892"/>
            <a:ext cx="621509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dirty="0" smtClean="0"/>
              <a:t>感谢高能所对</a:t>
            </a:r>
            <a:r>
              <a:rPr lang="en-US" altLang="zh-CN" dirty="0" smtClean="0"/>
              <a:t>DAMPESW</a:t>
            </a:r>
            <a:r>
              <a:rPr lang="zh-CN" altLang="en-US" dirty="0" smtClean="0"/>
              <a:t>软件的帮助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王驰、藏京京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38"/>
    </mc:Choice>
    <mc:Fallback xmlns="">
      <p:transition xmlns:p14="http://schemas.microsoft.com/office/powerpoint/2010/main" spd="slow" advTm="144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DAMPESW</a:t>
            </a:r>
            <a:r>
              <a:rPr lang="zh-CN" altLang="en-US" dirty="0" smtClean="0"/>
              <a:t>运行流程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1207" y="1609278"/>
            <a:ext cx="2981879" cy="4739232"/>
          </a:xfrm>
        </p:spPr>
        <p:txBody>
          <a:bodyPr/>
          <a:lstStyle/>
          <a:p>
            <a:r>
              <a:rPr lang="en-US" altLang="zh-CN" dirty="0" smtClean="0"/>
              <a:t>Python</a:t>
            </a:r>
            <a:r>
              <a:rPr lang="zh-CN" altLang="en-US" dirty="0" smtClean="0"/>
              <a:t>调用，方便灵活的输入参数配置</a:t>
            </a:r>
            <a:endParaRPr lang="en-US" altLang="zh-CN" dirty="0" smtClean="0"/>
          </a:p>
          <a:p>
            <a:r>
              <a:rPr lang="zh-CN" altLang="en-US" dirty="0" smtClean="0"/>
              <a:t>统一运行机制，可扩展性强</a:t>
            </a:r>
            <a:endParaRPr lang="en-US" altLang="zh-CN" dirty="0" smtClean="0"/>
          </a:p>
          <a:p>
            <a:r>
              <a:rPr lang="zh-CN" altLang="en-US" dirty="0" smtClean="0"/>
              <a:t>数据模块与算法低耦合</a:t>
            </a:r>
            <a:endParaRPr lang="en-US" altLang="zh-CN" dirty="0" smtClean="0"/>
          </a:p>
          <a:p>
            <a:r>
              <a:rPr lang="zh-CN" altLang="en-US" dirty="0" smtClean="0"/>
              <a:t>方便团队协作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4" y="1047120"/>
            <a:ext cx="5381393" cy="508904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75856" y="974191"/>
            <a:ext cx="136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Python </a:t>
            </a:r>
            <a:r>
              <a:rPr lang="zh-CN" altLang="en-US" dirty="0" smtClean="0">
                <a:solidFill>
                  <a:srgbClr val="FF0000"/>
                </a:solidFill>
              </a:rPr>
              <a:t>接口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47864" y="2636912"/>
            <a:ext cx="15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Event by event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027"/>
    </mc:Choice>
    <mc:Fallback xmlns="">
      <p:transition xmlns:p14="http://schemas.microsoft.com/office/powerpoint/2010/main" spd="slow" advTm="960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科学应用系统计算资源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7" name="内容占位符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1571612"/>
            <a:ext cx="5715040" cy="3714776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1428728" y="5072074"/>
            <a:ext cx="1714512" cy="500066"/>
          </a:xfrm>
          <a:prstGeom prst="wedgeRoundRectCallout">
            <a:avLst>
              <a:gd name="adj1" fmla="val 40611"/>
              <a:gd name="adj2" fmla="val -14813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800" b="1" dirty="0" smtClean="0"/>
              <a:t>EMC </a:t>
            </a:r>
            <a:r>
              <a:rPr lang="en-US" altLang="zh-CN" sz="800" b="1" dirty="0" err="1" smtClean="0"/>
              <a:t>Isilon</a:t>
            </a:r>
            <a:r>
              <a:rPr lang="en-US" altLang="zh-CN" sz="800" b="1" dirty="0" smtClean="0"/>
              <a:t> X410 </a:t>
            </a:r>
            <a:r>
              <a:rPr lang="zh-CN" altLang="en-US" sz="800" b="1" dirty="0" smtClean="0"/>
              <a:t>分布式存储：</a:t>
            </a:r>
            <a:endParaRPr lang="en-US" altLang="zh-CN" sz="800" b="1" dirty="0" smtClean="0"/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数据总存储，</a:t>
            </a:r>
            <a:r>
              <a:rPr lang="en-US" altLang="zh-CN" sz="800" dirty="0" smtClean="0"/>
              <a:t>432TB</a:t>
            </a:r>
            <a:r>
              <a:rPr lang="zh-CN" altLang="en-US" sz="800" dirty="0" smtClean="0"/>
              <a:t>硬盘空间</a:t>
            </a:r>
            <a:endParaRPr lang="en-US" altLang="zh-CN" sz="800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1GB/s</a:t>
            </a:r>
            <a:r>
              <a:rPr lang="zh-CN" altLang="en-US" sz="800" dirty="0" smtClean="0"/>
              <a:t>数据</a:t>
            </a:r>
            <a:r>
              <a:rPr lang="en-US" altLang="zh-CN" sz="800" dirty="0" smtClean="0"/>
              <a:t>IO</a:t>
            </a:r>
            <a:r>
              <a:rPr lang="zh-CN" altLang="en-US" sz="800" dirty="0" smtClean="0"/>
              <a:t>速度，</a:t>
            </a:r>
            <a:r>
              <a:rPr lang="en-US" altLang="zh-CN" sz="800" dirty="0" smtClean="0"/>
              <a:t>IO</a:t>
            </a:r>
            <a:r>
              <a:rPr lang="zh-CN" altLang="en-US" sz="800" dirty="0" smtClean="0"/>
              <a:t>读写是瓶颈</a:t>
            </a:r>
            <a:endParaRPr lang="zh-CN" altLang="en-US" sz="800" dirty="0"/>
          </a:p>
        </p:txBody>
      </p:sp>
      <p:sp>
        <p:nvSpPr>
          <p:cNvPr id="13" name="圆角矩形标注 12"/>
          <p:cNvSpPr/>
          <p:nvPr/>
        </p:nvSpPr>
        <p:spPr>
          <a:xfrm>
            <a:off x="4500562" y="5786454"/>
            <a:ext cx="1714512" cy="500066"/>
          </a:xfrm>
          <a:prstGeom prst="wedgeRoundRectCallout">
            <a:avLst>
              <a:gd name="adj1" fmla="val -45676"/>
              <a:gd name="adj2" fmla="val -1525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800" b="1" dirty="0" smtClean="0"/>
              <a:t>计算资源：</a:t>
            </a:r>
            <a:endParaRPr lang="en-US" altLang="zh-CN" sz="8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112</a:t>
            </a:r>
            <a:r>
              <a:rPr lang="zh-CN" altLang="en-US" sz="800" dirty="0" smtClean="0"/>
              <a:t>个计算节点，</a:t>
            </a:r>
            <a:r>
              <a:rPr lang="en-US" altLang="zh-CN" sz="800" dirty="0" smtClean="0"/>
              <a:t>2572</a:t>
            </a:r>
            <a:r>
              <a:rPr lang="zh-CN" altLang="en-US" sz="800" dirty="0" smtClean="0"/>
              <a:t>个</a:t>
            </a:r>
            <a:r>
              <a:rPr lang="en-US" altLang="zh-CN" sz="800" dirty="0" smtClean="0"/>
              <a:t>core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800" dirty="0" smtClean="0"/>
              <a:t>双万兆上联</a:t>
            </a:r>
            <a:endParaRPr lang="zh-CN" altLang="en-US" sz="800" dirty="0"/>
          </a:p>
        </p:txBody>
      </p:sp>
      <p:sp>
        <p:nvSpPr>
          <p:cNvPr id="14" name="圆角矩形标注 13"/>
          <p:cNvSpPr/>
          <p:nvPr/>
        </p:nvSpPr>
        <p:spPr>
          <a:xfrm>
            <a:off x="6143636" y="4714884"/>
            <a:ext cx="1714512" cy="500066"/>
          </a:xfrm>
          <a:prstGeom prst="wedgeRoundRectCallout">
            <a:avLst>
              <a:gd name="adj1" fmla="val -45676"/>
              <a:gd name="adj2" fmla="val -15259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800" b="1" dirty="0" smtClean="0"/>
              <a:t>备份存储：</a:t>
            </a:r>
            <a:endParaRPr lang="en-US" altLang="zh-CN" sz="800" b="1" dirty="0" smtClean="0"/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MD3600F + SCV2000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800" dirty="0" smtClean="0"/>
              <a:t>400TB</a:t>
            </a:r>
            <a:r>
              <a:rPr lang="zh-CN" altLang="en-US" sz="800" dirty="0" smtClean="0"/>
              <a:t>裸容量，双</a:t>
            </a:r>
            <a:r>
              <a:rPr lang="en-US" altLang="zh-CN" sz="800" dirty="0" smtClean="0"/>
              <a:t>8GB</a:t>
            </a:r>
            <a:r>
              <a:rPr lang="zh-CN" altLang="en-US" sz="800" dirty="0" smtClean="0"/>
              <a:t>光纤</a:t>
            </a:r>
            <a:endParaRPr lang="zh-CN" alt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349"/>
    </mc:Choice>
    <mc:Fallback xmlns="">
      <p:transition xmlns:p14="http://schemas.microsoft.com/office/powerpoint/2010/main" spd="slow" advTm="1483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个人简介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学习：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2006</a:t>
            </a:r>
            <a:r>
              <a:rPr lang="zh-CN" altLang="en-US" dirty="0" smtClean="0"/>
              <a:t>届中国科学院高能物理研究所研究生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师从 陈国明老师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硕士期间参与了</a:t>
            </a:r>
            <a:r>
              <a:rPr lang="en-US" altLang="zh-CN" dirty="0" smtClean="0"/>
              <a:t>AMSII</a:t>
            </a:r>
            <a:r>
              <a:rPr lang="zh-CN" altLang="en-US" dirty="0" smtClean="0"/>
              <a:t>项目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博士期间参与了</a:t>
            </a:r>
            <a:r>
              <a:rPr lang="en-US" altLang="zh-CN" dirty="0" smtClean="0"/>
              <a:t>LHC-CMS</a:t>
            </a:r>
            <a:r>
              <a:rPr lang="zh-CN" altLang="en-US" dirty="0" smtClean="0"/>
              <a:t>项目</a:t>
            </a:r>
            <a:endParaRPr lang="en-US" altLang="zh-CN" dirty="0" smtClean="0"/>
          </a:p>
          <a:p>
            <a:r>
              <a:rPr lang="zh-CN" altLang="en-US" dirty="0" smtClean="0"/>
              <a:t>工作：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2011</a:t>
            </a:r>
            <a:r>
              <a:rPr lang="zh-CN" altLang="en-US" dirty="0" smtClean="0"/>
              <a:t>年毕业进入中国科学院紫金山天文台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暗物质粒子探测卫星项目，担任科学应用系统高级数据产品处理分系统主任设计师，负责科学应用系统软硬件建设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"/>
    </mc:Choice>
    <mc:Fallback xmlns="">
      <p:transition xmlns:p14="http://schemas.microsoft.com/office/powerpoint/2010/main" spd="slow" advTm="1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卫星运行状态良好，科学数据获取稳定。</a:t>
            </a:r>
            <a:endParaRPr lang="en-US" altLang="zh-CN" sz="2000" dirty="0" smtClean="0"/>
          </a:p>
          <a:p>
            <a:r>
              <a:rPr lang="zh-CN" altLang="en-US" sz="2000" dirty="0" smtClean="0"/>
              <a:t>截止</a:t>
            </a:r>
            <a:r>
              <a:rPr lang="en-US" altLang="zh-CN" sz="2000" dirty="0" smtClean="0"/>
              <a:t>2017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5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31</a:t>
            </a:r>
            <a:r>
              <a:rPr lang="zh-CN" altLang="en-US" sz="2000" dirty="0" smtClean="0"/>
              <a:t>日，累计接收数据</a:t>
            </a:r>
            <a:r>
              <a:rPr lang="en-US" altLang="zh-CN" sz="2000" dirty="0" smtClean="0"/>
              <a:t>8086</a:t>
            </a:r>
            <a:r>
              <a:rPr lang="zh-CN" altLang="en-US" sz="2000" dirty="0" smtClean="0"/>
              <a:t>轨，在轨飞行</a:t>
            </a:r>
            <a:r>
              <a:rPr lang="en-US" altLang="zh-CN" sz="2000" dirty="0" smtClean="0"/>
              <a:t>528</a:t>
            </a:r>
            <a:r>
              <a:rPr lang="zh-CN" altLang="en-US" sz="2000" dirty="0" smtClean="0"/>
              <a:t>天，共探测并处理了约</a:t>
            </a:r>
            <a:r>
              <a:rPr lang="en-US" altLang="zh-CN" sz="2000" dirty="0" smtClean="0"/>
              <a:t>26.3</a:t>
            </a:r>
            <a:r>
              <a:rPr lang="zh-CN" altLang="en-US" sz="2000" dirty="0" smtClean="0"/>
              <a:t>亿个高能粒子，处理生成了</a:t>
            </a:r>
            <a:r>
              <a:rPr lang="en-US" altLang="zh-CN" sz="2000" dirty="0" smtClean="0"/>
              <a:t>1B</a:t>
            </a:r>
            <a:r>
              <a:rPr lang="zh-CN" altLang="en-US" sz="2000" dirty="0" smtClean="0"/>
              <a:t>级数据</a:t>
            </a:r>
            <a:r>
              <a:rPr lang="en-US" altLang="zh-CN" sz="2000" dirty="0" smtClean="0"/>
              <a:t>6.60TB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1F</a:t>
            </a:r>
            <a:r>
              <a:rPr lang="zh-CN" altLang="en-US" sz="2000" dirty="0" smtClean="0"/>
              <a:t>级数据</a:t>
            </a:r>
            <a:r>
              <a:rPr lang="en-US" altLang="zh-CN" sz="2000" dirty="0" smtClean="0"/>
              <a:t>3.98TB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2A</a:t>
            </a:r>
            <a:r>
              <a:rPr lang="zh-CN" altLang="en-US" sz="2000" dirty="0" smtClean="0"/>
              <a:t>级数据</a:t>
            </a:r>
            <a:r>
              <a:rPr lang="en-US" altLang="zh-CN" sz="2000" dirty="0" smtClean="0"/>
              <a:t>42.0TB</a:t>
            </a:r>
            <a:r>
              <a:rPr lang="zh-CN" altLang="en-US" sz="2000" dirty="0" smtClean="0"/>
              <a:t>。首批科学成果将于近期发布。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7"/>
    </mc:Choice>
    <mc:Fallback xmlns="">
      <p:transition xmlns:p14="http://schemas.microsoft.com/office/powerpoint/2010/main" spd="slow" advTm="811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708C-6F30-4D04-B1DA-5A6ADDE7C300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051720" y="2420888"/>
            <a:ext cx="5724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5400" dirty="0" smtClean="0"/>
              <a:t>感谢母校的培养！</a:t>
            </a:r>
            <a:endParaRPr kumimoji="1"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438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7"/>
    </mc:Choice>
    <mc:Fallback xmlns="">
      <p:transition xmlns:p14="http://schemas.microsoft.com/office/powerpoint/2010/main" spd="slow" advTm="169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32" y="2564904"/>
            <a:ext cx="6802015" cy="1500187"/>
          </a:xfrm>
        </p:spPr>
        <p:txBody>
          <a:bodyPr>
            <a:normAutofit/>
          </a:bodyPr>
          <a:lstStyle/>
          <a:p>
            <a:r>
              <a:rPr kumimoji="1" lang="en-US" altLang="zh-CN" sz="8800" dirty="0" smtClean="0"/>
              <a:t>Backup</a:t>
            </a:r>
            <a:r>
              <a:rPr kumimoji="1" lang="zh-CN" altLang="en-US" sz="8800" dirty="0" smtClean="0"/>
              <a:t> </a:t>
            </a:r>
            <a:r>
              <a:rPr kumimoji="1" lang="en-US" altLang="zh-CN" sz="8800" dirty="0" smtClean="0"/>
              <a:t>Slide</a:t>
            </a:r>
            <a:endParaRPr kumimoji="1" lang="zh-CN" altLang="en-US" sz="8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DC6D-71FD-4302-B9BC-FFB67FE66D0C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6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"/>
    </mc:Choice>
    <mc:Fallback xmlns="">
      <p:transition xmlns:p14="http://schemas.microsoft.com/office/powerpoint/2010/main" spd="slow" advTm="98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数据级别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47500" lnSpcReduction="20000"/>
          </a:bodyPr>
          <a:lstStyle/>
          <a:p>
            <a:r>
              <a:rPr lang="zh-CN" altLang="en-US" dirty="0" smtClean="0"/>
              <a:t>科学数据级别定义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0</a:t>
            </a:r>
            <a:r>
              <a:rPr lang="zh-CN" altLang="en-US" dirty="0" smtClean="0"/>
              <a:t>级科学数据产品是经地面站接收、解调、帧同步、解码、解扰后生成的由卫星原始数据传输帧组成的数据文件。根据卫星下行信道不同，分为数传原始数据和遥测原始数据两类。</a:t>
            </a:r>
            <a:endParaRPr lang="en-US" altLang="zh-CN" dirty="0" smtClean="0"/>
          </a:p>
          <a:p>
            <a:pPr lvl="1"/>
            <a:r>
              <a:rPr lang="en-US" dirty="0" smtClean="0"/>
              <a:t>1A</a:t>
            </a:r>
            <a:r>
              <a:rPr lang="zh-CN" altLang="en-US" dirty="0" smtClean="0"/>
              <a:t>级科学数据产品是对一次卫星过站的数传原始数据进行解帧、源包提取、验证排序后形成的按</a:t>
            </a:r>
            <a:r>
              <a:rPr lang="en-US" dirty="0" smtClean="0"/>
              <a:t>APID</a:t>
            </a:r>
            <a:r>
              <a:rPr lang="zh-CN" altLang="en-US" dirty="0" smtClean="0"/>
              <a:t>拆分的源包数据文件集合，和在此基础上对科学数据源包进行解包、</a:t>
            </a:r>
            <a:r>
              <a:rPr lang="en-US" dirty="0" smtClean="0"/>
              <a:t>CRC</a:t>
            </a:r>
            <a:r>
              <a:rPr lang="zh-CN" altLang="en-US" dirty="0" smtClean="0"/>
              <a:t>校验后形成观测科学数据包和标定科学数据包文件。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1B</a:t>
            </a:r>
            <a:r>
              <a:rPr lang="zh-CN" altLang="en-US" dirty="0" smtClean="0"/>
              <a:t>级科学数据产品是对多次卫星过站的数传原始数据进行解帧、源包提取、验证排序后，按</a:t>
            </a:r>
            <a:r>
              <a:rPr lang="en-US" dirty="0" smtClean="0"/>
              <a:t>APID</a:t>
            </a:r>
            <a:r>
              <a:rPr lang="zh-CN" altLang="en-US" dirty="0" smtClean="0"/>
              <a:t>拆分、拼接、去重后，按固定时间间隔（</a:t>
            </a:r>
            <a:r>
              <a:rPr lang="en-US" dirty="0" smtClean="0"/>
              <a:t>UTC</a:t>
            </a:r>
            <a:r>
              <a:rPr lang="zh-CN" altLang="en-US" dirty="0" smtClean="0"/>
              <a:t>时间</a:t>
            </a:r>
            <a:r>
              <a:rPr lang="en-US" dirty="0" smtClean="0"/>
              <a:t>0</a:t>
            </a:r>
            <a:r>
              <a:rPr lang="zh-CN" altLang="en-US" dirty="0" smtClean="0"/>
              <a:t>时</a:t>
            </a:r>
            <a:r>
              <a:rPr lang="en-US" dirty="0" smtClean="0"/>
              <a:t>0</a:t>
            </a:r>
            <a:r>
              <a:rPr lang="zh-CN" altLang="en-US" dirty="0" smtClean="0"/>
              <a:t>分</a:t>
            </a:r>
            <a:r>
              <a:rPr lang="en-US" dirty="0" smtClean="0"/>
              <a:t>0</a:t>
            </a:r>
            <a:r>
              <a:rPr lang="zh-CN" altLang="en-US" dirty="0" smtClean="0"/>
              <a:t>秒到次日</a:t>
            </a:r>
            <a:r>
              <a:rPr lang="en-US" dirty="0" smtClean="0"/>
              <a:t>0</a:t>
            </a:r>
            <a:r>
              <a:rPr lang="zh-CN" altLang="en-US" dirty="0" smtClean="0"/>
              <a:t>时</a:t>
            </a:r>
            <a:r>
              <a:rPr lang="en-US" dirty="0" smtClean="0"/>
              <a:t>0</a:t>
            </a:r>
            <a:r>
              <a:rPr lang="zh-CN" altLang="en-US" dirty="0" smtClean="0"/>
              <a:t>分</a:t>
            </a:r>
            <a:r>
              <a:rPr lang="en-US" dirty="0" smtClean="0"/>
              <a:t>0</a:t>
            </a:r>
            <a:r>
              <a:rPr lang="zh-CN" altLang="en-US" dirty="0" smtClean="0"/>
              <a:t>秒）进行数据分割后生成的源包数据文件，和在此基础上对科学数据源包进行解包、</a:t>
            </a:r>
            <a:r>
              <a:rPr lang="en-US" dirty="0" smtClean="0"/>
              <a:t>CRC</a:t>
            </a:r>
            <a:r>
              <a:rPr lang="zh-CN" altLang="en-US" dirty="0" smtClean="0"/>
              <a:t>校验形成的观测科学数据包和标定科学数据包文件。</a:t>
            </a:r>
            <a:endParaRPr lang="en-US" altLang="zh-CN" dirty="0" smtClean="0"/>
          </a:p>
          <a:p>
            <a:pPr lvl="1"/>
            <a:r>
              <a:rPr lang="en-US" dirty="0" smtClean="0"/>
              <a:t>1C</a:t>
            </a:r>
            <a:r>
              <a:rPr lang="zh-CN" altLang="en-US" dirty="0" smtClean="0"/>
              <a:t>级科学数据产品是在</a:t>
            </a:r>
            <a:r>
              <a:rPr lang="en-US" dirty="0" smtClean="0"/>
              <a:t>1A</a:t>
            </a:r>
            <a:r>
              <a:rPr lang="zh-CN" altLang="en-US" dirty="0" smtClean="0"/>
              <a:t>级数据产品的基础上经解包、</a:t>
            </a:r>
            <a:r>
              <a:rPr lang="en-US" dirty="0" smtClean="0"/>
              <a:t>CRC</a:t>
            </a:r>
            <a:r>
              <a:rPr lang="zh-CN" altLang="en-US" dirty="0" smtClean="0"/>
              <a:t>校验、通道号对应、事例拼接、参数匹配、指向解算和匹配等操作形成按时间码排列的时间片段探测事例列表。每个事例列表包含事例时间、当前卫星指向、探测器每一个通道的读数和配置参数以及必要的整体状态工程参数。</a:t>
            </a:r>
            <a:r>
              <a:rPr lang="en-US" dirty="0" smtClean="0"/>
              <a:t>1C</a:t>
            </a:r>
            <a:r>
              <a:rPr lang="zh-CN" altLang="en-US" dirty="0" smtClean="0"/>
              <a:t>级科学数据产品包含数据文件和数据处理报告等内容。</a:t>
            </a:r>
            <a:endParaRPr lang="en-US" altLang="zh-CN" dirty="0" smtClean="0"/>
          </a:p>
          <a:p>
            <a:pPr lvl="1"/>
            <a:r>
              <a:rPr lang="en-US" dirty="0" smtClean="0"/>
              <a:t>1D</a:t>
            </a:r>
            <a:r>
              <a:rPr lang="zh-CN" altLang="en-US" dirty="0" smtClean="0"/>
              <a:t>级科学数据产品是在</a:t>
            </a:r>
            <a:r>
              <a:rPr lang="en-US" dirty="0" smtClean="0"/>
              <a:t>1B</a:t>
            </a:r>
            <a:r>
              <a:rPr lang="zh-CN" altLang="en-US" dirty="0" smtClean="0"/>
              <a:t>级数据产品的基础上经解包、</a:t>
            </a:r>
            <a:r>
              <a:rPr lang="en-US" dirty="0" smtClean="0"/>
              <a:t>CRC</a:t>
            </a:r>
            <a:r>
              <a:rPr lang="zh-CN" altLang="en-US" dirty="0" smtClean="0"/>
              <a:t>校验、通道号对应、事例拼接、参数匹配、指向解算和匹配等操作形成按时间码排列的日探测事例列表。每个事例列表包含事例时间、当前卫星指向、探测器每一个通道的读数和配置参数以及必要的整体状态工程参数。</a:t>
            </a:r>
            <a:r>
              <a:rPr lang="en-US" dirty="0" smtClean="0"/>
              <a:t>1D</a:t>
            </a:r>
            <a:r>
              <a:rPr lang="zh-CN" altLang="en-US" dirty="0" smtClean="0"/>
              <a:t>级科学数据产品包含数据文件和数据处理报告等内容。</a:t>
            </a:r>
            <a:endParaRPr lang="en-US" altLang="zh-CN" dirty="0" smtClean="0"/>
          </a:p>
          <a:p>
            <a:pPr lvl="1"/>
            <a:r>
              <a:rPr lang="en-US" dirty="0" smtClean="0"/>
              <a:t>1Q</a:t>
            </a:r>
            <a:r>
              <a:rPr lang="zh-CN" altLang="en-US" dirty="0" smtClean="0"/>
              <a:t>级科学数据产品是在</a:t>
            </a:r>
            <a:r>
              <a:rPr lang="en-US" dirty="0" smtClean="0"/>
              <a:t>1A\1B</a:t>
            </a:r>
            <a:r>
              <a:rPr lang="zh-CN" altLang="en-US" dirty="0" smtClean="0"/>
              <a:t>级数据产品的基础上经通道对应后，采用粗略标定模型进行快速标定后生成每个通道的能量沉积，并重建出粒子径迹。产品包含数据文件和数据处理报告。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1E</a:t>
            </a:r>
            <a:r>
              <a:rPr lang="zh-CN" altLang="en-US" dirty="0" smtClean="0"/>
              <a:t>级科学数据产品由</a:t>
            </a:r>
            <a:r>
              <a:rPr lang="en-US" altLang="zh-CN" dirty="0" smtClean="0"/>
              <a:t>1A</a:t>
            </a:r>
            <a:r>
              <a:rPr lang="zh-CN" altLang="en-US" dirty="0" smtClean="0"/>
              <a:t>级科学数据经过</a:t>
            </a:r>
            <a:r>
              <a:rPr lang="en-US" altLang="zh-CN" dirty="0" smtClean="0"/>
              <a:t>CRC</a:t>
            </a:r>
            <a:r>
              <a:rPr lang="zh-CN" altLang="en-US" dirty="0" smtClean="0"/>
              <a:t>校验、数据分割、</a:t>
            </a:r>
            <a:r>
              <a:rPr lang="en-US" altLang="zh-CN" dirty="0" smtClean="0"/>
              <a:t>ROOT</a:t>
            </a:r>
            <a:r>
              <a:rPr lang="zh-CN" altLang="en-US" dirty="0" smtClean="0"/>
              <a:t>格式转化形成。</a:t>
            </a:r>
            <a:r>
              <a:rPr lang="en-US" altLang="zh-CN" dirty="0" smtClean="0"/>
              <a:t>1E</a:t>
            </a:r>
            <a:r>
              <a:rPr lang="zh-CN" altLang="en-US" dirty="0" smtClean="0"/>
              <a:t>级科学数据只包括</a:t>
            </a:r>
            <a:r>
              <a:rPr lang="en-US" altLang="zh-CN" dirty="0" smtClean="0"/>
              <a:t>APPID</a:t>
            </a:r>
            <a:r>
              <a:rPr lang="zh-CN" altLang="en-US" dirty="0" smtClean="0"/>
              <a:t>为</a:t>
            </a:r>
            <a:r>
              <a:rPr lang="en-US" altLang="zh-CN" dirty="0" smtClean="0"/>
              <a:t>0118</a:t>
            </a:r>
            <a:r>
              <a:rPr lang="zh-CN" altLang="en-US" dirty="0" smtClean="0"/>
              <a:t>科学数据包。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1F</a:t>
            </a:r>
            <a:r>
              <a:rPr lang="zh-CN" altLang="en-US" dirty="0" smtClean="0"/>
              <a:t>级科学数据产品由</a:t>
            </a:r>
            <a:r>
              <a:rPr lang="en-US" altLang="zh-CN" dirty="0" smtClean="0"/>
              <a:t>1B</a:t>
            </a:r>
            <a:r>
              <a:rPr lang="zh-CN" altLang="en-US" dirty="0" smtClean="0"/>
              <a:t>级科学数据生成，处理方式与</a:t>
            </a:r>
            <a:r>
              <a:rPr lang="en-US" altLang="zh-CN" dirty="0" smtClean="0"/>
              <a:t>1E</a:t>
            </a:r>
            <a:r>
              <a:rPr lang="zh-CN" altLang="en-US" dirty="0" smtClean="0"/>
              <a:t>级科学数据相同。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2Q</a:t>
            </a:r>
            <a:r>
              <a:rPr lang="zh-CN" altLang="en-US" dirty="0" smtClean="0"/>
              <a:t>级科学数据产品由</a:t>
            </a:r>
            <a:r>
              <a:rPr lang="en-US" altLang="zh-CN" dirty="0" smtClean="0"/>
              <a:t>1E</a:t>
            </a:r>
            <a:r>
              <a:rPr lang="zh-CN" altLang="en-US" dirty="0" smtClean="0"/>
              <a:t>级科学数据经过数据刻度重建，生产的为物理对象为内容的供科学家使用的科学数据。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2A</a:t>
            </a:r>
            <a:r>
              <a:rPr lang="zh-CN" altLang="en-US" dirty="0" smtClean="0"/>
              <a:t>级科学数据产品由</a:t>
            </a:r>
            <a:r>
              <a:rPr lang="en-US" altLang="zh-CN" dirty="0" smtClean="0"/>
              <a:t>1F</a:t>
            </a:r>
            <a:r>
              <a:rPr lang="zh-CN" altLang="en-US" dirty="0" smtClean="0"/>
              <a:t>级格式科学生成，处理方式与</a:t>
            </a:r>
            <a:r>
              <a:rPr lang="zh-CN" altLang="zh-CN" dirty="0" smtClean="0"/>
              <a:t>2</a:t>
            </a:r>
            <a:r>
              <a:rPr lang="en-US" altLang="zh-CN" dirty="0" smtClean="0"/>
              <a:t>Q</a:t>
            </a:r>
            <a:r>
              <a:rPr lang="zh-CN" altLang="en-US" dirty="0" smtClean="0"/>
              <a:t>级科学数据</a:t>
            </a:r>
            <a:r>
              <a:rPr lang="zh-CN" altLang="en-US" dirty="0"/>
              <a:t>相同。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大纲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2132856"/>
            <a:ext cx="6264696" cy="3705275"/>
          </a:xfrm>
        </p:spPr>
        <p:txBody>
          <a:bodyPr/>
          <a:lstStyle/>
          <a:p>
            <a:r>
              <a:rPr kumimoji="1" lang="zh-CN" altLang="en-US" dirty="0" smtClean="0"/>
              <a:t>暗物质粒子间接探测</a:t>
            </a:r>
            <a:endParaRPr kumimoji="1" lang="en-US" altLang="zh-CN" dirty="0" smtClean="0"/>
          </a:p>
          <a:p>
            <a:r>
              <a:rPr kumimoji="1" lang="zh-CN" altLang="en-US" dirty="0" smtClean="0"/>
              <a:t>暗物质粒子探测卫星</a:t>
            </a:r>
            <a:r>
              <a:rPr kumimoji="1" lang="zh-CN" altLang="zh-CN" dirty="0" smtClean="0"/>
              <a:t>—</a:t>
            </a:r>
            <a:r>
              <a:rPr kumimoji="1" lang="en-US" altLang="zh-CN" dirty="0" smtClean="0"/>
              <a:t>DAMPE</a:t>
            </a:r>
          </a:p>
          <a:p>
            <a:r>
              <a:rPr kumimoji="1" lang="en-US" altLang="zh-CN" dirty="0" smtClean="0"/>
              <a:t>DAMPE</a:t>
            </a:r>
            <a:r>
              <a:rPr kumimoji="1" lang="zh-CN" altLang="en-US" dirty="0" smtClean="0"/>
              <a:t>科学应用系统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64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"/>
    </mc:Choice>
    <mc:Fallback xmlns="">
      <p:transition xmlns:p14="http://schemas.microsoft.com/office/powerpoint/2010/main" spd="slow" advTm="1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暗物质粒子间接探测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A9CF-994D-4C5E-9DB6-DCEABDBCB480}" type="datetime1">
              <a:rPr lang="zh-CN" altLang="en-US" smtClean="0"/>
              <a:pPr/>
              <a:t>17/6/5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"/>
    </mc:Choice>
    <mc:Fallback xmlns="">
      <p:transition xmlns:p14="http://schemas.microsoft.com/office/powerpoint/2010/main" spd="slow" advTm="1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暗物质存在证据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8593" y="908720"/>
            <a:ext cx="8431213" cy="2057400"/>
            <a:chOff x="336" y="528"/>
            <a:chExt cx="5311" cy="129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28"/>
              <a:ext cx="3294" cy="1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662" y="723"/>
              <a:ext cx="19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latin typeface="Trebuchet MS" charset="0"/>
                  <a:ea typeface="华文仿宋" charset="0"/>
                  <a:cs typeface="华文仿宋" charset="0"/>
                </a:rPr>
                <a:t>Rotation curve of galaxy</a:t>
              </a:r>
            </a:p>
            <a:p>
              <a:r>
                <a:rPr lang="en-US" altLang="zh-CN" sz="2000">
                  <a:latin typeface="Trebuchet MS" charset="0"/>
                  <a:ea typeface="华文仿宋" charset="0"/>
                  <a:cs typeface="华文仿宋" charset="0"/>
                </a:rPr>
                <a:t>van Albada et al. (1985)</a:t>
              </a: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3450" y="3284984"/>
            <a:ext cx="5116512" cy="2738438"/>
            <a:chOff x="521" y="1104"/>
            <a:chExt cx="3223" cy="1725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" y="1104"/>
              <a:ext cx="2173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21" y="2387"/>
              <a:ext cx="167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latin typeface="Trebuchet MS" charset="0"/>
                  <a:ea typeface="华文仿宋" charset="0"/>
                  <a:cs typeface="华文仿宋" charset="0"/>
                </a:rPr>
                <a:t>Gravitational lensing</a:t>
              </a:r>
            </a:p>
            <a:p>
              <a:r>
                <a:rPr lang="en-US" altLang="zh-CN" sz="2000">
                  <a:latin typeface="Trebuchet MS" charset="0"/>
                  <a:ea typeface="华文仿宋" charset="0"/>
                  <a:cs typeface="华文仿宋" charset="0"/>
                </a:rPr>
                <a:t>Clowe et al. (2006)</a:t>
              </a:r>
            </a:p>
          </p:txBody>
        </p: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652470" y="1844824"/>
            <a:ext cx="3505200" cy="2362200"/>
            <a:chOff x="2400" y="1728"/>
            <a:chExt cx="2208" cy="1488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728"/>
              <a:ext cx="2208" cy="1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2653" y="1842"/>
              <a:ext cx="15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latin typeface="Trebuchet MS" charset="0"/>
                  <a:ea typeface="华文仿宋" charset="0"/>
                  <a:cs typeface="华文仿宋" charset="0"/>
                </a:rPr>
                <a:t>Structure formation</a:t>
              </a: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4211960" y="4077072"/>
            <a:ext cx="4797425" cy="2212975"/>
            <a:chOff x="2381" y="2614"/>
            <a:chExt cx="3022" cy="1394"/>
          </a:xfrm>
        </p:grpSpPr>
        <p:pic>
          <p:nvPicPr>
            <p:cNvPr id="17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614"/>
              <a:ext cx="2069" cy="1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81" y="3566"/>
              <a:ext cx="172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r>
                <a:rPr lang="en-US" altLang="zh-CN" sz="2000">
                  <a:latin typeface="Trebuchet MS" charset="0"/>
                  <a:ea typeface="华文仿宋" charset="0"/>
                  <a:cs typeface="华文仿宋" charset="0"/>
                </a:rPr>
                <a:t>Cosmological measurement (WMAP7)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36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"/>
    </mc:Choice>
    <mc:Fallback xmlns="">
      <p:transition xmlns:p14="http://schemas.microsoft.com/office/powerpoint/2010/main" spd="slow" advTm="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暗物质粒子探测方法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8" r="-10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6767264" y="1828800"/>
            <a:ext cx="1981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CN" altLang="en-US" sz="18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探测暗物质粒子的三种方法：</a:t>
            </a:r>
            <a:endParaRPr kumimoji="0" lang="en-US" altLang="zh-CN" sz="18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0"/>
              </a:spcBef>
              <a:buFont typeface="Arial" pitchFamily="34" charset="0"/>
              <a:buAutoNum type="arabicPeriod"/>
            </a:pPr>
            <a:r>
              <a:rPr kumimoji="0" lang="zh-CN" altLang="en-US" sz="18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加速器</a:t>
            </a:r>
            <a:endParaRPr kumimoji="0" lang="en-US" altLang="zh-CN" sz="18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0"/>
              </a:spcBef>
              <a:buFont typeface="Arial" pitchFamily="34" charset="0"/>
              <a:buAutoNum type="arabicPeriod"/>
            </a:pPr>
            <a:r>
              <a:rPr kumimoji="0" lang="zh-CN" altLang="en-US" sz="18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地下直接探测</a:t>
            </a:r>
            <a:endParaRPr kumimoji="0" lang="en-US" altLang="zh-CN" sz="18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spcBef>
                <a:spcPct val="0"/>
              </a:spcBef>
              <a:buFont typeface="Arial" pitchFamily="34" charset="0"/>
              <a:buAutoNum type="arabicPeriod"/>
            </a:pPr>
            <a:r>
              <a:rPr kumimoji="0" lang="zh-CN" altLang="en-US" sz="18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空间间接探测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zh-CN" altLang="en-US" sz="1800" dirty="0">
              <a:solidFill>
                <a:schemeClr val="bg1"/>
              </a:solidFill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52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"/>
    </mc:Choice>
    <mc:Fallback xmlns="">
      <p:transition xmlns:p14="http://schemas.microsoft.com/office/powerpoint/2010/main" spd="slow" advTm="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CN" altLang="en-US" dirty="0"/>
              <a:t>空间间接法</a:t>
            </a:r>
            <a:r>
              <a:rPr kumimoji="1" lang="en-US" altLang="zh-CN" dirty="0"/>
              <a:t>-</a:t>
            </a:r>
            <a:r>
              <a:rPr kumimoji="1" lang="zh-CN" altLang="en-US" dirty="0"/>
              <a:t>宇宙线及伽玛射线探测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514672" y="5807223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q"/>
              <a:defRPr kumimoji="1"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CN" altLang="en-US" sz="1800" dirty="0">
                <a:latin typeface="华文中宋" pitchFamily="2" charset="-122"/>
                <a:ea typeface="华文中宋" pitchFamily="2" charset="-122"/>
              </a:rPr>
              <a:t>间接探测法：通过探测暗物质粒子互相碰撞后产生的看得见的粒子（普通粒子），来探测看不见的暗物质粒子。</a:t>
            </a:r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t="2073" r="1205" b="4615"/>
          <a:stretch/>
        </p:blipFill>
        <p:spPr bwMode="auto">
          <a:xfrm>
            <a:off x="297645" y="1443190"/>
            <a:ext cx="8738058" cy="43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3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"/>
    </mc:Choice>
    <mc:Fallback xmlns="">
      <p:transition xmlns:p14="http://schemas.microsoft.com/office/powerpoint/2010/main" spd="slow" advTm="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 smtClean="0"/>
              <a:t>暗物质粒子探测卫星</a:t>
            </a:r>
            <a:r>
              <a:rPr kumimoji="1" lang="en-US" altLang="zh-CN" dirty="0" smtClean="0"/>
              <a:t>DAMPE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A9CF-994D-4C5E-9DB6-DCEABDBCB480}" type="datetime1">
              <a:rPr lang="zh-CN" altLang="en-US" smtClean="0"/>
              <a:pPr/>
              <a:t>17/6/5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0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"/>
    </mc:Choice>
    <mc:Fallback xmlns="">
      <p:transition xmlns:p14="http://schemas.microsoft.com/office/powerpoint/2010/main" spd="slow" advTm="1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中国首颗天文卫星发射成功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3DA-0129-4AF3-9794-ECE99B6AD147}" type="datetime1">
              <a:rPr lang="zh-CN" altLang="en-US" smtClean="0"/>
              <a:pPr/>
              <a:t>17/6/5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Purple Mountain Observatory, CAS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/>
          <a:srcRect t="-2732" b="-2732"/>
          <a:stretch>
            <a:fillRect/>
          </a:stretch>
        </p:blipFill>
        <p:spPr>
          <a:xfrm>
            <a:off x="971600" y="1428134"/>
            <a:ext cx="7143380" cy="4233114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566124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/>
            <a:r>
              <a:rPr lang="en-US" altLang="zh-CN" sz="2000" b="1" dirty="0">
                <a:latin typeface="Times New Roman" charset="0"/>
                <a:cs typeface="Times New Roman" charset="0"/>
              </a:rPr>
              <a:t>2011.12.21 </a:t>
            </a:r>
            <a:r>
              <a:rPr lang="zh-CN" altLang="en-US" sz="2000" b="1" dirty="0">
                <a:latin typeface="Times New Roman" charset="0"/>
                <a:cs typeface="Times New Roman" charset="0"/>
              </a:rPr>
              <a:t>中科院战略先导专项立项</a:t>
            </a:r>
            <a:endParaRPr lang="en-US" altLang="zh-CN" sz="2000" b="1" dirty="0">
              <a:latin typeface="Times New Roman" charset="0"/>
              <a:cs typeface="Times New Roman" charset="0"/>
            </a:endParaRPr>
          </a:p>
          <a:p>
            <a:pPr algn="ctr"/>
            <a:r>
              <a:rPr lang="en-US" altLang="zh-CN" sz="2000" b="1" dirty="0">
                <a:latin typeface="Times New Roman" charset="0"/>
                <a:cs typeface="Times New Roman" charset="0"/>
              </a:rPr>
              <a:t>2015.12.17 </a:t>
            </a:r>
            <a:r>
              <a:rPr lang="zh-CN" altLang="en-US" sz="2000" b="1" dirty="0">
                <a:latin typeface="Times New Roman" charset="0"/>
                <a:cs typeface="Times New Roman" charset="0"/>
              </a:rPr>
              <a:t>在酒泉卫星中心发射成</a:t>
            </a:r>
            <a:r>
              <a:rPr lang="zh-CN" altLang="en-US" sz="2000" b="1" dirty="0" smtClean="0">
                <a:latin typeface="Times New Roman" charset="0"/>
                <a:cs typeface="Times New Roman" charset="0"/>
              </a:rPr>
              <a:t>功</a:t>
            </a:r>
            <a:endParaRPr lang="en-US" altLang="zh-CN" sz="2000" b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"/>
    </mc:Choice>
    <mc:Fallback xmlns="">
      <p:transition xmlns:p14="http://schemas.microsoft.com/office/powerpoint/2010/main" spd="slow" advTm="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43.7|44.1|29.7|4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5|6.4|2.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4592</TotalTime>
  <Words>983</Words>
  <Application>Microsoft Macintosh PowerPoint</Application>
  <PresentationFormat>全屏显示(4:3)</PresentationFormat>
  <Paragraphs>202</Paragraphs>
  <Slides>23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Office 主题</vt:lpstr>
      <vt:lpstr>Visio</vt:lpstr>
      <vt:lpstr>暗物质粒子探测卫星（DAMPE）科学应用系统简介</vt:lpstr>
      <vt:lpstr>个人简介</vt:lpstr>
      <vt:lpstr>大纲</vt:lpstr>
      <vt:lpstr>暗物质粒子间接探测</vt:lpstr>
      <vt:lpstr>暗物质存在证据</vt:lpstr>
      <vt:lpstr>暗物质粒子探测方法</vt:lpstr>
      <vt:lpstr>空间间接法-宇宙线及伽玛射线探测</vt:lpstr>
      <vt:lpstr>暗物质粒子探测卫星DAMPE</vt:lpstr>
      <vt:lpstr>中国首颗天文卫星发射成功</vt:lpstr>
      <vt:lpstr>暗物质粒子探测卫星(DAMPE)</vt:lpstr>
      <vt:lpstr>DAMPE的探测器</vt:lpstr>
      <vt:lpstr>DAMPE科学应用系统</vt:lpstr>
      <vt:lpstr>科学应用系统</vt:lpstr>
      <vt:lpstr>科学应用系统逻辑框架</vt:lpstr>
      <vt:lpstr>数据中心</vt:lpstr>
      <vt:lpstr>科学应用系统科学数据流</vt:lpstr>
      <vt:lpstr>DAMPESW软件框架</vt:lpstr>
      <vt:lpstr>DAMPESW运行流程</vt:lpstr>
      <vt:lpstr>科学应用系统计算资源</vt:lpstr>
      <vt:lpstr>总结</vt:lpstr>
      <vt:lpstr>PowerPoint 演示文稿</vt:lpstr>
      <vt:lpstr>PowerPoint 演示文稿</vt:lpstr>
      <vt:lpstr>数据级别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status of DAMPE simulation</dc:title>
  <dc:creator>zangjj</dc:creator>
  <cp:lastModifiedBy>Dampe</cp:lastModifiedBy>
  <cp:revision>395</cp:revision>
  <dcterms:created xsi:type="dcterms:W3CDTF">2013-06-24T01:17:09Z</dcterms:created>
  <dcterms:modified xsi:type="dcterms:W3CDTF">2017-06-05T06:38:39Z</dcterms:modified>
</cp:coreProperties>
</file>