
<file path=[Content_Types].xml><?xml version="1.0" encoding="utf-8"?>
<Types xmlns="http://schemas.openxmlformats.org/package/2006/content-types">
  <Default Extension="xml" ContentType="application/xml"/>
  <Default Extension="vsdx" ContentType="application/vnd.ms-visio.drawing"/>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85" r:id="rId4"/>
    <p:sldId id="323" r:id="rId5"/>
    <p:sldId id="286" r:id="rId6"/>
    <p:sldId id="303" r:id="rId7"/>
    <p:sldId id="287" r:id="rId8"/>
    <p:sldId id="260" r:id="rId9"/>
    <p:sldId id="259" r:id="rId10"/>
    <p:sldId id="317" r:id="rId11"/>
    <p:sldId id="320" r:id="rId12"/>
    <p:sldId id="318" r:id="rId13"/>
    <p:sldId id="322" r:id="rId14"/>
    <p:sldId id="311" r:id="rId15"/>
    <p:sldId id="312" r:id="rId16"/>
    <p:sldId id="313" r:id="rId17"/>
    <p:sldId id="272" r:id="rId18"/>
    <p:sldId id="290" r:id="rId19"/>
    <p:sldId id="295" r:id="rId20"/>
    <p:sldId id="296" r:id="rId21"/>
    <p:sldId id="314" r:id="rId22"/>
    <p:sldId id="315" r:id="rId23"/>
    <p:sldId id="316" r:id="rId24"/>
    <p:sldId id="297" r:id="rId25"/>
    <p:sldId id="298"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1" autoAdjust="0"/>
  </p:normalViewPr>
  <p:slideViewPr>
    <p:cSldViewPr>
      <p:cViewPr varScale="1">
        <p:scale>
          <a:sx n="72" d="100"/>
          <a:sy n="72" d="100"/>
        </p:scale>
        <p:origin x="-215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295304-A35B-5043-8B27-ECDDB5F58286}" type="datetime1">
              <a:rPr lang="zh-CN" altLang="en-US" smtClean="0"/>
              <a:t>17/6/5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zh-CN" altLang="en-US" smtClean="0"/>
              <a:t>高能物理计算与软件会议</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58C39-5E15-4DE6-BA9A-F4EE257FF5E8}" type="slidenum">
              <a:rPr lang="zh-CN" altLang="en-US" smtClean="0"/>
              <a:t>‹#›</a:t>
            </a:fld>
            <a:endParaRPr lang="zh-CN" altLang="en-US"/>
          </a:p>
        </p:txBody>
      </p:sp>
    </p:spTree>
    <p:extLst>
      <p:ext uri="{BB962C8B-B14F-4D97-AF65-F5344CB8AC3E}">
        <p14:creationId xmlns:p14="http://schemas.microsoft.com/office/powerpoint/2010/main" val="11255233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AB36C-140F-DF4E-B329-A37BE6E1A284}" type="datetime1">
              <a:rPr lang="zh-CN" altLang="en-US" smtClean="0"/>
              <a:t>17/6/5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zh-CN" altLang="en-US" smtClean="0"/>
              <a:t>高能物理计算与软件会议</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80357-05B2-4174-91BE-8E1C2D47D5C7}" type="slidenum">
              <a:rPr lang="zh-CN" altLang="en-US" smtClean="0"/>
              <a:t>‹#›</a:t>
            </a:fld>
            <a:endParaRPr lang="zh-CN" altLang="en-US"/>
          </a:p>
        </p:txBody>
      </p:sp>
    </p:spTree>
    <p:extLst>
      <p:ext uri="{BB962C8B-B14F-4D97-AF65-F5344CB8AC3E}">
        <p14:creationId xmlns:p14="http://schemas.microsoft.com/office/powerpoint/2010/main" val="314883594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r>
              <a:rPr lang="zh-CN" altLang="en-US"/>
              <a:t>----- 会议笔记(17/6/4 21:22) -----</a:t>
            </a:r>
          </a:p>
          <a:p>
            <a:r>
              <a:rPr lang="zh-CN" altLang="en-US"/>
              <a:t>1.大家好，下面由我来做一下报告。</a:t>
            </a:r>
          </a:p>
          <a:p>
            <a:r>
              <a:rPr lang="zh-CN" altLang="en-US"/>
              <a:t>2.报告题目为面向事例的高能物理大数据管理系统。</a:t>
            </a:r>
          </a:p>
        </p:txBody>
      </p:sp>
      <p:sp>
        <p:nvSpPr>
          <p:cNvPr id="4" name="灯片编号占位符 3"/>
          <p:cNvSpPr>
            <a:spLocks noGrp="1"/>
          </p:cNvSpPr>
          <p:nvPr>
            <p:ph type="sldNum" sz="quarter" idx="10"/>
          </p:nvPr>
        </p:nvSpPr>
        <p:spPr/>
        <p:txBody>
          <a:bodyPr/>
          <a:lstStyle/>
          <a:p>
            <a:fld id="{D2480357-05B2-4174-91BE-8E1C2D47D5C7}" type="slidenum">
              <a:rPr lang="zh-CN" altLang="en-US" smtClean="0"/>
              <a:t>1</a:t>
            </a:fld>
            <a:endParaRPr lang="zh-CN" altLang="en-US"/>
          </a:p>
        </p:txBody>
      </p:sp>
      <p:sp>
        <p:nvSpPr>
          <p:cNvPr id="5" name="页脚占位符 4"/>
          <p:cNvSpPr>
            <a:spLocks noGrp="1"/>
          </p:cNvSpPr>
          <p:nvPr>
            <p:ph type="ftr" sz="quarter" idx="11"/>
          </p:nvPr>
        </p:nvSpPr>
        <p:spPr/>
        <p:txBody>
          <a:bodyPr/>
          <a:lstStyle/>
          <a:p>
            <a:r>
              <a:rPr lang="zh-CN" altLang="en-US" smtClean="0"/>
              <a:t>高能物理计算与软件会议</a:t>
            </a:r>
            <a:endParaRPr lang="zh-CN" altLang="en-US"/>
          </a:p>
        </p:txBody>
      </p:sp>
    </p:spTree>
    <p:extLst>
      <p:ext uri="{BB962C8B-B14F-4D97-AF65-F5344CB8AC3E}">
        <p14:creationId xmlns:p14="http://schemas.microsoft.com/office/powerpoint/2010/main" val="174893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这张图是我们跨域高能物理数据访问的整体架构图。引入这个系统后，原先必须要在高能所的节点完成的数据分析可以放在各自的本地站点完成。因为系统包含的模块比较多，</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根据流程把</a:t>
            </a:r>
            <a:r>
              <a:rPr lang="en-US" altLang="zh-CN" dirty="0" err="1" smtClean="0"/>
              <a:t>streaming+cache</a:t>
            </a:r>
            <a:r>
              <a:rPr lang="zh-CN" altLang="en-US" dirty="0" smtClean="0"/>
              <a:t>的模式讲出来，传统的</a:t>
            </a:r>
            <a:r>
              <a:rPr lang="en-US" altLang="zh-CN" dirty="0" err="1" smtClean="0"/>
              <a:t>open,read,write</a:t>
            </a:r>
            <a:r>
              <a:rPr lang="en-US" altLang="zh-CN" baseline="0" dirty="0" smtClean="0"/>
              <a:t> </a:t>
            </a:r>
            <a:r>
              <a:rPr lang="zh-CN" altLang="en-US" baseline="0" dirty="0" smtClean="0"/>
              <a:t>在本地截断了，现在</a:t>
            </a:r>
            <a:r>
              <a:rPr lang="en-US" altLang="zh-CN" baseline="0" dirty="0" smtClean="0"/>
              <a:t>streaming </a:t>
            </a:r>
            <a:r>
              <a:rPr lang="zh-CN" altLang="en-US" baseline="0" dirty="0" smtClean="0"/>
              <a:t>性能很高</a:t>
            </a:r>
            <a:endParaRPr lang="zh-CN" altLang="en-US" dirty="0" smtClean="0"/>
          </a:p>
          <a:p>
            <a:r>
              <a:rPr lang="zh-CN" altLang="en-US" dirty="0" smtClean="0"/>
              <a:t>所以现在还处在联调阶段。</a:t>
            </a:r>
            <a:endParaRPr lang="zh-CN" altLang="en-US" dirty="0"/>
          </a:p>
        </p:txBody>
      </p:sp>
      <p:sp>
        <p:nvSpPr>
          <p:cNvPr id="4" name="灯片编号占位符 3"/>
          <p:cNvSpPr>
            <a:spLocks noGrp="1"/>
          </p:cNvSpPr>
          <p:nvPr>
            <p:ph type="sldNum" sz="quarter" idx="10"/>
          </p:nvPr>
        </p:nvSpPr>
        <p:spPr/>
        <p:txBody>
          <a:bodyPr/>
          <a:lstStyle/>
          <a:p>
            <a:fld id="{65D7E6FA-C66A-4A2E-8F83-E8E8E4FDD2B2}" type="slidenum">
              <a:rPr lang="zh-CN" altLang="en-US" smtClean="0"/>
              <a:t>15</a:t>
            </a:fld>
            <a:endParaRPr lang="zh-CN" altLang="en-US"/>
          </a:p>
        </p:txBody>
      </p:sp>
    </p:spTree>
    <p:extLst>
      <p:ext uri="{BB962C8B-B14F-4D97-AF65-F5344CB8AC3E}">
        <p14:creationId xmlns:p14="http://schemas.microsoft.com/office/powerpoint/2010/main" val="427684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第三个部分就是面向事例的缓存技术。目前我们完成了缓存系统的设计，我们通过分析事例数据的结构和访问特点，在完成事例序列化工作的提出上，提出了针对</a:t>
            </a:r>
            <a:r>
              <a:rPr lang="en-US" altLang="zh-CN" dirty="0" err="1" smtClean="0"/>
              <a:t>ssd</a:t>
            </a:r>
            <a:r>
              <a:rPr lang="zh-CN" altLang="en-US" dirty="0" smtClean="0"/>
              <a:t>的事例存取格式，设计了基于</a:t>
            </a:r>
            <a:r>
              <a:rPr lang="en-US" altLang="zh-CN" dirty="0" smtClean="0"/>
              <a:t>SSD</a:t>
            </a:r>
            <a:r>
              <a:rPr lang="zh-CN" altLang="en-US" dirty="0" smtClean="0"/>
              <a:t>的事例缓存系统，以进一步加速事例的存取。</a:t>
            </a:r>
            <a:endParaRPr lang="zh-CN" altLang="en-US" dirty="0"/>
          </a:p>
        </p:txBody>
      </p:sp>
      <p:sp>
        <p:nvSpPr>
          <p:cNvPr id="4" name="灯片编号占位符 3"/>
          <p:cNvSpPr>
            <a:spLocks noGrp="1"/>
          </p:cNvSpPr>
          <p:nvPr>
            <p:ph type="sldNum" sz="quarter" idx="10"/>
          </p:nvPr>
        </p:nvSpPr>
        <p:spPr/>
        <p:txBody>
          <a:bodyPr/>
          <a:lstStyle/>
          <a:p>
            <a:fld id="{65D7E6FA-C66A-4A2E-8F83-E8E8E4FDD2B2}" type="slidenum">
              <a:rPr lang="zh-CN" altLang="en-US" smtClean="0"/>
              <a:t>16</a:t>
            </a:fld>
            <a:endParaRPr lang="zh-CN" altLang="en-US"/>
          </a:p>
        </p:txBody>
      </p:sp>
    </p:spTree>
    <p:extLst>
      <p:ext uri="{BB962C8B-B14F-4D97-AF65-F5344CB8AC3E}">
        <p14:creationId xmlns:p14="http://schemas.microsoft.com/office/powerpoint/2010/main" val="328221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r>
              <a:rPr lang="zh-CN" altLang="en-US" smtClean="0"/>
              <a:t>高能物理计算与软件会议</a:t>
            </a:r>
            <a:endParaRPr lang="zh-CN" altLang="en-US"/>
          </a:p>
        </p:txBody>
      </p:sp>
      <p:sp>
        <p:nvSpPr>
          <p:cNvPr id="5" name="灯片编号占位符 4"/>
          <p:cNvSpPr>
            <a:spLocks noGrp="1"/>
          </p:cNvSpPr>
          <p:nvPr>
            <p:ph type="sldNum" sz="quarter" idx="11"/>
          </p:nvPr>
        </p:nvSpPr>
        <p:spPr/>
        <p:txBody>
          <a:bodyPr/>
          <a:lstStyle/>
          <a:p>
            <a:fld id="{D2480357-05B2-4174-91BE-8E1C2D47D5C7}" type="slidenum">
              <a:rPr lang="zh-CN" altLang="en-US" smtClean="0"/>
              <a:t>23</a:t>
            </a:fld>
            <a:endParaRPr lang="zh-CN" altLang="en-US"/>
          </a:p>
        </p:txBody>
      </p:sp>
    </p:spTree>
    <p:extLst>
      <p:ext uri="{BB962C8B-B14F-4D97-AF65-F5344CB8AC3E}">
        <p14:creationId xmlns:p14="http://schemas.microsoft.com/office/powerpoint/2010/main" val="92207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a:p>
            <a:r>
              <a:rPr kumimoji="1" lang="zh-CN" altLang="en-US"/>
              <a:t>----- 会议笔记(17/6/4 21:22) -----</a:t>
            </a:r>
          </a:p>
          <a:p>
            <a:r>
              <a:rPr kumimoji="1" lang="zh-CN" altLang="en-US"/>
              <a:t>主要从以下四个部分来介绍：</a:t>
            </a:r>
          </a:p>
        </p:txBody>
      </p:sp>
      <p:sp>
        <p:nvSpPr>
          <p:cNvPr id="4" name="页脚占位符 3"/>
          <p:cNvSpPr>
            <a:spLocks noGrp="1"/>
          </p:cNvSpPr>
          <p:nvPr>
            <p:ph type="ftr" sz="quarter" idx="10"/>
          </p:nvPr>
        </p:nvSpPr>
        <p:spPr/>
        <p:txBody>
          <a:bodyPr/>
          <a:lstStyle/>
          <a:p>
            <a:r>
              <a:rPr lang="zh-CN" altLang="en-US" smtClean="0"/>
              <a:t>高能物理计算与软件会议</a:t>
            </a:r>
            <a:endParaRPr lang="zh-CN" altLang="en-US"/>
          </a:p>
        </p:txBody>
      </p:sp>
      <p:sp>
        <p:nvSpPr>
          <p:cNvPr id="5" name="幻灯片编号占位符 4"/>
          <p:cNvSpPr>
            <a:spLocks noGrp="1"/>
          </p:cNvSpPr>
          <p:nvPr>
            <p:ph type="sldNum" sz="quarter" idx="11"/>
          </p:nvPr>
        </p:nvSpPr>
        <p:spPr/>
        <p:txBody>
          <a:bodyPr/>
          <a:lstStyle/>
          <a:p>
            <a:fld id="{D2480357-05B2-4174-91BE-8E1C2D47D5C7}" type="slidenum">
              <a:rPr lang="zh-CN" altLang="en-US" smtClean="0"/>
              <a:t>2</a:t>
            </a:fld>
            <a:endParaRPr lang="zh-CN" altLang="en-US"/>
          </a:p>
        </p:txBody>
      </p:sp>
    </p:spTree>
    <p:extLst>
      <p:ext uri="{BB962C8B-B14F-4D97-AF65-F5344CB8AC3E}">
        <p14:creationId xmlns:p14="http://schemas.microsoft.com/office/powerpoint/2010/main" val="7528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a:p>
            <a:r>
              <a:rPr kumimoji="1" lang="zh-CN" altLang="en-US"/>
              <a:t>----- 会议笔记(17/6/4 21:17) -----</a:t>
            </a:r>
          </a:p>
          <a:p>
            <a:r>
              <a:rPr kumimoji="1" lang="zh-CN" altLang="en-US"/>
              <a:t>1.高能物理数据处理过程主要包括模拟，重建和分析。</a:t>
            </a:r>
          </a:p>
          <a:p>
            <a:r>
              <a:rPr kumimoji="1" lang="zh-CN" altLang="en-US"/>
              <a:t>2.其中事例是粒子物理研究的基本对象</a:t>
            </a:r>
          </a:p>
          <a:p>
            <a:endParaRPr kumimoji="1" lang="zh-CN" altLang="en-US"/>
          </a:p>
          <a:p>
            <a:r>
              <a:rPr kumimoji="1" lang="zh-CN" altLang="en-US"/>
              <a:t>----- 会议笔记(17/6/4 21:22) -----</a:t>
            </a:r>
          </a:p>
          <a:p>
            <a:r>
              <a:rPr kumimoji="1" lang="zh-CN" altLang="en-US"/>
              <a:t>主要针对高能物理分析作业。</a:t>
            </a:r>
          </a:p>
        </p:txBody>
      </p:sp>
      <p:sp>
        <p:nvSpPr>
          <p:cNvPr id="4" name="页脚占位符 3"/>
          <p:cNvSpPr>
            <a:spLocks noGrp="1"/>
          </p:cNvSpPr>
          <p:nvPr>
            <p:ph type="ftr" sz="quarter" idx="10"/>
          </p:nvPr>
        </p:nvSpPr>
        <p:spPr/>
        <p:txBody>
          <a:bodyPr/>
          <a:lstStyle/>
          <a:p>
            <a:r>
              <a:rPr lang="zh-CN" altLang="en-US" smtClean="0"/>
              <a:t>高能物理计算与软件会议</a:t>
            </a:r>
            <a:endParaRPr lang="zh-CN" altLang="en-US"/>
          </a:p>
        </p:txBody>
      </p:sp>
      <p:sp>
        <p:nvSpPr>
          <p:cNvPr id="5" name="幻灯片编号占位符 4"/>
          <p:cNvSpPr>
            <a:spLocks noGrp="1"/>
          </p:cNvSpPr>
          <p:nvPr>
            <p:ph type="sldNum" sz="quarter" idx="11"/>
          </p:nvPr>
        </p:nvSpPr>
        <p:spPr/>
        <p:txBody>
          <a:bodyPr/>
          <a:lstStyle/>
          <a:p>
            <a:fld id="{D2480357-05B2-4174-91BE-8E1C2D47D5C7}" type="slidenum">
              <a:rPr lang="zh-CN" altLang="en-US" smtClean="0"/>
              <a:t>3</a:t>
            </a:fld>
            <a:endParaRPr lang="zh-CN" altLang="en-US"/>
          </a:p>
        </p:txBody>
      </p:sp>
    </p:spTree>
    <p:extLst>
      <p:ext uri="{BB962C8B-B14F-4D97-AF65-F5344CB8AC3E}">
        <p14:creationId xmlns:p14="http://schemas.microsoft.com/office/powerpoint/2010/main" val="32981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a:p>
            <a:r>
              <a:rPr lang="zh-CN" altLang="en-US"/>
              <a:t>----- 会议笔记(17/6/4 21:24) -----</a:t>
            </a:r>
          </a:p>
          <a:p>
            <a:r>
              <a:rPr lang="zh-CN" altLang="en-US"/>
              <a:t>1.高能物理的实验数据，传统的管理方式是基于文件的。</a:t>
            </a:r>
          </a:p>
          <a:p>
            <a:r>
              <a:rPr lang="zh-CN" altLang="en-US"/>
              <a:t>2.dst文件里有</a:t>
            </a:r>
          </a:p>
          <a:p>
            <a:r>
              <a:rPr lang="zh-CN" altLang="en-US"/>
              <a:t>----- 会议笔记(17/6/4 21:41) -----</a:t>
            </a:r>
          </a:p>
          <a:p>
            <a:r>
              <a:rPr lang="zh-CN" altLang="en-US"/>
              <a:t>1.dst文件中包含若干个event,无法提取某个事例</a:t>
            </a:r>
          </a:p>
          <a:p>
            <a:r>
              <a:rPr lang="zh-CN" altLang="en-US"/>
              <a:t>2.用户访问度高</a:t>
            </a:r>
          </a:p>
          <a:p>
            <a:r>
              <a:rPr lang="zh-CN" altLang="en-US"/>
              <a:t>3</a:t>
            </a:r>
          </a:p>
          <a:p>
            <a:r>
              <a:rPr lang="zh-CN" altLang="en-US"/>
              <a:t>605MB的dst文件在本地磁盘，146620个事例，执行时间为3m40s.</a:t>
            </a:r>
          </a:p>
        </p:txBody>
      </p:sp>
      <p:sp>
        <p:nvSpPr>
          <p:cNvPr id="4" name="灯片编号占位符 3"/>
          <p:cNvSpPr>
            <a:spLocks noGrp="1"/>
          </p:cNvSpPr>
          <p:nvPr>
            <p:ph type="sldNum" sz="quarter" idx="10"/>
          </p:nvPr>
        </p:nvSpPr>
        <p:spPr/>
        <p:txBody>
          <a:bodyPr/>
          <a:lstStyle/>
          <a:p>
            <a:fld id="{D2480357-05B2-4174-91BE-8E1C2D47D5C7}" type="slidenum">
              <a:rPr lang="zh-CN" altLang="en-US" smtClean="0"/>
              <a:t>5</a:t>
            </a:fld>
            <a:endParaRPr lang="zh-CN" altLang="en-US"/>
          </a:p>
        </p:txBody>
      </p:sp>
      <p:sp>
        <p:nvSpPr>
          <p:cNvPr id="5" name="页脚占位符 4"/>
          <p:cNvSpPr>
            <a:spLocks noGrp="1"/>
          </p:cNvSpPr>
          <p:nvPr>
            <p:ph type="ftr" sz="quarter" idx="11"/>
          </p:nvPr>
        </p:nvSpPr>
        <p:spPr/>
        <p:txBody>
          <a:bodyPr/>
          <a:lstStyle/>
          <a:p>
            <a:r>
              <a:rPr lang="zh-CN" altLang="en-US" smtClean="0"/>
              <a:t>高能物理计算与软件会议</a:t>
            </a:r>
            <a:endParaRPr lang="zh-CN" altLang="en-US"/>
          </a:p>
        </p:txBody>
      </p:sp>
    </p:spTree>
    <p:extLst>
      <p:ext uri="{BB962C8B-B14F-4D97-AF65-F5344CB8AC3E}">
        <p14:creationId xmlns:p14="http://schemas.microsoft.com/office/powerpoint/2010/main" val="107842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把</a:t>
            </a:r>
            <a:r>
              <a:rPr lang="en-US" altLang="zh-CN" dirty="0" err="1" smtClean="0"/>
              <a:t>dst</a:t>
            </a:r>
            <a:r>
              <a:rPr lang="zh-CN" altLang="en-US" dirty="0" smtClean="0"/>
              <a:t>读取文件占所有文件的比例算一下</a:t>
            </a:r>
            <a:endParaRPr lang="en-US" altLang="zh-CN" dirty="0" smtClean="0"/>
          </a:p>
          <a:p>
            <a:r>
              <a:rPr lang="zh-CN" altLang="en-US" dirty="0" smtClean="0"/>
              <a:t>读取了</a:t>
            </a:r>
            <a:r>
              <a:rPr lang="en-US" altLang="zh-CN" dirty="0" smtClean="0"/>
              <a:t>23103889</a:t>
            </a:r>
            <a:r>
              <a:rPr lang="zh-CN" altLang="en-US" dirty="0" smtClean="0"/>
              <a:t>个字节文件大小为</a:t>
            </a:r>
            <a:r>
              <a:rPr lang="en-US" altLang="zh-CN" dirty="0" smtClean="0"/>
              <a:t>502006352</a:t>
            </a:r>
          </a:p>
          <a:p>
            <a:endParaRPr lang="zh-CN" altLang="en-US" dirty="0"/>
          </a:p>
          <a:p>
            <a:r>
              <a:rPr lang="zh-CN" altLang="en-US" dirty="0"/>
              <a:t>----- 会议笔记(17/6/4 21:22) -----</a:t>
            </a:r>
          </a:p>
          <a:p>
            <a:r>
              <a:rPr lang="zh-CN" altLang="en-US" dirty="0"/>
              <a:t>1.首先来看下这个图，是我用strace命令对分析作业的系统调用进行跟踪抓取到的日志文件。</a:t>
            </a:r>
          </a:p>
          <a:p>
            <a:r>
              <a:rPr lang="zh-CN" altLang="en-US" dirty="0"/>
              <a:t>2.</a:t>
            </a:r>
          </a:p>
          <a:p>
            <a:endParaRPr lang="zh-CN" altLang="en-US" dirty="0"/>
          </a:p>
        </p:txBody>
      </p:sp>
      <p:sp>
        <p:nvSpPr>
          <p:cNvPr id="4" name="页脚占位符 3"/>
          <p:cNvSpPr>
            <a:spLocks noGrp="1"/>
          </p:cNvSpPr>
          <p:nvPr>
            <p:ph type="ftr" sz="quarter" idx="10"/>
          </p:nvPr>
        </p:nvSpPr>
        <p:spPr/>
        <p:txBody>
          <a:bodyPr/>
          <a:lstStyle/>
          <a:p>
            <a:r>
              <a:rPr lang="zh-CN" altLang="en-US" smtClean="0"/>
              <a:t>高能物理计算与软件会议</a:t>
            </a:r>
            <a:endParaRPr lang="zh-CN" altLang="en-US"/>
          </a:p>
        </p:txBody>
      </p:sp>
      <p:sp>
        <p:nvSpPr>
          <p:cNvPr id="5" name="灯片编号占位符 4"/>
          <p:cNvSpPr>
            <a:spLocks noGrp="1"/>
          </p:cNvSpPr>
          <p:nvPr>
            <p:ph type="sldNum" sz="quarter" idx="11"/>
          </p:nvPr>
        </p:nvSpPr>
        <p:spPr/>
        <p:txBody>
          <a:bodyPr/>
          <a:lstStyle/>
          <a:p>
            <a:fld id="{D2480357-05B2-4174-91BE-8E1C2D47D5C7}" type="slidenum">
              <a:rPr lang="zh-CN" altLang="en-US" smtClean="0"/>
              <a:t>6</a:t>
            </a:fld>
            <a:endParaRPr lang="zh-CN" altLang="en-US"/>
          </a:p>
        </p:txBody>
      </p:sp>
    </p:spTree>
    <p:extLst>
      <p:ext uri="{BB962C8B-B14F-4D97-AF65-F5344CB8AC3E}">
        <p14:creationId xmlns:p14="http://schemas.microsoft.com/office/powerpoint/2010/main" val="40668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根据程老师的</a:t>
            </a:r>
            <a:r>
              <a:rPr lang="en-US" altLang="zh-CN" dirty="0" err="1" smtClean="0"/>
              <a:t>ppt</a:t>
            </a:r>
            <a:r>
              <a:rPr lang="zh-CN" altLang="en-US" dirty="0" smtClean="0"/>
              <a:t>把</a:t>
            </a:r>
            <a:r>
              <a:rPr lang="en-US" altLang="zh-CN" dirty="0" err="1" smtClean="0"/>
              <a:t>eventdb</a:t>
            </a:r>
            <a:r>
              <a:rPr lang="zh-CN" altLang="en-US" dirty="0" smtClean="0"/>
              <a:t>的交互式表现出来，问一下张潇数据提取和</a:t>
            </a:r>
            <a:r>
              <a:rPr lang="en-US" altLang="zh-CN" dirty="0" err="1" smtClean="0"/>
              <a:t>hbase</a:t>
            </a:r>
            <a:r>
              <a:rPr lang="zh-CN" altLang="en-US" smtClean="0"/>
              <a:t>写入的进度</a:t>
            </a:r>
            <a:endParaRPr lang="en-US" altLang="zh-CN" smtClean="0"/>
          </a:p>
        </p:txBody>
      </p:sp>
      <p:sp>
        <p:nvSpPr>
          <p:cNvPr id="4" name="页脚占位符 3"/>
          <p:cNvSpPr>
            <a:spLocks noGrp="1"/>
          </p:cNvSpPr>
          <p:nvPr>
            <p:ph type="ftr" sz="quarter" idx="10"/>
          </p:nvPr>
        </p:nvSpPr>
        <p:spPr/>
        <p:txBody>
          <a:bodyPr/>
          <a:lstStyle/>
          <a:p>
            <a:r>
              <a:rPr lang="zh-CN" altLang="en-US" smtClean="0"/>
              <a:t>高能物理计算与软件会议</a:t>
            </a:r>
            <a:endParaRPr lang="zh-CN" altLang="en-US"/>
          </a:p>
        </p:txBody>
      </p:sp>
      <p:sp>
        <p:nvSpPr>
          <p:cNvPr id="5" name="灯片编号占位符 4"/>
          <p:cNvSpPr>
            <a:spLocks noGrp="1"/>
          </p:cNvSpPr>
          <p:nvPr>
            <p:ph type="sldNum" sz="quarter" idx="11"/>
          </p:nvPr>
        </p:nvSpPr>
        <p:spPr/>
        <p:txBody>
          <a:bodyPr/>
          <a:lstStyle/>
          <a:p>
            <a:fld id="{D2480357-05B2-4174-91BE-8E1C2D47D5C7}" type="slidenum">
              <a:rPr lang="zh-CN" altLang="en-US" smtClean="0"/>
              <a:t>10</a:t>
            </a:fld>
            <a:endParaRPr lang="zh-CN" altLang="en-US"/>
          </a:p>
        </p:txBody>
      </p:sp>
    </p:spTree>
    <p:extLst>
      <p:ext uri="{BB962C8B-B14F-4D97-AF65-F5344CB8AC3E}">
        <p14:creationId xmlns:p14="http://schemas.microsoft.com/office/powerpoint/2010/main" val="49845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从高能物理数据的使用者的角度看，我们</a:t>
            </a:r>
            <a:r>
              <a:rPr lang="en-US" altLang="zh-CN" dirty="0" err="1" smtClean="0"/>
              <a:t>EventDB</a:t>
            </a:r>
            <a:r>
              <a:rPr lang="zh-CN" altLang="en-US" dirty="0" smtClean="0"/>
              <a:t>目前主要提供了命令行接口以供使用。</a:t>
            </a:r>
            <a:r>
              <a:rPr lang="en-US" altLang="zh-CN" dirty="0" err="1" smtClean="0"/>
              <a:t>EventDB</a:t>
            </a:r>
            <a:r>
              <a:rPr lang="zh-CN" altLang="en-US" dirty="0" smtClean="0"/>
              <a:t>手先通过特征抽取和数据导入工具为原始的存储于磁盘以及磁带上的事例数据建立索引，然后根据用户实际的要求提供给用户所需的事例数据。用户可以根据这些文件做物理分析。</a:t>
            </a:r>
            <a:endParaRPr lang="en-US" altLang="zh-CN" dirty="0" smtClean="0"/>
          </a:p>
        </p:txBody>
      </p:sp>
      <p:sp>
        <p:nvSpPr>
          <p:cNvPr id="4" name="灯片编号占位符 3"/>
          <p:cNvSpPr>
            <a:spLocks noGrp="1"/>
          </p:cNvSpPr>
          <p:nvPr>
            <p:ph type="sldNum" sz="quarter" idx="10"/>
          </p:nvPr>
        </p:nvSpPr>
        <p:spPr/>
        <p:txBody>
          <a:bodyPr/>
          <a:lstStyle/>
          <a:p>
            <a:fld id="{65D7E6FA-C66A-4A2E-8F83-E8E8E4FDD2B2}" type="slidenum">
              <a:rPr lang="zh-CN" altLang="en-US" smtClean="0"/>
              <a:t>12</a:t>
            </a:fld>
            <a:endParaRPr lang="zh-CN" altLang="en-US"/>
          </a:p>
        </p:txBody>
      </p:sp>
    </p:spTree>
    <p:extLst>
      <p:ext uri="{BB962C8B-B14F-4D97-AF65-F5344CB8AC3E}">
        <p14:creationId xmlns:p14="http://schemas.microsoft.com/office/powerpoint/2010/main" val="250365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这张图是我们实际查询的一个效果图，基于普通</a:t>
            </a:r>
            <a:r>
              <a:rPr lang="en-US" altLang="zh-CN" dirty="0" smtClean="0"/>
              <a:t>PC</a:t>
            </a:r>
            <a:r>
              <a:rPr lang="zh-CN" altLang="en-US" dirty="0" smtClean="0"/>
              <a:t>机做的一次查询，随后生成了满足我们条件的事例文件。下面这张图是对比了，基于</a:t>
            </a:r>
            <a:r>
              <a:rPr lang="en-US" altLang="zh-CN" dirty="0" smtClean="0"/>
              <a:t>XXXX</a:t>
            </a:r>
            <a:r>
              <a:rPr lang="zh-CN" altLang="en-US" dirty="0" smtClean="0"/>
              <a:t>的实验。</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smtClean="0"/>
              <a:t>基于高能物理实验常用数据类型，研究高能物理事例特征建模方法，研究事例数据特征的快速抽取技术。根据高能物理事例数据具有的数据密度低，数据量大和事例间无关联等特点，研究低膨 胀率的多维特征索引结构和查询技术，支持事例特征的快速扫描和事例数据的快速定位和访问，降低事例数据全量扫描带来的系统</a:t>
            </a:r>
            <a:r>
              <a:rPr lang="en-US" altLang="zh-CN" dirty="0" smtClean="0"/>
              <a:t> I/O </a:t>
            </a:r>
            <a:r>
              <a:rPr lang="zh-CN" altLang="zh-CN" dirty="0" smtClean="0"/>
              <a:t>负载。研究事例的多层级快速筛选方法，结合领域特点实现基于全量事例数据的高性能检索和查询技术</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65D7E6FA-C66A-4A2E-8F83-E8E8E4FDD2B2}" type="slidenum">
              <a:rPr lang="zh-CN" altLang="en-US" smtClean="0"/>
              <a:t>13</a:t>
            </a:fld>
            <a:endParaRPr lang="zh-CN" altLang="en-US"/>
          </a:p>
        </p:txBody>
      </p:sp>
    </p:spTree>
    <p:extLst>
      <p:ext uri="{BB962C8B-B14F-4D97-AF65-F5344CB8AC3E}">
        <p14:creationId xmlns:p14="http://schemas.microsoft.com/office/powerpoint/2010/main" val="301803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目前已完成的第二个部分的工作就是跨域高能物理数据的访问。 </a:t>
            </a:r>
            <a:r>
              <a:rPr lang="zh-CN" altLang="zh-CN" sz="1200" kern="1200" dirty="0" smtClean="0">
                <a:solidFill>
                  <a:schemeClr val="tx1"/>
                </a:solidFill>
                <a:effectLst/>
                <a:latin typeface="+mn-lt"/>
                <a:ea typeface="+mn-ea"/>
                <a:cs typeface="+mn-cs"/>
              </a:rPr>
              <a:t>在高能物理领域，每一个科学装置都会产生大量的实验数据，通常为</a:t>
            </a:r>
            <a:r>
              <a:rPr lang="en-US" altLang="zh-CN" sz="1200" kern="1200" dirty="0" smtClean="0">
                <a:solidFill>
                  <a:schemeClr val="tx1"/>
                </a:solidFill>
                <a:effectLst/>
                <a:latin typeface="+mn-lt"/>
                <a:ea typeface="+mn-ea"/>
                <a:cs typeface="+mn-cs"/>
              </a:rPr>
              <a:t>PB</a:t>
            </a:r>
            <a:r>
              <a:rPr lang="zh-CN" altLang="zh-CN" sz="1200" kern="1200" dirty="0" smtClean="0">
                <a:solidFill>
                  <a:schemeClr val="tx1"/>
                </a:solidFill>
                <a:effectLst/>
                <a:latin typeface="+mn-lt"/>
                <a:ea typeface="+mn-ea"/>
                <a:cs typeface="+mn-cs"/>
              </a:rPr>
              <a:t>级，物理学家通过分析这些数据而得出物理发现。目前，这些数据通常在专用的数据中心（称为主站点）集中存储，全世界的物理学家通过远程提交作业的方式在该站点运行计算、分析任务。这种传统的计算模式无法利用物理学家所在机构（称为分站点）的计算资源，造成极大浪费。随着网络带宽增高，全网调度计算任务，数据远程访问成为未来的发展趋势。为了充分利用分站点的计算资源，须将实验数据传输至本地进行计算。然而，分站点通常没有充足的存储资源存放全部实验数据的完整拷贝。因此，为实现海量数据的跨地域统一视图管理、快速访问及传输设计了跨域文件系统。</a:t>
            </a:r>
          </a:p>
          <a:p>
            <a:endParaRPr lang="zh-CN" altLang="en-US" dirty="0"/>
          </a:p>
        </p:txBody>
      </p:sp>
      <p:sp>
        <p:nvSpPr>
          <p:cNvPr id="4" name="灯片编号占位符 3"/>
          <p:cNvSpPr>
            <a:spLocks noGrp="1"/>
          </p:cNvSpPr>
          <p:nvPr>
            <p:ph type="sldNum" sz="quarter" idx="10"/>
          </p:nvPr>
        </p:nvSpPr>
        <p:spPr/>
        <p:txBody>
          <a:bodyPr/>
          <a:lstStyle/>
          <a:p>
            <a:fld id="{65D7E6FA-C66A-4A2E-8F83-E8E8E4FDD2B2}" type="slidenum">
              <a:rPr lang="zh-CN" altLang="en-US" smtClean="0"/>
              <a:t>14</a:t>
            </a:fld>
            <a:endParaRPr lang="zh-CN" altLang="en-US"/>
          </a:p>
        </p:txBody>
      </p:sp>
    </p:spTree>
    <p:extLst>
      <p:ext uri="{BB962C8B-B14F-4D97-AF65-F5344CB8AC3E}">
        <p14:creationId xmlns:p14="http://schemas.microsoft.com/office/powerpoint/2010/main" val="88742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
            <a:ext cx="9144000" cy="6867525"/>
            <a:chOff x="0" y="0"/>
            <a:chExt cx="5760" cy="4326"/>
          </a:xfrm>
        </p:grpSpPr>
        <p:sp>
          <p:nvSpPr>
            <p:cNvPr id="2051" name="AutoShape 3"/>
            <p:cNvSpPr>
              <a:spLocks noChangeArrowheads="1"/>
            </p:cNvSpPr>
            <p:nvPr/>
          </p:nvSpPr>
          <p:spPr bwMode="auto">
            <a:xfrm>
              <a:off x="27" y="24"/>
              <a:ext cx="5709" cy="4272"/>
            </a:xfrm>
            <a:prstGeom prst="roundRect">
              <a:avLst>
                <a:gd name="adj" fmla="val 6227"/>
              </a:avLst>
            </a:prstGeom>
            <a:noFill/>
            <a:ln w="762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sp>
          <p:nvSpPr>
            <p:cNvPr id="2052" name="未知"/>
            <p:cNvSpPr>
              <a:spLocks/>
            </p:cNvSpPr>
            <p:nvPr/>
          </p:nvSpPr>
          <p:spPr bwMode="auto">
            <a:xfrm>
              <a:off x="3"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sp>
          <p:nvSpPr>
            <p:cNvPr id="2053" name="未知"/>
            <p:cNvSpPr>
              <a:spLocks/>
            </p:cNvSpPr>
            <p:nvPr/>
          </p:nvSpPr>
          <p:spPr bwMode="auto">
            <a:xfrm rot="16191400">
              <a:off x="-47"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sp>
          <p:nvSpPr>
            <p:cNvPr id="2054" name="未知"/>
            <p:cNvSpPr>
              <a:spLocks/>
            </p:cNvSpPr>
            <p:nvPr/>
          </p:nvSpPr>
          <p:spPr bwMode="auto">
            <a:xfrm>
              <a:off x="5520" y="3978"/>
              <a:ext cx="240" cy="348"/>
            </a:xfrm>
            <a:custGeom>
              <a:avLst/>
              <a:gdLst>
                <a:gd name="T0" fmla="*/ 246 w 246"/>
                <a:gd name="T1" fmla="*/ 0 h 348"/>
                <a:gd name="T2" fmla="*/ 164 w 246"/>
                <a:gd name="T3" fmla="*/ 196 h 348"/>
                <a:gd name="T4" fmla="*/ 84 w 246"/>
                <a:gd name="T5" fmla="*/ 282 h 348"/>
                <a:gd name="T6" fmla="*/ 0 w 246"/>
                <a:gd name="T7" fmla="*/ 342 h 348"/>
                <a:gd name="T8" fmla="*/ 246 w 246"/>
                <a:gd name="T9" fmla="*/ 348 h 348"/>
              </a:gdLst>
              <a:ahLst/>
              <a:cxnLst>
                <a:cxn ang="0">
                  <a:pos x="T0" y="T1"/>
                </a:cxn>
                <a:cxn ang="0">
                  <a:pos x="T2" y="T3"/>
                </a:cxn>
                <a:cxn ang="0">
                  <a:pos x="T4" y="T5"/>
                </a:cxn>
                <a:cxn ang="0">
                  <a:pos x="T6" y="T7"/>
                </a:cxn>
                <a:cxn ang="0">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sp>
          <p:nvSpPr>
            <p:cNvPr id="2055" name="未知"/>
            <p:cNvSpPr>
              <a:spLocks/>
            </p:cNvSpPr>
            <p:nvPr/>
          </p:nvSpPr>
          <p:spPr bwMode="auto">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grpSp>
      <p:sp>
        <p:nvSpPr>
          <p:cNvPr id="2056" name="Rectangle 8"/>
          <p:cNvSpPr>
            <a:spLocks noGrp="1" noChangeArrowheads="1"/>
          </p:cNvSpPr>
          <p:nvPr>
            <p:ph type="ctrTitle"/>
          </p:nvPr>
        </p:nvSpPr>
        <p:spPr>
          <a:xfrm>
            <a:off x="684213" y="4652965"/>
            <a:ext cx="7772400" cy="892175"/>
          </a:xfrm>
        </p:spPr>
        <p:txBody>
          <a:bodyPr/>
          <a:lstStyle>
            <a:lvl1pPr algn="ctr">
              <a:defRPr sz="3600"/>
            </a:lvl1pPr>
          </a:lstStyle>
          <a:p>
            <a:pPr lvl="0"/>
            <a:r>
              <a:rPr lang="zh-CN" altLang="zh-CN" noProof="0" smtClean="0"/>
              <a:t>单击此处编辑母版标题样式</a:t>
            </a:r>
          </a:p>
        </p:txBody>
      </p:sp>
      <p:sp>
        <p:nvSpPr>
          <p:cNvPr id="2057" name="Rectangle 9"/>
          <p:cNvSpPr>
            <a:spLocks noGrp="1" noChangeArrowheads="1"/>
          </p:cNvSpPr>
          <p:nvPr>
            <p:ph type="subTitle" idx="1"/>
          </p:nvPr>
        </p:nvSpPr>
        <p:spPr>
          <a:xfrm>
            <a:off x="1476375" y="5661025"/>
            <a:ext cx="6400800" cy="914400"/>
          </a:xfrm>
        </p:spPr>
        <p:txBody>
          <a:bodyPr/>
          <a:lstStyle>
            <a:lvl1pPr marL="0" indent="0" algn="ctr">
              <a:buFont typeface="Wingdings" panose="05000000000000000000" pitchFamily="2" charset="2"/>
              <a:buNone/>
              <a:defRPr sz="2800">
                <a:solidFill>
                  <a:schemeClr val="bg1"/>
                </a:solidFill>
              </a:defRPr>
            </a:lvl1pPr>
          </a:lstStyle>
          <a:p>
            <a:pPr lvl="0"/>
            <a:r>
              <a:rPr lang="zh-CN" altLang="zh-CN" noProof="0" smtClean="0"/>
              <a:t>单击此处编辑母版副标题样式</a:t>
            </a:r>
          </a:p>
        </p:txBody>
      </p:sp>
    </p:spTree>
    <p:extLst>
      <p:ext uri="{BB962C8B-B14F-4D97-AF65-F5344CB8AC3E}">
        <p14:creationId xmlns:p14="http://schemas.microsoft.com/office/powerpoint/2010/main" val="128338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20C3DDE-A2D0-7940-B50F-8E3E46F74F7B}" type="datetime1">
              <a:rPr lang="zh-CN" altLang="en-US" smtClean="0">
                <a:solidFill>
                  <a:srgbClr val="1D528D"/>
                </a:solidFill>
              </a:rPr>
              <a:t>17/6/5</a:t>
            </a:fld>
            <a:endParaRPr lang="zh-CN" altLang="en-US">
              <a:solidFill>
                <a:srgbClr val="1D528D"/>
              </a:solidFill>
            </a:endParaRPr>
          </a:p>
        </p:txBody>
      </p:sp>
      <p:sp>
        <p:nvSpPr>
          <p:cNvPr id="5" name="灯片编号占位符 4"/>
          <p:cNvSpPr>
            <a:spLocks noGrp="1"/>
          </p:cNvSpPr>
          <p:nvPr>
            <p:ph type="sldNum" sz="quarter" idx="11"/>
          </p:nvPr>
        </p:nvSpPr>
        <p:spPr/>
        <p:txBody>
          <a:bodyPr/>
          <a:lstStyle>
            <a:lvl1pPr>
              <a:defRPr/>
            </a:lvl1pPr>
          </a:lstStyle>
          <a:p>
            <a:fld id="{3866A61A-ACA5-40F4-B8B7-15A08DEF9EE9}"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9396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6225"/>
            <a:ext cx="2057400" cy="58499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6225"/>
            <a:ext cx="6019800" cy="58499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4225A5D-D6F3-AD42-B73F-BD21B3765124}" type="datetime1">
              <a:rPr lang="zh-CN" altLang="en-US" smtClean="0">
                <a:solidFill>
                  <a:srgbClr val="1D528D"/>
                </a:solidFill>
              </a:rPr>
              <a:t>17/6/5</a:t>
            </a:fld>
            <a:endParaRPr lang="zh-CN" altLang="en-US">
              <a:solidFill>
                <a:srgbClr val="1D528D"/>
              </a:solidFill>
            </a:endParaRPr>
          </a:p>
        </p:txBody>
      </p:sp>
      <p:sp>
        <p:nvSpPr>
          <p:cNvPr id="5" name="灯片编号占位符 4"/>
          <p:cNvSpPr>
            <a:spLocks noGrp="1"/>
          </p:cNvSpPr>
          <p:nvPr>
            <p:ph type="sldNum" sz="quarter" idx="11"/>
          </p:nvPr>
        </p:nvSpPr>
        <p:spPr/>
        <p:txBody>
          <a:bodyPr/>
          <a:lstStyle>
            <a:lvl1pPr>
              <a:defRPr/>
            </a:lvl1pPr>
          </a:lstStyle>
          <a:p>
            <a:fld id="{D4094978-C7B9-4D86-9410-0671E4D60A4E}"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418530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36BF64-BF27-6D41-A03C-F55BD6368986}" type="datetime1">
              <a:rPr lang="zh-CN" altLang="en-US" smtClean="0">
                <a:solidFill>
                  <a:srgbClr val="1D528D"/>
                </a:solidFill>
              </a:rPr>
              <a:t>17/6/5</a:t>
            </a:fld>
            <a:endParaRPr lang="zh-CN" altLang="en-US">
              <a:solidFill>
                <a:srgbClr val="1D528D"/>
              </a:solidFill>
            </a:endParaRPr>
          </a:p>
        </p:txBody>
      </p:sp>
      <p:sp>
        <p:nvSpPr>
          <p:cNvPr id="5" name="灯片编号占位符 4"/>
          <p:cNvSpPr>
            <a:spLocks noGrp="1"/>
          </p:cNvSpPr>
          <p:nvPr>
            <p:ph type="sldNum" sz="quarter" idx="11"/>
          </p:nvPr>
        </p:nvSpPr>
        <p:spPr/>
        <p:txBody>
          <a:bodyPr/>
          <a:lstStyle>
            <a:lvl1pPr>
              <a:defRPr/>
            </a:lvl1pPr>
          </a:lstStyle>
          <a:p>
            <a:fld id="{01B40924-0B4D-49A6-A9CF-63091B9FED00}"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339445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0350B26E-F00C-B949-A12B-ED25B7FEDA29}" type="datetime1">
              <a:rPr lang="zh-CN" altLang="en-US" smtClean="0">
                <a:solidFill>
                  <a:srgbClr val="1D528D"/>
                </a:solidFill>
              </a:rPr>
              <a:t>17/6/5</a:t>
            </a:fld>
            <a:endParaRPr lang="zh-CN" altLang="en-US">
              <a:solidFill>
                <a:srgbClr val="1D528D"/>
              </a:solidFill>
            </a:endParaRPr>
          </a:p>
        </p:txBody>
      </p:sp>
      <p:sp>
        <p:nvSpPr>
          <p:cNvPr id="5" name="灯片编号占位符 4"/>
          <p:cNvSpPr>
            <a:spLocks noGrp="1"/>
          </p:cNvSpPr>
          <p:nvPr>
            <p:ph type="sldNum" sz="quarter" idx="11"/>
          </p:nvPr>
        </p:nvSpPr>
        <p:spPr/>
        <p:txBody>
          <a:bodyPr/>
          <a:lstStyle>
            <a:lvl1pPr>
              <a:defRPr/>
            </a:lvl1pPr>
          </a:lstStyle>
          <a:p>
            <a:fld id="{444B26A6-7FB5-4866-9D35-59C5EB9A5DAB}"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2177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4313"/>
            <a:ext cx="4038600" cy="4641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4313"/>
            <a:ext cx="4038600" cy="4641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73C031F-0D33-1245-AD98-5D063DA9A1CB}" type="datetime1">
              <a:rPr lang="zh-CN" altLang="en-US" smtClean="0">
                <a:solidFill>
                  <a:srgbClr val="1D528D"/>
                </a:solidFill>
              </a:rPr>
              <a:t>17/6/5</a:t>
            </a:fld>
            <a:endParaRPr lang="zh-CN" altLang="en-US">
              <a:solidFill>
                <a:srgbClr val="1D528D"/>
              </a:solidFill>
            </a:endParaRPr>
          </a:p>
        </p:txBody>
      </p:sp>
      <p:sp>
        <p:nvSpPr>
          <p:cNvPr id="6" name="灯片编号占位符 5"/>
          <p:cNvSpPr>
            <a:spLocks noGrp="1"/>
          </p:cNvSpPr>
          <p:nvPr>
            <p:ph type="sldNum" sz="quarter" idx="11"/>
          </p:nvPr>
        </p:nvSpPr>
        <p:spPr/>
        <p:txBody>
          <a:bodyPr/>
          <a:lstStyle>
            <a:lvl1pPr>
              <a:defRPr/>
            </a:lvl1pPr>
          </a:lstStyle>
          <a:p>
            <a:fld id="{93B01AEB-3611-4C8D-9EEF-3F88A166CA98}"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173983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5C01CEE5-24F3-8445-9E92-5F5E92F480E2}" type="datetime1">
              <a:rPr lang="zh-CN" altLang="en-US" smtClean="0">
                <a:solidFill>
                  <a:srgbClr val="1D528D"/>
                </a:solidFill>
              </a:rPr>
              <a:t>17/6/5</a:t>
            </a:fld>
            <a:endParaRPr lang="zh-CN" altLang="en-US">
              <a:solidFill>
                <a:srgbClr val="1D528D"/>
              </a:solidFill>
            </a:endParaRPr>
          </a:p>
        </p:txBody>
      </p:sp>
      <p:sp>
        <p:nvSpPr>
          <p:cNvPr id="8" name="灯片编号占位符 7"/>
          <p:cNvSpPr>
            <a:spLocks noGrp="1"/>
          </p:cNvSpPr>
          <p:nvPr>
            <p:ph type="sldNum" sz="quarter" idx="11"/>
          </p:nvPr>
        </p:nvSpPr>
        <p:spPr/>
        <p:txBody>
          <a:bodyPr/>
          <a:lstStyle>
            <a:lvl1pPr>
              <a:defRPr/>
            </a:lvl1pPr>
          </a:lstStyle>
          <a:p>
            <a:fld id="{DC307393-167F-43D4-BF24-54ADA230ABE6}"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304734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DA5AE34-181D-7743-8283-356E3D8601C2}" type="datetime1">
              <a:rPr lang="zh-CN" altLang="en-US" smtClean="0">
                <a:solidFill>
                  <a:srgbClr val="1D528D"/>
                </a:solidFill>
              </a:rPr>
              <a:t>17/6/5</a:t>
            </a:fld>
            <a:endParaRPr lang="zh-CN" altLang="en-US">
              <a:solidFill>
                <a:srgbClr val="1D528D"/>
              </a:solidFill>
            </a:endParaRPr>
          </a:p>
        </p:txBody>
      </p:sp>
      <p:sp>
        <p:nvSpPr>
          <p:cNvPr id="4" name="灯片编号占位符 3"/>
          <p:cNvSpPr>
            <a:spLocks noGrp="1"/>
          </p:cNvSpPr>
          <p:nvPr>
            <p:ph type="sldNum" sz="quarter" idx="11"/>
          </p:nvPr>
        </p:nvSpPr>
        <p:spPr/>
        <p:txBody>
          <a:bodyPr/>
          <a:lstStyle>
            <a:lvl1pPr>
              <a:defRPr/>
            </a:lvl1pPr>
          </a:lstStyle>
          <a:p>
            <a:fld id="{DF20D524-EEBF-468B-944C-3F3904A84B56}"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359682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9467088-0A29-C84F-8E11-0339742576B8}" type="datetime1">
              <a:rPr lang="zh-CN" altLang="en-US" smtClean="0">
                <a:solidFill>
                  <a:srgbClr val="1D528D"/>
                </a:solidFill>
              </a:rPr>
              <a:t>17/6/5</a:t>
            </a:fld>
            <a:endParaRPr lang="zh-CN" altLang="en-US">
              <a:solidFill>
                <a:srgbClr val="1D528D"/>
              </a:solidFill>
            </a:endParaRPr>
          </a:p>
        </p:txBody>
      </p:sp>
      <p:sp>
        <p:nvSpPr>
          <p:cNvPr id="3" name="灯片编号占位符 2"/>
          <p:cNvSpPr>
            <a:spLocks noGrp="1"/>
          </p:cNvSpPr>
          <p:nvPr>
            <p:ph type="sldNum" sz="quarter" idx="11"/>
          </p:nvPr>
        </p:nvSpPr>
        <p:spPr/>
        <p:txBody>
          <a:bodyPr/>
          <a:lstStyle>
            <a:lvl1pPr>
              <a:defRPr/>
            </a:lvl1pPr>
          </a:lstStyle>
          <a:p>
            <a:fld id="{588AB56B-FE6F-4F93-AE8E-F28146E678F9}"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348482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148597B-4282-8C4A-B308-E6C54BF2C8F5}" type="datetime1">
              <a:rPr lang="zh-CN" altLang="en-US" smtClean="0">
                <a:solidFill>
                  <a:srgbClr val="1D528D"/>
                </a:solidFill>
              </a:rPr>
              <a:t>17/6/5</a:t>
            </a:fld>
            <a:endParaRPr lang="zh-CN" altLang="en-US">
              <a:solidFill>
                <a:srgbClr val="1D528D"/>
              </a:solidFill>
            </a:endParaRPr>
          </a:p>
        </p:txBody>
      </p:sp>
      <p:sp>
        <p:nvSpPr>
          <p:cNvPr id="6" name="灯片编号占位符 5"/>
          <p:cNvSpPr>
            <a:spLocks noGrp="1"/>
          </p:cNvSpPr>
          <p:nvPr>
            <p:ph type="sldNum" sz="quarter" idx="11"/>
          </p:nvPr>
        </p:nvSpPr>
        <p:spPr/>
        <p:txBody>
          <a:bodyPr/>
          <a:lstStyle>
            <a:lvl1pPr>
              <a:defRPr/>
            </a:lvl1pPr>
          </a:lstStyle>
          <a:p>
            <a:fld id="{D14E19F7-D36D-4AFB-B1BC-59F9735C79F3}"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127069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4E23D456-C981-D44A-ADEB-BC7901FCACFF}" type="datetime1">
              <a:rPr lang="zh-CN" altLang="en-US" smtClean="0">
                <a:solidFill>
                  <a:srgbClr val="1D528D"/>
                </a:solidFill>
              </a:rPr>
              <a:t>17/6/5</a:t>
            </a:fld>
            <a:endParaRPr lang="zh-CN" altLang="en-US">
              <a:solidFill>
                <a:srgbClr val="1D528D"/>
              </a:solidFill>
            </a:endParaRPr>
          </a:p>
        </p:txBody>
      </p:sp>
      <p:sp>
        <p:nvSpPr>
          <p:cNvPr id="6" name="灯片编号占位符 5"/>
          <p:cNvSpPr>
            <a:spLocks noGrp="1"/>
          </p:cNvSpPr>
          <p:nvPr>
            <p:ph type="sldNum" sz="quarter" idx="11"/>
          </p:nvPr>
        </p:nvSpPr>
        <p:spPr/>
        <p:txBody>
          <a:bodyPr/>
          <a:lstStyle>
            <a:lvl1pPr>
              <a:defRPr/>
            </a:lvl1pPr>
          </a:lstStyle>
          <a:p>
            <a:fld id="{19C77EED-65F5-43FA-A56B-38690F4B98ED}" type="slidenum">
              <a:rPr lang="zh-CN" altLang="zh-CN">
                <a:solidFill>
                  <a:srgbClr val="1D528D"/>
                </a:solidFill>
              </a:rPr>
              <a:pPr/>
              <a:t>‹#›</a:t>
            </a:fld>
            <a:endParaRPr lang="zh-CN" altLang="zh-CN">
              <a:solidFill>
                <a:srgbClr val="1D528D"/>
              </a:solidFill>
            </a:endParaRPr>
          </a:p>
        </p:txBody>
      </p:sp>
    </p:spTree>
    <p:extLst>
      <p:ext uri="{BB962C8B-B14F-4D97-AF65-F5344CB8AC3E}">
        <p14:creationId xmlns:p14="http://schemas.microsoft.com/office/powerpoint/2010/main" val="2228948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539750" y="6381750"/>
            <a:ext cx="835342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1D528D"/>
              </a:solidFill>
              <a:latin typeface="Arial" panose="020B0604020202020204" pitchFamily="34" charset="0"/>
              <a:ea typeface="宋体" panose="02010600030101010101" pitchFamily="2" charset="-122"/>
            </a:endParaRPr>
          </a:p>
        </p:txBody>
      </p:sp>
      <p:sp>
        <p:nvSpPr>
          <p:cNvPr id="1027" name="Rectangle 3"/>
          <p:cNvSpPr>
            <a:spLocks noGrp="1" noChangeArrowheads="1"/>
          </p:cNvSpPr>
          <p:nvPr>
            <p:ph type="title"/>
          </p:nvPr>
        </p:nvSpPr>
        <p:spPr bwMode="auto">
          <a:xfrm>
            <a:off x="457200" y="276227"/>
            <a:ext cx="8229600"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8" name="Rectangle 4"/>
          <p:cNvSpPr>
            <a:spLocks noGrp="1" noChangeArrowheads="1"/>
          </p:cNvSpPr>
          <p:nvPr>
            <p:ph type="body" idx="1"/>
          </p:nvPr>
        </p:nvSpPr>
        <p:spPr bwMode="auto">
          <a:xfrm>
            <a:off x="457200" y="1484313"/>
            <a:ext cx="8229600" cy="464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9" name="Rectangle 5"/>
          <p:cNvSpPr>
            <a:spLocks noGrp="1" noChangeArrowheads="1"/>
          </p:cNvSpPr>
          <p:nvPr>
            <p:ph type="dt" sz="half" idx="2"/>
          </p:nvPr>
        </p:nvSpPr>
        <p:spPr bwMode="auto">
          <a:xfrm>
            <a:off x="4284663" y="6381750"/>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buFont typeface="Arial" panose="020B0604020202020204" pitchFamily="34" charset="0"/>
              <a:buNone/>
            </a:pPr>
            <a:fld id="{C5E075D1-E596-3544-A755-056DFD5AB7DF}" type="datetime1">
              <a:rPr lang="zh-CN" altLang="en-US" smtClean="0">
                <a:solidFill>
                  <a:srgbClr val="1D528D"/>
                </a:solidFill>
                <a:latin typeface="Arial" panose="020B0604020202020204" pitchFamily="34" charset="0"/>
                <a:ea typeface="宋体" panose="02010600030101010101" pitchFamily="2" charset="-122"/>
              </a:rPr>
              <a:t>17/6/5</a:t>
            </a:fld>
            <a:endParaRPr lang="zh-CN" altLang="en-US">
              <a:solidFill>
                <a:srgbClr val="1D528D"/>
              </a:solidFill>
              <a:latin typeface="Arial" panose="020B0604020202020204" pitchFamily="34" charset="0"/>
              <a:ea typeface="宋体" panose="02010600030101010101" pitchFamily="2" charset="-122"/>
            </a:endParaRPr>
          </a:p>
        </p:txBody>
      </p:sp>
      <p:sp>
        <p:nvSpPr>
          <p:cNvPr id="1030" name="Rectangle 6"/>
          <p:cNvSpPr>
            <a:spLocks noGrp="1" noChangeArrowheads="1"/>
          </p:cNvSpPr>
          <p:nvPr>
            <p:ph type="sldNum" sz="quarter" idx="4"/>
          </p:nvPr>
        </p:nvSpPr>
        <p:spPr bwMode="auto">
          <a:xfrm>
            <a:off x="6877050" y="6381750"/>
            <a:ext cx="21336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anose="020B0604020202020204" pitchFamily="34" charset="0"/>
              <a:buNone/>
            </a:pPr>
            <a:fld id="{4366C9ED-357D-489B-B4EC-1DD6F30C8B62}" type="slidenum">
              <a:rPr lang="zh-CN" altLang="zh-CN">
                <a:solidFill>
                  <a:srgbClr val="1D528D"/>
                </a:solidFill>
                <a:latin typeface="Arial" panose="020B0604020202020204" pitchFamily="34" charset="0"/>
                <a:ea typeface="宋体" panose="02010600030101010101" pitchFamily="2" charset="-122"/>
              </a:rPr>
              <a:pPr fontAlgn="base">
                <a:spcBef>
                  <a:spcPct val="0"/>
                </a:spcBef>
                <a:spcAft>
                  <a:spcPct val="0"/>
                </a:spcAft>
                <a:buFont typeface="Arial" panose="020B0604020202020204" pitchFamily="34" charset="0"/>
                <a:buNone/>
              </a:pPr>
              <a:t>‹#›</a:t>
            </a:fld>
            <a:endParaRPr lang="zh-CN" altLang="zh-CN">
              <a:solidFill>
                <a:srgbClr val="1D528D"/>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03711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r" rtl="0" fontAlgn="base">
        <a:spcBef>
          <a:spcPct val="0"/>
        </a:spcBef>
        <a:spcAft>
          <a:spcPct val="0"/>
        </a:spcAft>
        <a:defRPr sz="3200" b="1" kern="1200">
          <a:solidFill>
            <a:schemeClr val="bg1"/>
          </a:solidFill>
          <a:latin typeface="+mj-lt"/>
          <a:ea typeface="+mj-ea"/>
          <a:cs typeface="+mj-cs"/>
        </a:defRPr>
      </a:lvl1pPr>
      <a:lvl2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2pPr>
      <a:lvl3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3pPr>
      <a:lvl4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4pPr>
      <a:lvl5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5pPr>
      <a:lvl6pPr marL="4572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6pPr>
      <a:lvl7pPr marL="9144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7pPr>
      <a:lvl8pPr marL="13716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8pPr>
      <a:lvl9pPr marL="18288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v"/>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anose="05000000000000000000" pitchFamily="2" charset="2"/>
        <a:buChar char="n"/>
        <a:defRPr sz="20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n"/>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SzPct val="60000"/>
        <a:buFont typeface="Wingdings" panose="05000000000000000000" pitchFamily="2" charset="2"/>
        <a:buChar char="n"/>
        <a:defRPr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panose="05000000000000000000" pitchFamily="2" charset="2"/>
        <a:buChar char="n"/>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package" Target="../embeddings/Microsoft_Visio___21111.vsdx"/><Relationship Id="rId5"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87624" y="4581128"/>
            <a:ext cx="6912768" cy="892175"/>
          </a:xfrm>
        </p:spPr>
        <p:txBody>
          <a:bodyPr/>
          <a:lstStyle/>
          <a:p>
            <a:r>
              <a:rPr lang="zh-CN" altLang="en-US" dirty="0"/>
              <a:t>面向事例的高能物理大数据管理系统</a:t>
            </a:r>
          </a:p>
        </p:txBody>
      </p:sp>
      <p:sp>
        <p:nvSpPr>
          <p:cNvPr id="4099" name="Rectangle 3"/>
          <p:cNvSpPr>
            <a:spLocks noGrp="1" noChangeArrowheads="1"/>
          </p:cNvSpPr>
          <p:nvPr>
            <p:ph type="subTitle" idx="1"/>
          </p:nvPr>
        </p:nvSpPr>
        <p:spPr>
          <a:xfrm>
            <a:off x="5364088" y="5877272"/>
            <a:ext cx="3530096" cy="771525"/>
          </a:xfrm>
        </p:spPr>
        <p:txBody>
          <a:bodyPr/>
          <a:lstStyle/>
          <a:p>
            <a:pPr>
              <a:lnSpc>
                <a:spcPct val="80000"/>
              </a:lnSpc>
            </a:pPr>
            <a:r>
              <a:rPr lang="zh-CN" altLang="en-US" sz="2400" dirty="0">
                <a:latin typeface="宋体" panose="02010600030101010101" pitchFamily="2" charset="-122"/>
                <a:ea typeface="宋体" panose="02010600030101010101" pitchFamily="2" charset="-122"/>
              </a:rPr>
              <a:t>报告人：王聪 </a:t>
            </a:r>
          </a:p>
          <a:p>
            <a:pPr>
              <a:lnSpc>
                <a:spcPct val="8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2" name="文本框 1"/>
          <p:cNvSpPr txBox="1"/>
          <p:nvPr/>
        </p:nvSpPr>
        <p:spPr>
          <a:xfrm>
            <a:off x="1259632" y="692696"/>
            <a:ext cx="6984776" cy="769441"/>
          </a:xfrm>
          <a:prstGeom prst="rect">
            <a:avLst/>
          </a:prstGeom>
          <a:noFill/>
        </p:spPr>
        <p:txBody>
          <a:bodyPr wrap="square" rtlCol="0">
            <a:spAutoFit/>
          </a:bodyPr>
          <a:lstStyle/>
          <a:p>
            <a:pPr algn="ctr"/>
            <a:r>
              <a:rPr kumimoji="1" lang="zh-CN" altLang="en-US" sz="4400" dirty="0" smtClean="0">
                <a:solidFill>
                  <a:srgbClr val="FFFFFF"/>
                </a:solidFill>
              </a:rPr>
              <a:t>高能物理计算和软件会议</a:t>
            </a:r>
            <a:endParaRPr kumimoji="1" lang="zh-CN" altLang="en-US" sz="4400" dirty="0">
              <a:solidFill>
                <a:srgbClr val="FFFFFF"/>
              </a:solidFill>
            </a:endParaRPr>
          </a:p>
        </p:txBody>
      </p:sp>
      <p:sp>
        <p:nvSpPr>
          <p:cNvPr id="3" name="文本框 2"/>
          <p:cNvSpPr txBox="1"/>
          <p:nvPr/>
        </p:nvSpPr>
        <p:spPr>
          <a:xfrm>
            <a:off x="3923928" y="6309320"/>
            <a:ext cx="2160240" cy="369332"/>
          </a:xfrm>
          <a:prstGeom prst="rect">
            <a:avLst/>
          </a:prstGeom>
          <a:noFill/>
        </p:spPr>
        <p:txBody>
          <a:bodyPr wrap="square" rtlCol="0">
            <a:spAutoFit/>
          </a:bodyPr>
          <a:lstStyle/>
          <a:p>
            <a:r>
              <a:rPr kumimoji="1" lang="en-US" altLang="zh-CN" dirty="0" smtClean="0">
                <a:solidFill>
                  <a:schemeClr val="bg1"/>
                </a:solidFill>
              </a:rPr>
              <a:t>2017</a:t>
            </a:r>
            <a:r>
              <a:rPr kumimoji="1" lang="zh-CN" altLang="en-US" dirty="0" smtClean="0">
                <a:solidFill>
                  <a:schemeClr val="bg1"/>
                </a:solidFill>
              </a:rPr>
              <a:t>.</a:t>
            </a:r>
            <a:r>
              <a:rPr kumimoji="1" lang="en-US" altLang="zh-CN" dirty="0" smtClean="0">
                <a:solidFill>
                  <a:schemeClr val="bg1"/>
                </a:solidFill>
              </a:rPr>
              <a:t>6.5</a:t>
            </a:r>
            <a:r>
              <a:rPr kumimoji="1" lang="zh-CN" altLang="en-US" dirty="0" smtClean="0">
                <a:solidFill>
                  <a:schemeClr val="bg1"/>
                </a:solidFill>
              </a:rPr>
              <a:t>  成都</a:t>
            </a:r>
            <a:endParaRPr kumimoji="1" lang="zh-CN" altLang="en-US" dirty="0">
              <a:solidFill>
                <a:schemeClr val="bg1"/>
              </a:solidFill>
            </a:endParaRPr>
          </a:p>
        </p:txBody>
      </p:sp>
    </p:spTree>
    <p:extLst>
      <p:ext uri="{BB962C8B-B14F-4D97-AF65-F5344CB8AC3E}">
        <p14:creationId xmlns:p14="http://schemas.microsoft.com/office/powerpoint/2010/main" val="1794305837"/>
      </p:ext>
    </p:extLst>
  </p:cSld>
  <p:clrMapOvr>
    <a:masterClrMapping/>
  </p:clrMapOvr>
  <mc:AlternateContent xmlns:mc="http://schemas.openxmlformats.org/markup-compatibility/2006" xmlns:p14="http://schemas.microsoft.com/office/powerpoint/2010/main">
    <mc:Choice Requires="p14">
      <p:transition spd="slow" p14:dur="2000" advTm="2126"/>
    </mc:Choice>
    <mc:Fallback xmlns="">
      <p:transition xmlns:p14="http://schemas.microsoft.com/office/powerpoint/2010/main" spd="slow" advTm="212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事例特征抽取与存储 </a:t>
            </a:r>
            <a:endParaRPr lang="zh-CN" altLang="en-US" dirty="0"/>
          </a:p>
        </p:txBody>
      </p:sp>
      <p:grpSp>
        <p:nvGrpSpPr>
          <p:cNvPr id="6" name="组合 5"/>
          <p:cNvGrpSpPr/>
          <p:nvPr/>
        </p:nvGrpSpPr>
        <p:grpSpPr>
          <a:xfrm>
            <a:off x="247068" y="1340768"/>
            <a:ext cx="2225602" cy="4734557"/>
            <a:chOff x="247068" y="1340768"/>
            <a:chExt cx="2225602" cy="4734557"/>
          </a:xfrm>
        </p:grpSpPr>
        <p:grpSp>
          <p:nvGrpSpPr>
            <p:cNvPr id="7" name="组合 6"/>
            <p:cNvGrpSpPr/>
            <p:nvPr/>
          </p:nvGrpSpPr>
          <p:grpSpPr>
            <a:xfrm>
              <a:off x="296215" y="1721713"/>
              <a:ext cx="2176455" cy="4353612"/>
              <a:chOff x="275602" y="1844824"/>
              <a:chExt cx="2176455" cy="4353612"/>
            </a:xfrm>
          </p:grpSpPr>
          <p:sp>
            <p:nvSpPr>
              <p:cNvPr id="9" name="圆柱形 8"/>
              <p:cNvSpPr/>
              <p:nvPr/>
            </p:nvSpPr>
            <p:spPr>
              <a:xfrm>
                <a:off x="599697" y="3315850"/>
                <a:ext cx="1592378" cy="799452"/>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FileDB</a:t>
                </a:r>
                <a:endParaRPr lang="en-US" altLang="zh-CN" sz="1400" dirty="0" smtClean="0">
                  <a:solidFill>
                    <a:schemeClr val="tx1"/>
                  </a:solidFill>
                </a:endParaRPr>
              </a:p>
              <a:p>
                <a:pPr algn="ctr"/>
                <a:r>
                  <a:rPr lang="en-US" altLang="zh-CN" sz="1400" dirty="0" smtClean="0">
                    <a:solidFill>
                      <a:schemeClr val="tx1"/>
                    </a:solidFill>
                  </a:rPr>
                  <a:t>(</a:t>
                </a:r>
                <a:r>
                  <a:rPr lang="en-US" altLang="zh-CN" sz="1400" dirty="0" err="1" smtClean="0">
                    <a:solidFill>
                      <a:schemeClr val="tx1"/>
                    </a:solidFill>
                  </a:rPr>
                  <a:t>hbase</a:t>
                </a:r>
                <a:r>
                  <a:rPr lang="en-US" altLang="zh-CN" sz="1400" dirty="0" smtClean="0">
                    <a:solidFill>
                      <a:schemeClr val="tx1"/>
                    </a:solidFill>
                  </a:rPr>
                  <a:t>/RDMS)</a:t>
                </a:r>
                <a:endParaRPr lang="zh-CN" altLang="en-US" sz="1400" dirty="0">
                  <a:solidFill>
                    <a:schemeClr val="tx1"/>
                  </a:solidFill>
                </a:endParaRPr>
              </a:p>
            </p:txBody>
          </p:sp>
          <p:sp>
            <p:nvSpPr>
              <p:cNvPr id="10" name="圆柱形 9"/>
              <p:cNvSpPr/>
              <p:nvPr/>
            </p:nvSpPr>
            <p:spPr>
              <a:xfrm>
                <a:off x="535585" y="1844824"/>
                <a:ext cx="1592378" cy="79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EventDB</a:t>
                </a:r>
                <a:endParaRPr lang="en-US" altLang="zh-CN" sz="1400" dirty="0" smtClean="0">
                  <a:solidFill>
                    <a:schemeClr val="tx1"/>
                  </a:solidFill>
                </a:endParaRPr>
              </a:p>
              <a:p>
                <a:pPr algn="ctr"/>
                <a:r>
                  <a:rPr lang="en-US" altLang="zh-CN" sz="1400" dirty="0" smtClean="0">
                    <a:solidFill>
                      <a:schemeClr val="tx1"/>
                    </a:solidFill>
                  </a:rPr>
                  <a:t>(</a:t>
                </a:r>
                <a:r>
                  <a:rPr lang="en-US" altLang="zh-CN" sz="1400" dirty="0" err="1" smtClean="0">
                    <a:solidFill>
                      <a:schemeClr val="tx1"/>
                    </a:solidFill>
                  </a:rPr>
                  <a:t>hbase</a:t>
                </a:r>
                <a:r>
                  <a:rPr lang="en-US" altLang="zh-CN" sz="1400" dirty="0" smtClean="0">
                    <a:solidFill>
                      <a:schemeClr val="tx1"/>
                    </a:solidFill>
                  </a:rPr>
                  <a:t>)</a:t>
                </a:r>
                <a:endParaRPr lang="zh-CN" altLang="en-US" sz="1400" dirty="0">
                  <a:solidFill>
                    <a:schemeClr val="tx1"/>
                  </a:solidFill>
                </a:endParaRPr>
              </a:p>
            </p:txBody>
          </p:sp>
          <p:grpSp>
            <p:nvGrpSpPr>
              <p:cNvPr id="11" name="组合 10"/>
              <p:cNvGrpSpPr/>
              <p:nvPr/>
            </p:nvGrpSpPr>
            <p:grpSpPr>
              <a:xfrm>
                <a:off x="275602" y="4717633"/>
                <a:ext cx="2176455" cy="1480803"/>
                <a:chOff x="1232877" y="4869160"/>
                <a:chExt cx="2176455" cy="1480803"/>
              </a:xfrm>
            </p:grpSpPr>
            <p:sp>
              <p:nvSpPr>
                <p:cNvPr id="14" name="矩形 13"/>
                <p:cNvSpPr/>
                <p:nvPr/>
              </p:nvSpPr>
              <p:spPr>
                <a:xfrm>
                  <a:off x="1363346" y="4869160"/>
                  <a:ext cx="1979629" cy="54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分布式文件系统</a:t>
                  </a:r>
                  <a:endParaRPr lang="zh-CN" altLang="en-US" sz="14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5" name="组合 14"/>
                <p:cNvGrpSpPr/>
                <p:nvPr/>
              </p:nvGrpSpPr>
              <p:grpSpPr>
                <a:xfrm>
                  <a:off x="1232877" y="5257860"/>
                  <a:ext cx="1019023" cy="1092103"/>
                  <a:chOff x="1232877" y="5257860"/>
                  <a:chExt cx="1019023" cy="1092103"/>
                </a:xfrm>
              </p:grpSpPr>
              <p:sp>
                <p:nvSpPr>
                  <p:cNvPr id="19" name="椭圆 18"/>
                  <p:cNvSpPr/>
                  <p:nvPr/>
                </p:nvSpPr>
                <p:spPr>
                  <a:xfrm>
                    <a:off x="1232877" y="5257860"/>
                    <a:ext cx="1019023" cy="99003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事例文件</a:t>
                    </a:r>
                    <a:endParaRPr lang="en-US" altLang="zh-CN" sz="800" dirty="0" smtClean="0">
                      <a:solidFill>
                        <a:schemeClr val="tx1"/>
                      </a:solidFill>
                    </a:endParaRPr>
                  </a:p>
                  <a:p>
                    <a:pPr algn="ctr"/>
                    <a:r>
                      <a:rPr lang="en-US" altLang="zh-CN" sz="800" dirty="0" smtClean="0">
                        <a:solidFill>
                          <a:schemeClr val="tx1"/>
                        </a:solidFill>
                      </a:rPr>
                      <a:t>RAW, ESD/DST, </a:t>
                    </a:r>
                  </a:p>
                  <a:p>
                    <a:pPr algn="ctr"/>
                    <a:r>
                      <a:rPr lang="en-US" altLang="zh-CN" sz="800" dirty="0" smtClean="0">
                        <a:solidFill>
                          <a:schemeClr val="tx1"/>
                        </a:solidFill>
                      </a:rPr>
                      <a:t>AOD, </a:t>
                    </a:r>
                    <a:r>
                      <a:rPr lang="en-US" altLang="zh-CN" dirty="0" smtClean="0">
                        <a:solidFill>
                          <a:schemeClr val="tx1"/>
                        </a:solidFill>
                      </a:rPr>
                      <a:t> </a:t>
                    </a:r>
                    <a:endParaRPr lang="zh-CN" altLang="en-US" dirty="0"/>
                  </a:p>
                </p:txBody>
              </p:sp>
              <p:sp>
                <p:nvSpPr>
                  <p:cNvPr id="20" name="文本框 18"/>
                  <p:cNvSpPr txBox="1"/>
                  <p:nvPr/>
                </p:nvSpPr>
                <p:spPr>
                  <a:xfrm>
                    <a:off x="1455712" y="6103742"/>
                    <a:ext cx="569387" cy="246221"/>
                  </a:xfrm>
                  <a:prstGeom prst="rect">
                    <a:avLst/>
                  </a:prstGeom>
                  <a:noFill/>
                </p:spPr>
                <p:txBody>
                  <a:bodyPr wrap="none" rtlCol="0">
                    <a:spAutoFit/>
                  </a:bodyPr>
                  <a:lstStyle/>
                  <a:p>
                    <a:r>
                      <a:rPr lang="en-US" altLang="zh-CN" sz="1000" dirty="0" smtClean="0"/>
                      <a:t>Site A</a:t>
                    </a:r>
                    <a:endParaRPr lang="zh-CN" altLang="en-US" sz="1000" dirty="0"/>
                  </a:p>
                </p:txBody>
              </p:sp>
            </p:grpSp>
            <p:grpSp>
              <p:nvGrpSpPr>
                <p:cNvPr id="16" name="组合 15"/>
                <p:cNvGrpSpPr/>
                <p:nvPr/>
              </p:nvGrpSpPr>
              <p:grpSpPr>
                <a:xfrm>
                  <a:off x="2421898" y="5274053"/>
                  <a:ext cx="987434" cy="1075910"/>
                  <a:chOff x="2421898" y="5274053"/>
                  <a:chExt cx="987434" cy="1075910"/>
                </a:xfrm>
              </p:grpSpPr>
              <p:sp>
                <p:nvSpPr>
                  <p:cNvPr id="17" name="椭圆 16"/>
                  <p:cNvSpPr/>
                  <p:nvPr/>
                </p:nvSpPr>
                <p:spPr>
                  <a:xfrm>
                    <a:off x="2421898" y="5274053"/>
                    <a:ext cx="987434" cy="9738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事例文件</a:t>
                    </a:r>
                    <a:endParaRPr lang="en-US" altLang="zh-CN" sz="800" dirty="0" smtClean="0">
                      <a:solidFill>
                        <a:schemeClr val="tx1"/>
                      </a:solidFill>
                    </a:endParaRPr>
                  </a:p>
                  <a:p>
                    <a:pPr algn="ctr"/>
                    <a:r>
                      <a:rPr lang="en-US" altLang="zh-CN" sz="800" dirty="0" smtClean="0">
                        <a:solidFill>
                          <a:schemeClr val="tx1"/>
                        </a:solidFill>
                      </a:rPr>
                      <a:t>RAW, ESD/DST, </a:t>
                    </a:r>
                  </a:p>
                  <a:p>
                    <a:pPr algn="ctr"/>
                    <a:r>
                      <a:rPr lang="en-US" altLang="zh-CN" sz="800" dirty="0" smtClean="0">
                        <a:solidFill>
                          <a:schemeClr val="tx1"/>
                        </a:solidFill>
                      </a:rPr>
                      <a:t>AOD …</a:t>
                    </a:r>
                    <a:endParaRPr lang="zh-CN" altLang="en-US" sz="800" dirty="0"/>
                  </a:p>
                </p:txBody>
              </p:sp>
              <p:sp>
                <p:nvSpPr>
                  <p:cNvPr id="18" name="文本框 19"/>
                  <p:cNvSpPr txBox="1"/>
                  <p:nvPr/>
                </p:nvSpPr>
                <p:spPr>
                  <a:xfrm>
                    <a:off x="2593709" y="6103742"/>
                    <a:ext cx="643812" cy="246221"/>
                  </a:xfrm>
                  <a:prstGeom prst="rect">
                    <a:avLst/>
                  </a:prstGeom>
                  <a:noFill/>
                </p:spPr>
                <p:txBody>
                  <a:bodyPr wrap="square" rtlCol="0">
                    <a:spAutoFit/>
                  </a:bodyPr>
                  <a:lstStyle/>
                  <a:p>
                    <a:r>
                      <a:rPr lang="en-US" altLang="zh-CN" sz="1000" dirty="0" smtClean="0"/>
                      <a:t>Site B</a:t>
                    </a:r>
                    <a:endParaRPr lang="zh-CN" altLang="en-US" sz="1000" dirty="0"/>
                  </a:p>
                </p:txBody>
              </p:sp>
            </p:grpSp>
          </p:grpSp>
          <p:cxnSp>
            <p:nvCxnSpPr>
              <p:cNvPr id="12" name="直接箭头连接符 11"/>
              <p:cNvCxnSpPr>
                <a:stCxn id="14" idx="0"/>
              </p:cNvCxnSpPr>
              <p:nvPr/>
            </p:nvCxnSpPr>
            <p:spPr bwMode="auto">
              <a:xfrm flipV="1">
                <a:off x="1395886" y="4081271"/>
                <a:ext cx="0" cy="63636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flipH="1" flipV="1">
                <a:off x="1363828" y="2644276"/>
                <a:ext cx="1" cy="63636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xtBox 7"/>
            <p:cNvSpPr txBox="1"/>
            <p:nvPr/>
          </p:nvSpPr>
          <p:spPr>
            <a:xfrm>
              <a:off x="247068" y="1340768"/>
              <a:ext cx="1682738" cy="369332"/>
            </a:xfrm>
            <a:prstGeom prst="rect">
              <a:avLst/>
            </a:prstGeom>
            <a:noFill/>
          </p:spPr>
          <p:txBody>
            <a:bodyPr wrap="square" rtlCol="0">
              <a:spAutoFit/>
            </a:bodyPr>
            <a:lstStyle/>
            <a:p>
              <a:r>
                <a:rPr lang="zh-CN" altLang="en-US" dirty="0" smtClean="0"/>
                <a:t>数据入库流程：</a:t>
              </a:r>
              <a:endParaRPr lang="zh-CN" altLang="en-US" dirty="0"/>
            </a:p>
          </p:txBody>
        </p:sp>
      </p:grpSp>
      <p:sp>
        <p:nvSpPr>
          <p:cNvPr id="21" name="矩形 20"/>
          <p:cNvSpPr/>
          <p:nvPr/>
        </p:nvSpPr>
        <p:spPr>
          <a:xfrm>
            <a:off x="2843808" y="1561140"/>
            <a:ext cx="5616624" cy="2308324"/>
          </a:xfrm>
          <a:prstGeom prst="rect">
            <a:avLst/>
          </a:prstGeom>
        </p:spPr>
        <p:txBody>
          <a:bodyPr wrap="square">
            <a:spAutoFit/>
          </a:bodyPr>
          <a:lstStyle/>
          <a:p>
            <a:r>
              <a:rPr lang="zh-CN" altLang="en-US" dirty="0" smtClean="0"/>
              <a:t>    事例特征抽取模块：扫描实验数据存储系统，从中抽取出物理学家过滤事例的特征量，并保存到事例索引数据库中。</a:t>
            </a:r>
            <a:endParaRPr lang="en-US" altLang="zh-CN" dirty="0" smtClean="0"/>
          </a:p>
          <a:p>
            <a:r>
              <a:rPr lang="zh-CN" altLang="en-US" dirty="0" smtClean="0"/>
              <a:t>    本</a:t>
            </a:r>
            <a:r>
              <a:rPr lang="zh-CN" altLang="en-US" dirty="0"/>
              <a:t>平台需要在</a:t>
            </a:r>
            <a:r>
              <a:rPr lang="zh-CN" altLang="en-US" b="1" dirty="0"/>
              <a:t>数据准备阶段</a:t>
            </a:r>
            <a:r>
              <a:rPr lang="zh-CN" altLang="en-US" dirty="0"/>
              <a:t>（</a:t>
            </a:r>
            <a:r>
              <a:rPr lang="zh-CN" altLang="en-US" dirty="0" smtClean="0"/>
              <a:t>即事例元数据由</a:t>
            </a:r>
            <a:r>
              <a:rPr lang="en-US" altLang="zh-CN" dirty="0"/>
              <a:t>DST</a:t>
            </a:r>
            <a:r>
              <a:rPr lang="zh-CN" altLang="en-US" dirty="0"/>
              <a:t>文件导入</a:t>
            </a:r>
            <a:r>
              <a:rPr lang="en-US" altLang="zh-CN" dirty="0" err="1"/>
              <a:t>HBase</a:t>
            </a:r>
            <a:r>
              <a:rPr lang="zh-CN" altLang="en-US" dirty="0"/>
              <a:t>数据库时）进行一系列的计算和数据重组工作，数据入库流程如</a:t>
            </a:r>
            <a:r>
              <a:rPr lang="zh-CN" altLang="en-US" dirty="0" smtClean="0"/>
              <a:t>图所</a:t>
            </a:r>
            <a:r>
              <a:rPr lang="zh-CN" altLang="en-US" dirty="0"/>
              <a:t>示。一般情况下，写入</a:t>
            </a:r>
            <a:r>
              <a:rPr lang="en-US" altLang="zh-CN" dirty="0" err="1"/>
              <a:t>HBase</a:t>
            </a:r>
            <a:r>
              <a:rPr lang="zh-CN" altLang="en-US" dirty="0"/>
              <a:t>中的高能物理数据可被重复利用，因此这部分工作消耗的时间将不被计入平台分析性能评估中。</a:t>
            </a:r>
          </a:p>
        </p:txBody>
      </p:sp>
      <p:sp>
        <p:nvSpPr>
          <p:cNvPr id="22" name="文本框 23"/>
          <p:cNvSpPr txBox="1"/>
          <p:nvPr/>
        </p:nvSpPr>
        <p:spPr>
          <a:xfrm>
            <a:off x="2987824" y="4070102"/>
            <a:ext cx="4931606" cy="1231106"/>
          </a:xfrm>
          <a:prstGeom prst="rect">
            <a:avLst/>
          </a:prstGeom>
          <a:noFill/>
        </p:spPr>
        <p:txBody>
          <a:bodyPr wrap="none" rtlCol="0">
            <a:spAutoFit/>
          </a:bodyPr>
          <a:lstStyle/>
          <a:p>
            <a:r>
              <a:rPr lang="en-US" altLang="zh-CN" dirty="0" smtClean="0"/>
              <a:t> </a:t>
            </a:r>
            <a:r>
              <a:rPr lang="en-US" altLang="zh-CN" sz="1400" b="1" dirty="0" err="1" smtClean="0"/>
              <a:t>EventDB</a:t>
            </a:r>
            <a:r>
              <a:rPr lang="en-US" altLang="zh-CN" sz="1400" b="1" dirty="0" smtClean="0"/>
              <a:t>:</a:t>
            </a:r>
          </a:p>
          <a:p>
            <a:pPr marL="342900" indent="-342900">
              <a:buAutoNum type="arabicParenR"/>
            </a:pPr>
            <a:r>
              <a:rPr lang="zh-CN" altLang="en-US" sz="1400" dirty="0" smtClean="0"/>
              <a:t>事例基本信息：</a:t>
            </a:r>
            <a:r>
              <a:rPr lang="en-US" altLang="zh-CN" sz="1400" dirty="0" err="1" smtClean="0"/>
              <a:t>RunID</a:t>
            </a:r>
            <a:r>
              <a:rPr lang="en-US" altLang="zh-CN" sz="1400" dirty="0" smtClean="0"/>
              <a:t>, </a:t>
            </a:r>
            <a:r>
              <a:rPr lang="en-US" altLang="zh-CN" sz="1400" dirty="0" err="1" smtClean="0"/>
              <a:t>EventID,FileID,VersionID</a:t>
            </a:r>
            <a:r>
              <a:rPr lang="en-US" altLang="zh-CN" sz="1400" dirty="0" smtClean="0"/>
              <a:t> …</a:t>
            </a:r>
            <a:endParaRPr lang="en-US" altLang="zh-CN" sz="1400" dirty="0"/>
          </a:p>
          <a:p>
            <a:pPr marL="342900" indent="-342900">
              <a:buAutoNum type="arabicParenR"/>
            </a:pPr>
            <a:r>
              <a:rPr lang="zh-CN" altLang="en-US" sz="1400" dirty="0" smtClean="0"/>
              <a:t>物理</a:t>
            </a:r>
            <a:r>
              <a:rPr lang="zh-CN" altLang="en-US" sz="1400" dirty="0"/>
              <a:t>意义</a:t>
            </a:r>
            <a:r>
              <a:rPr lang="zh-CN" altLang="en-US" sz="1400" dirty="0" smtClean="0"/>
              <a:t>：</a:t>
            </a:r>
            <a:r>
              <a:rPr lang="en-US" altLang="zh-CN" sz="1400" dirty="0" smtClean="0"/>
              <a:t>TAG</a:t>
            </a:r>
          </a:p>
          <a:p>
            <a:pPr marL="342900" indent="-342900">
              <a:buAutoNum type="arabicParenR"/>
            </a:pPr>
            <a:r>
              <a:rPr lang="zh-CN" altLang="en-US" sz="1400" dirty="0" smtClean="0"/>
              <a:t>由实验组定义</a:t>
            </a:r>
            <a:r>
              <a:rPr lang="en-US" altLang="zh-CN" sz="1400" dirty="0" smtClean="0"/>
              <a:t>TAG</a:t>
            </a:r>
            <a:r>
              <a:rPr lang="zh-CN" altLang="en-US" sz="1400" dirty="0" smtClean="0"/>
              <a:t>组成</a:t>
            </a:r>
            <a:endParaRPr lang="en-US" altLang="zh-CN" sz="1400" dirty="0" smtClean="0"/>
          </a:p>
          <a:p>
            <a:pPr marL="342900" indent="-342900">
              <a:buAutoNum type="arabicParenR"/>
            </a:pPr>
            <a:r>
              <a:rPr lang="zh-CN" altLang="en-US" sz="1400" dirty="0" smtClean="0"/>
              <a:t>数据库建立多维索引，引入</a:t>
            </a:r>
            <a:r>
              <a:rPr lang="en-US" altLang="zh-CN" sz="1400" dirty="0" smtClean="0"/>
              <a:t>TAGSET</a:t>
            </a:r>
            <a:endParaRPr lang="en-US" altLang="zh-CN" sz="1400" dirty="0"/>
          </a:p>
        </p:txBody>
      </p:sp>
      <p:sp>
        <p:nvSpPr>
          <p:cNvPr id="23" name="文本框 26"/>
          <p:cNvSpPr txBox="1"/>
          <p:nvPr/>
        </p:nvSpPr>
        <p:spPr>
          <a:xfrm>
            <a:off x="2987824" y="5301208"/>
            <a:ext cx="6008031" cy="954107"/>
          </a:xfrm>
          <a:prstGeom prst="rect">
            <a:avLst/>
          </a:prstGeom>
          <a:noFill/>
        </p:spPr>
        <p:txBody>
          <a:bodyPr wrap="square" rtlCol="0">
            <a:spAutoFit/>
          </a:bodyPr>
          <a:lstStyle/>
          <a:p>
            <a:r>
              <a:rPr lang="en-US" altLang="zh-CN" sz="1400" b="1" dirty="0" smtClean="0"/>
              <a:t> </a:t>
            </a:r>
            <a:r>
              <a:rPr lang="en-US" altLang="zh-CN" sz="1400" b="1" dirty="0" err="1" smtClean="0"/>
              <a:t>FileDB</a:t>
            </a:r>
            <a:r>
              <a:rPr lang="zh-CN" altLang="en-US" sz="1400" b="1" dirty="0" smtClean="0"/>
              <a:t>：</a:t>
            </a:r>
            <a:endParaRPr lang="en-US" altLang="zh-CN" sz="1400" b="1" dirty="0" smtClean="0"/>
          </a:p>
          <a:p>
            <a:r>
              <a:rPr lang="zh-CN" altLang="en-US" sz="1400" dirty="0" smtClean="0"/>
              <a:t>记录</a:t>
            </a:r>
            <a:r>
              <a:rPr lang="zh-CN" altLang="en-US" sz="1400" dirty="0"/>
              <a:t>文件逻辑名（</a:t>
            </a:r>
            <a:r>
              <a:rPr lang="en-US" altLang="zh-CN" sz="1400" dirty="0"/>
              <a:t>UUID</a:t>
            </a:r>
            <a:r>
              <a:rPr lang="zh-CN" altLang="en-US" sz="1400" dirty="0"/>
              <a:t>）与物理名（</a:t>
            </a:r>
            <a:r>
              <a:rPr lang="en-US" altLang="zh-CN" sz="1400" dirty="0" err="1"/>
              <a:t>Site:PATH</a:t>
            </a:r>
            <a:r>
              <a:rPr lang="zh-CN" altLang="en-US" sz="1400" dirty="0"/>
              <a:t>）的对应</a:t>
            </a:r>
            <a:r>
              <a:rPr lang="zh-CN" altLang="en-US" sz="1400" dirty="0" smtClean="0"/>
              <a:t>关系</a:t>
            </a:r>
            <a:endParaRPr lang="en-US" altLang="zh-CN" sz="1400" dirty="0" smtClean="0"/>
          </a:p>
          <a:p>
            <a:pPr marL="342900" indent="-342900">
              <a:buAutoNum type="arabicParenR"/>
            </a:pPr>
            <a:r>
              <a:rPr lang="zh-CN" altLang="en-US" sz="1400" dirty="0" smtClean="0"/>
              <a:t>文件基本信息：</a:t>
            </a:r>
            <a:r>
              <a:rPr lang="en-US" altLang="zh-CN" sz="1400" dirty="0" err="1" smtClean="0"/>
              <a:t>FileID</a:t>
            </a:r>
            <a:r>
              <a:rPr lang="zh-CN" altLang="en-US" sz="1400" dirty="0" smtClean="0"/>
              <a:t>，</a:t>
            </a:r>
            <a:r>
              <a:rPr lang="en-US" altLang="zh-CN" sz="1400" dirty="0" smtClean="0"/>
              <a:t>SITE,PATH</a:t>
            </a:r>
            <a:endParaRPr lang="en-US" altLang="zh-CN" sz="1400" dirty="0"/>
          </a:p>
          <a:p>
            <a:pPr marL="342900" indent="-342900">
              <a:buAutoNum type="arabicParenR"/>
            </a:pPr>
            <a:r>
              <a:rPr lang="zh-CN" altLang="en-US" sz="1400" dirty="0" smtClean="0"/>
              <a:t>扫描已有</a:t>
            </a:r>
            <a:r>
              <a:rPr lang="en-US" altLang="zh-CN" sz="1400" dirty="0" smtClean="0"/>
              <a:t>DST</a:t>
            </a:r>
            <a:r>
              <a:rPr lang="zh-CN" altLang="en-US" sz="1400" dirty="0" smtClean="0"/>
              <a:t>等文件或重建完成后产生。</a:t>
            </a:r>
            <a:endParaRPr lang="en-US" altLang="zh-CN" sz="1400" dirty="0"/>
          </a:p>
        </p:txBody>
      </p:sp>
      <p:sp>
        <p:nvSpPr>
          <p:cNvPr id="4" name="日期占位符 3"/>
          <p:cNvSpPr>
            <a:spLocks noGrp="1"/>
          </p:cNvSpPr>
          <p:nvPr>
            <p:ph type="dt" sz="half" idx="10"/>
          </p:nvPr>
        </p:nvSpPr>
        <p:spPr/>
        <p:txBody>
          <a:bodyPr/>
          <a:lstStyle/>
          <a:p>
            <a:fld id="{6C4A0A87-DF84-AF43-87F9-08003E813BB1}"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605537088"/>
      </p:ext>
    </p:extLst>
  </p:cSld>
  <p:clrMapOvr>
    <a:masterClrMapping/>
  </p:clrMapOvr>
  <mc:AlternateContent xmlns:mc="http://schemas.openxmlformats.org/markup-compatibility/2006" xmlns:p14="http://schemas.microsoft.com/office/powerpoint/2010/main">
    <mc:Choice Requires="p14">
      <p:transition spd="slow" p14:dur="2000" advTm="2755"/>
    </mc:Choice>
    <mc:Fallback xmlns="">
      <p:transition xmlns:p14="http://schemas.microsoft.com/office/powerpoint/2010/main" spd="slow" advTm="275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属性索引及查询条件归并</a:t>
            </a:r>
          </a:p>
        </p:txBody>
      </p:sp>
      <p:sp>
        <p:nvSpPr>
          <p:cNvPr id="3" name="内容占位符 2"/>
          <p:cNvSpPr>
            <a:spLocks noGrp="1"/>
          </p:cNvSpPr>
          <p:nvPr>
            <p:ph idx="1"/>
          </p:nvPr>
        </p:nvSpPr>
        <p:spPr/>
        <p:txBody>
          <a:bodyPr/>
          <a:lstStyle/>
          <a:p>
            <a:r>
              <a:rPr lang="zh-CN" altLang="en-US" dirty="0"/>
              <a:t>事例索引与查询</a:t>
            </a:r>
            <a:endParaRPr lang="en-US" altLang="zh-CN" dirty="0"/>
          </a:p>
          <a:p>
            <a:r>
              <a:rPr lang="zh-CN" altLang="en-US" dirty="0" smtClean="0"/>
              <a:t>事例特征索引示例图：</a:t>
            </a:r>
            <a:endParaRPr lang="en-US" altLang="zh-CN" dirty="0" smtClean="0"/>
          </a:p>
          <a:p>
            <a:pPr marL="0" indent="0">
              <a:buNone/>
            </a:pPr>
            <a:endParaRPr lang="en-US" altLang="zh-CN" dirty="0" smtClean="0"/>
          </a:p>
          <a:p>
            <a:r>
              <a:rPr lang="zh-CN" altLang="en-US" dirty="0" smtClean="0"/>
              <a:t>事例特征索引示例图：</a:t>
            </a:r>
            <a:endParaRPr lang="en-US" altLang="zh-CN" dirty="0" smtClean="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324100"/>
            <a:ext cx="84296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576" y="4505036"/>
            <a:ext cx="7632848" cy="1754326"/>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err="1" smtClean="0"/>
              <a:t>Hbase</a:t>
            </a:r>
            <a:r>
              <a:rPr lang="zh-CN" altLang="en-US" dirty="0" smtClean="0"/>
              <a:t>主键采用按字典序排序的索引结构，通常缓存在内存中，有很好的查询效率。</a:t>
            </a:r>
            <a:endParaRPr lang="en-US" altLang="zh-CN" dirty="0" smtClean="0"/>
          </a:p>
          <a:p>
            <a:pPr marL="285750" indent="-285750">
              <a:buFont typeface="Wingdings" panose="05000000000000000000" pitchFamily="2" charset="2"/>
              <a:buChar char="Ø"/>
            </a:pPr>
            <a:r>
              <a:rPr lang="en-US" altLang="zh-CN" dirty="0" err="1" smtClean="0"/>
              <a:t>Habse</a:t>
            </a:r>
            <a:r>
              <a:rPr lang="zh-CN" altLang="en-US" dirty="0" smtClean="0"/>
              <a:t>的</a:t>
            </a:r>
            <a:r>
              <a:rPr lang="en-US" altLang="zh-CN" dirty="0" err="1" smtClean="0"/>
              <a:t>Rowkey</a:t>
            </a:r>
            <a:r>
              <a:rPr lang="en-US" altLang="zh-CN" dirty="0" smtClean="0"/>
              <a:t>:</a:t>
            </a:r>
            <a:r>
              <a:rPr lang="zh-CN" altLang="en-US" dirty="0" smtClean="0"/>
              <a:t>事例的属性名及其具体值编码。支持二分查找。</a:t>
            </a:r>
            <a:endParaRPr lang="en-US" altLang="zh-CN" dirty="0" smtClean="0"/>
          </a:p>
          <a:p>
            <a:pPr marL="285750" indent="-285750">
              <a:buFont typeface="Wingdings" panose="05000000000000000000" pitchFamily="2" charset="2"/>
              <a:buChar char="Ø"/>
            </a:pPr>
            <a:r>
              <a:rPr lang="zh-CN" altLang="en-US" dirty="0" smtClean="0"/>
              <a:t>进行查询条件归并。满足同一条件的所有事例信息可以在一次查询中返回</a:t>
            </a:r>
            <a:endParaRPr lang="en-US" altLang="zh-CN" dirty="0" smtClean="0"/>
          </a:p>
          <a:p>
            <a:endParaRPr lang="zh-CN" altLang="en-US" dirty="0"/>
          </a:p>
        </p:txBody>
      </p:sp>
      <p:sp>
        <p:nvSpPr>
          <p:cNvPr id="5" name="日期占位符 4"/>
          <p:cNvSpPr>
            <a:spLocks noGrp="1"/>
          </p:cNvSpPr>
          <p:nvPr>
            <p:ph type="dt" sz="half" idx="10"/>
          </p:nvPr>
        </p:nvSpPr>
        <p:spPr/>
        <p:txBody>
          <a:bodyPr/>
          <a:lstStyle/>
          <a:p>
            <a:fld id="{E6719CD1-03B3-214C-A4AE-FAB791580B9B}"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428431337"/>
      </p:ext>
    </p:extLst>
  </p:cSld>
  <p:clrMapOvr>
    <a:masterClrMapping/>
  </p:clrMapOvr>
  <mc:AlternateContent xmlns:mc="http://schemas.openxmlformats.org/markup-compatibility/2006" xmlns:p14="http://schemas.microsoft.com/office/powerpoint/2010/main">
    <mc:Choice Requires="p14">
      <p:transition spd="slow" p14:dur="2000" advTm="35935"/>
    </mc:Choice>
    <mc:Fallback xmlns="">
      <p:transition xmlns:p14="http://schemas.microsoft.com/office/powerpoint/2010/main" spd="slow" advTm="3593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EventDB</a:t>
            </a:r>
            <a:endParaRPr lang="zh-CN" altLang="en-US" dirty="0"/>
          </a:p>
        </p:txBody>
      </p:sp>
      <p:pic>
        <p:nvPicPr>
          <p:cNvPr id="4" name="图片 3"/>
          <p:cNvPicPr>
            <a:picLocks noChangeAspect="1"/>
          </p:cNvPicPr>
          <p:nvPr/>
        </p:nvPicPr>
        <p:blipFill>
          <a:blip r:embed="rId3"/>
          <a:stretch>
            <a:fillRect/>
          </a:stretch>
        </p:blipFill>
        <p:spPr>
          <a:xfrm>
            <a:off x="1115616" y="1556792"/>
            <a:ext cx="7221562" cy="4480667"/>
          </a:xfrm>
          <a:prstGeom prst="rect">
            <a:avLst/>
          </a:prstGeom>
        </p:spPr>
      </p:pic>
      <p:sp>
        <p:nvSpPr>
          <p:cNvPr id="5" name="日期占位符 4"/>
          <p:cNvSpPr>
            <a:spLocks noGrp="1"/>
          </p:cNvSpPr>
          <p:nvPr>
            <p:ph type="dt" sz="half" idx="10"/>
          </p:nvPr>
        </p:nvSpPr>
        <p:spPr/>
        <p:txBody>
          <a:bodyPr/>
          <a:lstStyle/>
          <a:p>
            <a:fld id="{19FD79A6-99F9-4B49-83F2-C3FB0BA3319B}"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792688248"/>
      </p:ext>
    </p:extLst>
  </p:cSld>
  <p:clrMapOvr>
    <a:masterClrMapping/>
  </p:clrMapOvr>
  <mc:AlternateContent xmlns:mc="http://schemas.openxmlformats.org/markup-compatibility/2006" xmlns:p14="http://schemas.microsoft.com/office/powerpoint/2010/main">
    <mc:Choice Requires="p14">
      <p:transition spd="slow" p14:dur="2000" advTm="63200"/>
    </mc:Choice>
    <mc:Fallback xmlns="">
      <p:transition xmlns:p14="http://schemas.microsoft.com/office/powerpoint/2010/main" spd="slow" advTm="632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err="1"/>
              <a:t>EventDB</a:t>
            </a:r>
            <a:endParaRPr lang="zh-CN" altLang="en-US" sz="4000" b="1"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267" y="2820996"/>
            <a:ext cx="4381005" cy="2849258"/>
          </a:xfrm>
          <a:prstGeom prst="rect">
            <a:avLst/>
          </a:prstGeom>
        </p:spPr>
      </p:pic>
      <p:sp>
        <p:nvSpPr>
          <p:cNvPr id="5" name="矩形 4"/>
          <p:cNvSpPr/>
          <p:nvPr/>
        </p:nvSpPr>
        <p:spPr>
          <a:xfrm>
            <a:off x="984567" y="5670255"/>
            <a:ext cx="6342659" cy="769441"/>
          </a:xfrm>
          <a:prstGeom prst="rect">
            <a:avLst/>
          </a:prstGeom>
        </p:spPr>
        <p:txBody>
          <a:bodyPr wrap="square">
            <a:spAutoFit/>
          </a:bodyPr>
          <a:lstStyle/>
          <a:p>
            <a:r>
              <a:rPr lang="en-US" altLang="zh-CN" sz="2200" dirty="0" smtClean="0">
                <a:latin typeface="黑体" panose="02010609060101010101" pitchFamily="49" charset="-122"/>
                <a:ea typeface="黑体" panose="02010609060101010101" pitchFamily="49" charset="-122"/>
              </a:rPr>
              <a:t>1</a:t>
            </a:r>
            <a:r>
              <a:rPr lang="zh-CN" altLang="en-US" sz="2200" dirty="0" smtClean="0">
                <a:latin typeface="黑体" panose="02010609060101010101" pitchFamily="49" charset="-122"/>
                <a:ea typeface="黑体" panose="02010609060101010101" pitchFamily="49" charset="-122"/>
              </a:rPr>
              <a:t>、事例获取速度超过</a:t>
            </a:r>
            <a:r>
              <a:rPr lang="en-US" altLang="zh-CN" sz="2200" dirty="0" smtClean="0">
                <a:latin typeface="黑体" panose="02010609060101010101" pitchFamily="49" charset="-122"/>
                <a:ea typeface="黑体" panose="02010609060101010101" pitchFamily="49" charset="-122"/>
              </a:rPr>
              <a:t>25W/s</a:t>
            </a:r>
            <a:r>
              <a:rPr lang="zh-CN" altLang="en-US" sz="2200" dirty="0" smtClean="0">
                <a:latin typeface="黑体" panose="02010609060101010101" pitchFamily="49" charset="-122"/>
                <a:ea typeface="黑体" panose="02010609060101010101" pitchFamily="49" charset="-122"/>
              </a:rPr>
              <a:t>；</a:t>
            </a:r>
            <a:endParaRPr lang="en-US" altLang="zh-CN" sz="2200" dirty="0" smtClean="0">
              <a:latin typeface="黑体" panose="02010609060101010101" pitchFamily="49" charset="-122"/>
              <a:ea typeface="黑体" panose="02010609060101010101" pitchFamily="49" charset="-122"/>
            </a:endParaRPr>
          </a:p>
          <a:p>
            <a:r>
              <a:rPr lang="en-US" altLang="zh-CN" sz="2200" dirty="0" smtClean="0">
                <a:latin typeface="黑体" panose="02010609060101010101" pitchFamily="49" charset="-122"/>
                <a:ea typeface="黑体" panose="02010609060101010101" pitchFamily="49" charset="-122"/>
              </a:rPr>
              <a:t>2</a:t>
            </a:r>
            <a:r>
              <a:rPr lang="zh-CN" altLang="en-US" sz="2200" dirty="0" smtClean="0">
                <a:latin typeface="黑体" panose="02010609060101010101" pitchFamily="49" charset="-122"/>
                <a:ea typeface="黑体" panose="02010609060101010101" pitchFamily="49" charset="-122"/>
              </a:rPr>
              <a:t>、等值条件下性能最高提升近</a:t>
            </a:r>
            <a:r>
              <a:rPr lang="en-US" altLang="zh-CN" sz="2200" dirty="0" smtClean="0">
                <a:latin typeface="黑体" panose="02010609060101010101" pitchFamily="49" charset="-122"/>
                <a:ea typeface="黑体" panose="02010609060101010101" pitchFamily="49" charset="-122"/>
              </a:rPr>
              <a:t>7</a:t>
            </a:r>
            <a:r>
              <a:rPr lang="zh-CN" altLang="en-US" sz="2200" dirty="0" smtClean="0">
                <a:latin typeface="黑体" panose="02010609060101010101" pitchFamily="49" charset="-122"/>
                <a:ea typeface="黑体" panose="02010609060101010101" pitchFamily="49" charset="-122"/>
              </a:rPr>
              <a:t>倍的性能。</a:t>
            </a:r>
            <a:endParaRPr lang="zh-CN" altLang="en-US" sz="2200" dirty="0">
              <a:latin typeface="黑体" panose="02010609060101010101" pitchFamily="49" charset="-122"/>
              <a:ea typeface="黑体" panose="02010609060101010101" pitchFamily="49" charset="-122"/>
            </a:endParaRPr>
          </a:p>
        </p:txBody>
      </p:sp>
      <p:pic>
        <p:nvPicPr>
          <p:cNvPr id="7" name="Picture 2" descr="C:\Users\zwjai\AppData\Roaming\Foxmail7\Temp-687288-20170515085718\332F3301@F931AD3(05-15-15-51-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1546730"/>
            <a:ext cx="7229475" cy="1009650"/>
          </a:xfrm>
          <a:prstGeom prst="rect">
            <a:avLst/>
          </a:prstGeom>
          <a:noFill/>
          <a:extLst>
            <a:ext uri="{909E8E84-426E-40dd-AFC4-6F175D3DCCD1}">
              <a14:hiddenFill xmlns:a14="http://schemas.microsoft.com/office/drawing/2010/main">
                <a:solidFill>
                  <a:srgbClr val="FFFFFF"/>
                </a:solidFill>
              </a14:hiddenFill>
            </a:ext>
          </a:extLst>
        </p:spPr>
      </p:pic>
      <p:sp>
        <p:nvSpPr>
          <p:cNvPr id="6" name="日期占位符 5"/>
          <p:cNvSpPr>
            <a:spLocks noGrp="1"/>
          </p:cNvSpPr>
          <p:nvPr>
            <p:ph type="dt" sz="half" idx="10"/>
          </p:nvPr>
        </p:nvSpPr>
        <p:spPr/>
        <p:txBody>
          <a:bodyPr/>
          <a:lstStyle/>
          <a:p>
            <a:fld id="{325CC4E2-5931-8D4F-95E7-9A9C59358D24}"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4109264516"/>
      </p:ext>
    </p:extLst>
  </p:cSld>
  <p:clrMapOvr>
    <a:masterClrMapping/>
  </p:clrMapOvr>
  <mc:AlternateContent xmlns:mc="http://schemas.openxmlformats.org/markup-compatibility/2006" xmlns:p14="http://schemas.microsoft.com/office/powerpoint/2010/main">
    <mc:Choice Requires="p14">
      <p:transition spd="slow" p14:dur="2000" advTm="40758"/>
    </mc:Choice>
    <mc:Fallback xmlns="">
      <p:transition xmlns:p14="http://schemas.microsoft.com/office/powerpoint/2010/main" spd="slow" advTm="40758"/>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跨域高能物理数据</a:t>
            </a:r>
            <a:r>
              <a:rPr lang="zh-CN" altLang="en-US" b="1" dirty="0"/>
              <a:t>访问</a:t>
            </a:r>
          </a:p>
        </p:txBody>
      </p:sp>
      <p:sp>
        <p:nvSpPr>
          <p:cNvPr id="3" name="内容占位符 2"/>
          <p:cNvSpPr>
            <a:spLocks noGrp="1"/>
          </p:cNvSpPr>
          <p:nvPr>
            <p:ph idx="1"/>
          </p:nvPr>
        </p:nvSpPr>
        <p:spPr>
          <a:xfrm>
            <a:off x="292525" y="1268760"/>
            <a:ext cx="8229600" cy="4641850"/>
          </a:xfrm>
        </p:spPr>
        <p:txBody>
          <a:bodyPr/>
          <a:lstStyle/>
          <a:p>
            <a:r>
              <a:rPr lang="zh-CN" altLang="en-US" dirty="0" smtClean="0"/>
              <a:t>定义并实现了</a:t>
            </a:r>
            <a:r>
              <a:rPr lang="zh-CN" altLang="zh-CN" dirty="0" smtClean="0"/>
              <a:t>跨</a:t>
            </a:r>
            <a:r>
              <a:rPr lang="zh-CN" altLang="zh-CN" dirty="0"/>
              <a:t>域、跨</a:t>
            </a:r>
            <a:r>
              <a:rPr lang="zh-CN" altLang="zh-CN" dirty="0" smtClean="0"/>
              <a:t>站点</a:t>
            </a:r>
            <a:r>
              <a:rPr lang="zh-CN" altLang="en-US" dirty="0" smtClean="0"/>
              <a:t>事例</a:t>
            </a:r>
            <a:r>
              <a:rPr lang="zh-CN" altLang="zh-CN" dirty="0" smtClean="0"/>
              <a:t>数据</a:t>
            </a:r>
            <a:r>
              <a:rPr lang="zh-CN" altLang="zh-CN" dirty="0"/>
              <a:t>访问</a:t>
            </a:r>
            <a:r>
              <a:rPr lang="zh-CN" altLang="zh-CN" dirty="0" smtClean="0"/>
              <a:t>接口</a:t>
            </a:r>
            <a:r>
              <a:rPr lang="zh-CN" altLang="en-US" dirty="0" smtClean="0"/>
              <a:t>。</a:t>
            </a:r>
            <a:endParaRPr lang="en-US" altLang="zh-CN" dirty="0" smtClean="0"/>
          </a:p>
          <a:p>
            <a:r>
              <a:rPr lang="zh-CN" altLang="zh-CN" dirty="0"/>
              <a:t>实现远程数据透明</a:t>
            </a:r>
            <a:r>
              <a:rPr lang="zh-CN" altLang="zh-CN" dirty="0" smtClean="0"/>
              <a:t>访问</a:t>
            </a:r>
            <a:r>
              <a:rPr lang="zh-CN" altLang="en-US" dirty="0" smtClean="0"/>
              <a:t>。</a:t>
            </a:r>
            <a:endParaRPr lang="en-US" altLang="zh-CN" dirty="0" smtClean="0"/>
          </a:p>
          <a:p>
            <a:r>
              <a:rPr lang="zh-CN" altLang="zh-CN" dirty="0" smtClean="0"/>
              <a:t>支持</a:t>
            </a:r>
            <a:r>
              <a:rPr lang="zh-CN" altLang="en-US" dirty="0" smtClean="0"/>
              <a:t>跨域的</a:t>
            </a:r>
            <a:r>
              <a:rPr lang="zh-CN" altLang="zh-CN" dirty="0" smtClean="0"/>
              <a:t>数据</a:t>
            </a:r>
            <a:r>
              <a:rPr lang="zh-CN" altLang="zh-CN" dirty="0"/>
              <a:t>查询、目录</a:t>
            </a:r>
            <a:r>
              <a:rPr lang="zh-CN" altLang="zh-CN" dirty="0" smtClean="0"/>
              <a:t>列表</a:t>
            </a:r>
            <a:r>
              <a:rPr lang="zh-CN" altLang="en-US" dirty="0" smtClean="0"/>
              <a:t>。</a:t>
            </a:r>
            <a:endParaRPr lang="en-US" altLang="zh-CN" dirty="0" smtClean="0"/>
          </a:p>
          <a:p>
            <a:r>
              <a:rPr lang="zh-CN" altLang="en-US" dirty="0" smtClean="0"/>
              <a:t>目前已实现文件级别的跨域访问。</a:t>
            </a:r>
            <a:endParaRPr lang="en-US" altLang="zh-CN" dirty="0" smtClean="0"/>
          </a:p>
        </p:txBody>
      </p:sp>
      <p:pic>
        <p:nvPicPr>
          <p:cNvPr id="2050"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140968"/>
            <a:ext cx="543129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4"/>
          <p:cNvSpPr>
            <a:spLocks noGrp="1"/>
          </p:cNvSpPr>
          <p:nvPr>
            <p:ph type="dt" sz="half" idx="10"/>
          </p:nvPr>
        </p:nvSpPr>
        <p:spPr/>
        <p:txBody>
          <a:bodyPr/>
          <a:lstStyle/>
          <a:p>
            <a:fld id="{CEF8F1AF-4EC8-2D49-8CB3-0DF31E17CC1F}"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633768331"/>
      </p:ext>
    </p:extLst>
  </p:cSld>
  <p:clrMapOvr>
    <a:masterClrMapping/>
  </p:clrMapOvr>
  <mc:AlternateContent xmlns:mc="http://schemas.openxmlformats.org/markup-compatibility/2006" xmlns:p14="http://schemas.microsoft.com/office/powerpoint/2010/main">
    <mc:Choice Requires="p14">
      <p:transition spd="slow" p14:dur="2000" advTm="2734"/>
    </mc:Choice>
    <mc:Fallback xmlns="">
      <p:transition xmlns:p14="http://schemas.microsoft.com/office/powerpoint/2010/main" spd="slow" advTm="2734"/>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跨域高能物理数据</a:t>
            </a:r>
            <a:r>
              <a:rPr lang="zh-CN" altLang="en-US" b="1" dirty="0"/>
              <a:t>访问</a:t>
            </a:r>
          </a:p>
        </p:txBody>
      </p:sp>
      <p:pic>
        <p:nvPicPr>
          <p:cNvPr id="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289" y="1556792"/>
            <a:ext cx="5914343" cy="438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p>
            <a:fld id="{301A380D-02E3-5646-B968-575185A77BE8}"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637207650"/>
      </p:ext>
    </p:extLst>
  </p:cSld>
  <p:clrMapOvr>
    <a:masterClrMapping/>
  </p:clrMapOvr>
  <mc:AlternateContent xmlns:mc="http://schemas.openxmlformats.org/markup-compatibility/2006" xmlns:p14="http://schemas.microsoft.com/office/powerpoint/2010/main">
    <mc:Choice Requires="p14">
      <p:transition spd="slow" p14:dur="2000" advTm="123829"/>
    </mc:Choice>
    <mc:Fallback xmlns="">
      <p:transition xmlns:p14="http://schemas.microsoft.com/office/powerpoint/2010/main" spd="slow" advTm="12382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smtClean="0"/>
              <a:t>面向事例数据的缓存技术</a:t>
            </a:r>
            <a:endParaRPr lang="zh-CN" altLang="en-US" b="1" dirty="0"/>
          </a:p>
        </p:txBody>
      </p:sp>
      <p:sp>
        <p:nvSpPr>
          <p:cNvPr id="3" name="内容占位符 2"/>
          <p:cNvSpPr>
            <a:spLocks noGrp="1"/>
          </p:cNvSpPr>
          <p:nvPr>
            <p:ph idx="1"/>
          </p:nvPr>
        </p:nvSpPr>
        <p:spPr/>
        <p:txBody>
          <a:bodyPr/>
          <a:lstStyle/>
          <a:p>
            <a:r>
              <a:rPr lang="zh-CN" altLang="en-US" dirty="0" smtClean="0"/>
              <a:t>针对事例数据的结构和访问特点，完成了事例序列化的工作，</a:t>
            </a:r>
            <a:r>
              <a:rPr lang="zh-CN" altLang="en-US" dirty="0"/>
              <a:t>提出了针对</a:t>
            </a:r>
            <a:r>
              <a:rPr lang="en-US" altLang="zh-CN" dirty="0"/>
              <a:t>SSD</a:t>
            </a:r>
            <a:r>
              <a:rPr lang="zh-CN" altLang="en-US" dirty="0"/>
              <a:t>的事例存取</a:t>
            </a:r>
            <a:r>
              <a:rPr lang="zh-CN" altLang="en-US" dirty="0" smtClean="0"/>
              <a:t>格式</a:t>
            </a:r>
            <a:r>
              <a:rPr lang="zh-CN" altLang="en-US" dirty="0"/>
              <a:t>，</a:t>
            </a:r>
            <a:r>
              <a:rPr lang="zh-CN" altLang="en-US" dirty="0" smtClean="0"/>
              <a:t>在此基础上研究并设计了基于</a:t>
            </a:r>
            <a:r>
              <a:rPr lang="en-US" altLang="zh-CN" dirty="0" smtClean="0"/>
              <a:t>SSD</a:t>
            </a:r>
            <a:r>
              <a:rPr lang="zh-CN" altLang="en-US" dirty="0" smtClean="0"/>
              <a:t>的事例缓存系统。</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15096557"/>
              </p:ext>
            </p:extLst>
          </p:nvPr>
        </p:nvGraphicFramePr>
        <p:xfrm>
          <a:off x="2627784" y="2780928"/>
          <a:ext cx="3468362" cy="3077413"/>
        </p:xfrm>
        <a:graphic>
          <a:graphicData uri="http://schemas.openxmlformats.org/presentationml/2006/ole">
            <mc:AlternateContent xmlns:mc="http://schemas.openxmlformats.org/markup-compatibility/2006">
              <mc:Choice xmlns:v="urn:schemas-microsoft-com:vml" Requires="v">
                <p:oleObj spid="_x0000_s2069" name="Visio" r:id="rId4" imgW="5366160" imgH="3570236" progId="Visio.Drawing.15">
                  <p:embed/>
                </p:oleObj>
              </mc:Choice>
              <mc:Fallback>
                <p:oleObj name="Visio" r:id="rId4" imgW="5366160" imgH="3570236"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780928"/>
                        <a:ext cx="3468362" cy="3077413"/>
                      </a:xfrm>
                      <a:prstGeom prst="rect">
                        <a:avLst/>
                      </a:prstGeom>
                      <a:noFill/>
                    </p:spPr>
                  </p:pic>
                </p:oleObj>
              </mc:Fallback>
            </mc:AlternateContent>
          </a:graphicData>
        </a:graphic>
      </p:graphicFrame>
      <p:sp>
        <p:nvSpPr>
          <p:cNvPr id="7" name="日期占位符 6"/>
          <p:cNvSpPr>
            <a:spLocks noGrp="1"/>
          </p:cNvSpPr>
          <p:nvPr>
            <p:ph type="dt" sz="half" idx="10"/>
          </p:nvPr>
        </p:nvSpPr>
        <p:spPr/>
        <p:txBody>
          <a:bodyPr/>
          <a:lstStyle/>
          <a:p>
            <a:fld id="{FD6E8469-F2BE-694B-977A-22B1BE2F763F}"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760092802"/>
      </p:ext>
    </p:extLst>
  </p:cSld>
  <p:clrMapOvr>
    <a:masterClrMapping/>
  </p:clrMapOvr>
  <mc:AlternateContent xmlns:mc="http://schemas.openxmlformats.org/markup-compatibility/2006" xmlns:p14="http://schemas.microsoft.com/office/powerpoint/2010/main">
    <mc:Choice Requires="p14">
      <p:transition spd="slow" p14:dur="2000" advTm="25353"/>
    </mc:Choice>
    <mc:Fallback xmlns="">
      <p:transition xmlns:p14="http://schemas.microsoft.com/office/powerpoint/2010/main" spd="slow" advTm="25353"/>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远程数据传输</a:t>
            </a:r>
          </a:p>
        </p:txBody>
      </p:sp>
      <p:grpSp>
        <p:nvGrpSpPr>
          <p:cNvPr id="20" name="组合 19"/>
          <p:cNvGrpSpPr/>
          <p:nvPr/>
        </p:nvGrpSpPr>
        <p:grpSpPr>
          <a:xfrm>
            <a:off x="1259632" y="1280582"/>
            <a:ext cx="5832648" cy="2520279"/>
            <a:chOff x="728906" y="1988840"/>
            <a:chExt cx="5112568" cy="278376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06" y="1988840"/>
              <a:ext cx="5112568" cy="278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连接符 11"/>
            <p:cNvCxnSpPr/>
            <p:nvPr/>
          </p:nvCxnSpPr>
          <p:spPr bwMode="auto">
            <a:xfrm>
              <a:off x="1773021" y="2132856"/>
              <a:ext cx="3024336"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V="1">
              <a:off x="1738796" y="2132856"/>
              <a:ext cx="0" cy="936104"/>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bwMode="auto">
            <a:xfrm flipV="1">
              <a:off x="4795296" y="2132856"/>
              <a:ext cx="2061" cy="936104"/>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1773021" y="3074257"/>
              <a:ext cx="3024336"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TextBox 20"/>
          <p:cNvSpPr txBox="1"/>
          <p:nvPr/>
        </p:nvSpPr>
        <p:spPr>
          <a:xfrm>
            <a:off x="683568" y="3785372"/>
            <a:ext cx="7848872" cy="2129814"/>
          </a:xfrm>
          <a:prstGeom prst="rect">
            <a:avLst/>
          </a:prstGeom>
          <a:noFill/>
        </p:spPr>
        <p:txBody>
          <a:bodyPr wrap="square" rtlCol="0">
            <a:spAutoFit/>
          </a:bodyPr>
          <a:lstStyle/>
          <a:p>
            <a:pPr marL="342900" indent="-342900" fontAlgn="base">
              <a:spcBef>
                <a:spcPct val="20000"/>
              </a:spcBef>
              <a:spcAft>
                <a:spcPct val="0"/>
              </a:spcAft>
              <a:buClr>
                <a:srgbClr val="2CA3C8"/>
              </a:buClr>
              <a:buFont typeface="Wingdings" panose="05000000000000000000" pitchFamily="2" charset="2"/>
              <a:buChar char="v"/>
            </a:pPr>
            <a:r>
              <a:rPr lang="zh-CN" altLang="en-US" sz="1400" b="1" dirty="0" smtClean="0"/>
              <a:t>基于</a:t>
            </a:r>
            <a:r>
              <a:rPr lang="en-US" altLang="zh-CN" sz="1400" b="1" dirty="0" smtClean="0"/>
              <a:t>tornado</a:t>
            </a:r>
            <a:r>
              <a:rPr lang="zh-CN" altLang="en-US" sz="1400" b="1" dirty="0" smtClean="0"/>
              <a:t>的通用数据传输</a:t>
            </a:r>
            <a:r>
              <a:rPr lang="en-US" altLang="zh-CN" sz="1400" b="1" dirty="0"/>
              <a:t>.</a:t>
            </a:r>
            <a:r>
              <a:rPr lang="en-US" altLang="zh-CN" sz="1400" dirty="0" smtClean="0"/>
              <a:t>Tornado</a:t>
            </a:r>
            <a:r>
              <a:rPr lang="zh-CN" altLang="en-US" sz="1400" dirty="0" smtClean="0"/>
              <a:t>是</a:t>
            </a:r>
            <a:r>
              <a:rPr lang="en-US" altLang="zh-CN" sz="1400" dirty="0" err="1" smtClean="0"/>
              <a:t>FriendFeed</a:t>
            </a:r>
            <a:r>
              <a:rPr lang="zh-CN" altLang="en-US" sz="1400" dirty="0" smtClean="0"/>
              <a:t>使用的可扩展的非阻塞式</a:t>
            </a:r>
            <a:r>
              <a:rPr lang="en-US" altLang="zh-CN" sz="1400" dirty="0" smtClean="0"/>
              <a:t>web </a:t>
            </a:r>
            <a:r>
              <a:rPr lang="zh-CN" altLang="en-US" sz="1400" dirty="0" smtClean="0"/>
              <a:t>服务器及其相关工具的开源版本，是属于</a:t>
            </a:r>
            <a:r>
              <a:rPr lang="en-US" altLang="zh-CN" sz="1400" dirty="0" err="1" smtClean="0"/>
              <a:t>facebook</a:t>
            </a:r>
            <a:r>
              <a:rPr lang="zh-CN" altLang="en-US" sz="1400" dirty="0" smtClean="0"/>
              <a:t>的一个开源项目。</a:t>
            </a:r>
            <a:r>
              <a:rPr lang="en-US" altLang="zh-CN" sz="1400" dirty="0" smtClean="0"/>
              <a:t>Tornado </a:t>
            </a:r>
            <a:r>
              <a:rPr lang="zh-CN" altLang="en-US" sz="1400" dirty="0" smtClean="0"/>
              <a:t>和现在的主流 </a:t>
            </a:r>
            <a:r>
              <a:rPr lang="en-US" altLang="zh-CN" sz="1400" dirty="0" smtClean="0"/>
              <a:t>Web </a:t>
            </a:r>
            <a:r>
              <a:rPr lang="zh-CN" altLang="en-US" sz="1400" dirty="0" smtClean="0"/>
              <a:t>服务器框架有着明显的区别：它是非阻塞式服务器，而且速度相当快。得利于其非阻塞的方式和对 </a:t>
            </a:r>
            <a:r>
              <a:rPr lang="en-US" altLang="zh-CN" sz="1400" dirty="0" err="1" smtClean="0"/>
              <a:t>epoll</a:t>
            </a:r>
            <a:r>
              <a:rPr lang="en-US" altLang="zh-CN" sz="1400" dirty="0" smtClean="0"/>
              <a:t> </a:t>
            </a:r>
            <a:r>
              <a:rPr lang="zh-CN" altLang="en-US" sz="1400" dirty="0" smtClean="0"/>
              <a:t>的运用，</a:t>
            </a:r>
            <a:r>
              <a:rPr lang="en-US" altLang="zh-CN" sz="1400" dirty="0" smtClean="0"/>
              <a:t>Tornado </a:t>
            </a:r>
            <a:r>
              <a:rPr lang="zh-CN" altLang="en-US" sz="1400" dirty="0" smtClean="0"/>
              <a:t>每秒可以处理数以千计的连接。</a:t>
            </a:r>
            <a:endParaRPr lang="en-US" altLang="zh-CN" sz="1400" dirty="0" smtClean="0"/>
          </a:p>
          <a:p>
            <a:pPr marL="342900" indent="-342900" fontAlgn="base">
              <a:spcBef>
                <a:spcPct val="20000"/>
              </a:spcBef>
              <a:spcAft>
                <a:spcPct val="0"/>
              </a:spcAft>
              <a:buClr>
                <a:srgbClr val="2CA3C8"/>
              </a:buClr>
              <a:buFont typeface="Wingdings" panose="05000000000000000000" pitchFamily="2" charset="2"/>
              <a:buChar char="v"/>
            </a:pPr>
            <a:endParaRPr lang="en-US" altLang="zh-CN" sz="1400" b="1" dirty="0"/>
          </a:p>
          <a:p>
            <a:pPr marL="342900" indent="-342900" fontAlgn="base">
              <a:spcBef>
                <a:spcPct val="20000"/>
              </a:spcBef>
              <a:spcAft>
                <a:spcPct val="0"/>
              </a:spcAft>
              <a:buClr>
                <a:srgbClr val="2CA3C8"/>
              </a:buClr>
              <a:buFont typeface="Wingdings" panose="05000000000000000000" pitchFamily="2" charset="2"/>
              <a:buChar char="v"/>
            </a:pPr>
            <a:r>
              <a:rPr lang="zh-CN" altLang="en-US" sz="1400" b="1" dirty="0" smtClean="0"/>
              <a:t>平台使用</a:t>
            </a:r>
            <a:r>
              <a:rPr lang="en-US" altLang="zh-CN" sz="1400" b="1" dirty="0" err="1" smtClean="0"/>
              <a:t>nginx</a:t>
            </a:r>
            <a:r>
              <a:rPr lang="zh-CN" altLang="en-US" sz="1400" b="1" dirty="0" smtClean="0"/>
              <a:t>提供负载均衡、反向代理服务</a:t>
            </a:r>
            <a:r>
              <a:rPr lang="zh-CN" altLang="en-US" sz="1400" dirty="0" smtClean="0"/>
              <a:t>，在后端服务器上可以部署多个</a:t>
            </a:r>
            <a:r>
              <a:rPr lang="en-US" altLang="zh-CN" sz="1400" dirty="0" smtClean="0"/>
              <a:t>Tornado</a:t>
            </a:r>
            <a:r>
              <a:rPr lang="zh-CN" altLang="en-US" sz="1400" dirty="0" smtClean="0"/>
              <a:t>实例。</a:t>
            </a:r>
            <a:r>
              <a:rPr lang="zh-CN" altLang="en-US" sz="1400" b="1" dirty="0" smtClean="0"/>
              <a:t>通过</a:t>
            </a:r>
            <a:r>
              <a:rPr lang="en-US" altLang="zh-CN" sz="1400" b="1" dirty="0" smtClean="0"/>
              <a:t>Supervisor</a:t>
            </a:r>
            <a:r>
              <a:rPr lang="zh-CN" altLang="en-US" sz="1400" b="1" dirty="0" smtClean="0"/>
              <a:t>控制</a:t>
            </a:r>
            <a:r>
              <a:rPr lang="en-US" altLang="zh-CN" sz="1400" b="1" dirty="0" smtClean="0"/>
              <a:t>Tornado app</a:t>
            </a:r>
            <a:r>
              <a:rPr lang="zh-CN" altLang="en-US" sz="1400" dirty="0" smtClean="0"/>
              <a:t>，然后再通过</a:t>
            </a:r>
            <a:r>
              <a:rPr lang="en-US" altLang="zh-CN" sz="1400" dirty="0" err="1" smtClean="0"/>
              <a:t>nginx</a:t>
            </a:r>
            <a:r>
              <a:rPr lang="zh-CN" altLang="en-US" sz="1400" dirty="0" smtClean="0"/>
              <a:t>对</a:t>
            </a:r>
            <a:r>
              <a:rPr lang="en-US" altLang="zh-CN" sz="1400" dirty="0" smtClean="0"/>
              <a:t>Tornado</a:t>
            </a:r>
            <a:r>
              <a:rPr lang="zh-CN" altLang="en-US" sz="1400" dirty="0" smtClean="0"/>
              <a:t>的输出进行反向代理。</a:t>
            </a:r>
          </a:p>
          <a:p>
            <a:pPr marL="342900" lvl="0" indent="-342900" fontAlgn="base">
              <a:spcBef>
                <a:spcPct val="20000"/>
              </a:spcBef>
              <a:spcAft>
                <a:spcPct val="0"/>
              </a:spcAft>
              <a:buClr>
                <a:srgbClr val="2CA3C8"/>
              </a:buClr>
              <a:buFont typeface="Wingdings" panose="05000000000000000000" pitchFamily="2" charset="2"/>
              <a:buChar char="v"/>
            </a:pPr>
            <a:endParaRPr lang="en-US" altLang="zh-CN" sz="2400" dirty="0">
              <a:solidFill>
                <a:srgbClr val="1D528D"/>
              </a:solidFill>
            </a:endParaRPr>
          </a:p>
        </p:txBody>
      </p:sp>
      <p:sp>
        <p:nvSpPr>
          <p:cNvPr id="4" name="日期占位符 3"/>
          <p:cNvSpPr>
            <a:spLocks noGrp="1"/>
          </p:cNvSpPr>
          <p:nvPr>
            <p:ph type="dt" sz="half" idx="10"/>
          </p:nvPr>
        </p:nvSpPr>
        <p:spPr/>
        <p:txBody>
          <a:bodyPr/>
          <a:lstStyle/>
          <a:p>
            <a:fld id="{B250F17F-102A-9046-A894-38F819D911C5}"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1914546502"/>
      </p:ext>
    </p:extLst>
  </p:cSld>
  <p:clrMapOvr>
    <a:masterClrMapping/>
  </p:clrMapOvr>
  <mc:AlternateContent xmlns:mc="http://schemas.openxmlformats.org/markup-compatibility/2006" xmlns:p14="http://schemas.microsoft.com/office/powerpoint/2010/main">
    <mc:Choice Requires="p14">
      <p:transition spd="slow" p14:dur="2000" advTm="56093"/>
    </mc:Choice>
    <mc:Fallback xmlns="">
      <p:transition xmlns:p14="http://schemas.microsoft.com/office/powerpoint/2010/main" spd="slow" advTm="56093"/>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780928"/>
            <a:ext cx="6525961" cy="350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a:spLocks noGrp="1"/>
          </p:cNvSpPr>
          <p:nvPr>
            <p:ph type="title"/>
          </p:nvPr>
        </p:nvSpPr>
        <p:spPr>
          <a:xfrm>
            <a:off x="457200" y="276227"/>
            <a:ext cx="8229600" cy="993775"/>
          </a:xfrm>
        </p:spPr>
        <p:txBody>
          <a:bodyPr/>
          <a:lstStyle/>
          <a:p>
            <a:r>
              <a:rPr lang="zh-CN" altLang="en-US" dirty="0" smtClean="0"/>
              <a:t>远程数据传输</a:t>
            </a:r>
            <a:endParaRPr lang="zh-CN" altLang="en-US" dirty="0"/>
          </a:p>
        </p:txBody>
      </p:sp>
      <p:sp>
        <p:nvSpPr>
          <p:cNvPr id="2" name="矩形 1"/>
          <p:cNvSpPr/>
          <p:nvPr/>
        </p:nvSpPr>
        <p:spPr>
          <a:xfrm>
            <a:off x="395536" y="1340768"/>
            <a:ext cx="7920880" cy="1692771"/>
          </a:xfrm>
          <a:prstGeom prst="rect">
            <a:avLst/>
          </a:prstGeom>
        </p:spPr>
        <p:txBody>
          <a:bodyPr wrap="square">
            <a:spAutoFit/>
          </a:bodyPr>
          <a:lstStyle/>
          <a:p>
            <a:pPr fontAlgn="base"/>
            <a:r>
              <a:rPr lang="zh-CN" altLang="en-US" sz="2400" dirty="0" smtClean="0"/>
              <a:t>针对该平台，对</a:t>
            </a:r>
            <a:r>
              <a:rPr lang="en-US" altLang="zh-CN" sz="2400" dirty="0" smtClean="0"/>
              <a:t>tornado</a:t>
            </a:r>
            <a:r>
              <a:rPr lang="zh-CN" altLang="en-US" sz="2400" dirty="0" smtClean="0"/>
              <a:t>的架构进行改良</a:t>
            </a:r>
            <a:r>
              <a:rPr lang="en-US" altLang="zh-CN" sz="2400" dirty="0" smtClean="0"/>
              <a:t>,</a:t>
            </a:r>
            <a:r>
              <a:rPr lang="zh-CN" altLang="en-US" sz="2400" dirty="0" smtClean="0"/>
              <a:t>框架为：</a:t>
            </a:r>
            <a:endParaRPr lang="en-US" altLang="zh-CN" sz="2400" dirty="0" smtClean="0"/>
          </a:p>
          <a:p>
            <a:pPr fontAlgn="base"/>
            <a:r>
              <a:rPr lang="en-US" altLang="zh-CN" sz="1600" dirty="0" smtClean="0"/>
              <a:t>1.</a:t>
            </a:r>
            <a:r>
              <a:rPr lang="zh-CN" altLang="en-US" sz="1600" dirty="0" smtClean="0"/>
              <a:t>最</a:t>
            </a:r>
            <a:r>
              <a:rPr lang="zh-CN" altLang="en-US" sz="1600" dirty="0"/>
              <a:t>底层的</a:t>
            </a:r>
            <a:r>
              <a:rPr lang="en-US" altLang="zh-CN" sz="1600" b="1" dirty="0"/>
              <a:t>EVENT</a:t>
            </a:r>
            <a:r>
              <a:rPr lang="zh-CN" altLang="en-US" sz="1600" b="1" dirty="0"/>
              <a:t>层</a:t>
            </a:r>
            <a:r>
              <a:rPr lang="zh-CN" altLang="en-US" sz="1600" dirty="0"/>
              <a:t>处理</a:t>
            </a:r>
            <a:r>
              <a:rPr lang="en-US" altLang="zh-CN" sz="1600" dirty="0"/>
              <a:t>IO</a:t>
            </a:r>
            <a:r>
              <a:rPr lang="zh-CN" altLang="en-US" sz="1600" dirty="0"/>
              <a:t>事件；</a:t>
            </a:r>
          </a:p>
          <a:p>
            <a:pPr fontAlgn="base"/>
            <a:r>
              <a:rPr lang="en-US" altLang="zh-CN" sz="1600" dirty="0" smtClean="0"/>
              <a:t>2.</a:t>
            </a:r>
            <a:r>
              <a:rPr lang="en-US" altLang="zh-CN" sz="1600" b="1" dirty="0" smtClean="0"/>
              <a:t>TCP</a:t>
            </a:r>
            <a:r>
              <a:rPr lang="zh-CN" altLang="en-US" sz="1600" b="1" dirty="0"/>
              <a:t>层</a:t>
            </a:r>
            <a:r>
              <a:rPr lang="zh-CN" altLang="en-US" sz="1600" dirty="0"/>
              <a:t>实现了</a:t>
            </a:r>
            <a:r>
              <a:rPr lang="en-US" altLang="zh-CN" sz="1600" dirty="0"/>
              <a:t>TCP</a:t>
            </a:r>
            <a:r>
              <a:rPr lang="zh-CN" altLang="en-US" sz="1600" dirty="0"/>
              <a:t>服务器，负责数据传输；</a:t>
            </a:r>
          </a:p>
          <a:p>
            <a:pPr fontAlgn="base"/>
            <a:r>
              <a:rPr lang="en-US" altLang="zh-CN" sz="1600" dirty="0" smtClean="0"/>
              <a:t>3.</a:t>
            </a:r>
            <a:r>
              <a:rPr lang="en-US" altLang="zh-CN" sz="1600" b="1" dirty="0" smtClean="0"/>
              <a:t>HTTP/HTTPS</a:t>
            </a:r>
            <a:r>
              <a:rPr lang="zh-CN" altLang="en-US" sz="1600" b="1" dirty="0"/>
              <a:t>层</a:t>
            </a:r>
            <a:r>
              <a:rPr lang="zh-CN" altLang="en-US" sz="1600" dirty="0"/>
              <a:t>基于</a:t>
            </a:r>
            <a:r>
              <a:rPr lang="en-US" altLang="zh-CN" sz="1600" dirty="0"/>
              <a:t>HTTP</a:t>
            </a:r>
            <a:r>
              <a:rPr lang="zh-CN" altLang="en-US" sz="1600" dirty="0"/>
              <a:t>协议实现了</a:t>
            </a:r>
            <a:r>
              <a:rPr lang="en-US" altLang="zh-CN" sz="1600" dirty="0"/>
              <a:t>HTTP</a:t>
            </a:r>
            <a:r>
              <a:rPr lang="zh-CN" altLang="en-US" sz="1600" dirty="0"/>
              <a:t>服务器和客户端；</a:t>
            </a:r>
          </a:p>
          <a:p>
            <a:pPr fontAlgn="base"/>
            <a:r>
              <a:rPr lang="en-US" altLang="zh-CN" sz="1600" dirty="0" smtClean="0"/>
              <a:t>4.</a:t>
            </a:r>
            <a:r>
              <a:rPr lang="zh-CN" altLang="en-US" sz="1600" dirty="0" smtClean="0"/>
              <a:t>最</a:t>
            </a:r>
            <a:r>
              <a:rPr lang="zh-CN" altLang="en-US" sz="1600" dirty="0"/>
              <a:t>上层为</a:t>
            </a:r>
            <a:r>
              <a:rPr lang="en-US" altLang="zh-CN" sz="1600" b="1" dirty="0"/>
              <a:t>WEB</a:t>
            </a:r>
            <a:r>
              <a:rPr lang="zh-CN" altLang="en-US" sz="1600" b="1" dirty="0"/>
              <a:t>框架</a:t>
            </a:r>
            <a:r>
              <a:rPr lang="zh-CN" altLang="en-US" sz="1600" dirty="0"/>
              <a:t>，包含了处理器、模板、数据库连接、认证、本地化等等</a:t>
            </a:r>
            <a:r>
              <a:rPr lang="en-US" altLang="zh-CN" sz="1600" dirty="0"/>
              <a:t>WEB</a:t>
            </a:r>
            <a:r>
              <a:rPr lang="zh-CN" altLang="en-US" sz="1600" dirty="0"/>
              <a:t>框架需要具备的功能。</a:t>
            </a:r>
          </a:p>
        </p:txBody>
      </p:sp>
      <p:sp>
        <p:nvSpPr>
          <p:cNvPr id="4" name="日期占位符 3"/>
          <p:cNvSpPr>
            <a:spLocks noGrp="1"/>
          </p:cNvSpPr>
          <p:nvPr>
            <p:ph type="dt" sz="half" idx="10"/>
          </p:nvPr>
        </p:nvSpPr>
        <p:spPr/>
        <p:txBody>
          <a:bodyPr/>
          <a:lstStyle/>
          <a:p>
            <a:fld id="{F0DA51F0-4FDD-7F4D-B7CA-764A143D00B9}"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3038661498"/>
      </p:ext>
    </p:extLst>
  </p:cSld>
  <p:clrMapOvr>
    <a:masterClrMapping/>
  </p:clrMapOvr>
  <mc:AlternateContent xmlns:mc="http://schemas.openxmlformats.org/markup-compatibility/2006" xmlns:p14="http://schemas.microsoft.com/office/powerpoint/2010/main">
    <mc:Choice Requires="p14">
      <p:transition spd="slow" p14:dur="2000" advTm="22930"/>
    </mc:Choice>
    <mc:Fallback xmlns="">
      <p:transition xmlns:p14="http://schemas.microsoft.com/office/powerpoint/2010/main" spd="slow" advTm="2293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远程数据传输</a:t>
            </a:r>
            <a:endParaRPr lang="zh-CN" altLang="en-US" dirty="0"/>
          </a:p>
        </p:txBody>
      </p:sp>
      <p:sp>
        <p:nvSpPr>
          <p:cNvPr id="3" name="内容占位符 2"/>
          <p:cNvSpPr>
            <a:spLocks noGrp="1"/>
          </p:cNvSpPr>
          <p:nvPr>
            <p:ph idx="1"/>
          </p:nvPr>
        </p:nvSpPr>
        <p:spPr>
          <a:xfrm>
            <a:off x="457200" y="1340768"/>
            <a:ext cx="8229600" cy="4785395"/>
          </a:xfrm>
        </p:spPr>
        <p:txBody>
          <a:bodyPr/>
          <a:lstStyle/>
          <a:p>
            <a:r>
              <a:rPr lang="zh-CN" altLang="en-US" dirty="0" smtClean="0">
                <a:solidFill>
                  <a:srgbClr val="FF0000"/>
                </a:solidFill>
              </a:rPr>
              <a:t>数据下载：</a:t>
            </a:r>
            <a:endParaRPr lang="en-US" altLang="zh-CN" dirty="0" smtClean="0">
              <a:solidFill>
                <a:srgbClr val="FF0000"/>
              </a:solidFill>
            </a:endParaRPr>
          </a:p>
          <a:p>
            <a:endParaRPr lang="en-US" altLang="zh-CN" dirty="0">
              <a:solidFill>
                <a:srgbClr val="FF0000"/>
              </a:solidFill>
            </a:endParaRPr>
          </a:p>
          <a:p>
            <a:endParaRPr lang="en-US" altLang="zh-CN" dirty="0" smtClean="0">
              <a:solidFill>
                <a:srgbClr val="FF0000"/>
              </a:solidFill>
            </a:endParaRPr>
          </a:p>
          <a:p>
            <a:pPr marL="0" indent="0">
              <a:buNone/>
            </a:pPr>
            <a:endParaRPr lang="en-US" altLang="zh-CN" dirty="0">
              <a:solidFill>
                <a:srgbClr val="FF0000"/>
              </a:solidFill>
            </a:endParaRPr>
          </a:p>
          <a:p>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878074183"/>
              </p:ext>
            </p:extLst>
          </p:nvPr>
        </p:nvGraphicFramePr>
        <p:xfrm>
          <a:off x="2843808" y="1340768"/>
          <a:ext cx="6096000" cy="5034201"/>
        </p:xfrm>
        <a:graphic>
          <a:graphicData uri="http://schemas.openxmlformats.org/drawingml/2006/table">
            <a:tbl>
              <a:tblPr firstRow="1" bandRow="1">
                <a:tableStyleId>{5C22544A-7EE6-4342-B048-85BDC9FD1C3A}</a:tableStyleId>
              </a:tblPr>
              <a:tblGrid>
                <a:gridCol w="3048000"/>
                <a:gridCol w="3048000"/>
              </a:tblGrid>
              <a:tr h="1433028">
                <a:tc>
                  <a:txBody>
                    <a:bodyPr/>
                    <a:lstStyle/>
                    <a:p>
                      <a:r>
                        <a:rPr lang="zh-CN" altLang="en-US" dirty="0" smtClean="0"/>
                        <a:t>核心实现：</a:t>
                      </a:r>
                      <a:endParaRPr lang="zh-CN" altLang="en-US" dirty="0"/>
                    </a:p>
                  </a:txBody>
                  <a:tcPr/>
                </a:tc>
                <a:tc>
                  <a:txBody>
                    <a:bodyPr/>
                    <a:lstStyle/>
                    <a:p>
                      <a:r>
                        <a:rPr lang="en-US" altLang="zh-CN" dirty="0" smtClean="0"/>
                        <a:t>Tornado </a:t>
                      </a:r>
                      <a:r>
                        <a:rPr lang="en-US" altLang="zh-CN" dirty="0" err="1" smtClean="0"/>
                        <a:t>RequestHandler</a:t>
                      </a:r>
                      <a:r>
                        <a:rPr lang="zh-CN" altLang="en-US" dirty="0" smtClean="0"/>
                        <a:t>，</a:t>
                      </a:r>
                      <a:r>
                        <a:rPr lang="en-US" altLang="zh-CN" dirty="0" err="1" smtClean="0"/>
                        <a:t>Application,Asynchronous</a:t>
                      </a:r>
                      <a:r>
                        <a:rPr lang="en-US" altLang="zh-CN" baseline="0" dirty="0" smtClean="0"/>
                        <a:t> Http client</a:t>
                      </a:r>
                    </a:p>
                    <a:p>
                      <a:endParaRPr lang="en-US" altLang="zh-CN" baseline="0" dirty="0" smtClean="0"/>
                    </a:p>
                  </a:txBody>
                  <a:tcPr/>
                </a:tc>
              </a:tr>
              <a:tr h="916901">
                <a:tc>
                  <a:txBody>
                    <a:bodyPr/>
                    <a:lstStyle/>
                    <a:p>
                      <a:r>
                        <a:rPr lang="zh-CN" altLang="en-US" dirty="0" smtClean="0"/>
                        <a:t>核心功能：</a:t>
                      </a:r>
                      <a:endParaRPr lang="zh-CN" altLang="en-US" dirty="0"/>
                    </a:p>
                  </a:txBody>
                  <a:tcPr/>
                </a:tc>
                <a:tc>
                  <a:txBody>
                    <a:bodyPr/>
                    <a:lstStyle/>
                    <a:p>
                      <a:r>
                        <a:rPr lang="en-US" altLang="zh-CN" dirty="0" smtClean="0"/>
                        <a:t>Threading</a:t>
                      </a:r>
                      <a:r>
                        <a:rPr lang="en-US" altLang="zh-CN" baseline="0" dirty="0" smtClean="0"/>
                        <a:t> </a:t>
                      </a:r>
                      <a:r>
                        <a:rPr lang="zh-CN" altLang="en-US" dirty="0" smtClean="0"/>
                        <a:t>分流，分块发送请求，进行二进制文件的传输</a:t>
                      </a:r>
                      <a:endParaRPr lang="zh-CN" altLang="en-US" dirty="0"/>
                    </a:p>
                  </a:txBody>
                  <a:tcPr/>
                </a:tc>
              </a:tr>
              <a:tr h="1701721">
                <a:tc>
                  <a:txBody>
                    <a:bodyPr/>
                    <a:lstStyle/>
                    <a:p>
                      <a:r>
                        <a:rPr lang="zh-CN" altLang="en-US" dirty="0" smtClean="0"/>
                        <a:t>客户端请求：</a:t>
                      </a:r>
                      <a:endParaRPr lang="zh-CN" altLang="en-US" dirty="0"/>
                    </a:p>
                  </a:txBody>
                  <a:tcPr/>
                </a:tc>
                <a:tc>
                  <a:txBody>
                    <a:bodyPr/>
                    <a:lstStyle/>
                    <a:p>
                      <a:r>
                        <a:rPr lang="en-US" altLang="zh-CN" dirty="0" err="1" smtClean="0"/>
                        <a:t>transread</a:t>
                      </a:r>
                      <a:r>
                        <a:rPr lang="en-US" altLang="zh-CN" dirty="0" smtClean="0"/>
                        <a:t>("202.122.37.90:28001","/home/</a:t>
                      </a:r>
                      <a:r>
                        <a:rPr lang="en-US" altLang="zh-CN" dirty="0" err="1" smtClean="0"/>
                        <a:t>wangcong</a:t>
                      </a:r>
                      <a:r>
                        <a:rPr lang="en-US" altLang="zh-CN" dirty="0" smtClean="0"/>
                        <a:t>/leaf/upload/</a:t>
                      </a:r>
                      <a:r>
                        <a:rPr lang="en-US" altLang="zh-CN" dirty="0" err="1" smtClean="0"/>
                        <a:t>night.mkv</a:t>
                      </a:r>
                      <a:r>
                        <a:rPr lang="en-US" altLang="zh-CN" dirty="0" smtClean="0"/>
                        <a:t>","/root/leaf/night.mkv","0","0",0,800*1024*1024);</a:t>
                      </a:r>
                      <a:endParaRPr lang="zh-CN" altLang="en-US" dirty="0"/>
                    </a:p>
                  </a:txBody>
                  <a:tcPr/>
                </a:tc>
              </a:tr>
              <a:tr h="916901">
                <a:tc>
                  <a:txBody>
                    <a:bodyPr/>
                    <a:lstStyle/>
                    <a:p>
                      <a:r>
                        <a:rPr lang="zh-CN" altLang="en-US" dirty="0" smtClean="0"/>
                        <a:t>服务器端响应：</a:t>
                      </a:r>
                      <a:endParaRPr lang="zh-CN" altLang="en-US" dirty="0"/>
                    </a:p>
                  </a:txBody>
                  <a:tcPr/>
                </a:tc>
                <a:tc>
                  <a:txBody>
                    <a:bodyPr/>
                    <a:lstStyle/>
                    <a:p>
                      <a:r>
                        <a:rPr lang="zh-CN" altLang="en-US" dirty="0" smtClean="0"/>
                        <a:t>权限的判断，请求的响应，数据发送</a:t>
                      </a:r>
                      <a:endParaRPr lang="zh-CN" altLang="en-US" dirty="0"/>
                    </a:p>
                  </a:txBody>
                  <a:tcPr/>
                </a:tc>
              </a:tr>
            </a:tbl>
          </a:graphicData>
        </a:graphic>
      </p:graphicFrame>
      <p:sp>
        <p:nvSpPr>
          <p:cNvPr id="5" name="日期占位符 4"/>
          <p:cNvSpPr>
            <a:spLocks noGrp="1"/>
          </p:cNvSpPr>
          <p:nvPr>
            <p:ph type="dt" sz="half" idx="10"/>
          </p:nvPr>
        </p:nvSpPr>
        <p:spPr/>
        <p:txBody>
          <a:bodyPr/>
          <a:lstStyle/>
          <a:p>
            <a:fld id="{E3ECDDED-5B29-FA49-8455-33878ABEB0C8}"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1578853994"/>
      </p:ext>
    </p:extLst>
  </p:cSld>
  <p:clrMapOvr>
    <a:masterClrMapping/>
  </p:clrMapOvr>
  <mc:AlternateContent xmlns:mc="http://schemas.openxmlformats.org/markup-compatibility/2006" xmlns:p14="http://schemas.microsoft.com/office/powerpoint/2010/main">
    <mc:Choice Requires="p14">
      <p:transition spd="slow" p14:dur="2000" advTm="25500"/>
    </mc:Choice>
    <mc:Fallback xmlns="">
      <p:transition xmlns:p14="http://schemas.microsoft.com/office/powerpoint/2010/main" spd="slow" advTm="255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dirty="0" smtClean="0"/>
              <a:t>大纲</a:t>
            </a:r>
            <a:endParaRPr lang="zh-CN" altLang="en-US" dirty="0"/>
          </a:p>
        </p:txBody>
      </p:sp>
      <p:sp>
        <p:nvSpPr>
          <p:cNvPr id="5123" name="Rectangle 3"/>
          <p:cNvSpPr>
            <a:spLocks noGrp="1" noChangeArrowheads="1"/>
          </p:cNvSpPr>
          <p:nvPr>
            <p:ph idx="1"/>
          </p:nvPr>
        </p:nvSpPr>
        <p:spPr/>
        <p:txBody>
          <a:bodyPr/>
          <a:lstStyle/>
          <a:p>
            <a:pPr marL="0" indent="0">
              <a:buNone/>
            </a:pPr>
            <a:r>
              <a:rPr lang="en-US" altLang="zh-CN" dirty="0" smtClean="0">
                <a:latin typeface="+mn-ea"/>
              </a:rPr>
              <a:t>	</a:t>
            </a:r>
          </a:p>
          <a:p>
            <a:r>
              <a:rPr lang="zh-CN" altLang="en-US" dirty="0" smtClean="0">
                <a:latin typeface="+mn-ea"/>
              </a:rPr>
              <a:t>背景与</a:t>
            </a:r>
            <a:r>
              <a:rPr lang="zh-CN" altLang="en-US" dirty="0">
                <a:latin typeface="+mn-ea"/>
              </a:rPr>
              <a:t>意义</a:t>
            </a:r>
            <a:endParaRPr lang="en-US" altLang="zh-CN" dirty="0" smtClean="0">
              <a:latin typeface="+mn-ea"/>
            </a:endParaRPr>
          </a:p>
          <a:p>
            <a:pPr marL="0" indent="0">
              <a:buNone/>
            </a:pPr>
            <a:endParaRPr lang="en-US" altLang="zh-CN" dirty="0">
              <a:latin typeface="+mn-ea"/>
            </a:endParaRPr>
          </a:p>
          <a:p>
            <a:r>
              <a:rPr lang="zh-CN" altLang="en-US" dirty="0" smtClean="0">
                <a:latin typeface="+mn-ea"/>
              </a:rPr>
              <a:t>面向事例的数据管理系统架构</a:t>
            </a:r>
            <a:endParaRPr lang="en-US" altLang="zh-CN" dirty="0">
              <a:latin typeface="+mn-ea"/>
            </a:endParaRPr>
          </a:p>
          <a:p>
            <a:pPr marL="0" indent="0">
              <a:buNone/>
            </a:pPr>
            <a:endParaRPr lang="zh-CN" altLang="en-US" dirty="0" smtClean="0"/>
          </a:p>
          <a:p>
            <a:r>
              <a:rPr lang="zh-CN" altLang="en-US" dirty="0" smtClean="0"/>
              <a:t>性能测试</a:t>
            </a:r>
            <a:endParaRPr lang="en-US" altLang="zh-CN" dirty="0" smtClean="0"/>
          </a:p>
          <a:p>
            <a:pPr marL="0" indent="0">
              <a:buNone/>
            </a:pPr>
            <a:endParaRPr lang="en-US" altLang="zh-CN" dirty="0" smtClean="0"/>
          </a:p>
          <a:p>
            <a:r>
              <a:rPr lang="zh-CN" altLang="en-US" dirty="0" smtClean="0"/>
              <a:t>下一步工作</a:t>
            </a:r>
          </a:p>
        </p:txBody>
      </p:sp>
      <p:sp>
        <p:nvSpPr>
          <p:cNvPr id="3" name="日期占位符 2"/>
          <p:cNvSpPr>
            <a:spLocks noGrp="1"/>
          </p:cNvSpPr>
          <p:nvPr>
            <p:ph type="dt" sz="half" idx="10"/>
          </p:nvPr>
        </p:nvSpPr>
        <p:spPr/>
        <p:txBody>
          <a:bodyPr/>
          <a:lstStyle/>
          <a:p>
            <a:fld id="{F2913051-2C9E-FE46-A993-AB0590978EF6}"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733635555"/>
      </p:ext>
    </p:extLst>
  </p:cSld>
  <p:clrMapOvr>
    <a:masterClrMapping/>
  </p:clrMapOvr>
  <mc:AlternateContent xmlns:mc="http://schemas.openxmlformats.org/markup-compatibility/2006" xmlns:p14="http://schemas.microsoft.com/office/powerpoint/2010/main">
    <mc:Choice Requires="p14">
      <p:transition spd="slow" p14:dur="2000" advTm="185"/>
    </mc:Choice>
    <mc:Fallback xmlns="">
      <p:transition xmlns:p14="http://schemas.microsoft.com/office/powerpoint/2010/main" spd="slow" advTm="185"/>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远程数据传输</a:t>
            </a:r>
            <a:endParaRPr lang="zh-CN" altLang="en-US" dirty="0"/>
          </a:p>
        </p:txBody>
      </p:sp>
      <p:sp>
        <p:nvSpPr>
          <p:cNvPr id="3" name="内容占位符 2"/>
          <p:cNvSpPr>
            <a:spLocks noGrp="1"/>
          </p:cNvSpPr>
          <p:nvPr>
            <p:ph idx="1"/>
          </p:nvPr>
        </p:nvSpPr>
        <p:spPr>
          <a:xfrm>
            <a:off x="457200" y="1340768"/>
            <a:ext cx="8229600" cy="4785395"/>
          </a:xfrm>
        </p:spPr>
        <p:txBody>
          <a:bodyPr/>
          <a:lstStyle/>
          <a:p>
            <a:r>
              <a:rPr lang="zh-CN" altLang="en-US" dirty="0" smtClean="0">
                <a:solidFill>
                  <a:srgbClr val="FF0000"/>
                </a:solidFill>
              </a:rPr>
              <a:t>数据上传：</a:t>
            </a:r>
            <a:endParaRPr lang="en-US" altLang="zh-CN" dirty="0" smtClean="0">
              <a:solidFill>
                <a:srgbClr val="FF0000"/>
              </a:solidFill>
            </a:endParaRPr>
          </a:p>
          <a:p>
            <a:endParaRPr lang="en-US" altLang="zh-CN" dirty="0">
              <a:solidFill>
                <a:srgbClr val="FF0000"/>
              </a:solidFill>
            </a:endParaRPr>
          </a:p>
          <a:p>
            <a:endParaRPr lang="en-US" altLang="zh-CN" dirty="0" smtClean="0">
              <a:solidFill>
                <a:srgbClr val="FF0000"/>
              </a:solidFill>
            </a:endParaRPr>
          </a:p>
          <a:p>
            <a:pPr marL="0" indent="0">
              <a:buNone/>
            </a:pPr>
            <a:endParaRPr lang="en-US" altLang="zh-CN" dirty="0">
              <a:solidFill>
                <a:srgbClr val="FF0000"/>
              </a:solidFill>
            </a:endParaRPr>
          </a:p>
          <a:p>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818185161"/>
              </p:ext>
            </p:extLst>
          </p:nvPr>
        </p:nvGraphicFramePr>
        <p:xfrm>
          <a:off x="2843808" y="1340769"/>
          <a:ext cx="6096000" cy="5119244"/>
        </p:xfrm>
        <a:graphic>
          <a:graphicData uri="http://schemas.openxmlformats.org/drawingml/2006/table">
            <a:tbl>
              <a:tblPr firstRow="1" bandRow="1">
                <a:tableStyleId>{5C22544A-7EE6-4342-B048-85BDC9FD1C3A}</a:tableStyleId>
              </a:tblPr>
              <a:tblGrid>
                <a:gridCol w="3048000"/>
                <a:gridCol w="3048000"/>
              </a:tblGrid>
              <a:tr h="1637086">
                <a:tc>
                  <a:txBody>
                    <a:bodyPr/>
                    <a:lstStyle/>
                    <a:p>
                      <a:r>
                        <a:rPr lang="zh-CN" altLang="en-US" dirty="0" smtClean="0"/>
                        <a:t>核心实现：</a:t>
                      </a:r>
                      <a:endParaRPr lang="zh-CN" altLang="en-US" dirty="0"/>
                    </a:p>
                  </a:txBody>
                  <a:tcPr/>
                </a:tc>
                <a:tc>
                  <a:txBody>
                    <a:bodyPr/>
                    <a:lstStyle/>
                    <a:p>
                      <a:r>
                        <a:rPr lang="en-US" altLang="zh-CN" dirty="0" smtClean="0"/>
                        <a:t>Tornado </a:t>
                      </a:r>
                      <a:r>
                        <a:rPr lang="en-US" altLang="zh-CN" dirty="0" err="1" smtClean="0"/>
                        <a:t>RequestHandler</a:t>
                      </a:r>
                      <a:r>
                        <a:rPr lang="zh-CN" altLang="en-US" dirty="0" smtClean="0"/>
                        <a:t>，</a:t>
                      </a:r>
                      <a:r>
                        <a:rPr lang="en-US" altLang="zh-CN" dirty="0" err="1" smtClean="0"/>
                        <a:t>tornadostreamform,Asynchronous</a:t>
                      </a:r>
                      <a:r>
                        <a:rPr lang="en-US" altLang="zh-CN" baseline="0" dirty="0" smtClean="0"/>
                        <a:t> Http client</a:t>
                      </a:r>
                    </a:p>
                    <a:p>
                      <a:endParaRPr lang="en-US" altLang="zh-CN" baseline="0" dirty="0" smtClean="0"/>
                    </a:p>
                  </a:txBody>
                  <a:tcPr/>
                </a:tc>
              </a:tr>
              <a:tr h="863981">
                <a:tc>
                  <a:txBody>
                    <a:bodyPr/>
                    <a:lstStyle/>
                    <a:p>
                      <a:r>
                        <a:rPr lang="zh-CN" altLang="en-US" dirty="0" smtClean="0"/>
                        <a:t>核心功能：</a:t>
                      </a:r>
                      <a:endParaRPr lang="zh-CN" altLang="en-US" dirty="0"/>
                    </a:p>
                  </a:txBody>
                  <a:tcPr/>
                </a:tc>
                <a:tc>
                  <a:txBody>
                    <a:bodyPr/>
                    <a:lstStyle/>
                    <a:p>
                      <a:r>
                        <a:rPr lang="en-US" altLang="zh-CN" dirty="0" smtClean="0"/>
                        <a:t>Threading</a:t>
                      </a:r>
                      <a:r>
                        <a:rPr lang="en-US" altLang="zh-CN" baseline="0" dirty="0" smtClean="0"/>
                        <a:t> </a:t>
                      </a:r>
                      <a:r>
                        <a:rPr lang="zh-CN" altLang="en-US" dirty="0" smtClean="0"/>
                        <a:t>分流，分块发送请求</a:t>
                      </a:r>
                      <a:endParaRPr lang="zh-CN" altLang="en-US" dirty="0"/>
                    </a:p>
                  </a:txBody>
                  <a:tcPr/>
                </a:tc>
              </a:tr>
              <a:tr h="1603504">
                <a:tc>
                  <a:txBody>
                    <a:bodyPr/>
                    <a:lstStyle/>
                    <a:p>
                      <a:r>
                        <a:rPr lang="zh-CN" altLang="en-US" dirty="0" smtClean="0"/>
                        <a:t>客户端请求：</a:t>
                      </a:r>
                      <a:endParaRPr lang="zh-CN" altLang="en-US" dirty="0"/>
                    </a:p>
                  </a:txBody>
                  <a:tcPr/>
                </a:tc>
                <a:tc>
                  <a:txBody>
                    <a:bodyPr/>
                    <a:lstStyle/>
                    <a:p>
                      <a:r>
                        <a:rPr lang="en-US" altLang="zh-CN" dirty="0" err="1" smtClean="0"/>
                        <a:t>transupload</a:t>
                      </a:r>
                      <a:r>
                        <a:rPr lang="en-US" altLang="zh-CN" dirty="0" smtClean="0"/>
                        <a:t>("202.122.37.90:28001","/root/leaf/</a:t>
                      </a:r>
                      <a:r>
                        <a:rPr lang="en-US" altLang="zh-CN" dirty="0" err="1" smtClean="0"/>
                        <a:t>night.mkv</a:t>
                      </a:r>
                      <a:r>
                        <a:rPr lang="en-US" altLang="zh-CN" dirty="0" smtClean="0"/>
                        <a:t>","/home/</a:t>
                      </a:r>
                      <a:r>
                        <a:rPr lang="en-US" altLang="zh-CN" dirty="0" err="1" smtClean="0"/>
                        <a:t>wangcong</a:t>
                      </a:r>
                      <a:r>
                        <a:rPr lang="en-US" altLang="zh-CN" dirty="0" smtClean="0"/>
                        <a:t>/leaf/upload/</a:t>
                      </a:r>
                      <a:r>
                        <a:rPr lang="en-US" altLang="zh-CN" dirty="0" err="1" smtClean="0"/>
                        <a:t>night.mkv</a:t>
                      </a:r>
                      <a:r>
                        <a:rPr lang="en-US" altLang="zh-CN" dirty="0" smtClean="0"/>
                        <a:t>");</a:t>
                      </a:r>
                      <a:endParaRPr lang="zh-CN" altLang="en-US" dirty="0"/>
                    </a:p>
                  </a:txBody>
                  <a:tcPr/>
                </a:tc>
              </a:tr>
              <a:tr h="863981">
                <a:tc>
                  <a:txBody>
                    <a:bodyPr/>
                    <a:lstStyle/>
                    <a:p>
                      <a:r>
                        <a:rPr lang="zh-CN" altLang="en-US" dirty="0" smtClean="0"/>
                        <a:t>服务器端响应：</a:t>
                      </a:r>
                      <a:endParaRPr lang="zh-CN" altLang="en-US" dirty="0"/>
                    </a:p>
                  </a:txBody>
                  <a:tcPr/>
                </a:tc>
                <a:tc>
                  <a:txBody>
                    <a:bodyPr/>
                    <a:lstStyle/>
                    <a:p>
                      <a:r>
                        <a:rPr lang="zh-CN" altLang="en-US" dirty="0" smtClean="0"/>
                        <a:t>权限的判断，请求的响应，数据写入</a:t>
                      </a:r>
                      <a:r>
                        <a:rPr lang="en-US" altLang="zh-CN" dirty="0" smtClean="0"/>
                        <a:t>,</a:t>
                      </a:r>
                      <a:r>
                        <a:rPr lang="zh-CN" altLang="en-US" dirty="0" smtClean="0"/>
                        <a:t>返回服务器端元数据</a:t>
                      </a:r>
                      <a:endParaRPr lang="zh-CN" altLang="en-US" dirty="0"/>
                    </a:p>
                  </a:txBody>
                  <a:tcPr/>
                </a:tc>
              </a:tr>
            </a:tbl>
          </a:graphicData>
        </a:graphic>
      </p:graphicFrame>
      <p:sp>
        <p:nvSpPr>
          <p:cNvPr id="5" name="日期占位符 4"/>
          <p:cNvSpPr>
            <a:spLocks noGrp="1"/>
          </p:cNvSpPr>
          <p:nvPr>
            <p:ph type="dt" sz="half" idx="10"/>
          </p:nvPr>
        </p:nvSpPr>
        <p:spPr/>
        <p:txBody>
          <a:bodyPr/>
          <a:lstStyle/>
          <a:p>
            <a:fld id="{949764F5-FC1B-1D43-B74C-32F7E5C4EB88}"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3450294855"/>
      </p:ext>
    </p:extLst>
  </p:cSld>
  <p:clrMapOvr>
    <a:masterClrMapping/>
  </p:clrMapOvr>
  <mc:AlternateContent xmlns:mc="http://schemas.openxmlformats.org/markup-compatibility/2006" xmlns:p14="http://schemas.microsoft.com/office/powerpoint/2010/main">
    <mc:Choice Requires="p14">
      <p:transition spd="slow" p14:dur="2000" advTm="21097"/>
    </mc:Choice>
    <mc:Fallback xmlns="">
      <p:transition xmlns:p14="http://schemas.microsoft.com/office/powerpoint/2010/main" spd="slow" advTm="21097"/>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数据传输性能测试</a:t>
            </a:r>
            <a:endParaRPr lang="zh-CN" altLang="en-US" dirty="0"/>
          </a:p>
        </p:txBody>
      </p:sp>
      <p:sp>
        <p:nvSpPr>
          <p:cNvPr id="3" name="内容占位符 2"/>
          <p:cNvSpPr>
            <a:spLocks noGrp="1"/>
          </p:cNvSpPr>
          <p:nvPr>
            <p:ph idx="1"/>
          </p:nvPr>
        </p:nvSpPr>
        <p:spPr/>
        <p:txBody>
          <a:bodyPr/>
          <a:lstStyle/>
          <a:p>
            <a:r>
              <a:rPr lang="zh-CN" altLang="en-US" dirty="0" smtClean="0"/>
              <a:t>测试环境：</a:t>
            </a:r>
            <a:endParaRPr lang="en-US" altLang="zh-CN" dirty="0" smtClean="0"/>
          </a:p>
          <a:p>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2802897314"/>
              </p:ext>
            </p:extLst>
          </p:nvPr>
        </p:nvGraphicFramePr>
        <p:xfrm>
          <a:off x="2411760" y="1886219"/>
          <a:ext cx="6336704" cy="3562241"/>
        </p:xfrm>
        <a:graphic>
          <a:graphicData uri="http://schemas.openxmlformats.org/drawingml/2006/table">
            <a:tbl>
              <a:tblPr firstRow="1" bandRow="1">
                <a:tableStyleId>{5C22544A-7EE6-4342-B048-85BDC9FD1C3A}</a:tableStyleId>
              </a:tblPr>
              <a:tblGrid>
                <a:gridCol w="3168352"/>
                <a:gridCol w="3168352"/>
              </a:tblGrid>
              <a:tr h="1036982">
                <a:tc>
                  <a:txBody>
                    <a:bodyPr/>
                    <a:lstStyle/>
                    <a:p>
                      <a:r>
                        <a:rPr lang="zh-CN" altLang="en-US" dirty="0" smtClean="0"/>
                        <a:t>服务器端：</a:t>
                      </a:r>
                      <a:r>
                        <a:rPr lang="en-US" altLang="zh-CN" dirty="0" smtClean="0"/>
                        <a:t>202.122.37.90</a:t>
                      </a:r>
                      <a:r>
                        <a:rPr lang="zh-CN" altLang="en-US" dirty="0" smtClean="0"/>
                        <a:t>：</a:t>
                      </a:r>
                      <a:r>
                        <a:rPr lang="en-US" altLang="zh-CN" dirty="0" smtClean="0"/>
                        <a:t>28001</a:t>
                      </a:r>
                      <a:r>
                        <a:rPr lang="en-US" altLang="zh-CN" baseline="0" dirty="0" smtClean="0"/>
                        <a:t> (</a:t>
                      </a:r>
                      <a:r>
                        <a:rPr lang="en-US" altLang="zh-CN" baseline="0" dirty="0" err="1" smtClean="0"/>
                        <a:t>ihep</a:t>
                      </a:r>
                      <a:r>
                        <a:rPr lang="en-US" altLang="zh-CN" baseline="0" dirty="0" smtClean="0"/>
                        <a:t>)</a:t>
                      </a:r>
                      <a:endParaRPr lang="zh-CN" altLang="en-US" dirty="0"/>
                    </a:p>
                  </a:txBody>
                  <a:tcPr/>
                </a:tc>
                <a:tc>
                  <a:txBody>
                    <a:bodyPr/>
                    <a:lstStyle/>
                    <a:p>
                      <a:r>
                        <a:rPr lang="zh-CN" altLang="en-US" dirty="0" smtClean="0"/>
                        <a:t>客户端：</a:t>
                      </a:r>
                      <a:endParaRPr lang="en-US" altLang="zh-CN" dirty="0" smtClean="0"/>
                    </a:p>
                    <a:p>
                      <a:r>
                        <a:rPr lang="en-US" altLang="zh-CN" dirty="0" smtClean="0"/>
                        <a:t>210.75.234.23(</a:t>
                      </a:r>
                      <a:r>
                        <a:rPr lang="en-US" altLang="zh-CN" dirty="0" err="1" smtClean="0"/>
                        <a:t>chengdu</a:t>
                      </a:r>
                      <a:r>
                        <a:rPr lang="en-US" altLang="zh-CN" dirty="0" smtClean="0"/>
                        <a:t>)</a:t>
                      </a:r>
                      <a:endParaRPr lang="zh-CN" altLang="en-US" dirty="0"/>
                    </a:p>
                  </a:txBody>
                  <a:tcPr/>
                </a:tc>
              </a:tr>
              <a:tr h="721823">
                <a:tc>
                  <a:txBody>
                    <a:bodyPr/>
                    <a:lstStyle/>
                    <a:p>
                      <a:r>
                        <a:rPr lang="en-US" altLang="zh-CN" dirty="0" smtClean="0"/>
                        <a:t>8*</a:t>
                      </a:r>
                      <a:r>
                        <a:rPr lang="pt-BR" altLang="zh-CN" dirty="0" smtClean="0"/>
                        <a:t>Intel(R) Xeon(R) CPU E5-2407 v2 @ 2.40GHz</a:t>
                      </a:r>
                    </a:p>
                    <a:p>
                      <a:endParaRPr lang="zh-CN" altLang="en-US" dirty="0"/>
                    </a:p>
                  </a:txBody>
                  <a:tcPr/>
                </a:tc>
                <a:tc>
                  <a:txBody>
                    <a:bodyPr/>
                    <a:lstStyle/>
                    <a:p>
                      <a:r>
                        <a:rPr lang="en-US" altLang="zh-CN" dirty="0" smtClean="0"/>
                        <a:t>2*</a:t>
                      </a:r>
                      <a:r>
                        <a:rPr lang="es-ES" altLang="zh-CN" dirty="0" smtClean="0"/>
                        <a:t>QEMU Virtual CPU version 2.4.1</a:t>
                      </a:r>
                    </a:p>
                    <a:p>
                      <a:endParaRPr lang="zh-CN" altLang="en-US" dirty="0"/>
                    </a:p>
                  </a:txBody>
                  <a:tcPr/>
                </a:tc>
              </a:tr>
              <a:tr h="811780">
                <a:tc>
                  <a:txBody>
                    <a:bodyPr/>
                    <a:lstStyle/>
                    <a:p>
                      <a:r>
                        <a:rPr lang="en-US" altLang="zh-CN" dirty="0" smtClean="0"/>
                        <a:t>Nginx</a:t>
                      </a:r>
                      <a:r>
                        <a:rPr lang="en-US" altLang="zh-CN" baseline="0" dirty="0" smtClean="0"/>
                        <a:t> </a:t>
                      </a:r>
                      <a:r>
                        <a:rPr lang="zh-CN" altLang="en-US" baseline="0" dirty="0" smtClean="0"/>
                        <a:t>反向代理，负责负载均衡（</a:t>
                      </a:r>
                      <a:r>
                        <a:rPr lang="en-US" altLang="zh-CN" baseline="0" dirty="0" smtClean="0"/>
                        <a:t>28003,28004</a:t>
                      </a:r>
                      <a:r>
                        <a:rPr lang="zh-CN" altLang="en-US" baseline="0" dirty="0" smtClean="0"/>
                        <a:t>）</a:t>
                      </a:r>
                      <a:endParaRPr lang="en-US" altLang="zh-CN" baseline="0" dirty="0" smtClean="0"/>
                    </a:p>
                  </a:txBody>
                  <a:tcPr/>
                </a:tc>
                <a:tc>
                  <a:txBody>
                    <a:bodyPr/>
                    <a:lstStyle/>
                    <a:p>
                      <a:r>
                        <a:rPr lang="zh-CN" altLang="en-US" dirty="0" smtClean="0"/>
                        <a:t>向</a:t>
                      </a:r>
                      <a:r>
                        <a:rPr lang="en-US" altLang="zh-CN" dirty="0" smtClean="0"/>
                        <a:t>202.122.37.90:28001</a:t>
                      </a:r>
                      <a:r>
                        <a:rPr lang="zh-CN" altLang="en-US" dirty="0" smtClean="0"/>
                        <a:t>发送请求</a:t>
                      </a:r>
                      <a:endParaRPr lang="zh-CN" altLang="en-US" dirty="0"/>
                    </a:p>
                  </a:txBody>
                  <a:tcPr/>
                </a:tc>
              </a:tr>
              <a:tr h="811780">
                <a:tc>
                  <a:txBody>
                    <a:bodyPr/>
                    <a:lstStyle/>
                    <a:p>
                      <a:r>
                        <a:rPr lang="en-US" altLang="zh-CN" baseline="0" dirty="0" smtClean="0"/>
                        <a:t>Supervisor</a:t>
                      </a:r>
                      <a:r>
                        <a:rPr lang="zh-CN" altLang="en-US" baseline="0" dirty="0" smtClean="0"/>
                        <a:t>进行工作进程监控，管理，重启等</a:t>
                      </a:r>
                      <a:endParaRPr lang="en-US" altLang="zh-CN" baseline="0" dirty="0" smtClean="0"/>
                    </a:p>
                  </a:txBody>
                  <a:tcPr/>
                </a:tc>
                <a:tc>
                  <a:txBody>
                    <a:bodyPr/>
                    <a:lstStyle/>
                    <a:p>
                      <a:endParaRPr lang="zh-CN" altLang="en-US" dirty="0"/>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589240"/>
            <a:ext cx="79057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日期占位符 4"/>
          <p:cNvSpPr>
            <a:spLocks noGrp="1"/>
          </p:cNvSpPr>
          <p:nvPr>
            <p:ph type="dt" sz="half" idx="10"/>
          </p:nvPr>
        </p:nvSpPr>
        <p:spPr/>
        <p:txBody>
          <a:bodyPr/>
          <a:lstStyle/>
          <a:p>
            <a:fld id="{0E719C7E-EEE9-5F42-BF16-FB6F5142E632}" type="datetime1">
              <a:rPr lang="zh-CN" altLang="en-US" smtClean="0">
                <a:solidFill>
                  <a:srgbClr val="1D528D"/>
                </a:solidFill>
              </a:rPr>
              <a:t>17/6/5</a:t>
            </a:fld>
            <a:endParaRPr lang="zh-CN" altLang="en-US">
              <a:solidFill>
                <a:srgbClr val="1D528D"/>
              </a:solidFill>
            </a:endParaRPr>
          </a:p>
        </p:txBody>
      </p:sp>
    </p:spTree>
    <p:custDataLst>
      <p:tags r:id="rId1"/>
    </p:custDataLst>
    <p:extLst>
      <p:ext uri="{BB962C8B-B14F-4D97-AF65-F5344CB8AC3E}">
        <p14:creationId xmlns:p14="http://schemas.microsoft.com/office/powerpoint/2010/main" val="1670339344"/>
      </p:ext>
    </p:extLst>
  </p:cSld>
  <p:clrMapOvr>
    <a:masterClrMapping/>
  </p:clrMapOvr>
  <mc:AlternateContent xmlns:mc="http://schemas.openxmlformats.org/markup-compatibility/2006" xmlns:p14="http://schemas.microsoft.com/office/powerpoint/2010/main">
    <mc:Choice Requires="p14">
      <p:transition spd="slow" p14:dur="2000" advTm="12027"/>
    </mc:Choice>
    <mc:Fallback xmlns="">
      <p:transition xmlns:p14="http://schemas.microsoft.com/office/powerpoint/2010/main" spd="slow" advTm="120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数据传输性能</a:t>
            </a:r>
            <a:r>
              <a:rPr lang="zh-CN" altLang="en-US" dirty="0" smtClean="0"/>
              <a:t>测试</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28216520"/>
              </p:ext>
            </p:extLst>
          </p:nvPr>
        </p:nvGraphicFramePr>
        <p:xfrm>
          <a:off x="4313560" y="2321803"/>
          <a:ext cx="4464495" cy="1381760"/>
        </p:xfrm>
        <a:graphic>
          <a:graphicData uri="http://schemas.openxmlformats.org/drawingml/2006/table">
            <a:tbl>
              <a:tblPr firstRow="1" bandRow="1">
                <a:tableStyleId>{5C22544A-7EE6-4342-B048-85BDC9FD1C3A}</a:tableStyleId>
              </a:tblPr>
              <a:tblGrid>
                <a:gridCol w="1488165"/>
                <a:gridCol w="1488165"/>
                <a:gridCol w="1488165"/>
              </a:tblGrid>
              <a:tr h="149736">
                <a:tc>
                  <a:txBody>
                    <a:bodyPr/>
                    <a:lstStyle/>
                    <a:p>
                      <a:endParaRPr lang="zh-CN" altLang="en-US" dirty="0"/>
                    </a:p>
                  </a:txBody>
                  <a:tcPr/>
                </a:tc>
                <a:tc>
                  <a:txBody>
                    <a:bodyPr/>
                    <a:lstStyle/>
                    <a:p>
                      <a:r>
                        <a:rPr lang="en-US" altLang="zh-CN" dirty="0" err="1" smtClean="0"/>
                        <a:t>eos</a:t>
                      </a:r>
                      <a:endParaRPr lang="zh-CN" altLang="en-US" dirty="0"/>
                    </a:p>
                  </a:txBody>
                  <a:tcPr/>
                </a:tc>
                <a:tc>
                  <a:txBody>
                    <a:bodyPr/>
                    <a:lstStyle/>
                    <a:p>
                      <a:r>
                        <a:rPr lang="en-US" altLang="zh-CN" dirty="0" smtClean="0"/>
                        <a:t>Leaf-</a:t>
                      </a:r>
                      <a:r>
                        <a:rPr lang="en-US" altLang="zh-CN" dirty="0" err="1" smtClean="0"/>
                        <a:t>transferd</a:t>
                      </a:r>
                      <a:endParaRPr lang="zh-CN" altLang="en-US" dirty="0"/>
                    </a:p>
                  </a:txBody>
                  <a:tcPr/>
                </a:tc>
              </a:tr>
              <a:tr h="370840">
                <a:tc>
                  <a:txBody>
                    <a:bodyPr/>
                    <a:lstStyle/>
                    <a:p>
                      <a:r>
                        <a:rPr lang="zh-CN" altLang="en-US" dirty="0" smtClean="0"/>
                        <a:t>读取性能：</a:t>
                      </a:r>
                      <a:endParaRPr lang="zh-CN" altLang="en-US" dirty="0"/>
                    </a:p>
                  </a:txBody>
                  <a:tcPr/>
                </a:tc>
                <a:tc>
                  <a:txBody>
                    <a:bodyPr/>
                    <a:lstStyle/>
                    <a:p>
                      <a:r>
                        <a:rPr lang="en-US" altLang="zh-CN" dirty="0" smtClean="0"/>
                        <a:t>4MB/s</a:t>
                      </a:r>
                      <a:endParaRPr lang="zh-CN" altLang="en-US" dirty="0"/>
                    </a:p>
                  </a:txBody>
                  <a:tcPr/>
                </a:tc>
                <a:tc>
                  <a:txBody>
                    <a:bodyPr/>
                    <a:lstStyle/>
                    <a:p>
                      <a:r>
                        <a:rPr lang="en-US" altLang="zh-CN" dirty="0" smtClean="0"/>
                        <a:t>70MB/s</a:t>
                      </a:r>
                      <a:endParaRPr lang="zh-CN" altLang="en-US" dirty="0"/>
                    </a:p>
                  </a:txBody>
                  <a:tcPr/>
                </a:tc>
              </a:tr>
              <a:tr h="370840">
                <a:tc>
                  <a:txBody>
                    <a:bodyPr/>
                    <a:lstStyle/>
                    <a:p>
                      <a:r>
                        <a:rPr lang="zh-CN" altLang="en-US" dirty="0" smtClean="0"/>
                        <a:t>写入性能</a:t>
                      </a:r>
                      <a:endParaRPr lang="zh-CN" altLang="en-US" dirty="0"/>
                    </a:p>
                  </a:txBody>
                  <a:tcPr/>
                </a:tc>
                <a:tc>
                  <a:txBody>
                    <a:bodyPr/>
                    <a:lstStyle/>
                    <a:p>
                      <a:r>
                        <a:rPr lang="en-US" altLang="zh-CN" dirty="0" smtClean="0"/>
                        <a:t>15MB/s</a:t>
                      </a:r>
                      <a:endParaRPr lang="zh-CN" altLang="en-US" dirty="0"/>
                    </a:p>
                  </a:txBody>
                  <a:tcPr/>
                </a:tc>
                <a:tc>
                  <a:txBody>
                    <a:bodyPr/>
                    <a:lstStyle/>
                    <a:p>
                      <a:r>
                        <a:rPr lang="en-US" altLang="zh-CN" dirty="0" smtClean="0"/>
                        <a:t>60MB/s</a:t>
                      </a:r>
                      <a:endParaRPr lang="zh-CN" altLang="en-US"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938820"/>
            <a:ext cx="38576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83968" y="4422297"/>
            <a:ext cx="3024336" cy="646331"/>
          </a:xfrm>
          <a:prstGeom prst="rect">
            <a:avLst/>
          </a:prstGeom>
          <a:noFill/>
        </p:spPr>
        <p:txBody>
          <a:bodyPr wrap="square" rtlCol="0">
            <a:spAutoFit/>
          </a:bodyPr>
          <a:lstStyle/>
          <a:p>
            <a:r>
              <a:rPr lang="en-US" altLang="zh-CN" dirty="0" smtClean="0"/>
              <a:t>Md5</a:t>
            </a:r>
            <a:r>
              <a:rPr lang="zh-CN" altLang="en-US" dirty="0" smtClean="0"/>
              <a:t>文件校验：</a:t>
            </a:r>
            <a:endParaRPr lang="en-US" altLang="zh-CN" dirty="0" smtClean="0"/>
          </a:p>
          <a:p>
            <a:endParaRPr lang="zh-CN" altLang="en-US" dirty="0"/>
          </a:p>
        </p:txBody>
      </p:sp>
      <p:sp>
        <p:nvSpPr>
          <p:cNvPr id="9" name="TextBox 8"/>
          <p:cNvSpPr txBox="1"/>
          <p:nvPr/>
        </p:nvSpPr>
        <p:spPr>
          <a:xfrm>
            <a:off x="179512" y="1664498"/>
            <a:ext cx="4320480" cy="646331"/>
          </a:xfrm>
          <a:prstGeom prst="rect">
            <a:avLst/>
          </a:prstGeom>
          <a:noFill/>
        </p:spPr>
        <p:txBody>
          <a:bodyPr wrap="square" rtlCol="0">
            <a:spAutoFit/>
          </a:bodyPr>
          <a:lstStyle/>
          <a:p>
            <a:r>
              <a:rPr lang="zh-CN" altLang="en-US" dirty="0" smtClean="0"/>
              <a:t>网络环境：</a:t>
            </a:r>
            <a:r>
              <a:rPr lang="en-US" altLang="zh-CN" dirty="0" err="1" smtClean="0"/>
              <a:t>iperf</a:t>
            </a:r>
            <a:r>
              <a:rPr lang="zh-CN" altLang="en-US" dirty="0" smtClean="0"/>
              <a:t>测网络带宽</a:t>
            </a:r>
            <a:r>
              <a:rPr lang="en-US" altLang="zh-CN" dirty="0" smtClean="0"/>
              <a:t>80MB/s</a:t>
            </a:r>
            <a:endParaRPr lang="zh-CN" altLang="en-US" dirty="0" smtClean="0"/>
          </a:p>
          <a:p>
            <a:r>
              <a:rPr lang="zh-CN" altLang="en-US" dirty="0" smtClean="0"/>
              <a:t>读取</a:t>
            </a:r>
            <a:r>
              <a:rPr lang="en-US" altLang="zh-CN" dirty="0" smtClean="0"/>
              <a:t>800MB</a:t>
            </a:r>
            <a:r>
              <a:rPr lang="zh-CN" altLang="en-US" dirty="0" smtClean="0"/>
              <a:t>的文件</a:t>
            </a:r>
            <a:endParaRPr lang="zh-CN" altLang="en-US" dirty="0"/>
          </a:p>
        </p:txBody>
      </p:sp>
      <p:pic>
        <p:nvPicPr>
          <p:cNvPr id="3075" name="Picture 3" descr="C:\Users\cfairy\Desktop\read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7" y="2310829"/>
            <a:ext cx="3976299" cy="2982764"/>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10"/>
          </p:nvPr>
        </p:nvSpPr>
        <p:spPr/>
        <p:txBody>
          <a:bodyPr/>
          <a:lstStyle/>
          <a:p>
            <a:fld id="{331E0075-F30B-434D-AF1E-1694BA50709A}"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897391617"/>
      </p:ext>
    </p:extLst>
  </p:cSld>
  <p:clrMapOvr>
    <a:masterClrMapping/>
  </p:clrMapOvr>
  <mc:AlternateContent xmlns:mc="http://schemas.openxmlformats.org/markup-compatibility/2006" xmlns:p14="http://schemas.microsoft.com/office/powerpoint/2010/main">
    <mc:Choice Requires="p14">
      <p:transition spd="slow" p14:dur="2000" advTm="43226"/>
    </mc:Choice>
    <mc:Fallback xmlns="">
      <p:transition xmlns:p14="http://schemas.microsoft.com/office/powerpoint/2010/main" spd="slow" advTm="43226"/>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远程数据传输</a:t>
            </a:r>
            <a:endParaRPr lang="zh-CN" alt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769093"/>
            <a:ext cx="6573416" cy="223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1412776"/>
            <a:ext cx="4896544" cy="369332"/>
          </a:xfrm>
          <a:prstGeom prst="rect">
            <a:avLst/>
          </a:prstGeom>
          <a:noFill/>
        </p:spPr>
        <p:txBody>
          <a:bodyPr wrap="square" rtlCol="0">
            <a:spAutoFit/>
          </a:bodyPr>
          <a:lstStyle/>
          <a:p>
            <a:r>
              <a:rPr lang="zh-CN" altLang="en-US" dirty="0" smtClean="0"/>
              <a:t>服务器端日志（</a:t>
            </a:r>
            <a:r>
              <a:rPr lang="en-US" altLang="zh-CN" dirty="0" smtClean="0"/>
              <a:t>multiserver-28003.log</a:t>
            </a:r>
            <a:r>
              <a:rPr lang="zh-CN" altLang="en-US" dirty="0" smtClean="0"/>
              <a:t>）：</a:t>
            </a:r>
            <a:endParaRPr lang="zh-CN" altLang="en-US" dirty="0"/>
          </a:p>
        </p:txBody>
      </p:sp>
      <p:sp>
        <p:nvSpPr>
          <p:cNvPr id="7" name="TextBox 6"/>
          <p:cNvSpPr txBox="1"/>
          <p:nvPr/>
        </p:nvSpPr>
        <p:spPr>
          <a:xfrm>
            <a:off x="539552" y="4077072"/>
            <a:ext cx="1656184" cy="369332"/>
          </a:xfrm>
          <a:prstGeom prst="rect">
            <a:avLst/>
          </a:prstGeom>
          <a:noFill/>
        </p:spPr>
        <p:txBody>
          <a:bodyPr wrap="square" rtlCol="0">
            <a:spAutoFit/>
          </a:bodyPr>
          <a:lstStyle/>
          <a:p>
            <a:r>
              <a:rPr lang="zh-CN" altLang="en-US" dirty="0" smtClean="0"/>
              <a:t>客户端请求：</a:t>
            </a:r>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436612"/>
            <a:ext cx="80581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占位符 3"/>
          <p:cNvSpPr>
            <a:spLocks noGrp="1"/>
          </p:cNvSpPr>
          <p:nvPr>
            <p:ph type="dt" sz="half" idx="10"/>
          </p:nvPr>
        </p:nvSpPr>
        <p:spPr/>
        <p:txBody>
          <a:bodyPr/>
          <a:lstStyle/>
          <a:p>
            <a:fld id="{D48AE6EA-154B-6245-B430-507637675A44}"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1333128229"/>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xmlns:p14="http://schemas.microsoft.com/office/powerpoint/2010/main" spd="slow" advTm="535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下一步工作</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针对更多的高能物理实验和更多的事例特征变量，展开大规模的研究和测试。</a:t>
            </a:r>
            <a:endParaRPr lang="en-US" altLang="zh-CN" dirty="0" smtClean="0"/>
          </a:p>
          <a:p>
            <a:endParaRPr lang="en-US" altLang="zh-CN" dirty="0" smtClean="0"/>
          </a:p>
          <a:p>
            <a:r>
              <a:rPr lang="en-US" altLang="zh-CN" dirty="0" smtClean="0"/>
              <a:t>2.</a:t>
            </a:r>
            <a:r>
              <a:rPr lang="zh-CN" altLang="en-US" dirty="0" smtClean="0"/>
              <a:t>实现数据传输和服务器端事例数据库的结合，实现事例的序列化传输。</a:t>
            </a:r>
            <a:endParaRPr lang="en-US" altLang="zh-CN" dirty="0" smtClean="0"/>
          </a:p>
          <a:p>
            <a:endParaRPr lang="en-US" altLang="zh-CN" dirty="0" smtClean="0"/>
          </a:p>
          <a:p>
            <a:r>
              <a:rPr lang="en-US" altLang="zh-CN" dirty="0" smtClean="0"/>
              <a:t>3.</a:t>
            </a:r>
            <a:r>
              <a:rPr lang="zh-CN" altLang="en-US" dirty="0" smtClean="0"/>
              <a:t>对远程数据传输和缓存系统进行性能优化，提高系统性能。</a:t>
            </a:r>
            <a:endParaRPr lang="en-US" altLang="zh-CN" dirty="0" smtClean="0"/>
          </a:p>
          <a:p>
            <a:endParaRPr lang="en-US" altLang="zh-CN" dirty="0" smtClean="0"/>
          </a:p>
          <a:p>
            <a:pPr marL="0" indent="0">
              <a:buNone/>
            </a:pPr>
            <a:r>
              <a:rPr lang="en-US" altLang="zh-CN" dirty="0"/>
              <a:t> </a:t>
            </a:r>
            <a:r>
              <a:rPr lang="en-US" altLang="zh-CN" dirty="0" smtClean="0"/>
              <a:t>  </a:t>
            </a:r>
            <a:endParaRPr lang="zh-CN" altLang="en-US" dirty="0"/>
          </a:p>
        </p:txBody>
      </p:sp>
      <p:sp>
        <p:nvSpPr>
          <p:cNvPr id="5" name="日期占位符 4"/>
          <p:cNvSpPr>
            <a:spLocks noGrp="1"/>
          </p:cNvSpPr>
          <p:nvPr>
            <p:ph type="dt" sz="half" idx="10"/>
          </p:nvPr>
        </p:nvSpPr>
        <p:spPr/>
        <p:txBody>
          <a:bodyPr/>
          <a:lstStyle/>
          <a:p>
            <a:fld id="{29CD0020-8D68-2247-A9B2-F7E624056B5A}"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89552039"/>
      </p:ext>
    </p:extLst>
  </p:cSld>
  <p:clrMapOvr>
    <a:masterClrMapping/>
  </p:clrMapOvr>
  <mc:AlternateContent xmlns:mc="http://schemas.openxmlformats.org/markup-compatibility/2006" xmlns:p14="http://schemas.microsoft.com/office/powerpoint/2010/main">
    <mc:Choice Requires="p14">
      <p:transition spd="slow" p14:dur="2000" advTm="37067"/>
    </mc:Choice>
    <mc:Fallback xmlns="">
      <p:transition xmlns:p14="http://schemas.microsoft.com/office/powerpoint/2010/main" spd="slow" advTm="3706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r>
              <a:rPr lang="zh-CN" altLang="en-US" sz="5400" dirty="0" smtClean="0"/>
              <a:t>谢 谢</a:t>
            </a:r>
            <a:endParaRPr lang="zh-CN" altLang="en-US" sz="5400" dirty="0"/>
          </a:p>
        </p:txBody>
      </p:sp>
      <p:sp>
        <p:nvSpPr>
          <p:cNvPr id="5" name="日期占位符 4"/>
          <p:cNvSpPr>
            <a:spLocks noGrp="1"/>
          </p:cNvSpPr>
          <p:nvPr>
            <p:ph type="dt" sz="half" idx="10"/>
          </p:nvPr>
        </p:nvSpPr>
        <p:spPr/>
        <p:txBody>
          <a:bodyPr/>
          <a:lstStyle/>
          <a:p>
            <a:fld id="{09118680-1AA0-E346-A9FB-36D218946FB8}"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1981070097"/>
      </p:ext>
    </p:extLst>
  </p:cSld>
  <p:clrMapOvr>
    <a:masterClrMapping/>
  </p:clrMapOvr>
  <mc:AlternateContent xmlns:mc="http://schemas.openxmlformats.org/markup-compatibility/2006" xmlns:p14="http://schemas.microsoft.com/office/powerpoint/2010/main">
    <mc:Choice Requires="p14">
      <p:transition spd="slow" p14:dur="2000" advTm="646"/>
    </mc:Choice>
    <mc:Fallback xmlns="">
      <p:transition xmlns:p14="http://schemas.microsoft.com/office/powerpoint/2010/main" spd="slow" advTm="64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背景及意义</a:t>
            </a:r>
            <a:endParaRPr lang="zh-CN" altLang="en-US" dirty="0"/>
          </a:p>
        </p:txBody>
      </p:sp>
      <p:sp>
        <p:nvSpPr>
          <p:cNvPr id="3" name="内容占位符 2"/>
          <p:cNvSpPr>
            <a:spLocks noGrp="1"/>
          </p:cNvSpPr>
          <p:nvPr>
            <p:ph idx="1"/>
          </p:nvPr>
        </p:nvSpPr>
        <p:spPr>
          <a:xfrm>
            <a:off x="457200" y="1484313"/>
            <a:ext cx="3538736" cy="4641850"/>
          </a:xfrm>
        </p:spPr>
        <p:txBody>
          <a:bodyPr/>
          <a:lstStyle/>
          <a:p>
            <a:pPr marL="0" indent="0">
              <a:buNone/>
            </a:pPr>
            <a:r>
              <a:rPr lang="zh-CN" altLang="en-US" dirty="0" smtClean="0"/>
              <a:t>高能物理数据处理过程：</a:t>
            </a:r>
            <a:endParaRPr lang="en-US" altLang="zh-CN" dirty="0" smtClean="0"/>
          </a:p>
          <a:p>
            <a:pPr>
              <a:lnSpc>
                <a:spcPct val="120000"/>
              </a:lnSpc>
            </a:pPr>
            <a:r>
              <a:rPr lang="zh-CN" altLang="en-US" sz="1400" b="1" dirty="0"/>
              <a:t>事例：</a:t>
            </a:r>
            <a:r>
              <a:rPr lang="zh-CN" altLang="en-US" sz="1400" dirty="0"/>
              <a:t>一次粒子对撞或者一次粒子间的相互作用</a:t>
            </a:r>
            <a:endParaRPr lang="en-US" altLang="zh-CN" sz="1400" dirty="0"/>
          </a:p>
          <a:p>
            <a:pPr lvl="1">
              <a:lnSpc>
                <a:spcPct val="120000"/>
              </a:lnSpc>
            </a:pPr>
            <a:r>
              <a:rPr lang="zh-CN" altLang="en-US" sz="1400" dirty="0"/>
              <a:t>粒子物理研究的基本对象</a:t>
            </a:r>
            <a:endParaRPr lang="en-US" altLang="zh-CN" sz="1400" dirty="0"/>
          </a:p>
          <a:p>
            <a:pPr>
              <a:lnSpc>
                <a:spcPct val="120000"/>
              </a:lnSpc>
            </a:pPr>
            <a:r>
              <a:rPr lang="zh-CN" altLang="en-US" sz="1400" dirty="0"/>
              <a:t>探测器记录事例，产生原始数据</a:t>
            </a:r>
            <a:endParaRPr lang="en-US" altLang="zh-CN" sz="1400" dirty="0"/>
          </a:p>
          <a:p>
            <a:pPr lvl="1">
              <a:lnSpc>
                <a:spcPct val="120000"/>
              </a:lnSpc>
            </a:pPr>
            <a:r>
              <a:rPr lang="zh-CN" altLang="en-US" sz="1400" dirty="0"/>
              <a:t>以二进制格式记录的探测器信号</a:t>
            </a:r>
            <a:endParaRPr lang="en-US" altLang="zh-CN" sz="1400" dirty="0"/>
          </a:p>
          <a:p>
            <a:pPr lvl="1">
              <a:lnSpc>
                <a:spcPct val="120000"/>
              </a:lnSpc>
            </a:pPr>
            <a:r>
              <a:rPr lang="zh-CN" altLang="en-US" sz="1400" dirty="0"/>
              <a:t>由计算机产生模拟实验的蒙特卡罗模拟数据，数字化</a:t>
            </a:r>
            <a:endParaRPr lang="en-US" altLang="zh-CN" sz="1400" dirty="0"/>
          </a:p>
          <a:p>
            <a:pPr>
              <a:lnSpc>
                <a:spcPct val="120000"/>
              </a:lnSpc>
            </a:pPr>
            <a:r>
              <a:rPr lang="zh-CN" altLang="en-US" sz="1400" dirty="0"/>
              <a:t>事例重建</a:t>
            </a:r>
            <a:endParaRPr lang="en-US" altLang="zh-CN" sz="1400" dirty="0"/>
          </a:p>
          <a:p>
            <a:pPr lvl="1">
              <a:lnSpc>
                <a:spcPct val="120000"/>
              </a:lnSpc>
            </a:pPr>
            <a:r>
              <a:rPr lang="zh-CN" altLang="en-US" sz="1400" dirty="0"/>
              <a:t>读出</a:t>
            </a:r>
            <a:r>
              <a:rPr lang="en-US" altLang="zh-CN" sz="1400" dirty="0"/>
              <a:t>Raw/MC Raw</a:t>
            </a:r>
            <a:r>
              <a:rPr lang="zh-CN" altLang="en-US" sz="1400" dirty="0"/>
              <a:t>数据，处理后产生相关物理信息，如动量、对撞顶点</a:t>
            </a:r>
            <a:r>
              <a:rPr lang="zh-CN" altLang="en-US" sz="1400" dirty="0" smtClean="0"/>
              <a:t>等。</a:t>
            </a:r>
            <a:endParaRPr lang="en-US" altLang="zh-CN" sz="1400" dirty="0"/>
          </a:p>
          <a:p>
            <a:pPr>
              <a:lnSpc>
                <a:spcPct val="120000"/>
              </a:lnSpc>
            </a:pPr>
            <a:r>
              <a:rPr lang="zh-CN" altLang="en-US" sz="1400" dirty="0"/>
              <a:t>数据分析</a:t>
            </a:r>
            <a:endParaRPr lang="en-US" altLang="zh-CN" sz="1400" dirty="0"/>
          </a:p>
          <a:p>
            <a:pPr lvl="1">
              <a:lnSpc>
                <a:spcPct val="120000"/>
              </a:lnSpc>
            </a:pPr>
            <a:r>
              <a:rPr lang="zh-CN" altLang="en-US" sz="1400" dirty="0"/>
              <a:t>由上千个属性组成的</a:t>
            </a:r>
            <a:r>
              <a:rPr lang="en-US" altLang="zh-CN" sz="1400" b="1" dirty="0"/>
              <a:t>DST </a:t>
            </a:r>
            <a:r>
              <a:rPr lang="en-US" altLang="zh-CN" sz="1400" dirty="0"/>
              <a:t>Event</a:t>
            </a:r>
            <a:r>
              <a:rPr lang="zh-CN" altLang="en-US" sz="1400" dirty="0"/>
              <a:t>文件，提供物理学家进行分析，并最后产生物理</a:t>
            </a:r>
            <a:r>
              <a:rPr lang="zh-CN" altLang="en-US" sz="1400" dirty="0" smtClean="0"/>
              <a:t>结果。</a:t>
            </a:r>
            <a:endParaRPr lang="en-US" altLang="zh-CN" sz="1400" dirty="0" smtClean="0">
              <a:solidFill>
                <a:srgbClr val="FF0000"/>
              </a:solidFill>
            </a:endParaRPr>
          </a:p>
          <a:p>
            <a:pPr marL="0" indent="0">
              <a:buNone/>
            </a:pPr>
            <a:endParaRPr lang="en-US" altLang="zh-CN" dirty="0" smtClean="0">
              <a:solidFill>
                <a:srgbClr val="FF0000"/>
              </a:solidFill>
            </a:endParaRPr>
          </a:p>
        </p:txBody>
      </p:sp>
      <p:pic>
        <p:nvPicPr>
          <p:cNvPr id="7" name="Picture 2" descr="LHCanalysis.tiff"/>
          <p:cNvPicPr>
            <a:picLocks noChangeAspect="1"/>
          </p:cNvPicPr>
          <p:nvPr/>
        </p:nvPicPr>
        <p:blipFill>
          <a:blip r:embed="rId3"/>
          <a:stretch>
            <a:fillRect/>
          </a:stretch>
        </p:blipFill>
        <p:spPr>
          <a:xfrm>
            <a:off x="3995936" y="1412776"/>
            <a:ext cx="4896544" cy="4620259"/>
          </a:xfrm>
          <a:prstGeom prst="rect">
            <a:avLst/>
          </a:prstGeom>
        </p:spPr>
      </p:pic>
      <p:sp>
        <p:nvSpPr>
          <p:cNvPr id="5" name="日期占位符 4"/>
          <p:cNvSpPr>
            <a:spLocks noGrp="1"/>
          </p:cNvSpPr>
          <p:nvPr>
            <p:ph type="dt" sz="half" idx="10"/>
          </p:nvPr>
        </p:nvSpPr>
        <p:spPr/>
        <p:txBody>
          <a:bodyPr/>
          <a:lstStyle/>
          <a:p>
            <a:fld id="{3182115C-ECB3-F945-933F-E8F31385155D}"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3372792993"/>
      </p:ext>
    </p:extLst>
  </p:cSld>
  <p:clrMapOvr>
    <a:masterClrMapping/>
  </p:clrMapOvr>
  <mc:AlternateContent xmlns:mc="http://schemas.openxmlformats.org/markup-compatibility/2006" xmlns:p14="http://schemas.microsoft.com/office/powerpoint/2010/main">
    <mc:Choice Requires="p14">
      <p:transition spd="slow" p14:dur="2000" advTm="135"/>
    </mc:Choice>
    <mc:Fallback xmlns="">
      <p:transition xmlns:p14="http://schemas.microsoft.com/office/powerpoint/2010/main" spd="slow" advTm="13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背景与意义</a:t>
            </a:r>
            <a:endParaRPr lang="zh-CN" altLang="en-US" dirty="0"/>
          </a:p>
        </p:txBody>
      </p:sp>
      <p:sp>
        <p:nvSpPr>
          <p:cNvPr id="3" name="内容占位符 2"/>
          <p:cNvSpPr>
            <a:spLocks noGrp="1"/>
          </p:cNvSpPr>
          <p:nvPr>
            <p:ph idx="1"/>
          </p:nvPr>
        </p:nvSpPr>
        <p:spPr>
          <a:xfrm>
            <a:off x="428596" y="1357297"/>
            <a:ext cx="8401080" cy="5088059"/>
          </a:xfrm>
        </p:spPr>
        <p:txBody>
          <a:bodyPr>
            <a:noAutofit/>
          </a:bodyPr>
          <a:lstStyle/>
          <a:p>
            <a:r>
              <a:rPr lang="en-US" altLang="zh-CN" sz="2000" dirty="0" smtClean="0"/>
              <a:t>BEPCII/BESIII</a:t>
            </a:r>
          </a:p>
          <a:p>
            <a:pPr lvl="1"/>
            <a:r>
              <a:rPr lang="zh-CN" altLang="en-US" sz="1800" dirty="0" smtClean="0"/>
              <a:t>每年产生</a:t>
            </a:r>
            <a:r>
              <a:rPr lang="en-US" altLang="zh-CN" sz="1800" dirty="0" smtClean="0"/>
              <a:t>~100TB</a:t>
            </a:r>
            <a:r>
              <a:rPr lang="zh-CN" altLang="en-US" sz="1800" dirty="0" smtClean="0"/>
              <a:t>原始数据</a:t>
            </a:r>
            <a:endParaRPr lang="en-US" altLang="zh-CN" sz="1800" dirty="0" smtClean="0"/>
          </a:p>
          <a:p>
            <a:pPr lvl="1"/>
            <a:r>
              <a:rPr lang="zh-CN" altLang="en-US" sz="1800" dirty="0" smtClean="0"/>
              <a:t>目前数据量超过</a:t>
            </a:r>
            <a:r>
              <a:rPr lang="en-US" altLang="zh-CN" sz="1800" dirty="0" smtClean="0"/>
              <a:t>3.5PB</a:t>
            </a:r>
          </a:p>
          <a:p>
            <a:pPr lvl="1"/>
            <a:r>
              <a:rPr lang="zh-CN" altLang="en-US" sz="1800" dirty="0" smtClean="0"/>
              <a:t>未来</a:t>
            </a:r>
            <a:r>
              <a:rPr lang="en-US" altLang="zh-CN" sz="1800" dirty="0" smtClean="0"/>
              <a:t>5</a:t>
            </a:r>
            <a:r>
              <a:rPr lang="zh-CN" altLang="en-US" sz="1800" dirty="0" smtClean="0"/>
              <a:t>年数据量超过</a:t>
            </a:r>
            <a:r>
              <a:rPr lang="en-US" altLang="zh-CN" sz="1800" dirty="0" smtClean="0"/>
              <a:t>5PB</a:t>
            </a:r>
          </a:p>
          <a:p>
            <a:r>
              <a:rPr lang="zh-CN" altLang="en-US" sz="2000" dirty="0" smtClean="0"/>
              <a:t>大亚湾反应堆</a:t>
            </a:r>
            <a:endParaRPr lang="en-US" altLang="zh-CN" sz="2000" dirty="0" smtClean="0"/>
          </a:p>
          <a:p>
            <a:pPr lvl="1"/>
            <a:r>
              <a:rPr lang="zh-CN" altLang="en-US" sz="1800" dirty="0" smtClean="0"/>
              <a:t>目前数据量超过</a:t>
            </a:r>
            <a:r>
              <a:rPr lang="en-US" altLang="zh-CN" sz="1800" dirty="0" smtClean="0"/>
              <a:t>400TB</a:t>
            </a:r>
          </a:p>
          <a:p>
            <a:r>
              <a:rPr lang="en-US" altLang="zh-CN" sz="2000" dirty="0" smtClean="0"/>
              <a:t>JUNO</a:t>
            </a:r>
            <a:r>
              <a:rPr lang="zh-CN" altLang="en-US" sz="2000" dirty="0" smtClean="0"/>
              <a:t>江门中微子实验</a:t>
            </a:r>
            <a:endParaRPr lang="en-US" altLang="zh-CN" sz="2000" dirty="0" smtClean="0"/>
          </a:p>
          <a:p>
            <a:pPr lvl="1"/>
            <a:r>
              <a:rPr lang="zh-CN" altLang="en-US" sz="1800" dirty="0" smtClean="0"/>
              <a:t>每年产生</a:t>
            </a:r>
            <a:r>
              <a:rPr lang="en-US" altLang="zh-CN" sz="1800" dirty="0" smtClean="0"/>
              <a:t>2PB</a:t>
            </a:r>
            <a:r>
              <a:rPr lang="zh-CN" altLang="en-US" sz="1800" dirty="0" smtClean="0"/>
              <a:t>数据</a:t>
            </a:r>
            <a:endParaRPr lang="en-US" altLang="zh-CN" sz="1800" dirty="0" smtClean="0"/>
          </a:p>
          <a:p>
            <a:r>
              <a:rPr lang="zh-CN" altLang="en-US" sz="2000" dirty="0" smtClean="0"/>
              <a:t>羊八井宇宙线实验</a:t>
            </a:r>
            <a:endParaRPr lang="en-US" altLang="zh-CN" sz="2000" dirty="0" smtClean="0"/>
          </a:p>
          <a:p>
            <a:pPr lvl="1"/>
            <a:r>
              <a:rPr lang="zh-CN" altLang="en-US" sz="1800" dirty="0" smtClean="0"/>
              <a:t>每年产生</a:t>
            </a:r>
            <a:r>
              <a:rPr lang="en-US" altLang="zh-CN" sz="1800" dirty="0" smtClean="0"/>
              <a:t>200TB</a:t>
            </a:r>
            <a:r>
              <a:rPr lang="zh-CN" altLang="en-US" sz="1800" dirty="0" smtClean="0"/>
              <a:t>数据</a:t>
            </a:r>
            <a:endParaRPr lang="en-US" altLang="zh-CN" sz="1800" dirty="0" smtClean="0"/>
          </a:p>
          <a:p>
            <a:r>
              <a:rPr lang="en-US" altLang="zh-CN" sz="2000" dirty="0" smtClean="0"/>
              <a:t>LHAASO</a:t>
            </a:r>
            <a:r>
              <a:rPr lang="zh-CN" altLang="en-US" sz="2000" dirty="0" smtClean="0"/>
              <a:t>高海拔宇宙线观测站</a:t>
            </a:r>
            <a:endParaRPr lang="en-US" altLang="zh-CN" sz="2000" dirty="0" smtClean="0"/>
          </a:p>
          <a:p>
            <a:pPr lvl="1"/>
            <a:r>
              <a:rPr lang="zh-CN" altLang="en-US" sz="1800" dirty="0" smtClean="0"/>
              <a:t>每年产生</a:t>
            </a:r>
            <a:r>
              <a:rPr lang="en-US" altLang="zh-CN" sz="1800" dirty="0" smtClean="0"/>
              <a:t>2PB</a:t>
            </a:r>
            <a:r>
              <a:rPr lang="zh-CN" altLang="en-US" sz="1800" dirty="0" smtClean="0"/>
              <a:t>数据</a:t>
            </a:r>
            <a:endParaRPr lang="en-US" altLang="zh-CN" sz="1800" dirty="0" smtClean="0"/>
          </a:p>
          <a:p>
            <a:r>
              <a:rPr lang="zh-CN" altLang="en-US" sz="2000" dirty="0" smtClean="0"/>
              <a:t>硬</a:t>
            </a:r>
            <a:r>
              <a:rPr lang="en-US" altLang="zh-CN" sz="2000" dirty="0" smtClean="0"/>
              <a:t>X</a:t>
            </a:r>
            <a:r>
              <a:rPr lang="zh-CN" altLang="en-US" sz="2000" dirty="0" smtClean="0"/>
              <a:t>射线调制望远镜</a:t>
            </a:r>
            <a:endParaRPr lang="en-US" altLang="zh-CN" sz="2000" dirty="0" smtClean="0"/>
          </a:p>
          <a:p>
            <a:r>
              <a:rPr lang="zh-CN" altLang="en-US" sz="2000" dirty="0" smtClean="0"/>
              <a:t>高能所是</a:t>
            </a:r>
            <a:r>
              <a:rPr lang="en-US" altLang="zh-CN" sz="2000" dirty="0" smtClean="0"/>
              <a:t>WLCG</a:t>
            </a:r>
            <a:r>
              <a:rPr lang="zh-CN" altLang="en-US" sz="2000" dirty="0" smtClean="0"/>
              <a:t>的</a:t>
            </a:r>
            <a:r>
              <a:rPr lang="en-US" altLang="zh-CN" sz="2000" dirty="0" smtClean="0"/>
              <a:t>Tier-2</a:t>
            </a:r>
            <a:r>
              <a:rPr lang="zh-CN" altLang="en-US" sz="2000" dirty="0" smtClean="0"/>
              <a:t>站点，参与</a:t>
            </a:r>
            <a:r>
              <a:rPr lang="en-US" altLang="zh-CN" sz="2000" dirty="0" smtClean="0"/>
              <a:t>ATLAS</a:t>
            </a:r>
            <a:r>
              <a:rPr lang="zh-CN" altLang="en-US" sz="2000" dirty="0" smtClean="0"/>
              <a:t>和</a:t>
            </a:r>
            <a:r>
              <a:rPr lang="en-US" altLang="zh-CN" sz="2000" dirty="0" smtClean="0"/>
              <a:t>CMS</a:t>
            </a:r>
            <a:r>
              <a:rPr lang="zh-CN" altLang="en-US" sz="2000" dirty="0" smtClean="0"/>
              <a:t>实验</a:t>
            </a:r>
            <a:endParaRPr lang="zh-CN" altLang="en-US" sz="2000" dirty="0"/>
          </a:p>
        </p:txBody>
      </p:sp>
      <p:sp>
        <p:nvSpPr>
          <p:cNvPr id="4" name="日期占位符 3"/>
          <p:cNvSpPr>
            <a:spLocks noGrp="1"/>
          </p:cNvSpPr>
          <p:nvPr>
            <p:ph type="dt" sz="half" idx="10"/>
          </p:nvPr>
        </p:nvSpPr>
        <p:spPr/>
        <p:txBody>
          <a:bodyPr/>
          <a:lstStyle/>
          <a:p>
            <a:fld id="{9A2E05FC-392C-482B-9FB4-BBA786FDEF1E}" type="datetime1">
              <a:rPr lang="zh-CN" altLang="en-US" smtClean="0">
                <a:solidFill>
                  <a:prstClr val="black">
                    <a:tint val="75000"/>
                  </a:prstClr>
                </a:solidFill>
              </a:rPr>
              <a:pPr/>
              <a:t>17/6/5</a:t>
            </a:fld>
            <a:endParaRPr lang="zh-CN" altLang="en-US" dirty="0">
              <a:solidFill>
                <a:prstClr val="black">
                  <a:tint val="75000"/>
                </a:prstClr>
              </a:solidFill>
            </a:endParaRPr>
          </a:p>
        </p:txBody>
      </p:sp>
      <p:sp>
        <p:nvSpPr>
          <p:cNvPr id="6" name="灯片编号占位符 5"/>
          <p:cNvSpPr>
            <a:spLocks noGrp="1"/>
          </p:cNvSpPr>
          <p:nvPr>
            <p:ph type="sldNum" sz="quarter" idx="4294967295"/>
          </p:nvPr>
        </p:nvSpPr>
        <p:spPr>
          <a:xfrm>
            <a:off x="6686872" y="6525344"/>
            <a:ext cx="2133600" cy="365125"/>
          </a:xfrm>
          <a:prstGeom prst="rect">
            <a:avLst/>
          </a:prstGeom>
        </p:spPr>
        <p:txBody>
          <a:bodyPr/>
          <a:lstStyle/>
          <a:p>
            <a:fld id="{0C913308-F349-4B6D-A68A-DD1791B4A57B}" type="slidenum">
              <a:rPr lang="zh-CN" altLang="en-US" smtClean="0">
                <a:solidFill>
                  <a:prstClr val="black">
                    <a:tint val="75000"/>
                  </a:prstClr>
                </a:solidFill>
              </a:rPr>
              <a:pPr/>
              <a:t>4</a:t>
            </a:fld>
            <a:endParaRPr lang="zh-CN" altLang="en-US">
              <a:solidFill>
                <a:prstClr val="black">
                  <a:tint val="75000"/>
                </a:prstClr>
              </a:solidFill>
            </a:endParaRPr>
          </a:p>
        </p:txBody>
      </p:sp>
      <p:pic>
        <p:nvPicPr>
          <p:cNvPr id="1026" name="Picture 2"/>
          <p:cNvPicPr>
            <a:picLocks noChangeAspect="1" noChangeArrowheads="1"/>
          </p:cNvPicPr>
          <p:nvPr/>
        </p:nvPicPr>
        <p:blipFill>
          <a:blip r:embed="rId2"/>
          <a:srcRect/>
          <a:stretch>
            <a:fillRect/>
          </a:stretch>
        </p:blipFill>
        <p:spPr bwMode="auto">
          <a:xfrm>
            <a:off x="4214810" y="3071809"/>
            <a:ext cx="2705534" cy="135732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63488" y="1556792"/>
            <a:ext cx="2324736" cy="12241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000894" y="3245345"/>
            <a:ext cx="1933575" cy="1047751"/>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643702" y="1428736"/>
            <a:ext cx="2266952" cy="1509485"/>
          </a:xfrm>
          <a:prstGeom prst="rect">
            <a:avLst/>
          </a:prstGeom>
          <a:noFill/>
          <a:ln w="9525">
            <a:noFill/>
            <a:miter lim="800000"/>
            <a:headEnd/>
            <a:tailEnd/>
          </a:ln>
          <a:effectLst/>
        </p:spPr>
      </p:pic>
      <p:pic>
        <p:nvPicPr>
          <p:cNvPr id="21505" name="Picture 1"/>
          <p:cNvPicPr>
            <a:picLocks noChangeAspect="1" noChangeArrowheads="1"/>
          </p:cNvPicPr>
          <p:nvPr/>
        </p:nvPicPr>
        <p:blipFill>
          <a:blip r:embed="rId6"/>
          <a:srcRect/>
          <a:stretch>
            <a:fillRect/>
          </a:stretch>
        </p:blipFill>
        <p:spPr bwMode="auto">
          <a:xfrm>
            <a:off x="7072330" y="4714884"/>
            <a:ext cx="1800252" cy="1254721"/>
          </a:xfrm>
          <a:prstGeom prst="rect">
            <a:avLst/>
          </a:prstGeom>
          <a:noFill/>
          <a:ln w="9525">
            <a:noFill/>
            <a:miter lim="800000"/>
            <a:headEnd/>
            <a:tailEnd/>
          </a:ln>
          <a:effectLst/>
        </p:spPr>
      </p:pic>
      <p:pic>
        <p:nvPicPr>
          <p:cNvPr id="21506" name="Picture 2"/>
          <p:cNvPicPr>
            <a:picLocks noChangeAspect="1" noChangeArrowheads="1"/>
          </p:cNvPicPr>
          <p:nvPr/>
        </p:nvPicPr>
        <p:blipFill>
          <a:blip r:embed="rId7"/>
          <a:srcRect/>
          <a:stretch>
            <a:fillRect/>
          </a:stretch>
        </p:blipFill>
        <p:spPr bwMode="auto">
          <a:xfrm>
            <a:off x="4572000" y="4643446"/>
            <a:ext cx="2143140" cy="1289047"/>
          </a:xfrm>
          <a:prstGeom prst="rect">
            <a:avLst/>
          </a:prstGeom>
          <a:noFill/>
          <a:ln w="9525">
            <a:noFill/>
            <a:miter lim="800000"/>
            <a:headEnd/>
            <a:tailEnd/>
          </a:ln>
          <a:effectLst/>
        </p:spPr>
      </p:pic>
    </p:spTree>
    <p:extLst>
      <p:ext uri="{BB962C8B-B14F-4D97-AF65-F5344CB8AC3E}">
        <p14:creationId xmlns:p14="http://schemas.microsoft.com/office/powerpoint/2010/main" val="6661142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5529" y="1352595"/>
            <a:ext cx="4968552" cy="1656184"/>
          </a:xfrm>
        </p:spPr>
        <p:txBody>
          <a:bodyPr/>
          <a:lstStyle/>
          <a:p>
            <a:pPr marL="0" indent="0">
              <a:buNone/>
            </a:pPr>
            <a:r>
              <a:rPr lang="zh-CN" altLang="en-US" dirty="0"/>
              <a:t>传统的文件级管理面临的</a:t>
            </a:r>
            <a:r>
              <a:rPr lang="zh-CN" altLang="en-US" dirty="0" smtClean="0"/>
              <a:t>挑战：</a:t>
            </a:r>
            <a:endParaRPr lang="en-US" altLang="zh-CN" dirty="0"/>
          </a:p>
          <a:p>
            <a:pPr lvl="1" indent="-342900"/>
            <a:r>
              <a:rPr lang="zh-CN" altLang="en-US" sz="1400" dirty="0"/>
              <a:t>全数据扫描，筛选时间长</a:t>
            </a:r>
            <a:endParaRPr lang="en-US" altLang="zh-CN" sz="1400" dirty="0"/>
          </a:p>
          <a:p>
            <a:pPr lvl="1" indent="-342900"/>
            <a:r>
              <a:rPr lang="zh-CN" altLang="en-US" sz="1400" dirty="0"/>
              <a:t>基于文件的缓存效率低</a:t>
            </a:r>
            <a:endParaRPr lang="en-US" altLang="zh-CN" sz="1400" dirty="0"/>
          </a:p>
          <a:p>
            <a:pPr lvl="1" indent="-342900"/>
            <a:r>
              <a:rPr lang="zh-CN" altLang="en-US" sz="1400" dirty="0"/>
              <a:t>基于文件的</a:t>
            </a:r>
            <a:r>
              <a:rPr lang="zh-CN" altLang="en-US" sz="1400" dirty="0" smtClean="0"/>
              <a:t>传输</a:t>
            </a:r>
            <a:r>
              <a:rPr lang="en-US" altLang="zh-CN" sz="1400" dirty="0"/>
              <a:t>O</a:t>
            </a:r>
            <a:r>
              <a:rPr lang="en-US" altLang="zh-CN" sz="1400" dirty="0" smtClean="0"/>
              <a:t>verhead</a:t>
            </a:r>
            <a:r>
              <a:rPr lang="zh-CN" altLang="en-US" sz="1400" dirty="0" smtClean="0"/>
              <a:t>高</a:t>
            </a:r>
            <a:endParaRPr lang="en-US" altLang="zh-CN" sz="1400" dirty="0"/>
          </a:p>
        </p:txBody>
      </p:sp>
      <p:sp>
        <p:nvSpPr>
          <p:cNvPr id="6" name="标题 1"/>
          <p:cNvSpPr txBox="1">
            <a:spLocks/>
          </p:cNvSpPr>
          <p:nvPr/>
        </p:nvSpPr>
        <p:spPr bwMode="auto">
          <a:xfrm>
            <a:off x="467544" y="188639"/>
            <a:ext cx="8229600"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200" b="1" kern="1200">
                <a:solidFill>
                  <a:schemeClr val="bg1"/>
                </a:solidFill>
                <a:latin typeface="+mj-lt"/>
                <a:ea typeface="+mj-ea"/>
                <a:cs typeface="+mj-cs"/>
              </a:defRPr>
            </a:lvl1pPr>
            <a:lvl2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2pPr>
            <a:lvl3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3pPr>
            <a:lvl4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4pPr>
            <a:lvl5pPr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5pPr>
            <a:lvl6pPr marL="4572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6pPr>
            <a:lvl7pPr marL="9144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7pPr>
            <a:lvl8pPr marL="13716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8pPr>
            <a:lvl9pPr marL="1828800" algn="r" rtl="0" fontAlgn="base">
              <a:spcBef>
                <a:spcPct val="0"/>
              </a:spcBef>
              <a:spcAft>
                <a:spcPct val="0"/>
              </a:spcAft>
              <a:defRPr sz="3200" b="1">
                <a:solidFill>
                  <a:schemeClr val="bg1"/>
                </a:solidFill>
                <a:latin typeface="Verdana" panose="020B0604030504040204" pitchFamily="34" charset="0"/>
                <a:ea typeface="微软雅黑" panose="020B0503020204020204" pitchFamily="34" charset="-122"/>
              </a:defRPr>
            </a:lvl9pPr>
          </a:lstStyle>
          <a:p>
            <a:r>
              <a:rPr lang="zh-CN" altLang="en-US" dirty="0" smtClean="0"/>
              <a:t>背景及意义</a:t>
            </a:r>
            <a:endParaRPr lang="zh-CN" altLang="en-US" dirty="0"/>
          </a:p>
        </p:txBody>
      </p:sp>
      <p:grpSp>
        <p:nvGrpSpPr>
          <p:cNvPr id="87" name="组合 86"/>
          <p:cNvGrpSpPr/>
          <p:nvPr/>
        </p:nvGrpSpPr>
        <p:grpSpPr>
          <a:xfrm>
            <a:off x="2157661" y="2985656"/>
            <a:ext cx="5755782" cy="3263474"/>
            <a:chOff x="19735" y="1340768"/>
            <a:chExt cx="8874393" cy="5011086"/>
          </a:xfrm>
        </p:grpSpPr>
        <p:sp>
          <p:nvSpPr>
            <p:cNvPr id="88" name="矩形 87"/>
            <p:cNvSpPr/>
            <p:nvPr/>
          </p:nvSpPr>
          <p:spPr>
            <a:xfrm>
              <a:off x="395536" y="1340768"/>
              <a:ext cx="2520702" cy="4392488"/>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9" name="文本框 4"/>
            <p:cNvSpPr txBox="1"/>
            <p:nvPr/>
          </p:nvSpPr>
          <p:spPr>
            <a:xfrm>
              <a:off x="19735" y="5977002"/>
              <a:ext cx="3021186" cy="374852"/>
            </a:xfrm>
            <a:prstGeom prst="rect">
              <a:avLst/>
            </a:prstGeom>
            <a:noFill/>
          </p:spPr>
          <p:txBody>
            <a:bodyPr wrap="none" rtlCol="0">
              <a:spAutoFit/>
            </a:bodyPr>
            <a:lstStyle/>
            <a:p>
              <a:r>
                <a:rPr lang="zh-CN" altLang="en-US" sz="1100" dirty="0" smtClean="0">
                  <a:latin typeface="幼圆" panose="02010509060101010101" pitchFamily="49" charset="-122"/>
                  <a:ea typeface="幼圆" panose="02010509060101010101" pitchFamily="49" charset="-122"/>
                </a:rPr>
                <a:t>传统方式：基于文件的数据管理</a:t>
              </a:r>
              <a:endParaRPr lang="zh-CN" altLang="en-US" sz="1100" dirty="0">
                <a:latin typeface="幼圆" panose="02010509060101010101" pitchFamily="49" charset="-122"/>
                <a:ea typeface="幼圆" panose="02010509060101010101" pitchFamily="49" charset="-122"/>
              </a:endParaRPr>
            </a:p>
          </p:txBody>
        </p:sp>
        <p:grpSp>
          <p:nvGrpSpPr>
            <p:cNvPr id="90" name="组合 89"/>
            <p:cNvGrpSpPr/>
            <p:nvPr/>
          </p:nvGrpSpPr>
          <p:grpSpPr>
            <a:xfrm>
              <a:off x="539552" y="4484107"/>
              <a:ext cx="1080120" cy="936104"/>
              <a:chOff x="4716016" y="3356992"/>
              <a:chExt cx="1080120" cy="1008112"/>
            </a:xfrm>
          </p:grpSpPr>
          <p:grpSp>
            <p:nvGrpSpPr>
              <p:cNvPr id="156" name="组合 155"/>
              <p:cNvGrpSpPr/>
              <p:nvPr/>
            </p:nvGrpSpPr>
            <p:grpSpPr>
              <a:xfrm>
                <a:off x="4860032" y="3501008"/>
                <a:ext cx="720080" cy="601197"/>
                <a:chOff x="4499992" y="3068960"/>
                <a:chExt cx="1080120" cy="1033245"/>
              </a:xfrm>
            </p:grpSpPr>
            <p:sp>
              <p:nvSpPr>
                <p:cNvPr id="158" name="矩形 157"/>
                <p:cNvSpPr/>
                <p:nvPr/>
              </p:nvSpPr>
              <p:spPr>
                <a:xfrm>
                  <a:off x="4860032" y="306896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9" name="矩形 158"/>
                <p:cNvSpPr/>
                <p:nvPr/>
              </p:nvSpPr>
              <p:spPr>
                <a:xfrm>
                  <a:off x="449999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60" name="矩形 159"/>
                <p:cNvSpPr/>
                <p:nvPr/>
              </p:nvSpPr>
              <p:spPr>
                <a:xfrm>
                  <a:off x="522007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61" name="矩形 160"/>
                <p:cNvSpPr/>
                <p:nvPr/>
              </p:nvSpPr>
              <p:spPr>
                <a:xfrm>
                  <a:off x="4655330" y="3886178"/>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62" name="矩形 161"/>
                <p:cNvSpPr/>
                <p:nvPr/>
              </p:nvSpPr>
              <p:spPr>
                <a:xfrm>
                  <a:off x="5170709" y="3886181"/>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163" name="肘形连接符 162"/>
                <p:cNvCxnSpPr>
                  <a:stCxn id="158" idx="2"/>
                  <a:endCxn id="159" idx="0"/>
                </p:cNvCxnSpPr>
                <p:nvPr/>
              </p:nvCxnSpPr>
              <p:spPr>
                <a:xfrm rot="5400000">
                  <a:off x="478802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4" name="肘形连接符 163"/>
                <p:cNvCxnSpPr>
                  <a:stCxn id="158" idx="2"/>
                  <a:endCxn id="160" idx="0"/>
                </p:cNvCxnSpPr>
                <p:nvPr/>
              </p:nvCxnSpPr>
              <p:spPr>
                <a:xfrm rot="16200000" flipH="1">
                  <a:off x="514806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5" name="肘形连接符 164"/>
                <p:cNvCxnSpPr>
                  <a:stCxn id="159" idx="2"/>
                  <a:endCxn id="161" idx="0"/>
                </p:cNvCxnSpPr>
                <p:nvPr/>
              </p:nvCxnSpPr>
              <p:spPr>
                <a:xfrm rot="16200000" flipH="1">
                  <a:off x="4637104" y="3687932"/>
                  <a:ext cx="241154" cy="1553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6" name="肘形连接符 165"/>
                <p:cNvCxnSpPr>
                  <a:stCxn id="159" idx="2"/>
                  <a:endCxn id="162" idx="0"/>
                </p:cNvCxnSpPr>
                <p:nvPr/>
              </p:nvCxnSpPr>
              <p:spPr>
                <a:xfrm rot="16200000" flipH="1">
                  <a:off x="4894792" y="3430243"/>
                  <a:ext cx="241157" cy="670717"/>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157" name="椭圆 156"/>
              <p:cNvSpPr/>
              <p:nvPr/>
            </p:nvSpPr>
            <p:spPr>
              <a:xfrm>
                <a:off x="4716016" y="3356992"/>
                <a:ext cx="1080120" cy="100811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n w="3175">
                    <a:solidFill>
                      <a:schemeClr val="tx1"/>
                    </a:solidFill>
                  </a:ln>
                  <a:noFill/>
                </a:endParaRPr>
              </a:p>
            </p:txBody>
          </p:sp>
        </p:grpSp>
        <p:sp>
          <p:nvSpPr>
            <p:cNvPr id="91" name="文本框 31"/>
            <p:cNvSpPr txBox="1"/>
            <p:nvPr/>
          </p:nvSpPr>
          <p:spPr>
            <a:xfrm>
              <a:off x="716861" y="5422317"/>
              <a:ext cx="1047727" cy="374852"/>
            </a:xfrm>
            <a:prstGeom prst="rect">
              <a:avLst/>
            </a:prstGeom>
            <a:noFill/>
          </p:spPr>
          <p:txBody>
            <a:bodyPr wrap="none" rtlCol="0">
              <a:spAutoFit/>
            </a:bodyPr>
            <a:lstStyle/>
            <a:p>
              <a:r>
                <a:rPr lang="zh-CN" altLang="en-US" sz="1100" dirty="0" smtClean="0"/>
                <a:t>事例文件</a:t>
              </a:r>
              <a:endParaRPr lang="zh-CN" altLang="en-US" sz="1100" dirty="0"/>
            </a:p>
          </p:txBody>
        </p:sp>
        <p:grpSp>
          <p:nvGrpSpPr>
            <p:cNvPr id="92" name="组合 91"/>
            <p:cNvGrpSpPr/>
            <p:nvPr/>
          </p:nvGrpSpPr>
          <p:grpSpPr>
            <a:xfrm>
              <a:off x="1727895" y="4486214"/>
              <a:ext cx="1080120" cy="936104"/>
              <a:chOff x="4716016" y="3356992"/>
              <a:chExt cx="1080120" cy="1008112"/>
            </a:xfrm>
          </p:grpSpPr>
          <p:grpSp>
            <p:nvGrpSpPr>
              <p:cNvPr id="145" name="组合 144"/>
              <p:cNvGrpSpPr/>
              <p:nvPr/>
            </p:nvGrpSpPr>
            <p:grpSpPr>
              <a:xfrm>
                <a:off x="4860032" y="3501008"/>
                <a:ext cx="720080" cy="601197"/>
                <a:chOff x="4499992" y="3068960"/>
                <a:chExt cx="1080120" cy="1033245"/>
              </a:xfrm>
            </p:grpSpPr>
            <p:sp>
              <p:nvSpPr>
                <p:cNvPr id="147" name="矩形 146"/>
                <p:cNvSpPr/>
                <p:nvPr/>
              </p:nvSpPr>
              <p:spPr>
                <a:xfrm>
                  <a:off x="4860032" y="306896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8" name="矩形 147"/>
                <p:cNvSpPr/>
                <p:nvPr/>
              </p:nvSpPr>
              <p:spPr>
                <a:xfrm>
                  <a:off x="449999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9" name="矩形 148"/>
                <p:cNvSpPr/>
                <p:nvPr/>
              </p:nvSpPr>
              <p:spPr>
                <a:xfrm>
                  <a:off x="522007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0" name="矩形 149"/>
                <p:cNvSpPr/>
                <p:nvPr/>
              </p:nvSpPr>
              <p:spPr>
                <a:xfrm>
                  <a:off x="4655330" y="3886178"/>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1" name="矩形 150"/>
                <p:cNvSpPr/>
                <p:nvPr/>
              </p:nvSpPr>
              <p:spPr>
                <a:xfrm>
                  <a:off x="5170709" y="3886181"/>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152" name="肘形连接符 151"/>
                <p:cNvCxnSpPr>
                  <a:stCxn id="147" idx="2"/>
                  <a:endCxn id="148" idx="0"/>
                </p:cNvCxnSpPr>
                <p:nvPr/>
              </p:nvCxnSpPr>
              <p:spPr>
                <a:xfrm rot="5400000">
                  <a:off x="478802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3" name="肘形连接符 152"/>
                <p:cNvCxnSpPr>
                  <a:stCxn id="147" idx="2"/>
                  <a:endCxn id="149" idx="0"/>
                </p:cNvCxnSpPr>
                <p:nvPr/>
              </p:nvCxnSpPr>
              <p:spPr>
                <a:xfrm rot="16200000" flipH="1">
                  <a:off x="514806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4" name="肘形连接符 153"/>
                <p:cNvCxnSpPr>
                  <a:stCxn id="148" idx="2"/>
                  <a:endCxn id="150" idx="0"/>
                </p:cNvCxnSpPr>
                <p:nvPr/>
              </p:nvCxnSpPr>
              <p:spPr>
                <a:xfrm rot="16200000" flipH="1">
                  <a:off x="4637104" y="3687932"/>
                  <a:ext cx="241154" cy="1553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5" name="肘形连接符 154"/>
                <p:cNvCxnSpPr>
                  <a:stCxn id="148" idx="2"/>
                  <a:endCxn id="151" idx="0"/>
                </p:cNvCxnSpPr>
                <p:nvPr/>
              </p:nvCxnSpPr>
              <p:spPr>
                <a:xfrm rot="16200000" flipH="1">
                  <a:off x="4894792" y="3430243"/>
                  <a:ext cx="241157" cy="670717"/>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146" name="椭圆 145"/>
              <p:cNvSpPr/>
              <p:nvPr/>
            </p:nvSpPr>
            <p:spPr>
              <a:xfrm>
                <a:off x="4716016" y="3356992"/>
                <a:ext cx="1080120" cy="100811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n w="3175">
                    <a:solidFill>
                      <a:schemeClr val="tx1"/>
                    </a:solidFill>
                  </a:ln>
                  <a:noFill/>
                </a:endParaRPr>
              </a:p>
            </p:txBody>
          </p:sp>
        </p:grpSp>
        <p:sp>
          <p:nvSpPr>
            <p:cNvPr id="93" name="文本框 44"/>
            <p:cNvSpPr txBox="1"/>
            <p:nvPr/>
          </p:nvSpPr>
          <p:spPr>
            <a:xfrm>
              <a:off x="1905204" y="5424425"/>
              <a:ext cx="1047727" cy="374852"/>
            </a:xfrm>
            <a:prstGeom prst="rect">
              <a:avLst/>
            </a:prstGeom>
            <a:noFill/>
          </p:spPr>
          <p:txBody>
            <a:bodyPr wrap="none" rtlCol="0">
              <a:spAutoFit/>
            </a:bodyPr>
            <a:lstStyle/>
            <a:p>
              <a:r>
                <a:rPr lang="zh-CN" altLang="en-US" sz="1100" dirty="0" smtClean="0"/>
                <a:t>事例文件</a:t>
              </a:r>
              <a:endParaRPr lang="zh-CN" altLang="en-US" sz="1100" dirty="0"/>
            </a:p>
          </p:txBody>
        </p:sp>
        <p:sp>
          <p:nvSpPr>
            <p:cNvPr id="94" name="矩形 93"/>
            <p:cNvSpPr/>
            <p:nvPr/>
          </p:nvSpPr>
          <p:spPr>
            <a:xfrm>
              <a:off x="885359" y="3610931"/>
              <a:ext cx="1651943" cy="656007"/>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基于文件的事例过滤和筛选</a:t>
              </a:r>
              <a:endParaRPr lang="zh-CN" altLang="en-US" sz="1100" dirty="0">
                <a:solidFill>
                  <a:schemeClr val="tx1"/>
                </a:solidFill>
              </a:endParaRPr>
            </a:p>
          </p:txBody>
        </p:sp>
        <p:sp>
          <p:nvSpPr>
            <p:cNvPr id="95" name="矩形 94"/>
            <p:cNvSpPr/>
            <p:nvPr/>
          </p:nvSpPr>
          <p:spPr>
            <a:xfrm>
              <a:off x="883465" y="2641879"/>
              <a:ext cx="1651943" cy="656007"/>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基于文件的事例读取与分析</a:t>
              </a:r>
              <a:endParaRPr lang="zh-CN" altLang="en-US" sz="1100" dirty="0">
                <a:solidFill>
                  <a:schemeClr val="tx1"/>
                </a:solidFill>
              </a:endParaRPr>
            </a:p>
          </p:txBody>
        </p:sp>
        <p:sp>
          <p:nvSpPr>
            <p:cNvPr id="96" name="矩形 95"/>
            <p:cNvSpPr/>
            <p:nvPr/>
          </p:nvSpPr>
          <p:spPr>
            <a:xfrm>
              <a:off x="901923" y="1675738"/>
              <a:ext cx="1651943" cy="656007"/>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基于单域的事例文件管理</a:t>
              </a:r>
              <a:endParaRPr lang="zh-CN" altLang="en-US" sz="1100" dirty="0">
                <a:solidFill>
                  <a:schemeClr val="tx1"/>
                </a:solidFill>
              </a:endParaRPr>
            </a:p>
          </p:txBody>
        </p:sp>
        <p:sp>
          <p:nvSpPr>
            <p:cNvPr id="97" name="上箭头 96"/>
            <p:cNvSpPr/>
            <p:nvPr/>
          </p:nvSpPr>
          <p:spPr>
            <a:xfrm>
              <a:off x="1582697" y="3297886"/>
              <a:ext cx="234573" cy="31304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8" name="上箭头 97"/>
            <p:cNvSpPr/>
            <p:nvPr/>
          </p:nvSpPr>
          <p:spPr>
            <a:xfrm>
              <a:off x="1592149" y="2341340"/>
              <a:ext cx="234573" cy="31304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9" name="矩形 98"/>
            <p:cNvSpPr/>
            <p:nvPr/>
          </p:nvSpPr>
          <p:spPr>
            <a:xfrm>
              <a:off x="4103399" y="1340768"/>
              <a:ext cx="4717073" cy="4392488"/>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0" name="文本框 51"/>
            <p:cNvSpPr txBox="1"/>
            <p:nvPr/>
          </p:nvSpPr>
          <p:spPr>
            <a:xfrm>
              <a:off x="3660707" y="5937096"/>
              <a:ext cx="4698625" cy="374852"/>
            </a:xfrm>
            <a:prstGeom prst="rect">
              <a:avLst/>
            </a:prstGeom>
            <a:noFill/>
          </p:spPr>
          <p:txBody>
            <a:bodyPr wrap="none" rtlCol="0">
              <a:spAutoFit/>
            </a:bodyPr>
            <a:lstStyle/>
            <a:p>
              <a:r>
                <a:rPr lang="zh-CN" altLang="en-US" sz="1100" dirty="0" smtClean="0">
                  <a:latin typeface="幼圆" panose="02010509060101010101" pitchFamily="49" charset="-122"/>
                  <a:ea typeface="幼圆" panose="02010509060101010101" pitchFamily="49" charset="-122"/>
                </a:rPr>
                <a:t>本项目：基于文件</a:t>
              </a:r>
              <a:r>
                <a:rPr lang="zh-CN" altLang="en-US" sz="1100" dirty="0">
                  <a:latin typeface="幼圆" panose="02010509060101010101" pitchFamily="49" charset="-122"/>
                  <a:ea typeface="幼圆" panose="02010509060101010101" pitchFamily="49" charset="-122"/>
                </a:rPr>
                <a:t>和</a:t>
              </a:r>
              <a:r>
                <a:rPr lang="en-US" altLang="zh-CN" sz="1100" dirty="0" smtClean="0">
                  <a:latin typeface="幼圆" panose="02010509060101010101" pitchFamily="49" charset="-122"/>
                  <a:ea typeface="幼圆" panose="02010509060101010101" pitchFamily="49" charset="-122"/>
                </a:rPr>
                <a:t>NoSQL</a:t>
              </a:r>
              <a:r>
                <a:rPr lang="zh-CN" altLang="en-US" sz="1100" dirty="0">
                  <a:latin typeface="幼圆" panose="02010509060101010101" pitchFamily="49" charset="-122"/>
                  <a:ea typeface="幼圆" panose="02010509060101010101" pitchFamily="49" charset="-122"/>
                </a:rPr>
                <a:t>数据索引的融合</a:t>
              </a:r>
              <a:r>
                <a:rPr lang="zh-CN" altLang="en-US" sz="1100" dirty="0" smtClean="0">
                  <a:latin typeface="幼圆" panose="02010509060101010101" pitchFamily="49" charset="-122"/>
                  <a:ea typeface="幼圆" panose="02010509060101010101" pitchFamily="49" charset="-122"/>
                </a:rPr>
                <a:t>数据管理</a:t>
              </a:r>
              <a:endParaRPr lang="zh-CN" altLang="en-US" sz="1100" dirty="0">
                <a:latin typeface="幼圆" panose="02010509060101010101" pitchFamily="49" charset="-122"/>
                <a:ea typeface="幼圆" panose="02010509060101010101" pitchFamily="49" charset="-122"/>
              </a:endParaRPr>
            </a:p>
          </p:txBody>
        </p:sp>
        <p:grpSp>
          <p:nvGrpSpPr>
            <p:cNvPr id="101" name="组合 100"/>
            <p:cNvGrpSpPr/>
            <p:nvPr/>
          </p:nvGrpSpPr>
          <p:grpSpPr>
            <a:xfrm>
              <a:off x="6414437" y="4557236"/>
              <a:ext cx="1080120" cy="936104"/>
              <a:chOff x="4716016" y="3356992"/>
              <a:chExt cx="1080120" cy="1008112"/>
            </a:xfrm>
          </p:grpSpPr>
          <p:grpSp>
            <p:nvGrpSpPr>
              <p:cNvPr id="134" name="组合 133"/>
              <p:cNvGrpSpPr/>
              <p:nvPr/>
            </p:nvGrpSpPr>
            <p:grpSpPr>
              <a:xfrm>
                <a:off x="4860032" y="3501008"/>
                <a:ext cx="720080" cy="601197"/>
                <a:chOff x="4499992" y="3068960"/>
                <a:chExt cx="1080120" cy="1033245"/>
              </a:xfrm>
            </p:grpSpPr>
            <p:sp>
              <p:nvSpPr>
                <p:cNvPr id="136" name="矩形 135"/>
                <p:cNvSpPr/>
                <p:nvPr/>
              </p:nvSpPr>
              <p:spPr>
                <a:xfrm>
                  <a:off x="4860032" y="306896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7" name="矩形 136"/>
                <p:cNvSpPr/>
                <p:nvPr/>
              </p:nvSpPr>
              <p:spPr>
                <a:xfrm>
                  <a:off x="449999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8" name="矩形 137"/>
                <p:cNvSpPr/>
                <p:nvPr/>
              </p:nvSpPr>
              <p:spPr>
                <a:xfrm>
                  <a:off x="522007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9" name="矩形 138"/>
                <p:cNvSpPr/>
                <p:nvPr/>
              </p:nvSpPr>
              <p:spPr>
                <a:xfrm>
                  <a:off x="4655330" y="3886178"/>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0" name="矩形 139"/>
                <p:cNvSpPr/>
                <p:nvPr/>
              </p:nvSpPr>
              <p:spPr>
                <a:xfrm>
                  <a:off x="5170709" y="3886181"/>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141" name="肘形连接符 140"/>
                <p:cNvCxnSpPr>
                  <a:stCxn id="136" idx="2"/>
                  <a:endCxn id="137" idx="0"/>
                </p:cNvCxnSpPr>
                <p:nvPr/>
              </p:nvCxnSpPr>
              <p:spPr>
                <a:xfrm rot="5400000">
                  <a:off x="478802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2" name="肘形连接符 141"/>
                <p:cNvCxnSpPr>
                  <a:stCxn id="136" idx="2"/>
                  <a:endCxn id="138" idx="0"/>
                </p:cNvCxnSpPr>
                <p:nvPr/>
              </p:nvCxnSpPr>
              <p:spPr>
                <a:xfrm rot="16200000" flipH="1">
                  <a:off x="514806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3" name="肘形连接符 142"/>
                <p:cNvCxnSpPr>
                  <a:stCxn id="137" idx="2"/>
                  <a:endCxn id="139" idx="0"/>
                </p:cNvCxnSpPr>
                <p:nvPr/>
              </p:nvCxnSpPr>
              <p:spPr>
                <a:xfrm rot="16200000" flipH="1">
                  <a:off x="4637104" y="3687932"/>
                  <a:ext cx="241154" cy="1553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4" name="肘形连接符 143"/>
                <p:cNvCxnSpPr>
                  <a:stCxn id="137" idx="2"/>
                  <a:endCxn id="140" idx="0"/>
                </p:cNvCxnSpPr>
                <p:nvPr/>
              </p:nvCxnSpPr>
              <p:spPr>
                <a:xfrm rot="16200000" flipH="1">
                  <a:off x="4894792" y="3430243"/>
                  <a:ext cx="241157" cy="670717"/>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135" name="椭圆 134"/>
              <p:cNvSpPr/>
              <p:nvPr/>
            </p:nvSpPr>
            <p:spPr>
              <a:xfrm>
                <a:off x="4716016" y="3356992"/>
                <a:ext cx="1080120" cy="100811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n w="3175">
                    <a:solidFill>
                      <a:schemeClr val="tx1"/>
                    </a:solidFill>
                  </a:ln>
                  <a:noFill/>
                </a:endParaRPr>
              </a:p>
            </p:txBody>
          </p:sp>
        </p:grpSp>
        <p:sp>
          <p:nvSpPr>
            <p:cNvPr id="102" name="文本框 77"/>
            <p:cNvSpPr txBox="1"/>
            <p:nvPr/>
          </p:nvSpPr>
          <p:spPr>
            <a:xfrm>
              <a:off x="6471734" y="5470192"/>
              <a:ext cx="1047727" cy="374852"/>
            </a:xfrm>
            <a:prstGeom prst="rect">
              <a:avLst/>
            </a:prstGeom>
            <a:noFill/>
          </p:spPr>
          <p:txBody>
            <a:bodyPr wrap="none" rtlCol="0">
              <a:spAutoFit/>
            </a:bodyPr>
            <a:lstStyle/>
            <a:p>
              <a:r>
                <a:rPr lang="zh-CN" altLang="en-US" sz="1100" dirty="0" smtClean="0"/>
                <a:t>事例文件</a:t>
              </a:r>
              <a:endParaRPr lang="zh-CN" altLang="en-US" sz="1100" dirty="0"/>
            </a:p>
          </p:txBody>
        </p:sp>
        <p:sp>
          <p:nvSpPr>
            <p:cNvPr id="103" name="上箭头 102"/>
            <p:cNvSpPr/>
            <p:nvPr/>
          </p:nvSpPr>
          <p:spPr>
            <a:xfrm rot="5400000">
              <a:off x="3312070" y="2961158"/>
              <a:ext cx="360040" cy="115170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nvGrpSpPr>
            <p:cNvPr id="104" name="组合 103"/>
            <p:cNvGrpSpPr/>
            <p:nvPr/>
          </p:nvGrpSpPr>
          <p:grpSpPr>
            <a:xfrm>
              <a:off x="7584081" y="4508899"/>
              <a:ext cx="1080120" cy="936104"/>
              <a:chOff x="4716016" y="3356992"/>
              <a:chExt cx="1080120" cy="1008112"/>
            </a:xfrm>
          </p:grpSpPr>
          <p:grpSp>
            <p:nvGrpSpPr>
              <p:cNvPr id="123" name="组合 122"/>
              <p:cNvGrpSpPr/>
              <p:nvPr/>
            </p:nvGrpSpPr>
            <p:grpSpPr>
              <a:xfrm>
                <a:off x="4860032" y="3501008"/>
                <a:ext cx="720080" cy="601197"/>
                <a:chOff x="4499992" y="3068960"/>
                <a:chExt cx="1080120" cy="1033245"/>
              </a:xfrm>
            </p:grpSpPr>
            <p:sp>
              <p:nvSpPr>
                <p:cNvPr id="125" name="矩形 124"/>
                <p:cNvSpPr/>
                <p:nvPr/>
              </p:nvSpPr>
              <p:spPr>
                <a:xfrm>
                  <a:off x="4860032" y="306896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6" name="矩形 125"/>
                <p:cNvSpPr/>
                <p:nvPr/>
              </p:nvSpPr>
              <p:spPr>
                <a:xfrm>
                  <a:off x="449999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7" name="矩形 126"/>
                <p:cNvSpPr/>
                <p:nvPr/>
              </p:nvSpPr>
              <p:spPr>
                <a:xfrm>
                  <a:off x="5220072" y="3429000"/>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8" name="矩形 127"/>
                <p:cNvSpPr/>
                <p:nvPr/>
              </p:nvSpPr>
              <p:spPr>
                <a:xfrm>
                  <a:off x="4655330" y="3886178"/>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9" name="矩形 128"/>
                <p:cNvSpPr/>
                <p:nvPr/>
              </p:nvSpPr>
              <p:spPr>
                <a:xfrm>
                  <a:off x="5170709" y="3886181"/>
                  <a:ext cx="360040" cy="216024"/>
                </a:xfrm>
                <a:prstGeom prst="rect">
                  <a:avLst/>
                </a:prstGeom>
                <a:solidFill>
                  <a:srgbClr val="CCE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130" name="肘形连接符 129"/>
                <p:cNvCxnSpPr>
                  <a:stCxn id="125" idx="2"/>
                  <a:endCxn id="126" idx="0"/>
                </p:cNvCxnSpPr>
                <p:nvPr/>
              </p:nvCxnSpPr>
              <p:spPr>
                <a:xfrm rot="5400000">
                  <a:off x="478802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1" name="肘形连接符 130"/>
                <p:cNvCxnSpPr>
                  <a:stCxn id="125" idx="2"/>
                  <a:endCxn id="127" idx="0"/>
                </p:cNvCxnSpPr>
                <p:nvPr/>
              </p:nvCxnSpPr>
              <p:spPr>
                <a:xfrm rot="16200000" flipH="1">
                  <a:off x="5148064" y="3176972"/>
                  <a:ext cx="144016" cy="3600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2" name="肘形连接符 131"/>
                <p:cNvCxnSpPr>
                  <a:stCxn id="126" idx="2"/>
                  <a:endCxn id="128" idx="0"/>
                </p:cNvCxnSpPr>
                <p:nvPr/>
              </p:nvCxnSpPr>
              <p:spPr>
                <a:xfrm rot="16200000" flipH="1">
                  <a:off x="4637104" y="3687932"/>
                  <a:ext cx="241154" cy="1553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3" name="肘形连接符 132"/>
                <p:cNvCxnSpPr>
                  <a:stCxn id="126" idx="2"/>
                  <a:endCxn id="129" idx="0"/>
                </p:cNvCxnSpPr>
                <p:nvPr/>
              </p:nvCxnSpPr>
              <p:spPr>
                <a:xfrm rot="16200000" flipH="1">
                  <a:off x="4894792" y="3430243"/>
                  <a:ext cx="241157" cy="670717"/>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124" name="椭圆 123"/>
              <p:cNvSpPr/>
              <p:nvPr/>
            </p:nvSpPr>
            <p:spPr>
              <a:xfrm>
                <a:off x="4716016" y="3356992"/>
                <a:ext cx="1080120" cy="100811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n w="3175">
                    <a:solidFill>
                      <a:schemeClr val="tx1"/>
                    </a:solidFill>
                  </a:ln>
                  <a:noFill/>
                </a:endParaRPr>
              </a:p>
            </p:txBody>
          </p:sp>
        </p:grpSp>
        <p:sp>
          <p:nvSpPr>
            <p:cNvPr id="105" name="文本框 97"/>
            <p:cNvSpPr txBox="1"/>
            <p:nvPr/>
          </p:nvSpPr>
          <p:spPr>
            <a:xfrm>
              <a:off x="7761389" y="5447110"/>
              <a:ext cx="1047727" cy="374852"/>
            </a:xfrm>
            <a:prstGeom prst="rect">
              <a:avLst/>
            </a:prstGeom>
            <a:noFill/>
          </p:spPr>
          <p:txBody>
            <a:bodyPr wrap="none" rtlCol="0">
              <a:spAutoFit/>
            </a:bodyPr>
            <a:lstStyle/>
            <a:p>
              <a:r>
                <a:rPr lang="zh-CN" altLang="en-US" sz="1100" dirty="0" smtClean="0"/>
                <a:t>事例文件</a:t>
              </a:r>
              <a:endParaRPr lang="zh-CN" altLang="en-US" sz="1100" dirty="0"/>
            </a:p>
          </p:txBody>
        </p:sp>
        <p:sp>
          <p:nvSpPr>
            <p:cNvPr id="106" name="矩形 105"/>
            <p:cNvSpPr/>
            <p:nvPr/>
          </p:nvSpPr>
          <p:spPr>
            <a:xfrm>
              <a:off x="4285863" y="3454408"/>
              <a:ext cx="1651942" cy="744435"/>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基于</a:t>
              </a:r>
              <a:r>
                <a:rPr lang="zh-CN" altLang="en-US" sz="1100" dirty="0">
                  <a:solidFill>
                    <a:schemeClr val="tx1"/>
                  </a:solidFill>
                </a:rPr>
                <a:t>数据库的事例过滤和筛选</a:t>
              </a:r>
            </a:p>
          </p:txBody>
        </p:sp>
        <p:sp>
          <p:nvSpPr>
            <p:cNvPr id="107" name="矩形 106"/>
            <p:cNvSpPr/>
            <p:nvPr/>
          </p:nvSpPr>
          <p:spPr>
            <a:xfrm>
              <a:off x="4283970" y="2641879"/>
              <a:ext cx="1651943" cy="656007"/>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基于事例的并行处理</a:t>
              </a:r>
              <a:endParaRPr lang="zh-CN" altLang="en-US" sz="1100" dirty="0">
                <a:solidFill>
                  <a:schemeClr val="tx1"/>
                </a:solidFill>
              </a:endParaRPr>
            </a:p>
          </p:txBody>
        </p:sp>
        <p:sp>
          <p:nvSpPr>
            <p:cNvPr id="108" name="矩形 107"/>
            <p:cNvSpPr/>
            <p:nvPr/>
          </p:nvSpPr>
          <p:spPr>
            <a:xfrm>
              <a:off x="4302428" y="1675738"/>
              <a:ext cx="1651943" cy="656007"/>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跨域的事例数据管理</a:t>
              </a:r>
              <a:endParaRPr lang="zh-CN" altLang="en-US" sz="1100" dirty="0">
                <a:solidFill>
                  <a:schemeClr val="tx1"/>
                </a:solidFill>
              </a:endParaRPr>
            </a:p>
          </p:txBody>
        </p:sp>
        <p:sp>
          <p:nvSpPr>
            <p:cNvPr id="109" name="上箭头 108"/>
            <p:cNvSpPr/>
            <p:nvPr/>
          </p:nvSpPr>
          <p:spPr>
            <a:xfrm>
              <a:off x="4983202" y="3297886"/>
              <a:ext cx="234573" cy="31304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0" name="上箭头 109"/>
            <p:cNvSpPr/>
            <p:nvPr/>
          </p:nvSpPr>
          <p:spPr>
            <a:xfrm>
              <a:off x="4992654" y="2341340"/>
              <a:ext cx="234573" cy="31304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111" name="直接箭头连接符 110"/>
            <p:cNvCxnSpPr>
              <a:stCxn id="108" idx="3"/>
              <a:endCxn id="122" idx="1"/>
            </p:cNvCxnSpPr>
            <p:nvPr/>
          </p:nvCxnSpPr>
          <p:spPr>
            <a:xfrm>
              <a:off x="5954371" y="2003742"/>
              <a:ext cx="464346" cy="5730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a:stCxn id="107" idx="3"/>
              <a:endCxn id="122" idx="1"/>
            </p:cNvCxnSpPr>
            <p:nvPr/>
          </p:nvCxnSpPr>
          <p:spPr>
            <a:xfrm flipV="1">
              <a:off x="5935913" y="2576810"/>
              <a:ext cx="482804" cy="3930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a:stCxn id="118" idx="3"/>
              <a:endCxn id="122" idx="1"/>
            </p:cNvCxnSpPr>
            <p:nvPr/>
          </p:nvCxnSpPr>
          <p:spPr>
            <a:xfrm flipV="1">
              <a:off x="5935911" y="2576810"/>
              <a:ext cx="482806" cy="22113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6953401" y="3912166"/>
              <a:ext cx="1651943" cy="42769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事例特征抽取</a:t>
              </a:r>
              <a:endParaRPr lang="zh-CN" altLang="en-US" sz="1100" dirty="0">
                <a:solidFill>
                  <a:schemeClr val="tx1"/>
                </a:solidFill>
              </a:endParaRPr>
            </a:p>
          </p:txBody>
        </p:sp>
        <p:cxnSp>
          <p:nvCxnSpPr>
            <p:cNvPr id="115" name="直接箭头连接符 114"/>
            <p:cNvCxnSpPr>
              <a:stCxn id="135" idx="7"/>
              <a:endCxn id="114" idx="2"/>
            </p:cNvCxnSpPr>
            <p:nvPr/>
          </p:nvCxnSpPr>
          <p:spPr>
            <a:xfrm flipV="1">
              <a:off x="7336377" y="4339865"/>
              <a:ext cx="442996" cy="35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124" idx="0"/>
              <a:endCxn id="114" idx="2"/>
            </p:cNvCxnSpPr>
            <p:nvPr/>
          </p:nvCxnSpPr>
          <p:spPr>
            <a:xfrm flipH="1" flipV="1">
              <a:off x="7779373" y="4339865"/>
              <a:ext cx="344768" cy="169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stCxn id="114" idx="0"/>
            </p:cNvCxnSpPr>
            <p:nvPr/>
          </p:nvCxnSpPr>
          <p:spPr>
            <a:xfrm flipV="1">
              <a:off x="7779373" y="3698752"/>
              <a:ext cx="0" cy="213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4283968" y="4516125"/>
              <a:ext cx="1651943" cy="544023"/>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事例索引、检索、缓存</a:t>
              </a:r>
              <a:endParaRPr lang="zh-CN" altLang="en-US" sz="1100" dirty="0">
                <a:solidFill>
                  <a:schemeClr val="tx1"/>
                </a:solidFill>
              </a:endParaRPr>
            </a:p>
          </p:txBody>
        </p:sp>
        <p:cxnSp>
          <p:nvCxnSpPr>
            <p:cNvPr id="119" name="直接箭头连接符 118"/>
            <p:cNvCxnSpPr>
              <a:stCxn id="106" idx="3"/>
              <a:endCxn id="122" idx="1"/>
            </p:cNvCxnSpPr>
            <p:nvPr/>
          </p:nvCxnSpPr>
          <p:spPr>
            <a:xfrm flipV="1">
              <a:off x="5937806" y="2576809"/>
              <a:ext cx="480911" cy="12498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上箭头 119"/>
            <p:cNvSpPr/>
            <p:nvPr/>
          </p:nvSpPr>
          <p:spPr>
            <a:xfrm>
              <a:off x="4992652" y="4203080"/>
              <a:ext cx="234573" cy="31304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1" name="矩形 120"/>
            <p:cNvSpPr/>
            <p:nvPr/>
          </p:nvSpPr>
          <p:spPr>
            <a:xfrm>
              <a:off x="8398969" y="1374167"/>
              <a:ext cx="495159" cy="2236765"/>
            </a:xfrm>
            <a:prstGeom prst="rect">
              <a:avLst/>
            </a:prstGeom>
          </p:spPr>
          <p:txBody>
            <a:bodyPr vert="eaVert" wrap="square">
              <a:spAutoFit/>
            </a:bodyPr>
            <a:lstStyle/>
            <a:p>
              <a:pPr algn="ctr"/>
              <a:r>
                <a:rPr lang="zh-CN" altLang="en-US" sz="1100" dirty="0" smtClean="0"/>
                <a:t>万亿</a:t>
              </a:r>
              <a:r>
                <a:rPr lang="zh-CN" altLang="en-US" sz="1100" dirty="0"/>
                <a:t>级</a:t>
              </a:r>
              <a:r>
                <a:rPr lang="zh-CN" altLang="en-US" sz="1100" dirty="0" smtClean="0"/>
                <a:t>事例数据库</a:t>
              </a:r>
              <a:endParaRPr lang="zh-CN" altLang="en-US" sz="1100" dirty="0"/>
            </a:p>
          </p:txBody>
        </p:sp>
        <p:pic>
          <p:nvPicPr>
            <p:cNvPr id="122" name="图片 121"/>
            <p:cNvPicPr>
              <a:picLocks noChangeAspect="1"/>
            </p:cNvPicPr>
            <p:nvPr/>
          </p:nvPicPr>
          <p:blipFill>
            <a:blip r:embed="rId3"/>
            <a:stretch>
              <a:fillRect/>
            </a:stretch>
          </p:blipFill>
          <p:spPr>
            <a:xfrm>
              <a:off x="6418717" y="1376274"/>
              <a:ext cx="2185731" cy="2401072"/>
            </a:xfrm>
            <a:prstGeom prst="rect">
              <a:avLst/>
            </a:prstGeom>
          </p:spPr>
        </p:pic>
      </p:grpSp>
      <p:sp>
        <p:nvSpPr>
          <p:cNvPr id="4" name="日期占位符 3"/>
          <p:cNvSpPr>
            <a:spLocks noGrp="1"/>
          </p:cNvSpPr>
          <p:nvPr>
            <p:ph type="dt" sz="half" idx="10"/>
          </p:nvPr>
        </p:nvSpPr>
        <p:spPr/>
        <p:txBody>
          <a:bodyPr/>
          <a:lstStyle/>
          <a:p>
            <a:fld id="{C0D13A5C-30E4-0847-BC6B-486C06913AE6}"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23682392"/>
      </p:ext>
    </p:extLst>
  </p:cSld>
  <p:clrMapOvr>
    <a:masterClrMapping/>
  </p:clrMapOvr>
  <mc:AlternateContent xmlns:mc="http://schemas.openxmlformats.org/markup-compatibility/2006" xmlns:p14="http://schemas.microsoft.com/office/powerpoint/2010/main">
    <mc:Choice Requires="p14">
      <p:transition spd="slow" p14:dur="2000" advTm="153191"/>
    </mc:Choice>
    <mc:Fallback xmlns="">
      <p:transition xmlns:p14="http://schemas.microsoft.com/office/powerpoint/2010/main" spd="slow" advTm="15319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背景及意义</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29" y="1772816"/>
            <a:ext cx="7704856" cy="317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cfairy\Desktop\Figure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736189"/>
            <a:ext cx="6542038" cy="4012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329" y="5589240"/>
            <a:ext cx="7532596" cy="923330"/>
          </a:xfrm>
          <a:prstGeom prst="rect">
            <a:avLst/>
          </a:prstGeom>
          <a:noFill/>
        </p:spPr>
        <p:txBody>
          <a:bodyPr wrap="square" rtlCol="0">
            <a:spAutoFit/>
          </a:bodyPr>
          <a:lstStyle/>
          <a:p>
            <a:r>
              <a:rPr lang="en-US" altLang="zh-CN" dirty="0" err="1" smtClean="0"/>
              <a:t>Dst</a:t>
            </a:r>
            <a:r>
              <a:rPr lang="zh-CN" altLang="en-US" dirty="0" smtClean="0"/>
              <a:t>文件跳读行为严重！</a:t>
            </a:r>
            <a:endParaRPr lang="en-US" altLang="zh-CN" dirty="0" smtClean="0"/>
          </a:p>
          <a:p>
            <a:r>
              <a:rPr lang="en-US" altLang="zh-CN" dirty="0" err="1" smtClean="0"/>
              <a:t>Dst</a:t>
            </a:r>
            <a:r>
              <a:rPr lang="zh-CN" altLang="en-US" dirty="0" smtClean="0"/>
              <a:t>文件大小为</a:t>
            </a:r>
            <a:r>
              <a:rPr lang="en-US" altLang="zh-CN" dirty="0" smtClean="0"/>
              <a:t>478.75MB,read</a:t>
            </a:r>
            <a:r>
              <a:rPr lang="zh-CN" altLang="en-US" dirty="0" smtClean="0"/>
              <a:t>读取文件大小为</a:t>
            </a:r>
            <a:r>
              <a:rPr lang="en-US" altLang="zh-CN" dirty="0" smtClean="0"/>
              <a:t>22MB,</a:t>
            </a:r>
            <a:r>
              <a:rPr lang="zh-CN" altLang="en-US" dirty="0" smtClean="0"/>
              <a:t>读取文件比例为</a:t>
            </a:r>
            <a:r>
              <a:rPr lang="en-US" altLang="zh-CN" dirty="0" smtClean="0"/>
              <a:t>4.6%</a:t>
            </a:r>
            <a:r>
              <a:rPr lang="zh-CN" altLang="en-US" dirty="0" smtClean="0"/>
              <a:t>。</a:t>
            </a:r>
            <a:endParaRPr lang="zh-CN" altLang="en-US" dirty="0"/>
          </a:p>
        </p:txBody>
      </p:sp>
      <p:sp>
        <p:nvSpPr>
          <p:cNvPr id="6" name="日期占位符 5"/>
          <p:cNvSpPr>
            <a:spLocks noGrp="1"/>
          </p:cNvSpPr>
          <p:nvPr>
            <p:ph type="dt" sz="half" idx="10"/>
          </p:nvPr>
        </p:nvSpPr>
        <p:spPr/>
        <p:txBody>
          <a:bodyPr/>
          <a:lstStyle/>
          <a:p>
            <a:fld id="{B63692AC-2A38-8D48-B1E6-E45D6FAC3B05}" type="datetime1">
              <a:rPr lang="zh-CN" altLang="en-US" smtClean="0">
                <a:solidFill>
                  <a:srgbClr val="1D528D"/>
                </a:solidFill>
              </a:rPr>
              <a:t>17/6/5</a:t>
            </a:fld>
            <a:endParaRPr lang="zh-CN" altLang="en-US">
              <a:solidFill>
                <a:srgbClr val="1D528D"/>
              </a:solidFill>
            </a:endParaRPr>
          </a:p>
        </p:txBody>
      </p:sp>
    </p:spTree>
    <p:custDataLst>
      <p:tags r:id="rId1"/>
    </p:custDataLst>
    <p:extLst>
      <p:ext uri="{BB962C8B-B14F-4D97-AF65-F5344CB8AC3E}">
        <p14:creationId xmlns:p14="http://schemas.microsoft.com/office/powerpoint/2010/main" val="2821016627"/>
      </p:ext>
    </p:extLst>
  </p:cSld>
  <p:clrMapOvr>
    <a:masterClrMapping/>
  </p:clrMapOvr>
  <mc:AlternateContent xmlns:mc="http://schemas.openxmlformats.org/markup-compatibility/2006" xmlns:p14="http://schemas.microsoft.com/office/powerpoint/2010/main">
    <mc:Choice Requires="p14">
      <p:transition spd="slow" p14:dur="2000" advTm="70920"/>
    </mc:Choice>
    <mc:Fallback xmlns="">
      <p:transition xmlns:p14="http://schemas.microsoft.com/office/powerpoint/2010/main" spd="slow" advTm="709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488" y="1323076"/>
            <a:ext cx="8229600" cy="4641850"/>
          </a:xfrm>
        </p:spPr>
        <p:txBody>
          <a:bodyPr/>
          <a:lstStyle/>
          <a:p>
            <a:pPr marL="0" indent="0">
              <a:buNone/>
            </a:pPr>
            <a:r>
              <a:rPr lang="zh-CN" altLang="en-US" dirty="0" smtClean="0"/>
              <a:t>跨地域数据整合</a:t>
            </a:r>
            <a:r>
              <a:rPr lang="en-US" altLang="zh-CN" dirty="0" smtClean="0"/>
              <a:t>-</a:t>
            </a:r>
            <a:r>
              <a:rPr lang="zh-CN" altLang="en-US" dirty="0" smtClean="0"/>
              <a:t>高效的数据传输：</a:t>
            </a:r>
            <a:endParaRPr lang="en-US" altLang="zh-CN" dirty="0" smtClean="0"/>
          </a:p>
          <a:p>
            <a:pPr marL="0" indent="0">
              <a:buNone/>
            </a:pPr>
            <a:r>
              <a:rPr lang="en-US" altLang="zh-CN" sz="1800" dirty="0" smtClean="0"/>
              <a:t>      </a:t>
            </a:r>
            <a:r>
              <a:rPr lang="zh-CN" altLang="zh-CN" sz="1400" dirty="0" smtClean="0"/>
              <a:t>大型</a:t>
            </a:r>
            <a:r>
              <a:rPr lang="zh-CN" altLang="zh-CN" sz="1400" dirty="0"/>
              <a:t>高能物理实验往往由国际合作单位共同贡献资源形成分布式计算系统，比如</a:t>
            </a:r>
            <a:r>
              <a:rPr lang="en-US" altLang="zh-CN" sz="1400" dirty="0" smtClean="0"/>
              <a:t>WLCG</a:t>
            </a:r>
            <a:r>
              <a:rPr lang="zh-CN" altLang="zh-CN" sz="1400" dirty="0" smtClean="0"/>
              <a:t>、</a:t>
            </a:r>
            <a:r>
              <a:rPr lang="en-US" altLang="zh-CN" sz="1400" dirty="0"/>
              <a:t>BES Grid</a:t>
            </a:r>
            <a:r>
              <a:rPr lang="zh-CN" altLang="zh-CN" sz="1400" dirty="0"/>
              <a:t>等。传统的计算方式是事先将数据传输到目标站点，然后再将计算任务调度过去运行</a:t>
            </a:r>
            <a:r>
              <a:rPr lang="zh-CN" altLang="zh-CN" sz="1400" dirty="0" smtClean="0"/>
              <a:t>。</a:t>
            </a:r>
            <a:endParaRPr lang="en-US" altLang="zh-CN" sz="1400" dirty="0" smtClean="0"/>
          </a:p>
          <a:p>
            <a:pPr marL="0" indent="0">
              <a:buNone/>
            </a:pPr>
            <a:r>
              <a:rPr lang="en-US" altLang="zh-CN" sz="1400" dirty="0"/>
              <a:t> </a:t>
            </a:r>
            <a:r>
              <a:rPr lang="en-US" altLang="zh-CN" sz="1400" dirty="0" smtClean="0"/>
              <a:t>      </a:t>
            </a:r>
            <a:r>
              <a:rPr lang="zh-CN" altLang="zh-CN" sz="1400" dirty="0" smtClean="0"/>
              <a:t>随着</a:t>
            </a:r>
            <a:r>
              <a:rPr lang="zh-CN" altLang="zh-CN" sz="1400" dirty="0"/>
              <a:t>网络带宽的提升，全网调度计算任务，数据远程访问成为未来的发展趋势</a:t>
            </a:r>
            <a:r>
              <a:rPr lang="zh-CN" altLang="zh-CN" sz="1400" dirty="0" smtClean="0"/>
              <a:t>。一般</a:t>
            </a:r>
            <a:r>
              <a:rPr lang="zh-CN" altLang="zh-CN" sz="1400" dirty="0"/>
              <a:t>局域网的时延在</a:t>
            </a:r>
            <a:r>
              <a:rPr lang="en-US" altLang="zh-CN" sz="1400" dirty="0"/>
              <a:t>1ms</a:t>
            </a:r>
            <a:r>
              <a:rPr lang="zh-CN" altLang="zh-CN" sz="1400" dirty="0"/>
              <a:t>以下，而中国到欧洲的广域网时延能达到</a:t>
            </a:r>
            <a:r>
              <a:rPr lang="en-US" altLang="zh-CN" sz="1400" dirty="0"/>
              <a:t>200ms</a:t>
            </a:r>
            <a:r>
              <a:rPr lang="zh-CN" altLang="zh-CN" sz="1400" dirty="0"/>
              <a:t>左右，在这种情况直接使用文件系统</a:t>
            </a:r>
            <a:r>
              <a:rPr lang="en-US" altLang="zh-CN" sz="1400" dirty="0"/>
              <a:t>I/O</a:t>
            </a:r>
            <a:r>
              <a:rPr lang="zh-CN" altLang="zh-CN" sz="1400" dirty="0"/>
              <a:t>访问基本无法工作，急需要求研究高</a:t>
            </a:r>
            <a:r>
              <a:rPr lang="zh-CN" altLang="zh-CN" sz="1400" dirty="0" smtClean="0"/>
              <a:t>带宽的</a:t>
            </a:r>
            <a:r>
              <a:rPr lang="zh-CN" altLang="zh-CN" sz="1400" dirty="0"/>
              <a:t>远程</a:t>
            </a:r>
            <a:r>
              <a:rPr lang="en-US" altLang="zh-CN" sz="1400" dirty="0"/>
              <a:t>I/O</a:t>
            </a:r>
            <a:r>
              <a:rPr lang="zh-CN" altLang="zh-CN" sz="1400" dirty="0"/>
              <a:t>访问技术。</a:t>
            </a:r>
          </a:p>
          <a:p>
            <a:endParaRPr lang="zh-CN" altLang="en-US" dirty="0"/>
          </a:p>
        </p:txBody>
      </p:sp>
      <p:sp>
        <p:nvSpPr>
          <p:cNvPr id="6" name="标题 1"/>
          <p:cNvSpPr>
            <a:spLocks noGrp="1"/>
          </p:cNvSpPr>
          <p:nvPr>
            <p:ph type="title"/>
          </p:nvPr>
        </p:nvSpPr>
        <p:spPr/>
        <p:txBody>
          <a:bodyPr/>
          <a:lstStyle/>
          <a:p>
            <a:r>
              <a:rPr lang="zh-CN" altLang="en-US" dirty="0" smtClean="0"/>
              <a:t>背景及意义</a:t>
            </a:r>
            <a:endParaRPr lang="zh-CN" altLang="en-US" dirty="0"/>
          </a:p>
        </p:txBody>
      </p:sp>
      <p:grpSp>
        <p:nvGrpSpPr>
          <p:cNvPr id="7" name="组合 6"/>
          <p:cNvGrpSpPr/>
          <p:nvPr/>
        </p:nvGrpSpPr>
        <p:grpSpPr>
          <a:xfrm>
            <a:off x="4580886" y="3175075"/>
            <a:ext cx="4101792" cy="2674921"/>
            <a:chOff x="971600" y="2312876"/>
            <a:chExt cx="7128792" cy="3540375"/>
          </a:xfrm>
        </p:grpSpPr>
        <p:sp>
          <p:nvSpPr>
            <p:cNvPr id="8" name="云形 7"/>
            <p:cNvSpPr/>
            <p:nvPr/>
          </p:nvSpPr>
          <p:spPr>
            <a:xfrm>
              <a:off x="971600" y="2780928"/>
              <a:ext cx="2232248" cy="1296144"/>
            </a:xfrm>
            <a:prstGeom prst="cloud">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圆柱形 8"/>
            <p:cNvSpPr/>
            <p:nvPr/>
          </p:nvSpPr>
          <p:spPr>
            <a:xfrm>
              <a:off x="1362339" y="2754608"/>
              <a:ext cx="504056" cy="504056"/>
            </a:xfrm>
            <a:prstGeom prst="can">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圆柱形 9"/>
            <p:cNvSpPr/>
            <p:nvPr/>
          </p:nvSpPr>
          <p:spPr>
            <a:xfrm>
              <a:off x="2370451" y="2708920"/>
              <a:ext cx="504056" cy="504056"/>
            </a:xfrm>
            <a:prstGeom prst="can">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圆柱形 10"/>
            <p:cNvSpPr/>
            <p:nvPr/>
          </p:nvSpPr>
          <p:spPr>
            <a:xfrm>
              <a:off x="1362339" y="3429000"/>
              <a:ext cx="504056" cy="504056"/>
            </a:xfrm>
            <a:prstGeom prst="can">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圆柱形 11"/>
            <p:cNvSpPr/>
            <p:nvPr/>
          </p:nvSpPr>
          <p:spPr>
            <a:xfrm>
              <a:off x="2370451" y="3429000"/>
              <a:ext cx="504056" cy="504056"/>
            </a:xfrm>
            <a:prstGeom prst="can">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文本框 12"/>
            <p:cNvSpPr txBox="1"/>
            <p:nvPr/>
          </p:nvSpPr>
          <p:spPr>
            <a:xfrm>
              <a:off x="1572426" y="5458030"/>
              <a:ext cx="1189908" cy="395221"/>
            </a:xfrm>
            <a:prstGeom prst="rect">
              <a:avLst/>
            </a:prstGeom>
            <a:noFill/>
          </p:spPr>
          <p:txBody>
            <a:bodyPr wrap="none" rtlCol="0">
              <a:spAutoFit/>
            </a:bodyPr>
            <a:lstStyle/>
            <a:p>
              <a:r>
                <a:rPr lang="zh-CN" altLang="en-US" sz="1100" dirty="0" smtClean="0">
                  <a:solidFill>
                    <a:srgbClr val="0070C0"/>
                  </a:solidFill>
                  <a:latin typeface="幼圆" panose="02010509060101010101" pitchFamily="49" charset="-122"/>
                  <a:ea typeface="幼圆" panose="02010509060101010101" pitchFamily="49" charset="-122"/>
                </a:rPr>
                <a:t>存储区</a:t>
              </a:r>
              <a:endParaRPr lang="zh-CN" altLang="en-US" sz="1100" dirty="0">
                <a:solidFill>
                  <a:srgbClr val="0070C0"/>
                </a:solidFill>
                <a:latin typeface="幼圆" panose="02010509060101010101" pitchFamily="49" charset="-122"/>
                <a:ea typeface="幼圆" panose="02010509060101010101" pitchFamily="49" charset="-122"/>
              </a:endParaRPr>
            </a:p>
          </p:txBody>
        </p:sp>
        <p:sp>
          <p:nvSpPr>
            <p:cNvPr id="14" name="圆角矩形 13"/>
            <p:cNvSpPr/>
            <p:nvPr/>
          </p:nvSpPr>
          <p:spPr>
            <a:xfrm>
              <a:off x="7236296" y="2312876"/>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15" name="圆角矩形 14"/>
            <p:cNvSpPr/>
            <p:nvPr/>
          </p:nvSpPr>
          <p:spPr>
            <a:xfrm>
              <a:off x="5868144" y="2322560"/>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16" name="圆角矩形 15"/>
            <p:cNvSpPr/>
            <p:nvPr/>
          </p:nvSpPr>
          <p:spPr>
            <a:xfrm>
              <a:off x="7236296" y="2898624"/>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17" name="圆角矩形 16"/>
            <p:cNvSpPr/>
            <p:nvPr/>
          </p:nvSpPr>
          <p:spPr>
            <a:xfrm>
              <a:off x="5868144" y="2908308"/>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18" name="圆角矩形 17"/>
            <p:cNvSpPr/>
            <p:nvPr/>
          </p:nvSpPr>
          <p:spPr>
            <a:xfrm>
              <a:off x="7236296" y="3501008"/>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19" name="圆角矩形 18"/>
            <p:cNvSpPr/>
            <p:nvPr/>
          </p:nvSpPr>
          <p:spPr>
            <a:xfrm>
              <a:off x="5868144" y="3510692"/>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cxnSp>
          <p:nvCxnSpPr>
            <p:cNvPr id="20" name="肘形连接符 19"/>
            <p:cNvCxnSpPr>
              <a:stCxn id="14" idx="1"/>
              <a:endCxn id="18" idx="1"/>
            </p:cNvCxnSpPr>
            <p:nvPr/>
          </p:nvCxnSpPr>
          <p:spPr>
            <a:xfrm rot="10800000" flipV="1">
              <a:off x="7236296" y="2528900"/>
              <a:ext cx="12700" cy="1188132"/>
            </a:xfrm>
            <a:prstGeom prst="bentConnector3">
              <a:avLst>
                <a:gd name="adj1" fmla="val 180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6" idx="1"/>
              <a:endCxn id="22" idx="1"/>
            </p:cNvCxnSpPr>
            <p:nvPr/>
          </p:nvCxnSpPr>
          <p:spPr>
            <a:xfrm rot="10800000" flipV="1">
              <a:off x="7236296" y="3114648"/>
              <a:ext cx="12700" cy="1166268"/>
            </a:xfrm>
            <a:prstGeom prst="bentConnector3">
              <a:avLst>
                <a:gd name="adj1" fmla="val 180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7236296" y="4064892"/>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sp>
          <p:nvSpPr>
            <p:cNvPr id="23" name="圆角矩形 22"/>
            <p:cNvSpPr/>
            <p:nvPr/>
          </p:nvSpPr>
          <p:spPr>
            <a:xfrm>
              <a:off x="5868144" y="4074576"/>
              <a:ext cx="864096" cy="432048"/>
            </a:xfrm>
            <a:prstGeom prst="roundRect">
              <a:avLst/>
            </a:prstGeom>
            <a:solidFill>
              <a:srgbClr val="92D050"/>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rPr>
                <a:t>CPU</a:t>
              </a:r>
              <a:endParaRPr lang="zh-CN" altLang="en-US" sz="1100" dirty="0">
                <a:solidFill>
                  <a:schemeClr val="tx1"/>
                </a:solidFill>
              </a:endParaRPr>
            </a:p>
          </p:txBody>
        </p:sp>
        <p:cxnSp>
          <p:nvCxnSpPr>
            <p:cNvPr id="24" name="肘形连接符 23"/>
            <p:cNvCxnSpPr>
              <a:stCxn id="15" idx="1"/>
              <a:endCxn id="19" idx="1"/>
            </p:cNvCxnSpPr>
            <p:nvPr/>
          </p:nvCxnSpPr>
          <p:spPr>
            <a:xfrm rot="10800000" flipV="1">
              <a:off x="5868144" y="2538584"/>
              <a:ext cx="12700" cy="1188132"/>
            </a:xfrm>
            <a:prstGeom prst="bentConnector3">
              <a:avLst>
                <a:gd name="adj1" fmla="val 180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7" idx="1"/>
              <a:endCxn id="23" idx="1"/>
            </p:cNvCxnSpPr>
            <p:nvPr/>
          </p:nvCxnSpPr>
          <p:spPr>
            <a:xfrm rot="10800000" flipV="1">
              <a:off x="5868144" y="3124332"/>
              <a:ext cx="12700" cy="1166268"/>
            </a:xfrm>
            <a:prstGeom prst="bentConnector3">
              <a:avLst>
                <a:gd name="adj1" fmla="val 180000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0"/>
            </p:cNvCxnSpPr>
            <p:nvPr/>
          </p:nvCxnSpPr>
          <p:spPr>
            <a:xfrm>
              <a:off x="3201988" y="3429000"/>
              <a:ext cx="381828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文本框 39"/>
            <p:cNvSpPr txBox="1"/>
            <p:nvPr/>
          </p:nvSpPr>
          <p:spPr>
            <a:xfrm>
              <a:off x="3823502" y="3059668"/>
              <a:ext cx="1466047" cy="395221"/>
            </a:xfrm>
            <a:prstGeom prst="rect">
              <a:avLst/>
            </a:prstGeom>
            <a:noFill/>
          </p:spPr>
          <p:txBody>
            <a:bodyPr wrap="none" rtlCol="0">
              <a:spAutoFit/>
            </a:bodyPr>
            <a:lstStyle/>
            <a:p>
              <a:r>
                <a:rPr lang="zh-CN" altLang="en-US" sz="1100" dirty="0" smtClean="0">
                  <a:latin typeface="幼圆" panose="02010509060101010101" pitchFamily="49" charset="-122"/>
                  <a:ea typeface="幼圆" panose="02010509060101010101" pitchFamily="49" charset="-122"/>
                </a:rPr>
                <a:t>存储网络</a:t>
              </a:r>
              <a:endParaRPr lang="zh-CN" altLang="en-US" sz="1100" dirty="0">
                <a:latin typeface="幼圆" panose="02010509060101010101" pitchFamily="49" charset="-122"/>
                <a:ea typeface="幼圆" panose="02010509060101010101" pitchFamily="49" charset="-122"/>
              </a:endParaRPr>
            </a:p>
          </p:txBody>
        </p:sp>
        <p:sp>
          <p:nvSpPr>
            <p:cNvPr id="28" name="文本框 41"/>
            <p:cNvSpPr txBox="1"/>
            <p:nvPr/>
          </p:nvSpPr>
          <p:spPr>
            <a:xfrm>
              <a:off x="6617695" y="5356944"/>
              <a:ext cx="1189908" cy="395221"/>
            </a:xfrm>
            <a:prstGeom prst="rect">
              <a:avLst/>
            </a:prstGeom>
            <a:noFill/>
          </p:spPr>
          <p:txBody>
            <a:bodyPr wrap="none" rtlCol="0">
              <a:spAutoFit/>
            </a:bodyPr>
            <a:lstStyle/>
            <a:p>
              <a:r>
                <a:rPr lang="zh-CN" altLang="en-US" sz="1100" dirty="0" smtClean="0">
                  <a:solidFill>
                    <a:srgbClr val="0070C0"/>
                  </a:solidFill>
                  <a:latin typeface="幼圆" panose="02010509060101010101" pitchFamily="49" charset="-122"/>
                  <a:ea typeface="幼圆" panose="02010509060101010101" pitchFamily="49" charset="-122"/>
                </a:rPr>
                <a:t>计算区</a:t>
              </a:r>
              <a:endParaRPr lang="zh-CN" altLang="en-US" sz="1100" dirty="0">
                <a:solidFill>
                  <a:srgbClr val="0070C0"/>
                </a:solidFill>
                <a:latin typeface="幼圆" panose="02010509060101010101" pitchFamily="49" charset="-122"/>
                <a:ea typeface="幼圆" panose="02010509060101010101" pitchFamily="49" charset="-122"/>
              </a:endParaRPr>
            </a:p>
          </p:txBody>
        </p:sp>
        <p:sp>
          <p:nvSpPr>
            <p:cNvPr id="29" name="圆角矩形 28"/>
            <p:cNvSpPr/>
            <p:nvPr/>
          </p:nvSpPr>
          <p:spPr>
            <a:xfrm>
              <a:off x="1572428" y="4688240"/>
              <a:ext cx="1587856" cy="34786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rgbClr val="002060"/>
                  </a:solidFill>
                </a:rPr>
                <a:t>存储服务器</a:t>
              </a:r>
              <a:endParaRPr lang="zh-CN" altLang="en-US" sz="1100" dirty="0">
                <a:solidFill>
                  <a:srgbClr val="002060"/>
                </a:solidFill>
              </a:endParaRPr>
            </a:p>
          </p:txBody>
        </p:sp>
        <p:sp>
          <p:nvSpPr>
            <p:cNvPr id="30" name="圆角矩形 29"/>
            <p:cNvSpPr/>
            <p:nvPr/>
          </p:nvSpPr>
          <p:spPr>
            <a:xfrm>
              <a:off x="6300192" y="4689695"/>
              <a:ext cx="1512168" cy="34786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002060"/>
                  </a:solidFill>
                </a:rPr>
                <a:t>存储</a:t>
              </a:r>
              <a:r>
                <a:rPr lang="zh-CN" altLang="en-US" sz="1100" dirty="0" smtClean="0">
                  <a:solidFill>
                    <a:srgbClr val="002060"/>
                  </a:solidFill>
                </a:rPr>
                <a:t>客户端</a:t>
              </a:r>
              <a:endParaRPr lang="zh-CN" altLang="en-US" sz="1100" dirty="0">
                <a:solidFill>
                  <a:srgbClr val="002060"/>
                </a:solidFill>
              </a:endParaRPr>
            </a:p>
          </p:txBody>
        </p:sp>
        <p:sp>
          <p:nvSpPr>
            <p:cNvPr id="31" name="椭圆 30"/>
            <p:cNvSpPr/>
            <p:nvPr/>
          </p:nvSpPr>
          <p:spPr>
            <a:xfrm>
              <a:off x="3056498" y="4532045"/>
              <a:ext cx="3387709" cy="684631"/>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002060"/>
                  </a:solidFill>
                  <a:latin typeface="幼圆" panose="02010509060101010101" pitchFamily="49" charset="-122"/>
                  <a:ea typeface="幼圆" panose="02010509060101010101" pitchFamily="49" charset="-122"/>
                </a:rPr>
                <a:t>分布式</a:t>
              </a:r>
              <a:r>
                <a:rPr lang="zh-CN" altLang="en-US" sz="1100" dirty="0" smtClean="0">
                  <a:solidFill>
                    <a:srgbClr val="002060"/>
                  </a:solidFill>
                  <a:latin typeface="幼圆" panose="02010509060101010101" pitchFamily="49" charset="-122"/>
                  <a:ea typeface="幼圆" panose="02010509060101010101" pitchFamily="49" charset="-122"/>
                </a:rPr>
                <a:t>文件系统</a:t>
              </a:r>
              <a:endParaRPr lang="zh-CN" altLang="en-US" sz="1100" dirty="0"/>
            </a:p>
          </p:txBody>
        </p:sp>
        <p:sp>
          <p:nvSpPr>
            <p:cNvPr id="32" name="爆炸形 1 31"/>
            <p:cNvSpPr/>
            <p:nvPr/>
          </p:nvSpPr>
          <p:spPr>
            <a:xfrm>
              <a:off x="3378562" y="3429000"/>
              <a:ext cx="2160240" cy="1103045"/>
            </a:xfrm>
            <a:prstGeom prst="irregularSeal1">
              <a:avLst/>
            </a:prstGeom>
            <a:solidFill>
              <a:schemeClr val="bg2"/>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schemeClr val="tx1"/>
                  </a:solidFill>
                  <a:latin typeface="幼圆" panose="02010509060101010101" pitchFamily="49" charset="-122"/>
                  <a:ea typeface="幼圆" panose="02010509060101010101" pitchFamily="49" charset="-122"/>
                </a:rPr>
                <a:t>IO</a:t>
              </a:r>
              <a:r>
                <a:rPr lang="zh-CN" altLang="en-US" sz="1100" dirty="0" smtClean="0">
                  <a:solidFill>
                    <a:schemeClr val="tx1"/>
                  </a:solidFill>
                  <a:latin typeface="幼圆" panose="02010509060101010101" pitchFamily="49" charset="-122"/>
                  <a:ea typeface="幼圆" panose="02010509060101010101" pitchFamily="49" charset="-122"/>
                </a:rPr>
                <a:t>瓶颈</a:t>
              </a:r>
              <a:endParaRPr lang="zh-CN" altLang="en-US" sz="1100" dirty="0">
                <a:solidFill>
                  <a:schemeClr val="tx1"/>
                </a:solidFill>
                <a:latin typeface="幼圆" panose="02010509060101010101" pitchFamily="49" charset="-122"/>
                <a:ea typeface="幼圆" panose="02010509060101010101" pitchFamily="49" charset="-122"/>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09" y="3166206"/>
            <a:ext cx="4056621" cy="259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5764264"/>
            <a:ext cx="3096344" cy="523220"/>
          </a:xfrm>
          <a:prstGeom prst="rect">
            <a:avLst/>
          </a:prstGeom>
          <a:noFill/>
        </p:spPr>
        <p:txBody>
          <a:bodyPr wrap="square" rtlCol="0">
            <a:spAutoFit/>
          </a:bodyPr>
          <a:lstStyle/>
          <a:p>
            <a:r>
              <a:rPr lang="zh-CN" altLang="en-US" sz="1400" dirty="0" smtClean="0"/>
              <a:t>图</a:t>
            </a:r>
            <a:r>
              <a:rPr lang="en-US" altLang="zh-CN" sz="1400" dirty="0" smtClean="0"/>
              <a:t>1 </a:t>
            </a:r>
            <a:r>
              <a:rPr lang="zh-CN" altLang="en-US" sz="1400" dirty="0" smtClean="0"/>
              <a:t>相同带宽条件下，随着延迟增加，</a:t>
            </a:r>
            <a:r>
              <a:rPr lang="en-US" altLang="zh-CN" sz="1400" dirty="0" smtClean="0"/>
              <a:t>I/O</a:t>
            </a:r>
            <a:r>
              <a:rPr lang="zh-CN" altLang="en-US" sz="1400" dirty="0" smtClean="0"/>
              <a:t>性能快速下降</a:t>
            </a:r>
            <a:endParaRPr lang="zh-CN" altLang="en-US" sz="1400" dirty="0"/>
          </a:p>
        </p:txBody>
      </p:sp>
      <p:sp>
        <p:nvSpPr>
          <p:cNvPr id="33" name="TextBox 32"/>
          <p:cNvSpPr txBox="1"/>
          <p:nvPr/>
        </p:nvSpPr>
        <p:spPr>
          <a:xfrm>
            <a:off x="5388815" y="5901437"/>
            <a:ext cx="3096344" cy="307777"/>
          </a:xfrm>
          <a:prstGeom prst="rect">
            <a:avLst/>
          </a:prstGeom>
          <a:noFill/>
        </p:spPr>
        <p:txBody>
          <a:bodyPr wrap="square" rtlCol="0">
            <a:spAutoFit/>
          </a:bodyPr>
          <a:lstStyle/>
          <a:p>
            <a:r>
              <a:rPr lang="zh-CN" altLang="en-US" sz="1400" dirty="0" smtClean="0"/>
              <a:t>图</a:t>
            </a:r>
            <a:r>
              <a:rPr lang="en-US" altLang="zh-CN" sz="1400" dirty="0" smtClean="0"/>
              <a:t>2  I/O</a:t>
            </a:r>
            <a:r>
              <a:rPr lang="zh-CN" altLang="en-US" sz="1400" dirty="0" smtClean="0"/>
              <a:t>成为分布式文件系统的瓶颈</a:t>
            </a:r>
            <a:endParaRPr lang="zh-CN" altLang="en-US" sz="1400" dirty="0"/>
          </a:p>
        </p:txBody>
      </p:sp>
      <p:sp>
        <p:nvSpPr>
          <p:cNvPr id="5" name="日期占位符 4"/>
          <p:cNvSpPr>
            <a:spLocks noGrp="1"/>
          </p:cNvSpPr>
          <p:nvPr>
            <p:ph type="dt" sz="half" idx="10"/>
          </p:nvPr>
        </p:nvSpPr>
        <p:spPr/>
        <p:txBody>
          <a:bodyPr/>
          <a:lstStyle/>
          <a:p>
            <a:fld id="{93BC22D8-9CB9-7B4B-BA04-8CBEF7FCB7FF}"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1446612034"/>
      </p:ext>
    </p:extLst>
  </p:cSld>
  <p:clrMapOvr>
    <a:masterClrMapping/>
  </p:clrMapOvr>
  <mc:AlternateContent xmlns:mc="http://schemas.openxmlformats.org/markup-compatibility/2006" xmlns:p14="http://schemas.microsoft.com/office/powerpoint/2010/main">
    <mc:Choice Requires="p14">
      <p:transition spd="slow" p14:dur="2000" advTm="72770"/>
    </mc:Choice>
    <mc:Fallback xmlns="">
      <p:transition xmlns:p14="http://schemas.microsoft.com/office/powerpoint/2010/main" spd="slow" advTm="7277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意义</a:t>
            </a:r>
            <a:endParaRPr lang="zh-CN" altLang="en-US" dirty="0"/>
          </a:p>
        </p:txBody>
      </p:sp>
      <p:sp>
        <p:nvSpPr>
          <p:cNvPr id="3" name="内容占位符 2"/>
          <p:cNvSpPr>
            <a:spLocks noGrp="1"/>
          </p:cNvSpPr>
          <p:nvPr>
            <p:ph idx="1"/>
          </p:nvPr>
        </p:nvSpPr>
        <p:spPr/>
        <p:txBody>
          <a:bodyPr/>
          <a:lstStyle/>
          <a:p>
            <a:r>
              <a:rPr lang="zh-CN" altLang="en-US" sz="2000" dirty="0" smtClean="0"/>
              <a:t>实现</a:t>
            </a:r>
            <a:r>
              <a:rPr lang="zh-CN" altLang="en-US" sz="2000" dirty="0"/>
              <a:t>高能物理海量数据的高效管理、快速处理以及远程访问</a:t>
            </a:r>
            <a:r>
              <a:rPr lang="zh-CN" altLang="en-US" sz="2000" dirty="0" smtClean="0"/>
              <a:t>。</a:t>
            </a:r>
            <a:endParaRPr lang="en-US" altLang="zh-CN" sz="2000" dirty="0" smtClean="0"/>
          </a:p>
          <a:p>
            <a:endParaRPr lang="en-US" altLang="zh-CN" sz="2000" dirty="0"/>
          </a:p>
          <a:p>
            <a:endParaRPr lang="en-US" altLang="zh-CN" sz="2000" dirty="0"/>
          </a:p>
          <a:p>
            <a:r>
              <a:rPr lang="zh-CN" altLang="zh-CN" sz="2000" dirty="0"/>
              <a:t>将远程跨站点的数据整合成统一视图，并能像本地一样高性能访问，已成为迫切的需求，而现有存储系统几乎都没有考虑这一点。</a:t>
            </a:r>
            <a:r>
              <a:rPr lang="zh-CN" altLang="en-US" sz="2000" dirty="0"/>
              <a:t>所以对于高性能的数据传输系统的需求迫在眉睫。</a:t>
            </a:r>
            <a:endParaRPr lang="zh-CN" altLang="zh-CN" sz="2000" dirty="0"/>
          </a:p>
          <a:p>
            <a:endParaRPr lang="en-US" altLang="zh-CN" dirty="0"/>
          </a:p>
          <a:p>
            <a:endParaRPr lang="zh-CN" altLang="en-US" dirty="0"/>
          </a:p>
        </p:txBody>
      </p:sp>
      <p:sp>
        <p:nvSpPr>
          <p:cNvPr id="5" name="日期占位符 4"/>
          <p:cNvSpPr>
            <a:spLocks noGrp="1"/>
          </p:cNvSpPr>
          <p:nvPr>
            <p:ph type="dt" sz="half" idx="10"/>
          </p:nvPr>
        </p:nvSpPr>
        <p:spPr/>
        <p:txBody>
          <a:bodyPr/>
          <a:lstStyle/>
          <a:p>
            <a:fld id="{5E47F2CA-6D38-9442-818D-5A3604FA57D7}"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2941417285"/>
      </p:ext>
    </p:extLst>
  </p:cSld>
  <p:clrMapOvr>
    <a:masterClrMapping/>
  </p:clrMapOvr>
  <mc:AlternateContent xmlns:mc="http://schemas.openxmlformats.org/markup-compatibility/2006" xmlns:p14="http://schemas.microsoft.com/office/powerpoint/2010/main">
    <mc:Choice Requires="p14">
      <p:transition spd="slow" p14:dur="2000" advTm="25877"/>
    </mc:Choice>
    <mc:Fallback xmlns="">
      <p:transition xmlns:p14="http://schemas.microsoft.com/office/powerpoint/2010/main" spd="slow" advTm="2587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面向事例的数据管理系统</a:t>
            </a:r>
            <a:endParaRPr lang="zh-CN" altLang="en-US" dirty="0"/>
          </a:p>
        </p:txBody>
      </p:sp>
      <p:sp>
        <p:nvSpPr>
          <p:cNvPr id="3" name="内容占位符 2"/>
          <p:cNvSpPr>
            <a:spLocks noGrp="1"/>
          </p:cNvSpPr>
          <p:nvPr>
            <p:ph idx="1"/>
          </p:nvPr>
        </p:nvSpPr>
        <p:spPr>
          <a:xfrm>
            <a:off x="457200" y="1484313"/>
            <a:ext cx="3073007" cy="4641850"/>
          </a:xfrm>
        </p:spPr>
        <p:txBody>
          <a:bodyPr/>
          <a:lstStyle/>
          <a:p>
            <a:pPr marL="0" indent="0">
              <a:buNone/>
            </a:pPr>
            <a:r>
              <a:rPr lang="zh-CN" altLang="en-US" dirty="0"/>
              <a:t>框架结构</a:t>
            </a:r>
            <a:r>
              <a:rPr lang="zh-CN" altLang="en-US" dirty="0" smtClean="0"/>
              <a:t>：</a:t>
            </a:r>
            <a:endParaRPr lang="en-US" altLang="zh-CN" dirty="0" smtClean="0"/>
          </a:p>
          <a:p>
            <a:r>
              <a:rPr lang="zh-CN" altLang="en-US" dirty="0" smtClean="0"/>
              <a:t>事例特征抽取</a:t>
            </a:r>
            <a:endParaRPr lang="en-US" altLang="zh-CN" dirty="0" smtClean="0"/>
          </a:p>
          <a:p>
            <a:r>
              <a:rPr lang="zh-CN" altLang="en-US" dirty="0" smtClean="0"/>
              <a:t>事例</a:t>
            </a:r>
            <a:r>
              <a:rPr lang="zh-CN" altLang="en-US" dirty="0"/>
              <a:t>索引</a:t>
            </a:r>
            <a:r>
              <a:rPr lang="zh-CN" altLang="en-US" dirty="0" smtClean="0"/>
              <a:t>数据库</a:t>
            </a:r>
            <a:endParaRPr lang="en-US" altLang="zh-CN" dirty="0" smtClean="0"/>
          </a:p>
          <a:p>
            <a:r>
              <a:rPr lang="zh-CN" altLang="en-US" dirty="0" smtClean="0"/>
              <a:t>事例缓存</a:t>
            </a:r>
            <a:endParaRPr lang="en-US" altLang="zh-CN" dirty="0" smtClean="0"/>
          </a:p>
          <a:p>
            <a:r>
              <a:rPr lang="zh-CN" altLang="en-US" dirty="0" smtClean="0"/>
              <a:t>事例</a:t>
            </a:r>
            <a:r>
              <a:rPr lang="zh-CN" altLang="en-US" dirty="0"/>
              <a:t>传输</a:t>
            </a:r>
          </a:p>
        </p:txBody>
      </p:sp>
      <p:grpSp>
        <p:nvGrpSpPr>
          <p:cNvPr id="6" name="组合 5"/>
          <p:cNvGrpSpPr/>
          <p:nvPr/>
        </p:nvGrpSpPr>
        <p:grpSpPr>
          <a:xfrm>
            <a:off x="2843808" y="1520788"/>
            <a:ext cx="5824841" cy="4248472"/>
            <a:chOff x="1232143" y="1484784"/>
            <a:chExt cx="5968858" cy="4248472"/>
          </a:xfrm>
        </p:grpSpPr>
        <p:sp>
          <p:nvSpPr>
            <p:cNvPr id="7" name="矩形 6"/>
            <p:cNvSpPr/>
            <p:nvPr/>
          </p:nvSpPr>
          <p:spPr bwMode="auto">
            <a:xfrm>
              <a:off x="2519772" y="1484784"/>
              <a:ext cx="4680520" cy="7200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altLang="zh-CN" dirty="0" smtClean="0">
                  <a:solidFill>
                    <a:schemeClr val="bg1"/>
                  </a:solidFill>
                  <a:latin typeface="Arial" panose="020B0604020202020204" pitchFamily="34" charset="0"/>
                  <a:ea typeface="宋体" panose="02010600030101010101" pitchFamily="2" charset="-122"/>
                </a:rPr>
                <a:t>High Energy Physics Offline Software System(</a:t>
              </a:r>
              <a:r>
                <a:rPr lang="en-US" altLang="zh-CN" dirty="0" err="1" smtClean="0">
                  <a:solidFill>
                    <a:schemeClr val="bg1"/>
                  </a:solidFill>
                  <a:latin typeface="Arial" panose="020B0604020202020204" pitchFamily="34" charset="0"/>
                  <a:ea typeface="宋体" panose="02010600030101010101" pitchFamily="2" charset="-122"/>
                </a:rPr>
                <a:t>BOSS,SNiPER</a:t>
              </a:r>
              <a:r>
                <a:rPr lang="en-US" altLang="zh-CN" dirty="0" smtClean="0">
                  <a:solidFill>
                    <a:schemeClr val="bg1"/>
                  </a:solidFill>
                  <a:latin typeface="Arial" panose="020B0604020202020204" pitchFamily="34" charset="0"/>
                  <a:ea typeface="宋体" panose="02010600030101010101" pitchFamily="2" charset="-122"/>
                </a:rPr>
                <a:t>)</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2514030" y="5013176"/>
              <a:ext cx="4680520" cy="7200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altLang="zh-CN" dirty="0" smtClean="0">
                  <a:solidFill>
                    <a:schemeClr val="bg1"/>
                  </a:solidFill>
                  <a:latin typeface="Arial" panose="020B0604020202020204" pitchFamily="34" charset="0"/>
                  <a:ea typeface="宋体" panose="02010600030101010101" pitchFamily="2" charset="-122"/>
                </a:rPr>
                <a:t>High Energy Physics Data Storage System(</a:t>
              </a:r>
              <a:r>
                <a:rPr lang="en-US" altLang="zh-CN" dirty="0" err="1" smtClean="0">
                  <a:solidFill>
                    <a:schemeClr val="bg1"/>
                  </a:solidFill>
                  <a:latin typeface="Arial" panose="020B0604020202020204" pitchFamily="34" charset="0"/>
                  <a:ea typeface="宋体" panose="02010600030101010101" pitchFamily="2" charset="-122"/>
                </a:rPr>
                <a:t>Lustre,GPFS,EOS</a:t>
              </a:r>
              <a:r>
                <a:rPr lang="en-US" altLang="zh-CN" dirty="0" smtClean="0">
                  <a:solidFill>
                    <a:schemeClr val="bg1"/>
                  </a:solidFill>
                  <a:latin typeface="Arial" panose="020B0604020202020204" pitchFamily="34" charset="0"/>
                  <a:ea typeface="宋体" panose="02010600030101010101" pitchFamily="2" charset="-122"/>
                </a:rPr>
                <a:t>…)</a:t>
              </a:r>
              <a:endParaRPr kumimoji="0" lang="zh-CN" altLang="en-US"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9" name="矩形 8"/>
            <p:cNvSpPr/>
            <p:nvPr/>
          </p:nvSpPr>
          <p:spPr bwMode="auto">
            <a:xfrm>
              <a:off x="2520481" y="2492896"/>
              <a:ext cx="4680520" cy="20162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4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Event-oriented</a:t>
              </a:r>
              <a:r>
                <a:rPr kumimoji="0" lang="en-US" altLang="zh-CN" sz="1400" b="0" i="0" u="none" strike="noStrike" cap="none" normalizeH="0" dirty="0" smtClean="0">
                  <a:ln>
                    <a:noFill/>
                  </a:ln>
                  <a:solidFill>
                    <a:schemeClr val="bg1"/>
                  </a:solidFill>
                  <a:effectLst/>
                  <a:latin typeface="Arial" panose="020B0604020202020204" pitchFamily="34" charset="0"/>
                  <a:ea typeface="宋体" panose="02010600030101010101" pitchFamily="2" charset="-122"/>
                </a:rPr>
                <a:t> Scientific Data Management System</a:t>
              </a: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4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cxnSp>
          <p:nvCxnSpPr>
            <p:cNvPr id="10" name="直接箭头连接符 9"/>
            <p:cNvCxnSpPr/>
            <p:nvPr/>
          </p:nvCxnSpPr>
          <p:spPr bwMode="auto">
            <a:xfrm>
              <a:off x="4644008" y="2224350"/>
              <a:ext cx="709" cy="28803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4872003" y="2213248"/>
              <a:ext cx="0" cy="288032"/>
            </a:xfrm>
            <a:prstGeom prst="straightConnector1">
              <a:avLst/>
            </a:prstGeom>
            <a:solidFill>
              <a:schemeClr val="accent1"/>
            </a:solidFill>
            <a:ln w="190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a:endCxn id="13" idx="1"/>
            </p:cNvCxnSpPr>
            <p:nvPr/>
          </p:nvCxnSpPr>
          <p:spPr bwMode="auto">
            <a:xfrm flipV="1">
              <a:off x="1232143" y="4401398"/>
              <a:ext cx="316479" cy="8243"/>
            </a:xfrm>
            <a:prstGeom prst="straightConnector1">
              <a:avLst/>
            </a:prstGeom>
            <a:solidFill>
              <a:schemeClr val="accent1"/>
            </a:solidFill>
            <a:ln w="190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548622" y="4293676"/>
              <a:ext cx="1080120" cy="215444"/>
            </a:xfrm>
            <a:prstGeom prst="rect">
              <a:avLst/>
            </a:prstGeom>
            <a:noFill/>
          </p:spPr>
          <p:txBody>
            <a:bodyPr wrap="square" rtlCol="0">
              <a:spAutoFit/>
            </a:bodyPr>
            <a:lstStyle/>
            <a:p>
              <a:r>
                <a:rPr lang="en-US" altLang="zh-CN" sz="800" dirty="0" smtClean="0"/>
                <a:t>Data Flow</a:t>
              </a:r>
              <a:endParaRPr lang="zh-CN" altLang="en-US" sz="800" dirty="0"/>
            </a:p>
          </p:txBody>
        </p:sp>
        <p:cxnSp>
          <p:nvCxnSpPr>
            <p:cNvPr id="14" name="直接箭头连接符 13"/>
            <p:cNvCxnSpPr/>
            <p:nvPr/>
          </p:nvCxnSpPr>
          <p:spPr bwMode="auto">
            <a:xfrm>
              <a:off x="1232143" y="4761148"/>
              <a:ext cx="33303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520175" y="4643434"/>
              <a:ext cx="830677" cy="215444"/>
            </a:xfrm>
            <a:prstGeom prst="rect">
              <a:avLst/>
            </a:prstGeom>
            <a:noFill/>
          </p:spPr>
          <p:txBody>
            <a:bodyPr wrap="none" rtlCol="0">
              <a:spAutoFit/>
            </a:bodyPr>
            <a:lstStyle/>
            <a:p>
              <a:r>
                <a:rPr lang="en-US" altLang="zh-CN" sz="800" dirty="0" smtClean="0"/>
                <a:t>Control Flow</a:t>
              </a:r>
              <a:endParaRPr lang="zh-CN" altLang="en-US" sz="800" dirty="0"/>
            </a:p>
          </p:txBody>
        </p:sp>
        <p:sp>
          <p:nvSpPr>
            <p:cNvPr id="16" name="矩形 15"/>
            <p:cNvSpPr/>
            <p:nvPr/>
          </p:nvSpPr>
          <p:spPr bwMode="auto">
            <a:xfrm>
              <a:off x="2945834" y="2780928"/>
              <a:ext cx="1440160" cy="432048"/>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altLang="zh-CN" sz="1200" dirty="0" smtClean="0">
                  <a:latin typeface="Arial" panose="020B0604020202020204" pitchFamily="34" charset="0"/>
                  <a:ea typeface="宋体" panose="02010600030101010101" pitchFamily="2" charset="-122"/>
                </a:rPr>
                <a:t>Event-oriented</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Caching</a:t>
              </a:r>
              <a:r>
                <a:rPr kumimoji="0" lang="en-US" altLang="zh-CN" sz="12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System</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3708649" y="3573016"/>
              <a:ext cx="2052227" cy="288032"/>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Event Index Database</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bwMode="auto">
            <a:xfrm>
              <a:off x="5004048" y="2780928"/>
              <a:ext cx="1800200" cy="432048"/>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Event-oriented</a:t>
              </a:r>
              <a:r>
                <a:rPr kumimoji="0" lang="en-US" altLang="zh-CN" sz="12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Data Transfer System</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bwMode="auto">
            <a:xfrm>
              <a:off x="3851920" y="4149080"/>
              <a:ext cx="1701566" cy="288032"/>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Event Tag Extractor</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20" name="直接箭头连接符 19"/>
            <p:cNvCxnSpPr>
              <a:stCxn id="18" idx="1"/>
              <a:endCxn id="16" idx="3"/>
            </p:cNvCxnSpPr>
            <p:nvPr/>
          </p:nvCxnSpPr>
          <p:spPr bwMode="auto">
            <a:xfrm flipH="1">
              <a:off x="4385994" y="2996952"/>
              <a:ext cx="618054"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a:stCxn id="16" idx="2"/>
              <a:endCxn id="17" idx="0"/>
            </p:cNvCxnSpPr>
            <p:nvPr/>
          </p:nvCxnSpPr>
          <p:spPr bwMode="auto">
            <a:xfrm>
              <a:off x="3665914" y="3212976"/>
              <a:ext cx="1068849" cy="36004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箭头连接符 21"/>
            <p:cNvCxnSpPr>
              <a:stCxn id="18" idx="2"/>
            </p:cNvCxnSpPr>
            <p:nvPr/>
          </p:nvCxnSpPr>
          <p:spPr bwMode="auto">
            <a:xfrm flipH="1">
              <a:off x="4702703" y="3212976"/>
              <a:ext cx="1201445" cy="36004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a:stCxn id="19" idx="0"/>
            </p:cNvCxnSpPr>
            <p:nvPr/>
          </p:nvCxnSpPr>
          <p:spPr bwMode="auto">
            <a:xfrm flipH="1" flipV="1">
              <a:off x="4695022" y="3861048"/>
              <a:ext cx="7681" cy="28803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a:off x="4702705" y="4509120"/>
              <a:ext cx="0" cy="504056"/>
            </a:xfrm>
            <a:prstGeom prst="straightConnector1">
              <a:avLst/>
            </a:prstGeom>
            <a:solidFill>
              <a:schemeClr val="accent1"/>
            </a:solidFill>
            <a:ln w="19050"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日期占位符 4"/>
          <p:cNvSpPr>
            <a:spLocks noGrp="1"/>
          </p:cNvSpPr>
          <p:nvPr>
            <p:ph type="dt" sz="half" idx="10"/>
          </p:nvPr>
        </p:nvSpPr>
        <p:spPr/>
        <p:txBody>
          <a:bodyPr/>
          <a:lstStyle/>
          <a:p>
            <a:fld id="{1D1E8012-0D2A-AB4B-AA59-040633F6C813}" type="datetime1">
              <a:rPr lang="zh-CN" altLang="en-US" smtClean="0">
                <a:solidFill>
                  <a:srgbClr val="1D528D"/>
                </a:solidFill>
              </a:rPr>
              <a:t>17/6/5</a:t>
            </a:fld>
            <a:endParaRPr lang="zh-CN" altLang="en-US">
              <a:solidFill>
                <a:srgbClr val="1D528D"/>
              </a:solidFill>
            </a:endParaRPr>
          </a:p>
        </p:txBody>
      </p:sp>
    </p:spTree>
    <p:extLst>
      <p:ext uri="{BB962C8B-B14F-4D97-AF65-F5344CB8AC3E}">
        <p14:creationId xmlns:p14="http://schemas.microsoft.com/office/powerpoint/2010/main" val="3703095355"/>
      </p:ext>
    </p:extLst>
  </p:cSld>
  <p:clrMapOvr>
    <a:masterClrMapping/>
  </p:clrMapOvr>
  <mc:AlternateContent xmlns:mc="http://schemas.openxmlformats.org/markup-compatibility/2006" xmlns:p14="http://schemas.microsoft.com/office/powerpoint/2010/main">
    <mc:Choice Requires="p14">
      <p:transition spd="slow" p14:dur="2000" advTm="44009"/>
    </mc:Choice>
    <mc:Fallback xmlns="">
      <p:transition xmlns:p14="http://schemas.microsoft.com/office/powerpoint/2010/main" spd="slow" advTm="44009"/>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9.8|16.7"/>
</p:tagLst>
</file>

<file path=ppt/tags/tag2.xml><?xml version="1.0" encoding="utf-8"?>
<p:tagLst xmlns:a="http://schemas.openxmlformats.org/drawingml/2006/main" xmlns:r="http://schemas.openxmlformats.org/officeDocument/2006/relationships" xmlns:p="http://schemas.openxmlformats.org/presentationml/2006/main">
  <p:tag name="TIMING" val="|7.3"/>
</p:tagLst>
</file>

<file path=ppt/theme/theme1.xml><?xml version="1.0" encoding="utf-8"?>
<a:theme xmlns:a="http://schemas.openxmlformats.org/drawingml/2006/main" name="1_电子专业清晰大方ppt模板">
  <a:themeElements>
    <a:clrScheme name="电子专业清晰大方ppt模板 3">
      <a:dk1>
        <a:srgbClr val="1D528D"/>
      </a:dk1>
      <a:lt1>
        <a:srgbClr val="FFFFFF"/>
      </a:lt1>
      <a:dk2>
        <a:srgbClr val="000000"/>
      </a:dk2>
      <a:lt2>
        <a:srgbClr val="DDDDDD"/>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fontScheme name="电子专业清晰大方ppt模板">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电子专业清晰大方ppt模板 1">
        <a:dk1>
          <a:srgbClr val="666699"/>
        </a:dk1>
        <a:lt1>
          <a:srgbClr val="FFFFFF"/>
        </a:lt1>
        <a:dk2>
          <a:srgbClr val="000000"/>
        </a:dk2>
        <a:lt2>
          <a:srgbClr val="F7F4D5"/>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电子专业清晰大方ppt模板 2">
        <a:dk1>
          <a:srgbClr val="29698D"/>
        </a:dk1>
        <a:lt1>
          <a:srgbClr val="FFFFFF"/>
        </a:lt1>
        <a:dk2>
          <a:srgbClr val="000000"/>
        </a:dk2>
        <a:lt2>
          <a:srgbClr val="D6E1E2"/>
        </a:lt2>
        <a:accent1>
          <a:srgbClr val="458F8F"/>
        </a:accent1>
        <a:accent2>
          <a:srgbClr val="CCCC00"/>
        </a:accent2>
        <a:accent3>
          <a:srgbClr val="FFFFFF"/>
        </a:accent3>
        <a:accent4>
          <a:srgbClr val="215978"/>
        </a:accent4>
        <a:accent5>
          <a:srgbClr val="B0C6C6"/>
        </a:accent5>
        <a:accent6>
          <a:srgbClr val="B9B900"/>
        </a:accent6>
        <a:hlink>
          <a:srgbClr val="33CC33"/>
        </a:hlink>
        <a:folHlink>
          <a:srgbClr val="83A6A7"/>
        </a:folHlink>
      </a:clrScheme>
      <a:clrMap bg1="lt1" tx1="dk1" bg2="lt2" tx2="dk2" accent1="accent1" accent2="accent2" accent3="accent3" accent4="accent4" accent5="accent5" accent6="accent6" hlink="hlink" folHlink="folHlink"/>
    </a:extraClrScheme>
    <a:extraClrScheme>
      <a:clrScheme name="电子专业清晰大方ppt模板 3">
        <a:dk1>
          <a:srgbClr val="1D528D"/>
        </a:dk1>
        <a:lt1>
          <a:srgbClr val="FFFFFF"/>
        </a:lt1>
        <a:dk2>
          <a:srgbClr val="000000"/>
        </a:dk2>
        <a:lt2>
          <a:srgbClr val="DDDDDD"/>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13211</TotalTime>
  <Words>1629</Words>
  <Application>Microsoft Macintosh PowerPoint</Application>
  <PresentationFormat>全屏显示(4:3)</PresentationFormat>
  <Paragraphs>310</Paragraphs>
  <Slides>25</Slides>
  <Notes>12</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25</vt:i4>
      </vt:variant>
    </vt:vector>
  </HeadingPairs>
  <TitlesOfParts>
    <vt:vector size="27" baseType="lpstr">
      <vt:lpstr>1_电子专业清晰大方ppt模板</vt:lpstr>
      <vt:lpstr>Visio</vt:lpstr>
      <vt:lpstr>面向事例的高能物理大数据管理系统</vt:lpstr>
      <vt:lpstr>大纲</vt:lpstr>
      <vt:lpstr>背景及意义</vt:lpstr>
      <vt:lpstr>背景与意义</vt:lpstr>
      <vt:lpstr>PowerPoint 演示文稿</vt:lpstr>
      <vt:lpstr>背景及意义</vt:lpstr>
      <vt:lpstr>背景及意义</vt:lpstr>
      <vt:lpstr>意义</vt:lpstr>
      <vt:lpstr>面向事例的数据管理系统</vt:lpstr>
      <vt:lpstr>事例特征抽取与存储 </vt:lpstr>
      <vt:lpstr>属性索引及查询条件归并</vt:lpstr>
      <vt:lpstr>EventDB</vt:lpstr>
      <vt:lpstr>EventDB</vt:lpstr>
      <vt:lpstr>跨域高能物理数据访问</vt:lpstr>
      <vt:lpstr>跨域高能物理数据访问</vt:lpstr>
      <vt:lpstr>面向事例数据的缓存技术</vt:lpstr>
      <vt:lpstr>远程数据传输</vt:lpstr>
      <vt:lpstr>远程数据传输</vt:lpstr>
      <vt:lpstr>远程数据传输</vt:lpstr>
      <vt:lpstr>远程数据传输</vt:lpstr>
      <vt:lpstr>数据传输性能测试</vt:lpstr>
      <vt:lpstr>数据传输性能测试</vt:lpstr>
      <vt:lpstr>远程数据传输</vt:lpstr>
      <vt:lpstr>下一步工作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cfairy</dc:creator>
  <cp:lastModifiedBy>congfairy cong</cp:lastModifiedBy>
  <cp:revision>32</cp:revision>
  <dcterms:created xsi:type="dcterms:W3CDTF">2017-05-23T06:34:56Z</dcterms:created>
  <dcterms:modified xsi:type="dcterms:W3CDTF">2017-06-05T01:49:40Z</dcterms:modified>
</cp:coreProperties>
</file>