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311" r:id="rId4"/>
    <p:sldId id="259" r:id="rId5"/>
    <p:sldId id="321" r:id="rId6"/>
    <p:sldId id="337" r:id="rId7"/>
    <p:sldId id="339" r:id="rId8"/>
    <p:sldId id="338" r:id="rId9"/>
    <p:sldId id="340" r:id="rId10"/>
    <p:sldId id="341" r:id="rId11"/>
    <p:sldId id="298" r:id="rId12"/>
    <p:sldId id="299" r:id="rId13"/>
    <p:sldId id="350" r:id="rId14"/>
    <p:sldId id="310" r:id="rId15"/>
    <p:sldId id="326" r:id="rId16"/>
    <p:sldId id="289" r:id="rId17"/>
    <p:sldId id="352" r:id="rId18"/>
    <p:sldId id="315" r:id="rId19"/>
    <p:sldId id="296" r:id="rId20"/>
    <p:sldId id="316" r:id="rId21"/>
    <p:sldId id="343" r:id="rId22"/>
    <p:sldId id="344" r:id="rId23"/>
    <p:sldId id="345" r:id="rId24"/>
    <p:sldId id="346" r:id="rId25"/>
    <p:sldId id="353" r:id="rId26"/>
    <p:sldId id="349" r:id="rId27"/>
    <p:sldId id="285" r:id="rId28"/>
    <p:sldId id="320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8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9F8A-9E7D-4EEE-864F-F6B150C34E0F}" type="datetimeFigureOut">
              <a:rPr lang="zh-CN" altLang="en-US" smtClean="0"/>
              <a:pPr/>
              <a:t>2017/6/5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A48B-9933-4774-A390-F0DCB09DC6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8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A48B-9933-4774-A390-F0DCB09DC6C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9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A48B-9933-4774-A390-F0DCB09DC6C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5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A48B-9933-4774-A390-F0DCB09DC6C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9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A48B-9933-4774-A390-F0DCB09DC6C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79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CN" altLang="en-US" sz="3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42E7-513D-47B7-8D26-E8190911EBF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solidFill>
                  <a:prstClr val="white"/>
                </a:solidFill>
              </a:rPr>
              <a:t>2017</a:t>
            </a:r>
            <a:r>
              <a:rPr lang="zh-CN" altLang="en-US" sz="3200" dirty="0" smtClean="0">
                <a:solidFill>
                  <a:prstClr val="white"/>
                </a:solidFill>
              </a:rPr>
              <a:t>年高能物理计算和软件会议</a:t>
            </a:r>
          </a:p>
        </p:txBody>
      </p:sp>
      <p:pic>
        <p:nvPicPr>
          <p:cNvPr id="8" name="Picture 7" descr="Untitled-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691" y="384158"/>
            <a:ext cx="1043311" cy="6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055-08E1-4851-81B1-6890EBF27D0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8205-9772-4A7F-8297-FC251987CAC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86872" y="6525344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1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CBD6-76BD-4DA3-A84B-FEA696831B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4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E7DB-3867-401A-BDF2-6AD4C92DED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88D1-0784-4D6F-B788-340AFD351D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853F-3009-4571-9BCD-DEC7FBE734A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5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67C-E574-492B-98B1-3561FEE73BE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8EA6C-2BF5-4563-B4D6-C3FE838258A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2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0F11-4E29-4F96-B77F-2CCCA4721D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1DAF-F401-4380-8EDA-BC0FCE3741F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BESIII Collaboration Summer Meeting 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462483"/>
            <a:ext cx="6400800" cy="1752600"/>
          </a:xfrm>
        </p:spPr>
        <p:txBody>
          <a:bodyPr/>
          <a:lstStyle/>
          <a:p>
            <a:r>
              <a:rPr lang="zh-CN" altLang="en-US" dirty="0" smtClean="0"/>
              <a:t>李海波</a:t>
            </a:r>
            <a:endParaRPr lang="en-US" altLang="zh-CN" dirty="0" smtClean="0"/>
          </a:p>
          <a:p>
            <a:r>
              <a:rPr lang="zh-CN" altLang="en-US" dirty="0" smtClean="0"/>
              <a:t>中科院高能所计算中心</a:t>
            </a:r>
            <a:endParaRPr lang="en-US" altLang="zh-CN" dirty="0" smtClean="0"/>
          </a:p>
          <a:p>
            <a:r>
              <a:rPr lang="en-US" altLang="zh-CN" dirty="0" smtClean="0"/>
              <a:t>2017/6/5 </a:t>
            </a:r>
            <a:r>
              <a:rPr lang="zh-CN" altLang="en-US" dirty="0" smtClean="0"/>
              <a:t>成都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273099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+mn-ea"/>
              </a:rPr>
              <a:t>高能所数据存储系统现状与规划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48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571472" y="1785926"/>
            <a:ext cx="7929618" cy="3571900"/>
            <a:chOff x="1000100" y="2214554"/>
            <a:chExt cx="7715304" cy="3396149"/>
          </a:xfrm>
        </p:grpSpPr>
        <p:grpSp>
          <p:nvGrpSpPr>
            <p:cNvPr id="48" name="Group 59"/>
            <p:cNvGrpSpPr/>
            <p:nvPr/>
          </p:nvGrpSpPr>
          <p:grpSpPr>
            <a:xfrm>
              <a:off x="1000100" y="2214554"/>
              <a:ext cx="7715304" cy="3396149"/>
              <a:chOff x="917507" y="989130"/>
              <a:chExt cx="7844842" cy="3396149"/>
            </a:xfrm>
          </p:grpSpPr>
          <p:sp>
            <p:nvSpPr>
              <p:cNvPr id="54" name="Rounded Rectangle 4"/>
              <p:cNvSpPr/>
              <p:nvPr/>
            </p:nvSpPr>
            <p:spPr>
              <a:xfrm>
                <a:off x="917507" y="989130"/>
                <a:ext cx="7844842" cy="3396149"/>
              </a:xfrm>
              <a:prstGeom prst="roundRect">
                <a:avLst>
                  <a:gd name="adj" fmla="val 818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18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399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56" name="Rounded Rectangle 21"/>
              <p:cNvSpPr/>
              <p:nvPr/>
            </p:nvSpPr>
            <p:spPr>
              <a:xfrm>
                <a:off x="1062782" y="1286213"/>
                <a:ext cx="1807230" cy="1687891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27"/>
              <p:cNvSpPr/>
              <p:nvPr/>
            </p:nvSpPr>
            <p:spPr>
              <a:xfrm>
                <a:off x="3036852" y="1207924"/>
                <a:ext cx="2620233" cy="709900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2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4643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59" name="Picture 3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0" name="Picture 3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54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1" name="Picture 1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324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2" name="pasted-image.png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77182" b="20973"/>
              <a:stretch/>
            </p:blipFill>
            <p:spPr>
              <a:xfrm>
                <a:off x="1609222" y="1516713"/>
                <a:ext cx="743784" cy="10046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1416527" y="2523176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CASTOR</a:t>
                </a:r>
                <a:endParaRPr lang="en-US" b="1" dirty="0"/>
              </a:p>
            </p:txBody>
          </p:sp>
          <p:sp>
            <p:nvSpPr>
              <p:cNvPr id="64" name="Rounded Rectangle 36"/>
              <p:cNvSpPr/>
              <p:nvPr/>
            </p:nvSpPr>
            <p:spPr>
              <a:xfrm>
                <a:off x="3049852" y="1989262"/>
                <a:ext cx="2571768" cy="5000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5" name="Picture 3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94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6" name="Picture 38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3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0" name="Picture 3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818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1" name="Picture 4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70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2" name="Picture 4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767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3" name="Picture 42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9198" y="3691906"/>
                <a:ext cx="693373" cy="693373"/>
              </a:xfrm>
              <a:prstGeom prst="rect">
                <a:avLst/>
              </a:prstGeom>
            </p:spPr>
          </p:pic>
          <p:pic>
            <p:nvPicPr>
              <p:cNvPr id="104" name="Picture 43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231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105" name="Rounded Rectangle 48"/>
              <p:cNvSpPr/>
              <p:nvPr/>
            </p:nvSpPr>
            <p:spPr>
              <a:xfrm>
                <a:off x="6376684" y="1489196"/>
                <a:ext cx="497092" cy="149571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CVMFS</a:t>
                </a:r>
                <a:endParaRPr lang="en-US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50367" y="206070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err="1" smtClean="0"/>
                  <a:t>Gluster</a:t>
                </a:r>
                <a:endParaRPr lang="en-US" b="1" dirty="0"/>
              </a:p>
            </p:txBody>
          </p:sp>
          <p:sp>
            <p:nvSpPr>
              <p:cNvPr id="107" name="Rounded Rectangle 50"/>
              <p:cNvSpPr/>
              <p:nvPr/>
            </p:nvSpPr>
            <p:spPr>
              <a:xfrm rot="16200000">
                <a:off x="6391068" y="453715"/>
                <a:ext cx="384316" cy="1598023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8" name="Rounded Rectangle 51"/>
              <p:cNvSpPr/>
              <p:nvPr/>
            </p:nvSpPr>
            <p:spPr>
              <a:xfrm>
                <a:off x="6946413" y="1489196"/>
                <a:ext cx="435825" cy="150019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smtClean="0"/>
                  <a:t>NFS</a:t>
                </a:r>
                <a:endParaRPr lang="en-US" b="1" dirty="0"/>
              </a:p>
            </p:txBody>
          </p:sp>
          <p:sp>
            <p:nvSpPr>
              <p:cNvPr id="109" name="Rounded Rectangle 52"/>
              <p:cNvSpPr/>
              <p:nvPr/>
            </p:nvSpPr>
            <p:spPr>
              <a:xfrm>
                <a:off x="7543789" y="1157228"/>
                <a:ext cx="419548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DPM</a:t>
                </a:r>
                <a:endParaRPr lang="en-US" b="1" dirty="0"/>
              </a:p>
            </p:txBody>
          </p:sp>
          <p:sp>
            <p:nvSpPr>
              <p:cNvPr id="110" name="Rounded Rectangle 53"/>
              <p:cNvSpPr/>
              <p:nvPr/>
            </p:nvSpPr>
            <p:spPr>
              <a:xfrm>
                <a:off x="8058136" y="1157228"/>
                <a:ext cx="341025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err="1" smtClean="0"/>
                  <a:t>dCache</a:t>
                </a:r>
                <a:endParaRPr lang="en-US" b="1" dirty="0"/>
              </a:p>
            </p:txBody>
          </p:sp>
          <p:pic>
            <p:nvPicPr>
              <p:cNvPr id="111" name="Picture 54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0477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2" name="Picture 55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568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3" name="Picture 56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603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4" name="Picture 5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451" y="3517159"/>
                <a:ext cx="574510" cy="574510"/>
              </a:xfrm>
              <a:prstGeom prst="rect">
                <a:avLst/>
              </a:prstGeom>
            </p:spPr>
          </p:pic>
        </p:grpSp>
        <p:pic>
          <p:nvPicPr>
            <p:cNvPr id="49" name="Picture 2" descr="File:Lustre file system 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116" y="2571744"/>
              <a:ext cx="1953314" cy="428628"/>
            </a:xfrm>
            <a:prstGeom prst="rect">
              <a:avLst/>
            </a:prstGeom>
            <a:noFill/>
          </p:spPr>
        </p:pic>
        <p:sp>
          <p:nvSpPr>
            <p:cNvPr id="50" name="Rounded Rectangle 48"/>
            <p:cNvSpPr/>
            <p:nvPr/>
          </p:nvSpPr>
          <p:spPr>
            <a:xfrm>
              <a:off x="5789420" y="2714620"/>
              <a:ext cx="497092" cy="1480264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AFS</a:t>
              </a:r>
              <a:endParaRPr lang="en-US" b="1" dirty="0"/>
            </a:p>
          </p:txBody>
        </p:sp>
        <p:sp>
          <p:nvSpPr>
            <p:cNvPr id="51" name="Rounded Rectangle 36"/>
            <p:cNvSpPr/>
            <p:nvPr/>
          </p:nvSpPr>
          <p:spPr>
            <a:xfrm>
              <a:off x="3071802" y="3786190"/>
              <a:ext cx="2571768" cy="500066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52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3643306" y="3786190"/>
              <a:ext cx="1214446" cy="510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Picture 11" descr="Ho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43636" y="2285992"/>
              <a:ext cx="928694" cy="445471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高能所数据存储服务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214546" y="1785926"/>
            <a:ext cx="3929090" cy="1857388"/>
            <a:chOff x="71500" y="1483680"/>
            <a:chExt cx="5112568" cy="2088196"/>
          </a:xfrm>
        </p:grpSpPr>
        <p:sp>
          <p:nvSpPr>
            <p:cNvPr id="42" name="矩形 41"/>
            <p:cNvSpPr/>
            <p:nvPr/>
          </p:nvSpPr>
          <p:spPr>
            <a:xfrm>
              <a:off x="71500" y="1987700"/>
              <a:ext cx="5112568" cy="1584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err="1" smtClean="0">
                  <a:latin typeface="Calibri" panose="020F0502020204030204" pitchFamily="34" charset="0"/>
                </a:rPr>
                <a:t>dCache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：存储</a:t>
              </a:r>
              <a:r>
                <a:rPr lang="en-US" altLang="zh-CN" sz="1400" dirty="0" smtClean="0">
                  <a:latin typeface="Calibri" panose="020F0502020204030204" pitchFamily="34" charset="0"/>
                </a:rPr>
                <a:t>CMS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实验数据</a:t>
              </a:r>
              <a:endParaRPr lang="en-US" altLang="zh-CN" sz="1400" dirty="0" smtClean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latin typeface="Calibri" panose="020F0502020204030204" pitchFamily="34" charset="0"/>
                </a:rPr>
                <a:t>DPM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：存储</a:t>
              </a:r>
              <a:r>
                <a:rPr lang="en-US" altLang="zh-CN" sz="1400" dirty="0" smtClean="0">
                  <a:latin typeface="Calibri" panose="020F0502020204030204" pitchFamily="34" charset="0"/>
                </a:rPr>
                <a:t>ATLAS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实验数据</a:t>
              </a:r>
              <a:endParaRPr lang="en-US" altLang="zh-CN" sz="14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1500" y="1483680"/>
              <a:ext cx="5112568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网格数据存储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143768" y="1785926"/>
            <a:ext cx="1214446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>
            <a:off x="6143636" y="2643182"/>
            <a:ext cx="1000132" cy="1588"/>
          </a:xfrm>
          <a:prstGeom prst="line">
            <a:avLst/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实验数据存储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 smtClean="0"/>
              <a:t>Lustre</a:t>
            </a:r>
            <a:r>
              <a:rPr lang="zh-CN" altLang="en-US" sz="2400" dirty="0" smtClean="0"/>
              <a:t>是</a:t>
            </a:r>
            <a:r>
              <a:rPr lang="en-US" altLang="zh-CN" sz="2400" dirty="0" smtClean="0"/>
              <a:t>Top 500</a:t>
            </a:r>
            <a:r>
              <a:rPr lang="zh-CN" altLang="en-US" sz="2400" dirty="0" smtClean="0"/>
              <a:t>计算机中使用最广泛的分布式文件系统</a:t>
            </a:r>
          </a:p>
          <a:p>
            <a:pPr lvl="1"/>
            <a:r>
              <a:rPr lang="zh-CN" altLang="en-US" sz="1800" dirty="0" smtClean="0"/>
              <a:t>开源可定制，兼容多种底层网络、</a:t>
            </a:r>
            <a:r>
              <a:rPr lang="en-US" altLang="zh-CN" sz="1800" dirty="0" smtClean="0"/>
              <a:t>IO</a:t>
            </a:r>
            <a:r>
              <a:rPr lang="zh-CN" altLang="en-US" sz="1800" dirty="0" smtClean="0"/>
              <a:t>性能横向性能扩展、完整的</a:t>
            </a:r>
            <a:r>
              <a:rPr lang="en-US" altLang="zh-CN" sz="1800" dirty="0" smtClean="0"/>
              <a:t>POSIX</a:t>
            </a:r>
            <a:r>
              <a:rPr lang="zh-CN" altLang="en-US" sz="1800" dirty="0" smtClean="0"/>
              <a:t>语义支持、细粒度的文件锁等特点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主要用于超算领域，全球多个高能物理实验室使用</a:t>
            </a:r>
          </a:p>
          <a:p>
            <a:r>
              <a:rPr lang="zh-CN" altLang="en-US" sz="2400" dirty="0" smtClean="0"/>
              <a:t>目前高能所最大的磁盘存储系统</a:t>
            </a:r>
            <a:endParaRPr lang="en-US" altLang="zh-CN" sz="2400" dirty="0" smtClean="0"/>
          </a:p>
          <a:p>
            <a:pPr lvl="1"/>
            <a:r>
              <a:rPr lang="zh-CN" altLang="en-US" sz="1800" dirty="0" smtClean="0"/>
              <a:t>从</a:t>
            </a:r>
            <a:r>
              <a:rPr lang="en-US" altLang="zh-CN" sz="1800" dirty="0" smtClean="0"/>
              <a:t>2008</a:t>
            </a:r>
            <a:r>
              <a:rPr lang="zh-CN" altLang="en-US" sz="1800" dirty="0" smtClean="0"/>
              <a:t>年开始部署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主要用于存放</a:t>
            </a:r>
            <a:r>
              <a:rPr lang="en-US" altLang="zh-CN" sz="1800" dirty="0" smtClean="0"/>
              <a:t>BES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DYB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JUNO</a:t>
            </a:r>
            <a:r>
              <a:rPr lang="zh-CN" altLang="en-US" sz="1800" dirty="0" smtClean="0"/>
              <a:t>等实验数据</a:t>
            </a:r>
          </a:p>
          <a:p>
            <a:pPr lvl="1"/>
            <a:r>
              <a:rPr lang="zh-CN" altLang="en-US" sz="1800" dirty="0" smtClean="0"/>
              <a:t>约 </a:t>
            </a:r>
            <a:r>
              <a:rPr lang="en-US" altLang="zh-CN" sz="1800" dirty="0" smtClean="0">
                <a:solidFill>
                  <a:srgbClr val="FF0000"/>
                </a:solidFill>
              </a:rPr>
              <a:t>9 PB</a:t>
            </a:r>
            <a:r>
              <a:rPr lang="zh-CN" altLang="en-US" sz="1800" dirty="0" smtClean="0"/>
              <a:t>存储空间，</a:t>
            </a:r>
            <a:r>
              <a:rPr lang="en-US" altLang="zh-CN" sz="1800" dirty="0" smtClean="0">
                <a:solidFill>
                  <a:srgbClr val="FF0000"/>
                </a:solidFill>
              </a:rPr>
              <a:t>60</a:t>
            </a:r>
            <a:r>
              <a:rPr lang="zh-CN" altLang="en-US" sz="1800" dirty="0" smtClean="0"/>
              <a:t>台服务器，</a:t>
            </a:r>
            <a:r>
              <a:rPr lang="en-US" altLang="zh-CN" sz="1800" dirty="0" smtClean="0"/>
              <a:t>1000</a:t>
            </a:r>
            <a:r>
              <a:rPr lang="zh-CN" altLang="en-US" sz="1800" dirty="0" smtClean="0"/>
              <a:t>多个客户端节点</a:t>
            </a:r>
          </a:p>
          <a:p>
            <a:pPr lvl="1"/>
            <a:r>
              <a:rPr lang="zh-CN" altLang="en-US" sz="1800" dirty="0" smtClean="0"/>
              <a:t>已存放</a:t>
            </a:r>
            <a:r>
              <a:rPr lang="en-US" altLang="zh-CN" sz="1800" dirty="0" smtClean="0">
                <a:solidFill>
                  <a:srgbClr val="FF0000"/>
                </a:solidFill>
              </a:rPr>
              <a:t>5 PB </a:t>
            </a:r>
            <a:r>
              <a:rPr lang="zh-CN" altLang="en-US" sz="1800" dirty="0" smtClean="0"/>
              <a:t>的实验数据，</a:t>
            </a:r>
            <a:r>
              <a:rPr lang="en-US" altLang="zh-CN" sz="1800" dirty="0" smtClean="0">
                <a:solidFill>
                  <a:srgbClr val="FF0000"/>
                </a:solidFill>
              </a:rPr>
              <a:t>2.7 </a:t>
            </a:r>
            <a:r>
              <a:rPr lang="zh-CN" altLang="en-US" sz="1800" dirty="0" smtClean="0">
                <a:solidFill>
                  <a:srgbClr val="FF0000"/>
                </a:solidFill>
              </a:rPr>
              <a:t>亿</a:t>
            </a:r>
            <a:r>
              <a:rPr lang="zh-CN" altLang="en-US" sz="1800" dirty="0" smtClean="0"/>
              <a:t>个文件</a:t>
            </a:r>
          </a:p>
          <a:p>
            <a:r>
              <a:rPr lang="zh-CN" altLang="en-US" sz="2400" dirty="0" smtClean="0"/>
              <a:t>硬件平台</a:t>
            </a:r>
          </a:p>
          <a:p>
            <a:pPr lvl="1"/>
            <a:r>
              <a:rPr lang="en-US" altLang="zh-CN" sz="2000" dirty="0" smtClean="0"/>
              <a:t>HP/DELL 2U </a:t>
            </a:r>
            <a:r>
              <a:rPr lang="zh-CN" altLang="en-US" sz="2000" dirty="0" smtClean="0"/>
              <a:t>商业服务器 </a:t>
            </a:r>
          </a:p>
          <a:p>
            <a:pPr lvl="1"/>
            <a:r>
              <a:rPr lang="en-US" altLang="zh-CN" sz="2000" dirty="0" smtClean="0"/>
              <a:t>Dell MD3860f/Huawei </a:t>
            </a:r>
            <a:r>
              <a:rPr lang="en-US" altLang="zh-CN" sz="2000" dirty="0" err="1" smtClean="0"/>
              <a:t>OceanStor</a:t>
            </a:r>
            <a:r>
              <a:rPr lang="en-US" altLang="zh-CN" sz="2000" dirty="0" smtClean="0"/>
              <a:t> </a:t>
            </a:r>
            <a:br>
              <a:rPr lang="en-US" altLang="zh-CN" sz="2000" dirty="0" smtClean="0"/>
            </a:br>
            <a:r>
              <a:rPr lang="en-US" altLang="zh-CN" sz="2000" dirty="0" smtClean="0"/>
              <a:t>V5500 </a:t>
            </a:r>
            <a:r>
              <a:rPr lang="zh-CN" altLang="en-US" sz="2000" dirty="0" smtClean="0"/>
              <a:t>盘阵</a:t>
            </a:r>
          </a:p>
          <a:p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931" b="4530"/>
          <a:stretch/>
        </p:blipFill>
        <p:spPr>
          <a:xfrm>
            <a:off x="5206675" y="4437112"/>
            <a:ext cx="3602292" cy="1599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部署架构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/>
              <a:t>当前架构</a:t>
            </a:r>
            <a:endParaRPr lang="en-US" altLang="zh-CN" sz="2000" dirty="0" smtClean="0"/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万兆以太网上联</a:t>
            </a:r>
            <a:endParaRPr lang="en-US" altLang="zh-CN" sz="1800" dirty="0" smtClean="0"/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静态分区</a:t>
            </a:r>
            <a:endParaRPr lang="en-US" altLang="zh-CN" sz="1800" dirty="0" smtClean="0"/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存储直连</a:t>
            </a:r>
            <a:endParaRPr lang="en-US" altLang="zh-CN" sz="1800" dirty="0" smtClean="0"/>
          </a:p>
          <a:p>
            <a:pPr lvl="1">
              <a:lnSpc>
                <a:spcPct val="120000"/>
              </a:lnSpc>
            </a:pPr>
            <a:r>
              <a:rPr lang="en-US" altLang="zh-CN" sz="1800" dirty="0" smtClean="0"/>
              <a:t>DDP</a:t>
            </a:r>
            <a:r>
              <a:rPr lang="zh-CN" altLang="en-US" sz="1800" dirty="0" smtClean="0"/>
              <a:t>快速磁盘重建</a:t>
            </a:r>
            <a:endParaRPr lang="en-US" altLang="zh-CN" sz="1800" dirty="0" smtClean="0"/>
          </a:p>
          <a:p>
            <a:pPr>
              <a:lnSpc>
                <a:spcPct val="120000"/>
              </a:lnSpc>
            </a:pPr>
            <a:r>
              <a:rPr lang="zh-CN" altLang="en-US" sz="2000" dirty="0" smtClean="0"/>
              <a:t>二次开发</a:t>
            </a:r>
            <a:endParaRPr lang="en-US" altLang="zh-CN" sz="2000" dirty="0" smtClean="0"/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细粒度的性能监控</a:t>
            </a:r>
            <a:endParaRPr lang="en-US" altLang="zh-CN" sz="1800" dirty="0" smtClean="0"/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进程级</a:t>
            </a:r>
            <a:r>
              <a:rPr lang="en-US" altLang="zh-CN" sz="1800" dirty="0" smtClean="0"/>
              <a:t>IO</a:t>
            </a:r>
            <a:r>
              <a:rPr lang="zh-CN" altLang="en-US" sz="1800" dirty="0" smtClean="0"/>
              <a:t>追踪和作业分类</a:t>
            </a:r>
            <a:endParaRPr lang="en-US" altLang="zh-CN" sz="1800" dirty="0" smtClean="0"/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自适应的客户端</a:t>
            </a:r>
            <a:r>
              <a:rPr lang="en-US" altLang="zh-CN" sz="1800" dirty="0" smtClean="0"/>
              <a:t>Cache</a:t>
            </a:r>
            <a:r>
              <a:rPr lang="zh-CN" altLang="en-US" sz="1800" dirty="0" smtClean="0"/>
              <a:t>设置</a:t>
            </a:r>
            <a:endParaRPr lang="en-US" altLang="zh-CN" sz="1800" dirty="0" smtClean="0"/>
          </a:p>
          <a:p>
            <a:pPr lvl="1">
              <a:lnSpc>
                <a:spcPct val="120000"/>
              </a:lnSpc>
            </a:pPr>
            <a:r>
              <a:rPr lang="zh-CN" altLang="en-US" sz="1800" dirty="0" smtClean="0"/>
              <a:t>多路径故障报警：邮件、短信、微信、</a:t>
            </a:r>
            <a:r>
              <a:rPr lang="en-US" altLang="zh-CN" sz="1800" dirty="0" smtClean="0"/>
              <a:t>WEB</a:t>
            </a:r>
            <a:r>
              <a:rPr lang="zh-CN" altLang="en-US" sz="1800" dirty="0" smtClean="0"/>
              <a:t>等</a:t>
            </a:r>
          </a:p>
          <a:p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714744" y="1818177"/>
            <a:ext cx="5357850" cy="2682393"/>
            <a:chOff x="3572417" y="-14207"/>
            <a:chExt cx="6998036" cy="3184012"/>
          </a:xfrm>
        </p:grpSpPr>
        <p:sp>
          <p:nvSpPr>
            <p:cNvPr id="26" name="云形 25"/>
            <p:cNvSpPr/>
            <p:nvPr/>
          </p:nvSpPr>
          <p:spPr>
            <a:xfrm>
              <a:off x="5783527" y="-14207"/>
              <a:ext cx="1879330" cy="555053"/>
            </a:xfrm>
            <a:prstGeom prst="cloud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Cluster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5207613" y="811122"/>
              <a:ext cx="3881718" cy="3585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>
            <a:xfrm>
              <a:off x="6723192" y="532672"/>
              <a:ext cx="0" cy="296379"/>
            </a:xfrm>
            <a:prstGeom prst="line">
              <a:avLst/>
            </a:prstGeom>
            <a:noFill/>
            <a:ln w="254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>
              <a:off x="5988902" y="846980"/>
              <a:ext cx="0" cy="296379"/>
            </a:xfrm>
            <a:prstGeom prst="line">
              <a:avLst/>
            </a:prstGeom>
            <a:noFill/>
            <a:ln w="254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30" name="直接连接符 29"/>
            <p:cNvCxnSpPr/>
            <p:nvPr/>
          </p:nvCxnSpPr>
          <p:spPr>
            <a:xfrm>
              <a:off x="7263520" y="846980"/>
              <a:ext cx="0" cy="296379"/>
            </a:xfrm>
            <a:prstGeom prst="line">
              <a:avLst/>
            </a:prstGeom>
            <a:noFill/>
            <a:ln w="254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31" name="矩形 30"/>
            <p:cNvSpPr/>
            <p:nvPr/>
          </p:nvSpPr>
          <p:spPr>
            <a:xfrm>
              <a:off x="5684102" y="1143359"/>
              <a:ext cx="609600" cy="43193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MDS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988902" y="1575295"/>
              <a:ext cx="0" cy="184727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33" name="流程图: 磁盘 32"/>
            <p:cNvSpPr/>
            <p:nvPr/>
          </p:nvSpPr>
          <p:spPr>
            <a:xfrm>
              <a:off x="5684102" y="1726613"/>
              <a:ext cx="609600" cy="415636"/>
            </a:xfrm>
            <a:prstGeom prst="flowChartMagneticDisk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MDT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4" name="文本框 14"/>
            <p:cNvSpPr txBox="1"/>
            <p:nvPr/>
          </p:nvSpPr>
          <p:spPr>
            <a:xfrm>
              <a:off x="4238615" y="1056664"/>
              <a:ext cx="1445488" cy="51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 MDSs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 mount points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文本框 15"/>
            <p:cNvSpPr txBox="1"/>
            <p:nvPr/>
          </p:nvSpPr>
          <p:spPr>
            <a:xfrm>
              <a:off x="3572417" y="1760021"/>
              <a:ext cx="2111684" cy="51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Native SAS Disk Arrays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the servers, RAID 10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005719" y="1136119"/>
              <a:ext cx="609600" cy="43193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OSS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7" name="流程图: 磁盘 36"/>
            <p:cNvSpPr/>
            <p:nvPr/>
          </p:nvSpPr>
          <p:spPr>
            <a:xfrm>
              <a:off x="7005719" y="1775273"/>
              <a:ext cx="609600" cy="415636"/>
            </a:xfrm>
            <a:prstGeom prst="flowChartMagneticDisk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OSTs</a:t>
              </a:r>
              <a:r>
                <a:rPr kumimoji="0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  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7310519" y="1577291"/>
              <a:ext cx="0" cy="184727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39" name="文本框 19"/>
            <p:cNvSpPr txBox="1"/>
            <p:nvPr/>
          </p:nvSpPr>
          <p:spPr>
            <a:xfrm>
              <a:off x="7695526" y="1745085"/>
              <a:ext cx="2873393" cy="142472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Storage LUNs, RAID 6 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DELL DDP/HUAWEI RAID2.0 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(fast rebuild 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Wingdings" panose="05000000000000000000" pitchFamily="2" charset="2"/>
                </a:rPr>
                <a:t>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Capacity per OSS: 240TB-300TB 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# Disk per OSS:  60-75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Capacity/Raw Disk Space: ~0.7 </a:t>
              </a:r>
            </a:p>
          </p:txBody>
        </p:sp>
        <p:sp>
          <p:nvSpPr>
            <p:cNvPr id="40" name="文本框 20"/>
            <p:cNvSpPr txBox="1"/>
            <p:nvPr/>
          </p:nvSpPr>
          <p:spPr>
            <a:xfrm>
              <a:off x="7615320" y="420180"/>
              <a:ext cx="2955133" cy="310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 Gb  Ethernet</a:t>
              </a:r>
            </a:p>
          </p:txBody>
        </p:sp>
        <p:sp>
          <p:nvSpPr>
            <p:cNvPr id="41" name="文本框 21"/>
            <p:cNvSpPr txBox="1"/>
            <p:nvPr/>
          </p:nvSpPr>
          <p:spPr>
            <a:xfrm>
              <a:off x="7665182" y="1117256"/>
              <a:ext cx="2875970" cy="51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~60  OSSs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DAS Storage connection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zh-CN" altLang="en-US" dirty="0" smtClean="0"/>
              <a:t>规划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版本升级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2200" dirty="0" smtClean="0"/>
              <a:t>2.5-&gt;2.9, </a:t>
            </a:r>
            <a:r>
              <a:rPr lang="zh-CN" altLang="en-US" sz="2200" dirty="0" smtClean="0"/>
              <a:t>单一</a:t>
            </a:r>
            <a:r>
              <a:rPr lang="en-US" altLang="zh-CN" sz="2200" dirty="0" smtClean="0"/>
              <a:t>mount</a:t>
            </a:r>
            <a:r>
              <a:rPr lang="zh-CN" altLang="en-US" sz="2200" dirty="0" smtClean="0"/>
              <a:t>点，静态存储分区</a:t>
            </a:r>
            <a:endParaRPr lang="en-US" altLang="zh-CN" sz="22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2200" dirty="0" smtClean="0"/>
              <a:t>商业版本，减少</a:t>
            </a:r>
            <a:r>
              <a:rPr lang="en-US" altLang="zh-CN" sz="2200" dirty="0" smtClean="0"/>
              <a:t>BUG</a:t>
            </a:r>
            <a:r>
              <a:rPr lang="zh-CN" altLang="en-US" sz="2200" dirty="0" smtClean="0"/>
              <a:t>修复延时</a:t>
            </a:r>
            <a:endParaRPr lang="en-US" altLang="zh-CN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可靠性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2200" dirty="0" smtClean="0"/>
              <a:t>改进元数据存储的连接方式</a:t>
            </a:r>
            <a:endParaRPr lang="en-US" altLang="zh-CN" sz="22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2200" dirty="0" smtClean="0"/>
              <a:t>多级数据冗余</a:t>
            </a:r>
            <a:endParaRPr lang="en-US" altLang="zh-CN" sz="2200" dirty="0" smtClean="0"/>
          </a:p>
          <a:p>
            <a:pPr marL="285750"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可用性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2200" dirty="0" smtClean="0"/>
              <a:t>服务器的</a:t>
            </a:r>
            <a:r>
              <a:rPr lang="en-US" altLang="zh-CN" sz="2200" dirty="0" smtClean="0"/>
              <a:t>ACTIVE-ACTIVE HA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2200" dirty="0" smtClean="0"/>
              <a:t>基于性能和日志信息联合分析的故障预警</a:t>
            </a:r>
            <a:endParaRPr lang="en-US" altLang="zh-CN" sz="2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dirty="0" smtClean="0"/>
              <a:t>IO</a:t>
            </a:r>
            <a:r>
              <a:rPr lang="zh-CN" altLang="en-US" sz="2400" dirty="0" smtClean="0"/>
              <a:t>性能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2200" dirty="0" smtClean="0"/>
              <a:t>通过万兆网卡</a:t>
            </a:r>
            <a:r>
              <a:rPr lang="en-US" altLang="zh-CN" sz="2200" dirty="0" smtClean="0"/>
              <a:t>bonding</a:t>
            </a:r>
            <a:r>
              <a:rPr lang="zh-CN" altLang="en-US" sz="2200" dirty="0" smtClean="0"/>
              <a:t>，消除网络性能瓶颈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实验数据存储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Gluster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dirty="0" err="1" smtClean="0"/>
              <a:t>Gluster</a:t>
            </a:r>
            <a:r>
              <a:rPr lang="zh-CN" altLang="en-US" sz="2400" dirty="0" smtClean="0">
                <a:latin typeface="+mn-ea"/>
              </a:rPr>
              <a:t>文件系统是一个开源的分布式文件系统，可以支持数</a:t>
            </a:r>
            <a:r>
              <a:rPr lang="en-US" altLang="zh-CN" sz="2400" dirty="0" smtClean="0"/>
              <a:t>PB</a:t>
            </a:r>
            <a:r>
              <a:rPr lang="zh-CN" altLang="en-US" sz="2400" dirty="0" smtClean="0">
                <a:latin typeface="+mn-ea"/>
              </a:rPr>
              <a:t>级存储容量和上千客户端</a:t>
            </a:r>
            <a:endParaRPr lang="en-US" altLang="zh-CN" sz="2400" dirty="0" smtClean="0">
              <a:latin typeface="+mn-ea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 smtClean="0"/>
              <a:t>无元数据服务器，无单点故障，</a:t>
            </a:r>
            <a:r>
              <a:rPr lang="zh-CN" altLang="en-US" sz="1800" dirty="0" smtClean="0">
                <a:latin typeface="+mn-ea"/>
              </a:rPr>
              <a:t>支持副本功能，具有高扩展性、高可用性、可横向弹性扩展等特点。</a:t>
            </a:r>
            <a:endParaRPr lang="en-US" altLang="zh-CN" sz="1800" dirty="0" smtClean="0">
              <a:latin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主要用于</a:t>
            </a:r>
            <a:r>
              <a:rPr lang="zh-CN" altLang="en-US" sz="2400" b="1" dirty="0" smtClean="0"/>
              <a:t>海量小文件数据存储</a:t>
            </a:r>
            <a:endParaRPr lang="en-US" altLang="zh-CN" sz="24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目前支持羊八井和</a:t>
            </a:r>
            <a:r>
              <a:rPr lang="en-US" altLang="zh-CN" sz="2400" dirty="0" smtClean="0"/>
              <a:t>Besfs2</a:t>
            </a:r>
            <a:r>
              <a:rPr lang="zh-CN" altLang="en-US" sz="2400" dirty="0" smtClean="0"/>
              <a:t>实验数据存储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 dirty="0" err="1" smtClean="0"/>
              <a:t>Ybjgfs</a:t>
            </a:r>
            <a:r>
              <a:rPr lang="zh-CN" altLang="en-US" sz="1800" dirty="0" smtClean="0"/>
              <a:t>：约</a:t>
            </a:r>
            <a:r>
              <a:rPr lang="en-US" altLang="zh-CN" sz="1800" dirty="0" smtClean="0"/>
              <a:t>347T</a:t>
            </a:r>
            <a:r>
              <a:rPr lang="zh-CN" altLang="en-US" sz="1800" dirty="0" smtClean="0"/>
              <a:t>存储空间，</a:t>
            </a:r>
            <a:r>
              <a:rPr lang="en-US" altLang="zh-CN" sz="1800" dirty="0" smtClean="0"/>
              <a:t>5</a:t>
            </a:r>
            <a:r>
              <a:rPr lang="zh-CN" altLang="en-US" sz="1800" dirty="0" smtClean="0"/>
              <a:t>台服务器</a:t>
            </a:r>
            <a:endParaRPr lang="en-US" altLang="zh-CN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 dirty="0" smtClean="0"/>
              <a:t>Besfs2</a:t>
            </a:r>
            <a:r>
              <a:rPr lang="zh-CN" altLang="en-US" sz="1800" dirty="0" smtClean="0"/>
              <a:t>：约</a:t>
            </a:r>
            <a:r>
              <a:rPr lang="en-US" altLang="zh-CN" sz="1800" dirty="0" smtClean="0"/>
              <a:t>387T</a:t>
            </a:r>
            <a:r>
              <a:rPr lang="zh-CN" altLang="en-US" sz="1800" dirty="0" smtClean="0"/>
              <a:t>存储空间，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台服务器</a:t>
            </a:r>
            <a:endParaRPr lang="zh-CN" altLang="en-US" sz="1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94"/>
          <p:cNvGrpSpPr>
            <a:grpSpLocks/>
          </p:cNvGrpSpPr>
          <p:nvPr/>
        </p:nvGrpSpPr>
        <p:grpSpPr bwMode="auto">
          <a:xfrm>
            <a:off x="785786" y="4500570"/>
            <a:ext cx="7239022" cy="1885944"/>
            <a:chOff x="457200" y="3120952"/>
            <a:chExt cx="8281988" cy="3051176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57200" y="4333802"/>
              <a:ext cx="8154988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571500" y="3120950"/>
              <a:ext cx="8167688" cy="3051176"/>
              <a:chOff x="375" y="1928"/>
              <a:chExt cx="5145" cy="1922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375" y="3291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200">
                    <a:latin typeface="Times New Roman" pitchFamily="18" charset="0"/>
                  </a:rPr>
                  <a:t>Brick stoarge</a:t>
                </a:r>
                <a:endParaRPr lang="en-US" altLang="zh-CN" sz="1400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2156" y="1928"/>
                <a:ext cx="1395" cy="383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</p:spPr>
            <p:txBody>
              <a:bodyPr lIns="64922" tIns="32461" rIns="64922" bIns="32461" anchor="ctr"/>
              <a:lstStyle/>
              <a:p>
                <a:pPr algn="ctr"/>
                <a:r>
                  <a:rPr lang="en-US" altLang="zh-CN" sz="1400" dirty="0">
                    <a:solidFill>
                      <a:srgbClr val="000000"/>
                    </a:solidFill>
                    <a:latin typeface="Times New Roman" pitchFamily="18" charset="0"/>
                  </a:rPr>
                  <a:t>Computing Cluster</a:t>
                </a: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1179" y="2692"/>
                <a:ext cx="0" cy="2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848" y="2322"/>
                <a:ext cx="0" cy="3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637" y="2672"/>
                <a:ext cx="0" cy="3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60" y="3271"/>
                <a:ext cx="398" cy="1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848" y="2692"/>
                <a:ext cx="0" cy="39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V="1">
                <a:off x="2960" y="2982"/>
                <a:ext cx="348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>
                <a:off x="3312" y="3168"/>
                <a:ext cx="1001" cy="675"/>
              </a:xfrm>
              <a:prstGeom prst="flowChartMagneticDisk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1200" dirty="0">
                    <a:latin typeface="Times New Roman" pitchFamily="18" charset="0"/>
                  </a:rPr>
                  <a:t>SATA Disk Array</a:t>
                </a:r>
              </a:p>
              <a:p>
                <a:pPr algn="ctr"/>
                <a:r>
                  <a:rPr lang="en-US" altLang="zh-CN" sz="1200" dirty="0">
                    <a:latin typeface="Times New Roman" pitchFamily="18" charset="0"/>
                  </a:rPr>
                  <a:t>RAID 6</a:t>
                </a:r>
                <a:r>
                  <a:rPr lang="zh-CN" altLang="en-US" sz="1200" dirty="0">
                    <a:latin typeface="Times New Roman" pitchFamily="18" charset="0"/>
                  </a:rPr>
                  <a:t>（</a:t>
                </a:r>
                <a:r>
                  <a:rPr lang="en-US" altLang="zh-CN" sz="1200" dirty="0">
                    <a:latin typeface="Times New Roman" pitchFamily="18" charset="0"/>
                  </a:rPr>
                  <a:t>Main</a:t>
                </a:r>
                <a:r>
                  <a:rPr lang="zh-CN" altLang="en-US" sz="1200" dirty="0">
                    <a:latin typeface="Times New Roman" pitchFamily="18" charset="0"/>
                  </a:rPr>
                  <a:t>）</a:t>
                </a:r>
                <a:endParaRPr lang="zh-CN" altLang="en-US" sz="1200" dirty="0"/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>
                <a:off x="4184" y="2292"/>
                <a:ext cx="891" cy="290"/>
              </a:xfrm>
              <a:prstGeom prst="wedgeEllipseCallout">
                <a:avLst>
                  <a:gd name="adj1" fmla="val -20278"/>
                  <a:gd name="adj2" fmla="val 7670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1100" dirty="0">
                    <a:latin typeface="Times New Roman" pitchFamily="18" charset="0"/>
                  </a:rPr>
                  <a:t>10Gb </a:t>
                </a:r>
                <a:r>
                  <a:rPr lang="en-US" altLang="zh-CN" sz="1100" dirty="0" smtClean="0">
                    <a:latin typeface="Times New Roman" pitchFamily="18" charset="0"/>
                  </a:rPr>
                  <a:t>Ethernet</a:t>
                </a:r>
                <a:endParaRPr lang="en-US" altLang="zh-CN" sz="1100" dirty="0"/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956" y="3271"/>
                <a:ext cx="55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400">
                    <a:latin typeface="Times New Roman" pitchFamily="18" charset="0"/>
                  </a:rPr>
                  <a:t>Brick stoarge</a:t>
                </a:r>
                <a:endParaRPr lang="en-US" altLang="zh-CN" sz="1600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1736" y="2692"/>
                <a:ext cx="0" cy="39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flipV="1">
                <a:off x="1846" y="2928"/>
                <a:ext cx="223" cy="1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1846" y="3078"/>
                <a:ext cx="223" cy="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>
                <a:off x="2069" y="2789"/>
                <a:ext cx="223" cy="200"/>
              </a:xfrm>
              <a:prstGeom prst="flowChartMagneticDisk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2069" y="3078"/>
                <a:ext cx="223" cy="200"/>
              </a:xfrm>
              <a:prstGeom prst="flowChartMagneticDisk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1513" y="3278"/>
                <a:ext cx="445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400">
                    <a:latin typeface="Times New Roman" pitchFamily="18" charset="0"/>
                  </a:rPr>
                  <a:t>Brick stoarge</a:t>
                </a:r>
                <a:endParaRPr lang="en-US" altLang="zh-CN" sz="1600"/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2626" y="3465"/>
                <a:ext cx="445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1400">
                    <a:latin typeface="Times New Roman" pitchFamily="18" charset="0"/>
                  </a:rPr>
                  <a:t>Brick stoarge</a:t>
                </a:r>
                <a:endParaRPr lang="en-US" altLang="zh-CN" sz="1600"/>
              </a:p>
            </p:txBody>
          </p:sp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>
                <a:off x="4295" y="3560"/>
                <a:ext cx="55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AutoShape 38"/>
              <p:cNvSpPr>
                <a:spLocks noChangeArrowheads="1"/>
              </p:cNvSpPr>
              <p:nvPr/>
            </p:nvSpPr>
            <p:spPr bwMode="auto">
              <a:xfrm>
                <a:off x="4518" y="3175"/>
                <a:ext cx="1002" cy="675"/>
              </a:xfrm>
              <a:prstGeom prst="flowChartMagneticDisk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1200" dirty="0">
                    <a:latin typeface="Times New Roman" pitchFamily="18" charset="0"/>
                  </a:rPr>
                  <a:t>SATA Disk Array</a:t>
                </a:r>
              </a:p>
              <a:p>
                <a:pPr algn="ctr"/>
                <a:r>
                  <a:rPr lang="en-US" altLang="zh-CN" sz="1200" dirty="0">
                    <a:latin typeface="Times New Roman" pitchFamily="18" charset="0"/>
                  </a:rPr>
                  <a:t>RAID 6</a:t>
                </a:r>
                <a:r>
                  <a:rPr lang="zh-CN" altLang="en-US" sz="1200" dirty="0">
                    <a:latin typeface="Times New Roman" pitchFamily="18" charset="0"/>
                  </a:rPr>
                  <a:t>（</a:t>
                </a:r>
                <a:r>
                  <a:rPr lang="en-US" altLang="zh-CN" sz="1200" dirty="0">
                    <a:latin typeface="Times New Roman" pitchFamily="18" charset="0"/>
                  </a:rPr>
                  <a:t>extended</a:t>
                </a:r>
                <a:r>
                  <a:rPr lang="zh-CN" altLang="en-US" sz="1200" dirty="0">
                    <a:latin typeface="Times New Roman" pitchFamily="18" charset="0"/>
                  </a:rPr>
                  <a:t>）</a:t>
                </a:r>
                <a:endParaRPr lang="zh-CN" altLang="en-US" sz="1200" dirty="0"/>
              </a:p>
            </p:txBody>
          </p:sp>
          <p:sp>
            <p:nvSpPr>
              <p:cNvPr id="34" name="AutoShape 39"/>
              <p:cNvSpPr>
                <a:spLocks noChangeArrowheads="1"/>
              </p:cNvSpPr>
              <p:nvPr/>
            </p:nvSpPr>
            <p:spPr bwMode="auto">
              <a:xfrm>
                <a:off x="3294" y="2885"/>
                <a:ext cx="222" cy="200"/>
              </a:xfrm>
              <a:prstGeom prst="flowChartMagneticDisk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35" name="AutoShape 40"/>
              <p:cNvSpPr>
                <a:spLocks noChangeArrowheads="1"/>
              </p:cNvSpPr>
              <p:nvPr/>
            </p:nvSpPr>
            <p:spPr bwMode="auto">
              <a:xfrm>
                <a:off x="3628" y="2885"/>
                <a:ext cx="222" cy="200"/>
              </a:xfrm>
              <a:prstGeom prst="flowChartMagneticDisk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3516" y="2982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0" name="图片 26" descr="Data server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4570346"/>
              <a:ext cx="58420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26" descr="Data server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66" y="4570346"/>
              <a:ext cx="58420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26" descr="Data server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7422" y="4570346"/>
              <a:ext cx="58420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图片 26" descr="Data server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4713222"/>
              <a:ext cx="58420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实验数据存储</a:t>
            </a:r>
            <a:r>
              <a:rPr lang="en-US" altLang="zh-CN" dirty="0" smtClean="0"/>
              <a:t>-EOS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CERN</a:t>
            </a:r>
            <a:r>
              <a:rPr lang="zh-CN" altLang="en-US" sz="2400" dirty="0" smtClean="0"/>
              <a:t>于</a:t>
            </a:r>
            <a:r>
              <a:rPr lang="en-US" altLang="zh-CN" sz="2400" dirty="0" smtClean="0"/>
              <a:t>2010</a:t>
            </a:r>
            <a:r>
              <a:rPr lang="zh-CN" altLang="en-US" sz="2400" dirty="0" smtClean="0"/>
              <a:t>年开发的磁盘文件系统</a:t>
            </a: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内存元数据服务器</a:t>
            </a:r>
            <a:r>
              <a:rPr lang="zh-CN" altLang="en-US" sz="2400" dirty="0" smtClean="0"/>
              <a:t>，支持</a:t>
            </a:r>
            <a:r>
              <a:rPr lang="zh-CN" altLang="en-US" sz="2400" dirty="0" smtClean="0">
                <a:solidFill>
                  <a:srgbClr val="FF0000"/>
                </a:solidFill>
              </a:rPr>
              <a:t>纠删码、磁盘组</a:t>
            </a:r>
            <a:r>
              <a:rPr lang="zh-CN" altLang="en-US" sz="2400" dirty="0" smtClean="0"/>
              <a:t>等多种新型存储技术</a:t>
            </a:r>
            <a:endParaRPr lang="en-US" altLang="zh-CN" sz="2400" dirty="0" smtClean="0"/>
          </a:p>
          <a:p>
            <a:r>
              <a:rPr lang="zh-CN" altLang="en-US" sz="2400" dirty="0" smtClean="0"/>
              <a:t>目前已成为</a:t>
            </a:r>
            <a:r>
              <a:rPr lang="en-US" altLang="zh-CN" sz="2400" dirty="0" smtClean="0"/>
              <a:t>CERN</a:t>
            </a:r>
            <a:r>
              <a:rPr lang="zh-CN" altLang="en-US" sz="2400" dirty="0" smtClean="0"/>
              <a:t>主要的实验数据存储系统，存储规模达到</a:t>
            </a:r>
            <a:r>
              <a:rPr lang="en-US" altLang="zh-CN" sz="2400" dirty="0" smtClean="0">
                <a:solidFill>
                  <a:srgbClr val="FF0000"/>
                </a:solidFill>
              </a:rPr>
              <a:t>150PB</a:t>
            </a:r>
          </a:p>
          <a:p>
            <a:r>
              <a:rPr lang="zh-CN" altLang="en-US" sz="2400" dirty="0" smtClean="0"/>
              <a:t>美国、俄罗斯、澳大利亚等全球十几个高能物理实验室已部署多个</a:t>
            </a:r>
            <a:r>
              <a:rPr lang="en-US" altLang="zh-CN" sz="2400" dirty="0" smtClean="0"/>
              <a:t>PB</a:t>
            </a:r>
            <a:r>
              <a:rPr lang="zh-CN" altLang="en-US" sz="2400" dirty="0" smtClean="0"/>
              <a:t>级以上的</a:t>
            </a:r>
            <a:r>
              <a:rPr lang="en-US" altLang="zh-CN" sz="2400" dirty="0" smtClean="0"/>
              <a:t>EOS</a:t>
            </a:r>
            <a:r>
              <a:rPr lang="zh-CN" altLang="en-US" sz="2400" dirty="0" smtClean="0"/>
              <a:t>实例</a:t>
            </a:r>
          </a:p>
          <a:p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357694"/>
            <a:ext cx="34458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14818"/>
            <a:ext cx="1928826" cy="222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EOS</a:t>
            </a:r>
            <a:r>
              <a:rPr lang="zh-CN" altLang="en-US" dirty="0" smtClean="0"/>
              <a:t>存储现状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面向计算服务：</a:t>
            </a:r>
            <a:endParaRPr lang="en-US" altLang="zh-CN" sz="2400" dirty="0" smtClean="0"/>
          </a:p>
          <a:p>
            <a:r>
              <a:rPr lang="en-US" altLang="zh-CN" sz="1800" dirty="0" smtClean="0"/>
              <a:t>2016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月上线</a:t>
            </a:r>
            <a:endParaRPr lang="en-US" altLang="zh-CN" sz="1800" dirty="0" smtClean="0"/>
          </a:p>
          <a:p>
            <a:r>
              <a:rPr lang="en-US" altLang="zh-CN" sz="1800" dirty="0" smtClean="0"/>
              <a:t>1</a:t>
            </a:r>
            <a:r>
              <a:rPr lang="zh-CN" altLang="en-US" sz="1800" dirty="0" smtClean="0"/>
              <a:t>个实例</a:t>
            </a:r>
            <a:endParaRPr lang="en-US" altLang="zh-CN" sz="1800" dirty="0" smtClean="0"/>
          </a:p>
          <a:p>
            <a:pPr lvl="1"/>
            <a:r>
              <a:rPr lang="zh-CN" altLang="en-US" sz="1600" dirty="0" smtClean="0"/>
              <a:t>支持</a:t>
            </a:r>
            <a:r>
              <a:rPr lang="en-US" altLang="zh-CN" sz="1600" dirty="0" smtClean="0"/>
              <a:t>LHAASO</a:t>
            </a:r>
            <a:r>
              <a:rPr lang="zh-CN" altLang="en-US" sz="1600" dirty="0" smtClean="0"/>
              <a:t>、多学科实验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每个用户默认配额</a:t>
            </a:r>
            <a:r>
              <a:rPr lang="en-US" altLang="zh-CN" sz="1600" dirty="0" smtClean="0"/>
              <a:t>100GB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万个文件</a:t>
            </a:r>
            <a:endParaRPr lang="en-US" altLang="zh-CN" sz="1600" dirty="0" smtClean="0"/>
          </a:p>
          <a:p>
            <a:r>
              <a:rPr lang="zh-CN" altLang="en-US" sz="1800" dirty="0" smtClean="0"/>
              <a:t>总空间</a:t>
            </a:r>
            <a:r>
              <a:rPr lang="en-US" altLang="zh-CN" sz="1800" dirty="0" smtClean="0">
                <a:solidFill>
                  <a:srgbClr val="FF0000"/>
                </a:solidFill>
              </a:rPr>
              <a:t>797TB</a:t>
            </a:r>
          </a:p>
          <a:p>
            <a:r>
              <a:rPr lang="zh-CN" altLang="en-US" sz="1800" dirty="0" smtClean="0"/>
              <a:t>已使用</a:t>
            </a:r>
            <a:r>
              <a:rPr lang="en-US" altLang="zh-CN" sz="1800" dirty="0" smtClean="0"/>
              <a:t>180TB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40</a:t>
            </a:r>
            <a:r>
              <a:rPr lang="zh-CN" altLang="en-US" sz="1800" dirty="0" smtClean="0">
                <a:solidFill>
                  <a:srgbClr val="FF0000"/>
                </a:solidFill>
              </a:rPr>
              <a:t>万</a:t>
            </a:r>
            <a:r>
              <a:rPr lang="zh-CN" altLang="en-US" sz="1800" dirty="0" smtClean="0"/>
              <a:t>目录，</a:t>
            </a:r>
            <a:r>
              <a:rPr lang="en-US" altLang="zh-CN" sz="1800" dirty="0" smtClean="0">
                <a:solidFill>
                  <a:srgbClr val="FF0000"/>
                </a:solidFill>
              </a:rPr>
              <a:t>1700</a:t>
            </a:r>
            <a:r>
              <a:rPr lang="zh-CN" altLang="en-US" sz="1800" dirty="0" smtClean="0">
                <a:solidFill>
                  <a:srgbClr val="FF0000"/>
                </a:solidFill>
              </a:rPr>
              <a:t>万</a:t>
            </a:r>
            <a:r>
              <a:rPr lang="zh-CN" altLang="en-US" sz="1800" dirty="0" smtClean="0"/>
              <a:t>文件</a:t>
            </a:r>
            <a:endParaRPr lang="en-US" altLang="zh-CN" sz="1800" dirty="0" smtClean="0"/>
          </a:p>
          <a:p>
            <a:r>
              <a:rPr lang="zh-CN" altLang="en-US" sz="1800" dirty="0" smtClean="0"/>
              <a:t>软件基于</a:t>
            </a:r>
            <a:r>
              <a:rPr lang="en-US" altLang="zh-CN" sz="1800" dirty="0" smtClean="0"/>
              <a:t>Beryl v0.3.195</a:t>
            </a:r>
            <a:r>
              <a:rPr lang="zh-CN" altLang="en-US" sz="1800" dirty="0" smtClean="0"/>
              <a:t>版本</a:t>
            </a:r>
            <a:endParaRPr lang="en-US" altLang="zh-CN" sz="1800" dirty="0" smtClean="0"/>
          </a:p>
          <a:p>
            <a:r>
              <a:rPr lang="en-US" altLang="zh-CN" sz="1800" dirty="0" smtClean="0"/>
              <a:t>5</a:t>
            </a:r>
            <a:r>
              <a:rPr lang="zh-CN" altLang="en-US" sz="1800" dirty="0" smtClean="0"/>
              <a:t>台服务器，其中元数据服务器配备</a:t>
            </a:r>
            <a:r>
              <a:rPr lang="en-US" altLang="zh-CN" sz="1800" dirty="0" smtClean="0"/>
              <a:t>128GB</a:t>
            </a:r>
            <a:r>
              <a:rPr lang="zh-CN" altLang="en-US" sz="1800" dirty="0" smtClean="0"/>
              <a:t>内存</a:t>
            </a:r>
            <a:endParaRPr lang="en-US" altLang="zh-CN" sz="1800" dirty="0" smtClean="0"/>
          </a:p>
          <a:p>
            <a:endParaRPr lang="zh-CN" altLang="en-US" sz="2400" dirty="0" smtClean="0"/>
          </a:p>
          <a:p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357694"/>
            <a:ext cx="3357586" cy="21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643446"/>
            <a:ext cx="2857520" cy="162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EOS</a:t>
            </a:r>
            <a:r>
              <a:rPr lang="zh-CN" altLang="en-US" dirty="0" smtClean="0"/>
              <a:t>挑战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FUSE</a:t>
            </a:r>
            <a:r>
              <a:rPr lang="zh-CN" altLang="en-US" sz="2400" dirty="0" smtClean="0"/>
              <a:t>访问性能问题 </a:t>
            </a:r>
            <a:r>
              <a:rPr lang="en-US" sz="3600" b="1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⇒</a:t>
            </a:r>
            <a:r>
              <a:rPr lang="zh-CN" altLang="en-US" sz="2400" dirty="0" smtClean="0"/>
              <a:t> 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重写</a:t>
            </a:r>
            <a:r>
              <a:rPr lang="en-US" altLang="zh-CN" sz="2400" dirty="0" smtClean="0">
                <a:solidFill>
                  <a:srgbClr val="FF0000"/>
                </a:solidFill>
              </a:rPr>
              <a:t>EOS FUSE</a:t>
            </a:r>
          </a:p>
          <a:p>
            <a:r>
              <a:rPr lang="zh-CN" altLang="en-US" sz="2400" dirty="0" smtClean="0"/>
              <a:t>元数据纵向扩展（</a:t>
            </a:r>
            <a:r>
              <a:rPr lang="en-US" altLang="zh-CN" sz="2400" dirty="0" smtClean="0"/>
              <a:t>scale up</a:t>
            </a:r>
            <a:r>
              <a:rPr lang="zh-CN" altLang="en-US" sz="2400" dirty="0" smtClean="0"/>
              <a:t>）</a:t>
            </a:r>
            <a:r>
              <a:rPr lang="en-US" sz="2400" b="1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 ⇒ </a:t>
            </a:r>
            <a:r>
              <a:rPr lang="zh-CN" altLang="en-US" sz="2400" dirty="0" smtClean="0">
                <a:solidFill>
                  <a:srgbClr val="FF0000"/>
                </a:solidFill>
              </a:rPr>
              <a:t>横向扩展（</a:t>
            </a:r>
            <a:r>
              <a:rPr lang="en-US" altLang="zh-CN" sz="2400" dirty="0" smtClean="0">
                <a:solidFill>
                  <a:srgbClr val="FF0000"/>
                </a:solidFill>
              </a:rPr>
              <a:t>Scale out</a:t>
            </a:r>
            <a:r>
              <a:rPr lang="zh-CN" altLang="en-US" sz="2400" dirty="0" smtClean="0">
                <a:solidFill>
                  <a:srgbClr val="FF0000"/>
                </a:solidFill>
              </a:rPr>
              <a:t>）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解决方案：</a:t>
            </a:r>
            <a:r>
              <a:rPr lang="en-US" altLang="zh-CN" sz="2400" dirty="0" smtClean="0"/>
              <a:t>EOS Citrine </a:t>
            </a:r>
            <a:r>
              <a:rPr lang="zh-CN" altLang="en-US" sz="2400" dirty="0" smtClean="0"/>
              <a:t>版本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优化元数据存储方式为内存数据库</a:t>
            </a:r>
            <a:r>
              <a:rPr lang="en-US" altLang="zh-CN" sz="2000" dirty="0" smtClean="0"/>
              <a:t>KV</a:t>
            </a:r>
            <a:r>
              <a:rPr lang="zh-CN" altLang="en-US" sz="2000" dirty="0" smtClean="0"/>
              <a:t>持久化存储（</a:t>
            </a:r>
            <a:r>
              <a:rPr lang="en-US" altLang="zh-CN" sz="2000" dirty="0" err="1" smtClean="0"/>
              <a:t>QuarkDB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提供新的元数据服务器</a:t>
            </a:r>
            <a:r>
              <a:rPr lang="en-US" altLang="zh-CN" sz="2000" dirty="0" smtClean="0"/>
              <a:t>HA</a:t>
            </a:r>
          </a:p>
          <a:p>
            <a:pPr lvl="1"/>
            <a:r>
              <a:rPr lang="zh-CN" altLang="en-US" sz="2000" dirty="0" smtClean="0"/>
              <a:t>使用</a:t>
            </a:r>
            <a:r>
              <a:rPr lang="en-US" altLang="zh-CN" sz="2000" dirty="0" err="1" smtClean="0"/>
              <a:t>XRootD</a:t>
            </a:r>
            <a:r>
              <a:rPr lang="en-US" altLang="zh-CN" sz="2000" dirty="0" smtClean="0"/>
              <a:t> 4</a:t>
            </a:r>
          </a:p>
          <a:p>
            <a:pPr lvl="1"/>
            <a:r>
              <a:rPr lang="zh-CN" altLang="en-US" sz="2000" dirty="0" smtClean="0"/>
              <a:t>优化</a:t>
            </a:r>
            <a:r>
              <a:rPr lang="en-US" altLang="zh-CN" sz="2000" dirty="0" smtClean="0"/>
              <a:t>FUSE</a:t>
            </a:r>
          </a:p>
          <a:p>
            <a:pPr lvl="1"/>
            <a:r>
              <a:rPr lang="en-US" altLang="zh-CN" sz="2000" dirty="0" smtClean="0"/>
              <a:t>CERN</a:t>
            </a:r>
            <a:r>
              <a:rPr lang="zh-CN" altLang="en-US" sz="2000" dirty="0" smtClean="0"/>
              <a:t>将于</a:t>
            </a:r>
            <a:r>
              <a:rPr lang="en-US" altLang="zh-CN" sz="2000" dirty="0" smtClean="0"/>
              <a:t>2017 Q2</a:t>
            </a:r>
            <a:r>
              <a:rPr lang="zh-CN" altLang="en-US" sz="2000" dirty="0" smtClean="0"/>
              <a:t>上线</a:t>
            </a:r>
            <a:endParaRPr lang="en-US" altLang="zh-CN" sz="2000" dirty="0" smtClean="0"/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数据长期存储</a:t>
            </a:r>
            <a:r>
              <a:rPr lang="en-US" altLang="zh-CN" dirty="0" smtClean="0"/>
              <a:t>-Castor</a:t>
            </a:r>
            <a:r>
              <a:rPr lang="zh-CN" altLang="en-US" dirty="0" smtClean="0"/>
              <a:t>磁带存储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基于</a:t>
            </a:r>
            <a:r>
              <a:rPr lang="en-US" altLang="zh-CN" sz="2400" dirty="0" smtClean="0"/>
              <a:t>CERN</a:t>
            </a:r>
            <a:r>
              <a:rPr lang="zh-CN" altLang="en-US" sz="2400" dirty="0" smtClean="0"/>
              <a:t>开发的</a:t>
            </a:r>
            <a:r>
              <a:rPr lang="en-US" altLang="zh-CN" sz="2400" dirty="0" smtClean="0"/>
              <a:t>CASTOR1</a:t>
            </a:r>
            <a:r>
              <a:rPr lang="zh-CN" altLang="en-US" sz="2400" dirty="0" smtClean="0"/>
              <a:t>，二次开发分级存储系统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存放</a:t>
            </a:r>
            <a:r>
              <a:rPr lang="zh-CN" altLang="en-US" sz="2000" dirty="0"/>
              <a:t>不频繁访问、需要</a:t>
            </a:r>
            <a:r>
              <a:rPr lang="zh-CN" altLang="en-US" sz="2000" dirty="0" smtClean="0"/>
              <a:t>长期</a:t>
            </a:r>
            <a:r>
              <a:rPr lang="zh-CN" altLang="en-US" sz="2000" dirty="0"/>
              <a:t>保存的</a:t>
            </a:r>
            <a:r>
              <a:rPr lang="zh-CN" altLang="en-US" sz="2000" dirty="0" smtClean="0"/>
              <a:t>数据，如</a:t>
            </a:r>
            <a:r>
              <a:rPr lang="zh-CN" altLang="en-US" sz="2000" dirty="0"/>
              <a:t>备份数据，原始物理</a:t>
            </a:r>
            <a:r>
              <a:rPr lang="zh-CN" altLang="en-US" sz="2000" dirty="0" smtClean="0"/>
              <a:t>数据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将磁盘、磁带整合</a:t>
            </a:r>
            <a:r>
              <a:rPr lang="zh-CN" altLang="en-US" sz="2000" dirty="0" smtClean="0">
                <a:latin typeface="+mn-ea"/>
              </a:rPr>
              <a:t>，构建成统一的文件命名空间，根据文件访问频度等因素，自动在磁盘与磁带之间迁移数据</a:t>
            </a:r>
            <a:endParaRPr lang="en-US" altLang="zh-CN" sz="2000" dirty="0" smtClean="0">
              <a:latin typeface="+mn-ea"/>
            </a:endParaRPr>
          </a:p>
          <a:p>
            <a:pPr lvl="0">
              <a:defRPr/>
            </a:pPr>
            <a:r>
              <a:rPr lang="en-US" altLang="zh-CN" sz="2400" dirty="0" smtClean="0"/>
              <a:t>15</a:t>
            </a:r>
            <a:r>
              <a:rPr lang="zh-CN" altLang="en-US" sz="2400" dirty="0" smtClean="0"/>
              <a:t>个</a:t>
            </a:r>
            <a:r>
              <a:rPr lang="en-US" altLang="zh-CN" sz="2400" dirty="0" smtClean="0"/>
              <a:t>IBM 3584</a:t>
            </a:r>
            <a:r>
              <a:rPr lang="zh-CN" altLang="en-US" sz="2400" dirty="0" smtClean="0"/>
              <a:t>磁带柜</a:t>
            </a:r>
            <a:endParaRPr lang="en-US" altLang="zh-CN" sz="2400" dirty="0" smtClean="0"/>
          </a:p>
          <a:p>
            <a:pPr lvl="1">
              <a:defRPr/>
            </a:pPr>
            <a:r>
              <a:rPr lang="en-US" altLang="zh-CN" sz="2000" dirty="0" smtClean="0"/>
              <a:t>26</a:t>
            </a:r>
            <a:r>
              <a:rPr lang="zh-CN" altLang="en-US" sz="2000" dirty="0" smtClean="0"/>
              <a:t>个</a:t>
            </a:r>
            <a:r>
              <a:rPr lang="en-US" altLang="zh-CN" sz="2000" dirty="0" smtClean="0"/>
              <a:t>LTO4</a:t>
            </a:r>
            <a:r>
              <a:rPr lang="zh-CN" altLang="en-US" sz="2000" dirty="0" smtClean="0"/>
              <a:t>磁带驱动器</a:t>
            </a:r>
          </a:p>
          <a:p>
            <a:pPr lvl="1">
              <a:defRPr/>
            </a:pPr>
            <a:r>
              <a:rPr lang="en-US" altLang="zh-CN" sz="2000" dirty="0" smtClean="0"/>
              <a:t>6223</a:t>
            </a:r>
            <a:r>
              <a:rPr lang="zh-CN" altLang="en-US" sz="2000" dirty="0" smtClean="0"/>
              <a:t>个槽位，约</a:t>
            </a:r>
            <a:r>
              <a:rPr lang="en-US" altLang="zh-CN" sz="2000" dirty="0" smtClean="0"/>
              <a:t>5PB</a:t>
            </a:r>
            <a:r>
              <a:rPr lang="zh-CN" altLang="en-US" sz="2000" dirty="0" smtClean="0"/>
              <a:t>磁带空间</a:t>
            </a:r>
          </a:p>
          <a:p>
            <a:pPr lvl="1"/>
            <a:endParaRPr lang="en-US" altLang="zh-CN" sz="2000" dirty="0" smtClean="0">
              <a:latin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C:\Users\yaoql\Desktop\IMG_20161109_154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714876" y="3321704"/>
          <a:ext cx="4071936" cy="3049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Visio" r:id="rId4" imgW="9390361" imgH="6469200" progId="">
                  <p:embed/>
                </p:oleObj>
              </mc:Choice>
              <mc:Fallback>
                <p:oleObj name="Visio" r:id="rId4" imgW="9390361" imgH="64692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3321704"/>
                        <a:ext cx="4071936" cy="3049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Castor</a:t>
            </a:r>
            <a:r>
              <a:rPr lang="zh-CN" altLang="en-US" dirty="0" smtClean="0"/>
              <a:t>现状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98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214282" y="2573265"/>
            <a:ext cx="8229600" cy="385613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zh-CN" altLang="en-US" sz="2400" dirty="0" smtClean="0"/>
              <a:t>已保存数据量约</a:t>
            </a:r>
            <a:r>
              <a:rPr lang="en-US" altLang="zh-CN" sz="2400" dirty="0" smtClean="0"/>
              <a:t>3.7PB</a:t>
            </a:r>
          </a:p>
          <a:p>
            <a:pPr lvl="0">
              <a:defRPr/>
            </a:pPr>
            <a:r>
              <a:rPr lang="zh-CN" altLang="en-US" sz="2400" dirty="0" smtClean="0"/>
              <a:t>聚合访问速度</a:t>
            </a:r>
            <a:r>
              <a:rPr lang="en-US" altLang="zh-CN" sz="2400" dirty="0" smtClean="0"/>
              <a:t>2.1GB/s</a:t>
            </a:r>
          </a:p>
          <a:p>
            <a:pPr lvl="0">
              <a:defRPr/>
            </a:pPr>
            <a:r>
              <a:rPr lang="en-US" altLang="zh-CN" sz="2400" dirty="0" smtClean="0"/>
              <a:t>BES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DYB</a:t>
            </a:r>
            <a:r>
              <a:rPr lang="zh-CN" altLang="en-US" sz="2400" dirty="0" smtClean="0"/>
              <a:t>原始数据双份磁带</a:t>
            </a:r>
            <a:endParaRPr lang="en-US" altLang="zh-CN" sz="2400" dirty="0" smtClean="0"/>
          </a:p>
          <a:p>
            <a:pPr lvl="0">
              <a:defRPr/>
            </a:pPr>
            <a:endParaRPr lang="en-US" altLang="zh-CN" sz="2400" dirty="0" smtClean="0"/>
          </a:p>
          <a:p>
            <a:r>
              <a:rPr lang="zh-CN" altLang="en-US" sz="2400" dirty="0" smtClean="0"/>
              <a:t>磁带升级：</a:t>
            </a:r>
            <a:r>
              <a:rPr lang="en-US" altLang="zh-CN" sz="2400" dirty="0" smtClean="0"/>
              <a:t>LTO4-&gt;LTO7</a:t>
            </a:r>
          </a:p>
          <a:p>
            <a:r>
              <a:rPr lang="en-US" altLang="zh-CN" sz="2400" dirty="0" smtClean="0"/>
              <a:t>LTO4</a:t>
            </a:r>
            <a:r>
              <a:rPr lang="zh-CN" altLang="en-US" sz="2400" dirty="0" smtClean="0"/>
              <a:t>磁带：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容量</a:t>
            </a:r>
            <a:r>
              <a:rPr lang="en-US" altLang="zh-CN" sz="2000" dirty="0" smtClean="0"/>
              <a:t>800GB/1.6TB</a:t>
            </a:r>
            <a:r>
              <a:rPr lang="zh-CN" altLang="en-US" sz="2000" dirty="0" smtClean="0"/>
              <a:t>（压缩后），传输速率：</a:t>
            </a:r>
            <a:r>
              <a:rPr lang="en-US" altLang="zh-CN" sz="2000" dirty="0" smtClean="0"/>
              <a:t>120MB/s</a:t>
            </a:r>
          </a:p>
          <a:p>
            <a:r>
              <a:rPr lang="en-US" altLang="zh-CN" sz="2400" dirty="0" smtClean="0"/>
              <a:t>LTO7</a:t>
            </a:r>
            <a:r>
              <a:rPr lang="zh-CN" altLang="en-US" sz="2400" dirty="0" smtClean="0"/>
              <a:t>磁带：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容量</a:t>
            </a:r>
            <a:r>
              <a:rPr lang="en-US" altLang="zh-CN" sz="2000" dirty="0" smtClean="0"/>
              <a:t>6TB/15TB(</a:t>
            </a:r>
            <a:r>
              <a:rPr lang="zh-CN" altLang="en-US" sz="2000" dirty="0" smtClean="0"/>
              <a:t>压缩后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，传输速率：</a:t>
            </a:r>
            <a:r>
              <a:rPr lang="en-US" altLang="zh-CN" sz="2000" dirty="0" smtClean="0"/>
              <a:t>300MB/s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高能所承担的高能物理实验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357297"/>
            <a:ext cx="8401080" cy="5088059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BEPCII/BESIII</a:t>
            </a:r>
          </a:p>
          <a:p>
            <a:pPr lvl="1"/>
            <a:r>
              <a:rPr lang="zh-CN" altLang="en-US" sz="1800" dirty="0" smtClean="0"/>
              <a:t>每年产生</a:t>
            </a:r>
            <a:r>
              <a:rPr lang="en-US" altLang="zh-CN" sz="1800" dirty="0" smtClean="0"/>
              <a:t>~100TB</a:t>
            </a:r>
            <a:r>
              <a:rPr lang="zh-CN" altLang="en-US" sz="1800" dirty="0" smtClean="0"/>
              <a:t>原始数据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目前数据量超过</a:t>
            </a:r>
            <a:r>
              <a:rPr lang="en-US" altLang="zh-CN" sz="1800" dirty="0" smtClean="0"/>
              <a:t>3.5PB</a:t>
            </a:r>
          </a:p>
          <a:p>
            <a:pPr lvl="1"/>
            <a:r>
              <a:rPr lang="zh-CN" altLang="en-US" sz="1800" dirty="0" smtClean="0"/>
              <a:t>未来</a:t>
            </a:r>
            <a:r>
              <a:rPr lang="en-US" altLang="zh-CN" sz="1800" dirty="0" smtClean="0"/>
              <a:t>5</a:t>
            </a:r>
            <a:r>
              <a:rPr lang="zh-CN" altLang="en-US" sz="1800" dirty="0" smtClean="0"/>
              <a:t>年数据量超过</a:t>
            </a:r>
            <a:r>
              <a:rPr lang="en-US" altLang="zh-CN" sz="1800" dirty="0" smtClean="0"/>
              <a:t>5PB</a:t>
            </a:r>
          </a:p>
          <a:p>
            <a:r>
              <a:rPr lang="zh-CN" altLang="en-US" sz="2000" dirty="0" smtClean="0"/>
              <a:t>大亚湾反应堆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目前数据量超过</a:t>
            </a:r>
            <a:r>
              <a:rPr lang="en-US" altLang="zh-CN" sz="1800" dirty="0" smtClean="0"/>
              <a:t>400TB</a:t>
            </a:r>
          </a:p>
          <a:p>
            <a:r>
              <a:rPr lang="en-US" altLang="zh-CN" sz="2000" dirty="0" smtClean="0"/>
              <a:t>JUNO</a:t>
            </a:r>
            <a:r>
              <a:rPr lang="zh-CN" altLang="en-US" sz="2000" dirty="0" smtClean="0"/>
              <a:t>江门中微子实验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每年产生</a:t>
            </a:r>
            <a:r>
              <a:rPr lang="en-US" altLang="zh-CN" sz="1800" dirty="0" smtClean="0"/>
              <a:t>2PB</a:t>
            </a:r>
            <a:r>
              <a:rPr lang="zh-CN" altLang="en-US" sz="1800" dirty="0" smtClean="0"/>
              <a:t>数据</a:t>
            </a:r>
            <a:endParaRPr lang="en-US" altLang="zh-CN" sz="1800" dirty="0" smtClean="0"/>
          </a:p>
          <a:p>
            <a:r>
              <a:rPr lang="zh-CN" altLang="en-US" sz="2000" dirty="0" smtClean="0"/>
              <a:t>羊八井宇宙线实验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每年产生</a:t>
            </a:r>
            <a:r>
              <a:rPr lang="en-US" altLang="zh-CN" sz="1800" dirty="0" smtClean="0"/>
              <a:t>200TB</a:t>
            </a:r>
            <a:r>
              <a:rPr lang="zh-CN" altLang="en-US" sz="1800" dirty="0" smtClean="0"/>
              <a:t>数据</a:t>
            </a:r>
            <a:endParaRPr lang="en-US" altLang="zh-CN" sz="1800" dirty="0" smtClean="0"/>
          </a:p>
          <a:p>
            <a:r>
              <a:rPr lang="en-US" altLang="zh-CN" sz="2000" dirty="0" smtClean="0"/>
              <a:t>LHAASO</a:t>
            </a:r>
            <a:r>
              <a:rPr lang="zh-CN" altLang="en-US" sz="2000" dirty="0" smtClean="0"/>
              <a:t>高海拔宇宙线观测站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每年产生</a:t>
            </a:r>
            <a:r>
              <a:rPr lang="en-US" altLang="zh-CN" sz="1800" dirty="0" smtClean="0"/>
              <a:t>2PB</a:t>
            </a:r>
            <a:r>
              <a:rPr lang="zh-CN" altLang="en-US" sz="1800" dirty="0" smtClean="0"/>
              <a:t>数据</a:t>
            </a:r>
            <a:endParaRPr lang="en-US" altLang="zh-CN" sz="1800" dirty="0" smtClean="0"/>
          </a:p>
          <a:p>
            <a:r>
              <a:rPr lang="en-US" altLang="zh-CN" sz="2000" dirty="0" smtClean="0"/>
              <a:t>CSNS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CEPC</a:t>
            </a:r>
            <a:r>
              <a:rPr lang="zh-CN" altLang="en-US" sz="2000" dirty="0" smtClean="0"/>
              <a:t>、硬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射线调制</a:t>
            </a:r>
            <a:r>
              <a:rPr lang="zh-CN" altLang="en-US" sz="2000" dirty="0" smtClean="0"/>
              <a:t>望远镜</a:t>
            </a:r>
            <a:r>
              <a:rPr lang="en-US" altLang="zh-CN" sz="2000" dirty="0" smtClean="0"/>
              <a:t>…</a:t>
            </a:r>
            <a:endParaRPr lang="en-US" altLang="zh-CN" sz="2000" dirty="0" smtClean="0"/>
          </a:p>
          <a:p>
            <a:r>
              <a:rPr lang="zh-CN" altLang="en-US" sz="2000" dirty="0" smtClean="0"/>
              <a:t>高能所是</a:t>
            </a:r>
            <a:r>
              <a:rPr lang="en-US" altLang="zh-CN" sz="2000" dirty="0" smtClean="0"/>
              <a:t>WLCG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Tier-2</a:t>
            </a:r>
            <a:r>
              <a:rPr lang="zh-CN" altLang="en-US" sz="2000" dirty="0" smtClean="0"/>
              <a:t>站点，参与</a:t>
            </a:r>
            <a:r>
              <a:rPr lang="en-US" altLang="zh-CN" sz="2000" dirty="0" smtClean="0"/>
              <a:t>ATLAS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CMS</a:t>
            </a:r>
            <a:r>
              <a:rPr lang="zh-CN" altLang="en-US" sz="2000" dirty="0" smtClean="0"/>
              <a:t>实验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71809"/>
            <a:ext cx="2705534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3488" y="1556792"/>
            <a:ext cx="23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4" y="3245345"/>
            <a:ext cx="1933575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428736"/>
            <a:ext cx="2266952" cy="150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14884"/>
            <a:ext cx="1800252" cy="125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0032" y="4643446"/>
            <a:ext cx="2143140" cy="12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07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用户管理</a:t>
            </a:r>
            <a:r>
              <a:rPr lang="en-US" altLang="zh-CN" dirty="0" smtClean="0"/>
              <a:t>-AFS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/>
              <a:t>用户管理</a:t>
            </a:r>
            <a:endParaRPr lang="en-US" altLang="zh-CN" sz="2400" dirty="0" smtClean="0"/>
          </a:p>
          <a:p>
            <a:pPr lvl="1">
              <a:lnSpc>
                <a:spcPct val="110000"/>
              </a:lnSpc>
            </a:pPr>
            <a:r>
              <a:rPr lang="zh-CN" altLang="en-US" sz="1800" dirty="0" smtClean="0"/>
              <a:t>负责全所计算用户</a:t>
            </a: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2055</a:t>
            </a:r>
            <a:r>
              <a:rPr lang="zh-CN" altLang="en-US" sz="1800" b="1" dirty="0" smtClean="0"/>
              <a:t>个）</a:t>
            </a:r>
            <a:r>
              <a:rPr lang="zh-CN" altLang="en-US" sz="1800" dirty="0" smtClean="0"/>
              <a:t>的账号和密码管理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提供用户的</a:t>
            </a:r>
            <a:r>
              <a:rPr lang="en-US" altLang="zh-CN" sz="2400" dirty="0" smtClean="0"/>
              <a:t>HOME</a:t>
            </a:r>
            <a:r>
              <a:rPr lang="zh-CN" altLang="en-US" sz="2400" dirty="0" smtClean="0"/>
              <a:t>目录</a:t>
            </a: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存放各实验的公共软件库</a:t>
            </a:r>
            <a:endParaRPr lang="en-US" altLang="zh-CN" sz="2400" dirty="0" smtClean="0"/>
          </a:p>
          <a:p>
            <a:pPr lvl="1">
              <a:lnSpc>
                <a:spcPct val="110000"/>
              </a:lnSpc>
            </a:pPr>
            <a:r>
              <a:rPr lang="en-US" altLang="zh-CN" sz="1800" dirty="0" smtClean="0"/>
              <a:t>BESIII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JUNO</a:t>
            </a:r>
            <a:r>
              <a:rPr lang="zh-CN" altLang="en-US" sz="1800" dirty="0" smtClean="0"/>
              <a:t>、</a:t>
            </a:r>
            <a:r>
              <a:rPr lang="en-US" altLang="zh-CN" sz="1800" dirty="0" err="1" smtClean="0"/>
              <a:t>dayabay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CSNS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YBJ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LHAASO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存储规模：空间</a:t>
            </a:r>
            <a:r>
              <a:rPr lang="en-US" altLang="zh-CN" sz="2400" b="1" dirty="0" smtClean="0"/>
              <a:t>45TB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千多万个文件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目录（</a:t>
            </a:r>
            <a:r>
              <a:rPr lang="en-US" altLang="zh-CN" sz="2400" b="1" dirty="0" smtClean="0"/>
              <a:t>51M files/</a:t>
            </a:r>
            <a:r>
              <a:rPr lang="en-US" altLang="zh-CN" sz="2400" b="1" dirty="0" err="1" smtClean="0"/>
              <a:t>dirs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AFS</a:t>
            </a:r>
            <a:r>
              <a:rPr lang="zh-CN" altLang="en-US" sz="2400" dirty="0" smtClean="0"/>
              <a:t>系统面临的现状</a:t>
            </a:r>
            <a:endParaRPr lang="en-US" altLang="zh-CN" sz="2400" dirty="0" smtClean="0"/>
          </a:p>
          <a:p>
            <a:pPr lvl="1">
              <a:lnSpc>
                <a:spcPct val="110000"/>
              </a:lnSpc>
            </a:pPr>
            <a:r>
              <a:rPr lang="en-US" altLang="zh-CN" sz="1800" dirty="0" smtClean="0"/>
              <a:t>AFS</a:t>
            </a:r>
            <a:r>
              <a:rPr lang="zh-CN" altLang="en-US" sz="1800" dirty="0" smtClean="0"/>
              <a:t>的软件更新很慢、人员离开、资金问题、社区不活跃等</a:t>
            </a:r>
            <a:endParaRPr lang="en-US" altLang="zh-CN" sz="1800" dirty="0" smtClean="0"/>
          </a:p>
          <a:p>
            <a:pPr lvl="1">
              <a:lnSpc>
                <a:spcPct val="110000"/>
              </a:lnSpc>
            </a:pPr>
            <a:r>
              <a:rPr lang="en-US" altLang="zh-CN" sz="1800" dirty="0" smtClean="0"/>
              <a:t>AFS</a:t>
            </a:r>
            <a:r>
              <a:rPr lang="zh-CN" altLang="en-US" sz="1800" dirty="0" smtClean="0"/>
              <a:t>不支持</a:t>
            </a:r>
            <a:r>
              <a:rPr lang="en-US" altLang="zh-CN" sz="1800" dirty="0" smtClean="0"/>
              <a:t>IPV6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公共软件库</a:t>
            </a:r>
            <a:r>
              <a:rPr lang="en-US" altLang="zh-CN" dirty="0" smtClean="0"/>
              <a:t>-CVMFS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CERNVM-FS</a:t>
            </a:r>
            <a:r>
              <a:rPr lang="zh-CN" altLang="en-US" sz="2400" dirty="0" smtClean="0"/>
              <a:t>是由</a:t>
            </a:r>
            <a:r>
              <a:rPr lang="en-US" altLang="zh-CN" sz="2400" dirty="0" smtClean="0"/>
              <a:t>CERN</a:t>
            </a:r>
            <a:r>
              <a:rPr lang="zh-CN" altLang="en-US" sz="2400" dirty="0" smtClean="0"/>
              <a:t>开发的一种缓存文件系统，相对于</a:t>
            </a:r>
            <a:r>
              <a:rPr lang="en-US" altLang="zh-CN" sz="2400" dirty="0" smtClean="0"/>
              <a:t>AFS</a:t>
            </a:r>
            <a:r>
              <a:rPr lang="zh-CN" altLang="en-US" sz="2400" dirty="0" smtClean="0"/>
              <a:t>由许多优点</a:t>
            </a:r>
            <a:endParaRPr lang="en-US" altLang="zh-CN" sz="2400" dirty="0" smtClean="0"/>
          </a:p>
          <a:p>
            <a:pPr lvl="1">
              <a:lnSpc>
                <a:spcPct val="110000"/>
              </a:lnSpc>
            </a:pPr>
            <a:r>
              <a:rPr lang="en-US" altLang="zh-CN" sz="2000" dirty="0" smtClean="0"/>
              <a:t>Fuse</a:t>
            </a:r>
            <a:r>
              <a:rPr lang="zh-CN" altLang="en-US" sz="2000" dirty="0" smtClean="0"/>
              <a:t>模式 </a:t>
            </a:r>
            <a:r>
              <a:rPr lang="en-US" altLang="zh-CN" sz="2000" dirty="0" smtClean="0"/>
              <a:t>&amp; </a:t>
            </a:r>
            <a:r>
              <a:rPr lang="zh-CN" altLang="en-US" sz="2000" dirty="0" smtClean="0"/>
              <a:t>只读文件系统</a:t>
            </a:r>
            <a:endParaRPr lang="en-US" altLang="zh-CN" sz="2000" dirty="0" smtClean="0"/>
          </a:p>
          <a:p>
            <a:pPr lvl="1">
              <a:lnSpc>
                <a:spcPct val="110000"/>
              </a:lnSpc>
            </a:pPr>
            <a:r>
              <a:rPr lang="zh-CN" altLang="en-US" sz="2000" dirty="0" smtClean="0"/>
              <a:t>客户端本地磁盘缓存</a:t>
            </a:r>
            <a:endParaRPr lang="en-US" altLang="zh-CN" sz="2000" dirty="0" smtClean="0"/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适合远程站点，加载公共软件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HTTP</a:t>
            </a:r>
            <a:r>
              <a:rPr lang="zh-CN" altLang="en-US" sz="2000" dirty="0" smtClean="0">
                <a:solidFill>
                  <a:srgbClr val="FF0000"/>
                </a:solidFill>
              </a:rPr>
              <a:t>协议传输</a:t>
            </a:r>
            <a:r>
              <a:rPr lang="zh-CN" altLang="en-US" sz="2000" dirty="0" smtClean="0"/>
              <a:t>，基本不受站点防火墙影响</a:t>
            </a:r>
            <a:endParaRPr lang="en-US" altLang="zh-CN" sz="2000" dirty="0" smtClean="0"/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支持</a:t>
            </a:r>
            <a:r>
              <a:rPr lang="en-US" altLang="zh-CN" sz="2000" dirty="0" smtClean="0">
                <a:solidFill>
                  <a:srgbClr val="FF0000"/>
                </a:solidFill>
              </a:rPr>
              <a:t>IPV6</a:t>
            </a:r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CVMFS</a:t>
            </a:r>
            <a:r>
              <a:rPr lang="zh-CN" altLang="en-US" sz="2400" dirty="0" smtClean="0"/>
              <a:t>替代</a:t>
            </a:r>
            <a:r>
              <a:rPr lang="en-US" altLang="zh-CN" sz="2400" dirty="0" smtClean="0"/>
              <a:t>AFS</a:t>
            </a:r>
            <a:r>
              <a:rPr lang="zh-CN" altLang="en-US" sz="2400" dirty="0" smtClean="0"/>
              <a:t>存储公共软件库</a:t>
            </a:r>
            <a:endParaRPr lang="en-US" altLang="zh-CN" sz="2400" dirty="0" smtClean="0"/>
          </a:p>
          <a:p>
            <a:pPr lvl="1">
              <a:lnSpc>
                <a:spcPct val="110000"/>
              </a:lnSpc>
            </a:pPr>
            <a:r>
              <a:rPr lang="zh-CN" altLang="en-US" sz="2000" dirty="0" smtClean="0"/>
              <a:t>存放各实验的公共软件库</a:t>
            </a:r>
            <a:endParaRPr lang="en-US" altLang="zh-CN" sz="2000" dirty="0" smtClean="0"/>
          </a:p>
          <a:p>
            <a:pPr lvl="1">
              <a:lnSpc>
                <a:spcPct val="110000"/>
              </a:lnSpc>
            </a:pPr>
            <a:endParaRPr lang="en-US" altLang="zh-CN" sz="18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CVMFS</a:t>
            </a:r>
            <a:r>
              <a:rPr lang="zh-CN" altLang="en-US" dirty="0" smtClean="0"/>
              <a:t>系统现状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dirty="0" smtClean="0"/>
              <a:t>CVMFS</a:t>
            </a:r>
            <a:r>
              <a:rPr lang="zh-CN" altLang="en-US" sz="2400" dirty="0" smtClean="0"/>
              <a:t>系统现状</a:t>
            </a:r>
            <a:endParaRPr lang="en-US" altLang="zh-CN" sz="1800" dirty="0" smtClean="0"/>
          </a:p>
          <a:p>
            <a:pPr lvl="1">
              <a:lnSpc>
                <a:spcPct val="110000"/>
              </a:lnSpc>
            </a:pPr>
            <a:r>
              <a:rPr lang="zh-CN" altLang="en-US" sz="1800" dirty="0" smtClean="0"/>
              <a:t>存储规模：总空间</a:t>
            </a:r>
            <a:r>
              <a:rPr lang="en-US" altLang="zh-CN" sz="1800" b="1" dirty="0" smtClean="0"/>
              <a:t>19TB</a:t>
            </a:r>
          </a:p>
          <a:p>
            <a:pPr lvl="1">
              <a:lnSpc>
                <a:spcPct val="110000"/>
              </a:lnSpc>
            </a:pPr>
            <a:r>
              <a:rPr lang="zh-CN" altLang="en-US" sz="1800" dirty="0" smtClean="0"/>
              <a:t>已部署</a:t>
            </a:r>
            <a:r>
              <a:rPr lang="en-US" altLang="zh-CN" sz="1800" dirty="0" smtClean="0"/>
              <a:t>BESIII/HEPS_AP/BEPC</a:t>
            </a:r>
            <a:r>
              <a:rPr lang="zh-CN" altLang="en-US" sz="1800" dirty="0" smtClean="0"/>
              <a:t>等实验组软件库</a:t>
            </a:r>
            <a:endParaRPr lang="en-US" altLang="zh-CN" sz="1800" dirty="0" smtClean="0"/>
          </a:p>
          <a:p>
            <a:pPr lvl="1">
              <a:lnSpc>
                <a:spcPct val="110000"/>
              </a:lnSpc>
            </a:pPr>
            <a:r>
              <a:rPr lang="zh-CN" altLang="en-US" sz="1800" dirty="0" smtClean="0"/>
              <a:t>对</a:t>
            </a:r>
            <a:r>
              <a:rPr lang="en-US" altLang="zh-CN" sz="1800" dirty="0" smtClean="0"/>
              <a:t>CERN/EGI/</a:t>
            </a:r>
            <a:r>
              <a:rPr lang="en-US" altLang="zh-CN" sz="1800" dirty="0" err="1" smtClean="0"/>
              <a:t>opensciencegrid</a:t>
            </a:r>
            <a:r>
              <a:rPr lang="zh-CN" altLang="en-US" sz="1800" dirty="0" smtClean="0"/>
              <a:t>进行本地数据同步</a:t>
            </a:r>
            <a:endParaRPr lang="en-US" altLang="zh-CN" sz="1800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5576" y="3214686"/>
            <a:ext cx="7316885" cy="3000396"/>
            <a:chOff x="1768780" y="2852936"/>
            <a:chExt cx="7388585" cy="3313946"/>
          </a:xfrm>
        </p:grpSpPr>
        <p:grpSp>
          <p:nvGrpSpPr>
            <p:cNvPr id="8" name="组合 104"/>
            <p:cNvGrpSpPr/>
            <p:nvPr/>
          </p:nvGrpSpPr>
          <p:grpSpPr>
            <a:xfrm>
              <a:off x="1768780" y="2852936"/>
              <a:ext cx="6596229" cy="3313946"/>
              <a:chOff x="5208665" y="2904735"/>
              <a:chExt cx="6596229" cy="3313946"/>
            </a:xfrm>
          </p:grpSpPr>
          <p:sp>
            <p:nvSpPr>
              <p:cNvPr id="11" name="云形 10"/>
              <p:cNvSpPr/>
              <p:nvPr/>
            </p:nvSpPr>
            <p:spPr>
              <a:xfrm>
                <a:off x="8382723" y="3290675"/>
                <a:ext cx="3422171" cy="2030367"/>
              </a:xfrm>
              <a:prstGeom prst="cloud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饼形 11"/>
              <p:cNvSpPr/>
              <p:nvPr/>
            </p:nvSpPr>
            <p:spPr>
              <a:xfrm rot="13319212">
                <a:off x="6630692" y="3229991"/>
                <a:ext cx="2190244" cy="2283739"/>
              </a:xfrm>
              <a:prstGeom prst="pie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5276902" y="3951276"/>
                <a:ext cx="1149070" cy="9929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404069" y="4388242"/>
                <a:ext cx="393138" cy="393138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49887" y="4380151"/>
                <a:ext cx="393138" cy="393138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5473079" y="4223165"/>
                <a:ext cx="3241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A</a:t>
                </a:r>
                <a:endParaRPr lang="zh-CN" altLang="en-US" sz="54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974163" y="4223165"/>
                <a:ext cx="3241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B</a:t>
                </a:r>
                <a:endParaRPr lang="zh-CN" altLang="en-US" sz="54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208665" y="4010275"/>
                <a:ext cx="1285544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STRATUM-0</a:t>
                </a:r>
                <a:endParaRPr lang="zh-CN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902052" y="3951276"/>
                <a:ext cx="1149070" cy="9929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029219" y="4388242"/>
                <a:ext cx="393138" cy="393138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75037" y="4380151"/>
                <a:ext cx="393138" cy="393138"/>
              </a:xfrm>
              <a:prstGeom prst="rect">
                <a:avLst/>
              </a:prstGeom>
            </p:spPr>
          </p:pic>
          <p:sp>
            <p:nvSpPr>
              <p:cNvPr id="22" name="矩形 21"/>
              <p:cNvSpPr/>
              <p:nvPr/>
            </p:nvSpPr>
            <p:spPr>
              <a:xfrm>
                <a:off x="7098229" y="4223165"/>
                <a:ext cx="3241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A</a:t>
                </a:r>
                <a:endParaRPr lang="zh-CN" altLang="en-US" sz="54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599313" y="4223165"/>
                <a:ext cx="3241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B</a:t>
                </a:r>
                <a:endParaRPr lang="zh-CN" altLang="en-US" sz="54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833814" y="3994091"/>
                <a:ext cx="1285545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STRATUM-1</a:t>
                </a:r>
                <a:endParaRPr lang="zh-CN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41077" y="4067631"/>
                <a:ext cx="641221" cy="641221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54307" y="5214346"/>
                <a:ext cx="641221" cy="641221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47564" y="2904735"/>
                <a:ext cx="641221" cy="641221"/>
              </a:xfrm>
              <a:prstGeom prst="rect">
                <a:avLst/>
              </a:prstGeom>
            </p:spPr>
          </p:pic>
          <p:cxnSp>
            <p:nvCxnSpPr>
              <p:cNvPr id="28" name="直接箭头连接符 27"/>
              <p:cNvCxnSpPr>
                <a:endCxn id="25" idx="3"/>
              </p:cNvCxnSpPr>
              <p:nvPr/>
            </p:nvCxnSpPr>
            <p:spPr>
              <a:xfrm flipV="1">
                <a:off x="8060009" y="4388242"/>
                <a:ext cx="481068" cy="1274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5635143" y="4670050"/>
                <a:ext cx="470000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FF0000"/>
                    </a:solidFill>
                  </a:rPr>
                  <a:t>HA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260293" y="4670050"/>
                <a:ext cx="470000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FF0000"/>
                    </a:solidFill>
                  </a:rPr>
                  <a:t>HA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直接箭头连接符 30"/>
              <p:cNvCxnSpPr>
                <a:stCxn id="13" idx="3"/>
                <a:endCxn id="19" idx="1"/>
              </p:cNvCxnSpPr>
              <p:nvPr/>
            </p:nvCxnSpPr>
            <p:spPr>
              <a:xfrm>
                <a:off x="6425972" y="4447755"/>
                <a:ext cx="47608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V="1">
                <a:off x="7484679" y="3540879"/>
                <a:ext cx="284790" cy="4103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/>
            </p:nvCxnSpPr>
            <p:spPr>
              <a:xfrm>
                <a:off x="7495293" y="4942793"/>
                <a:ext cx="235000" cy="34324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8381579" y="4685439"/>
                <a:ext cx="966932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Squid a</a:t>
                </a:r>
              </a:p>
              <a:p>
                <a:pPr algn="ctr"/>
                <a:r>
                  <a:rPr lang="en-US" altLang="zh-CN" sz="1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(squid01)</a:t>
                </a:r>
                <a:endParaRPr lang="zh-CN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771779" y="3446284"/>
                <a:ext cx="801823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Squid b</a:t>
                </a:r>
                <a:endParaRPr lang="zh-CN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669864" y="5778956"/>
                <a:ext cx="780984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Squid c</a:t>
                </a:r>
                <a:endParaRPr lang="zh-CN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7" name="直接箭头连接符 36"/>
              <p:cNvCxnSpPr>
                <a:stCxn id="25" idx="1"/>
              </p:cNvCxnSpPr>
              <p:nvPr/>
            </p:nvCxnSpPr>
            <p:spPr>
              <a:xfrm flipV="1">
                <a:off x="9182298" y="4371860"/>
                <a:ext cx="893182" cy="16382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 flipV="1">
                <a:off x="9192691" y="3849240"/>
                <a:ext cx="840028" cy="530367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>
                <a:stCxn id="25" idx="1"/>
              </p:cNvCxnSpPr>
              <p:nvPr/>
            </p:nvCxnSpPr>
            <p:spPr>
              <a:xfrm>
                <a:off x="9182298" y="4388242"/>
                <a:ext cx="866605" cy="466474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圆角矩形 39"/>
              <p:cNvSpPr/>
              <p:nvPr/>
            </p:nvSpPr>
            <p:spPr>
              <a:xfrm>
                <a:off x="10059296" y="3730246"/>
                <a:ext cx="1329782" cy="2985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login nodes</a:t>
                </a:r>
                <a:endParaRPr lang="zh-CN" altLang="en-US" dirty="0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10073384" y="4230315"/>
                <a:ext cx="1315694" cy="2985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</a:t>
                </a:r>
                <a:r>
                  <a:rPr lang="en-US" altLang="zh-CN" dirty="0" smtClean="0"/>
                  <a:t>ork node</a:t>
                </a:r>
                <a:endParaRPr lang="zh-CN" altLang="en-US" dirty="0"/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10087267" y="4705254"/>
                <a:ext cx="1301811" cy="2985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/>
                  <a:t>w</a:t>
                </a:r>
                <a:r>
                  <a:rPr lang="en-US" altLang="zh-CN" dirty="0" smtClean="0"/>
                  <a:t>ork node</a:t>
                </a:r>
                <a:endParaRPr lang="zh-CN" altLang="en-US" dirty="0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9106202" y="3302435"/>
                <a:ext cx="1630446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IHEP-cc site</a:t>
                </a:r>
                <a:endParaRPr lang="zh-CN" alt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4" name="云形 43"/>
              <p:cNvSpPr/>
              <p:nvPr/>
            </p:nvSpPr>
            <p:spPr>
              <a:xfrm>
                <a:off x="7241930" y="5287704"/>
                <a:ext cx="2749436" cy="930977"/>
              </a:xfrm>
              <a:prstGeom prst="cloud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8376308" y="5506084"/>
                <a:ext cx="161505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remote site</a:t>
                </a:r>
                <a:endParaRPr lang="zh-CN" alt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8368218" y="3851301"/>
                <a:ext cx="910827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Public IP</a:t>
                </a:r>
                <a:endParaRPr lang="zh-CN" altLang="en-US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9" name="文本框 105"/>
            <p:cNvSpPr txBox="1"/>
            <p:nvPr/>
          </p:nvSpPr>
          <p:spPr>
            <a:xfrm>
              <a:off x="7505448" y="3915290"/>
              <a:ext cx="1651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/</a:t>
              </a:r>
              <a:r>
                <a:rPr lang="en-US" altLang="zh-CN" sz="1200" dirty="0" err="1" smtClean="0"/>
                <a:t>cvmfs</a:t>
              </a:r>
              <a:r>
                <a:rPr lang="en-US" altLang="zh-CN" sz="1200" dirty="0" smtClean="0"/>
                <a:t>/repository/</a:t>
              </a:r>
            </a:p>
          </p:txBody>
        </p:sp>
        <p:sp>
          <p:nvSpPr>
            <p:cNvPr id="10" name="文本框 106"/>
            <p:cNvSpPr txBox="1"/>
            <p:nvPr/>
          </p:nvSpPr>
          <p:spPr>
            <a:xfrm>
              <a:off x="7432664" y="4416601"/>
              <a:ext cx="1651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/</a:t>
              </a:r>
              <a:r>
                <a:rPr lang="en-US" altLang="zh-CN" sz="1200" dirty="0" err="1" smtClean="0"/>
                <a:t>cvmfs</a:t>
              </a:r>
              <a:r>
                <a:rPr lang="en-US" altLang="zh-CN" sz="1200" dirty="0" smtClean="0"/>
                <a:t>/repository/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高能所云盘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IHEPBox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 smtClean="0"/>
              <a:t>IHEPBox</a:t>
            </a:r>
            <a:r>
              <a:rPr lang="zh-CN" altLang="en-US" sz="2400" dirty="0" smtClean="0"/>
              <a:t>是什么？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基于</a:t>
            </a:r>
            <a:r>
              <a:rPr lang="en-US" altLang="zh-CN" sz="2000" dirty="0" smtClean="0"/>
              <a:t>EOS</a:t>
            </a:r>
            <a:r>
              <a:rPr lang="zh-CN" altLang="en-US" sz="2000" dirty="0" smtClean="0"/>
              <a:t>和</a:t>
            </a:r>
            <a:r>
              <a:rPr lang="en-US" altLang="zh-CN" sz="2000" dirty="0" err="1" smtClean="0"/>
              <a:t>Owncloud</a:t>
            </a:r>
            <a:r>
              <a:rPr lang="zh-CN" altLang="en-US" sz="2000" dirty="0" smtClean="0"/>
              <a:t>的高能所云盘</a:t>
            </a:r>
            <a:endParaRPr lang="en-US" altLang="zh-CN" sz="2000" dirty="0" smtClean="0"/>
          </a:p>
          <a:p>
            <a:pPr lvl="1"/>
            <a:r>
              <a:rPr lang="en-US" altLang="zh-CN" sz="2000" dirty="0" err="1" smtClean="0"/>
              <a:t>IHEPBox</a:t>
            </a:r>
            <a:r>
              <a:rPr lang="zh-CN" altLang="en-US" sz="2000" dirty="0" smtClean="0"/>
              <a:t>旨在为高能所用户提供一个安全、高效的个人文档网络存储空间和相关技术服务，实现用户个人数据的长期保存、文件（文档）协同处理和文件共享服务等</a:t>
            </a:r>
          </a:p>
          <a:p>
            <a:pPr lvl="1"/>
            <a:r>
              <a:rPr lang="zh-CN" altLang="en-US" sz="2000" dirty="0" smtClean="0"/>
              <a:t>用户可通过高能所统一认证账号登录使用</a:t>
            </a:r>
            <a:r>
              <a:rPr lang="en-US" altLang="zh-CN" sz="2000" dirty="0" err="1" smtClean="0"/>
              <a:t>IHEPBox</a:t>
            </a:r>
            <a:r>
              <a:rPr lang="zh-CN" altLang="en-US" sz="2000" dirty="0" smtClean="0"/>
              <a:t>服务</a:t>
            </a:r>
          </a:p>
          <a:p>
            <a:r>
              <a:rPr lang="zh-CN" altLang="en-US" sz="2400" dirty="0" smtClean="0"/>
              <a:t>用途</a:t>
            </a:r>
          </a:p>
          <a:p>
            <a:pPr lvl="1"/>
            <a:r>
              <a:rPr lang="zh-CN" altLang="en-US" sz="2000" dirty="0" smtClean="0"/>
              <a:t>数据跨平台、实时同步</a:t>
            </a:r>
          </a:p>
          <a:p>
            <a:pPr lvl="1"/>
            <a:r>
              <a:rPr lang="zh-CN" altLang="en-US" sz="2000" dirty="0" smtClean="0"/>
              <a:t>文档在线编辑、分享、上传下载、协同编辑、版本回调</a:t>
            </a:r>
          </a:p>
          <a:p>
            <a:pPr lvl="1"/>
            <a:r>
              <a:rPr lang="zh-CN" altLang="en-US" sz="2000" dirty="0" smtClean="0"/>
              <a:t>多媒体文件在线预览、播放</a:t>
            </a:r>
          </a:p>
          <a:p>
            <a:pPr lvl="1"/>
            <a:r>
              <a:rPr lang="zh-CN" altLang="en-US" sz="2000" dirty="0" smtClean="0"/>
              <a:t>数据加密、安全、稳定、高效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1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57297"/>
            <a:ext cx="1643074" cy="788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IHEPBox</a:t>
            </a:r>
            <a:r>
              <a:rPr lang="zh-CN" altLang="en-US" dirty="0" smtClean="0"/>
              <a:t>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高能所云盘</a:t>
            </a:r>
            <a:r>
              <a:rPr lang="en-US" altLang="zh-CN" sz="2400" dirty="0" err="1" smtClean="0"/>
              <a:t>IHEPBox</a:t>
            </a:r>
            <a:r>
              <a:rPr lang="en-US" altLang="zh-CN" sz="2400" dirty="0" smtClean="0"/>
              <a:t> </a:t>
            </a:r>
          </a:p>
          <a:p>
            <a:pPr lvl="1"/>
            <a:r>
              <a:rPr lang="zh-CN" altLang="en-US" sz="2000" dirty="0" smtClean="0"/>
              <a:t>总空间</a:t>
            </a:r>
            <a:r>
              <a:rPr lang="en-US" altLang="zh-CN" sz="2000" dirty="0" smtClean="0"/>
              <a:t>192TB</a:t>
            </a:r>
            <a:r>
              <a:rPr lang="zh-CN" altLang="en-US" sz="2000" dirty="0" smtClean="0"/>
              <a:t>，使用</a:t>
            </a:r>
            <a:r>
              <a:rPr lang="en-US" altLang="zh-CN" sz="2000" dirty="0" smtClean="0"/>
              <a:t>13TB</a:t>
            </a:r>
          </a:p>
          <a:p>
            <a:pPr lvl="1"/>
            <a:r>
              <a:rPr lang="en-US" altLang="zh-CN" sz="2000" dirty="0" smtClean="0"/>
              <a:t>4</a:t>
            </a:r>
            <a:r>
              <a:rPr lang="zh-CN" altLang="en-US" sz="2000" dirty="0" smtClean="0"/>
              <a:t>台服务器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每个用户</a:t>
            </a:r>
            <a:r>
              <a:rPr lang="en-US" altLang="zh-CN" sz="2000" dirty="0" smtClean="0"/>
              <a:t>100G</a:t>
            </a:r>
            <a:r>
              <a:rPr lang="zh-CN" altLang="en-US" sz="2000" dirty="0" smtClean="0"/>
              <a:t>空间</a:t>
            </a:r>
          </a:p>
          <a:p>
            <a:pPr lvl="1"/>
            <a:r>
              <a:rPr lang="zh-CN" altLang="en-US" sz="2000" dirty="0" smtClean="0"/>
              <a:t>活跃用户</a:t>
            </a:r>
            <a:r>
              <a:rPr lang="en-US" altLang="zh-CN" sz="2000" dirty="0" smtClean="0"/>
              <a:t>~1000</a:t>
            </a:r>
          </a:p>
          <a:p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426636"/>
            <a:ext cx="4709333" cy="26455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260275" y="6114782"/>
            <a:ext cx="3948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 dirty="0">
                <a:solidFill>
                  <a:schemeClr val="tx1"/>
                </a:solidFill>
              </a:rPr>
              <a:t>http://ihepbox.ihep.ac.cn/ihepbox/index.php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928934"/>
            <a:ext cx="3144012" cy="328549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3500462" cy="162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4"/>
          <p:cNvSpPr/>
          <p:nvPr/>
        </p:nvSpPr>
        <p:spPr>
          <a:xfrm>
            <a:off x="500034" y="1357298"/>
            <a:ext cx="7929618" cy="3571900"/>
          </a:xfrm>
          <a:prstGeom prst="roundRect">
            <a:avLst>
              <a:gd name="adj" fmla="val 81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8" descr="Casette-Tap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1" y="4199943"/>
            <a:ext cx="700866" cy="729255"/>
          </a:xfrm>
          <a:prstGeom prst="rect">
            <a:avLst/>
          </a:prstGeom>
        </p:spPr>
      </p:pic>
      <p:sp>
        <p:nvSpPr>
          <p:cNvPr id="57" name="Rounded Rectangle 21"/>
          <p:cNvSpPr/>
          <p:nvPr/>
        </p:nvSpPr>
        <p:spPr>
          <a:xfrm>
            <a:off x="646879" y="1669755"/>
            <a:ext cx="1826760" cy="1775240"/>
          </a:xfrm>
          <a:prstGeom prst="roundRect">
            <a:avLst>
              <a:gd name="adj" fmla="val 13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29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33" y="3595702"/>
            <a:ext cx="580718" cy="604241"/>
          </a:xfrm>
          <a:prstGeom prst="rect">
            <a:avLst/>
          </a:prstGeom>
        </p:spPr>
      </p:pic>
      <p:pic>
        <p:nvPicPr>
          <p:cNvPr id="61" name="Picture 30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81" y="3595702"/>
            <a:ext cx="580718" cy="604241"/>
          </a:xfrm>
          <a:prstGeom prst="rect">
            <a:avLst/>
          </a:prstGeom>
        </p:spPr>
      </p:pic>
      <p:pic>
        <p:nvPicPr>
          <p:cNvPr id="62" name="Picture 31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1" y="3595702"/>
            <a:ext cx="580718" cy="604241"/>
          </a:xfrm>
          <a:prstGeom prst="rect">
            <a:avLst/>
          </a:prstGeom>
        </p:spPr>
      </p:pic>
      <p:pic>
        <p:nvPicPr>
          <p:cNvPr id="63" name="Picture 17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78" y="3595702"/>
            <a:ext cx="580718" cy="604241"/>
          </a:xfrm>
          <a:prstGeom prst="rect">
            <a:avLst/>
          </a:prstGeom>
        </p:spPr>
      </p:pic>
      <p:pic>
        <p:nvPicPr>
          <p:cNvPr id="64" name="pasted-image.png"/>
          <p:cNvPicPr>
            <a:picLocks noChangeAspect="1"/>
          </p:cNvPicPr>
          <p:nvPr/>
        </p:nvPicPr>
        <p:blipFill rotWithShape="1">
          <a:blip r:embed="rId4">
            <a:extLst/>
          </a:blip>
          <a:srcRect l="77182" b="20973"/>
          <a:stretch/>
        </p:blipFill>
        <p:spPr>
          <a:xfrm>
            <a:off x="1199224" y="1912183"/>
            <a:ext cx="751822" cy="105662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1004447" y="2970731"/>
            <a:ext cx="1171820" cy="388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CASTOR</a:t>
            </a:r>
            <a:endParaRPr lang="en-US" b="1" dirty="0"/>
          </a:p>
        </p:txBody>
      </p:sp>
      <p:pic>
        <p:nvPicPr>
          <p:cNvPr id="67" name="Picture 37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94" y="3595702"/>
            <a:ext cx="580718" cy="604241"/>
          </a:xfrm>
          <a:prstGeom prst="rect">
            <a:avLst/>
          </a:prstGeom>
        </p:spPr>
      </p:pic>
      <p:pic>
        <p:nvPicPr>
          <p:cNvPr id="68" name="Picture 38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60" y="3595702"/>
            <a:ext cx="580718" cy="604241"/>
          </a:xfrm>
          <a:prstGeom prst="rect">
            <a:avLst/>
          </a:prstGeom>
        </p:spPr>
      </p:pic>
      <p:pic>
        <p:nvPicPr>
          <p:cNvPr id="69" name="Picture 39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48" y="3595702"/>
            <a:ext cx="580718" cy="604241"/>
          </a:xfrm>
          <a:prstGeom prst="rect">
            <a:avLst/>
          </a:prstGeom>
        </p:spPr>
      </p:pic>
      <p:pic>
        <p:nvPicPr>
          <p:cNvPr id="70" name="Picture 40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3" y="3595702"/>
            <a:ext cx="580718" cy="604241"/>
          </a:xfrm>
          <a:prstGeom prst="rect">
            <a:avLst/>
          </a:prstGeom>
        </p:spPr>
      </p:pic>
      <p:pic>
        <p:nvPicPr>
          <p:cNvPr id="71" name="Picture 41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03" y="3595702"/>
            <a:ext cx="580718" cy="604241"/>
          </a:xfrm>
          <a:prstGeom prst="rect">
            <a:avLst/>
          </a:prstGeom>
        </p:spPr>
      </p:pic>
      <p:pic>
        <p:nvPicPr>
          <p:cNvPr id="72" name="Picture 42" descr="Casette-Tap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85" y="4199943"/>
            <a:ext cx="700866" cy="729255"/>
          </a:xfrm>
          <a:prstGeom prst="rect">
            <a:avLst/>
          </a:prstGeom>
        </p:spPr>
      </p:pic>
      <p:pic>
        <p:nvPicPr>
          <p:cNvPr id="73" name="Picture 43" descr="Casette-Tap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96" y="4199943"/>
            <a:ext cx="700866" cy="729255"/>
          </a:xfrm>
          <a:prstGeom prst="rect">
            <a:avLst/>
          </a:prstGeom>
        </p:spPr>
      </p:pic>
      <p:sp>
        <p:nvSpPr>
          <p:cNvPr id="74" name="Rounded Rectangle 48"/>
          <p:cNvSpPr/>
          <p:nvPr/>
        </p:nvSpPr>
        <p:spPr>
          <a:xfrm>
            <a:off x="6018206" y="1883242"/>
            <a:ext cx="502464" cy="1573122"/>
          </a:xfrm>
          <a:prstGeom prst="roundRect">
            <a:avLst>
              <a:gd name="adj" fmla="val 13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zh-CN" b="1" dirty="0" smtClean="0"/>
              <a:t>CVMFS</a:t>
            </a:r>
            <a:endParaRPr lang="en-US" b="1" dirty="0"/>
          </a:p>
        </p:txBody>
      </p:sp>
      <p:sp>
        <p:nvSpPr>
          <p:cNvPr id="76" name="Rounded Rectangle 50"/>
          <p:cNvSpPr/>
          <p:nvPr/>
        </p:nvSpPr>
        <p:spPr>
          <a:xfrm rot="16200000">
            <a:off x="6024878" y="826890"/>
            <a:ext cx="404204" cy="1615292"/>
          </a:xfrm>
          <a:prstGeom prst="roundRect">
            <a:avLst>
              <a:gd name="adj" fmla="val 13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b="1" dirty="0"/>
          </a:p>
        </p:txBody>
      </p:sp>
      <p:sp>
        <p:nvSpPr>
          <p:cNvPr id="77" name="Rounded Rectangle 51"/>
          <p:cNvSpPr/>
          <p:nvPr/>
        </p:nvSpPr>
        <p:spPr>
          <a:xfrm>
            <a:off x="6594092" y="1883242"/>
            <a:ext cx="440535" cy="1577833"/>
          </a:xfrm>
          <a:prstGeom prst="roundRect">
            <a:avLst>
              <a:gd name="adj" fmla="val 13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NFS</a:t>
            </a:r>
            <a:endParaRPr lang="en-US" b="1" dirty="0"/>
          </a:p>
        </p:txBody>
      </p:sp>
      <p:sp>
        <p:nvSpPr>
          <p:cNvPr id="78" name="Rounded Rectangle 52"/>
          <p:cNvSpPr/>
          <p:nvPr/>
        </p:nvSpPr>
        <p:spPr>
          <a:xfrm>
            <a:off x="7197924" y="1534095"/>
            <a:ext cx="424082" cy="1926981"/>
          </a:xfrm>
          <a:prstGeom prst="roundRect">
            <a:avLst>
              <a:gd name="adj" fmla="val 13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zh-CN" b="1" dirty="0" smtClean="0"/>
              <a:t>DPM</a:t>
            </a:r>
            <a:endParaRPr lang="en-US" b="1" dirty="0"/>
          </a:p>
        </p:txBody>
      </p:sp>
      <p:sp>
        <p:nvSpPr>
          <p:cNvPr id="79" name="Rounded Rectangle 53"/>
          <p:cNvSpPr/>
          <p:nvPr/>
        </p:nvSpPr>
        <p:spPr>
          <a:xfrm>
            <a:off x="7717829" y="1534095"/>
            <a:ext cx="344710" cy="1926981"/>
          </a:xfrm>
          <a:prstGeom prst="roundRect">
            <a:avLst>
              <a:gd name="adj" fmla="val 13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err="1" smtClean="0"/>
              <a:t>dCache</a:t>
            </a:r>
            <a:endParaRPr lang="en-US" b="1" dirty="0"/>
          </a:p>
        </p:txBody>
      </p:sp>
      <p:pic>
        <p:nvPicPr>
          <p:cNvPr id="80" name="Picture 54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00" y="3595702"/>
            <a:ext cx="580718" cy="604241"/>
          </a:xfrm>
          <a:prstGeom prst="rect">
            <a:avLst/>
          </a:prstGeom>
        </p:spPr>
      </p:pic>
      <p:pic>
        <p:nvPicPr>
          <p:cNvPr id="81" name="Picture 55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0" y="4016153"/>
            <a:ext cx="580718" cy="604241"/>
          </a:xfrm>
          <a:prstGeom prst="rect">
            <a:avLst/>
          </a:prstGeom>
        </p:spPr>
      </p:pic>
      <p:pic>
        <p:nvPicPr>
          <p:cNvPr id="82" name="Picture 56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22" y="4016153"/>
            <a:ext cx="580718" cy="604241"/>
          </a:xfrm>
          <a:prstGeom prst="rect">
            <a:avLst/>
          </a:prstGeom>
        </p:spPr>
      </p:pic>
      <p:pic>
        <p:nvPicPr>
          <p:cNvPr id="83" name="Picture 57" descr="HD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82" y="4016153"/>
            <a:ext cx="580718" cy="604241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5422391" y="1883242"/>
            <a:ext cx="510900" cy="1556868"/>
          </a:xfrm>
          <a:prstGeom prst="roundRect">
            <a:avLst>
              <a:gd name="adj" fmla="val 13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AFS</a:t>
            </a:r>
            <a:endParaRPr lang="en-US" b="1" dirty="0"/>
          </a:p>
        </p:txBody>
      </p:sp>
      <p:grpSp>
        <p:nvGrpSpPr>
          <p:cNvPr id="94" name="组合 93"/>
          <p:cNvGrpSpPr/>
          <p:nvPr/>
        </p:nvGrpSpPr>
        <p:grpSpPr>
          <a:xfrm>
            <a:off x="2629283" y="1587415"/>
            <a:ext cx="2661548" cy="1959906"/>
            <a:chOff x="2629283" y="1587415"/>
            <a:chExt cx="2661548" cy="1959906"/>
          </a:xfrm>
        </p:grpSpPr>
        <p:sp>
          <p:nvSpPr>
            <p:cNvPr id="59" name="Rounded Rectangle 27"/>
            <p:cNvSpPr/>
            <p:nvPr/>
          </p:nvSpPr>
          <p:spPr>
            <a:xfrm>
              <a:off x="2642282" y="1587415"/>
              <a:ext cx="2648549" cy="746637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36"/>
            <p:cNvSpPr/>
            <p:nvPr/>
          </p:nvSpPr>
          <p:spPr>
            <a:xfrm>
              <a:off x="2655422" y="2409187"/>
              <a:ext cx="2599560" cy="525944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63508" y="2484322"/>
              <a:ext cx="1371990" cy="38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/>
                <a:t>Gluster</a:t>
              </a:r>
              <a:endParaRPr lang="en-US" b="1" dirty="0"/>
            </a:p>
          </p:txBody>
        </p:sp>
        <p:pic>
          <p:nvPicPr>
            <p:cNvPr id="48" name="Picture 2" descr="File:Lustre file system 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49550" y="1732973"/>
              <a:ext cx="2007573" cy="450810"/>
            </a:xfrm>
            <a:prstGeom prst="rect">
              <a:avLst/>
            </a:prstGeom>
            <a:noFill/>
          </p:spPr>
        </p:pic>
        <p:sp>
          <p:nvSpPr>
            <p:cNvPr id="50" name="Rounded Rectangle 36"/>
            <p:cNvSpPr/>
            <p:nvPr/>
          </p:nvSpPr>
          <p:spPr>
            <a:xfrm>
              <a:off x="2629283" y="3010266"/>
              <a:ext cx="2643206" cy="525944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52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3216662" y="3010266"/>
              <a:ext cx="1248181" cy="5370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3" name="Picture 11" descr="Ho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432433"/>
            <a:ext cx="954491" cy="46852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存储系统演进路线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00034" y="1714488"/>
            <a:ext cx="2000264" cy="1673301"/>
            <a:chOff x="-1285916" y="2285992"/>
            <a:chExt cx="2000264" cy="1673301"/>
          </a:xfrm>
        </p:grpSpPr>
        <p:grpSp>
          <p:nvGrpSpPr>
            <p:cNvPr id="8" name="Group 2"/>
            <p:cNvGrpSpPr/>
            <p:nvPr/>
          </p:nvGrpSpPr>
          <p:grpSpPr>
            <a:xfrm>
              <a:off x="-1285916" y="2285992"/>
              <a:ext cx="2000264" cy="1673301"/>
              <a:chOff x="918308" y="1506994"/>
              <a:chExt cx="2295769" cy="1673301"/>
            </a:xfrm>
          </p:grpSpPr>
          <p:sp>
            <p:nvSpPr>
              <p:cNvPr id="45" name="Rounded Rectangle 21"/>
              <p:cNvSpPr/>
              <p:nvPr/>
            </p:nvSpPr>
            <p:spPr>
              <a:xfrm>
                <a:off x="918308" y="2475344"/>
                <a:ext cx="2295769" cy="704951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ounded Rectangle 64"/>
              <p:cNvSpPr/>
              <p:nvPr/>
            </p:nvSpPr>
            <p:spPr>
              <a:xfrm>
                <a:off x="918308" y="1506994"/>
                <a:ext cx="2295769" cy="928694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769094" y="267686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CTA</a:t>
                </a:r>
                <a:endParaRPr lang="en-US" b="1" dirty="0"/>
              </a:p>
            </p:txBody>
          </p:sp>
        </p:grpSp>
        <p:pic>
          <p:nvPicPr>
            <p:cNvPr id="47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-928726" y="2428868"/>
              <a:ext cx="1357322" cy="5840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6" name="内容占位符 2"/>
          <p:cNvSpPr>
            <a:spLocks noGrp="1"/>
          </p:cNvSpPr>
          <p:nvPr>
            <p:ph idx="1"/>
          </p:nvPr>
        </p:nvSpPr>
        <p:spPr>
          <a:xfrm>
            <a:off x="571472" y="5013176"/>
            <a:ext cx="3429024" cy="1428760"/>
          </a:xfrm>
        </p:spPr>
        <p:txBody>
          <a:bodyPr>
            <a:noAutofit/>
          </a:bodyPr>
          <a:lstStyle/>
          <a:p>
            <a:r>
              <a:rPr lang="zh-CN" altLang="en-US" sz="1400" dirty="0" smtClean="0"/>
              <a:t>实验数据存储</a:t>
            </a:r>
            <a:endParaRPr lang="en-US" altLang="zh-CN" sz="1400" dirty="0" smtClean="0"/>
          </a:p>
          <a:p>
            <a:pPr lvl="1"/>
            <a:r>
              <a:rPr lang="en-US" altLang="zh-CN" sz="1200" dirty="0" err="1" smtClean="0"/>
              <a:t>Lustre</a:t>
            </a:r>
            <a:r>
              <a:rPr lang="zh-CN" altLang="en-US" sz="1200" dirty="0" smtClean="0"/>
              <a:t>存储大文件实验数据</a:t>
            </a:r>
            <a:endParaRPr lang="en-US" altLang="zh-CN" sz="1200" dirty="0" smtClean="0"/>
          </a:p>
          <a:p>
            <a:pPr lvl="1"/>
            <a:r>
              <a:rPr lang="en-US" altLang="zh-CN" sz="1200" dirty="0" err="1" smtClean="0"/>
              <a:t>Gluster</a:t>
            </a:r>
            <a:r>
              <a:rPr lang="zh-CN" altLang="en-US" sz="1200" dirty="0" smtClean="0"/>
              <a:t>逐步淘汰</a:t>
            </a:r>
            <a:endParaRPr lang="en-US" altLang="zh-CN" sz="1200" dirty="0" smtClean="0"/>
          </a:p>
          <a:p>
            <a:pPr lvl="1"/>
            <a:r>
              <a:rPr lang="en-US" altLang="zh-CN" sz="1200" dirty="0" smtClean="0"/>
              <a:t>EOS</a:t>
            </a:r>
            <a:r>
              <a:rPr lang="zh-CN" altLang="en-US" sz="1200" dirty="0" smtClean="0"/>
              <a:t>存储小文件数据</a:t>
            </a:r>
            <a:endParaRPr lang="en-US" altLang="zh-CN" sz="1200" dirty="0" smtClean="0"/>
          </a:p>
        </p:txBody>
      </p:sp>
      <p:sp>
        <p:nvSpPr>
          <p:cNvPr id="58" name="内容占位符 2"/>
          <p:cNvSpPr txBox="1">
            <a:spLocks/>
          </p:cNvSpPr>
          <p:nvPr/>
        </p:nvSpPr>
        <p:spPr>
          <a:xfrm>
            <a:off x="4243414" y="4941168"/>
            <a:ext cx="404336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</a:rPr>
              <a:t>用户</a:t>
            </a:r>
            <a:r>
              <a:rPr lang="en-US" altLang="zh-CN" sz="1400" dirty="0" smtClean="0">
                <a:solidFill>
                  <a:prstClr val="black"/>
                </a:solidFill>
              </a:rPr>
              <a:t>HOME</a:t>
            </a:r>
            <a:r>
              <a:rPr lang="zh-CN" altLang="en-US" sz="1400" dirty="0" smtClean="0">
                <a:solidFill>
                  <a:prstClr val="black"/>
                </a:solidFill>
              </a:rPr>
              <a:t>目录</a:t>
            </a:r>
            <a:r>
              <a:rPr lang="en-US" altLang="zh-CN" sz="1400" dirty="0" smtClean="0">
                <a:solidFill>
                  <a:prstClr val="black"/>
                </a:solidFill>
              </a:rPr>
              <a:t>&amp;&amp;</a:t>
            </a:r>
            <a:r>
              <a:rPr lang="zh-CN" altLang="en-US" sz="1400" dirty="0" smtClean="0">
                <a:solidFill>
                  <a:prstClr val="black"/>
                </a:solidFill>
              </a:rPr>
              <a:t>公共软件库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200" dirty="0" smtClean="0">
                <a:solidFill>
                  <a:prstClr val="black"/>
                </a:solidFill>
              </a:rPr>
              <a:t>逐步淘汰</a:t>
            </a:r>
            <a:r>
              <a:rPr lang="en-US" altLang="zh-CN" sz="1200" dirty="0" smtClean="0">
                <a:solidFill>
                  <a:prstClr val="black"/>
                </a:solidFill>
              </a:rPr>
              <a:t>AFS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CN" sz="1200" dirty="0" smtClean="0">
                <a:solidFill>
                  <a:prstClr val="black"/>
                </a:solidFill>
              </a:rPr>
              <a:t>HOME</a:t>
            </a:r>
            <a:r>
              <a:rPr lang="zh-CN" altLang="en-US" sz="1200" dirty="0" smtClean="0">
                <a:solidFill>
                  <a:prstClr val="black"/>
                </a:solidFill>
              </a:rPr>
              <a:t>目录，使用</a:t>
            </a:r>
            <a:r>
              <a:rPr lang="en-US" altLang="zh-CN" sz="1200" dirty="0" smtClean="0">
                <a:solidFill>
                  <a:prstClr val="black"/>
                </a:solidFill>
              </a:rPr>
              <a:t>EOS</a:t>
            </a:r>
            <a:r>
              <a:rPr lang="zh-CN" altLang="en-US" sz="1200" dirty="0" smtClean="0">
                <a:solidFill>
                  <a:prstClr val="black"/>
                </a:solidFill>
              </a:rPr>
              <a:t>代替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200" dirty="0" smtClean="0">
                <a:solidFill>
                  <a:prstClr val="black"/>
                </a:solidFill>
              </a:rPr>
              <a:t>公共软件库，使用</a:t>
            </a:r>
            <a:r>
              <a:rPr lang="en-US" altLang="zh-CN" sz="1200" dirty="0" smtClean="0">
                <a:solidFill>
                  <a:prstClr val="black"/>
                </a:solidFill>
              </a:rPr>
              <a:t>CVMFS</a:t>
            </a:r>
            <a:r>
              <a:rPr lang="zh-CN" altLang="en-US" sz="1200" dirty="0" smtClean="0">
                <a:solidFill>
                  <a:prstClr val="black"/>
                </a:solidFill>
              </a:rPr>
              <a:t>代替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400" dirty="0" smtClean="0">
                <a:solidFill>
                  <a:prstClr val="black"/>
                </a:solidFill>
              </a:rPr>
              <a:t>数据长期存储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200" dirty="0" smtClean="0">
                <a:solidFill>
                  <a:prstClr val="black"/>
                </a:solidFill>
              </a:rPr>
              <a:t>使用</a:t>
            </a:r>
            <a:r>
              <a:rPr lang="en-US" altLang="zh-CN" sz="1200" dirty="0" smtClean="0">
                <a:solidFill>
                  <a:prstClr val="black"/>
                </a:solidFill>
              </a:rPr>
              <a:t>CTA</a:t>
            </a:r>
            <a:r>
              <a:rPr lang="zh-CN" altLang="en-US" sz="1200" dirty="0" smtClean="0">
                <a:solidFill>
                  <a:prstClr val="black"/>
                </a:solidFill>
              </a:rPr>
              <a:t>（</a:t>
            </a:r>
            <a:r>
              <a:rPr lang="en-US" altLang="zh-CN" sz="1200" dirty="0" smtClean="0">
                <a:solidFill>
                  <a:prstClr val="black"/>
                </a:solidFill>
              </a:rPr>
              <a:t>the tape backend of EOS</a:t>
            </a:r>
            <a:r>
              <a:rPr lang="zh-CN" altLang="en-US" sz="1200" dirty="0" smtClean="0">
                <a:solidFill>
                  <a:prstClr val="black"/>
                </a:solidFill>
              </a:rPr>
              <a:t>），用户可以通过</a:t>
            </a:r>
            <a:r>
              <a:rPr lang="en-US" altLang="zh-CN" sz="1200" dirty="0" smtClean="0">
                <a:solidFill>
                  <a:prstClr val="black"/>
                </a:solidFill>
              </a:rPr>
              <a:t>EOS</a:t>
            </a:r>
            <a:r>
              <a:rPr lang="zh-CN" altLang="en-US" sz="1200" dirty="0" smtClean="0">
                <a:solidFill>
                  <a:prstClr val="black"/>
                </a:solidFill>
              </a:rPr>
              <a:t>直接从磁带检索或存档文件到磁带</a:t>
            </a:r>
            <a:endParaRPr lang="en-US" altLang="zh-CN" sz="1200" dirty="0" smtClean="0">
              <a:solidFill>
                <a:prstClr val="black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643174" y="1571612"/>
            <a:ext cx="2648549" cy="1928825"/>
            <a:chOff x="2566393" y="1571613"/>
            <a:chExt cx="2648549" cy="1928825"/>
          </a:xfrm>
        </p:grpSpPr>
        <p:sp>
          <p:nvSpPr>
            <p:cNvPr id="85" name="Rounded Rectangle 27"/>
            <p:cNvSpPr/>
            <p:nvPr/>
          </p:nvSpPr>
          <p:spPr>
            <a:xfrm>
              <a:off x="2566393" y="1571613"/>
              <a:ext cx="2648549" cy="1000132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2" descr="File:Lustre file system 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0179" y="1978058"/>
              <a:ext cx="2007573" cy="450810"/>
            </a:xfrm>
            <a:prstGeom prst="rect">
              <a:avLst/>
            </a:prstGeom>
            <a:noFill/>
          </p:spPr>
        </p:pic>
        <p:sp>
          <p:nvSpPr>
            <p:cNvPr id="87" name="Rounded Rectangle 36"/>
            <p:cNvSpPr/>
            <p:nvPr/>
          </p:nvSpPr>
          <p:spPr>
            <a:xfrm>
              <a:off x="2571736" y="2643182"/>
              <a:ext cx="2643206" cy="857256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8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3143240" y="2786058"/>
              <a:ext cx="1357322" cy="5840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5" name="组合 94"/>
          <p:cNvGrpSpPr/>
          <p:nvPr/>
        </p:nvGrpSpPr>
        <p:grpSpPr>
          <a:xfrm>
            <a:off x="5429256" y="1571612"/>
            <a:ext cx="1591016" cy="1857388"/>
            <a:chOff x="8572528" y="1500174"/>
            <a:chExt cx="1591016" cy="1857388"/>
          </a:xfrm>
        </p:grpSpPr>
        <p:sp>
          <p:nvSpPr>
            <p:cNvPr id="89" name="Rounded Rectangle 48"/>
            <p:cNvSpPr/>
            <p:nvPr/>
          </p:nvSpPr>
          <p:spPr>
            <a:xfrm>
              <a:off x="9157024" y="2070191"/>
              <a:ext cx="502464" cy="1287371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b="1" dirty="0" smtClean="0"/>
                <a:t>CVMFS</a:t>
              </a:r>
              <a:endParaRPr lang="en-US" b="1" dirty="0"/>
            </a:p>
          </p:txBody>
        </p:sp>
        <p:sp>
          <p:nvSpPr>
            <p:cNvPr id="90" name="Rounded Rectangle 51"/>
            <p:cNvSpPr/>
            <p:nvPr/>
          </p:nvSpPr>
          <p:spPr>
            <a:xfrm>
              <a:off x="9723009" y="2065480"/>
              <a:ext cx="440535" cy="1292081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NFS</a:t>
              </a:r>
              <a:endParaRPr lang="en-US" b="1" dirty="0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72528" y="1500174"/>
              <a:ext cx="1500198" cy="500066"/>
              <a:chOff x="5357820" y="2928934"/>
              <a:chExt cx="1500198" cy="500066"/>
            </a:xfrm>
          </p:grpSpPr>
          <p:sp>
            <p:nvSpPr>
              <p:cNvPr id="92" name="Rounded Rectangle 50"/>
              <p:cNvSpPr/>
              <p:nvPr/>
            </p:nvSpPr>
            <p:spPr>
              <a:xfrm rot="16200000">
                <a:off x="5870097" y="2416657"/>
                <a:ext cx="475643" cy="150019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93" name="Picture 11" descr="Hom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643570" y="2960476"/>
                <a:ext cx="954491" cy="46852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7" name="Rounded Rectangle 48"/>
          <p:cNvSpPr/>
          <p:nvPr/>
        </p:nvSpPr>
        <p:spPr>
          <a:xfrm>
            <a:off x="5436096" y="2132856"/>
            <a:ext cx="502464" cy="1287371"/>
          </a:xfrm>
          <a:prstGeom prst="roundRect">
            <a:avLst>
              <a:gd name="adj" fmla="val 13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b="1" dirty="0"/>
          </a:p>
        </p:txBody>
      </p:sp>
      <p:pic>
        <p:nvPicPr>
          <p:cNvPr id="98" name="pasted-image.tiff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b="32640"/>
          <a:stretch/>
        </p:blipFill>
        <p:spPr>
          <a:xfrm rot="16200000">
            <a:off x="5251766" y="2574204"/>
            <a:ext cx="892603" cy="38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/>
      <p:bldP spid="74" grpId="0" animBg="1"/>
      <p:bldP spid="76" grpId="0" animBg="1"/>
      <p:bldP spid="77" grpId="0" animBg="1"/>
      <p:bldP spid="49" grpId="0" animBg="1"/>
      <p:bldP spid="56" grpId="0" build="p"/>
      <p:bldP spid="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</a:t>
            </a:r>
            <a:r>
              <a:rPr lang="en-US" altLang="zh-CN" dirty="0" smtClean="0"/>
              <a:t>CTA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/>
              <a:t>CTA</a:t>
            </a:r>
            <a:r>
              <a:rPr lang="zh-CN" altLang="en-US" dirty="0" smtClean="0"/>
              <a:t>（</a:t>
            </a:r>
            <a:r>
              <a:rPr lang="en-US" altLang="zh-CN" dirty="0" smtClean="0"/>
              <a:t> A tape backend for EOS 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sz="2400" dirty="0" smtClean="0"/>
              <a:t>EOS</a:t>
            </a:r>
            <a:r>
              <a:rPr lang="zh-CN" altLang="en-US" sz="2400" dirty="0" smtClean="0"/>
              <a:t>的磁带后端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磁带驱动器调度器</a:t>
            </a:r>
            <a:endParaRPr lang="en-US" altLang="zh-CN" sz="2400" dirty="0" smtClean="0"/>
          </a:p>
          <a:p>
            <a:r>
              <a:rPr lang="en-US" altLang="zh-CN" sz="2800" dirty="0" smtClean="0"/>
              <a:t>EOS+CTA</a:t>
            </a:r>
            <a:r>
              <a:rPr lang="zh-CN" altLang="en-US" sz="2800" dirty="0" smtClean="0"/>
              <a:t>取代</a:t>
            </a:r>
            <a:r>
              <a:rPr lang="en-US" altLang="zh-CN" sz="2800" dirty="0" smtClean="0"/>
              <a:t>Castor</a:t>
            </a:r>
            <a:r>
              <a:rPr lang="zh-CN" altLang="en-US" sz="2800" dirty="0" smtClean="0"/>
              <a:t>进行磁带存储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磁带中文件格式保持不变，只需迁移元数据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7" name="Group 74"/>
          <p:cNvGrpSpPr/>
          <p:nvPr/>
        </p:nvGrpSpPr>
        <p:grpSpPr>
          <a:xfrm>
            <a:off x="5047973" y="4500571"/>
            <a:ext cx="3681938" cy="1566134"/>
            <a:chOff x="274586" y="26755516"/>
            <a:chExt cx="8421594" cy="3675949"/>
          </a:xfrm>
        </p:grpSpPr>
        <p:sp>
          <p:nvSpPr>
            <p:cNvPr id="78" name="Rounded Rectangle 75"/>
            <p:cNvSpPr/>
            <p:nvPr/>
          </p:nvSpPr>
          <p:spPr bwMode="auto">
            <a:xfrm>
              <a:off x="2993225" y="29641640"/>
              <a:ext cx="2425190" cy="666106"/>
            </a:xfrm>
            <a:prstGeom prst="roundRect">
              <a:avLst/>
            </a:prstGeom>
            <a:gradFill rotWithShape="1">
              <a:gsLst>
                <a:gs pos="0">
                  <a:srgbClr val="B2B2B2">
                    <a:tint val="1000"/>
                  </a:srgbClr>
                </a:gs>
                <a:gs pos="68000">
                  <a:srgbClr val="B2B2B2">
                    <a:tint val="77000"/>
                  </a:srgbClr>
                </a:gs>
                <a:gs pos="81000">
                  <a:srgbClr val="B2B2B2">
                    <a:tint val="79000"/>
                  </a:srgbClr>
                </a:gs>
                <a:gs pos="86000">
                  <a:srgbClr val="B2B2B2">
                    <a:tint val="73000"/>
                  </a:srgbClr>
                </a:gs>
                <a:gs pos="100000">
                  <a:srgbClr val="B2B2B2">
                    <a:tint val="3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B2B2B2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63500">
                <a:srgbClr val="B2B2B2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51437" tIns="25718" rIns="51437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348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EOS + CTA</a:t>
              </a:r>
            </a:p>
          </p:txBody>
        </p:sp>
        <p:sp>
          <p:nvSpPr>
            <p:cNvPr id="79" name="Rounded Rectangle 76"/>
            <p:cNvSpPr/>
            <p:nvPr/>
          </p:nvSpPr>
          <p:spPr bwMode="auto">
            <a:xfrm>
              <a:off x="274586" y="28215262"/>
              <a:ext cx="2538971" cy="605584"/>
            </a:xfrm>
            <a:prstGeom prst="roundRect">
              <a:avLst/>
            </a:prstGeom>
            <a:gradFill rotWithShape="1">
              <a:gsLst>
                <a:gs pos="0">
                  <a:srgbClr val="0055A0">
                    <a:tint val="1000"/>
                  </a:srgbClr>
                </a:gs>
                <a:gs pos="68000">
                  <a:srgbClr val="0055A0">
                    <a:tint val="77000"/>
                  </a:srgbClr>
                </a:gs>
                <a:gs pos="81000">
                  <a:srgbClr val="0055A0">
                    <a:tint val="79000"/>
                  </a:srgbClr>
                </a:gs>
                <a:gs pos="86000">
                  <a:srgbClr val="0055A0">
                    <a:tint val="73000"/>
                  </a:srgbClr>
                </a:gs>
                <a:gs pos="100000">
                  <a:srgbClr val="0055A0">
                    <a:tint val="3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55A0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63500">
                <a:srgbClr val="0055A0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51437" tIns="25718" rIns="51437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348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Experiment </a:t>
              </a:r>
            </a:p>
          </p:txBody>
        </p:sp>
        <p:grpSp>
          <p:nvGrpSpPr>
            <p:cNvPr id="80" name="Group 77"/>
            <p:cNvGrpSpPr/>
            <p:nvPr/>
          </p:nvGrpSpPr>
          <p:grpSpPr>
            <a:xfrm>
              <a:off x="7050052" y="28067775"/>
              <a:ext cx="1646128" cy="2363690"/>
              <a:chOff x="8696374" y="29385486"/>
              <a:chExt cx="1646128" cy="2363690"/>
            </a:xfrm>
          </p:grpSpPr>
          <p:grpSp>
            <p:nvGrpSpPr>
              <p:cNvPr id="94" name="Group 91"/>
              <p:cNvGrpSpPr/>
              <p:nvPr/>
            </p:nvGrpSpPr>
            <p:grpSpPr>
              <a:xfrm>
                <a:off x="8733958" y="29385486"/>
                <a:ext cx="1608544" cy="2363690"/>
                <a:chOff x="1000107" y="32784155"/>
                <a:chExt cx="1608544" cy="2363690"/>
              </a:xfrm>
            </p:grpSpPr>
            <p:grpSp>
              <p:nvGrpSpPr>
                <p:cNvPr id="96" name="Group 93"/>
                <p:cNvGrpSpPr/>
                <p:nvPr/>
              </p:nvGrpSpPr>
              <p:grpSpPr>
                <a:xfrm>
                  <a:off x="1329176" y="32784155"/>
                  <a:ext cx="1279475" cy="2146126"/>
                  <a:chOff x="3818423" y="33004339"/>
                  <a:chExt cx="1279475" cy="2146126"/>
                </a:xfrm>
              </p:grpSpPr>
              <p:sp>
                <p:nvSpPr>
                  <p:cNvPr id="107" name="Rectangle 104"/>
                  <p:cNvSpPr/>
                  <p:nvPr/>
                </p:nvSpPr>
                <p:spPr bwMode="auto">
                  <a:xfrm>
                    <a:off x="3864115" y="3501637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tangle 105"/>
                  <p:cNvSpPr/>
                  <p:nvPr/>
                </p:nvSpPr>
                <p:spPr bwMode="auto">
                  <a:xfrm>
                    <a:off x="4858616" y="3501375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tangle 106"/>
                  <p:cNvSpPr/>
                  <p:nvPr/>
                </p:nvSpPr>
                <p:spPr bwMode="auto">
                  <a:xfrm>
                    <a:off x="3818423" y="33004339"/>
                    <a:ext cx="1279475" cy="19939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tangle 107"/>
                  <p:cNvSpPr/>
                  <p:nvPr/>
                </p:nvSpPr>
                <p:spPr bwMode="auto">
                  <a:xfrm>
                    <a:off x="3883165" y="33381668"/>
                    <a:ext cx="435154" cy="60750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7" name="Group 94"/>
                <p:cNvGrpSpPr/>
                <p:nvPr/>
              </p:nvGrpSpPr>
              <p:grpSpPr>
                <a:xfrm>
                  <a:off x="1167521" y="32886284"/>
                  <a:ext cx="1279475" cy="2146126"/>
                  <a:chOff x="3818423" y="33004339"/>
                  <a:chExt cx="1279475" cy="2146126"/>
                </a:xfrm>
              </p:grpSpPr>
              <p:sp>
                <p:nvSpPr>
                  <p:cNvPr id="103" name="Rectangle 100"/>
                  <p:cNvSpPr/>
                  <p:nvPr/>
                </p:nvSpPr>
                <p:spPr bwMode="auto">
                  <a:xfrm>
                    <a:off x="3864115" y="3501637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Rectangle 101"/>
                  <p:cNvSpPr/>
                  <p:nvPr/>
                </p:nvSpPr>
                <p:spPr bwMode="auto">
                  <a:xfrm>
                    <a:off x="4858616" y="3501375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Rectangle 102"/>
                  <p:cNvSpPr/>
                  <p:nvPr/>
                </p:nvSpPr>
                <p:spPr bwMode="auto">
                  <a:xfrm>
                    <a:off x="3818423" y="33004339"/>
                    <a:ext cx="1279475" cy="19939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Rectangle 103"/>
                  <p:cNvSpPr/>
                  <p:nvPr/>
                </p:nvSpPr>
                <p:spPr bwMode="auto">
                  <a:xfrm>
                    <a:off x="3883165" y="33381668"/>
                    <a:ext cx="435154" cy="60750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8" name="Group 95"/>
                <p:cNvGrpSpPr/>
                <p:nvPr/>
              </p:nvGrpSpPr>
              <p:grpSpPr>
                <a:xfrm>
                  <a:off x="1000107" y="33001719"/>
                  <a:ext cx="1279475" cy="2146126"/>
                  <a:chOff x="3818423" y="33004339"/>
                  <a:chExt cx="1279475" cy="2146126"/>
                </a:xfrm>
              </p:grpSpPr>
              <p:sp>
                <p:nvSpPr>
                  <p:cNvPr id="99" name="Rectangle 96"/>
                  <p:cNvSpPr/>
                  <p:nvPr/>
                </p:nvSpPr>
                <p:spPr bwMode="auto">
                  <a:xfrm>
                    <a:off x="3864115" y="3501637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Rectangle 97"/>
                  <p:cNvSpPr/>
                  <p:nvPr/>
                </p:nvSpPr>
                <p:spPr bwMode="auto">
                  <a:xfrm>
                    <a:off x="4858616" y="3501375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Rectangle 98"/>
                  <p:cNvSpPr/>
                  <p:nvPr/>
                </p:nvSpPr>
                <p:spPr bwMode="auto">
                  <a:xfrm>
                    <a:off x="3818423" y="33004339"/>
                    <a:ext cx="1279475" cy="19939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Rectangle 99"/>
                  <p:cNvSpPr/>
                  <p:nvPr/>
                </p:nvSpPr>
                <p:spPr bwMode="auto">
                  <a:xfrm>
                    <a:off x="3883165" y="33381668"/>
                    <a:ext cx="435154" cy="60750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5" name="TextBox 94"/>
              <p:cNvSpPr txBox="1"/>
              <p:nvPr/>
            </p:nvSpPr>
            <p:spPr>
              <a:xfrm>
                <a:off x="8696374" y="30713403"/>
                <a:ext cx="1449587" cy="866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Tape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libraries</a:t>
                </a:r>
              </a:p>
            </p:txBody>
          </p:sp>
        </p:grpSp>
        <p:sp>
          <p:nvSpPr>
            <p:cNvPr id="81" name="Rounded Rectangle 78"/>
            <p:cNvSpPr/>
            <p:nvPr/>
          </p:nvSpPr>
          <p:spPr bwMode="auto">
            <a:xfrm>
              <a:off x="2993225" y="26755516"/>
              <a:ext cx="2425190" cy="666106"/>
            </a:xfrm>
            <a:prstGeom prst="roundRect">
              <a:avLst/>
            </a:prstGeom>
            <a:gradFill rotWithShape="1">
              <a:gsLst>
                <a:gs pos="0">
                  <a:srgbClr val="0055A0">
                    <a:tint val="1000"/>
                  </a:srgbClr>
                </a:gs>
                <a:gs pos="68000">
                  <a:srgbClr val="0055A0">
                    <a:tint val="77000"/>
                  </a:srgbClr>
                </a:gs>
                <a:gs pos="81000">
                  <a:srgbClr val="0055A0">
                    <a:tint val="79000"/>
                  </a:srgbClr>
                </a:gs>
                <a:gs pos="86000">
                  <a:srgbClr val="0055A0">
                    <a:tint val="73000"/>
                  </a:srgbClr>
                </a:gs>
                <a:gs pos="100000">
                  <a:srgbClr val="0055A0">
                    <a:tint val="3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55A0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63500">
                <a:srgbClr val="0055A0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51437" tIns="25718" rIns="51437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348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EOS</a:t>
              </a:r>
            </a:p>
          </p:txBody>
        </p:sp>
        <p:grpSp>
          <p:nvGrpSpPr>
            <p:cNvPr id="82" name="Group 79"/>
            <p:cNvGrpSpPr/>
            <p:nvPr/>
          </p:nvGrpSpPr>
          <p:grpSpPr>
            <a:xfrm>
              <a:off x="5533213" y="29570317"/>
              <a:ext cx="1402298" cy="803857"/>
              <a:chOff x="5621571" y="30779411"/>
              <a:chExt cx="1402298" cy="803857"/>
            </a:xfrm>
          </p:grpSpPr>
          <p:sp>
            <p:nvSpPr>
              <p:cNvPr id="92" name="Left-Right Arrow 89"/>
              <p:cNvSpPr/>
              <p:nvPr/>
            </p:nvSpPr>
            <p:spPr bwMode="auto">
              <a:xfrm>
                <a:off x="5621571" y="30779411"/>
                <a:ext cx="1402298" cy="803857"/>
              </a:xfrm>
              <a:prstGeom prst="leftRightArrow">
                <a:avLst>
                  <a:gd name="adj1" fmla="val 47424"/>
                  <a:gd name="adj2" fmla="val 38148"/>
                </a:avLst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7" tIns="25718" rIns="51437" bIns="2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348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862215" y="30917867"/>
                <a:ext cx="921024" cy="50568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Files</a:t>
                </a:r>
              </a:p>
            </p:txBody>
          </p:sp>
        </p:grpSp>
        <p:grpSp>
          <p:nvGrpSpPr>
            <p:cNvPr id="83" name="Group 80"/>
            <p:cNvGrpSpPr/>
            <p:nvPr/>
          </p:nvGrpSpPr>
          <p:grpSpPr>
            <a:xfrm rot="2400000">
              <a:off x="1584649" y="29115348"/>
              <a:ext cx="1402298" cy="803857"/>
              <a:chOff x="5621571" y="30779411"/>
              <a:chExt cx="1402298" cy="803857"/>
            </a:xfrm>
          </p:grpSpPr>
          <p:sp>
            <p:nvSpPr>
              <p:cNvPr id="90" name="Left-Right Arrow 87"/>
              <p:cNvSpPr/>
              <p:nvPr/>
            </p:nvSpPr>
            <p:spPr bwMode="auto">
              <a:xfrm>
                <a:off x="5621571" y="30779411"/>
                <a:ext cx="1402298" cy="803857"/>
              </a:xfrm>
              <a:prstGeom prst="leftRightArrow">
                <a:avLst>
                  <a:gd name="adj1" fmla="val 47424"/>
                  <a:gd name="adj2" fmla="val 38148"/>
                </a:avLst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7" tIns="25718" rIns="51437" bIns="2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348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862210" y="30917866"/>
                <a:ext cx="921024" cy="50568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Files</a:t>
                </a:r>
              </a:p>
            </p:txBody>
          </p:sp>
        </p:grpSp>
        <p:grpSp>
          <p:nvGrpSpPr>
            <p:cNvPr id="84" name="Group 81"/>
            <p:cNvGrpSpPr/>
            <p:nvPr/>
          </p:nvGrpSpPr>
          <p:grpSpPr>
            <a:xfrm rot="-2400000">
              <a:off x="1543731" y="27160288"/>
              <a:ext cx="1402298" cy="803857"/>
              <a:chOff x="5621571" y="30779411"/>
              <a:chExt cx="1402298" cy="803857"/>
            </a:xfrm>
          </p:grpSpPr>
          <p:sp>
            <p:nvSpPr>
              <p:cNvPr id="88" name="Left-Right Arrow 85"/>
              <p:cNvSpPr/>
              <p:nvPr/>
            </p:nvSpPr>
            <p:spPr bwMode="auto">
              <a:xfrm>
                <a:off x="5621571" y="30779411"/>
                <a:ext cx="1402298" cy="803857"/>
              </a:xfrm>
              <a:prstGeom prst="leftRightArrow">
                <a:avLst>
                  <a:gd name="adj1" fmla="val 47424"/>
                  <a:gd name="adj2" fmla="val 38148"/>
                </a:avLst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7" tIns="25718" rIns="51437" bIns="2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348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862209" y="30917869"/>
                <a:ext cx="921024" cy="50568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Files</a:t>
                </a:r>
              </a:p>
            </p:txBody>
          </p:sp>
        </p:grpSp>
        <p:grpSp>
          <p:nvGrpSpPr>
            <p:cNvPr id="85" name="Group 82"/>
            <p:cNvGrpSpPr/>
            <p:nvPr/>
          </p:nvGrpSpPr>
          <p:grpSpPr>
            <a:xfrm rot="5400000">
              <a:off x="3189270" y="28135817"/>
              <a:ext cx="2030810" cy="803857"/>
              <a:chOff x="5621571" y="30779411"/>
              <a:chExt cx="1402298" cy="803857"/>
            </a:xfrm>
          </p:grpSpPr>
          <p:sp>
            <p:nvSpPr>
              <p:cNvPr id="86" name="Left-Right Arrow 83"/>
              <p:cNvSpPr/>
              <p:nvPr/>
            </p:nvSpPr>
            <p:spPr bwMode="auto">
              <a:xfrm>
                <a:off x="5621571" y="30779411"/>
                <a:ext cx="1402298" cy="803857"/>
              </a:xfrm>
              <a:prstGeom prst="leftRightArrow">
                <a:avLst>
                  <a:gd name="adj1" fmla="val 47424"/>
                  <a:gd name="adj2" fmla="val 38148"/>
                </a:avLst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7" tIns="25718" rIns="51437" bIns="2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348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996405" y="30924314"/>
                <a:ext cx="652627" cy="49277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Files</a:t>
                </a:r>
              </a:p>
            </p:txBody>
          </p:sp>
        </p:grpSp>
      </p:grpSp>
      <p:grpSp>
        <p:nvGrpSpPr>
          <p:cNvPr id="111" name="Group 108"/>
          <p:cNvGrpSpPr/>
          <p:nvPr/>
        </p:nvGrpSpPr>
        <p:grpSpPr>
          <a:xfrm>
            <a:off x="285720" y="4500570"/>
            <a:ext cx="3715700" cy="1580496"/>
            <a:chOff x="274586" y="26755516"/>
            <a:chExt cx="8421594" cy="3675949"/>
          </a:xfrm>
        </p:grpSpPr>
        <p:sp>
          <p:nvSpPr>
            <p:cNvPr id="112" name="Rounded Rectangle 109"/>
            <p:cNvSpPr/>
            <p:nvPr/>
          </p:nvSpPr>
          <p:spPr bwMode="auto">
            <a:xfrm>
              <a:off x="2993225" y="29641640"/>
              <a:ext cx="2425190" cy="666106"/>
            </a:xfrm>
            <a:prstGeom prst="roundRect">
              <a:avLst/>
            </a:prstGeom>
            <a:gradFill rotWithShape="1">
              <a:gsLst>
                <a:gs pos="0">
                  <a:srgbClr val="0055A0">
                    <a:tint val="1000"/>
                  </a:srgbClr>
                </a:gs>
                <a:gs pos="68000">
                  <a:srgbClr val="0055A0">
                    <a:tint val="77000"/>
                  </a:srgbClr>
                </a:gs>
                <a:gs pos="81000">
                  <a:srgbClr val="0055A0">
                    <a:tint val="79000"/>
                  </a:srgbClr>
                </a:gs>
                <a:gs pos="86000">
                  <a:srgbClr val="0055A0">
                    <a:tint val="73000"/>
                  </a:srgbClr>
                </a:gs>
                <a:gs pos="100000">
                  <a:srgbClr val="0055A0">
                    <a:tint val="3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55A0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63500">
                <a:srgbClr val="0055A0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51437" tIns="25718" rIns="51437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348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CASTOR</a:t>
              </a:r>
            </a:p>
          </p:txBody>
        </p:sp>
        <p:sp>
          <p:nvSpPr>
            <p:cNvPr id="113" name="Rounded Rectangle 110"/>
            <p:cNvSpPr/>
            <p:nvPr/>
          </p:nvSpPr>
          <p:spPr bwMode="auto">
            <a:xfrm>
              <a:off x="274586" y="28215262"/>
              <a:ext cx="2538971" cy="605584"/>
            </a:xfrm>
            <a:prstGeom prst="roundRect">
              <a:avLst/>
            </a:prstGeom>
            <a:gradFill rotWithShape="1">
              <a:gsLst>
                <a:gs pos="0">
                  <a:srgbClr val="0055A0">
                    <a:tint val="1000"/>
                  </a:srgbClr>
                </a:gs>
                <a:gs pos="68000">
                  <a:srgbClr val="0055A0">
                    <a:tint val="77000"/>
                  </a:srgbClr>
                </a:gs>
                <a:gs pos="81000">
                  <a:srgbClr val="0055A0">
                    <a:tint val="79000"/>
                  </a:srgbClr>
                </a:gs>
                <a:gs pos="86000">
                  <a:srgbClr val="0055A0">
                    <a:tint val="73000"/>
                  </a:srgbClr>
                </a:gs>
                <a:gs pos="100000">
                  <a:srgbClr val="0055A0">
                    <a:tint val="3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55A0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63500">
                <a:srgbClr val="0055A0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51437" tIns="25718" rIns="51437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348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Experiment </a:t>
              </a:r>
            </a:p>
          </p:txBody>
        </p:sp>
        <p:grpSp>
          <p:nvGrpSpPr>
            <p:cNvPr id="114" name="Group 111"/>
            <p:cNvGrpSpPr/>
            <p:nvPr/>
          </p:nvGrpSpPr>
          <p:grpSpPr>
            <a:xfrm>
              <a:off x="7050052" y="28067775"/>
              <a:ext cx="1646128" cy="2363690"/>
              <a:chOff x="8696374" y="29385486"/>
              <a:chExt cx="1646128" cy="2363690"/>
            </a:xfrm>
          </p:grpSpPr>
          <p:grpSp>
            <p:nvGrpSpPr>
              <p:cNvPr id="128" name="Group 125"/>
              <p:cNvGrpSpPr/>
              <p:nvPr/>
            </p:nvGrpSpPr>
            <p:grpSpPr>
              <a:xfrm>
                <a:off x="8733958" y="29385486"/>
                <a:ext cx="1608544" cy="2363690"/>
                <a:chOff x="1000107" y="32784155"/>
                <a:chExt cx="1608544" cy="2363690"/>
              </a:xfrm>
            </p:grpSpPr>
            <p:grpSp>
              <p:nvGrpSpPr>
                <p:cNvPr id="130" name="Group 127"/>
                <p:cNvGrpSpPr/>
                <p:nvPr/>
              </p:nvGrpSpPr>
              <p:grpSpPr>
                <a:xfrm>
                  <a:off x="1329176" y="32784155"/>
                  <a:ext cx="1279475" cy="2146126"/>
                  <a:chOff x="3818423" y="33004339"/>
                  <a:chExt cx="1279475" cy="2146126"/>
                </a:xfrm>
              </p:grpSpPr>
              <p:sp>
                <p:nvSpPr>
                  <p:cNvPr id="141" name="Rectangle 138"/>
                  <p:cNvSpPr/>
                  <p:nvPr/>
                </p:nvSpPr>
                <p:spPr bwMode="auto">
                  <a:xfrm>
                    <a:off x="3864115" y="3501637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Rectangle 139"/>
                  <p:cNvSpPr/>
                  <p:nvPr/>
                </p:nvSpPr>
                <p:spPr bwMode="auto">
                  <a:xfrm>
                    <a:off x="4858616" y="3501375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tangle 140"/>
                  <p:cNvSpPr/>
                  <p:nvPr/>
                </p:nvSpPr>
                <p:spPr bwMode="auto">
                  <a:xfrm>
                    <a:off x="3818423" y="33004339"/>
                    <a:ext cx="1279475" cy="19939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Rectangle 141"/>
                  <p:cNvSpPr/>
                  <p:nvPr/>
                </p:nvSpPr>
                <p:spPr bwMode="auto">
                  <a:xfrm>
                    <a:off x="3883165" y="33381668"/>
                    <a:ext cx="435154" cy="60750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1" name="Group 128"/>
                <p:cNvGrpSpPr/>
                <p:nvPr/>
              </p:nvGrpSpPr>
              <p:grpSpPr>
                <a:xfrm>
                  <a:off x="1167521" y="32886284"/>
                  <a:ext cx="1279475" cy="2146126"/>
                  <a:chOff x="3818423" y="33004339"/>
                  <a:chExt cx="1279475" cy="2146126"/>
                </a:xfrm>
              </p:grpSpPr>
              <p:sp>
                <p:nvSpPr>
                  <p:cNvPr id="137" name="Rectangle 134"/>
                  <p:cNvSpPr/>
                  <p:nvPr/>
                </p:nvSpPr>
                <p:spPr bwMode="auto">
                  <a:xfrm>
                    <a:off x="3864115" y="3501637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Rectangle 135"/>
                  <p:cNvSpPr/>
                  <p:nvPr/>
                </p:nvSpPr>
                <p:spPr bwMode="auto">
                  <a:xfrm>
                    <a:off x="4858616" y="3501375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Rectangle 136"/>
                  <p:cNvSpPr/>
                  <p:nvPr/>
                </p:nvSpPr>
                <p:spPr bwMode="auto">
                  <a:xfrm>
                    <a:off x="3818423" y="33004339"/>
                    <a:ext cx="1279475" cy="19939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Rectangle 137"/>
                  <p:cNvSpPr/>
                  <p:nvPr/>
                </p:nvSpPr>
                <p:spPr bwMode="auto">
                  <a:xfrm>
                    <a:off x="3883165" y="33381668"/>
                    <a:ext cx="435154" cy="60750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2" name="Group 129"/>
                <p:cNvGrpSpPr/>
                <p:nvPr/>
              </p:nvGrpSpPr>
              <p:grpSpPr>
                <a:xfrm>
                  <a:off x="1000107" y="33001719"/>
                  <a:ext cx="1279475" cy="2146126"/>
                  <a:chOff x="3818423" y="33004339"/>
                  <a:chExt cx="1279475" cy="2146126"/>
                </a:xfrm>
              </p:grpSpPr>
              <p:sp>
                <p:nvSpPr>
                  <p:cNvPr id="133" name="Rectangle 130"/>
                  <p:cNvSpPr/>
                  <p:nvPr/>
                </p:nvSpPr>
                <p:spPr bwMode="auto">
                  <a:xfrm>
                    <a:off x="3864115" y="3501637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Rectangle 131"/>
                  <p:cNvSpPr/>
                  <p:nvPr/>
                </p:nvSpPr>
                <p:spPr bwMode="auto">
                  <a:xfrm>
                    <a:off x="4858616" y="35013753"/>
                    <a:ext cx="161107" cy="13409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73000"/>
                          <a:satMod val="150000"/>
                        </a:srgbClr>
                      </a:gs>
                      <a:gs pos="25000">
                        <a:srgbClr val="0055A0">
                          <a:tint val="96000"/>
                          <a:shade val="80000"/>
                          <a:satMod val="105000"/>
                        </a:srgbClr>
                      </a:gs>
                      <a:gs pos="38000">
                        <a:srgbClr val="0055A0">
                          <a:tint val="96000"/>
                          <a:shade val="59000"/>
                          <a:satMod val="120000"/>
                        </a:srgbClr>
                      </a:gs>
                      <a:gs pos="55000">
                        <a:srgbClr val="0055A0">
                          <a:shade val="57000"/>
                          <a:satMod val="120000"/>
                        </a:srgbClr>
                      </a:gs>
                      <a:gs pos="80000">
                        <a:srgbClr val="0055A0">
                          <a:shade val="56000"/>
                          <a:satMod val="145000"/>
                        </a:srgbClr>
                      </a:gs>
                      <a:gs pos="88000">
                        <a:srgbClr val="0055A0">
                          <a:shade val="63000"/>
                          <a:satMod val="160000"/>
                        </a:srgbClr>
                      </a:gs>
                      <a:gs pos="100000">
                        <a:srgbClr val="0055A0">
                          <a:tint val="99555"/>
                          <a:satMod val="155000"/>
                        </a:srgbClr>
                      </a:gs>
                    </a:gsLst>
                    <a:lin ang="5400000" scaled="1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glow rad="762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 fov="0">
                      <a:rot lat="0" lon="0" rev="0"/>
                    </a:camera>
                    <a:lightRig rig="harsh" dir="t">
                      <a:rot lat="6000000" lon="6000000" rev="0"/>
                    </a:lightRig>
                  </a:scene3d>
                  <a:sp3d contourW="10000" prstMaterial="metal">
                    <a:bevelT w="20000" h="9000" prst="softRound"/>
                    <a:contourClr>
                      <a:srgbClr val="0055A0">
                        <a:shade val="30000"/>
                        <a:satMod val="200000"/>
                      </a:srgbClr>
                    </a:contourClr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Rectangle 132"/>
                  <p:cNvSpPr/>
                  <p:nvPr/>
                </p:nvSpPr>
                <p:spPr bwMode="auto">
                  <a:xfrm>
                    <a:off x="3818423" y="33004339"/>
                    <a:ext cx="1279475" cy="19939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Rectangle 133"/>
                  <p:cNvSpPr/>
                  <p:nvPr/>
                </p:nvSpPr>
                <p:spPr bwMode="auto">
                  <a:xfrm>
                    <a:off x="3883165" y="33381668"/>
                    <a:ext cx="435154" cy="60750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55A0">
                          <a:tint val="1000"/>
                        </a:srgbClr>
                      </a:gs>
                      <a:gs pos="68000">
                        <a:srgbClr val="0055A0">
                          <a:tint val="77000"/>
                        </a:srgbClr>
                      </a:gs>
                      <a:gs pos="81000">
                        <a:srgbClr val="0055A0">
                          <a:tint val="79000"/>
                        </a:srgbClr>
                      </a:gs>
                      <a:gs pos="86000">
                        <a:srgbClr val="0055A0">
                          <a:tint val="73000"/>
                        </a:srgbClr>
                      </a:gs>
                      <a:gs pos="100000">
                        <a:srgbClr val="0055A0">
                          <a:tint val="35000"/>
                        </a:srgbClr>
                      </a:gs>
                    </a:gsLst>
                    <a:lin ang="5400000" scaled="1"/>
                  </a:gradFill>
                  <a:ln w="9525" cap="flat" cmpd="sng" algn="ctr">
                    <a:solidFill>
                      <a:srgbClr val="0055A0">
                        <a:shade val="60000"/>
                        <a:satMod val="300000"/>
                      </a:srgbClr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glow rad="63500">
                      <a:srgbClr val="0055A0">
                        <a:tint val="30000"/>
                        <a:shade val="95000"/>
                        <a:satMod val="300000"/>
                        <a:alpha val="50000"/>
                      </a:srgbClr>
                    </a:glow>
                  </a:effectLst>
                </p:spPr>
                <p:txBody>
                  <a:bodyPr vert="horz" wrap="square" lIns="51437" tIns="25718" rIns="51437" bIns="25718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23484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9" name="TextBox 128"/>
              <p:cNvSpPr txBox="1"/>
              <p:nvPr/>
            </p:nvSpPr>
            <p:spPr>
              <a:xfrm>
                <a:off x="8696374" y="30713402"/>
                <a:ext cx="1436417" cy="859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Tape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libraries</a:t>
                </a:r>
              </a:p>
            </p:txBody>
          </p:sp>
        </p:grpSp>
        <p:sp>
          <p:nvSpPr>
            <p:cNvPr id="115" name="Rounded Rectangle 112"/>
            <p:cNvSpPr/>
            <p:nvPr/>
          </p:nvSpPr>
          <p:spPr bwMode="auto">
            <a:xfrm>
              <a:off x="2993225" y="26755516"/>
              <a:ext cx="2425190" cy="666106"/>
            </a:xfrm>
            <a:prstGeom prst="roundRect">
              <a:avLst/>
            </a:prstGeom>
            <a:gradFill rotWithShape="1">
              <a:gsLst>
                <a:gs pos="0">
                  <a:srgbClr val="0055A0">
                    <a:tint val="1000"/>
                  </a:srgbClr>
                </a:gs>
                <a:gs pos="68000">
                  <a:srgbClr val="0055A0">
                    <a:tint val="77000"/>
                  </a:srgbClr>
                </a:gs>
                <a:gs pos="81000">
                  <a:srgbClr val="0055A0">
                    <a:tint val="79000"/>
                  </a:srgbClr>
                </a:gs>
                <a:gs pos="86000">
                  <a:srgbClr val="0055A0">
                    <a:tint val="73000"/>
                  </a:srgbClr>
                </a:gs>
                <a:gs pos="100000">
                  <a:srgbClr val="0055A0">
                    <a:tint val="3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55A0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63500">
                <a:srgbClr val="0055A0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51437" tIns="25718" rIns="51437" bIns="2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3484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EOS</a:t>
              </a:r>
            </a:p>
          </p:txBody>
        </p:sp>
        <p:grpSp>
          <p:nvGrpSpPr>
            <p:cNvPr id="116" name="Group 113"/>
            <p:cNvGrpSpPr/>
            <p:nvPr/>
          </p:nvGrpSpPr>
          <p:grpSpPr>
            <a:xfrm>
              <a:off x="5533213" y="29570317"/>
              <a:ext cx="1402298" cy="803857"/>
              <a:chOff x="5621571" y="30779411"/>
              <a:chExt cx="1402298" cy="803857"/>
            </a:xfrm>
          </p:grpSpPr>
          <p:sp>
            <p:nvSpPr>
              <p:cNvPr id="126" name="Left-Right Arrow 123"/>
              <p:cNvSpPr/>
              <p:nvPr/>
            </p:nvSpPr>
            <p:spPr bwMode="auto">
              <a:xfrm>
                <a:off x="5621571" y="30779411"/>
                <a:ext cx="1402298" cy="803857"/>
              </a:xfrm>
              <a:prstGeom prst="leftRightArrow">
                <a:avLst>
                  <a:gd name="adj1" fmla="val 47424"/>
                  <a:gd name="adj2" fmla="val 38148"/>
                </a:avLst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7" tIns="25718" rIns="51437" bIns="2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348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866390" y="30920163"/>
                <a:ext cx="912657" cy="50108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Files</a:t>
                </a:r>
              </a:p>
            </p:txBody>
          </p:sp>
        </p:grpSp>
        <p:grpSp>
          <p:nvGrpSpPr>
            <p:cNvPr id="117" name="Group 114"/>
            <p:cNvGrpSpPr/>
            <p:nvPr/>
          </p:nvGrpSpPr>
          <p:grpSpPr>
            <a:xfrm rot="2400000">
              <a:off x="1584649" y="29115347"/>
              <a:ext cx="1402298" cy="803857"/>
              <a:chOff x="5621571" y="30779411"/>
              <a:chExt cx="1402298" cy="803857"/>
            </a:xfrm>
          </p:grpSpPr>
          <p:sp>
            <p:nvSpPr>
              <p:cNvPr id="124" name="Left-Right Arrow 121"/>
              <p:cNvSpPr/>
              <p:nvPr/>
            </p:nvSpPr>
            <p:spPr bwMode="auto">
              <a:xfrm>
                <a:off x="5621571" y="30779411"/>
                <a:ext cx="1402298" cy="803857"/>
              </a:xfrm>
              <a:prstGeom prst="leftRightArrow">
                <a:avLst>
                  <a:gd name="adj1" fmla="val 47424"/>
                  <a:gd name="adj2" fmla="val 38148"/>
                </a:avLst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7" tIns="25718" rIns="51437" bIns="2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348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866391" y="30920164"/>
                <a:ext cx="912657" cy="50108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Files</a:t>
                </a:r>
              </a:p>
            </p:txBody>
          </p:sp>
        </p:grpSp>
        <p:grpSp>
          <p:nvGrpSpPr>
            <p:cNvPr id="118" name="Group 115"/>
            <p:cNvGrpSpPr/>
            <p:nvPr/>
          </p:nvGrpSpPr>
          <p:grpSpPr>
            <a:xfrm rot="-2400000">
              <a:off x="1543732" y="27160288"/>
              <a:ext cx="1402298" cy="803857"/>
              <a:chOff x="5621571" y="30779411"/>
              <a:chExt cx="1402298" cy="803857"/>
            </a:xfrm>
          </p:grpSpPr>
          <p:sp>
            <p:nvSpPr>
              <p:cNvPr id="122" name="Left-Right Arrow 119"/>
              <p:cNvSpPr/>
              <p:nvPr/>
            </p:nvSpPr>
            <p:spPr bwMode="auto">
              <a:xfrm>
                <a:off x="5621571" y="30779411"/>
                <a:ext cx="1402298" cy="803857"/>
              </a:xfrm>
              <a:prstGeom prst="leftRightArrow">
                <a:avLst>
                  <a:gd name="adj1" fmla="val 47424"/>
                  <a:gd name="adj2" fmla="val 38148"/>
                </a:avLst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7" tIns="25718" rIns="51437" bIns="2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348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866394" y="30920162"/>
                <a:ext cx="912657" cy="50108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Files</a:t>
                </a:r>
              </a:p>
            </p:txBody>
          </p:sp>
        </p:grpSp>
        <p:grpSp>
          <p:nvGrpSpPr>
            <p:cNvPr id="119" name="Group 116"/>
            <p:cNvGrpSpPr/>
            <p:nvPr/>
          </p:nvGrpSpPr>
          <p:grpSpPr>
            <a:xfrm rot="5400000">
              <a:off x="3189270" y="28135817"/>
              <a:ext cx="2030810" cy="803857"/>
              <a:chOff x="5621571" y="30779411"/>
              <a:chExt cx="1402298" cy="803857"/>
            </a:xfrm>
          </p:grpSpPr>
          <p:sp>
            <p:nvSpPr>
              <p:cNvPr id="120" name="Left-Right Arrow 117"/>
              <p:cNvSpPr/>
              <p:nvPr/>
            </p:nvSpPr>
            <p:spPr bwMode="auto">
              <a:xfrm>
                <a:off x="5621571" y="30779411"/>
                <a:ext cx="1402298" cy="803857"/>
              </a:xfrm>
              <a:prstGeom prst="leftRightArrow">
                <a:avLst>
                  <a:gd name="adj1" fmla="val 47424"/>
                  <a:gd name="adj2" fmla="val 38148"/>
                </a:avLst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rgbClr val="77777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7" tIns="25718" rIns="51437" bIns="2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348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999368" y="30926554"/>
                <a:ext cx="646697" cy="48830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Files</a:t>
                </a:r>
              </a:p>
            </p:txBody>
          </p:sp>
        </p:grpSp>
      </p:grpSp>
      <p:sp>
        <p:nvSpPr>
          <p:cNvPr id="145" name="TextBox 144"/>
          <p:cNvSpPr txBox="1"/>
          <p:nvPr/>
        </p:nvSpPr>
        <p:spPr>
          <a:xfrm>
            <a:off x="663483" y="4000504"/>
            <a:ext cx="2749467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CERN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deployments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CASTOR 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26423" y="4000504"/>
            <a:ext cx="2701376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D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eployments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EOS plus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CTA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7"/>
            <a:ext cx="8401080" cy="4713387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高能物理数据存储有其特殊性，需要多种存储系统支持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不同实验对存储需求不同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用户管理、公共软件</a:t>
            </a:r>
            <a:endParaRPr lang="en-US" altLang="zh-CN" sz="2400" dirty="0" smtClean="0"/>
          </a:p>
          <a:p>
            <a:r>
              <a:rPr lang="zh-CN" altLang="en-US" sz="2800" dirty="0" smtClean="0"/>
              <a:t>高能物理数据存储系统需要满足不断增长的新需求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EB</a:t>
            </a:r>
            <a:r>
              <a:rPr lang="zh-CN" altLang="en-US" sz="2400" dirty="0" smtClean="0"/>
              <a:t>级数据存储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跨地域多站点的统一存储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基于日志信息联合分析的故障</a:t>
            </a:r>
            <a:r>
              <a:rPr lang="zh-CN" altLang="en-US" sz="2400" dirty="0" smtClean="0"/>
              <a:t>预警</a:t>
            </a:r>
            <a:endParaRPr lang="en-US" altLang="zh-CN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7356" y="3000372"/>
            <a:ext cx="5643602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5400" dirty="0" smtClean="0"/>
              <a:t>谢谢！</a:t>
            </a:r>
            <a:endParaRPr lang="zh-CN" altLang="en-US" sz="5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000232" y="5429264"/>
            <a:ext cx="3571900" cy="1071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6" name="矩形 25"/>
          <p:cNvSpPr/>
          <p:nvPr/>
        </p:nvSpPr>
        <p:spPr>
          <a:xfrm>
            <a:off x="857224" y="4000504"/>
            <a:ext cx="4286280" cy="1214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矩形 23"/>
          <p:cNvSpPr/>
          <p:nvPr/>
        </p:nvSpPr>
        <p:spPr>
          <a:xfrm>
            <a:off x="285720" y="1285860"/>
            <a:ext cx="4000528" cy="1071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0" name="矩形 19"/>
          <p:cNvSpPr/>
          <p:nvPr/>
        </p:nvSpPr>
        <p:spPr>
          <a:xfrm>
            <a:off x="428596" y="2571744"/>
            <a:ext cx="3929090" cy="1214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典型高能物理数据处理过程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358" y="1416595"/>
            <a:ext cx="1220998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2500298" y="1416594"/>
            <a:ext cx="1071570" cy="797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 </a:t>
            </a:r>
            <a:r>
              <a:rPr lang="zh-CN" altLang="en-US" sz="1400" dirty="0" smtClean="0"/>
              <a:t>蒙特卡洛模拟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214414" y="4357694"/>
            <a:ext cx="983323" cy="522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事例重建</a:t>
            </a:r>
          </a:p>
        </p:txBody>
      </p:sp>
      <p:sp>
        <p:nvSpPr>
          <p:cNvPr id="15" name="圆柱形 14"/>
          <p:cNvSpPr/>
          <p:nvPr/>
        </p:nvSpPr>
        <p:spPr>
          <a:xfrm>
            <a:off x="1428728" y="2714620"/>
            <a:ext cx="1000132" cy="92869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原始数据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模拟数据</a:t>
            </a:r>
          </a:p>
        </p:txBody>
      </p:sp>
      <p:sp>
        <p:nvSpPr>
          <p:cNvPr id="16" name="圆柱形 15"/>
          <p:cNvSpPr/>
          <p:nvPr/>
        </p:nvSpPr>
        <p:spPr>
          <a:xfrm>
            <a:off x="2928926" y="4143380"/>
            <a:ext cx="928694" cy="92869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重建数据</a:t>
            </a:r>
          </a:p>
        </p:txBody>
      </p:sp>
      <p:sp>
        <p:nvSpPr>
          <p:cNvPr id="17" name="矩形 16"/>
          <p:cNvSpPr/>
          <p:nvPr/>
        </p:nvSpPr>
        <p:spPr>
          <a:xfrm>
            <a:off x="3214678" y="5643578"/>
            <a:ext cx="1285884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物理分析</a:t>
            </a:r>
          </a:p>
        </p:txBody>
      </p:sp>
      <p:sp>
        <p:nvSpPr>
          <p:cNvPr id="18" name="矩形 17"/>
          <p:cNvSpPr/>
          <p:nvPr/>
        </p:nvSpPr>
        <p:spPr>
          <a:xfrm>
            <a:off x="6286512" y="5643578"/>
            <a:ext cx="1285884" cy="642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物理成果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7224" y="205953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探测器</a:t>
            </a:r>
            <a:endParaRPr lang="zh-CN" altLang="en-US" sz="1400" dirty="0"/>
          </a:p>
        </p:txBody>
      </p:sp>
      <p:sp>
        <p:nvSpPr>
          <p:cNvPr id="21" name="流程图: 顺序访问存储器 20"/>
          <p:cNvSpPr/>
          <p:nvPr/>
        </p:nvSpPr>
        <p:spPr>
          <a:xfrm>
            <a:off x="3571868" y="3000372"/>
            <a:ext cx="642942" cy="428628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磁带</a:t>
            </a:r>
          </a:p>
        </p:txBody>
      </p:sp>
      <p:sp>
        <p:nvSpPr>
          <p:cNvPr id="23" name="下箭头 22"/>
          <p:cNvSpPr/>
          <p:nvPr/>
        </p:nvSpPr>
        <p:spPr>
          <a:xfrm>
            <a:off x="1714480" y="2357430"/>
            <a:ext cx="357190" cy="3571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28596" y="3286124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高能所</a:t>
            </a:r>
            <a:endParaRPr lang="zh-CN" altLang="en-US" dirty="0"/>
          </a:p>
        </p:txBody>
      </p:sp>
      <p:sp>
        <p:nvSpPr>
          <p:cNvPr id="27" name="下箭头 26"/>
          <p:cNvSpPr/>
          <p:nvPr/>
        </p:nvSpPr>
        <p:spPr>
          <a:xfrm>
            <a:off x="1714480" y="3714752"/>
            <a:ext cx="285752" cy="50006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28" name="左右箭头 27"/>
          <p:cNvSpPr/>
          <p:nvPr/>
        </p:nvSpPr>
        <p:spPr>
          <a:xfrm>
            <a:off x="2285984" y="4500570"/>
            <a:ext cx="571504" cy="28575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3571868" y="5143512"/>
            <a:ext cx="285752" cy="50006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5357818" y="5786454"/>
            <a:ext cx="714380" cy="28575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4814886" y="1357298"/>
            <a:ext cx="4257708" cy="3786214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数据获取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从探测器获取</a:t>
            </a:r>
            <a:r>
              <a:rPr lang="en-US" altLang="zh-CN" sz="1800" dirty="0" smtClean="0"/>
              <a:t>Raw Data</a:t>
            </a:r>
            <a:r>
              <a:rPr lang="zh-CN" altLang="en-US" sz="1800" dirty="0" smtClean="0"/>
              <a:t>、蒙特卡洛产生数字化的二进制格式的电子信号</a:t>
            </a:r>
            <a:endParaRPr lang="en-US" altLang="zh-CN" sz="1800" dirty="0" smtClean="0"/>
          </a:p>
          <a:p>
            <a:r>
              <a:rPr lang="zh-CN" altLang="en-US" sz="2000" dirty="0" smtClean="0"/>
              <a:t>数据处理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处理后</a:t>
            </a:r>
            <a:r>
              <a:rPr lang="en-US" altLang="zh-CN" sz="1800" dirty="0" smtClean="0"/>
              <a:t>Raw/MC Raw</a:t>
            </a:r>
            <a:r>
              <a:rPr lang="zh-CN" altLang="en-US" sz="1800" dirty="0" smtClean="0"/>
              <a:t>产生相关物理信息，如动量、</a:t>
            </a:r>
            <a:r>
              <a:rPr lang="zh-CN" altLang="en-US" sz="1800" dirty="0"/>
              <a:t>能量</a:t>
            </a:r>
            <a:r>
              <a:rPr lang="zh-CN" altLang="en-US" sz="1800" dirty="0" smtClean="0"/>
              <a:t>等物理量</a:t>
            </a:r>
            <a:endParaRPr lang="en-US" altLang="zh-CN" sz="1800" dirty="0" smtClean="0"/>
          </a:p>
          <a:p>
            <a:r>
              <a:rPr lang="zh-CN" altLang="en-US" sz="2000" dirty="0" smtClean="0"/>
              <a:t>数据分析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由上千个属性组成的</a:t>
            </a:r>
            <a:r>
              <a:rPr lang="en-US" altLang="zh-CN" sz="1800" dirty="0" smtClean="0"/>
              <a:t>DST Event</a:t>
            </a:r>
            <a:r>
              <a:rPr lang="zh-CN" altLang="en-US" sz="1800" dirty="0" smtClean="0"/>
              <a:t>文件，提供物理学家进行分析，并最后产生物理结果</a:t>
            </a:r>
            <a:endParaRPr lang="en-US" altLang="zh-CN" sz="1800" dirty="0" smtClean="0"/>
          </a:p>
        </p:txBody>
      </p:sp>
      <p:sp>
        <p:nvSpPr>
          <p:cNvPr id="32" name="圆柱形 31"/>
          <p:cNvSpPr/>
          <p:nvPr/>
        </p:nvSpPr>
        <p:spPr>
          <a:xfrm>
            <a:off x="2928926" y="3000372"/>
            <a:ext cx="428628" cy="500066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dk1"/>
                </a:solidFill>
              </a:rPr>
              <a:t>磁盘</a:t>
            </a:r>
          </a:p>
        </p:txBody>
      </p:sp>
      <p:sp>
        <p:nvSpPr>
          <p:cNvPr id="33" name="圆柱形 32"/>
          <p:cNvSpPr/>
          <p:nvPr/>
        </p:nvSpPr>
        <p:spPr>
          <a:xfrm>
            <a:off x="4000496" y="4357694"/>
            <a:ext cx="428628" cy="500066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dk1"/>
                </a:solidFill>
              </a:rPr>
              <a:t>磁盘</a:t>
            </a:r>
          </a:p>
        </p:txBody>
      </p:sp>
      <p:sp>
        <p:nvSpPr>
          <p:cNvPr id="34" name="流程图: 顺序访问存储器 33"/>
          <p:cNvSpPr/>
          <p:nvPr/>
        </p:nvSpPr>
        <p:spPr>
          <a:xfrm>
            <a:off x="4500562" y="4429132"/>
            <a:ext cx="642942" cy="428628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磁带</a:t>
            </a:r>
          </a:p>
        </p:txBody>
      </p:sp>
      <p:sp>
        <p:nvSpPr>
          <p:cNvPr id="36" name="圆柱形 35"/>
          <p:cNvSpPr/>
          <p:nvPr/>
        </p:nvSpPr>
        <p:spPr>
          <a:xfrm>
            <a:off x="2357422" y="5715016"/>
            <a:ext cx="428628" cy="500066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dk1"/>
                </a:solidFill>
              </a:rPr>
              <a:t>磁盘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高能物理数据存储需求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7"/>
            <a:ext cx="8186766" cy="4945181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实验数据量巨大</a:t>
            </a:r>
          </a:p>
          <a:p>
            <a:pPr lvl="1"/>
            <a:r>
              <a:rPr lang="en-US" altLang="zh-CN" sz="2000" dirty="0" smtClean="0"/>
              <a:t>PB</a:t>
            </a:r>
            <a:r>
              <a:rPr lang="zh-CN" altLang="en-US" sz="2000" dirty="0" smtClean="0"/>
              <a:t>级数据存储与处理，正在向</a:t>
            </a:r>
            <a:r>
              <a:rPr lang="en-US" altLang="zh-CN" sz="2000" dirty="0" smtClean="0">
                <a:solidFill>
                  <a:srgbClr val="FF0000"/>
                </a:solidFill>
              </a:rPr>
              <a:t>EB</a:t>
            </a:r>
            <a:r>
              <a:rPr lang="zh-CN" altLang="en-US" sz="2000" dirty="0" smtClean="0">
                <a:solidFill>
                  <a:srgbClr val="FF0000"/>
                </a:solidFill>
              </a:rPr>
              <a:t>级</a:t>
            </a:r>
            <a:r>
              <a:rPr lang="zh-CN" altLang="en-US" sz="2000" dirty="0" smtClean="0"/>
              <a:t>迈进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以</a:t>
            </a:r>
            <a:r>
              <a:rPr lang="zh-CN" altLang="en-US" sz="2000" dirty="0" smtClean="0">
                <a:solidFill>
                  <a:srgbClr val="FF0000"/>
                </a:solidFill>
              </a:rPr>
              <a:t>非结构化数据</a:t>
            </a:r>
            <a:r>
              <a:rPr lang="zh-CN" altLang="en-US" sz="2000" dirty="0" smtClean="0"/>
              <a:t>为主</a:t>
            </a:r>
          </a:p>
          <a:p>
            <a:r>
              <a:rPr lang="zh-CN" altLang="en-US" sz="2400" dirty="0" smtClean="0"/>
              <a:t>支持高吞吐率的数据并发访问</a:t>
            </a:r>
          </a:p>
          <a:p>
            <a:pPr lvl="1"/>
            <a:r>
              <a:rPr lang="en-US" altLang="zh-CN" sz="2000" dirty="0" smtClean="0"/>
              <a:t>IO</a:t>
            </a:r>
            <a:r>
              <a:rPr lang="zh-CN" altLang="en-US" sz="2000" dirty="0" smtClean="0"/>
              <a:t>模式以</a:t>
            </a:r>
            <a:r>
              <a:rPr lang="zh-CN" altLang="en-US" sz="2000" dirty="0" smtClean="0">
                <a:solidFill>
                  <a:srgbClr val="FF0000"/>
                </a:solidFill>
              </a:rPr>
              <a:t>大块数据（</a:t>
            </a:r>
            <a:r>
              <a:rPr lang="en-US" altLang="zh-CN" sz="2000" dirty="0" smtClean="0">
                <a:solidFill>
                  <a:srgbClr val="FF0000"/>
                </a:solidFill>
              </a:rPr>
              <a:t>MB</a:t>
            </a:r>
            <a:r>
              <a:rPr lang="zh-CN" altLang="en-US" sz="2000" dirty="0" smtClean="0">
                <a:solidFill>
                  <a:srgbClr val="FF0000"/>
                </a:solidFill>
              </a:rPr>
              <a:t>）读写，一次写多次读、吞吐率高（单个作业需要几</a:t>
            </a:r>
            <a:r>
              <a:rPr lang="en-US" altLang="zh-CN" sz="2000" dirty="0" smtClean="0">
                <a:solidFill>
                  <a:srgbClr val="FF0000"/>
                </a:solidFill>
              </a:rPr>
              <a:t>MB/S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r>
              <a:rPr lang="zh-CN" altLang="en-US" sz="2000" dirty="0" smtClean="0"/>
              <a:t>为特征</a:t>
            </a:r>
            <a:endParaRPr lang="en-US" altLang="zh-CN" sz="2000" dirty="0" smtClean="0"/>
          </a:p>
          <a:p>
            <a:pPr lvl="1"/>
            <a:r>
              <a:rPr lang="zh-CN" altLang="en-US" sz="2000" dirty="0" smtClean="0">
                <a:solidFill>
                  <a:srgbClr val="FF0000"/>
                </a:solidFill>
              </a:rPr>
              <a:t>小文件（</a:t>
            </a:r>
            <a:r>
              <a:rPr lang="en-US" altLang="zh-CN" sz="2000" dirty="0" smtClean="0"/>
              <a:t>KB</a:t>
            </a:r>
            <a:r>
              <a:rPr lang="zh-CN" altLang="en-US" sz="2000" dirty="0" smtClean="0"/>
              <a:t>级的程序和文档）查询和浏览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高并发访问</a:t>
            </a:r>
            <a:endParaRPr lang="en-US" altLang="zh-CN" sz="2000" dirty="0"/>
          </a:p>
          <a:p>
            <a:r>
              <a:rPr lang="zh-CN" altLang="en-US" sz="2400" dirty="0" smtClean="0"/>
              <a:t>实验数据需</a:t>
            </a:r>
            <a:r>
              <a:rPr lang="zh-CN" altLang="en-US" sz="2400" dirty="0" smtClean="0">
                <a:solidFill>
                  <a:srgbClr val="FF0000"/>
                </a:solidFill>
              </a:rPr>
              <a:t>长期稳定存储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 smtClean="0"/>
              <a:t>BESIII</a:t>
            </a:r>
            <a:r>
              <a:rPr lang="zh-CN" altLang="en-US" sz="2000" dirty="0" smtClean="0"/>
              <a:t>实验的原始数据必须保证在实验结束后至少</a:t>
            </a:r>
            <a:r>
              <a:rPr lang="en-US" altLang="zh-CN" sz="2000" dirty="0" smtClean="0"/>
              <a:t>15</a:t>
            </a:r>
            <a:r>
              <a:rPr lang="zh-CN" altLang="en-US" sz="2000" dirty="0" smtClean="0"/>
              <a:t>年以上的生命期内还可以使用</a:t>
            </a:r>
          </a:p>
          <a:p>
            <a:r>
              <a:rPr lang="zh-CN" altLang="en-US" sz="2400" dirty="0"/>
              <a:t>实验数据共享使用</a:t>
            </a:r>
          </a:p>
          <a:p>
            <a:pPr lvl="1"/>
            <a:r>
              <a:rPr lang="zh-CN" altLang="en-US" sz="2000" dirty="0"/>
              <a:t>国际合作密切，数据需要</a:t>
            </a:r>
            <a:r>
              <a:rPr lang="zh-CN" altLang="en-US" sz="2000" dirty="0">
                <a:solidFill>
                  <a:srgbClr val="FF0000"/>
                </a:solidFill>
              </a:rPr>
              <a:t>共享使用</a:t>
            </a:r>
          </a:p>
          <a:p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海量数据分布式存储系统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71338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集群文件系统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 smtClean="0"/>
              <a:t>以传统文件系统的方式来访问，客户端实现内核模块，完全兼容</a:t>
            </a:r>
            <a:r>
              <a:rPr lang="en-US" altLang="zh-CN" sz="1800" dirty="0" smtClean="0"/>
              <a:t>POSIX</a:t>
            </a:r>
            <a:r>
              <a:rPr lang="zh-CN" altLang="en-US" sz="1800" dirty="0" smtClean="0"/>
              <a:t>语义，上层数据处理软件无需任何修改</a:t>
            </a:r>
            <a:endParaRPr lang="en-US" altLang="zh-CN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 dirty="0" err="1" smtClean="0"/>
              <a:t>Lustre</a:t>
            </a:r>
            <a:r>
              <a:rPr lang="zh-CN" altLang="en-US" sz="1800" dirty="0" smtClean="0"/>
              <a:t>、</a:t>
            </a:r>
            <a:r>
              <a:rPr lang="en-US" altLang="zh-CN" sz="1800" dirty="0" err="1" smtClean="0"/>
              <a:t>Gluster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GPFS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EOS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ISILON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应用层存储系统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 smtClean="0"/>
              <a:t>一般不实现文件系统内核模块，不完全兼容</a:t>
            </a:r>
            <a:r>
              <a:rPr lang="en-US" altLang="zh-CN" sz="1800" dirty="0" smtClean="0"/>
              <a:t>POSIX</a:t>
            </a:r>
            <a:r>
              <a:rPr lang="zh-CN" altLang="en-US" sz="1800" dirty="0" smtClean="0"/>
              <a:t>语义，上层应用功能需要调用特定</a:t>
            </a:r>
            <a:r>
              <a:rPr lang="en-US" altLang="zh-CN" sz="1800" dirty="0" smtClean="0"/>
              <a:t>API</a:t>
            </a:r>
            <a:r>
              <a:rPr lang="zh-CN" altLang="en-US" sz="1800" dirty="0" smtClean="0"/>
              <a:t>访问</a:t>
            </a:r>
            <a:endParaRPr lang="en-US" altLang="zh-CN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 dirty="0" smtClean="0"/>
              <a:t>GFS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HDFS</a:t>
            </a:r>
            <a:r>
              <a:rPr lang="zh-CN" altLang="en-US" sz="1800" dirty="0" smtClean="0"/>
              <a:t>等</a:t>
            </a:r>
            <a:endParaRPr lang="en-US" altLang="zh-CN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分级存储系统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 smtClean="0"/>
              <a:t>根据文件的访问频率、热度等因素，将不同数据分配到不同的存储设备上</a:t>
            </a:r>
            <a:endParaRPr lang="en-US" altLang="zh-CN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 smtClean="0"/>
              <a:t>基于磁带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磁盘：</a:t>
            </a:r>
            <a:r>
              <a:rPr lang="en-US" altLang="zh-CN" sz="1800" dirty="0" smtClean="0"/>
              <a:t>Castor</a:t>
            </a:r>
            <a:r>
              <a:rPr lang="zh-CN" altLang="en-US" sz="1800" dirty="0" smtClean="0"/>
              <a:t>、</a:t>
            </a:r>
            <a:r>
              <a:rPr lang="en-US" altLang="zh-CN" sz="1800" dirty="0" err="1" smtClean="0"/>
              <a:t>dCache</a:t>
            </a:r>
            <a:endParaRPr lang="en-US" altLang="zh-CN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 smtClean="0"/>
              <a:t>基于固态硬盘（</a:t>
            </a:r>
            <a:r>
              <a:rPr lang="en-US" altLang="zh-CN" sz="1800" dirty="0" smtClean="0"/>
              <a:t>SSD</a:t>
            </a:r>
            <a:r>
              <a:rPr lang="zh-CN" altLang="en-US" sz="1800" dirty="0" smtClean="0"/>
              <a:t>）和串口机械硬盘（</a:t>
            </a:r>
            <a:r>
              <a:rPr lang="en-US" altLang="zh-CN" sz="1800" dirty="0" smtClean="0"/>
              <a:t>SATA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/>
              <a:t>其他</a:t>
            </a:r>
            <a:endParaRPr lang="en-US" altLang="zh-CN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/>
              <a:t>云存储</a:t>
            </a:r>
            <a:endParaRPr lang="en-US" altLang="zh-CN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 dirty="0" smtClean="0"/>
              <a:t>Amazon S3</a:t>
            </a:r>
            <a:endParaRPr lang="zh-CN" altLang="en-US" sz="1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高能所数据存储服务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71472" y="1785926"/>
            <a:ext cx="7929618" cy="3571900"/>
            <a:chOff x="1000100" y="2214554"/>
            <a:chExt cx="7715304" cy="3396149"/>
          </a:xfrm>
        </p:grpSpPr>
        <p:grpSp>
          <p:nvGrpSpPr>
            <p:cNvPr id="66" name="Group 59"/>
            <p:cNvGrpSpPr/>
            <p:nvPr/>
          </p:nvGrpSpPr>
          <p:grpSpPr>
            <a:xfrm>
              <a:off x="1000100" y="2214554"/>
              <a:ext cx="7715304" cy="3396149"/>
              <a:chOff x="917507" y="989130"/>
              <a:chExt cx="7844842" cy="3396149"/>
            </a:xfrm>
          </p:grpSpPr>
          <p:sp>
            <p:nvSpPr>
              <p:cNvPr id="72" name="Rounded Rectangle 4"/>
              <p:cNvSpPr/>
              <p:nvPr/>
            </p:nvSpPr>
            <p:spPr>
              <a:xfrm>
                <a:off x="917507" y="989130"/>
                <a:ext cx="7844842" cy="3396149"/>
              </a:xfrm>
              <a:prstGeom prst="roundRect">
                <a:avLst>
                  <a:gd name="adj" fmla="val 818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18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399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74" name="Rounded Rectangle 21"/>
              <p:cNvSpPr/>
              <p:nvPr/>
            </p:nvSpPr>
            <p:spPr>
              <a:xfrm>
                <a:off x="1062782" y="1286213"/>
                <a:ext cx="1807230" cy="1687891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ounded Rectangle 27"/>
              <p:cNvSpPr/>
              <p:nvPr/>
            </p:nvSpPr>
            <p:spPr>
              <a:xfrm>
                <a:off x="3036852" y="1207924"/>
                <a:ext cx="2620233" cy="709900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Picture 2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4643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77" name="Picture 3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78" name="Picture 3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54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79" name="Picture 1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324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80" name="pasted-image.png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77182" b="20973"/>
              <a:stretch/>
            </p:blipFill>
            <p:spPr>
              <a:xfrm>
                <a:off x="1609222" y="1516713"/>
                <a:ext cx="743784" cy="10046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1416527" y="2523176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CASTOR</a:t>
                </a:r>
                <a:endParaRPr lang="en-US" b="1" dirty="0"/>
              </a:p>
            </p:txBody>
          </p:sp>
          <p:sp>
            <p:nvSpPr>
              <p:cNvPr id="82" name="Rounded Rectangle 36"/>
              <p:cNvSpPr/>
              <p:nvPr/>
            </p:nvSpPr>
            <p:spPr>
              <a:xfrm>
                <a:off x="3049852" y="1989262"/>
                <a:ext cx="2571768" cy="5000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3" name="Picture 3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94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84" name="Picture 38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3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85" name="Picture 3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818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86" name="Picture 4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70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87" name="Picture 4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767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88" name="Picture 42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9198" y="3691906"/>
                <a:ext cx="693373" cy="693373"/>
              </a:xfrm>
              <a:prstGeom prst="rect">
                <a:avLst/>
              </a:prstGeom>
            </p:spPr>
          </p:pic>
          <p:pic>
            <p:nvPicPr>
              <p:cNvPr id="89" name="Picture 43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231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90" name="Rounded Rectangle 48"/>
              <p:cNvSpPr/>
              <p:nvPr/>
            </p:nvSpPr>
            <p:spPr>
              <a:xfrm>
                <a:off x="6376684" y="1489196"/>
                <a:ext cx="497092" cy="149571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CVMFS</a:t>
                </a:r>
                <a:endParaRPr lang="en-US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750367" y="206070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err="1" smtClean="0"/>
                  <a:t>Gluster</a:t>
                </a:r>
                <a:endParaRPr lang="en-US" b="1" dirty="0"/>
              </a:p>
            </p:txBody>
          </p:sp>
          <p:sp>
            <p:nvSpPr>
              <p:cNvPr id="92" name="Rounded Rectangle 50"/>
              <p:cNvSpPr/>
              <p:nvPr/>
            </p:nvSpPr>
            <p:spPr>
              <a:xfrm rot="16200000">
                <a:off x="6391068" y="453715"/>
                <a:ext cx="384316" cy="1598023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3" name="Rounded Rectangle 51"/>
              <p:cNvSpPr/>
              <p:nvPr/>
            </p:nvSpPr>
            <p:spPr>
              <a:xfrm>
                <a:off x="6946413" y="1489196"/>
                <a:ext cx="435825" cy="150019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smtClean="0"/>
                  <a:t>NFS</a:t>
                </a:r>
                <a:endParaRPr lang="en-US" b="1" dirty="0"/>
              </a:p>
            </p:txBody>
          </p:sp>
          <p:sp>
            <p:nvSpPr>
              <p:cNvPr id="94" name="Rounded Rectangle 52"/>
              <p:cNvSpPr/>
              <p:nvPr/>
            </p:nvSpPr>
            <p:spPr>
              <a:xfrm>
                <a:off x="7543789" y="1157228"/>
                <a:ext cx="419548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DPM</a:t>
                </a:r>
                <a:endParaRPr lang="en-US" b="1" dirty="0"/>
              </a:p>
            </p:txBody>
          </p:sp>
          <p:sp>
            <p:nvSpPr>
              <p:cNvPr id="95" name="Rounded Rectangle 53"/>
              <p:cNvSpPr/>
              <p:nvPr/>
            </p:nvSpPr>
            <p:spPr>
              <a:xfrm>
                <a:off x="8058136" y="1157228"/>
                <a:ext cx="341025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err="1" smtClean="0"/>
                  <a:t>dCache</a:t>
                </a:r>
                <a:endParaRPr lang="en-US" b="1" dirty="0"/>
              </a:p>
            </p:txBody>
          </p:sp>
          <p:pic>
            <p:nvPicPr>
              <p:cNvPr id="96" name="Picture 54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0477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97" name="Picture 55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568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98" name="Picture 56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603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99" name="Picture 5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451" y="3517159"/>
                <a:ext cx="574510" cy="574510"/>
              </a:xfrm>
              <a:prstGeom prst="rect">
                <a:avLst/>
              </a:prstGeom>
            </p:spPr>
          </p:pic>
        </p:grpSp>
        <p:pic>
          <p:nvPicPr>
            <p:cNvPr id="67" name="Picture 2" descr="File:Lustre file system 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116" y="2571744"/>
              <a:ext cx="1953314" cy="428628"/>
            </a:xfrm>
            <a:prstGeom prst="rect">
              <a:avLst/>
            </a:prstGeom>
            <a:noFill/>
          </p:spPr>
        </p:pic>
        <p:sp>
          <p:nvSpPr>
            <p:cNvPr id="68" name="Rounded Rectangle 48"/>
            <p:cNvSpPr/>
            <p:nvPr/>
          </p:nvSpPr>
          <p:spPr>
            <a:xfrm>
              <a:off x="5789420" y="2714620"/>
              <a:ext cx="497092" cy="1480264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AFS</a:t>
              </a:r>
              <a:endParaRPr lang="en-US" b="1" dirty="0"/>
            </a:p>
          </p:txBody>
        </p:sp>
        <p:sp>
          <p:nvSpPr>
            <p:cNvPr id="69" name="Rounded Rectangle 36"/>
            <p:cNvSpPr/>
            <p:nvPr/>
          </p:nvSpPr>
          <p:spPr>
            <a:xfrm>
              <a:off x="3071802" y="3786190"/>
              <a:ext cx="2571768" cy="500066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70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3643306" y="3786190"/>
              <a:ext cx="1214446" cy="510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" name="Picture 11" descr="Ho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43636" y="2285992"/>
              <a:ext cx="928694" cy="4454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571472" y="1785926"/>
            <a:ext cx="7929618" cy="3571900"/>
            <a:chOff x="1000100" y="2214554"/>
            <a:chExt cx="7715304" cy="3396149"/>
          </a:xfrm>
        </p:grpSpPr>
        <p:grpSp>
          <p:nvGrpSpPr>
            <p:cNvPr id="48" name="Group 59"/>
            <p:cNvGrpSpPr/>
            <p:nvPr/>
          </p:nvGrpSpPr>
          <p:grpSpPr>
            <a:xfrm>
              <a:off x="1000100" y="2214554"/>
              <a:ext cx="7715304" cy="3396149"/>
              <a:chOff x="917507" y="989130"/>
              <a:chExt cx="7844842" cy="3396149"/>
            </a:xfrm>
          </p:grpSpPr>
          <p:sp>
            <p:nvSpPr>
              <p:cNvPr id="54" name="Rounded Rectangle 4"/>
              <p:cNvSpPr/>
              <p:nvPr/>
            </p:nvSpPr>
            <p:spPr>
              <a:xfrm>
                <a:off x="917507" y="989130"/>
                <a:ext cx="7844842" cy="3396149"/>
              </a:xfrm>
              <a:prstGeom prst="roundRect">
                <a:avLst>
                  <a:gd name="adj" fmla="val 818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18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399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56" name="Rounded Rectangle 21"/>
              <p:cNvSpPr/>
              <p:nvPr/>
            </p:nvSpPr>
            <p:spPr>
              <a:xfrm>
                <a:off x="1062782" y="1286213"/>
                <a:ext cx="1807230" cy="1687891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27"/>
              <p:cNvSpPr/>
              <p:nvPr/>
            </p:nvSpPr>
            <p:spPr>
              <a:xfrm>
                <a:off x="3036852" y="1207924"/>
                <a:ext cx="2620233" cy="709900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2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4643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59" name="Picture 3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0" name="Picture 3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54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1" name="Picture 1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324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2" name="pasted-image.png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77182" b="20973"/>
              <a:stretch/>
            </p:blipFill>
            <p:spPr>
              <a:xfrm>
                <a:off x="1609222" y="1516713"/>
                <a:ext cx="743784" cy="10046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1416527" y="2523176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CASTOR</a:t>
                </a:r>
                <a:endParaRPr lang="en-US" b="1" dirty="0"/>
              </a:p>
            </p:txBody>
          </p:sp>
          <p:sp>
            <p:nvSpPr>
              <p:cNvPr id="64" name="Rounded Rectangle 36"/>
              <p:cNvSpPr/>
              <p:nvPr/>
            </p:nvSpPr>
            <p:spPr>
              <a:xfrm>
                <a:off x="3049852" y="1989262"/>
                <a:ext cx="2571768" cy="5000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5" name="Picture 3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94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6" name="Picture 38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3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0" name="Picture 3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818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1" name="Picture 4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70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2" name="Picture 4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767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3" name="Picture 42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9198" y="3691906"/>
                <a:ext cx="693373" cy="693373"/>
              </a:xfrm>
              <a:prstGeom prst="rect">
                <a:avLst/>
              </a:prstGeom>
            </p:spPr>
          </p:pic>
          <p:pic>
            <p:nvPicPr>
              <p:cNvPr id="104" name="Picture 43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231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105" name="Rounded Rectangle 48"/>
              <p:cNvSpPr/>
              <p:nvPr/>
            </p:nvSpPr>
            <p:spPr>
              <a:xfrm>
                <a:off x="6376684" y="1489196"/>
                <a:ext cx="497092" cy="149571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CVMFS</a:t>
                </a:r>
                <a:endParaRPr lang="en-US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50367" y="206070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err="1" smtClean="0"/>
                  <a:t>Gluster</a:t>
                </a:r>
                <a:endParaRPr lang="en-US" b="1" dirty="0"/>
              </a:p>
            </p:txBody>
          </p:sp>
          <p:sp>
            <p:nvSpPr>
              <p:cNvPr id="107" name="Rounded Rectangle 50"/>
              <p:cNvSpPr/>
              <p:nvPr/>
            </p:nvSpPr>
            <p:spPr>
              <a:xfrm rot="16200000">
                <a:off x="6391068" y="453715"/>
                <a:ext cx="384316" cy="1598023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8" name="Rounded Rectangle 51"/>
              <p:cNvSpPr/>
              <p:nvPr/>
            </p:nvSpPr>
            <p:spPr>
              <a:xfrm>
                <a:off x="6946413" y="1489196"/>
                <a:ext cx="435825" cy="150019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smtClean="0"/>
                  <a:t>NFS</a:t>
                </a:r>
                <a:endParaRPr lang="en-US" b="1" dirty="0"/>
              </a:p>
            </p:txBody>
          </p:sp>
          <p:sp>
            <p:nvSpPr>
              <p:cNvPr id="109" name="Rounded Rectangle 52"/>
              <p:cNvSpPr/>
              <p:nvPr/>
            </p:nvSpPr>
            <p:spPr>
              <a:xfrm>
                <a:off x="7543789" y="1157228"/>
                <a:ext cx="419548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DPM</a:t>
                </a:r>
                <a:endParaRPr lang="en-US" b="1" dirty="0"/>
              </a:p>
            </p:txBody>
          </p:sp>
          <p:sp>
            <p:nvSpPr>
              <p:cNvPr id="110" name="Rounded Rectangle 53"/>
              <p:cNvSpPr/>
              <p:nvPr/>
            </p:nvSpPr>
            <p:spPr>
              <a:xfrm>
                <a:off x="8058136" y="1157228"/>
                <a:ext cx="341025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err="1" smtClean="0"/>
                  <a:t>dCache</a:t>
                </a:r>
                <a:endParaRPr lang="en-US" b="1" dirty="0"/>
              </a:p>
            </p:txBody>
          </p:sp>
          <p:pic>
            <p:nvPicPr>
              <p:cNvPr id="111" name="Picture 54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0477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2" name="Picture 55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568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3" name="Picture 56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603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4" name="Picture 5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451" y="3517159"/>
                <a:ext cx="574510" cy="574510"/>
              </a:xfrm>
              <a:prstGeom prst="rect">
                <a:avLst/>
              </a:prstGeom>
            </p:spPr>
          </p:pic>
        </p:grpSp>
        <p:pic>
          <p:nvPicPr>
            <p:cNvPr id="49" name="Picture 2" descr="File:Lustre file system 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116" y="2571744"/>
              <a:ext cx="1953314" cy="428628"/>
            </a:xfrm>
            <a:prstGeom prst="rect">
              <a:avLst/>
            </a:prstGeom>
            <a:noFill/>
          </p:spPr>
        </p:pic>
        <p:sp>
          <p:nvSpPr>
            <p:cNvPr id="50" name="Rounded Rectangle 48"/>
            <p:cNvSpPr/>
            <p:nvPr/>
          </p:nvSpPr>
          <p:spPr>
            <a:xfrm>
              <a:off x="5789420" y="2714620"/>
              <a:ext cx="497092" cy="1480264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AFS</a:t>
              </a:r>
              <a:endParaRPr lang="en-US" b="1" dirty="0"/>
            </a:p>
          </p:txBody>
        </p:sp>
        <p:sp>
          <p:nvSpPr>
            <p:cNvPr id="51" name="Rounded Rectangle 36"/>
            <p:cNvSpPr/>
            <p:nvPr/>
          </p:nvSpPr>
          <p:spPr>
            <a:xfrm>
              <a:off x="3071802" y="3786190"/>
              <a:ext cx="2571768" cy="500066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52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3643306" y="3786190"/>
              <a:ext cx="1214446" cy="510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Picture 11" descr="Ho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43636" y="2285992"/>
              <a:ext cx="928694" cy="445471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高能所数据存储服务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71736" y="1928802"/>
            <a:ext cx="2928958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428860" y="4357694"/>
            <a:ext cx="4071966" cy="2214578"/>
            <a:chOff x="71500" y="1483680"/>
            <a:chExt cx="5112568" cy="2088196"/>
          </a:xfrm>
        </p:grpSpPr>
        <p:sp>
          <p:nvSpPr>
            <p:cNvPr id="43" name="矩形 42"/>
            <p:cNvSpPr/>
            <p:nvPr/>
          </p:nvSpPr>
          <p:spPr>
            <a:xfrm>
              <a:off x="71500" y="1987700"/>
              <a:ext cx="5112568" cy="1584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err="1" smtClean="0">
                  <a:latin typeface="Calibri" panose="020F0502020204030204" pitchFamily="34" charset="0"/>
                </a:rPr>
                <a:t>Lustre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：主要存储大文件实验数据，如</a:t>
              </a:r>
              <a:r>
                <a:rPr lang="en-US" altLang="zh-CN" sz="1400" dirty="0" smtClean="0">
                  <a:latin typeface="Calibri" panose="020F0502020204030204" pitchFamily="34" charset="0"/>
                </a:rPr>
                <a:t>BES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，</a:t>
              </a:r>
              <a:r>
                <a:rPr lang="en-US" altLang="zh-CN" sz="1400" dirty="0" smtClean="0">
                  <a:latin typeface="Calibri" panose="020F0502020204030204" pitchFamily="34" charset="0"/>
                </a:rPr>
                <a:t>DYB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等实验</a:t>
              </a:r>
              <a:endParaRPr lang="en-US" altLang="zh-CN" sz="1400" dirty="0" smtClean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err="1" smtClean="0">
                  <a:latin typeface="Calibri" panose="020F0502020204030204" pitchFamily="34" charset="0"/>
                </a:rPr>
                <a:t>Gluster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：主要存储小文件数据，如</a:t>
              </a:r>
              <a:r>
                <a:rPr lang="en-US" altLang="zh-CN" sz="1400" dirty="0" smtClean="0">
                  <a:latin typeface="Calibri" panose="020F0502020204030204" pitchFamily="34" charset="0"/>
                </a:rPr>
                <a:t>YBJ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latin typeface="Calibri" panose="020F0502020204030204" pitchFamily="34" charset="0"/>
                </a:rPr>
                <a:t>EOS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：主要存储</a:t>
              </a:r>
              <a:r>
                <a:rPr lang="en-US" altLang="zh-CN" sz="1400" dirty="0" smtClean="0">
                  <a:latin typeface="Calibri" panose="020F0502020204030204" pitchFamily="34" charset="0"/>
                </a:rPr>
                <a:t>LHAASO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实验数据</a:t>
              </a:r>
              <a:endParaRPr lang="zh-CN" alt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1500" y="1483680"/>
              <a:ext cx="5112568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实验数据存储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 rot="5400000" flipH="1" flipV="1">
            <a:off x="4215604" y="4214818"/>
            <a:ext cx="285752" cy="1588"/>
          </a:xfrm>
          <a:prstGeom prst="line">
            <a:avLst/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571472" y="1785926"/>
            <a:ext cx="7929618" cy="3571900"/>
            <a:chOff x="1000100" y="2214554"/>
            <a:chExt cx="7715304" cy="3396149"/>
          </a:xfrm>
        </p:grpSpPr>
        <p:grpSp>
          <p:nvGrpSpPr>
            <p:cNvPr id="50" name="Group 59"/>
            <p:cNvGrpSpPr/>
            <p:nvPr/>
          </p:nvGrpSpPr>
          <p:grpSpPr>
            <a:xfrm>
              <a:off x="1000100" y="2214554"/>
              <a:ext cx="7715304" cy="3396149"/>
              <a:chOff x="917507" y="989130"/>
              <a:chExt cx="7844842" cy="3396149"/>
            </a:xfrm>
          </p:grpSpPr>
          <p:sp>
            <p:nvSpPr>
              <p:cNvPr id="56" name="Rounded Rectangle 4"/>
              <p:cNvSpPr/>
              <p:nvPr/>
            </p:nvSpPr>
            <p:spPr>
              <a:xfrm>
                <a:off x="917507" y="989130"/>
                <a:ext cx="7844842" cy="3396149"/>
              </a:xfrm>
              <a:prstGeom prst="roundRect">
                <a:avLst>
                  <a:gd name="adj" fmla="val 818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18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399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58" name="Rounded Rectangle 21"/>
              <p:cNvSpPr/>
              <p:nvPr/>
            </p:nvSpPr>
            <p:spPr>
              <a:xfrm>
                <a:off x="1062782" y="1286213"/>
                <a:ext cx="1807230" cy="1687891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27"/>
              <p:cNvSpPr/>
              <p:nvPr/>
            </p:nvSpPr>
            <p:spPr>
              <a:xfrm>
                <a:off x="3036852" y="1207924"/>
                <a:ext cx="2620233" cy="709900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Picture 2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4643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1" name="Picture 3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2" name="Picture 3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54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3" name="Picture 1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324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4" name="pasted-image.png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77182" b="20973"/>
              <a:stretch/>
            </p:blipFill>
            <p:spPr>
              <a:xfrm>
                <a:off x="1609222" y="1516713"/>
                <a:ext cx="743784" cy="10046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1416527" y="2523176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CASTOR</a:t>
                </a:r>
                <a:endParaRPr lang="en-US" b="1" dirty="0"/>
              </a:p>
            </p:txBody>
          </p:sp>
          <p:sp>
            <p:nvSpPr>
              <p:cNvPr id="66" name="Rounded Rectangle 36"/>
              <p:cNvSpPr/>
              <p:nvPr/>
            </p:nvSpPr>
            <p:spPr>
              <a:xfrm>
                <a:off x="3049852" y="1989262"/>
                <a:ext cx="2571768" cy="5000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0" name="Picture 3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94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1" name="Picture 38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3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2" name="Picture 3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818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3" name="Picture 4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70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4" name="Picture 4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767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5" name="Picture 42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9198" y="3691906"/>
                <a:ext cx="693373" cy="693373"/>
              </a:xfrm>
              <a:prstGeom prst="rect">
                <a:avLst/>
              </a:prstGeom>
            </p:spPr>
          </p:pic>
          <p:pic>
            <p:nvPicPr>
              <p:cNvPr id="106" name="Picture 43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231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107" name="Rounded Rectangle 48"/>
              <p:cNvSpPr/>
              <p:nvPr/>
            </p:nvSpPr>
            <p:spPr>
              <a:xfrm>
                <a:off x="6376684" y="1489196"/>
                <a:ext cx="497092" cy="149571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CVMFS</a:t>
                </a:r>
                <a:endParaRPr lang="en-US" b="1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750367" y="206070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err="1" smtClean="0"/>
                  <a:t>Gluster</a:t>
                </a:r>
                <a:endParaRPr lang="en-US" b="1" dirty="0"/>
              </a:p>
            </p:txBody>
          </p:sp>
          <p:sp>
            <p:nvSpPr>
              <p:cNvPr id="109" name="Rounded Rectangle 50"/>
              <p:cNvSpPr/>
              <p:nvPr/>
            </p:nvSpPr>
            <p:spPr>
              <a:xfrm rot="16200000">
                <a:off x="6391068" y="453715"/>
                <a:ext cx="384316" cy="1598023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10" name="Rounded Rectangle 51"/>
              <p:cNvSpPr/>
              <p:nvPr/>
            </p:nvSpPr>
            <p:spPr>
              <a:xfrm>
                <a:off x="6946413" y="1489196"/>
                <a:ext cx="435825" cy="150019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smtClean="0"/>
                  <a:t>NFS</a:t>
                </a:r>
                <a:endParaRPr lang="en-US" b="1" dirty="0"/>
              </a:p>
            </p:txBody>
          </p:sp>
          <p:sp>
            <p:nvSpPr>
              <p:cNvPr id="111" name="Rounded Rectangle 52"/>
              <p:cNvSpPr/>
              <p:nvPr/>
            </p:nvSpPr>
            <p:spPr>
              <a:xfrm>
                <a:off x="7543789" y="1157228"/>
                <a:ext cx="419548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DPM</a:t>
                </a:r>
                <a:endParaRPr lang="en-US" b="1" dirty="0"/>
              </a:p>
            </p:txBody>
          </p:sp>
          <p:sp>
            <p:nvSpPr>
              <p:cNvPr id="112" name="Rounded Rectangle 53"/>
              <p:cNvSpPr/>
              <p:nvPr/>
            </p:nvSpPr>
            <p:spPr>
              <a:xfrm>
                <a:off x="8058136" y="1157228"/>
                <a:ext cx="341025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err="1" smtClean="0"/>
                  <a:t>dCache</a:t>
                </a:r>
                <a:endParaRPr lang="en-US" b="1" dirty="0"/>
              </a:p>
            </p:txBody>
          </p:sp>
          <p:pic>
            <p:nvPicPr>
              <p:cNvPr id="113" name="Picture 54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0477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4" name="Picture 55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568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5" name="Picture 56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603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6" name="Picture 5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451" y="3517159"/>
                <a:ext cx="574510" cy="574510"/>
              </a:xfrm>
              <a:prstGeom prst="rect">
                <a:avLst/>
              </a:prstGeom>
            </p:spPr>
          </p:pic>
        </p:grpSp>
        <p:pic>
          <p:nvPicPr>
            <p:cNvPr id="51" name="Picture 2" descr="File:Lustre file system 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116" y="2571744"/>
              <a:ext cx="1953314" cy="428628"/>
            </a:xfrm>
            <a:prstGeom prst="rect">
              <a:avLst/>
            </a:prstGeom>
            <a:noFill/>
          </p:spPr>
        </p:pic>
        <p:sp>
          <p:nvSpPr>
            <p:cNvPr id="52" name="Rounded Rectangle 48"/>
            <p:cNvSpPr/>
            <p:nvPr/>
          </p:nvSpPr>
          <p:spPr>
            <a:xfrm>
              <a:off x="5789420" y="2714620"/>
              <a:ext cx="497092" cy="1480264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AFS</a:t>
              </a:r>
              <a:endParaRPr lang="en-US" b="1" dirty="0"/>
            </a:p>
          </p:txBody>
        </p:sp>
        <p:sp>
          <p:nvSpPr>
            <p:cNvPr id="53" name="Rounded Rectangle 36"/>
            <p:cNvSpPr/>
            <p:nvPr/>
          </p:nvSpPr>
          <p:spPr>
            <a:xfrm>
              <a:off x="3071802" y="3786190"/>
              <a:ext cx="2571768" cy="500066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54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3643306" y="3786190"/>
              <a:ext cx="1214446" cy="510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11" descr="Ho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43636" y="2285992"/>
              <a:ext cx="928694" cy="445471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高能所数据存储服务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2910" y="2000240"/>
            <a:ext cx="2143140" cy="3286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3143240" y="2357430"/>
            <a:ext cx="3929090" cy="2214578"/>
            <a:chOff x="71500" y="1483680"/>
            <a:chExt cx="5112568" cy="2088196"/>
          </a:xfrm>
        </p:grpSpPr>
        <p:sp>
          <p:nvSpPr>
            <p:cNvPr id="44" name="矩形 43"/>
            <p:cNvSpPr/>
            <p:nvPr/>
          </p:nvSpPr>
          <p:spPr>
            <a:xfrm>
              <a:off x="71500" y="1987700"/>
              <a:ext cx="5112568" cy="1584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latin typeface="Calibri" panose="020F0502020204030204" pitchFamily="34" charset="0"/>
                </a:rPr>
                <a:t>Castor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：使用磁带进行数据长期保存和备份</a:t>
              </a:r>
              <a:endParaRPr lang="zh-CN" alt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1500" y="1483680"/>
              <a:ext cx="5112568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数据长期保存和备份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cxnSp>
        <p:nvCxnSpPr>
          <p:cNvPr id="47" name="直接连接符 46"/>
          <p:cNvCxnSpPr>
            <a:stCxn id="41" idx="3"/>
          </p:cNvCxnSpPr>
          <p:nvPr/>
        </p:nvCxnSpPr>
        <p:spPr>
          <a:xfrm flipV="1">
            <a:off x="2786050" y="3071810"/>
            <a:ext cx="357190" cy="571504"/>
          </a:xfrm>
          <a:prstGeom prst="line">
            <a:avLst/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571472" y="1785926"/>
            <a:ext cx="7929618" cy="3571900"/>
            <a:chOff x="1000100" y="2214554"/>
            <a:chExt cx="7715304" cy="3396149"/>
          </a:xfrm>
        </p:grpSpPr>
        <p:grpSp>
          <p:nvGrpSpPr>
            <p:cNvPr id="49" name="Group 59"/>
            <p:cNvGrpSpPr/>
            <p:nvPr/>
          </p:nvGrpSpPr>
          <p:grpSpPr>
            <a:xfrm>
              <a:off x="1000100" y="2214554"/>
              <a:ext cx="7715304" cy="3396149"/>
              <a:chOff x="917507" y="989130"/>
              <a:chExt cx="7844842" cy="3396149"/>
            </a:xfrm>
          </p:grpSpPr>
          <p:sp>
            <p:nvSpPr>
              <p:cNvPr id="55" name="Rounded Rectangle 4"/>
              <p:cNvSpPr/>
              <p:nvPr/>
            </p:nvSpPr>
            <p:spPr>
              <a:xfrm>
                <a:off x="917507" y="989130"/>
                <a:ext cx="7844842" cy="3396149"/>
              </a:xfrm>
              <a:prstGeom prst="roundRect">
                <a:avLst>
                  <a:gd name="adj" fmla="val 818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Picture 18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399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57" name="Rounded Rectangle 21"/>
              <p:cNvSpPr/>
              <p:nvPr/>
            </p:nvSpPr>
            <p:spPr>
              <a:xfrm>
                <a:off x="1062782" y="1286213"/>
                <a:ext cx="1807230" cy="1687891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27"/>
              <p:cNvSpPr/>
              <p:nvPr/>
            </p:nvSpPr>
            <p:spPr>
              <a:xfrm>
                <a:off x="3036852" y="1207924"/>
                <a:ext cx="2620233" cy="709900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2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4643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0" name="Picture 3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1" name="Picture 3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54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2" name="Picture 1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324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3" name="pasted-image.png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77182" b="20973"/>
              <a:stretch/>
            </p:blipFill>
            <p:spPr>
              <a:xfrm>
                <a:off x="1609222" y="1516713"/>
                <a:ext cx="743784" cy="10046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416527" y="2523176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CASTOR</a:t>
                </a:r>
                <a:endParaRPr lang="en-US" b="1" dirty="0"/>
              </a:p>
            </p:txBody>
          </p:sp>
          <p:sp>
            <p:nvSpPr>
              <p:cNvPr id="65" name="Rounded Rectangle 36"/>
              <p:cNvSpPr/>
              <p:nvPr/>
            </p:nvSpPr>
            <p:spPr>
              <a:xfrm>
                <a:off x="3049852" y="1989262"/>
                <a:ext cx="2571768" cy="5000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6" name="Picture 3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94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0" name="Picture 38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3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1" name="Picture 3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818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2" name="Picture 4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70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3" name="Picture 4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767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04" name="Picture 42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9198" y="3691906"/>
                <a:ext cx="693373" cy="693373"/>
              </a:xfrm>
              <a:prstGeom prst="rect">
                <a:avLst/>
              </a:prstGeom>
            </p:spPr>
          </p:pic>
          <p:pic>
            <p:nvPicPr>
              <p:cNvPr id="105" name="Picture 43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231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106" name="Rounded Rectangle 48"/>
              <p:cNvSpPr/>
              <p:nvPr/>
            </p:nvSpPr>
            <p:spPr>
              <a:xfrm>
                <a:off x="6376684" y="1489196"/>
                <a:ext cx="497092" cy="149571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CVMFS</a:t>
                </a:r>
                <a:endParaRPr lang="en-US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750367" y="206070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err="1" smtClean="0"/>
                  <a:t>Gluster</a:t>
                </a:r>
                <a:endParaRPr lang="en-US" b="1" dirty="0"/>
              </a:p>
            </p:txBody>
          </p:sp>
          <p:sp>
            <p:nvSpPr>
              <p:cNvPr id="108" name="Rounded Rectangle 50"/>
              <p:cNvSpPr/>
              <p:nvPr/>
            </p:nvSpPr>
            <p:spPr>
              <a:xfrm rot="16200000">
                <a:off x="6391068" y="453715"/>
                <a:ext cx="384316" cy="1598023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9" name="Rounded Rectangle 51"/>
              <p:cNvSpPr/>
              <p:nvPr/>
            </p:nvSpPr>
            <p:spPr>
              <a:xfrm>
                <a:off x="6946413" y="1489196"/>
                <a:ext cx="435825" cy="150019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smtClean="0"/>
                  <a:t>NFS</a:t>
                </a:r>
                <a:endParaRPr lang="en-US" b="1" dirty="0"/>
              </a:p>
            </p:txBody>
          </p:sp>
          <p:sp>
            <p:nvSpPr>
              <p:cNvPr id="110" name="Rounded Rectangle 52"/>
              <p:cNvSpPr/>
              <p:nvPr/>
            </p:nvSpPr>
            <p:spPr>
              <a:xfrm>
                <a:off x="7543789" y="1157228"/>
                <a:ext cx="419548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DPM</a:t>
                </a:r>
                <a:endParaRPr lang="en-US" b="1" dirty="0"/>
              </a:p>
            </p:txBody>
          </p:sp>
          <p:sp>
            <p:nvSpPr>
              <p:cNvPr id="111" name="Rounded Rectangle 53"/>
              <p:cNvSpPr/>
              <p:nvPr/>
            </p:nvSpPr>
            <p:spPr>
              <a:xfrm>
                <a:off x="8058136" y="1157228"/>
                <a:ext cx="341025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err="1" smtClean="0"/>
                  <a:t>dCache</a:t>
                </a:r>
                <a:endParaRPr lang="en-US" b="1" dirty="0"/>
              </a:p>
            </p:txBody>
          </p:sp>
          <p:pic>
            <p:nvPicPr>
              <p:cNvPr id="112" name="Picture 54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0477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3" name="Picture 55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568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4" name="Picture 56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603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115" name="Picture 5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451" y="3517159"/>
                <a:ext cx="574510" cy="574510"/>
              </a:xfrm>
              <a:prstGeom prst="rect">
                <a:avLst/>
              </a:prstGeom>
            </p:spPr>
          </p:pic>
        </p:grpSp>
        <p:pic>
          <p:nvPicPr>
            <p:cNvPr id="50" name="Picture 2" descr="File:Lustre file system 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116" y="2571744"/>
              <a:ext cx="1953314" cy="428628"/>
            </a:xfrm>
            <a:prstGeom prst="rect">
              <a:avLst/>
            </a:prstGeom>
            <a:noFill/>
          </p:spPr>
        </p:pic>
        <p:sp>
          <p:nvSpPr>
            <p:cNvPr id="51" name="Rounded Rectangle 48"/>
            <p:cNvSpPr/>
            <p:nvPr/>
          </p:nvSpPr>
          <p:spPr>
            <a:xfrm>
              <a:off x="5789420" y="2714620"/>
              <a:ext cx="497092" cy="1480264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AFS</a:t>
              </a:r>
              <a:endParaRPr lang="en-US" b="1" dirty="0"/>
            </a:p>
          </p:txBody>
        </p:sp>
        <p:sp>
          <p:nvSpPr>
            <p:cNvPr id="52" name="Rounded Rectangle 36"/>
            <p:cNvSpPr/>
            <p:nvPr/>
          </p:nvSpPr>
          <p:spPr>
            <a:xfrm>
              <a:off x="3071802" y="3786190"/>
              <a:ext cx="2571768" cy="500066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53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3643306" y="3786190"/>
              <a:ext cx="1214446" cy="510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11" descr="Ho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43636" y="2285992"/>
              <a:ext cx="928694" cy="445471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高能所数据存储服务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5FC-392C-482B-9FB4-BBA786FDEF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2017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年高能物理计算和软件会议</a:t>
            </a:r>
            <a:endParaRPr lang="en-US" altLang="zh-CN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29256" y="1785926"/>
            <a:ext cx="1714512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785786" y="2000240"/>
            <a:ext cx="4071966" cy="1928826"/>
            <a:chOff x="71500" y="1483680"/>
            <a:chExt cx="5112568" cy="2088196"/>
          </a:xfrm>
        </p:grpSpPr>
        <p:sp>
          <p:nvSpPr>
            <p:cNvPr id="43" name="矩形 42"/>
            <p:cNvSpPr/>
            <p:nvPr/>
          </p:nvSpPr>
          <p:spPr>
            <a:xfrm>
              <a:off x="71500" y="1987700"/>
              <a:ext cx="5112568" cy="1584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latin typeface="Calibri" panose="020F0502020204030204" pitchFamily="34" charset="0"/>
                </a:rPr>
                <a:t>AFS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：用户</a:t>
              </a:r>
              <a:r>
                <a:rPr lang="en-US" altLang="zh-CN" sz="1400" dirty="0" smtClean="0">
                  <a:latin typeface="Calibri" panose="020F0502020204030204" pitchFamily="34" charset="0"/>
                </a:rPr>
                <a:t>HOME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目录、公共</a:t>
              </a:r>
              <a:r>
                <a:rPr lang="zh-CN" altLang="en-US" sz="1400" dirty="0">
                  <a:latin typeface="Calibri" panose="020F0502020204030204" pitchFamily="34" charset="0"/>
                </a:rPr>
                <a:t>软件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库</a:t>
              </a:r>
              <a:endParaRPr lang="en-US" altLang="zh-CN" sz="1400" dirty="0" smtClean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latin typeface="Calibri" panose="020F0502020204030204" pitchFamily="34" charset="0"/>
                </a:rPr>
                <a:t>CVMFS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：公共</a:t>
              </a:r>
              <a:r>
                <a:rPr lang="zh-CN" altLang="en-US" sz="1400" dirty="0">
                  <a:latin typeface="Calibri" panose="020F0502020204030204" pitchFamily="34" charset="0"/>
                </a:rPr>
                <a:t>软件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库</a:t>
              </a:r>
              <a:endParaRPr lang="en-US" altLang="zh-CN" sz="1400" dirty="0" smtClean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b="1" dirty="0" err="1" smtClean="0">
                  <a:latin typeface="Calibri" panose="020F0502020204030204" pitchFamily="34" charset="0"/>
                </a:rPr>
                <a:t>IHEPBox</a:t>
              </a:r>
              <a:r>
                <a:rPr lang="zh-CN" altLang="en-US" sz="1400" dirty="0" smtClean="0">
                  <a:latin typeface="Calibri" panose="020F0502020204030204" pitchFamily="34" charset="0"/>
                </a:rPr>
                <a:t>：高能所云盘，存储用户个人文件</a:t>
              </a:r>
              <a:endParaRPr lang="en-US" altLang="zh-CN" sz="14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1500" y="1483680"/>
              <a:ext cx="5112568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用户个人数据存储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4857752" y="3071810"/>
            <a:ext cx="571504" cy="1588"/>
          </a:xfrm>
          <a:prstGeom prst="line">
            <a:avLst/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2389</TotalTime>
  <Words>2068</Words>
  <Application>Microsoft Office PowerPoint</Application>
  <PresentationFormat>全屏显示(4:3)</PresentationFormat>
  <Paragraphs>439</Paragraphs>
  <Slides>28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宋体</vt:lpstr>
      <vt:lpstr>Arial</vt:lpstr>
      <vt:lpstr>Calibri</vt:lpstr>
      <vt:lpstr>Times New Roman</vt:lpstr>
      <vt:lpstr>Wingdings</vt:lpstr>
      <vt:lpstr>1_Office 主题</vt:lpstr>
      <vt:lpstr>Visio</vt:lpstr>
      <vt:lpstr>PowerPoint 演示文稿</vt:lpstr>
      <vt:lpstr>高能所承担的高能物理实验</vt:lpstr>
      <vt:lpstr>典型高能物理数据处理过程</vt:lpstr>
      <vt:lpstr>高能物理数据存储需求</vt:lpstr>
      <vt:lpstr>海量数据分布式存储系统</vt:lpstr>
      <vt:lpstr>高能所数据存储服务</vt:lpstr>
      <vt:lpstr>高能所数据存储服务</vt:lpstr>
      <vt:lpstr>高能所数据存储服务</vt:lpstr>
      <vt:lpstr>高能所数据存储服务</vt:lpstr>
      <vt:lpstr>高能所数据存储服务</vt:lpstr>
      <vt:lpstr>实验数据存储-Lustre系统</vt:lpstr>
      <vt:lpstr>Lustre部署架构</vt:lpstr>
      <vt:lpstr>Lustre规划</vt:lpstr>
      <vt:lpstr>实验数据存储-Gluster系统</vt:lpstr>
      <vt:lpstr>实验数据存储-EOS系统</vt:lpstr>
      <vt:lpstr>EOS存储现状</vt:lpstr>
      <vt:lpstr>EOS挑战</vt:lpstr>
      <vt:lpstr>数据长期存储-Castor磁带存储</vt:lpstr>
      <vt:lpstr>Castor现状</vt:lpstr>
      <vt:lpstr>用户管理-AFS</vt:lpstr>
      <vt:lpstr>公共软件库-CVMFS</vt:lpstr>
      <vt:lpstr>CVMFS系统现状</vt:lpstr>
      <vt:lpstr>高能所云盘-IHEPBox</vt:lpstr>
      <vt:lpstr>IHEPBox现状</vt:lpstr>
      <vt:lpstr>存储系统演进路线</vt:lpstr>
      <vt:lpstr>什么是CTA？</vt:lpstr>
      <vt:lpstr>总结和展望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haibo</cp:lastModifiedBy>
  <cp:revision>239</cp:revision>
  <dcterms:created xsi:type="dcterms:W3CDTF">2017-05-16T06:17:05Z</dcterms:created>
  <dcterms:modified xsi:type="dcterms:W3CDTF">2017-06-05T01:19:04Z</dcterms:modified>
</cp:coreProperties>
</file>