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717" r:id="rId3"/>
    <p:sldId id="764" r:id="rId4"/>
    <p:sldId id="762" r:id="rId5"/>
    <p:sldId id="752" r:id="rId6"/>
    <p:sldId id="763" r:id="rId7"/>
    <p:sldId id="765" r:id="rId8"/>
    <p:sldId id="719" r:id="rId9"/>
    <p:sldId id="720" r:id="rId10"/>
    <p:sldId id="721" r:id="rId11"/>
    <p:sldId id="722" r:id="rId12"/>
    <p:sldId id="723" r:id="rId13"/>
    <p:sldId id="724" r:id="rId14"/>
    <p:sldId id="746" r:id="rId15"/>
    <p:sldId id="725" r:id="rId16"/>
    <p:sldId id="726" r:id="rId17"/>
    <p:sldId id="727" r:id="rId18"/>
    <p:sldId id="728" r:id="rId19"/>
    <p:sldId id="729" r:id="rId20"/>
    <p:sldId id="730" r:id="rId21"/>
    <p:sldId id="731" r:id="rId22"/>
    <p:sldId id="732" r:id="rId23"/>
    <p:sldId id="733" r:id="rId24"/>
    <p:sldId id="735" r:id="rId25"/>
    <p:sldId id="766" r:id="rId26"/>
    <p:sldId id="753" r:id="rId27"/>
    <p:sldId id="754" r:id="rId28"/>
    <p:sldId id="758" r:id="rId29"/>
    <p:sldId id="737" r:id="rId30"/>
    <p:sldId id="745" r:id="rId31"/>
    <p:sldId id="773" r:id="rId32"/>
    <p:sldId id="772" r:id="rId33"/>
    <p:sldId id="768" r:id="rId34"/>
    <p:sldId id="769" r:id="rId35"/>
    <p:sldId id="770" r:id="rId36"/>
    <p:sldId id="747" r:id="rId37"/>
    <p:sldId id="748" r:id="rId38"/>
    <p:sldId id="759" r:id="rId39"/>
    <p:sldId id="760" r:id="rId40"/>
    <p:sldId id="750" r:id="rId41"/>
    <p:sldId id="771" r:id="rId42"/>
    <p:sldId id="774" r:id="rId43"/>
    <p:sldId id="755" r:id="rId44"/>
    <p:sldId id="736" r:id="rId45"/>
    <p:sldId id="756" r:id="rId46"/>
    <p:sldId id="757" r:id="rId47"/>
  </p:sldIdLst>
  <p:sldSz cx="9144000" cy="6858000" type="screen4x3"/>
  <p:notesSz cx="6858000" cy="91440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7AFC0-3959-DB47-A07D-B35C6BEAFA6F}" type="doc">
      <dgm:prSet loTypeId="urn:microsoft.com/office/officeart/2005/8/layout/radial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7D8EBB91-186D-D746-9324-649AB0A4382D}">
      <dgm:prSet phldrT="[文本]" custT="1"/>
      <dgm:spPr/>
      <dgm:t>
        <a:bodyPr/>
        <a:lstStyle/>
        <a:p>
          <a:r>
            <a:rPr kumimoji="0" lang="zh-CN" altLang="en-US" sz="1050" b="1" noProof="1" smtClean="0">
              <a:solidFill>
                <a:schemeClr val="bg1"/>
              </a:solidFill>
              <a:latin typeface="微软雅黑"/>
              <a:ea typeface="微软雅黑"/>
              <a:cs typeface="微软雅黑"/>
            </a:rPr>
            <a:t>不受限于物理位置</a:t>
          </a:r>
        </a:p>
        <a:p>
          <a:r>
            <a:rPr kumimoji="0" lang="zh-CN" altLang="en-US" sz="1050" b="1" noProof="1" smtClean="0">
              <a:solidFill>
                <a:schemeClr val="bg1"/>
              </a:solidFill>
              <a:latin typeface="微软雅黑"/>
              <a:ea typeface="微软雅黑"/>
              <a:cs typeface="微软雅黑"/>
            </a:rPr>
            <a:t>业务按需部署、灵活迁移、弹性扩展</a:t>
          </a:r>
          <a:endParaRPr kumimoji="0" lang="zh-CN" altLang="en-US" sz="1050" b="1" dirty="0">
            <a:solidFill>
              <a:schemeClr val="bg1"/>
            </a:solidFill>
            <a:latin typeface="微软雅黑"/>
            <a:ea typeface="微软雅黑"/>
            <a:cs typeface="微软雅黑"/>
          </a:endParaRPr>
        </a:p>
      </dgm:t>
    </dgm:pt>
    <dgm:pt modelId="{0C710C69-B6C4-CD4A-A4B3-6BE9349B347E}" type="parTrans" cxnId="{0B60D3D8-DDD8-2D47-94DC-B14D120EAC4D}">
      <dgm:prSet/>
      <dgm:spPr/>
      <dgm:t>
        <a:bodyPr/>
        <a:lstStyle/>
        <a:p>
          <a:endParaRPr lang="zh-CN" altLang="en-US" sz="2400">
            <a:latin typeface="微软雅黑"/>
            <a:ea typeface="微软雅黑"/>
            <a:cs typeface="微软雅黑"/>
          </a:endParaRPr>
        </a:p>
      </dgm:t>
    </dgm:pt>
    <dgm:pt modelId="{FA8ED284-9B9F-954B-8425-A0432A28EC7A}" type="sibTrans" cxnId="{0B60D3D8-DDD8-2D47-94DC-B14D120EAC4D}">
      <dgm:prSet/>
      <dgm:spPr/>
      <dgm:t>
        <a:bodyPr/>
        <a:lstStyle/>
        <a:p>
          <a:endParaRPr lang="zh-CN" altLang="en-US" sz="2400"/>
        </a:p>
      </dgm:t>
    </dgm:pt>
    <dgm:pt modelId="{EBCE9A98-C947-2F4F-8E28-9B323ED24D49}">
      <dgm:prSet phldrT="[文本]" custT="1"/>
      <dgm:spPr/>
      <dgm:t>
        <a:bodyPr/>
        <a:lstStyle/>
        <a:p>
          <a:r>
            <a:rPr kumimoji="0" lang="zh-CN" altLang="en-US" sz="1200" b="1" noProof="1" smtClean="0">
              <a:latin typeface="微软雅黑"/>
              <a:ea typeface="微软雅黑"/>
              <a:cs typeface="微软雅黑"/>
            </a:rPr>
            <a:t>资源统一管理</a:t>
          </a:r>
        </a:p>
        <a:p>
          <a:r>
            <a:rPr kumimoji="0" lang="zh-CN" altLang="en-US" sz="1200" b="1" noProof="1" smtClean="0">
              <a:latin typeface="微软雅黑"/>
              <a:ea typeface="微软雅黑"/>
              <a:cs typeface="微软雅黑"/>
            </a:rPr>
            <a:t>业务自动化</a:t>
          </a:r>
          <a:endParaRPr lang="zh-CN" altLang="en-US" sz="1200" dirty="0">
            <a:latin typeface="微软雅黑"/>
            <a:ea typeface="微软雅黑"/>
            <a:cs typeface="微软雅黑"/>
          </a:endParaRPr>
        </a:p>
      </dgm:t>
    </dgm:pt>
    <dgm:pt modelId="{F1954E38-4DDF-C949-9DBF-62A086721FE3}" type="parTrans" cxnId="{9D230E04-690C-6448-9340-A6B4059795EE}">
      <dgm:prSet/>
      <dgm:spPr/>
      <dgm:t>
        <a:bodyPr/>
        <a:lstStyle/>
        <a:p>
          <a:endParaRPr lang="zh-CN" altLang="en-US" sz="2400">
            <a:latin typeface="微软雅黑"/>
            <a:ea typeface="微软雅黑"/>
            <a:cs typeface="微软雅黑"/>
          </a:endParaRPr>
        </a:p>
      </dgm:t>
    </dgm:pt>
    <dgm:pt modelId="{1332FCEE-59F2-B04A-B170-8B3531ECD6A6}" type="sibTrans" cxnId="{9D230E04-690C-6448-9340-A6B4059795EE}">
      <dgm:prSet/>
      <dgm:spPr/>
      <dgm:t>
        <a:bodyPr/>
        <a:lstStyle/>
        <a:p>
          <a:endParaRPr lang="zh-CN" altLang="en-US" sz="2400"/>
        </a:p>
      </dgm:t>
    </dgm:pt>
    <dgm:pt modelId="{C3D5FBFA-3FE5-9041-A2F3-703270D8FDE7}">
      <dgm:prSet phldrT="[文本]" custT="1"/>
      <dgm:spPr/>
      <dgm:t>
        <a:bodyPr/>
        <a:lstStyle/>
        <a:p>
          <a:r>
            <a:rPr kumimoji="0" lang="zh-CN" altLang="en-US" sz="1200" b="1" noProof="1" smtClean="0">
              <a:latin typeface="微软雅黑"/>
              <a:ea typeface="微软雅黑"/>
              <a:cs typeface="微软雅黑"/>
            </a:rPr>
            <a:t>网络服务资源池化，弹性扩展、按需使用</a:t>
          </a:r>
          <a:endParaRPr lang="zh-CN" altLang="en-US" sz="1200" dirty="0">
            <a:latin typeface="微软雅黑"/>
            <a:ea typeface="微软雅黑"/>
            <a:cs typeface="微软雅黑"/>
          </a:endParaRPr>
        </a:p>
      </dgm:t>
    </dgm:pt>
    <dgm:pt modelId="{46F154FC-111E-9340-AF06-3214034AB238}" type="parTrans" cxnId="{B27715B4-66A0-5E47-B3FF-B7DE8CE4EE33}">
      <dgm:prSet/>
      <dgm:spPr/>
      <dgm:t>
        <a:bodyPr/>
        <a:lstStyle/>
        <a:p>
          <a:endParaRPr lang="zh-CN" altLang="en-US" sz="2400">
            <a:latin typeface="微软雅黑"/>
            <a:ea typeface="微软雅黑"/>
            <a:cs typeface="微软雅黑"/>
          </a:endParaRPr>
        </a:p>
      </dgm:t>
    </dgm:pt>
    <dgm:pt modelId="{EBCECB4E-3034-4445-ACF4-2227BE423A5C}" type="sibTrans" cxnId="{B27715B4-66A0-5E47-B3FF-B7DE8CE4EE33}">
      <dgm:prSet/>
      <dgm:spPr/>
      <dgm:t>
        <a:bodyPr/>
        <a:lstStyle/>
        <a:p>
          <a:endParaRPr lang="zh-CN" altLang="en-US" sz="2400"/>
        </a:p>
      </dgm:t>
    </dgm:pt>
    <dgm:pt modelId="{7C274732-F755-5344-8E24-F55402118BAF}">
      <dgm:prSet custT="1"/>
      <dgm:spPr/>
      <dgm:t>
        <a:bodyPr/>
        <a:lstStyle/>
        <a:p>
          <a:r>
            <a:rPr kumimoji="0" lang="zh-CN" altLang="en-US" sz="1200" b="1" noProof="1" smtClean="0">
              <a:latin typeface="微软雅黑"/>
              <a:ea typeface="微软雅黑"/>
              <a:cs typeface="微软雅黑"/>
              <a:sym typeface="+mn-ea" charset="0"/>
            </a:rPr>
            <a:t>业务扩展</a:t>
          </a:r>
        </a:p>
        <a:p>
          <a:r>
            <a:rPr kumimoji="0" lang="zh-CN" altLang="en-US" sz="1200" b="1" noProof="1" smtClean="0">
              <a:latin typeface="微软雅黑"/>
              <a:ea typeface="微软雅黑"/>
              <a:cs typeface="微软雅黑"/>
              <a:sym typeface="+mn-ea" charset="0"/>
            </a:rPr>
            <a:t>需要规模化</a:t>
          </a:r>
          <a:endParaRPr lang="zh-CN" altLang="en-US" sz="1200" dirty="0">
            <a:latin typeface="微软雅黑"/>
            <a:ea typeface="微软雅黑"/>
            <a:cs typeface="微软雅黑"/>
          </a:endParaRPr>
        </a:p>
      </dgm:t>
    </dgm:pt>
    <dgm:pt modelId="{07141D1E-A108-2D4B-A06A-A286D7CC76F8}" type="parTrans" cxnId="{25CE7AB6-6650-B942-9CF8-0427A5EE537B}">
      <dgm:prSet/>
      <dgm:spPr/>
      <dgm:t>
        <a:bodyPr/>
        <a:lstStyle/>
        <a:p>
          <a:endParaRPr lang="zh-CN" altLang="en-US" sz="2400">
            <a:latin typeface="微软雅黑"/>
            <a:ea typeface="微软雅黑"/>
            <a:cs typeface="微软雅黑"/>
          </a:endParaRPr>
        </a:p>
      </dgm:t>
    </dgm:pt>
    <dgm:pt modelId="{CD774397-BD4D-7745-93DE-7EB8D441446E}" type="sibTrans" cxnId="{25CE7AB6-6650-B942-9CF8-0427A5EE537B}">
      <dgm:prSet/>
      <dgm:spPr/>
      <dgm:t>
        <a:bodyPr/>
        <a:lstStyle/>
        <a:p>
          <a:endParaRPr lang="zh-CN" altLang="en-US" sz="2400"/>
        </a:p>
      </dgm:t>
    </dgm:pt>
    <dgm:pt modelId="{16A85E7A-EA8B-C248-9FAF-99F5A0D6D743}" type="pres">
      <dgm:prSet presAssocID="{B947AFC0-3959-DB47-A07D-B35C6BEAFA6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E538B13-EB06-3A47-9349-F1F520DEB079}" type="pres">
      <dgm:prSet presAssocID="{B947AFC0-3959-DB47-A07D-B35C6BEAFA6F}" presName="cycle" presStyleCnt="0"/>
      <dgm:spPr/>
      <dgm:t>
        <a:bodyPr/>
        <a:lstStyle/>
        <a:p>
          <a:endParaRPr lang="zh-CN" altLang="en-US"/>
        </a:p>
      </dgm:t>
    </dgm:pt>
    <dgm:pt modelId="{522F3E6B-7184-1344-8217-2ACCD50E8747}" type="pres">
      <dgm:prSet presAssocID="{B947AFC0-3959-DB47-A07D-B35C6BEAFA6F}" presName="centerShape" presStyleCnt="0"/>
      <dgm:spPr/>
      <dgm:t>
        <a:bodyPr/>
        <a:lstStyle/>
        <a:p>
          <a:endParaRPr lang="zh-CN" altLang="en-US"/>
        </a:p>
      </dgm:t>
    </dgm:pt>
    <dgm:pt modelId="{7C597CDF-0EFA-7A41-B6CE-205879429189}" type="pres">
      <dgm:prSet presAssocID="{B947AFC0-3959-DB47-A07D-B35C6BEAFA6F}" presName="connSite" presStyleLbl="node1" presStyleIdx="0" presStyleCnt="5"/>
      <dgm:spPr/>
      <dgm:t>
        <a:bodyPr/>
        <a:lstStyle/>
        <a:p>
          <a:endParaRPr lang="zh-CN" altLang="en-US"/>
        </a:p>
      </dgm:t>
    </dgm:pt>
    <dgm:pt modelId="{BB17BE6E-62C7-A24C-B497-E6512151B0DD}" type="pres">
      <dgm:prSet presAssocID="{B947AFC0-3959-DB47-A07D-B35C6BEAFA6F}" presName="visible" presStyleLbl="node1" presStyleIdx="0" presStyleCnt="5" custScaleX="206355" custLinFactNeighborX="-63596" custLinFactNeighborY="24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zh-CN" altLang="en-US"/>
        </a:p>
      </dgm:t>
    </dgm:pt>
    <dgm:pt modelId="{3B602767-65A3-204C-B31E-EEABB29D2BE7}" type="pres">
      <dgm:prSet presAssocID="{0C710C69-B6C4-CD4A-A4B3-6BE9349B347E}" presName="Name25" presStyleLbl="parChTrans1D1" presStyleIdx="0" presStyleCnt="4"/>
      <dgm:spPr/>
      <dgm:t>
        <a:bodyPr/>
        <a:lstStyle/>
        <a:p>
          <a:endParaRPr lang="zh-CN" altLang="en-US"/>
        </a:p>
      </dgm:t>
    </dgm:pt>
    <dgm:pt modelId="{EE8666E6-7026-A04A-82D6-103D2C6196EA}" type="pres">
      <dgm:prSet presAssocID="{7D8EBB91-186D-D746-9324-649AB0A4382D}" presName="node" presStyleCnt="0"/>
      <dgm:spPr/>
      <dgm:t>
        <a:bodyPr/>
        <a:lstStyle/>
        <a:p>
          <a:endParaRPr lang="zh-CN" altLang="en-US"/>
        </a:p>
      </dgm:t>
    </dgm:pt>
    <dgm:pt modelId="{2BF00D62-F845-B543-B9E7-D9C18370C5EE}" type="pres">
      <dgm:prSet presAssocID="{7D8EBB91-186D-D746-9324-649AB0A4382D}" presName="parentNode" presStyleLbl="node1" presStyleIdx="1" presStyleCnt="5" custScaleX="18788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FF5A63-6D41-DB4D-88CE-9DB08580D26F}" type="pres">
      <dgm:prSet presAssocID="{7D8EBB91-186D-D746-9324-649AB0A4382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650235-659B-F54C-87F9-5C6CB395B30A}" type="pres">
      <dgm:prSet presAssocID="{F1954E38-4DDF-C949-9DBF-62A086721FE3}" presName="Name25" presStyleLbl="parChTrans1D1" presStyleIdx="1" presStyleCnt="4"/>
      <dgm:spPr/>
      <dgm:t>
        <a:bodyPr/>
        <a:lstStyle/>
        <a:p>
          <a:endParaRPr lang="zh-CN" altLang="en-US"/>
        </a:p>
      </dgm:t>
    </dgm:pt>
    <dgm:pt modelId="{2B0687DA-83E6-3448-BAC9-AA0132B23DD7}" type="pres">
      <dgm:prSet presAssocID="{EBCE9A98-C947-2F4F-8E28-9B323ED24D49}" presName="node" presStyleCnt="0"/>
      <dgm:spPr/>
      <dgm:t>
        <a:bodyPr/>
        <a:lstStyle/>
        <a:p>
          <a:endParaRPr lang="zh-CN" altLang="en-US"/>
        </a:p>
      </dgm:t>
    </dgm:pt>
    <dgm:pt modelId="{8F8E0589-A1B2-344F-A698-3FE8ECE22F93}" type="pres">
      <dgm:prSet presAssocID="{EBCE9A98-C947-2F4F-8E28-9B323ED24D49}" presName="parentNode" presStyleLbl="node1" presStyleIdx="2" presStyleCnt="5" custScaleX="180569" custLinFactNeighborX="58012" custLinFactNeighborY="-366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9CBAFD-7639-4843-B83C-D4781CBBDF42}" type="pres">
      <dgm:prSet presAssocID="{EBCE9A98-C947-2F4F-8E28-9B323ED24D4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9D4746-70BD-4C41-BC77-E2D7486F2A7F}" type="pres">
      <dgm:prSet presAssocID="{46F154FC-111E-9340-AF06-3214034AB238}" presName="Name25" presStyleLbl="parChTrans1D1" presStyleIdx="2" presStyleCnt="4"/>
      <dgm:spPr/>
      <dgm:t>
        <a:bodyPr/>
        <a:lstStyle/>
        <a:p>
          <a:endParaRPr lang="zh-CN" altLang="en-US"/>
        </a:p>
      </dgm:t>
    </dgm:pt>
    <dgm:pt modelId="{FB2574E2-FA91-5C49-9FF6-7ECFE134AD2B}" type="pres">
      <dgm:prSet presAssocID="{C3D5FBFA-3FE5-9041-A2F3-703270D8FDE7}" presName="node" presStyleCnt="0"/>
      <dgm:spPr/>
      <dgm:t>
        <a:bodyPr/>
        <a:lstStyle/>
        <a:p>
          <a:endParaRPr lang="zh-CN" altLang="en-US"/>
        </a:p>
      </dgm:t>
    </dgm:pt>
    <dgm:pt modelId="{90328A4B-87C5-1447-80D9-850389A0B7C7}" type="pres">
      <dgm:prSet presAssocID="{C3D5FBFA-3FE5-9041-A2F3-703270D8FDE7}" presName="parentNode" presStyleLbl="node1" presStyleIdx="3" presStyleCnt="5" custScaleX="181008" custLinFactNeighborX="54629" custLinFactNeighborY="-112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7BED97-4D42-6B4E-809F-873BBC820A4C}" type="pres">
      <dgm:prSet presAssocID="{C3D5FBFA-3FE5-9041-A2F3-703270D8FDE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7FDEB3-B473-4545-8F4B-060FF2726334}" type="pres">
      <dgm:prSet presAssocID="{07141D1E-A108-2D4B-A06A-A286D7CC76F8}" presName="Name25" presStyleLbl="parChTrans1D1" presStyleIdx="3" presStyleCnt="4"/>
      <dgm:spPr/>
      <dgm:t>
        <a:bodyPr/>
        <a:lstStyle/>
        <a:p>
          <a:endParaRPr lang="zh-CN" altLang="en-US"/>
        </a:p>
      </dgm:t>
    </dgm:pt>
    <dgm:pt modelId="{B1D290DB-F3AA-F14D-8844-C819DF59B7A7}" type="pres">
      <dgm:prSet presAssocID="{7C274732-F755-5344-8E24-F55402118BAF}" presName="node" presStyleCnt="0"/>
      <dgm:spPr/>
      <dgm:t>
        <a:bodyPr/>
        <a:lstStyle/>
        <a:p>
          <a:endParaRPr lang="zh-CN" altLang="en-US"/>
        </a:p>
      </dgm:t>
    </dgm:pt>
    <dgm:pt modelId="{60FE422D-F3D4-334D-A0CB-70C36F75BBD8}" type="pres">
      <dgm:prSet presAssocID="{7C274732-F755-5344-8E24-F55402118BAF}" presName="parentNode" presStyleLbl="node1" presStyleIdx="4" presStyleCnt="5" custScaleX="20242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46F438-BA49-984D-96DE-50C225E52856}" type="pres">
      <dgm:prSet presAssocID="{7C274732-F755-5344-8E24-F55402118BA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09D448D-D39B-4280-8E65-6CF315E61BC4}" type="presOf" srcId="{B947AFC0-3959-DB47-A07D-B35C6BEAFA6F}" destId="{16A85E7A-EA8B-C248-9FAF-99F5A0D6D743}" srcOrd="0" destOrd="0" presId="urn:microsoft.com/office/officeart/2005/8/layout/radial2"/>
    <dgm:cxn modelId="{0B60D3D8-DDD8-2D47-94DC-B14D120EAC4D}" srcId="{B947AFC0-3959-DB47-A07D-B35C6BEAFA6F}" destId="{7D8EBB91-186D-D746-9324-649AB0A4382D}" srcOrd="0" destOrd="0" parTransId="{0C710C69-B6C4-CD4A-A4B3-6BE9349B347E}" sibTransId="{FA8ED284-9B9F-954B-8425-A0432A28EC7A}"/>
    <dgm:cxn modelId="{B27715B4-66A0-5E47-B3FF-B7DE8CE4EE33}" srcId="{B947AFC0-3959-DB47-A07D-B35C6BEAFA6F}" destId="{C3D5FBFA-3FE5-9041-A2F3-703270D8FDE7}" srcOrd="2" destOrd="0" parTransId="{46F154FC-111E-9340-AF06-3214034AB238}" sibTransId="{EBCECB4E-3034-4445-ACF4-2227BE423A5C}"/>
    <dgm:cxn modelId="{E5A0AD2A-5262-4FDE-B705-BDE2604E21FA}" type="presOf" srcId="{07141D1E-A108-2D4B-A06A-A286D7CC76F8}" destId="{7B7FDEB3-B473-4545-8F4B-060FF2726334}" srcOrd="0" destOrd="0" presId="urn:microsoft.com/office/officeart/2005/8/layout/radial2"/>
    <dgm:cxn modelId="{E9DBFC55-E8EE-4AAD-AC59-E521576FA0F2}" type="presOf" srcId="{46F154FC-111E-9340-AF06-3214034AB238}" destId="{009D4746-70BD-4C41-BC77-E2D7486F2A7F}" srcOrd="0" destOrd="0" presId="urn:microsoft.com/office/officeart/2005/8/layout/radial2"/>
    <dgm:cxn modelId="{9D230E04-690C-6448-9340-A6B4059795EE}" srcId="{B947AFC0-3959-DB47-A07D-B35C6BEAFA6F}" destId="{EBCE9A98-C947-2F4F-8E28-9B323ED24D49}" srcOrd="1" destOrd="0" parTransId="{F1954E38-4DDF-C949-9DBF-62A086721FE3}" sibTransId="{1332FCEE-59F2-B04A-B170-8B3531ECD6A6}"/>
    <dgm:cxn modelId="{DC948045-584B-4680-A534-006F4EA9442B}" type="presOf" srcId="{0C710C69-B6C4-CD4A-A4B3-6BE9349B347E}" destId="{3B602767-65A3-204C-B31E-EEABB29D2BE7}" srcOrd="0" destOrd="0" presId="urn:microsoft.com/office/officeart/2005/8/layout/radial2"/>
    <dgm:cxn modelId="{21D2D14E-63D5-43B2-BC92-E04F493DAC8C}" type="presOf" srcId="{C3D5FBFA-3FE5-9041-A2F3-703270D8FDE7}" destId="{90328A4B-87C5-1447-80D9-850389A0B7C7}" srcOrd="0" destOrd="0" presId="urn:microsoft.com/office/officeart/2005/8/layout/radial2"/>
    <dgm:cxn modelId="{2F3D92EC-3882-4D0A-BB1A-72D9D016B6F5}" type="presOf" srcId="{7C274732-F755-5344-8E24-F55402118BAF}" destId="{60FE422D-F3D4-334D-A0CB-70C36F75BBD8}" srcOrd="0" destOrd="0" presId="urn:microsoft.com/office/officeart/2005/8/layout/radial2"/>
    <dgm:cxn modelId="{25CE7AB6-6650-B942-9CF8-0427A5EE537B}" srcId="{B947AFC0-3959-DB47-A07D-B35C6BEAFA6F}" destId="{7C274732-F755-5344-8E24-F55402118BAF}" srcOrd="3" destOrd="0" parTransId="{07141D1E-A108-2D4B-A06A-A286D7CC76F8}" sibTransId="{CD774397-BD4D-7745-93DE-7EB8D441446E}"/>
    <dgm:cxn modelId="{BC1E463A-6539-4DC8-B247-F44616A8715C}" type="presOf" srcId="{7D8EBB91-186D-D746-9324-649AB0A4382D}" destId="{2BF00D62-F845-B543-B9E7-D9C18370C5EE}" srcOrd="0" destOrd="0" presId="urn:microsoft.com/office/officeart/2005/8/layout/radial2"/>
    <dgm:cxn modelId="{BBDA540F-7F20-41F4-B311-09CAF8900CED}" type="presOf" srcId="{F1954E38-4DDF-C949-9DBF-62A086721FE3}" destId="{C9650235-659B-F54C-87F9-5C6CB395B30A}" srcOrd="0" destOrd="0" presId="urn:microsoft.com/office/officeart/2005/8/layout/radial2"/>
    <dgm:cxn modelId="{0355D8C7-97F4-4945-B464-56969707430F}" type="presOf" srcId="{EBCE9A98-C947-2F4F-8E28-9B323ED24D49}" destId="{8F8E0589-A1B2-344F-A698-3FE8ECE22F93}" srcOrd="0" destOrd="0" presId="urn:microsoft.com/office/officeart/2005/8/layout/radial2"/>
    <dgm:cxn modelId="{DAAB4C51-F05B-49D1-9B8F-D2FE4AB2A4A5}" type="presParOf" srcId="{16A85E7A-EA8B-C248-9FAF-99F5A0D6D743}" destId="{EE538B13-EB06-3A47-9349-F1F520DEB079}" srcOrd="0" destOrd="0" presId="urn:microsoft.com/office/officeart/2005/8/layout/radial2"/>
    <dgm:cxn modelId="{82A757B1-2B2D-4A17-84E8-AB05FBB4ED6A}" type="presParOf" srcId="{EE538B13-EB06-3A47-9349-F1F520DEB079}" destId="{522F3E6B-7184-1344-8217-2ACCD50E8747}" srcOrd="0" destOrd="0" presId="urn:microsoft.com/office/officeart/2005/8/layout/radial2"/>
    <dgm:cxn modelId="{38685551-0182-4531-96B9-0839CA7F63CD}" type="presParOf" srcId="{522F3E6B-7184-1344-8217-2ACCD50E8747}" destId="{7C597CDF-0EFA-7A41-B6CE-205879429189}" srcOrd="0" destOrd="0" presId="urn:microsoft.com/office/officeart/2005/8/layout/radial2"/>
    <dgm:cxn modelId="{94848DFB-E49C-4EEF-A14A-AC7CF290E96C}" type="presParOf" srcId="{522F3E6B-7184-1344-8217-2ACCD50E8747}" destId="{BB17BE6E-62C7-A24C-B497-E6512151B0DD}" srcOrd="1" destOrd="0" presId="urn:microsoft.com/office/officeart/2005/8/layout/radial2"/>
    <dgm:cxn modelId="{D318F5AB-1608-4891-B01A-83D64F177B9B}" type="presParOf" srcId="{EE538B13-EB06-3A47-9349-F1F520DEB079}" destId="{3B602767-65A3-204C-B31E-EEABB29D2BE7}" srcOrd="1" destOrd="0" presId="urn:microsoft.com/office/officeart/2005/8/layout/radial2"/>
    <dgm:cxn modelId="{9ADFDBA3-3D41-4381-A95A-8FF4DF81D50E}" type="presParOf" srcId="{EE538B13-EB06-3A47-9349-F1F520DEB079}" destId="{EE8666E6-7026-A04A-82D6-103D2C6196EA}" srcOrd="2" destOrd="0" presId="urn:microsoft.com/office/officeart/2005/8/layout/radial2"/>
    <dgm:cxn modelId="{D4DD5878-5CB1-4A31-A4FB-1612E1A84801}" type="presParOf" srcId="{EE8666E6-7026-A04A-82D6-103D2C6196EA}" destId="{2BF00D62-F845-B543-B9E7-D9C18370C5EE}" srcOrd="0" destOrd="0" presId="urn:microsoft.com/office/officeart/2005/8/layout/radial2"/>
    <dgm:cxn modelId="{F79A8E2A-A89B-454F-B277-AED76ECB9BA1}" type="presParOf" srcId="{EE8666E6-7026-A04A-82D6-103D2C6196EA}" destId="{41FF5A63-6D41-DB4D-88CE-9DB08580D26F}" srcOrd="1" destOrd="0" presId="urn:microsoft.com/office/officeart/2005/8/layout/radial2"/>
    <dgm:cxn modelId="{D4F68830-7831-4D67-A8E0-BD89B6A933B4}" type="presParOf" srcId="{EE538B13-EB06-3A47-9349-F1F520DEB079}" destId="{C9650235-659B-F54C-87F9-5C6CB395B30A}" srcOrd="3" destOrd="0" presId="urn:microsoft.com/office/officeart/2005/8/layout/radial2"/>
    <dgm:cxn modelId="{75D25E46-C6F7-452D-992E-0A9889FD8A26}" type="presParOf" srcId="{EE538B13-EB06-3A47-9349-F1F520DEB079}" destId="{2B0687DA-83E6-3448-BAC9-AA0132B23DD7}" srcOrd="4" destOrd="0" presId="urn:microsoft.com/office/officeart/2005/8/layout/radial2"/>
    <dgm:cxn modelId="{3EA5D460-5B03-4610-8720-CD5262B3C853}" type="presParOf" srcId="{2B0687DA-83E6-3448-BAC9-AA0132B23DD7}" destId="{8F8E0589-A1B2-344F-A698-3FE8ECE22F93}" srcOrd="0" destOrd="0" presId="urn:microsoft.com/office/officeart/2005/8/layout/radial2"/>
    <dgm:cxn modelId="{6DDC49B2-6C4D-4566-9AE8-6CB6B9A518AB}" type="presParOf" srcId="{2B0687DA-83E6-3448-BAC9-AA0132B23DD7}" destId="{8C9CBAFD-7639-4843-B83C-D4781CBBDF42}" srcOrd="1" destOrd="0" presId="urn:microsoft.com/office/officeart/2005/8/layout/radial2"/>
    <dgm:cxn modelId="{FAA6ACB6-9A55-4AAD-965C-7DAB0AD1D2B2}" type="presParOf" srcId="{EE538B13-EB06-3A47-9349-F1F520DEB079}" destId="{009D4746-70BD-4C41-BC77-E2D7486F2A7F}" srcOrd="5" destOrd="0" presId="urn:microsoft.com/office/officeart/2005/8/layout/radial2"/>
    <dgm:cxn modelId="{12ECC870-D9AF-4FD9-8047-5477057AD075}" type="presParOf" srcId="{EE538B13-EB06-3A47-9349-F1F520DEB079}" destId="{FB2574E2-FA91-5C49-9FF6-7ECFE134AD2B}" srcOrd="6" destOrd="0" presId="urn:microsoft.com/office/officeart/2005/8/layout/radial2"/>
    <dgm:cxn modelId="{CE7416F2-B612-4A60-BC0F-EDA34D8F2FC6}" type="presParOf" srcId="{FB2574E2-FA91-5C49-9FF6-7ECFE134AD2B}" destId="{90328A4B-87C5-1447-80D9-850389A0B7C7}" srcOrd="0" destOrd="0" presId="urn:microsoft.com/office/officeart/2005/8/layout/radial2"/>
    <dgm:cxn modelId="{61291F4F-73D6-47F8-BC9C-73FEFBD31BB8}" type="presParOf" srcId="{FB2574E2-FA91-5C49-9FF6-7ECFE134AD2B}" destId="{CB7BED97-4D42-6B4E-809F-873BBC820A4C}" srcOrd="1" destOrd="0" presId="urn:microsoft.com/office/officeart/2005/8/layout/radial2"/>
    <dgm:cxn modelId="{62816822-A098-4205-A1A1-0F46CAA85FDD}" type="presParOf" srcId="{EE538B13-EB06-3A47-9349-F1F520DEB079}" destId="{7B7FDEB3-B473-4545-8F4B-060FF2726334}" srcOrd="7" destOrd="0" presId="urn:microsoft.com/office/officeart/2005/8/layout/radial2"/>
    <dgm:cxn modelId="{23461717-7951-4B27-997B-220088635AD6}" type="presParOf" srcId="{EE538B13-EB06-3A47-9349-F1F520DEB079}" destId="{B1D290DB-F3AA-F14D-8844-C819DF59B7A7}" srcOrd="8" destOrd="0" presId="urn:microsoft.com/office/officeart/2005/8/layout/radial2"/>
    <dgm:cxn modelId="{9E23419C-F3CC-45A8-B90F-DFB07B372B45}" type="presParOf" srcId="{B1D290DB-F3AA-F14D-8844-C819DF59B7A7}" destId="{60FE422D-F3D4-334D-A0CB-70C36F75BBD8}" srcOrd="0" destOrd="0" presId="urn:microsoft.com/office/officeart/2005/8/layout/radial2"/>
    <dgm:cxn modelId="{05E76B12-1EA6-4974-A9A8-8CB28CEA83A0}" type="presParOf" srcId="{B1D290DB-F3AA-F14D-8844-C819DF59B7A7}" destId="{EB46F438-BA49-984D-96DE-50C225E5285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FDEB3-B473-4545-8F4B-060FF2726334}">
      <dsp:nvSpPr>
        <dsp:cNvPr id="0" name=""/>
        <dsp:cNvSpPr/>
      </dsp:nvSpPr>
      <dsp:spPr>
        <a:xfrm rot="3881175">
          <a:off x="2589778" y="2847449"/>
          <a:ext cx="686072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686072" y="18413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4746-70BD-4C41-BC77-E2D7486F2A7F}">
      <dsp:nvSpPr>
        <dsp:cNvPr id="0" name=""/>
        <dsp:cNvSpPr/>
      </dsp:nvSpPr>
      <dsp:spPr>
        <a:xfrm rot="1029837">
          <a:off x="3047997" y="2269263"/>
          <a:ext cx="636418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636418" y="18413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50235-659B-F54C-87F9-5C6CB395B30A}">
      <dsp:nvSpPr>
        <dsp:cNvPr id="0" name=""/>
        <dsp:cNvSpPr/>
      </dsp:nvSpPr>
      <dsp:spPr>
        <a:xfrm rot="20514434">
          <a:off x="3045262" y="1736280"/>
          <a:ext cx="683848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683848" y="18413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02767-65A3-204C-B31E-EEABB29D2BE7}">
      <dsp:nvSpPr>
        <dsp:cNvPr id="0" name=""/>
        <dsp:cNvSpPr/>
      </dsp:nvSpPr>
      <dsp:spPr>
        <a:xfrm rot="17747711">
          <a:off x="2596259" y="1178534"/>
          <a:ext cx="691477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691477" y="18413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7BE6E-62C7-A24C-B497-E6512151B0DD}">
      <dsp:nvSpPr>
        <dsp:cNvPr id="0" name=""/>
        <dsp:cNvSpPr/>
      </dsp:nvSpPr>
      <dsp:spPr>
        <a:xfrm>
          <a:off x="42687" y="1321071"/>
          <a:ext cx="3088042" cy="149647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F00D62-F845-B543-B9E7-D9C18370C5EE}">
      <dsp:nvSpPr>
        <dsp:cNvPr id="0" name=""/>
        <dsp:cNvSpPr/>
      </dsp:nvSpPr>
      <dsp:spPr>
        <a:xfrm>
          <a:off x="2459093" y="1932"/>
          <a:ext cx="1686986" cy="8978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CN" altLang="en-US" sz="1050" b="1" kern="1200" noProof="1" smtClean="0">
              <a:solidFill>
                <a:schemeClr val="bg1"/>
              </a:solidFill>
              <a:latin typeface="微软雅黑"/>
              <a:ea typeface="微软雅黑"/>
              <a:cs typeface="微软雅黑"/>
            </a:rPr>
            <a:t>不受限于物理位置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CN" altLang="en-US" sz="1050" b="1" kern="1200" noProof="1" smtClean="0">
              <a:solidFill>
                <a:schemeClr val="bg1"/>
              </a:solidFill>
              <a:latin typeface="微软雅黑"/>
              <a:ea typeface="微软雅黑"/>
              <a:cs typeface="微软雅黑"/>
            </a:rPr>
            <a:t>业务按需部署、灵活迁移、弹性扩展</a:t>
          </a:r>
          <a:endParaRPr kumimoji="0" lang="zh-CN" altLang="en-US" sz="1050" b="1" kern="1200" dirty="0">
            <a:solidFill>
              <a:schemeClr val="bg1"/>
            </a:solidFill>
            <a:latin typeface="微软雅黑"/>
            <a:ea typeface="微软雅黑"/>
            <a:cs typeface="微软雅黑"/>
          </a:endParaRPr>
        </a:p>
      </dsp:txBody>
      <dsp:txXfrm>
        <a:off x="2706146" y="133424"/>
        <a:ext cx="1192880" cy="634898"/>
      </dsp:txXfrm>
    </dsp:sp>
    <dsp:sp modelId="{8F8E0589-A1B2-344F-A698-3FE8ECE22F93}">
      <dsp:nvSpPr>
        <dsp:cNvPr id="0" name=""/>
        <dsp:cNvSpPr/>
      </dsp:nvSpPr>
      <dsp:spPr>
        <a:xfrm>
          <a:off x="3599761" y="971454"/>
          <a:ext cx="1621297" cy="8978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CN" altLang="en-US" sz="1200" b="1" kern="1200" noProof="1" smtClean="0">
              <a:latin typeface="微软雅黑"/>
              <a:ea typeface="微软雅黑"/>
              <a:cs typeface="微软雅黑"/>
            </a:rPr>
            <a:t>资源统一管理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CN" altLang="en-US" sz="1200" b="1" kern="1200" noProof="1" smtClean="0">
              <a:latin typeface="微软雅黑"/>
              <a:ea typeface="微软雅黑"/>
              <a:cs typeface="微软雅黑"/>
            </a:rPr>
            <a:t>业务自动化</a:t>
          </a:r>
          <a:endParaRPr lang="zh-CN" altLang="en-US" sz="1200" kern="1200" dirty="0">
            <a:latin typeface="微软雅黑"/>
            <a:ea typeface="微软雅黑"/>
            <a:cs typeface="微软雅黑"/>
          </a:endParaRPr>
        </a:p>
      </dsp:txBody>
      <dsp:txXfrm>
        <a:off x="3837194" y="1102946"/>
        <a:ext cx="1146431" cy="634898"/>
      </dsp:txXfrm>
    </dsp:sp>
    <dsp:sp modelId="{90328A4B-87C5-1447-80D9-850389A0B7C7}">
      <dsp:nvSpPr>
        <dsp:cNvPr id="0" name=""/>
        <dsp:cNvSpPr/>
      </dsp:nvSpPr>
      <dsp:spPr>
        <a:xfrm>
          <a:off x="3566922" y="2151717"/>
          <a:ext cx="1625239" cy="8978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CN" altLang="en-US" sz="1200" b="1" kern="1200" noProof="1" smtClean="0">
              <a:latin typeface="微软雅黑"/>
              <a:ea typeface="微软雅黑"/>
              <a:cs typeface="微软雅黑"/>
            </a:rPr>
            <a:t>网络服务资源池化，弹性扩展、按需使用</a:t>
          </a:r>
          <a:endParaRPr lang="zh-CN" altLang="en-US" sz="1200" kern="1200" dirty="0">
            <a:latin typeface="微软雅黑"/>
            <a:ea typeface="微软雅黑"/>
            <a:cs typeface="微软雅黑"/>
          </a:endParaRPr>
        </a:p>
      </dsp:txBody>
      <dsp:txXfrm>
        <a:off x="3804933" y="2283209"/>
        <a:ext cx="1149217" cy="634898"/>
      </dsp:txXfrm>
    </dsp:sp>
    <dsp:sp modelId="{60FE422D-F3D4-334D-A0CB-70C36F75BBD8}">
      <dsp:nvSpPr>
        <dsp:cNvPr id="0" name=""/>
        <dsp:cNvSpPr/>
      </dsp:nvSpPr>
      <dsp:spPr>
        <a:xfrm>
          <a:off x="2377476" y="3164185"/>
          <a:ext cx="1817574" cy="8978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CN" altLang="en-US" sz="1200" b="1" kern="1200" noProof="1" smtClean="0">
              <a:latin typeface="微软雅黑"/>
              <a:ea typeface="微软雅黑"/>
              <a:cs typeface="微软雅黑"/>
              <a:sym typeface="+mn-ea" charset="0"/>
            </a:rPr>
            <a:t>业务扩展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CN" altLang="en-US" sz="1200" b="1" kern="1200" noProof="1" smtClean="0">
              <a:latin typeface="微软雅黑"/>
              <a:ea typeface="微软雅黑"/>
              <a:cs typeface="微软雅黑"/>
              <a:sym typeface="+mn-ea" charset="0"/>
            </a:rPr>
            <a:t>需要规模化</a:t>
          </a:r>
          <a:endParaRPr lang="zh-CN" altLang="en-US" sz="1200" kern="1200" dirty="0">
            <a:latin typeface="微软雅黑"/>
            <a:ea typeface="微软雅黑"/>
            <a:cs typeface="微软雅黑"/>
          </a:endParaRPr>
        </a:p>
      </dsp:txBody>
      <dsp:txXfrm>
        <a:off x="2643654" y="3295677"/>
        <a:ext cx="1285218" cy="634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>
                <a:latin typeface="Calibri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E70EA71-343F-48C8-97F1-FB1A43565559}" type="datetimeFigureOut">
              <a:rPr lang="zh-CN" altLang="en-US"/>
              <a:pPr>
                <a:defRPr/>
              </a:pPr>
              <a:t>2017/6/5</a:t>
            </a:fld>
            <a:endParaRPr lang="zh-CN" altLang="en-US"/>
          </a:p>
        </p:txBody>
      </p:sp>
      <p:sp>
        <p:nvSpPr>
          <p:cNvPr id="2253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>
                <a:latin typeface="Calibri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8A920E8-87BE-4EDD-B7F4-7AE75DEE4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384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宋体" charset="0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宋体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宋体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宋体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宋体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8196" name="日期占位符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fld id="{781AE483-A6F8-4A25-B76F-A1CAF7016FAB}" type="datetime1">
              <a:rPr lang="zh-CN" altLang="en-US" sz="20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2017/6/5</a:t>
            </a:fld>
            <a:endParaRPr lang="zh-CN" altLang="en-US" sz="2000" b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fld id="{A44A133B-2CF9-437A-8233-BF91ECF40377}" type="slidenum">
              <a:rPr lang="zh-CN" altLang="en-US" sz="20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zh-CN" altLang="en-US" sz="2000" b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40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20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421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52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0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7F262-A9F4-4425-A691-09C32EBC1FFF}" type="datetimeFigureOut">
              <a:rPr lang="zh-CN" altLang="en-US"/>
              <a:pPr>
                <a:defRPr/>
              </a:pPr>
              <a:t>2017/6/5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3FD21-F1E8-4AFC-9C6D-D9B34945DB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B3D1-9A6D-4B60-A4B4-9C9D565A16E2}" type="datetimeFigureOut">
              <a:rPr lang="zh-CN" altLang="en-US"/>
              <a:pPr>
                <a:defRPr/>
              </a:pPr>
              <a:t>2017/6/5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05FC8-BC5C-4D4C-9FF8-3C72E1572C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BD0C0-E532-43F2-8351-82FF1FEB341E}" type="datetimeFigureOut">
              <a:rPr lang="zh-CN" altLang="en-US"/>
              <a:pPr>
                <a:defRPr/>
              </a:pPr>
              <a:t>2017/6/5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B7231-6212-43B8-A74D-F0F021EA22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内容占位符 21"/>
          <p:cNvSpPr>
            <a:spLocks noGrp="1"/>
          </p:cNvSpPr>
          <p:nvPr>
            <p:ph sz="quarter" idx="16"/>
          </p:nvPr>
        </p:nvSpPr>
        <p:spPr>
          <a:xfrm>
            <a:off x="571472" y="1142984"/>
            <a:ext cx="8001056" cy="5072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96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7"/>
          </p:nvPr>
        </p:nvSpPr>
        <p:spPr>
          <a:xfrm>
            <a:off x="500064" y="214294"/>
            <a:ext cx="8143875" cy="500063"/>
          </a:xfrm>
          <a:prstGeom prst="rect">
            <a:avLst/>
          </a:prstGeom>
        </p:spPr>
        <p:txBody>
          <a:bodyPr/>
          <a:lstStyle>
            <a:lvl1pPr>
              <a:buNone/>
              <a:defRPr sz="2407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9812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21757-D705-40B7-AC75-FD5B8300FB56}" type="datetimeFigureOut">
              <a:rPr lang="zh-CN" altLang="en-US"/>
              <a:pPr>
                <a:defRPr/>
              </a:pPr>
              <a:t>2017/6/5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F3967-2860-4A98-928E-D802FB8D12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0D79C-26E1-4582-90F7-6E26F95FD03A}" type="datetimeFigureOut">
              <a:rPr lang="zh-CN" altLang="en-US"/>
              <a:pPr>
                <a:defRPr/>
              </a:pPr>
              <a:t>2017/6/5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A7869-015A-4FF6-A0BC-AA4C79DFF8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1E1AF-9A1F-45C2-B3DF-923B22904B4E}" type="datetimeFigureOut">
              <a:rPr lang="zh-CN" altLang="en-US"/>
              <a:pPr>
                <a:defRPr/>
              </a:pPr>
              <a:t>2017/6/5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A9A47-C931-4EEF-8C38-B049D49320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072F9-F1EE-4ACD-92F8-7ECB9823830D}" type="datetimeFigureOut">
              <a:rPr lang="zh-CN" altLang="en-US"/>
              <a:pPr>
                <a:defRPr/>
              </a:pPr>
              <a:t>2017/6/5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C09E2-CDDA-4BB1-AAD5-934D5D4229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6AD47-2575-4411-B6AB-4F314C0C6AB0}" type="datetimeFigureOut">
              <a:rPr lang="zh-CN" altLang="en-US"/>
              <a:pPr>
                <a:defRPr/>
              </a:pPr>
              <a:t>2017/6/5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45444-AA71-4383-8D45-D5CC0ED3C8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DD1A8-387B-484F-93F8-DBB7C90063BF}" type="datetimeFigureOut">
              <a:rPr lang="zh-CN" altLang="en-US"/>
              <a:pPr>
                <a:defRPr/>
              </a:pPr>
              <a:t>2017/6/5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79108-0013-4D78-AEF7-549BAAAB4E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E3688-8A8D-4A44-81BE-B2E296AD1559}" type="datetimeFigureOut">
              <a:rPr lang="zh-CN" altLang="en-US"/>
              <a:pPr>
                <a:defRPr/>
              </a:pPr>
              <a:t>2017/6/5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6491B-1913-4400-B71D-1655FDE375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36BA-8844-47E3-A853-99F11DBD1345}" type="datetimeFigureOut">
              <a:rPr lang="zh-CN" altLang="en-US"/>
              <a:pPr>
                <a:defRPr/>
              </a:pPr>
              <a:t>2017/6/5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251DA-DF70-42B1-90F0-4E456F6B99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二级</a:t>
            </a:r>
            <a:endParaRPr lang="en-US" altLang="zh-CN" smtClean="0"/>
          </a:p>
          <a:p>
            <a:pPr lvl="2"/>
            <a:r>
              <a:rPr lang="zh-CN" altLang="en-US" smtClean="0"/>
              <a:t>三级</a:t>
            </a:r>
            <a:endParaRPr lang="en-US" altLang="zh-CN" smtClean="0"/>
          </a:p>
          <a:p>
            <a:pPr lvl="3"/>
            <a:r>
              <a:rPr lang="zh-CN" altLang="en-US" smtClean="0"/>
              <a:t>四级</a:t>
            </a:r>
            <a:endParaRPr lang="en-US" altLang="zh-CN" smtClean="0"/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AA7B325-0685-4F17-A517-B1F1A28BB873}" type="datetimeFigureOut">
              <a:rPr lang="zh-CN" altLang="en-US"/>
              <a:pPr>
                <a:defRPr/>
              </a:pPr>
              <a:t>2017/6/5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charset="0"/>
              <a:buNone/>
              <a:defRPr sz="1200">
                <a:solidFill>
                  <a:srgbClr val="898989"/>
                </a:solidFill>
                <a:latin typeface="+mn-lt"/>
                <a:ea typeface="宋体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幻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71AC8FD-03B0-4630-B73C-B6C0F70B04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  <a:cs typeface="宋体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  <a:cs typeface="宋体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 idx="4294967295"/>
          </p:nvPr>
        </p:nvSpPr>
        <p:spPr>
          <a:xfrm>
            <a:off x="121185" y="1645683"/>
            <a:ext cx="8901629" cy="1470025"/>
          </a:xfrm>
        </p:spPr>
        <p:txBody>
          <a:bodyPr/>
          <a:lstStyle/>
          <a:p>
            <a:pPr eaLnBrk="1" hangingPunct="1"/>
            <a:r>
              <a:rPr kumimoji="0" lang="zh-CN" altLang="en-US" sz="3600" dirty="0" smtClean="0"/>
              <a:t>面向高能物理需求的网络架构及性能优化</a:t>
            </a:r>
          </a:p>
        </p:txBody>
      </p:sp>
      <p:sp>
        <p:nvSpPr>
          <p:cNvPr id="2051" name="副标题 2"/>
          <p:cNvSpPr>
            <a:spLocks noGrp="1"/>
          </p:cNvSpPr>
          <p:nvPr>
            <p:ph type="subTitle" idx="4294967295"/>
          </p:nvPr>
        </p:nvSpPr>
        <p:spPr>
          <a:xfrm>
            <a:off x="1371599" y="3630059"/>
            <a:ext cx="6400800" cy="1949984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Arial" charset="0"/>
              <a:buNone/>
            </a:pPr>
            <a:endParaRPr kumimoji="0" lang="en-US" altLang="zh-CN" sz="2000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kumimoji="0" lang="en-US" altLang="zh-CN" sz="2000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kumimoji="0" lang="zh-CN" altLang="en-US" sz="2000" dirty="0" smtClean="0">
                <a:solidFill>
                  <a:srgbClr val="FF0000"/>
                </a:solidFill>
              </a:rPr>
              <a:t>齐法制 </a:t>
            </a:r>
            <a:r>
              <a:rPr kumimoji="0" lang="zh-CN" altLang="en-US" sz="2000" dirty="0" smtClean="0">
                <a:solidFill>
                  <a:srgbClr val="898989"/>
                </a:solidFill>
              </a:rPr>
              <a:t>孙智慧 崔涛 齐</a:t>
            </a:r>
            <a:r>
              <a:rPr kumimoji="0" lang="zh-CN" altLang="en-US" sz="2000" smtClean="0">
                <a:solidFill>
                  <a:srgbClr val="898989"/>
                </a:solidFill>
              </a:rPr>
              <a:t>孟尧 曾珊 </a:t>
            </a:r>
            <a:endParaRPr kumimoji="0" lang="en-US" altLang="zh-CN" sz="2000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lnSpc>
                <a:spcPct val="150000"/>
              </a:lnSpc>
              <a:buFont typeface="Arial" charset="0"/>
              <a:buNone/>
            </a:pPr>
            <a:r>
              <a:rPr kumimoji="0" lang="zh-CN" altLang="en-US" sz="2000" dirty="0" smtClean="0">
                <a:solidFill>
                  <a:srgbClr val="898989"/>
                </a:solidFill>
              </a:rPr>
              <a:t>高能所计算中心</a:t>
            </a:r>
            <a:endParaRPr kumimoji="0" lang="en-US" altLang="zh-CN" sz="2000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kumimoji="0" lang="en-US" altLang="zh-CN" sz="2000" dirty="0" smtClean="0">
                <a:solidFill>
                  <a:srgbClr val="898989"/>
                </a:solidFill>
              </a:rPr>
              <a:t>2017.6.5</a:t>
            </a:r>
            <a:r>
              <a:rPr kumimoji="0" lang="zh-CN" altLang="en-US" sz="2000" dirty="0" smtClean="0">
                <a:solidFill>
                  <a:srgbClr val="898989"/>
                </a:solidFill>
              </a:rPr>
              <a:t> 成都</a:t>
            </a:r>
            <a:endParaRPr kumimoji="0" lang="en-US" altLang="zh-CN" sz="2000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kumimoji="0" lang="en-US" altLang="zh-CN" sz="2000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kumimoji="0" lang="en-US" altLang="zh-CN" sz="2000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kumimoji="0" lang="en-US" altLang="zh-CN" sz="2000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kumimoji="0" lang="en-US" altLang="zh-CN" sz="2000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kumimoji="0" lang="zh-CN" altLang="en-US" sz="20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泛欧科研教育网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64704"/>
            <a:ext cx="4752528" cy="3888432"/>
          </a:xfrm>
          <a:prstGeom prst="rect">
            <a:avLst/>
          </a:prstGeom>
        </p:spPr>
      </p:pic>
      <p:sp>
        <p:nvSpPr>
          <p:cNvPr id="9" name="内容占位符 1"/>
          <p:cNvSpPr>
            <a:spLocks noGrp="1"/>
          </p:cNvSpPr>
          <p:nvPr>
            <p:ph idx="1"/>
          </p:nvPr>
        </p:nvSpPr>
        <p:spPr>
          <a:xfrm>
            <a:off x="251520" y="4725144"/>
            <a:ext cx="8640960" cy="17281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dirty="0">
                <a:latin typeface="+mn-ea"/>
              </a:rPr>
              <a:t>泛欧科研教育网（</a:t>
            </a:r>
            <a:r>
              <a:rPr lang="en-US" altLang="zh-CN" sz="2600" dirty="0">
                <a:latin typeface="+mn-ea"/>
              </a:rPr>
              <a:t>GÉANT2</a:t>
            </a:r>
            <a:r>
              <a:rPr lang="zh-CN" altLang="en-US" sz="2600" dirty="0">
                <a:latin typeface="+mn-ea"/>
              </a:rPr>
              <a:t>）</a:t>
            </a:r>
            <a:endParaRPr lang="en-US" altLang="zh-CN" sz="26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200" dirty="0">
                <a:latin typeface="+mn-ea"/>
              </a:rPr>
              <a:t>由欧盟委员会以及</a:t>
            </a:r>
            <a:r>
              <a:rPr lang="zh-CN" altLang="en-US" sz="2200" dirty="0">
                <a:latin typeface="+mn-ea"/>
              </a:rPr>
              <a:t>欧洲</a:t>
            </a:r>
            <a:r>
              <a:rPr lang="en-US" altLang="zh-CN" sz="2200" dirty="0">
                <a:latin typeface="+mn-ea"/>
              </a:rPr>
              <a:t>30</a:t>
            </a:r>
            <a:r>
              <a:rPr lang="zh-CN" altLang="zh-CN" sz="2200" dirty="0">
                <a:latin typeface="+mn-ea"/>
              </a:rPr>
              <a:t>多个</a:t>
            </a:r>
            <a:r>
              <a:rPr lang="zh-CN" altLang="en-US" sz="2200" dirty="0">
                <a:latin typeface="+mn-ea"/>
              </a:rPr>
              <a:t>国家的</a:t>
            </a:r>
            <a:r>
              <a:rPr lang="zh-CN" altLang="zh-CN" sz="2200" dirty="0">
                <a:latin typeface="+mn-ea"/>
              </a:rPr>
              <a:t>科研教育网络</a:t>
            </a:r>
            <a:r>
              <a:rPr lang="zh-CN" altLang="en-US" sz="2200" dirty="0">
                <a:latin typeface="+mn-ea"/>
              </a:rPr>
              <a:t>共同组建，目前部分主干网络带宽</a:t>
            </a:r>
            <a:r>
              <a:rPr lang="en-US" altLang="zh-CN" sz="2200" dirty="0">
                <a:latin typeface="+mn-ea"/>
              </a:rPr>
              <a:t>100G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到美国</a:t>
            </a:r>
            <a:r>
              <a:rPr lang="en-US" altLang="zh-CN" sz="2200" dirty="0">
                <a:latin typeface="+mn-ea"/>
              </a:rPr>
              <a:t>100G</a:t>
            </a:r>
            <a:r>
              <a:rPr lang="zh-CN" altLang="en-US" sz="2200" dirty="0">
                <a:latin typeface="+mn-ea"/>
              </a:rPr>
              <a:t>，到中国、日本、韩国、新加坡</a:t>
            </a:r>
            <a:r>
              <a:rPr lang="en-US" altLang="zh-CN" sz="2200" dirty="0">
                <a:latin typeface="+mn-ea"/>
              </a:rPr>
              <a:t>10G</a:t>
            </a:r>
            <a:r>
              <a:rPr lang="zh-CN" altLang="en-US" sz="2200" dirty="0">
                <a:latin typeface="+mn-ea"/>
              </a:rPr>
              <a:t>，到南非</a:t>
            </a:r>
            <a:r>
              <a:rPr lang="en-US" altLang="zh-CN" sz="2200" dirty="0">
                <a:latin typeface="+mn-ea"/>
              </a:rPr>
              <a:t>20G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>
                <a:latin typeface="+mn-ea"/>
              </a:rPr>
              <a:t>http://www.geant.org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36712"/>
            <a:ext cx="5112568" cy="3816424"/>
          </a:xfrm>
          <a:prstGeom prst="rect">
            <a:avLst/>
          </a:prstGeom>
        </p:spPr>
      </p:pic>
      <p:sp>
        <p:nvSpPr>
          <p:cNvPr id="6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2017/6/5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18469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-19097"/>
            <a:ext cx="9108504" cy="515068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国际科研网络（其他）</a:t>
            </a:r>
          </a:p>
        </p:txBody>
      </p:sp>
      <p:sp>
        <p:nvSpPr>
          <p:cNvPr id="4" name="内容占位符 1"/>
          <p:cNvSpPr>
            <a:spLocks noGrp="1"/>
          </p:cNvSpPr>
          <p:nvPr>
            <p:ph idx="1"/>
          </p:nvPr>
        </p:nvSpPr>
        <p:spPr>
          <a:xfrm>
            <a:off x="107504" y="849101"/>
            <a:ext cx="7056784" cy="57441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dirty="0">
                <a:latin typeface="+mn-ea"/>
              </a:rPr>
              <a:t>欧洲</a:t>
            </a:r>
            <a:endParaRPr lang="en-US" altLang="zh-CN" sz="26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德国</a:t>
            </a:r>
            <a:r>
              <a:rPr lang="en-US" altLang="zh-CN" sz="2200" dirty="0">
                <a:latin typeface="+mn-ea"/>
              </a:rPr>
              <a:t>DFN</a:t>
            </a:r>
            <a:r>
              <a:rPr lang="zh-CN" altLang="en-US" sz="2200" dirty="0">
                <a:latin typeface="+mn-ea"/>
              </a:rPr>
              <a:t>：主干网络</a:t>
            </a:r>
            <a:r>
              <a:rPr lang="en-US" altLang="zh-CN" sz="2200" dirty="0">
                <a:latin typeface="+mn-ea"/>
              </a:rPr>
              <a:t>100G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英国</a:t>
            </a:r>
            <a:r>
              <a:rPr lang="en-US" altLang="zh-CN" sz="2200" dirty="0">
                <a:latin typeface="+mn-ea"/>
              </a:rPr>
              <a:t>JANET</a:t>
            </a:r>
            <a:r>
              <a:rPr lang="zh-CN" altLang="en-US" sz="2200" dirty="0">
                <a:latin typeface="+mn-ea"/>
              </a:rPr>
              <a:t>：主干网络</a:t>
            </a:r>
            <a:r>
              <a:rPr lang="en-US" altLang="zh-CN" sz="2200" dirty="0">
                <a:latin typeface="+mn-ea"/>
              </a:rPr>
              <a:t>100G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法国</a:t>
            </a:r>
            <a:r>
              <a:rPr lang="en-US" altLang="zh-CN" sz="2200" dirty="0">
                <a:latin typeface="+mn-ea"/>
              </a:rPr>
              <a:t>RENATER</a:t>
            </a:r>
            <a:r>
              <a:rPr lang="zh-CN" altLang="en-US" sz="2200" dirty="0">
                <a:latin typeface="+mn-ea"/>
              </a:rPr>
              <a:t>：主干网络</a:t>
            </a:r>
            <a:r>
              <a:rPr lang="en-US" altLang="zh-CN" sz="2200" dirty="0">
                <a:latin typeface="+mn-ea"/>
              </a:rPr>
              <a:t>100G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荷兰</a:t>
            </a:r>
            <a:r>
              <a:rPr lang="en-US" altLang="zh-CN" sz="2200" dirty="0" err="1">
                <a:latin typeface="+mn-ea"/>
              </a:rPr>
              <a:t>SURFnet</a:t>
            </a:r>
            <a:r>
              <a:rPr lang="zh-CN" altLang="en-US" sz="2200" dirty="0">
                <a:latin typeface="+mn-ea"/>
              </a:rPr>
              <a:t>：主干网络</a:t>
            </a:r>
            <a:r>
              <a:rPr lang="en-US" altLang="zh-CN" sz="2200" dirty="0">
                <a:latin typeface="+mn-ea"/>
              </a:rPr>
              <a:t>100G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俄罗斯</a:t>
            </a:r>
            <a:r>
              <a:rPr lang="en-US" altLang="zh-CN" sz="2200" dirty="0" err="1">
                <a:latin typeface="+mn-ea"/>
              </a:rPr>
              <a:t>RUNNet</a:t>
            </a:r>
            <a:r>
              <a:rPr lang="zh-CN" altLang="en-US" sz="2200" dirty="0">
                <a:latin typeface="+mn-ea"/>
              </a:rPr>
              <a:t>：主干网路</a:t>
            </a:r>
            <a:r>
              <a:rPr lang="en-US" altLang="zh-CN" sz="2200" dirty="0">
                <a:latin typeface="+mn-ea"/>
              </a:rPr>
              <a:t>10G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dirty="0">
                <a:latin typeface="+mn-ea"/>
              </a:rPr>
              <a:t>亚洲</a:t>
            </a:r>
            <a:endParaRPr lang="en-US" altLang="zh-CN" sz="26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亚太地区先进网络（</a:t>
            </a:r>
            <a:r>
              <a:rPr lang="en-US" altLang="zh-CN" sz="2200" dirty="0">
                <a:latin typeface="+mn-ea"/>
              </a:rPr>
              <a:t>APAN</a:t>
            </a:r>
            <a:r>
              <a:rPr lang="zh-CN" altLang="en-US" sz="2200" dirty="0">
                <a:latin typeface="+mn-ea"/>
              </a:rPr>
              <a:t>）</a:t>
            </a:r>
            <a:endParaRPr lang="en-US" altLang="zh-CN" sz="22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日本：</a:t>
            </a:r>
            <a:r>
              <a:rPr lang="en-US" altLang="zh-CN" sz="2200" dirty="0">
                <a:latin typeface="+mn-ea"/>
              </a:rPr>
              <a:t>JGN-X</a:t>
            </a:r>
            <a:r>
              <a:rPr lang="zh-CN" altLang="en-US" sz="2200" dirty="0">
                <a:latin typeface="+mn-ea"/>
              </a:rPr>
              <a:t>、</a:t>
            </a:r>
            <a:r>
              <a:rPr lang="en-US" altLang="zh-CN" sz="2200" dirty="0">
                <a:latin typeface="+mn-ea"/>
              </a:rPr>
              <a:t>SINET4 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韩国：</a:t>
            </a:r>
            <a:r>
              <a:rPr lang="en-US" altLang="ko-KR" sz="2200" dirty="0">
                <a:latin typeface="+mn-ea"/>
              </a:rPr>
              <a:t>KREONet2</a:t>
            </a:r>
            <a:endParaRPr lang="en-US" altLang="zh-CN" sz="22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台湾：</a:t>
            </a:r>
            <a:r>
              <a:rPr lang="en-US" altLang="zh-CN" sz="2200" dirty="0">
                <a:latin typeface="+mn-ea"/>
              </a:rPr>
              <a:t>ASGC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dirty="0">
                <a:latin typeface="+mn-ea"/>
              </a:rPr>
              <a:t>其他</a:t>
            </a:r>
            <a:endParaRPr lang="en-US" altLang="zh-CN" sz="26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澳大利亚</a:t>
            </a:r>
            <a:r>
              <a:rPr lang="en-US" altLang="zh-CN" sz="2200" dirty="0" err="1">
                <a:latin typeface="+mn-ea"/>
              </a:rPr>
              <a:t>AARNet</a:t>
            </a:r>
            <a:r>
              <a:rPr lang="zh-CN" altLang="en-US" sz="2200" dirty="0">
                <a:latin typeface="+mn-ea"/>
              </a:rPr>
              <a:t>：主干网络</a:t>
            </a:r>
            <a:r>
              <a:rPr lang="en-US" altLang="zh-CN" sz="2200" dirty="0">
                <a:latin typeface="+mn-ea"/>
              </a:rPr>
              <a:t>100G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加拿大</a:t>
            </a:r>
            <a:r>
              <a:rPr lang="en-US" altLang="zh-CN" sz="2200" dirty="0">
                <a:latin typeface="+mn-ea"/>
              </a:rPr>
              <a:t>CANARIE</a:t>
            </a:r>
            <a:r>
              <a:rPr lang="zh-CN" altLang="en-US" sz="2200" dirty="0">
                <a:latin typeface="+mn-ea"/>
              </a:rPr>
              <a:t>：主干网络</a:t>
            </a:r>
            <a:r>
              <a:rPr lang="en-US" altLang="zh-CN" sz="2200" dirty="0">
                <a:latin typeface="+mn-ea"/>
              </a:rPr>
              <a:t>100G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巴西</a:t>
            </a:r>
            <a:r>
              <a:rPr lang="en-US" altLang="zh-CN" sz="2200" dirty="0">
                <a:latin typeface="+mn-ea"/>
              </a:rPr>
              <a:t>RNP</a:t>
            </a:r>
            <a:r>
              <a:rPr lang="zh-CN" altLang="en-US" sz="2200" dirty="0">
                <a:latin typeface="+mn-ea"/>
              </a:rPr>
              <a:t>：主干网络</a:t>
            </a:r>
            <a:r>
              <a:rPr lang="en-US" altLang="zh-CN" sz="2200" dirty="0">
                <a:latin typeface="+mn-ea"/>
              </a:rPr>
              <a:t>10G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南非</a:t>
            </a:r>
            <a:r>
              <a:rPr lang="en-US" altLang="zh-CN" sz="2200" dirty="0" err="1">
                <a:latin typeface="+mn-ea"/>
              </a:rPr>
              <a:t>SANReN</a:t>
            </a:r>
            <a:r>
              <a:rPr lang="zh-CN" altLang="en-US" sz="2200" dirty="0">
                <a:latin typeface="+mn-ea"/>
              </a:rPr>
              <a:t>：主干网络</a:t>
            </a:r>
            <a:r>
              <a:rPr lang="en-US" altLang="zh-CN" sz="2200" dirty="0">
                <a:latin typeface="+mn-ea"/>
              </a:rPr>
              <a:t>10G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2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200" dirty="0">
              <a:latin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108872" y="855882"/>
            <a:ext cx="2022887" cy="1997054"/>
            <a:chOff x="2699792" y="875132"/>
            <a:chExt cx="2475277" cy="225132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9792" y="875132"/>
              <a:ext cx="2475277" cy="2251323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825934" y="2818678"/>
              <a:ext cx="1172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/>
                <a:t>法国</a:t>
              </a:r>
              <a:r>
                <a:rPr lang="en-US" altLang="zh-CN" sz="1400" dirty="0">
                  <a:latin typeface="+mn-ea"/>
                </a:rPr>
                <a:t>RENATER</a:t>
              </a:r>
              <a:endParaRPr lang="zh-CN" altLang="en-US" sz="14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23928" y="3068960"/>
            <a:ext cx="1641586" cy="1776333"/>
            <a:chOff x="948570" y="3701245"/>
            <a:chExt cx="2111262" cy="204246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960" y="3701245"/>
              <a:ext cx="2071872" cy="181598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48570" y="5435932"/>
              <a:ext cx="19800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+mn-ea"/>
                </a:rPr>
                <a:t>亚太地区先进网络</a:t>
              </a:r>
              <a:r>
                <a:rPr lang="en-US" altLang="zh-CN" sz="1400" dirty="0" smtClean="0">
                  <a:latin typeface="+mn-ea"/>
                </a:rPr>
                <a:t>APAN</a:t>
              </a:r>
              <a:endParaRPr lang="zh-CN" altLang="en-US" sz="1400" dirty="0"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724128" y="739900"/>
            <a:ext cx="1961718" cy="1969020"/>
            <a:chOff x="6894459" y="2837039"/>
            <a:chExt cx="2263390" cy="195381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94459" y="2837039"/>
              <a:ext cx="2263390" cy="195381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035080" y="4433590"/>
              <a:ext cx="11721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/>
                <a:t>荷兰</a:t>
              </a:r>
              <a:r>
                <a:rPr lang="en-US" altLang="zh-CN" sz="1400" dirty="0" err="1">
                  <a:latin typeface="+mn-ea"/>
                </a:rPr>
                <a:t>SURFnet</a:t>
              </a:r>
              <a:endParaRPr lang="zh-CN" altLang="en-US" sz="1400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452320" y="1026359"/>
            <a:ext cx="1575913" cy="1826577"/>
            <a:chOff x="6491264" y="869406"/>
            <a:chExt cx="1941888" cy="182657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91264" y="869406"/>
              <a:ext cx="1941888" cy="1512489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6902417" y="2388206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/>
                <a:t>俄罗斯</a:t>
              </a:r>
              <a:r>
                <a:rPr lang="en-US" altLang="zh-CN" sz="1400" dirty="0" err="1">
                  <a:latin typeface="+mn-ea"/>
                </a:rPr>
                <a:t>RUNNet</a:t>
              </a:r>
              <a:endParaRPr lang="zh-CN" altLang="en-US" sz="14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355976" y="5014986"/>
            <a:ext cx="1641532" cy="1730372"/>
            <a:chOff x="2725659" y="4590636"/>
            <a:chExt cx="2132304" cy="18627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25659" y="4590636"/>
              <a:ext cx="2132304" cy="1795347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725659" y="6145559"/>
              <a:ext cx="13516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latin typeface="+mn-ea"/>
                </a:rPr>
                <a:t>加拿大</a:t>
              </a:r>
              <a:r>
                <a:rPr lang="en-US" altLang="zh-CN" sz="1400" dirty="0">
                  <a:latin typeface="+mn-ea"/>
                </a:rPr>
                <a:t>CANARIE</a:t>
              </a:r>
              <a:endParaRPr lang="zh-CN" altLang="en-US" sz="14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12160" y="5290678"/>
            <a:ext cx="1775783" cy="1306674"/>
            <a:chOff x="1259632" y="1412776"/>
            <a:chExt cx="2185987" cy="1690687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59632" y="1412776"/>
              <a:ext cx="2185987" cy="1690687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545915" y="2790435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+mn-ea"/>
                </a:rPr>
                <a:t>巴西</a:t>
              </a:r>
              <a:r>
                <a:rPr lang="en-US" altLang="zh-CN" sz="1400" dirty="0" smtClean="0">
                  <a:latin typeface="+mn-ea"/>
                </a:rPr>
                <a:t>RNP</a:t>
              </a:r>
              <a:endParaRPr lang="zh-CN" altLang="en-US" sz="1400" dirty="0">
                <a:latin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24321" y="5085184"/>
            <a:ext cx="1484183" cy="1616348"/>
            <a:chOff x="4131631" y="1493927"/>
            <a:chExt cx="1987816" cy="181903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31631" y="1493927"/>
              <a:ext cx="1987816" cy="1604285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172405" y="3005181"/>
              <a:ext cx="108234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/>
                <a:t>南非</a:t>
              </a:r>
              <a:r>
                <a:rPr lang="en-US" altLang="zh-CN" sz="1400" dirty="0" err="1">
                  <a:latin typeface="+mn-ea"/>
                </a:rPr>
                <a:t>SANReN</a:t>
              </a:r>
              <a:endParaRPr lang="zh-CN" altLang="en-US" sz="1400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452320" y="3152755"/>
            <a:ext cx="1558436" cy="1596203"/>
            <a:chOff x="3963111" y="3701245"/>
            <a:chExt cx="1903859" cy="1596203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63111" y="3701245"/>
              <a:ext cx="1756607" cy="1589892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4572000" y="4989671"/>
              <a:ext cx="12949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/>
                <a:t>韩国KREONet2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796136" y="3075580"/>
            <a:ext cx="1554797" cy="1937596"/>
            <a:chOff x="6300192" y="3349979"/>
            <a:chExt cx="1554797" cy="1937596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00192" y="3349979"/>
              <a:ext cx="1554797" cy="1554355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6596528" y="4979798"/>
              <a:ext cx="9621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/>
                <a:t>日本SINET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91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965" y="1751682"/>
            <a:ext cx="5773035" cy="4181704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7496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CERNET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107504" y="933976"/>
            <a:ext cx="4001788" cy="54473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b="0" dirty="0" smtClean="0">
                <a:latin typeface="+mn-ea"/>
                <a:ea typeface="+mn-ea"/>
              </a:rPr>
              <a:t>连接国内各个大学和其他科研机构</a:t>
            </a:r>
            <a:endParaRPr lang="en-US" altLang="zh-CN" sz="2600" b="0" dirty="0">
              <a:latin typeface="+mn-ea"/>
              <a:ea typeface="+mn-ea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b="0" dirty="0" smtClean="0">
                <a:latin typeface="+mn-ea"/>
                <a:ea typeface="+mn-ea"/>
              </a:rPr>
              <a:t>四个层级进行管理，全国</a:t>
            </a:r>
            <a:r>
              <a:rPr lang="zh-CN" altLang="en-US" sz="2600" b="0" dirty="0">
                <a:latin typeface="+mn-ea"/>
                <a:ea typeface="+mn-ea"/>
              </a:rPr>
              <a:t>网络</a:t>
            </a:r>
            <a:r>
              <a:rPr lang="zh-CN" altLang="en-US" sz="2600" b="0" dirty="0" smtClean="0">
                <a:latin typeface="+mn-ea"/>
                <a:ea typeface="+mn-ea"/>
              </a:rPr>
              <a:t>中心、地区</a:t>
            </a:r>
            <a:r>
              <a:rPr lang="zh-CN" altLang="en-US" sz="2600" b="0" dirty="0">
                <a:latin typeface="+mn-ea"/>
                <a:ea typeface="+mn-ea"/>
              </a:rPr>
              <a:t>网络</a:t>
            </a:r>
            <a:r>
              <a:rPr lang="zh-CN" altLang="en-US" sz="2600" b="0" dirty="0" smtClean="0">
                <a:latin typeface="+mn-ea"/>
                <a:ea typeface="+mn-ea"/>
              </a:rPr>
              <a:t>中心或地区</a:t>
            </a:r>
            <a:r>
              <a:rPr lang="zh-CN" altLang="en-US" sz="2600" b="0" dirty="0">
                <a:latin typeface="+mn-ea"/>
                <a:ea typeface="+mn-ea"/>
              </a:rPr>
              <a:t>主</a:t>
            </a:r>
            <a:r>
              <a:rPr lang="zh-CN" altLang="en-US" sz="2600" b="0" dirty="0" smtClean="0">
                <a:latin typeface="+mn-ea"/>
                <a:ea typeface="+mn-ea"/>
              </a:rPr>
              <a:t>结点、省级教育</a:t>
            </a:r>
            <a:r>
              <a:rPr lang="zh-CN" altLang="en-US" sz="2600" b="0" dirty="0">
                <a:latin typeface="+mn-ea"/>
                <a:ea typeface="+mn-ea"/>
              </a:rPr>
              <a:t>科研</a:t>
            </a:r>
            <a:r>
              <a:rPr lang="zh-CN" altLang="en-US" sz="2600" b="0" dirty="0" smtClean="0">
                <a:latin typeface="+mn-ea"/>
                <a:ea typeface="+mn-ea"/>
              </a:rPr>
              <a:t>网</a:t>
            </a:r>
            <a:r>
              <a:rPr lang="zh-CN" altLang="en-US" sz="2600" b="0" dirty="0">
                <a:latin typeface="+mn-ea"/>
                <a:ea typeface="+mn-ea"/>
              </a:rPr>
              <a:t>、</a:t>
            </a:r>
            <a:r>
              <a:rPr lang="zh-CN" altLang="en-US" sz="2600" b="0" dirty="0" smtClean="0">
                <a:latin typeface="+mn-ea"/>
                <a:ea typeface="+mn-ea"/>
              </a:rPr>
              <a:t>校园网</a:t>
            </a:r>
            <a:endParaRPr lang="en-US" altLang="zh-CN" sz="2600" b="0" dirty="0">
              <a:latin typeface="+mn-ea"/>
              <a:ea typeface="+mn-ea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b="0" dirty="0" smtClean="0">
                <a:latin typeface="+mn-ea"/>
                <a:ea typeface="+mn-ea"/>
              </a:rPr>
              <a:t>国内链路</a:t>
            </a:r>
            <a:endParaRPr lang="en-US" altLang="zh-CN" sz="2600" b="0" dirty="0" smtClean="0">
              <a:latin typeface="+mn-ea"/>
              <a:ea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0" dirty="0" smtClean="0">
                <a:latin typeface="+mn-ea"/>
                <a:ea typeface="+mn-ea"/>
              </a:rPr>
              <a:t>主干网络</a:t>
            </a:r>
            <a:r>
              <a:rPr lang="en-US" altLang="zh-CN" sz="2200" b="0" dirty="0" smtClean="0">
                <a:latin typeface="+mn-ea"/>
                <a:ea typeface="+mn-ea"/>
              </a:rPr>
              <a:t>100G</a:t>
            </a:r>
            <a:r>
              <a:rPr lang="zh-CN" altLang="en-US" sz="2200" b="0" dirty="0">
                <a:latin typeface="+mn-ea"/>
                <a:ea typeface="+mn-ea"/>
              </a:rPr>
              <a:t>，部分节点</a:t>
            </a:r>
            <a:r>
              <a:rPr lang="en-US" altLang="zh-CN" sz="2200" b="0" dirty="0">
                <a:latin typeface="+mn-ea"/>
                <a:ea typeface="+mn-ea"/>
              </a:rPr>
              <a:t>2.5-10G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b="0" dirty="0" smtClean="0">
                <a:latin typeface="+mn-ea"/>
                <a:ea typeface="+mn-ea"/>
              </a:rPr>
              <a:t>国际链路</a:t>
            </a:r>
            <a:endParaRPr lang="en-US" altLang="zh-CN" sz="2600" b="0" dirty="0" smtClean="0">
              <a:latin typeface="+mn-ea"/>
              <a:ea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dirty="0" smtClean="0">
                <a:latin typeface="+mn-ea"/>
                <a:ea typeface="+mn-ea"/>
              </a:rPr>
              <a:t>到</a:t>
            </a:r>
            <a:r>
              <a:rPr lang="zh-CN" altLang="en-US" sz="2000" b="0" dirty="0">
                <a:latin typeface="+mn-ea"/>
                <a:ea typeface="+mn-ea"/>
              </a:rPr>
              <a:t>欧洲（</a:t>
            </a:r>
            <a:r>
              <a:rPr lang="en-US" altLang="zh-CN" sz="2000" b="0" dirty="0">
                <a:latin typeface="+mn-ea"/>
                <a:ea typeface="+mn-ea"/>
              </a:rPr>
              <a:t>CERNET- GÉANT2</a:t>
            </a:r>
            <a:r>
              <a:rPr lang="zh-CN" altLang="en-US" sz="2000" b="0" dirty="0">
                <a:latin typeface="+mn-ea"/>
                <a:ea typeface="+mn-ea"/>
              </a:rPr>
              <a:t>）：带宽</a:t>
            </a:r>
            <a:r>
              <a:rPr lang="en-US" altLang="zh-CN" sz="2000" b="0" dirty="0">
                <a:latin typeface="+mn-ea"/>
                <a:ea typeface="+mn-ea"/>
              </a:rPr>
              <a:t>10G</a:t>
            </a:r>
            <a:r>
              <a:rPr lang="zh-CN" altLang="en-US" sz="2000" b="0" dirty="0">
                <a:latin typeface="+mn-ea"/>
                <a:ea typeface="+mn-ea"/>
              </a:rPr>
              <a:t>（</a:t>
            </a:r>
            <a:r>
              <a:rPr lang="en-US" altLang="zh-CN" sz="2000" b="0" dirty="0">
                <a:latin typeface="+mn-ea"/>
                <a:ea typeface="+mn-ea"/>
              </a:rPr>
              <a:t>CERNET</a:t>
            </a:r>
            <a:r>
              <a:rPr lang="zh-CN" altLang="en-US" sz="2000" b="0" dirty="0">
                <a:latin typeface="+mn-ea"/>
                <a:ea typeface="+mn-ea"/>
              </a:rPr>
              <a:t>通过</a:t>
            </a:r>
            <a:r>
              <a:rPr lang="en-US" altLang="zh-CN" sz="2000" b="0" dirty="0">
                <a:latin typeface="+mn-ea"/>
                <a:ea typeface="+mn-ea"/>
              </a:rPr>
              <a:t>TEIN4</a:t>
            </a:r>
            <a:r>
              <a:rPr lang="zh-CN" altLang="en-US" sz="2000" b="0" dirty="0">
                <a:latin typeface="+mn-ea"/>
                <a:ea typeface="+mn-ea"/>
              </a:rPr>
              <a:t>到伦敦）</a:t>
            </a:r>
            <a:endParaRPr lang="en-US" altLang="zh-CN" sz="2000" b="0" dirty="0">
              <a:latin typeface="+mn-ea"/>
              <a:ea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dirty="0">
                <a:latin typeface="+mn-ea"/>
                <a:ea typeface="+mn-ea"/>
              </a:rPr>
              <a:t>到美国（</a:t>
            </a:r>
            <a:r>
              <a:rPr lang="en-US" altLang="zh-CN" sz="2000" b="0" dirty="0">
                <a:latin typeface="+mn-ea"/>
                <a:ea typeface="+mn-ea"/>
              </a:rPr>
              <a:t>CERNET- Internet2</a:t>
            </a:r>
            <a:r>
              <a:rPr lang="zh-CN" altLang="en-US" sz="2000" b="0" dirty="0" smtClean="0">
                <a:latin typeface="+mn-ea"/>
                <a:ea typeface="+mn-ea"/>
              </a:rPr>
              <a:t>）：</a:t>
            </a:r>
            <a:r>
              <a:rPr lang="zh-CN" altLang="en-US" sz="2000" b="0" dirty="0">
                <a:latin typeface="+mn-ea"/>
                <a:ea typeface="+mn-ea"/>
              </a:rPr>
              <a:t>带宽</a:t>
            </a:r>
            <a:r>
              <a:rPr lang="en-US" altLang="zh-CN" sz="2000" b="0" dirty="0">
                <a:latin typeface="+mn-ea"/>
                <a:ea typeface="+mn-ea"/>
              </a:rPr>
              <a:t>10G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dirty="0">
                <a:latin typeface="+mn-ea"/>
                <a:ea typeface="+mn-ea"/>
              </a:rPr>
              <a:t>到日本（</a:t>
            </a:r>
            <a:r>
              <a:rPr lang="en-US" altLang="zh-CN" sz="2000" b="0" dirty="0">
                <a:latin typeface="+mn-ea"/>
                <a:ea typeface="+mn-ea"/>
              </a:rPr>
              <a:t>CERNET- JGN-X </a:t>
            </a:r>
            <a:r>
              <a:rPr lang="zh-CN" altLang="en-US" sz="2000" b="0" dirty="0">
                <a:latin typeface="+mn-ea"/>
                <a:ea typeface="+mn-ea"/>
              </a:rPr>
              <a:t>）：带宽</a:t>
            </a:r>
            <a:r>
              <a:rPr lang="en-US" altLang="zh-CN" sz="2000" b="0" dirty="0" smtClean="0">
                <a:latin typeface="+mn-ea"/>
                <a:ea typeface="+mn-ea"/>
              </a:rPr>
              <a:t>10G</a:t>
            </a:r>
            <a:endParaRPr lang="zh-CN" altLang="en-US" sz="2000" b="0" dirty="0">
              <a:latin typeface="+mn-ea"/>
              <a:ea typeface="+mn-ea"/>
            </a:endParaRPr>
          </a:p>
        </p:txBody>
      </p:sp>
      <p:sp>
        <p:nvSpPr>
          <p:cNvPr id="10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2017/6/5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35914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18256" y="12655"/>
            <a:ext cx="9108504" cy="495986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CSTNET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" y="764704"/>
            <a:ext cx="556742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251520" y="4941167"/>
            <a:ext cx="8568952" cy="167996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dirty="0">
                <a:latin typeface="+mn-ea"/>
              </a:rPr>
              <a:t>连接中国科学院在全国各地的分院、研究所，以及中科院以外的中国科技单位</a:t>
            </a:r>
            <a:endParaRPr lang="en-US" altLang="zh-CN" sz="2600" dirty="0">
              <a:latin typeface="+mn-ea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dirty="0">
                <a:latin typeface="+mn-ea"/>
              </a:rPr>
              <a:t>国内链路：到各地分院主干网络</a:t>
            </a:r>
            <a:r>
              <a:rPr lang="en-US" altLang="zh-CN" sz="2600" dirty="0">
                <a:latin typeface="+mn-ea"/>
              </a:rPr>
              <a:t>2.5G</a:t>
            </a:r>
            <a:r>
              <a:rPr lang="zh-CN" altLang="en-US" sz="2600" dirty="0">
                <a:latin typeface="+mn-ea"/>
              </a:rPr>
              <a:t>，到教育网（清华）</a:t>
            </a:r>
            <a:r>
              <a:rPr lang="en-US" altLang="zh-CN" sz="2600" dirty="0">
                <a:latin typeface="+mn-ea"/>
              </a:rPr>
              <a:t>52G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dirty="0">
                <a:latin typeface="+mn-ea"/>
              </a:rPr>
              <a:t>国际链路：到美国（</a:t>
            </a:r>
            <a:r>
              <a:rPr lang="en-US" altLang="zh-CN" sz="2600" dirty="0" err="1">
                <a:latin typeface="+mn-ea"/>
              </a:rPr>
              <a:t>ESnet</a:t>
            </a:r>
            <a:r>
              <a:rPr lang="zh-CN" altLang="en-US" sz="2600" dirty="0">
                <a:latin typeface="+mn-ea"/>
              </a:rPr>
              <a:t>）</a:t>
            </a:r>
            <a:r>
              <a:rPr lang="en-US" altLang="zh-CN" sz="2600" dirty="0">
                <a:latin typeface="+mn-ea"/>
              </a:rPr>
              <a:t>2X10G</a:t>
            </a:r>
            <a:r>
              <a:rPr lang="zh-CN" altLang="en-US" sz="2600" dirty="0">
                <a:latin typeface="+mn-ea"/>
              </a:rPr>
              <a:t>（一条为</a:t>
            </a:r>
            <a:r>
              <a:rPr lang="en-US" altLang="zh-CN" sz="2600" dirty="0">
                <a:latin typeface="+mn-ea"/>
              </a:rPr>
              <a:t>GLORIAD</a:t>
            </a:r>
            <a:r>
              <a:rPr lang="zh-CN" altLang="en-US" sz="2600" dirty="0">
                <a:latin typeface="+mn-ea"/>
              </a:rPr>
              <a:t>，一条为教育网</a:t>
            </a:r>
            <a:r>
              <a:rPr lang="en-US" altLang="zh-CN" sz="2600" dirty="0">
                <a:latin typeface="+mn-ea"/>
              </a:rPr>
              <a:t>-</a:t>
            </a:r>
            <a:r>
              <a:rPr lang="zh-CN" altLang="en-US" sz="2600" dirty="0">
                <a:latin typeface="+mn-ea"/>
              </a:rPr>
              <a:t>美国），到欧洲（</a:t>
            </a:r>
            <a:r>
              <a:rPr lang="en-US" altLang="zh-CN" sz="2600" dirty="0">
                <a:latin typeface="+mn-ea"/>
              </a:rPr>
              <a:t> GÉANT2 </a:t>
            </a:r>
            <a:r>
              <a:rPr lang="zh-CN" altLang="en-US" sz="2600" dirty="0">
                <a:latin typeface="+mn-ea"/>
              </a:rPr>
              <a:t>）</a:t>
            </a:r>
            <a:r>
              <a:rPr lang="en-US" altLang="zh-CN" sz="2600" dirty="0">
                <a:latin typeface="+mn-ea"/>
              </a:rPr>
              <a:t>10G</a:t>
            </a:r>
            <a:r>
              <a:rPr lang="zh-CN" altLang="en-US" sz="2600" dirty="0">
                <a:latin typeface="+mn-ea"/>
              </a:rPr>
              <a:t>（与教育网共享）</a:t>
            </a:r>
            <a:r>
              <a:rPr lang="en-US" altLang="zh-CN" sz="2600" dirty="0">
                <a:latin typeface="+mn-ea"/>
              </a:rPr>
              <a:t>,</a:t>
            </a:r>
            <a:r>
              <a:rPr lang="zh-CN" altLang="en-US" sz="2600" dirty="0">
                <a:latin typeface="+mn-ea"/>
              </a:rPr>
              <a:t>到亚太</a:t>
            </a:r>
            <a:r>
              <a:rPr lang="en-US" altLang="zh-CN" sz="2600" dirty="0">
                <a:latin typeface="+mn-ea"/>
              </a:rPr>
              <a:t>2.5G</a:t>
            </a:r>
            <a:r>
              <a:rPr lang="zh-CN" altLang="en-US" sz="2600" dirty="0">
                <a:latin typeface="+mn-ea"/>
              </a:rPr>
              <a:t>（香港交换中心）</a:t>
            </a:r>
            <a:endParaRPr lang="en-US" altLang="zh-CN" sz="2600" dirty="0">
              <a:latin typeface="+mn-ea"/>
            </a:endParaRPr>
          </a:p>
        </p:txBody>
      </p:sp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17" y="1124744"/>
            <a:ext cx="360428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4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6289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IPv6 in China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957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1739900"/>
            <a:ext cx="509587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1269" name="内容占位符 2"/>
          <p:cNvSpPr>
            <a:spLocks noGrp="1"/>
          </p:cNvSpPr>
          <p:nvPr>
            <p:ph idx="1"/>
          </p:nvPr>
        </p:nvSpPr>
        <p:spPr>
          <a:xfrm>
            <a:off x="379413" y="1465263"/>
            <a:ext cx="3800475" cy="48180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dirty="0" smtClean="0"/>
              <a:t>CNGI :</a:t>
            </a:r>
            <a:r>
              <a:rPr lang="zh-CN" altLang="en-US" sz="2400" dirty="0" smtClean="0"/>
              <a:t>中国下一代互联网测试床</a:t>
            </a:r>
            <a:endParaRPr lang="en-US" altLang="zh-CN" sz="24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dirty="0" smtClean="0"/>
              <a:t>骨干</a:t>
            </a:r>
            <a:r>
              <a:rPr lang="en-US" altLang="zh-CN" sz="2400" dirty="0" smtClean="0"/>
              <a:t>: 2.5~100Gbps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dirty="0" smtClean="0"/>
              <a:t>25 </a:t>
            </a:r>
            <a:r>
              <a:rPr lang="zh-CN" altLang="en-US" sz="2400" dirty="0" smtClean="0"/>
              <a:t>个骨干交换节点</a:t>
            </a:r>
            <a:endParaRPr lang="en-US" altLang="zh-CN" sz="24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dirty="0" smtClean="0"/>
              <a:t>600 </a:t>
            </a:r>
            <a:r>
              <a:rPr lang="zh-CN" altLang="en-US" sz="2400" dirty="0" smtClean="0"/>
              <a:t>多家大学、机构连接</a:t>
            </a:r>
            <a:endParaRPr lang="en-US" altLang="zh-CN" sz="24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dirty="0" smtClean="0"/>
              <a:t>教育、科研、商业运营商参与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40734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715000" y="908720"/>
            <a:ext cx="3429000" cy="54726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dirty="0">
                <a:latin typeface="+mn-ea"/>
              </a:rPr>
              <a:t>高能所</a:t>
            </a:r>
            <a:r>
              <a:rPr lang="en-US" altLang="zh-CN" sz="2600" dirty="0">
                <a:latin typeface="+mn-ea"/>
              </a:rPr>
              <a:t>- </a:t>
            </a:r>
            <a:r>
              <a:rPr lang="zh-CN" altLang="en-US" sz="2600" dirty="0">
                <a:latin typeface="+mn-ea"/>
              </a:rPr>
              <a:t>美国</a:t>
            </a:r>
            <a:endParaRPr lang="en-US" altLang="zh-CN" sz="26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高能所</a:t>
            </a:r>
            <a:r>
              <a:rPr lang="en-US" altLang="zh-CN" sz="2200" dirty="0">
                <a:latin typeface="+mn-ea"/>
              </a:rPr>
              <a:t>-</a:t>
            </a:r>
            <a:r>
              <a:rPr lang="zh-CN" altLang="en-US" sz="2200" dirty="0">
                <a:latin typeface="+mn-ea"/>
              </a:rPr>
              <a:t>科技网</a:t>
            </a:r>
            <a:r>
              <a:rPr lang="en-US" altLang="zh-CN" sz="2200" dirty="0">
                <a:latin typeface="+mn-ea"/>
              </a:rPr>
              <a:t>-</a:t>
            </a:r>
            <a:r>
              <a:rPr lang="zh-CN" altLang="en-US" sz="2200" dirty="0">
                <a:latin typeface="+mn-ea"/>
              </a:rPr>
              <a:t>教育网络</a:t>
            </a:r>
            <a:r>
              <a:rPr lang="en-US" altLang="zh-CN" sz="2200" dirty="0">
                <a:latin typeface="+mn-ea"/>
              </a:rPr>
              <a:t>-</a:t>
            </a:r>
            <a:r>
              <a:rPr lang="zh-CN" altLang="en-US" sz="2200" dirty="0">
                <a:latin typeface="+mn-ea"/>
              </a:rPr>
              <a:t>美国</a:t>
            </a:r>
            <a:endParaRPr lang="en-US" altLang="zh-CN" sz="22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>
                <a:latin typeface="+mn-ea"/>
              </a:rPr>
              <a:t>10Gbps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dirty="0">
                <a:latin typeface="+mn-ea"/>
              </a:rPr>
              <a:t>高能所</a:t>
            </a:r>
            <a:r>
              <a:rPr lang="en-US" altLang="zh-CN" sz="2600" dirty="0">
                <a:latin typeface="+mn-ea"/>
              </a:rPr>
              <a:t>- </a:t>
            </a:r>
            <a:r>
              <a:rPr lang="zh-CN" altLang="en-US" sz="2600" dirty="0">
                <a:latin typeface="+mn-ea"/>
              </a:rPr>
              <a:t>欧洲</a:t>
            </a:r>
            <a:endParaRPr lang="en-US" altLang="zh-CN" sz="26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高能所</a:t>
            </a:r>
            <a:r>
              <a:rPr lang="en-US" altLang="zh-CN" sz="2200" dirty="0">
                <a:latin typeface="+mn-ea"/>
              </a:rPr>
              <a:t>-</a:t>
            </a:r>
            <a:r>
              <a:rPr lang="zh-CN" altLang="en-US" sz="2200" dirty="0">
                <a:latin typeface="+mn-ea"/>
              </a:rPr>
              <a:t>科技网</a:t>
            </a:r>
            <a:r>
              <a:rPr lang="en-US" altLang="zh-CN" sz="2200" dirty="0">
                <a:latin typeface="+mn-ea"/>
              </a:rPr>
              <a:t>-</a:t>
            </a:r>
            <a:r>
              <a:rPr lang="zh-CN" altLang="en-US" sz="2200" dirty="0">
                <a:latin typeface="+mn-ea"/>
              </a:rPr>
              <a:t>教育网络</a:t>
            </a:r>
            <a:r>
              <a:rPr lang="en-US" altLang="zh-CN" sz="2200" dirty="0">
                <a:latin typeface="+mn-ea"/>
              </a:rPr>
              <a:t>-</a:t>
            </a:r>
            <a:r>
              <a:rPr lang="zh-CN" altLang="en-US" sz="2200" dirty="0">
                <a:latin typeface="+mn-ea"/>
              </a:rPr>
              <a:t>伦敦</a:t>
            </a:r>
            <a:r>
              <a:rPr lang="en-US" altLang="zh-CN" sz="2200" dirty="0">
                <a:latin typeface="+mn-ea"/>
              </a:rPr>
              <a:t>-</a:t>
            </a:r>
            <a:r>
              <a:rPr lang="zh-CN" altLang="en-US" sz="2200" dirty="0">
                <a:latin typeface="+mn-ea"/>
              </a:rPr>
              <a:t>欧洲各国</a:t>
            </a:r>
            <a:endParaRPr lang="en-US" altLang="zh-CN" sz="22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>
                <a:latin typeface="+mn-ea"/>
              </a:rPr>
              <a:t>10Gbps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dirty="0">
                <a:latin typeface="+mn-ea"/>
              </a:rPr>
              <a:t>高能所</a:t>
            </a:r>
            <a:r>
              <a:rPr lang="en-US" altLang="zh-CN" sz="2600" dirty="0">
                <a:latin typeface="+mn-ea"/>
              </a:rPr>
              <a:t>- </a:t>
            </a:r>
            <a:r>
              <a:rPr lang="zh-CN" altLang="en-US" sz="2600" dirty="0">
                <a:latin typeface="+mn-ea"/>
              </a:rPr>
              <a:t>亚洲</a:t>
            </a:r>
            <a:endParaRPr lang="en-US" altLang="zh-CN" sz="26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高能所</a:t>
            </a:r>
            <a:r>
              <a:rPr lang="en-US" altLang="zh-CN" sz="2200" dirty="0">
                <a:latin typeface="+mn-ea"/>
              </a:rPr>
              <a:t>-</a:t>
            </a:r>
            <a:r>
              <a:rPr lang="zh-CN" altLang="en-US" sz="2200" dirty="0">
                <a:latin typeface="+mn-ea"/>
              </a:rPr>
              <a:t>科技网</a:t>
            </a:r>
            <a:r>
              <a:rPr lang="en-US" altLang="zh-CN" sz="2200" dirty="0">
                <a:latin typeface="+mn-ea"/>
              </a:rPr>
              <a:t>-</a:t>
            </a:r>
            <a:r>
              <a:rPr lang="zh-CN" altLang="en-US" sz="2200" dirty="0">
                <a:latin typeface="+mn-ea"/>
              </a:rPr>
              <a:t>香港</a:t>
            </a:r>
            <a:r>
              <a:rPr lang="en-US" altLang="zh-CN" sz="2200" dirty="0">
                <a:latin typeface="+mn-ea"/>
              </a:rPr>
              <a:t>-</a:t>
            </a:r>
            <a:r>
              <a:rPr lang="zh-CN" altLang="en-US" sz="2200" dirty="0">
                <a:latin typeface="+mn-ea"/>
              </a:rPr>
              <a:t>亚洲各点</a:t>
            </a:r>
            <a:endParaRPr lang="en-US" altLang="zh-CN" sz="22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>
                <a:latin typeface="+mn-ea"/>
              </a:rPr>
              <a:t>2.5Gbps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dirty="0">
                <a:latin typeface="+mn-ea"/>
              </a:rPr>
              <a:t>高能所</a:t>
            </a:r>
            <a:r>
              <a:rPr lang="en-US" altLang="zh-CN" sz="2600" dirty="0">
                <a:latin typeface="+mn-ea"/>
              </a:rPr>
              <a:t>- </a:t>
            </a:r>
            <a:r>
              <a:rPr lang="zh-CN" altLang="en-US" sz="2600" dirty="0">
                <a:latin typeface="+mn-ea"/>
              </a:rPr>
              <a:t>国内</a:t>
            </a:r>
            <a:endParaRPr lang="en-US" altLang="zh-CN" sz="26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高能所</a:t>
            </a:r>
            <a:r>
              <a:rPr lang="en-US" altLang="zh-CN" sz="2200" dirty="0">
                <a:latin typeface="+mn-ea"/>
              </a:rPr>
              <a:t>-</a:t>
            </a:r>
            <a:r>
              <a:rPr lang="zh-CN" altLang="en-US" sz="2200" dirty="0">
                <a:latin typeface="+mn-ea"/>
              </a:rPr>
              <a:t>科技网</a:t>
            </a:r>
            <a:r>
              <a:rPr lang="en-US" altLang="zh-CN" sz="2200" dirty="0">
                <a:latin typeface="+mn-ea"/>
              </a:rPr>
              <a:t>-</a:t>
            </a:r>
            <a:r>
              <a:rPr lang="zh-CN" altLang="en-US" sz="2200" dirty="0">
                <a:latin typeface="+mn-ea"/>
              </a:rPr>
              <a:t>教育网</a:t>
            </a:r>
            <a:r>
              <a:rPr lang="en-US" altLang="zh-CN" sz="2200" dirty="0">
                <a:latin typeface="+mn-ea"/>
              </a:rPr>
              <a:t>-</a:t>
            </a:r>
            <a:r>
              <a:rPr lang="zh-CN" altLang="en-US" sz="2200" dirty="0">
                <a:latin typeface="+mn-ea"/>
              </a:rPr>
              <a:t>各个大学</a:t>
            </a:r>
            <a:endParaRPr lang="en-US" altLang="zh-CN" sz="22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>
                <a:latin typeface="+mn-ea"/>
              </a:rPr>
              <a:t>10Gbps</a:t>
            </a:r>
            <a:endParaRPr lang="zh-CN" altLang="en-US" sz="22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2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200" dirty="0">
              <a:latin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49404"/>
            <a:ext cx="9144000" cy="468852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高能所广域网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2017/6/5</a:t>
            </a:fld>
            <a:endParaRPr kumimoji="0" lang="en-US" altLang="zh-CN" sz="1400" dirty="0" smtClean="0"/>
          </a:p>
        </p:txBody>
      </p:sp>
      <p:pic>
        <p:nvPicPr>
          <p:cNvPr id="6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2051720"/>
            <a:ext cx="5937665" cy="354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7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867" y="857251"/>
            <a:ext cx="2099134" cy="17813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0387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专网：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LHCONE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6568" y="1663547"/>
            <a:ext cx="8298782" cy="519445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dirty="0"/>
              <a:t>LHCONE is an overlay </a:t>
            </a:r>
            <a:r>
              <a:rPr lang="en-US" altLang="zh-CN" dirty="0" smtClean="0"/>
              <a:t>network, 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 </a:t>
            </a:r>
            <a:r>
              <a:rPr lang="en-US" altLang="zh-CN" dirty="0"/>
              <a:t>a community effort, all stakeholders involved: </a:t>
            </a:r>
            <a:r>
              <a:rPr lang="en-US" altLang="zh-CN" dirty="0" err="1"/>
              <a:t>TierXs</a:t>
            </a:r>
            <a:r>
              <a:rPr lang="en-US" altLang="zh-CN" dirty="0"/>
              <a:t>, Network, Operators, LHC Experiments/HEP Experiments(BELLE), </a:t>
            </a:r>
            <a:r>
              <a:rPr lang="en-US" altLang="zh-CN" dirty="0" smtClean="0"/>
              <a:t>CERN</a:t>
            </a:r>
          </a:p>
          <a:p>
            <a:pPr>
              <a:lnSpc>
                <a:spcPct val="170000"/>
              </a:lnSpc>
            </a:pPr>
            <a:r>
              <a:rPr lang="en-US" altLang="zh-CN" dirty="0" smtClean="0"/>
              <a:t>Serving </a:t>
            </a:r>
            <a:r>
              <a:rPr lang="en-US" altLang="zh-CN" dirty="0"/>
              <a:t>any LHC sites according to their needs and allowing them to </a:t>
            </a:r>
            <a:r>
              <a:rPr lang="en-US" altLang="zh-CN" dirty="0" smtClean="0"/>
              <a:t>grow</a:t>
            </a:r>
          </a:p>
          <a:p>
            <a:pPr>
              <a:lnSpc>
                <a:spcPct val="170000"/>
              </a:lnSpc>
            </a:pPr>
            <a:r>
              <a:rPr lang="en-US" altLang="zh-CN" dirty="0"/>
              <a:t>Sharing </a:t>
            </a:r>
            <a:r>
              <a:rPr lang="en-US" altLang="zh-CN" dirty="0" smtClean="0"/>
              <a:t>the use </a:t>
            </a:r>
            <a:r>
              <a:rPr lang="en-US" altLang="zh-CN" dirty="0"/>
              <a:t>of </a:t>
            </a:r>
            <a:r>
              <a:rPr lang="en-US" altLang="zh-CN" dirty="0" smtClean="0"/>
              <a:t>network </a:t>
            </a:r>
            <a:r>
              <a:rPr lang="en-US" altLang="zh-CN" dirty="0"/>
              <a:t>resources (like transoceanic links</a:t>
            </a:r>
            <a:r>
              <a:rPr lang="en-US" altLang="zh-CN" dirty="0" smtClean="0"/>
              <a:t>)</a:t>
            </a:r>
          </a:p>
          <a:p>
            <a:pPr>
              <a:lnSpc>
                <a:spcPct val="170000"/>
              </a:lnSpc>
            </a:pPr>
            <a:r>
              <a:rPr lang="en-US" altLang="zh-CN" dirty="0"/>
              <a:t>A collaborative effort among Research &amp; Education Network </a:t>
            </a:r>
            <a:r>
              <a:rPr lang="en-US" altLang="zh-CN" dirty="0" smtClean="0"/>
              <a:t>Providers</a:t>
            </a:r>
          </a:p>
          <a:p>
            <a:pPr lvl="1">
              <a:lnSpc>
                <a:spcPct val="17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ESNet,GEANT,Internet2,Renater, </a:t>
            </a:r>
            <a:r>
              <a:rPr lang="en-US" altLang="zh-CN" dirty="0" err="1">
                <a:solidFill>
                  <a:srgbClr val="FF0000"/>
                </a:solidFill>
              </a:rPr>
              <a:t>NORDUnet</a:t>
            </a:r>
            <a:r>
              <a:rPr lang="en-US" altLang="zh-CN" dirty="0">
                <a:solidFill>
                  <a:srgbClr val="FF0000"/>
                </a:solidFill>
              </a:rPr>
              <a:t> ,</a:t>
            </a:r>
            <a:r>
              <a:rPr lang="en-US" altLang="zh-CN" dirty="0" err="1">
                <a:solidFill>
                  <a:srgbClr val="FF0000"/>
                </a:solidFill>
              </a:rPr>
              <a:t>SINNet,ASGC,KoreaNet</a:t>
            </a:r>
            <a:r>
              <a:rPr lang="en-US" altLang="zh-CN" dirty="0" smtClean="0">
                <a:solidFill>
                  <a:srgbClr val="FF0000"/>
                </a:solidFill>
              </a:rPr>
              <a:t>……</a:t>
            </a:r>
          </a:p>
          <a:p>
            <a:pPr lvl="1">
              <a:lnSpc>
                <a:spcPct val="17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SDN, High Performance Network,</a:t>
            </a:r>
          </a:p>
          <a:p>
            <a:pPr>
              <a:lnSpc>
                <a:spcPct val="170000"/>
              </a:lnSpc>
            </a:pPr>
            <a:r>
              <a:rPr lang="en-US" altLang="zh-CN" dirty="0"/>
              <a:t>Traffic separation: no clash with other data </a:t>
            </a:r>
            <a:r>
              <a:rPr lang="en-US" altLang="zh-CN" dirty="0" smtClean="0"/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val="1262707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2221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LHCONE services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55446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dirty="0"/>
              <a:t>L3VPN (VRF): routed Virtual Private Network - operational </a:t>
            </a:r>
          </a:p>
          <a:p>
            <a:pPr>
              <a:lnSpc>
                <a:spcPct val="170000"/>
              </a:lnSpc>
            </a:pPr>
            <a:r>
              <a:rPr lang="en-US" altLang="zh-CN" dirty="0"/>
              <a:t>P2P: dedicated, bandwidth guaranteed, point-</a:t>
            </a:r>
            <a:r>
              <a:rPr lang="en-US" altLang="zh-CN" dirty="0" err="1"/>
              <a:t>topoint</a:t>
            </a:r>
            <a:r>
              <a:rPr lang="en-US" altLang="zh-CN" dirty="0"/>
              <a:t> links - development </a:t>
            </a:r>
          </a:p>
          <a:p>
            <a:pPr>
              <a:lnSpc>
                <a:spcPct val="170000"/>
              </a:lnSpc>
            </a:pPr>
            <a:r>
              <a:rPr lang="en-US" altLang="zh-CN" dirty="0" err="1"/>
              <a:t>perfSONAR</a:t>
            </a:r>
            <a:r>
              <a:rPr lang="en-US" altLang="zh-CN" dirty="0"/>
              <a:t>: monitoring infrastructure - operational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2725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23" y="2867634"/>
            <a:ext cx="7161422" cy="32299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2033"/>
            <a:ext cx="9144000" cy="558322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LHCONE L3VPN architecture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834" y="1219090"/>
            <a:ext cx="8722930" cy="326350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dirty="0" err="1"/>
              <a:t>TierX</a:t>
            </a:r>
            <a:r>
              <a:rPr lang="en-US" altLang="zh-CN" sz="2000" dirty="0"/>
              <a:t> sites connected to National-VRFs or Continental-VRFs</a:t>
            </a:r>
          </a:p>
          <a:p>
            <a:pPr>
              <a:lnSpc>
                <a:spcPct val="170000"/>
              </a:lnSpc>
            </a:pPr>
            <a:r>
              <a:rPr lang="en-US" altLang="zh-CN" sz="2000" dirty="0"/>
              <a:t>National-VRFs interconnected via Continental-VRFs</a:t>
            </a:r>
          </a:p>
          <a:p>
            <a:pPr>
              <a:lnSpc>
                <a:spcPct val="170000"/>
              </a:lnSpc>
            </a:pPr>
            <a:r>
              <a:rPr lang="en-US" altLang="zh-CN" sz="2000" dirty="0"/>
              <a:t>Continental-VRFs interconnected by trans-continental/trans-oceanic links</a:t>
            </a:r>
          </a:p>
        </p:txBody>
      </p:sp>
    </p:spTree>
    <p:extLst>
      <p:ext uri="{BB962C8B-B14F-4D97-AF65-F5344CB8AC3E}">
        <p14:creationId xmlns:p14="http://schemas.microsoft.com/office/powerpoint/2010/main" val="24706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255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LHCONE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Status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dirty="0"/>
              <a:t>Over 15 national and international Research Networks</a:t>
            </a:r>
          </a:p>
          <a:p>
            <a:pPr>
              <a:lnSpc>
                <a:spcPct val="170000"/>
              </a:lnSpc>
            </a:pPr>
            <a:r>
              <a:rPr lang="en-US" altLang="zh-CN" dirty="0"/>
              <a:t>Several Open Exchange Points including </a:t>
            </a:r>
            <a:r>
              <a:rPr lang="en-US" altLang="zh-CN" dirty="0" err="1"/>
              <a:t>NetherLight</a:t>
            </a:r>
            <a:r>
              <a:rPr lang="en-US" altLang="zh-CN" dirty="0"/>
              <a:t>, </a:t>
            </a:r>
            <a:r>
              <a:rPr lang="en-US" altLang="zh-CN" dirty="0" err="1"/>
              <a:t>StarLight</a:t>
            </a:r>
            <a:r>
              <a:rPr lang="en-US" altLang="zh-CN" dirty="0"/>
              <a:t>, MANLAN, </a:t>
            </a:r>
            <a:r>
              <a:rPr lang="en-US" altLang="zh-CN" dirty="0" err="1"/>
              <a:t>CERNlight</a:t>
            </a:r>
            <a:r>
              <a:rPr lang="en-US" altLang="zh-CN" dirty="0"/>
              <a:t> and others</a:t>
            </a:r>
          </a:p>
          <a:p>
            <a:pPr>
              <a:lnSpc>
                <a:spcPct val="170000"/>
              </a:lnSpc>
            </a:pPr>
            <a:r>
              <a:rPr lang="en-US" altLang="zh-CN" dirty="0"/>
              <a:t>Trans-Atlantic connectivity provided by ACE, GEANT, NORDUNET and USLHCNET</a:t>
            </a:r>
          </a:p>
          <a:p>
            <a:pPr>
              <a:lnSpc>
                <a:spcPct val="170000"/>
              </a:lnSpc>
            </a:pPr>
            <a:r>
              <a:rPr lang="en-US" altLang="zh-CN" dirty="0"/>
              <a:t>~55 end sites connected to LHCONE:</a:t>
            </a:r>
          </a:p>
          <a:p>
            <a:pPr lvl="1"/>
            <a:r>
              <a:rPr lang="en-US" altLang="zh-CN" dirty="0"/>
              <a:t> 10 Tier1s </a:t>
            </a:r>
          </a:p>
          <a:p>
            <a:pPr lvl="1"/>
            <a:r>
              <a:rPr lang="en-US" altLang="zh-CN" dirty="0"/>
              <a:t> 45 Tier2s</a:t>
            </a:r>
          </a:p>
          <a:p>
            <a:pPr>
              <a:lnSpc>
                <a:spcPct val="17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674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3380"/>
            <a:ext cx="8229600" cy="44618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高能物理网络需求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广域网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局域网</a:t>
            </a:r>
            <a:r>
              <a:rPr lang="en-US" altLang="zh-CN" dirty="0" smtClean="0"/>
              <a:t>/</a:t>
            </a:r>
            <a:r>
              <a:rPr lang="zh-CN" altLang="en-US" dirty="0" smtClean="0"/>
              <a:t>计算网络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高能物理相关网络现状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高能物理网络架构设计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网络性能监测与优化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网络信息安全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小结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51954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20" y="210071"/>
            <a:ext cx="7909759" cy="591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52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7633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en-GB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LHCONE in </a:t>
            </a:r>
            <a:r>
              <a:rPr lang="en-GB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Asia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GB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Taiwan </a:t>
            </a:r>
            <a:r>
              <a:rPr lang="en-GB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Japan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altLang="en-US" dirty="0"/>
              <a:t>ASGC connected to </a:t>
            </a:r>
            <a:r>
              <a:rPr lang="en-GB" altLang="en-US" dirty="0" err="1"/>
              <a:t>NetherLight</a:t>
            </a:r>
            <a:r>
              <a:rPr lang="en-GB" altLang="en-US" dirty="0"/>
              <a:t> and </a:t>
            </a:r>
            <a:r>
              <a:rPr lang="en-GB" altLang="en-US" dirty="0" err="1"/>
              <a:t>StarLight</a:t>
            </a:r>
            <a:r>
              <a:rPr lang="en-GB" altLang="en-US" dirty="0"/>
              <a:t> and peers with GEANT LHCONE VRF in Amsterdam </a:t>
            </a:r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Connects following sites:</a:t>
            </a:r>
          </a:p>
          <a:p>
            <a:pPr lvl="1">
              <a:defRPr/>
            </a:pPr>
            <a:r>
              <a:rPr lang="en-US" altLang="en-US" dirty="0"/>
              <a:t>ASGC-T1+T2: 117.103.96.0/20, 202.169.168.0/22, 202.140.160.0/19</a:t>
            </a:r>
          </a:p>
          <a:p>
            <a:pPr lvl="1">
              <a:defRPr/>
            </a:pPr>
            <a:r>
              <a:rPr lang="en-US" altLang="en-US" dirty="0"/>
              <a:t>ASGC-2: 140.109.102.0/24</a:t>
            </a:r>
          </a:p>
          <a:p>
            <a:pPr lvl="1">
              <a:defRPr/>
            </a:pPr>
            <a:r>
              <a:rPr lang="en-US" altLang="en-US" dirty="0"/>
              <a:t>TWAREN (</a:t>
            </a:r>
            <a:r>
              <a:rPr lang="en-US" altLang="en-US" dirty="0" err="1"/>
              <a:t>Tiawan</a:t>
            </a:r>
            <a:r>
              <a:rPr lang="en-US" altLang="en-US" dirty="0"/>
              <a:t>)</a:t>
            </a:r>
          </a:p>
          <a:p>
            <a:pPr lvl="1">
              <a:defRPr/>
            </a:pPr>
            <a:r>
              <a:rPr lang="en-US" altLang="en-US" dirty="0"/>
              <a:t>NCU-T2: 140.115.32.0/24</a:t>
            </a:r>
          </a:p>
          <a:p>
            <a:pPr lvl="1">
              <a:defRPr/>
            </a:pPr>
            <a:r>
              <a:rPr lang="en-US" altLang="en-US" dirty="0"/>
              <a:t>NTU-T2: 140.112.101.0/24, 140.112.102.0/24,140.112.104.0/24</a:t>
            </a:r>
          </a:p>
          <a:p>
            <a:pPr lvl="1">
              <a:defRPr/>
            </a:pPr>
            <a:r>
              <a:rPr lang="en-US" altLang="en-US" dirty="0" err="1"/>
              <a:t>Kyungpook</a:t>
            </a:r>
            <a:r>
              <a:rPr lang="en-US" altLang="en-US" dirty="0"/>
              <a:t> National University Daegu, Korea</a:t>
            </a:r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SINET (Japanese NREN) peers with GEANT at WIX and MANLAN</a:t>
            </a:r>
          </a:p>
          <a:p>
            <a:pPr>
              <a:defRPr/>
            </a:pPr>
            <a:r>
              <a:rPr lang="en-GB" altLang="en-US" dirty="0"/>
              <a:t>D</a:t>
            </a:r>
            <a:r>
              <a:rPr lang="en-GB" altLang="en-US" dirty="0" smtClean="0"/>
              <a:t>iscussion </a:t>
            </a:r>
            <a:r>
              <a:rPr lang="en-GB" altLang="en-US" dirty="0"/>
              <a:t>with TEIN about setting up LHCONE VRF in TEIN </a:t>
            </a:r>
            <a:r>
              <a:rPr lang="en-GB" altLang="en-US" dirty="0" smtClean="0"/>
              <a:t>Network is ongoing</a:t>
            </a:r>
            <a:endParaRPr lang="en-GB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4043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5723" y="1362247"/>
            <a:ext cx="6550977" cy="49210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4456"/>
            <a:ext cx="9144000" cy="440046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en-GB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LHCONE in </a:t>
            </a:r>
            <a:r>
              <a:rPr lang="en-GB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Asia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GB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Taiwan </a:t>
            </a:r>
            <a:r>
              <a:rPr lang="en-GB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Japan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486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9380"/>
            <a:ext cx="9144000" cy="487396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en-GB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LHCONE in </a:t>
            </a:r>
            <a:r>
              <a:rPr lang="en-GB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Asia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GB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Korea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951" y="1354336"/>
            <a:ext cx="6594997" cy="4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7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1123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en-GB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LHCONE in China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41363" y="1277957"/>
            <a:ext cx="8504333" cy="43736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推动中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3</a:t>
            </a:r>
            <a:r>
              <a:rPr lang="zh-CN" altLang="en-US" dirty="0" smtClean="0"/>
              <a:t>月，同</a:t>
            </a:r>
            <a:r>
              <a:rPr lang="en-US" altLang="zh-CN" dirty="0" smtClean="0"/>
              <a:t>ASGC</a:t>
            </a:r>
            <a:r>
              <a:rPr lang="zh-CN" altLang="en-US" dirty="0" smtClean="0"/>
              <a:t>讨论，技术细节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3</a:t>
            </a:r>
            <a:r>
              <a:rPr lang="zh-CN" altLang="en-US" dirty="0" smtClean="0"/>
              <a:t>月，同</a:t>
            </a:r>
            <a:r>
              <a:rPr lang="en-US" altLang="zh-CN" dirty="0" smtClean="0"/>
              <a:t>CERN</a:t>
            </a:r>
            <a:r>
              <a:rPr lang="zh-CN" altLang="en-US" dirty="0" smtClean="0"/>
              <a:t>讨论，技术细节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/>
              <a:t>4</a:t>
            </a:r>
            <a:r>
              <a:rPr lang="zh-CN" altLang="en-US" dirty="0" smtClean="0"/>
              <a:t>月，同教育网讨论，教育网支持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…</a:t>
            </a:r>
            <a:r>
              <a:rPr lang="zh-CN" altLang="en-US" dirty="0"/>
              <a:t> </a:t>
            </a:r>
            <a:r>
              <a:rPr lang="zh-CN" altLang="en-US" dirty="0" smtClean="0"/>
              <a:t>      待同科技网讨论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…</a:t>
            </a:r>
            <a:r>
              <a:rPr lang="zh-CN" altLang="en-US" dirty="0" smtClean="0"/>
              <a:t>        搜集国内高能所物理同国际上数据交换的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地址范围</a:t>
            </a:r>
            <a:endParaRPr lang="en-US" altLang="zh-CN" dirty="0" smtClean="0"/>
          </a:p>
          <a:p>
            <a:pPr marL="914400" lvl="2" indent="0">
              <a:lnSpc>
                <a:spcPct val="150000"/>
              </a:lnSpc>
              <a:buNone/>
            </a:pPr>
            <a:r>
              <a:rPr lang="zh-CN" altLang="en-US" sz="3100" dirty="0">
                <a:cs typeface="+mn-cs"/>
              </a:rPr>
              <a:t>   同国内高能物理合作单位共同努力推进</a:t>
            </a:r>
          </a:p>
        </p:txBody>
      </p:sp>
    </p:spTree>
    <p:extLst>
      <p:ext uri="{BB962C8B-B14F-4D97-AF65-F5344CB8AC3E}">
        <p14:creationId xmlns:p14="http://schemas.microsoft.com/office/powerpoint/2010/main" val="3685143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高能物理网络需求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广域网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局域网</a:t>
            </a:r>
            <a:r>
              <a:rPr lang="en-US" altLang="zh-CN" dirty="0" smtClean="0"/>
              <a:t>/</a:t>
            </a:r>
            <a:r>
              <a:rPr lang="zh-CN" altLang="en-US" dirty="0" smtClean="0"/>
              <a:t>计算网络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高能物理相关网络现状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高能物理网络架构设计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网络性能监测与优化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网络信息安全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小结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61584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2221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局域网架构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11" y="1005289"/>
            <a:ext cx="8229600" cy="50209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业务隔离</a:t>
            </a:r>
            <a:endParaRPr lang="en-US" altLang="zh-CN" sz="2800" dirty="0" smtClean="0"/>
          </a:p>
          <a:p>
            <a:pPr lvl="1">
              <a:lnSpc>
                <a:spcPct val="150000"/>
              </a:lnSpc>
            </a:pPr>
            <a:r>
              <a:rPr lang="zh-CN" altLang="en-US" sz="2400" dirty="0"/>
              <a:t>逻辑</a:t>
            </a:r>
            <a:endParaRPr lang="en-US" altLang="zh-CN" sz="2400" dirty="0" smtClean="0"/>
          </a:p>
          <a:p>
            <a:pPr lvl="1">
              <a:lnSpc>
                <a:spcPct val="150000"/>
              </a:lnSpc>
            </a:pPr>
            <a:r>
              <a:rPr lang="zh-CN" altLang="en-US" sz="2400" dirty="0"/>
              <a:t>物理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目标</a:t>
            </a:r>
            <a:endParaRPr lang="en-US" altLang="zh-CN" sz="2800" dirty="0" smtClean="0"/>
          </a:p>
          <a:p>
            <a:pPr lvl="1">
              <a:lnSpc>
                <a:spcPct val="150000"/>
              </a:lnSpc>
            </a:pPr>
            <a:r>
              <a:rPr lang="zh-CN" altLang="en-US" sz="2400" dirty="0" smtClean="0"/>
              <a:t>健壮性</a:t>
            </a:r>
            <a:endParaRPr lang="en-US" altLang="zh-CN" sz="2400" dirty="0" smtClean="0"/>
          </a:p>
          <a:p>
            <a:pPr lvl="1">
              <a:lnSpc>
                <a:spcPct val="150000"/>
              </a:lnSpc>
            </a:pPr>
            <a:r>
              <a:rPr lang="zh-CN" altLang="en-US" sz="2400" dirty="0" smtClean="0"/>
              <a:t>业务独立性</a:t>
            </a:r>
            <a:endParaRPr lang="en-US" altLang="zh-CN" sz="2400" dirty="0" smtClean="0"/>
          </a:p>
          <a:p>
            <a:pPr lvl="1">
              <a:lnSpc>
                <a:spcPct val="150000"/>
              </a:lnSpc>
            </a:pPr>
            <a:r>
              <a:rPr lang="zh-CN" altLang="en-US" sz="2400" dirty="0" smtClean="0"/>
              <a:t>安全性</a:t>
            </a:r>
            <a:endParaRPr lang="en-US" altLang="zh-CN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679" y="1731312"/>
            <a:ext cx="6336340" cy="398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03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6289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高能所局域网设计架构图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18" y="1357250"/>
            <a:ext cx="7490437" cy="56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4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3" y="504022"/>
            <a:ext cx="9229725" cy="6391275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 bwMode="auto">
          <a:xfrm>
            <a:off x="0" y="0"/>
            <a:ext cx="9144000" cy="50402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>
              <a:defRPr kumimoji="1" sz="4400">
                <a:latin typeface="Calibri" charset="0"/>
                <a:ea typeface="宋体" charset="0"/>
                <a:cs typeface="宋体" charset="0"/>
              </a:defRPr>
            </a:lvl2pPr>
            <a:lvl3pPr algn="ctr">
              <a:defRPr kumimoji="1" sz="4400">
                <a:latin typeface="Calibri" charset="0"/>
                <a:ea typeface="宋体" charset="0"/>
                <a:cs typeface="宋体" charset="0"/>
              </a:defRPr>
            </a:lvl3pPr>
            <a:lvl4pPr algn="ctr">
              <a:defRPr kumimoji="1" sz="4400">
                <a:latin typeface="Calibri" charset="0"/>
                <a:ea typeface="宋体" charset="0"/>
                <a:cs typeface="宋体" charset="0"/>
              </a:defRPr>
            </a:lvl4pPr>
            <a:lvl5pPr algn="ctr">
              <a:defRPr kumimoji="1" sz="4400"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zh-CN" altLang="en-US" dirty="0"/>
              <a:t>高能所局域网与</a:t>
            </a:r>
            <a:r>
              <a:rPr lang="en-US" altLang="zh-CN" dirty="0"/>
              <a:t>SDN</a:t>
            </a:r>
            <a:r>
              <a:rPr lang="zh-CN" altLang="en-US" dirty="0"/>
              <a:t>融合设计图</a:t>
            </a:r>
          </a:p>
        </p:txBody>
      </p:sp>
    </p:spTree>
    <p:extLst>
      <p:ext uri="{BB962C8B-B14F-4D97-AF65-F5344CB8AC3E}">
        <p14:creationId xmlns:p14="http://schemas.microsoft.com/office/powerpoint/2010/main" val="3411446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3257677" y="1193420"/>
            <a:ext cx="2228634" cy="184929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567" tIns="36284" rIns="72567" bIns="36284" numCol="1" rtlCol="0" anchor="t" anchorCtr="0" compatLnSpc="1">
            <a:prstTxWarp prst="textNoShape">
              <a:avLst/>
            </a:prstTxWarp>
          </a:bodyPr>
          <a:lstStyle/>
          <a:p>
            <a:pPr defTabSz="725668" eaLnBrk="1" hangingPunct="1"/>
            <a:endParaRPr lang="zh-CN" altLang="en-US" sz="952">
              <a:latin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057756" y="1193420"/>
            <a:ext cx="2228634" cy="184929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567" tIns="36284" rIns="72567" bIns="36284" numCol="1" rtlCol="0" anchor="t" anchorCtr="0" compatLnSpc="1">
            <a:prstTxWarp prst="textNoShape">
              <a:avLst/>
            </a:prstTxWarp>
          </a:bodyPr>
          <a:lstStyle/>
          <a:p>
            <a:pPr defTabSz="725668" eaLnBrk="1" hangingPunct="1"/>
            <a:endParaRPr lang="zh-CN" altLang="en-US" sz="952">
              <a:latin typeface="Arial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0" y="20465"/>
            <a:ext cx="9144000" cy="500063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z="2800" kern="1200" dirty="0">
                <a:solidFill>
                  <a:schemeClr val="bg1"/>
                </a:solidFill>
                <a:cs typeface="+mj-cs"/>
              </a:rPr>
              <a:t>数据</a:t>
            </a:r>
            <a:r>
              <a:rPr lang="en-US" altLang="zh-CN" sz="2800" kern="1200" dirty="0">
                <a:solidFill>
                  <a:schemeClr val="bg1"/>
                </a:solidFill>
                <a:cs typeface="+mj-cs"/>
              </a:rPr>
              <a:t>/</a:t>
            </a:r>
            <a:r>
              <a:rPr lang="zh-CN" altLang="en-US" sz="2800" kern="1200" dirty="0" smtClean="0">
                <a:solidFill>
                  <a:schemeClr val="bg1"/>
                </a:solidFill>
                <a:cs typeface="+mj-cs"/>
              </a:rPr>
              <a:t>计算网络发展进程</a:t>
            </a:r>
            <a:endParaRPr lang="zh-CN" altLang="en-US" sz="2800" kern="12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6463" y="4216447"/>
            <a:ext cx="2514357" cy="1630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125" indent="-272125"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rgbClr val="333333"/>
                </a:solidFill>
                <a:latin typeface="微软雅黑"/>
                <a:ea typeface="微软雅黑"/>
                <a:cs typeface="微软雅黑"/>
              </a:rPr>
              <a:t>分层结构化网络</a:t>
            </a:r>
            <a:endParaRPr lang="en-US" altLang="zh-CN" sz="1400" b="1" dirty="0">
              <a:solidFill>
                <a:srgbClr val="333333"/>
              </a:solidFill>
              <a:latin typeface="微软雅黑"/>
              <a:ea typeface="微软雅黑"/>
              <a:cs typeface="微软雅黑"/>
            </a:endParaRPr>
          </a:p>
          <a:p>
            <a:pPr marL="272125" indent="-272125">
              <a:buFont typeface="Wingdings" panose="05000000000000000000" pitchFamily="2" charset="2"/>
              <a:buChar char="Ø"/>
            </a:pPr>
            <a:endParaRPr lang="en-US" altLang="zh-CN" sz="1050" dirty="0">
              <a:solidFill>
                <a:srgbClr val="333333"/>
              </a:solidFill>
              <a:latin typeface="微软雅黑"/>
              <a:ea typeface="微软雅黑"/>
              <a:cs typeface="微软雅黑"/>
            </a:endParaRPr>
          </a:p>
          <a:p>
            <a:pPr marL="266765" indent="-266765">
              <a:lnSpc>
                <a:spcPct val="90000"/>
              </a:lnSpc>
              <a:spcAft>
                <a:spcPts val="467"/>
              </a:spcAft>
              <a:buFont typeface="Wingdings" panose="05000000000000000000" pitchFamily="2" charset="2"/>
              <a:buChar char="n"/>
            </a:pPr>
            <a:r>
              <a:rPr lang="zh-CN" altLang="en-US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微软雅黑"/>
                <a:ea typeface="微软雅黑"/>
                <a:cs typeface="微软雅黑"/>
              </a:rPr>
              <a:t>可靠性难以提高，采购成本高昂</a:t>
            </a:r>
            <a:endParaRPr lang="en-US" altLang="zh-CN" sz="105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微软雅黑"/>
              <a:ea typeface="微软雅黑"/>
              <a:cs typeface="微软雅黑"/>
            </a:endParaRPr>
          </a:p>
          <a:p>
            <a:pPr marL="266765" indent="-266765">
              <a:lnSpc>
                <a:spcPct val="90000"/>
              </a:lnSpc>
              <a:spcAft>
                <a:spcPts val="467"/>
              </a:spcAft>
              <a:buFont typeface="Wingdings" panose="05000000000000000000" pitchFamily="2" charset="2"/>
              <a:buChar char="n"/>
            </a:pPr>
            <a:r>
              <a:rPr lang="zh-CN" altLang="en-US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微软雅黑"/>
                <a:ea typeface="微软雅黑"/>
                <a:cs typeface="微软雅黑"/>
              </a:rPr>
              <a:t>烟囱式建设</a:t>
            </a:r>
            <a:endParaRPr lang="en-US" altLang="zh-CN" sz="105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微软雅黑"/>
              <a:ea typeface="微软雅黑"/>
              <a:cs typeface="微软雅黑"/>
            </a:endParaRPr>
          </a:p>
          <a:p>
            <a:pPr marL="266765" indent="-266765">
              <a:lnSpc>
                <a:spcPct val="90000"/>
              </a:lnSpc>
              <a:spcAft>
                <a:spcPts val="467"/>
              </a:spcAft>
              <a:buFont typeface="Wingdings" panose="05000000000000000000" pitchFamily="2" charset="2"/>
              <a:buChar char="n"/>
            </a:pPr>
            <a:r>
              <a:rPr lang="zh-CN" altLang="en-US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微软雅黑"/>
                <a:ea typeface="微软雅黑"/>
                <a:cs typeface="微软雅黑"/>
              </a:rPr>
              <a:t>部署周期长</a:t>
            </a:r>
            <a:endParaRPr lang="en-US" altLang="zh-CN" sz="105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微软雅黑"/>
              <a:ea typeface="微软雅黑"/>
              <a:cs typeface="微软雅黑"/>
            </a:endParaRPr>
          </a:p>
          <a:p>
            <a:pPr marL="266765" indent="-266765">
              <a:lnSpc>
                <a:spcPct val="90000"/>
              </a:lnSpc>
              <a:spcAft>
                <a:spcPts val="467"/>
              </a:spcAft>
              <a:buFont typeface="Wingdings" panose="05000000000000000000" pitchFamily="2" charset="2"/>
              <a:buChar char="n"/>
            </a:pPr>
            <a:r>
              <a:rPr lang="zh-CN" altLang="en-US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微软雅黑"/>
                <a:ea typeface="微软雅黑"/>
                <a:cs typeface="微软雅黑"/>
              </a:rPr>
              <a:t>资源分配不均、浪费</a:t>
            </a:r>
            <a:endParaRPr lang="en-US" altLang="zh-CN" sz="105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微软雅黑"/>
              <a:ea typeface="微软雅黑"/>
              <a:cs typeface="微软雅黑"/>
            </a:endParaRPr>
          </a:p>
          <a:p>
            <a:pPr marL="272125" indent="-272125">
              <a:buFont typeface="Wingdings" panose="05000000000000000000" pitchFamily="2" charset="2"/>
              <a:buChar char="Ø"/>
            </a:pPr>
            <a:endParaRPr lang="zh-CN" altLang="en-US" sz="1050" dirty="0">
              <a:solidFill>
                <a:srgbClr val="333333"/>
              </a:solidFill>
              <a:latin typeface="微软雅黑"/>
              <a:ea typeface="微软雅黑"/>
              <a:cs typeface="微软雅黑"/>
            </a:endParaRPr>
          </a:p>
          <a:p>
            <a:endParaRPr lang="zh-CN" altLang="en-US" sz="1050" dirty="0">
              <a:solidFill>
                <a:srgbClr val="333333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42115" y="4089903"/>
            <a:ext cx="25715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125" indent="-272125">
              <a:buFont typeface="Wingdings" panose="05000000000000000000" pitchFamily="2" charset="2"/>
              <a:buChar char="Ø"/>
            </a:pPr>
            <a:r>
              <a:rPr lang="zh-CN" altLang="en-US" sz="1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微软雅黑"/>
                <a:ea typeface="微软雅黑"/>
                <a:cs typeface="微软雅黑"/>
              </a:rPr>
              <a:t>扁平化网络</a:t>
            </a:r>
            <a:endParaRPr lang="en-US" altLang="zh-CN" sz="1400" b="1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微软雅黑"/>
              <a:ea typeface="微软雅黑"/>
              <a:cs typeface="微软雅黑"/>
            </a:endParaRPr>
          </a:p>
          <a:p>
            <a:pPr marL="272125" indent="-27212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微软雅黑"/>
                <a:ea typeface="微软雅黑"/>
                <a:cs typeface="微软雅黑"/>
              </a:rPr>
              <a:t>部署运维困难，</a:t>
            </a:r>
            <a:r>
              <a:rPr lang="en-US" altLang="zh-CN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微软雅黑"/>
                <a:ea typeface="微软雅黑"/>
                <a:cs typeface="微软雅黑"/>
              </a:rPr>
              <a:t>IP</a:t>
            </a:r>
            <a:r>
              <a:rPr lang="zh-CN" altLang="en-US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微软雅黑"/>
                <a:ea typeface="微软雅黑"/>
                <a:cs typeface="微软雅黑"/>
              </a:rPr>
              <a:t>网络、</a:t>
            </a:r>
            <a:r>
              <a:rPr lang="en-US" altLang="zh-CN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微软雅黑"/>
                <a:ea typeface="微软雅黑"/>
                <a:cs typeface="微软雅黑"/>
              </a:rPr>
              <a:t>FC SAN</a:t>
            </a:r>
            <a:r>
              <a:rPr lang="zh-CN" altLang="en-US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微软雅黑"/>
                <a:ea typeface="微软雅黑"/>
                <a:cs typeface="微软雅黑"/>
              </a:rPr>
              <a:t>网络，品牌繁多</a:t>
            </a:r>
            <a:r>
              <a:rPr lang="zh-CN" altLang="zh-CN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微软雅黑"/>
                <a:ea typeface="微软雅黑"/>
                <a:cs typeface="微软雅黑"/>
              </a:rPr>
              <a:t>，</a:t>
            </a:r>
            <a:r>
              <a:rPr lang="zh-CN" altLang="en-US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微软雅黑"/>
                <a:ea typeface="微软雅黑"/>
                <a:cs typeface="微软雅黑"/>
              </a:rPr>
              <a:t>网络架构复杂。</a:t>
            </a:r>
            <a:endParaRPr lang="en-US" altLang="zh-CN" sz="105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微软雅黑"/>
              <a:ea typeface="微软雅黑"/>
              <a:cs typeface="微软雅黑"/>
            </a:endParaRPr>
          </a:p>
          <a:p>
            <a:pPr marL="272125" indent="-27212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05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微软雅黑"/>
                <a:ea typeface="微软雅黑"/>
                <a:cs typeface="微软雅黑"/>
              </a:rPr>
              <a:t>利用率低</a:t>
            </a:r>
            <a:endParaRPr lang="en-US" altLang="zh-CN" sz="105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微软雅黑"/>
              <a:ea typeface="微软雅黑"/>
              <a:cs typeface="微软雅黑"/>
            </a:endParaRPr>
          </a:p>
          <a:p>
            <a:pPr marL="272125" indent="-27212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05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微软雅黑"/>
                <a:ea typeface="微软雅黑"/>
                <a:cs typeface="微软雅黑"/>
              </a:rPr>
              <a:t>成本高</a:t>
            </a:r>
            <a:endParaRPr lang="en-US" altLang="zh-CN" sz="105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微软雅黑"/>
              <a:ea typeface="微软雅黑"/>
              <a:cs typeface="微软雅黑"/>
            </a:endParaRPr>
          </a:p>
          <a:p>
            <a:pPr marL="272125" indent="-27212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微软雅黑"/>
                <a:ea typeface="微软雅黑"/>
                <a:cs typeface="微软雅黑"/>
              </a:rPr>
              <a:t>扩展性</a:t>
            </a:r>
            <a:r>
              <a:rPr lang="zh-CN" altLang="en-US" sz="105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微软雅黑"/>
                <a:ea typeface="微软雅黑"/>
                <a:cs typeface="微软雅黑"/>
              </a:rPr>
              <a:t>差</a:t>
            </a:r>
            <a:endParaRPr lang="en-US" altLang="zh-CN" sz="105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微软雅黑"/>
              <a:ea typeface="微软雅黑"/>
              <a:cs typeface="微软雅黑"/>
            </a:endParaRPr>
          </a:p>
          <a:p>
            <a:pPr marL="272125" indent="-27212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05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微软雅黑"/>
                <a:ea typeface="微软雅黑"/>
                <a:cs typeface="微软雅黑"/>
              </a:rPr>
              <a:t>可靠性</a:t>
            </a:r>
            <a:r>
              <a:rPr lang="zh-CN" altLang="en-US" sz="105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微软雅黑"/>
                <a:ea typeface="微软雅黑"/>
                <a:cs typeface="微软雅黑"/>
              </a:rPr>
              <a:t>差</a:t>
            </a:r>
            <a:endParaRPr lang="zh-CN" altLang="en-US" sz="1050" dirty="0">
              <a:latin typeface="微软雅黑"/>
              <a:ea typeface="微软雅黑"/>
              <a:cs typeface="微软雅黑"/>
            </a:endParaRPr>
          </a:p>
          <a:p>
            <a:pPr marL="272125" indent="-272125">
              <a:buFont typeface="Wingdings" panose="05000000000000000000" pitchFamily="2" charset="2"/>
              <a:buChar char="Ø"/>
            </a:pPr>
            <a:endParaRPr lang="zh-CN" altLang="en-US" sz="105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11" name="图片 10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34" y="1421998"/>
            <a:ext cx="1232861" cy="123286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 bwMode="auto">
          <a:xfrm>
            <a:off x="457598" y="1193420"/>
            <a:ext cx="2228634" cy="18492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567" tIns="36284" rIns="72567" bIns="36284" numCol="1" rtlCol="0" anchor="t" anchorCtr="0" compatLnSpc="1">
            <a:prstTxWarp prst="textNoShape">
              <a:avLst/>
            </a:prstTxWarp>
          </a:bodyPr>
          <a:lstStyle/>
          <a:p>
            <a:pPr defTabSz="725668" eaLnBrk="1" hangingPunct="1"/>
            <a:endParaRPr lang="zh-CN" altLang="en-US" sz="952">
              <a:latin typeface="Arial" pitchFamily="34" charset="0"/>
            </a:endParaRPr>
          </a:p>
        </p:txBody>
      </p:sp>
      <p:pic>
        <p:nvPicPr>
          <p:cNvPr id="12" name="图片 11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2" y="1879154"/>
            <a:ext cx="663848" cy="663848"/>
          </a:xfrm>
          <a:prstGeom prst="rect">
            <a:avLst/>
          </a:prstGeom>
        </p:spPr>
      </p:pic>
      <p:pic>
        <p:nvPicPr>
          <p:cNvPr id="15" name="图片 14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767" y="1250564"/>
            <a:ext cx="1542901" cy="1542901"/>
          </a:xfrm>
          <a:prstGeom prst="rect">
            <a:avLst/>
          </a:prstGeom>
        </p:spPr>
      </p:pic>
      <p:pic>
        <p:nvPicPr>
          <p:cNvPr id="16" name="图片 15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21" y="1364854"/>
            <a:ext cx="663848" cy="663848"/>
          </a:xfrm>
          <a:prstGeom prst="rect">
            <a:avLst/>
          </a:prstGeom>
        </p:spPr>
      </p:pic>
      <p:pic>
        <p:nvPicPr>
          <p:cNvPr id="17" name="图片 16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55" y="1879154"/>
            <a:ext cx="663848" cy="66384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57609" y="2736321"/>
            <a:ext cx="1337679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70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孤岛数据中心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57688" y="2736321"/>
            <a:ext cx="1540357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70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虚拟化数据中心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743490" y="2736321"/>
            <a:ext cx="1135000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70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云数据中心</a:t>
            </a:r>
          </a:p>
        </p:txBody>
      </p:sp>
      <p:sp>
        <p:nvSpPr>
          <p:cNvPr id="21" name="右箭头 20"/>
          <p:cNvSpPr/>
          <p:nvPr/>
        </p:nvSpPr>
        <p:spPr bwMode="auto">
          <a:xfrm>
            <a:off x="-113847" y="3257566"/>
            <a:ext cx="9257847" cy="914312"/>
          </a:xfrm>
          <a:prstGeom prst="rightArrow">
            <a:avLst>
              <a:gd name="adj1" fmla="val 50000"/>
              <a:gd name="adj2" fmla="val 52461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567" tIns="36284" rIns="72567" bIns="36284" numCol="1" rtlCol="0" anchor="t" anchorCtr="0" compatLnSpc="1">
            <a:prstTxWarp prst="textNoShape">
              <a:avLst/>
            </a:prstTxWarp>
          </a:bodyPr>
          <a:lstStyle/>
          <a:p>
            <a:pPr defTabSz="725668" eaLnBrk="1" hangingPunct="1"/>
            <a:endParaRPr lang="zh-CN" altLang="en-US" sz="1428">
              <a:latin typeface="Arial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57757" y="4057590"/>
            <a:ext cx="251435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125" indent="-272125"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333333"/>
                </a:solidFill>
                <a:latin typeface="微软雅黑"/>
                <a:ea typeface="微软雅黑"/>
                <a:cs typeface="微软雅黑"/>
              </a:rPr>
              <a:t>软件定义</a:t>
            </a:r>
            <a:endParaRPr lang="en-US" altLang="zh-CN" sz="1600" b="1" dirty="0">
              <a:solidFill>
                <a:srgbClr val="333333"/>
              </a:solidFill>
              <a:latin typeface="微软雅黑"/>
              <a:ea typeface="微软雅黑"/>
              <a:cs typeface="微软雅黑"/>
            </a:endParaRPr>
          </a:p>
          <a:p>
            <a:pPr marL="272125" indent="-272125">
              <a:buFont typeface="Wingdings" panose="05000000000000000000" pitchFamily="2" charset="2"/>
              <a:buChar char="Ø"/>
            </a:pPr>
            <a:endParaRPr lang="en-US" altLang="zh-CN" sz="1100" dirty="0">
              <a:solidFill>
                <a:srgbClr val="333333"/>
              </a:solidFill>
              <a:latin typeface="微软雅黑"/>
              <a:ea typeface="微软雅黑"/>
              <a:cs typeface="微软雅黑"/>
            </a:endParaRPr>
          </a:p>
          <a:p>
            <a:pPr marL="272125" indent="-272125">
              <a:buFont typeface="Wingdings" charset="2"/>
              <a:buChar char="n"/>
            </a:pPr>
            <a:r>
              <a:rPr lang="zh-CN" altLang="en-US" sz="1100" dirty="0">
                <a:solidFill>
                  <a:srgbClr val="333333"/>
                </a:solidFill>
                <a:latin typeface="微软雅黑"/>
                <a:ea typeface="微软雅黑"/>
                <a:cs typeface="微软雅黑"/>
              </a:rPr>
              <a:t>资源池化，按需调度</a:t>
            </a:r>
            <a:endParaRPr lang="en-US" altLang="zh-CN" sz="1100" dirty="0">
              <a:solidFill>
                <a:srgbClr val="333333"/>
              </a:solidFill>
              <a:latin typeface="微软雅黑"/>
              <a:ea typeface="微软雅黑"/>
              <a:cs typeface="微软雅黑"/>
            </a:endParaRPr>
          </a:p>
          <a:p>
            <a:pPr marL="272125" indent="-272125">
              <a:buFont typeface="Wingdings" charset="2"/>
              <a:buChar char="n"/>
            </a:pPr>
            <a:r>
              <a:rPr lang="zh-CN" altLang="en-US" sz="1100" dirty="0">
                <a:solidFill>
                  <a:srgbClr val="333333"/>
                </a:solidFill>
                <a:latin typeface="微软雅黑"/>
                <a:ea typeface="微软雅黑"/>
                <a:cs typeface="微软雅黑"/>
              </a:rPr>
              <a:t>资源池化，弹性</a:t>
            </a:r>
            <a:r>
              <a:rPr lang="zh-CN" altLang="en-US" sz="1100" dirty="0" smtClean="0">
                <a:solidFill>
                  <a:srgbClr val="333333"/>
                </a:solidFill>
                <a:latin typeface="微软雅黑"/>
                <a:ea typeface="微软雅黑"/>
                <a:cs typeface="微软雅黑"/>
              </a:rPr>
              <a:t>伸缩</a:t>
            </a:r>
            <a:endParaRPr lang="en-US" altLang="zh-CN" sz="1100" dirty="0" smtClean="0">
              <a:solidFill>
                <a:srgbClr val="333333"/>
              </a:solidFill>
              <a:latin typeface="微软雅黑"/>
              <a:ea typeface="微软雅黑"/>
              <a:cs typeface="微软雅黑"/>
            </a:endParaRPr>
          </a:p>
          <a:p>
            <a:pPr marL="272125" indent="-272125">
              <a:buFont typeface="Wingdings" charset="2"/>
              <a:buChar char="n"/>
            </a:pPr>
            <a:r>
              <a:rPr lang="zh-CN" altLang="en-US" sz="11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跨地域，逻辑一体化</a:t>
            </a:r>
            <a:endParaRPr lang="zh-CN" altLang="en-US" sz="1100" dirty="0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  <a:p>
            <a:endParaRPr lang="zh-CN" altLang="en-US" sz="1100" dirty="0">
              <a:solidFill>
                <a:srgbClr val="333333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6742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高能物理网络需求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广域网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局域网</a:t>
            </a:r>
            <a:r>
              <a:rPr lang="en-US" altLang="zh-CN" dirty="0" smtClean="0"/>
              <a:t>/</a:t>
            </a:r>
            <a:r>
              <a:rPr lang="zh-CN" altLang="en-US" dirty="0" smtClean="0"/>
              <a:t>计算网络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高能物理相关网络现状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高能物理网络架构设计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网络性能监测与优化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网络信息安全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小结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853148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0" y="21157"/>
            <a:ext cx="9144000" cy="500063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z="2800" kern="1200" dirty="0">
                <a:solidFill>
                  <a:schemeClr val="bg1"/>
                </a:solidFill>
                <a:cs typeface="+mj-cs"/>
              </a:rPr>
              <a:t>云数据中心</a:t>
            </a:r>
            <a:r>
              <a:rPr lang="zh-CN" altLang="en-US" sz="2800" kern="1200" dirty="0" smtClean="0">
                <a:solidFill>
                  <a:schemeClr val="bg1"/>
                </a:solidFill>
                <a:cs typeface="+mj-cs"/>
              </a:rPr>
              <a:t>建设</a:t>
            </a:r>
            <a:r>
              <a:rPr lang="zh-CN" altLang="en-US" sz="2800" kern="1200" dirty="0">
                <a:solidFill>
                  <a:schemeClr val="bg1"/>
                </a:solidFill>
                <a:cs typeface="+mj-cs"/>
              </a:rPr>
              <a:t>目标</a:t>
            </a: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303493575"/>
              </p:ext>
            </p:extLst>
          </p:nvPr>
        </p:nvGraphicFramePr>
        <p:xfrm>
          <a:off x="414917" y="1650779"/>
          <a:ext cx="73144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743434" y="1771811"/>
            <a:ext cx="3472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6771" indent="-226771">
              <a:buFont typeface="Arial"/>
              <a:buChar char="•"/>
            </a:pPr>
            <a:r>
              <a:rPr lang="zh-CN" altLang="en-US" sz="1600" noProof="1">
                <a:latin typeface="微软雅黑"/>
                <a:ea typeface="微软雅黑"/>
                <a:cs typeface="微软雅黑"/>
              </a:rPr>
              <a:t>业务备份、业务迁移，</a:t>
            </a:r>
            <a:r>
              <a:rPr lang="en-US" altLang="zh-CN" sz="1600" noProof="1">
                <a:latin typeface="微软雅黑"/>
                <a:ea typeface="微软雅黑"/>
                <a:cs typeface="微软雅黑"/>
              </a:rPr>
              <a:t>IP</a:t>
            </a:r>
            <a:r>
              <a:rPr lang="zh-CN" altLang="en-US" sz="1600" noProof="1">
                <a:latin typeface="微软雅黑"/>
                <a:ea typeface="微软雅黑"/>
                <a:cs typeface="微软雅黑"/>
              </a:rPr>
              <a:t>地址不变</a:t>
            </a:r>
            <a:endParaRPr lang="zh-CN" altLang="en-US" sz="1600" dirty="0">
              <a:latin typeface="微软雅黑"/>
              <a:ea typeface="微软雅黑"/>
              <a:cs typeface="微软雅黑"/>
            </a:endParaRPr>
          </a:p>
          <a:p>
            <a:pPr marL="226771" indent="-226771">
              <a:buFont typeface="Arial"/>
              <a:buChar char="•"/>
            </a:pPr>
            <a:r>
              <a:rPr lang="zh-CN" altLang="en-US" sz="1600" noProof="1">
                <a:latin typeface="微软雅黑"/>
                <a:ea typeface="微软雅黑"/>
                <a:cs typeface="微软雅黑"/>
              </a:rPr>
              <a:t>业务扩展、业务集群，</a:t>
            </a:r>
            <a:r>
              <a:rPr lang="zh-CN" altLang="en-US" sz="1600" noProof="1" smtClean="0">
                <a:latin typeface="微软雅黑"/>
                <a:ea typeface="微软雅黑"/>
                <a:cs typeface="微软雅黑"/>
              </a:rPr>
              <a:t>二层互通</a:t>
            </a:r>
            <a:endParaRPr lang="zh-CN" altLang="en-US" sz="1600" noProof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72034" y="2686122"/>
            <a:ext cx="3491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6771" indent="-226771">
              <a:buFont typeface="Arial"/>
              <a:buChar char="•"/>
            </a:pPr>
            <a:r>
              <a:rPr lang="zh-CN" altLang="en-US" sz="1600" noProof="1">
                <a:latin typeface="微软雅黑"/>
                <a:ea typeface="微软雅黑"/>
                <a:cs typeface="微软雅黑"/>
              </a:rPr>
              <a:t>服务器、存储、网络资源统一管理</a:t>
            </a:r>
            <a:endParaRPr lang="zh-CN" altLang="en-US" sz="1600" dirty="0">
              <a:latin typeface="微软雅黑"/>
              <a:ea typeface="微软雅黑"/>
              <a:cs typeface="微软雅黑"/>
            </a:endParaRPr>
          </a:p>
          <a:p>
            <a:pPr marL="226771" indent="-226771">
              <a:buFont typeface="Arial"/>
              <a:buChar char="•"/>
            </a:pPr>
            <a:r>
              <a:rPr lang="zh-CN" altLang="en-US" sz="1600" noProof="1">
                <a:latin typeface="微软雅黑"/>
                <a:ea typeface="微软雅黑"/>
                <a:cs typeface="微软雅黑"/>
              </a:rPr>
              <a:t>业务部署自动化</a:t>
            </a:r>
          </a:p>
          <a:p>
            <a:pPr marL="226771" indent="-226771">
              <a:buFont typeface="Arial"/>
              <a:buChar char="•"/>
            </a:pPr>
            <a:r>
              <a:rPr lang="zh-CN" altLang="en-US" sz="1600" noProof="1" smtClean="0">
                <a:latin typeface="微软雅黑"/>
                <a:ea typeface="微软雅黑"/>
                <a:cs typeface="微软雅黑"/>
              </a:rPr>
              <a:t>业务迁移自动化</a:t>
            </a:r>
            <a:endParaRPr lang="zh-CN" altLang="en-US" sz="1600" noProof="1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72034" y="4000445"/>
            <a:ext cx="2670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6771" indent="-226771">
              <a:buFont typeface="Arial"/>
              <a:buChar char="•"/>
            </a:pPr>
            <a:r>
              <a:rPr lang="zh-CN" altLang="en-US" sz="1600" noProof="1">
                <a:latin typeface="微软雅黑"/>
                <a:ea typeface="微软雅黑"/>
                <a:cs typeface="微软雅黑"/>
              </a:rPr>
              <a:t>设备独立扩容、异构部署</a:t>
            </a:r>
            <a:endParaRPr lang="zh-CN" altLang="en-US" sz="1600" dirty="0">
              <a:latin typeface="微软雅黑"/>
              <a:ea typeface="微软雅黑"/>
              <a:cs typeface="微软雅黑"/>
            </a:endParaRPr>
          </a:p>
          <a:p>
            <a:pPr marL="226771" indent="-226771">
              <a:buFont typeface="Arial"/>
              <a:buChar char="•"/>
            </a:pPr>
            <a:r>
              <a:rPr lang="zh-CN" altLang="en-US" sz="1600" noProof="1">
                <a:latin typeface="微软雅黑"/>
                <a:ea typeface="微软雅黑"/>
                <a:cs typeface="微软雅黑"/>
                <a:sym typeface="+mn-ea" charset="0"/>
              </a:rPr>
              <a:t>服务定制化，</a:t>
            </a:r>
            <a:r>
              <a:rPr lang="zh-CN" altLang="en-US" sz="1600" noProof="1" smtClean="0">
                <a:latin typeface="微软雅黑"/>
                <a:ea typeface="微软雅黑"/>
                <a:cs typeface="微软雅黑"/>
                <a:sym typeface="+mn-ea" charset="0"/>
              </a:rPr>
              <a:t>按需引流</a:t>
            </a:r>
            <a:endParaRPr lang="zh-CN" altLang="en-US" sz="1600" noProof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86464" y="5086190"/>
            <a:ext cx="1849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6771" indent="-226771">
              <a:buFont typeface="Arial"/>
              <a:buChar char="•"/>
            </a:pPr>
            <a:r>
              <a:rPr lang="zh-CN" altLang="en-US" sz="1600" noProof="1">
                <a:latin typeface="微软雅黑"/>
                <a:ea typeface="微软雅黑"/>
                <a:cs typeface="微软雅黑"/>
                <a:sym typeface="+mn-ea" charset="0"/>
              </a:rPr>
              <a:t>租户规模不受</a:t>
            </a:r>
            <a:r>
              <a:rPr lang="zh-CN" altLang="en-US" sz="1600" noProof="1" smtClean="0">
                <a:latin typeface="微软雅黑"/>
                <a:ea typeface="微软雅黑"/>
                <a:cs typeface="微软雅黑"/>
                <a:sym typeface="+mn-ea" charset="0"/>
              </a:rPr>
              <a:t>限</a:t>
            </a:r>
            <a:endParaRPr lang="zh-CN" altLang="en-US" sz="1600" dirty="0">
              <a:latin typeface="微软雅黑"/>
              <a:ea typeface="微软雅黑"/>
              <a:cs typeface="微软雅黑"/>
            </a:endParaRPr>
          </a:p>
          <a:p>
            <a:pPr marL="226771" indent="-226771">
              <a:buFont typeface="Arial"/>
              <a:buChar char="•"/>
            </a:pPr>
            <a:r>
              <a:rPr lang="zh-CN" altLang="en-US" sz="1600" noProof="1">
                <a:latin typeface="微软雅黑"/>
                <a:ea typeface="微软雅黑"/>
                <a:cs typeface="微软雅黑"/>
                <a:sym typeface="+mn-ea" charset="0"/>
              </a:rPr>
              <a:t>业务规模不受</a:t>
            </a:r>
            <a:r>
              <a:rPr lang="zh-CN" altLang="en-US" sz="1600" noProof="1" smtClean="0">
                <a:latin typeface="微软雅黑"/>
                <a:ea typeface="微软雅黑"/>
                <a:cs typeface="微软雅黑"/>
                <a:sym typeface="+mn-ea" charset="0"/>
              </a:rPr>
              <a:t>限</a:t>
            </a:r>
            <a:endParaRPr lang="en-US" altLang="zh-CN" sz="1600" noProof="1">
              <a:latin typeface="微软雅黑"/>
              <a:ea typeface="微软雅黑"/>
              <a:cs typeface="微软雅黑"/>
              <a:sym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6289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Arial" charset="0"/>
              <a:buNone/>
            </a:pPr>
            <a:r>
              <a:rPr lang="zh-CN" altLang="en-US" sz="28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云数据中心关键技术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77957"/>
            <a:ext cx="4610559" cy="570673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dirty="0" smtClean="0"/>
              <a:t>VxLAN</a:t>
            </a:r>
          </a:p>
          <a:p>
            <a:pPr lvl="1">
              <a:lnSpc>
                <a:spcPct val="170000"/>
              </a:lnSpc>
            </a:pPr>
            <a:r>
              <a:rPr lang="en-US" altLang="zh-CN" sz="2500" dirty="0"/>
              <a:t>VXLAN</a:t>
            </a:r>
            <a:r>
              <a:rPr lang="zh-CN" altLang="zh-CN" sz="2500" dirty="0"/>
              <a:t>全称</a:t>
            </a:r>
            <a:r>
              <a:rPr lang="en-US" altLang="zh-CN" sz="2500" dirty="0"/>
              <a:t>Virtual </a:t>
            </a:r>
            <a:r>
              <a:rPr lang="en-US" altLang="zh-CN" sz="2500" dirty="0" err="1"/>
              <a:t>eXtensible</a:t>
            </a:r>
            <a:r>
              <a:rPr lang="en-US" altLang="zh-CN" sz="2500" dirty="0"/>
              <a:t> </a:t>
            </a:r>
            <a:r>
              <a:rPr lang="en-US" altLang="zh-CN" sz="2500" dirty="0" smtClean="0"/>
              <a:t>LAN</a:t>
            </a:r>
            <a:r>
              <a:rPr lang="zh-CN" altLang="en-US" sz="2500" dirty="0" smtClean="0"/>
              <a:t>，一种</a:t>
            </a:r>
            <a:r>
              <a:rPr lang="zh-CN" altLang="zh-CN" sz="2500" dirty="0" smtClean="0"/>
              <a:t>覆盖</a:t>
            </a:r>
            <a:r>
              <a:rPr lang="zh-CN" altLang="zh-CN" sz="2500" dirty="0"/>
              <a:t>网络技术或隧道技术</a:t>
            </a:r>
            <a:endParaRPr lang="en-US" altLang="zh-CN" sz="2500" dirty="0" smtClean="0"/>
          </a:p>
          <a:p>
            <a:pPr lvl="1">
              <a:lnSpc>
                <a:spcPct val="170000"/>
              </a:lnSpc>
            </a:pPr>
            <a:r>
              <a:rPr lang="en-US" altLang="zh-CN" sz="2500" dirty="0"/>
              <a:t>VXLAN</a:t>
            </a:r>
            <a:r>
              <a:rPr lang="zh-CN" altLang="zh-CN" sz="2500" dirty="0"/>
              <a:t>提供了二层网络</a:t>
            </a:r>
            <a:r>
              <a:rPr lang="zh-CN" altLang="zh-CN" sz="2500" dirty="0" smtClean="0"/>
              <a:t>框架</a:t>
            </a:r>
            <a:r>
              <a:rPr lang="zh-CN" altLang="en-US" sz="2500" dirty="0" smtClean="0"/>
              <a:t>，</a:t>
            </a:r>
            <a:r>
              <a:rPr lang="zh-CN" altLang="zh-CN" sz="2500" dirty="0" smtClean="0"/>
              <a:t>为</a:t>
            </a:r>
            <a:r>
              <a:rPr lang="zh-CN" altLang="zh-CN" sz="2500" dirty="0"/>
              <a:t>实现上层网络 服务虚拟化提供了</a:t>
            </a:r>
            <a:r>
              <a:rPr lang="zh-CN" altLang="zh-CN" sz="2500" dirty="0" smtClean="0"/>
              <a:t>基础</a:t>
            </a:r>
            <a:endParaRPr lang="en-US" altLang="zh-CN" sz="2500" dirty="0"/>
          </a:p>
          <a:p>
            <a:pPr lvl="1">
              <a:lnSpc>
                <a:spcPct val="170000"/>
              </a:lnSpc>
            </a:pPr>
            <a:r>
              <a:rPr lang="zh-CN" altLang="zh-CN" sz="2500" dirty="0" smtClean="0"/>
              <a:t>打破传统</a:t>
            </a:r>
            <a:r>
              <a:rPr lang="zh-CN" altLang="zh-CN" sz="2500" dirty="0"/>
              <a:t>二层网络的限制，能够让跨</a:t>
            </a:r>
            <a:r>
              <a:rPr lang="en-US" altLang="zh-CN" sz="2500" dirty="0"/>
              <a:t>IP</a:t>
            </a:r>
            <a:r>
              <a:rPr lang="zh-CN" altLang="zh-CN" sz="2500" dirty="0"/>
              <a:t>子网传输同一个虚拟二层网络的</a:t>
            </a:r>
            <a:r>
              <a:rPr lang="en-US" altLang="zh-CN" sz="2500" dirty="0"/>
              <a:t>MAC</a:t>
            </a:r>
            <a:r>
              <a:rPr lang="zh-CN" altLang="zh-CN" sz="2500" dirty="0"/>
              <a:t>帧</a:t>
            </a:r>
            <a:r>
              <a:rPr lang="zh-CN" altLang="zh-CN" sz="2500" dirty="0" smtClean="0"/>
              <a:t>，虚拟机</a:t>
            </a:r>
            <a:r>
              <a:rPr lang="zh-CN" altLang="zh-CN" sz="2500" dirty="0"/>
              <a:t>的移动不再受二层</a:t>
            </a:r>
            <a:r>
              <a:rPr lang="zh-CN" altLang="zh-CN" sz="2500" dirty="0" smtClean="0"/>
              <a:t>限制</a:t>
            </a:r>
            <a:endParaRPr lang="en-US" altLang="zh-CN" sz="2500" dirty="0" smtClean="0"/>
          </a:p>
          <a:p>
            <a:pPr>
              <a:lnSpc>
                <a:spcPct val="170000"/>
              </a:lnSpc>
            </a:pPr>
            <a:r>
              <a:rPr lang="en-US" altLang="zh-CN" dirty="0" smtClean="0"/>
              <a:t>SDN</a:t>
            </a:r>
          </a:p>
          <a:p>
            <a:pPr lvl="1">
              <a:lnSpc>
                <a:spcPct val="170000"/>
              </a:lnSpc>
            </a:pPr>
            <a:r>
              <a:rPr lang="en-US" altLang="zh-CN" sz="2500" dirty="0"/>
              <a:t>SDN</a:t>
            </a:r>
            <a:r>
              <a:rPr lang="zh-CN" altLang="en-US" sz="2500" dirty="0"/>
              <a:t>是一种新兴的控制与转发分离并直接可编程的网络架构</a:t>
            </a:r>
          </a:p>
          <a:p>
            <a:pPr lvl="1">
              <a:lnSpc>
                <a:spcPct val="170000"/>
              </a:lnSpc>
            </a:pPr>
            <a:r>
              <a:rPr lang="zh-CN" altLang="en-US" sz="2500" dirty="0"/>
              <a:t>传统网络设备紧耦合的网络架构被拆分成应用、控制、转发三层分离的架构。</a:t>
            </a:r>
            <a:endParaRPr lang="en-US" altLang="zh-CN" sz="2500" dirty="0"/>
          </a:p>
          <a:p>
            <a:pPr lvl="1">
              <a:lnSpc>
                <a:spcPct val="170000"/>
              </a:lnSpc>
            </a:pPr>
            <a:r>
              <a:rPr lang="en-US" altLang="zh-CN" sz="2500" dirty="0" err="1"/>
              <a:t>全局角度对网络资源进行融合分配</a:t>
            </a:r>
            <a:endParaRPr lang="en-US" altLang="zh-CN" sz="2500" dirty="0"/>
          </a:p>
          <a:p>
            <a:pPr lvl="1">
              <a:lnSpc>
                <a:spcPct val="170000"/>
              </a:lnSpc>
            </a:pPr>
            <a:r>
              <a:rPr lang="zh-CN" altLang="en-US" sz="2500" dirty="0"/>
              <a:t>集中管控和调度网络</a:t>
            </a:r>
            <a:r>
              <a:rPr lang="zh-CN" altLang="en-US" sz="2500" dirty="0" smtClean="0"/>
              <a:t>资源</a:t>
            </a:r>
            <a:endParaRPr lang="en-US" altLang="zh-CN" sz="2500" dirty="0"/>
          </a:p>
        </p:txBody>
      </p:sp>
      <p:pic>
        <p:nvPicPr>
          <p:cNvPr id="4" name="Picture 38" descr="http://img.blog.csdn.net/20131116104212765?watermark/2/text/aHR0cDovL2Jsb2cuY3Nkbi5uZXQvZnJlZXpndzE5ODU=/font/5a6L5L2T/fontsize/400/fill/I0JBQkFCMA==/dissolve/70/gravity/Cen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044" y="1600200"/>
            <a:ext cx="3789802" cy="240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24" y="4483865"/>
            <a:ext cx="4224876" cy="18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35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1" y="440675"/>
            <a:ext cx="7623672" cy="5587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609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305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Arial" charset="0"/>
              <a:buNone/>
            </a:pPr>
            <a:r>
              <a:rPr lang="zh-CN" altLang="en-US" sz="28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数据中心</a:t>
            </a:r>
            <a:r>
              <a:rPr lang="en-US" altLang="zh-CN" sz="28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InfiniBand</a:t>
            </a:r>
            <a:r>
              <a:rPr lang="zh-CN" altLang="en-US" sz="28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设计方案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02536"/>
            <a:ext cx="8411378" cy="558555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dirty="0" smtClean="0"/>
              <a:t>What</a:t>
            </a:r>
          </a:p>
          <a:p>
            <a:pPr lvl="1">
              <a:lnSpc>
                <a:spcPct val="170000"/>
              </a:lnSpc>
            </a:pPr>
            <a:r>
              <a:rPr lang="en-US" altLang="zh-CN" dirty="0"/>
              <a:t>InfiniBand</a:t>
            </a:r>
            <a:r>
              <a:rPr lang="zh-CN" altLang="zh-CN" dirty="0"/>
              <a:t>简称</a:t>
            </a:r>
            <a:r>
              <a:rPr lang="en-US" altLang="zh-CN" dirty="0"/>
              <a:t>IB</a:t>
            </a:r>
            <a:endParaRPr lang="zh-CN" altLang="zh-CN" dirty="0"/>
          </a:p>
          <a:p>
            <a:pPr lvl="1">
              <a:lnSpc>
                <a:spcPct val="170000"/>
              </a:lnSpc>
            </a:pPr>
            <a:r>
              <a:rPr lang="zh-CN" altLang="zh-CN" dirty="0" smtClean="0"/>
              <a:t>一</a:t>
            </a:r>
            <a:r>
              <a:rPr lang="zh-CN" altLang="zh-CN" dirty="0"/>
              <a:t>种</a:t>
            </a:r>
            <a:r>
              <a:rPr lang="zh-CN" altLang="zh-CN" dirty="0" smtClean="0"/>
              <a:t>标准</a:t>
            </a:r>
            <a:r>
              <a:rPr lang="zh-CN" altLang="en-US" dirty="0" smtClean="0"/>
              <a:t>网络</a:t>
            </a:r>
            <a:r>
              <a:rPr lang="zh-CN" altLang="zh-CN" dirty="0" smtClean="0"/>
              <a:t>协议</a:t>
            </a:r>
            <a:r>
              <a:rPr lang="zh-CN" altLang="zh-CN" dirty="0"/>
              <a:t>。拥有完备的业界生态环境，所有服务器厂商都提供服务器（</a:t>
            </a:r>
            <a:r>
              <a:rPr lang="en-US" altLang="zh-CN" dirty="0"/>
              <a:t>CPU</a:t>
            </a:r>
            <a:r>
              <a:rPr lang="zh-CN" altLang="zh-CN" dirty="0"/>
              <a:t>、</a:t>
            </a:r>
            <a:r>
              <a:rPr lang="en-US" altLang="zh-CN" dirty="0"/>
              <a:t>GPU</a:t>
            </a:r>
            <a:r>
              <a:rPr lang="zh-CN" altLang="zh-CN" dirty="0"/>
              <a:t>）集群节点的</a:t>
            </a:r>
            <a:r>
              <a:rPr lang="en-US" altLang="zh-CN" dirty="0"/>
              <a:t>HCA</a:t>
            </a:r>
            <a:r>
              <a:rPr lang="zh-CN" altLang="zh-CN" dirty="0"/>
              <a:t>网卡（单、双口），存储厂商也都有基于</a:t>
            </a:r>
            <a:r>
              <a:rPr lang="en-US" altLang="zh-CN" dirty="0"/>
              <a:t>IB</a:t>
            </a:r>
            <a:r>
              <a:rPr lang="zh-CN" altLang="zh-CN" dirty="0"/>
              <a:t>端口的</a:t>
            </a:r>
            <a:r>
              <a:rPr lang="zh-CN" altLang="zh-CN" dirty="0" smtClean="0"/>
              <a:t>存储系统</a:t>
            </a:r>
            <a:endParaRPr lang="en-US" altLang="zh-CN" dirty="0" smtClean="0"/>
          </a:p>
          <a:p>
            <a:pPr lvl="1">
              <a:lnSpc>
                <a:spcPct val="170000"/>
              </a:lnSpc>
            </a:pPr>
            <a:r>
              <a:rPr lang="zh-CN" altLang="zh-CN" dirty="0" smtClean="0"/>
              <a:t>针对</a:t>
            </a:r>
            <a:r>
              <a:rPr lang="en-US" altLang="zh-CN" dirty="0"/>
              <a:t>MPI</a:t>
            </a:r>
            <a:r>
              <a:rPr lang="zh-CN" altLang="zh-CN" dirty="0"/>
              <a:t>及并行计算等</a:t>
            </a:r>
            <a:r>
              <a:rPr lang="zh-CN" altLang="zh-CN" dirty="0" smtClean="0"/>
              <a:t>应用</a:t>
            </a:r>
            <a:endParaRPr lang="en-US" altLang="zh-CN" dirty="0" smtClean="0"/>
          </a:p>
          <a:p>
            <a:pPr lvl="1">
              <a:lnSpc>
                <a:spcPct val="170000"/>
              </a:lnSpc>
            </a:pPr>
            <a:r>
              <a:rPr lang="en-US" altLang="zh-CN" dirty="0" smtClean="0"/>
              <a:t>QDR</a:t>
            </a:r>
            <a:r>
              <a:rPr lang="zh-CN" altLang="en-US" dirty="0" smtClean="0"/>
              <a:t>（</a:t>
            </a:r>
            <a:r>
              <a:rPr lang="en-US" altLang="zh-CN" dirty="0" smtClean="0"/>
              <a:t>32Gbps</a:t>
            </a:r>
            <a:r>
              <a:rPr lang="zh-CN" altLang="en-US" dirty="0" smtClean="0"/>
              <a:t>）、</a:t>
            </a:r>
            <a:r>
              <a:rPr lang="en-US" altLang="zh-CN" dirty="0" smtClean="0"/>
              <a:t>FDR</a:t>
            </a:r>
            <a:r>
              <a:rPr lang="zh-CN" altLang="en-US" dirty="0" smtClean="0"/>
              <a:t>（</a:t>
            </a:r>
            <a:r>
              <a:rPr lang="en-US" altLang="zh-CN" dirty="0" smtClean="0"/>
              <a:t>56Gbps</a:t>
            </a:r>
            <a:r>
              <a:rPr lang="zh-CN" altLang="en-US" dirty="0" smtClean="0"/>
              <a:t>）、</a:t>
            </a:r>
            <a:r>
              <a:rPr lang="en-US" altLang="zh-CN" dirty="0" smtClean="0"/>
              <a:t>EDR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100Gbps</a:t>
            </a:r>
            <a:r>
              <a:rPr lang="zh-CN" altLang="en-US" dirty="0" smtClean="0"/>
              <a:t>）</a:t>
            </a:r>
            <a:r>
              <a:rPr lang="zh-CN" altLang="en-US" dirty="0" smtClean="0"/>
              <a:t>、</a:t>
            </a:r>
            <a:r>
              <a:rPr lang="en-US" altLang="zh-CN" dirty="0"/>
              <a:t>H</a:t>
            </a:r>
            <a:r>
              <a:rPr lang="en-US" altLang="zh-CN" dirty="0" smtClean="0"/>
              <a:t>DR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200Gbps</a:t>
            </a:r>
            <a:r>
              <a:rPr lang="zh-CN" altLang="en-US" dirty="0" smtClean="0"/>
              <a:t>）、</a:t>
            </a:r>
            <a:r>
              <a:rPr lang="en-US" altLang="zh-CN" dirty="0" smtClean="0"/>
              <a:t>NDR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1000G+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>
              <a:lnSpc>
                <a:spcPct val="170000"/>
              </a:lnSpc>
            </a:pPr>
            <a:r>
              <a:rPr lang="en-US" altLang="zh-CN" dirty="0" smtClean="0"/>
              <a:t>Why</a:t>
            </a:r>
          </a:p>
          <a:p>
            <a:pPr lvl="1">
              <a:lnSpc>
                <a:spcPct val="170000"/>
              </a:lnSpc>
            </a:pPr>
            <a:r>
              <a:rPr lang="zh-CN" altLang="zh-CN" dirty="0"/>
              <a:t>高带宽低延时（纳秒级）、无损传输</a:t>
            </a:r>
            <a:endParaRPr lang="en-US" altLang="zh-CN" dirty="0" smtClean="0"/>
          </a:p>
          <a:p>
            <a:pPr lvl="1">
              <a:lnSpc>
                <a:spcPct val="170000"/>
              </a:lnSpc>
            </a:pPr>
            <a:r>
              <a:rPr lang="zh-CN" altLang="zh-CN" dirty="0" smtClean="0"/>
              <a:t>核心</a:t>
            </a:r>
            <a:r>
              <a:rPr lang="zh-CN" altLang="zh-CN" dirty="0"/>
              <a:t>技术是</a:t>
            </a:r>
            <a:r>
              <a:rPr lang="en-US" altLang="zh-CN" dirty="0" smtClean="0"/>
              <a:t>RDMA</a:t>
            </a:r>
            <a:r>
              <a:rPr lang="zh-CN" altLang="en-US" dirty="0" smtClean="0"/>
              <a:t>，</a:t>
            </a:r>
            <a:r>
              <a:rPr lang="zh-CN" altLang="zh-CN" dirty="0"/>
              <a:t>无需</a:t>
            </a:r>
            <a:r>
              <a:rPr lang="en-US" altLang="zh-CN" dirty="0"/>
              <a:t>CPU</a:t>
            </a:r>
            <a:r>
              <a:rPr lang="zh-CN" altLang="zh-CN" dirty="0"/>
              <a:t>干预网络传输，</a:t>
            </a:r>
            <a:r>
              <a:rPr lang="en-US" altLang="zh-CN" dirty="0"/>
              <a:t>CPU</a:t>
            </a:r>
            <a:r>
              <a:rPr lang="zh-CN" altLang="zh-CN" dirty="0"/>
              <a:t>充分被</a:t>
            </a:r>
            <a:r>
              <a:rPr lang="en-US" altLang="zh-CN" dirty="0"/>
              <a:t>Off-Load</a:t>
            </a:r>
            <a:r>
              <a:rPr lang="zh-CN" altLang="zh-CN" dirty="0"/>
              <a:t>，各</a:t>
            </a:r>
            <a:r>
              <a:rPr lang="en-US" altLang="zh-CN" dirty="0"/>
              <a:t>CPU</a:t>
            </a:r>
            <a:r>
              <a:rPr lang="zh-CN" altLang="zh-CN" dirty="0"/>
              <a:t>都集中进行计算，犹如在本机运行</a:t>
            </a:r>
            <a:r>
              <a:rPr lang="zh-CN" altLang="zh-CN" dirty="0" smtClean="0"/>
              <a:t>一样</a:t>
            </a:r>
            <a:endParaRPr lang="en-US" altLang="zh-CN" dirty="0" smtClean="0"/>
          </a:p>
          <a:p>
            <a:pPr lvl="1">
              <a:lnSpc>
                <a:spcPct val="170000"/>
              </a:lnSpc>
            </a:pPr>
            <a:r>
              <a:rPr lang="en-US" altLang="zh-CN" dirty="0"/>
              <a:t>GPU</a:t>
            </a:r>
            <a:r>
              <a:rPr lang="zh-CN" altLang="zh-CN" dirty="0"/>
              <a:t>集群一般采用</a:t>
            </a:r>
            <a:r>
              <a:rPr lang="en-US" altLang="zh-CN" dirty="0"/>
              <a:t>IB</a:t>
            </a:r>
            <a:r>
              <a:rPr lang="zh-CN" altLang="zh-CN" dirty="0"/>
              <a:t>网络作为集群网络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1">
              <a:lnSpc>
                <a:spcPct val="170000"/>
              </a:lnSpc>
            </a:pPr>
            <a:r>
              <a:rPr lang="en-US" altLang="zh-CN" dirty="0" err="1" smtClean="0"/>
              <a:t>NVdia</a:t>
            </a:r>
            <a:r>
              <a:rPr lang="zh-CN" altLang="zh-CN" dirty="0"/>
              <a:t>与</a:t>
            </a:r>
            <a:r>
              <a:rPr lang="en-US" altLang="zh-CN" dirty="0" err="1"/>
              <a:t>Mellanox</a:t>
            </a:r>
            <a:r>
              <a:rPr lang="zh-CN" altLang="zh-CN" dirty="0"/>
              <a:t>联合开发了</a:t>
            </a:r>
            <a:r>
              <a:rPr lang="en-US" altLang="zh-CN" dirty="0"/>
              <a:t>GPU directed</a:t>
            </a:r>
            <a:r>
              <a:rPr lang="zh-CN" altLang="zh-CN" dirty="0"/>
              <a:t>使得</a:t>
            </a:r>
            <a:r>
              <a:rPr lang="en-US" altLang="zh-CN" dirty="0"/>
              <a:t>GPU</a:t>
            </a:r>
            <a:r>
              <a:rPr lang="zh-CN" altLang="zh-CN" dirty="0"/>
              <a:t>集群的数据通信效率比任何其他</a:t>
            </a:r>
            <a:r>
              <a:rPr lang="zh-CN" altLang="zh-CN" dirty="0" smtClean="0"/>
              <a:t>网络成倍</a:t>
            </a:r>
            <a:r>
              <a:rPr lang="zh-CN" altLang="zh-CN" dirty="0"/>
              <a:t>提高了计算效率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9866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高能物理网络需求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广域网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局域网</a:t>
            </a:r>
            <a:r>
              <a:rPr lang="en-US" altLang="zh-CN" dirty="0" smtClean="0"/>
              <a:t>/</a:t>
            </a:r>
            <a:r>
              <a:rPr lang="zh-CN" altLang="en-US" dirty="0" smtClean="0"/>
              <a:t>计算网络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高能物理相关网络现状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高能物理网络架构设计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网络性能监测与优化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网络信息安全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小结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616849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8322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Arial" charset="0"/>
              <a:buNone/>
            </a:pPr>
            <a:r>
              <a:rPr lang="zh-CN" altLang="en-US" sz="28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网络性能监测与优化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703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监测是优化的基础，优化是服务的目标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监测</a:t>
            </a:r>
            <a:r>
              <a:rPr lang="en-US" altLang="zh-CN" dirty="0" smtClean="0"/>
              <a:t>	</a:t>
            </a:r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被动监测：监视，获取已有数据，分析性能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主动监测：测量，获取测试数据，分析性能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优化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根据监测结果，定位问题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解决问题，获取高性能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优化对象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广域网：发现问题、同运营商共同努力；通过虚拟化技术，屏蔽掉相关问题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局域网：发现问题，调整架构，解决问题</a:t>
            </a:r>
            <a:r>
              <a:rPr lang="zh-CN" altLang="en-US" dirty="0"/>
              <a:t>，获取高性能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96639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849101"/>
            <a:ext cx="8435280" cy="128375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/>
              <a:t>PerfSonar</a:t>
            </a:r>
            <a:r>
              <a:rPr lang="en-US" altLang="zh-CN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Bandwidth: Perfsonar.ihep.ac.cn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Latency: Perfsonar2.ihep.ac.cn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5625"/>
            <a:ext cx="9144000" cy="494863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Arial" charset="0"/>
              <a:buNone/>
            </a:pPr>
            <a:r>
              <a:rPr lang="zh-CN" altLang="en-US" sz="28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主动测量：广域网性能监测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51520" y="2132856"/>
            <a:ext cx="4536504" cy="2016224"/>
            <a:chOff x="236528" y="2540393"/>
            <a:chExt cx="5886882" cy="262962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28" y="2540393"/>
              <a:ext cx="5754638" cy="575464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38" y="3786766"/>
              <a:ext cx="5738428" cy="64030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4537821"/>
              <a:ext cx="5827584" cy="6322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10" y="3227851"/>
              <a:ext cx="5851899" cy="551148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4" y="4093843"/>
            <a:ext cx="4936434" cy="23003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01" y="1772816"/>
            <a:ext cx="4455499" cy="4536504"/>
          </a:xfrm>
          <a:prstGeom prst="rect">
            <a:avLst/>
          </a:prstGeom>
        </p:spPr>
      </p:pic>
      <p:sp>
        <p:nvSpPr>
          <p:cNvPr id="13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2017/6/5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12502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4653136"/>
            <a:ext cx="8435280" cy="19442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基于园区网络的主动监测系统测量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可用带宽测量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丢包率测量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延时测量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1016"/>
            <a:ext cx="9144000" cy="522548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Arial" charset="0"/>
              <a:buNone/>
            </a:pPr>
            <a:r>
              <a:rPr lang="zh-CN" altLang="en-US" sz="28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主动测量：主动测量性能监测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5256584" cy="3672408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17407"/>
            <a:ext cx="363519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6362700" y="4313238"/>
            <a:ext cx="595313" cy="20161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zh-CN" altLang="en-US"/>
          </a:p>
        </p:txBody>
      </p:sp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9222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>
              <a:buFont typeface="Arial" charset="0"/>
              <a:buNone/>
              <a:defRPr kumimoji="1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ctr">
              <a:defRPr kumimoji="1" sz="4400">
                <a:latin typeface="Calibri" charset="0"/>
                <a:ea typeface="宋体" charset="0"/>
                <a:cs typeface="宋体" charset="0"/>
              </a:defRPr>
            </a:lvl2pPr>
            <a:lvl3pPr algn="ctr">
              <a:defRPr kumimoji="1" sz="4400">
                <a:latin typeface="Calibri" charset="0"/>
                <a:ea typeface="宋体" charset="0"/>
                <a:cs typeface="宋体" charset="0"/>
              </a:defRPr>
            </a:lvl3pPr>
            <a:lvl4pPr algn="ctr">
              <a:defRPr kumimoji="1" sz="4400">
                <a:latin typeface="Calibri" charset="0"/>
                <a:ea typeface="宋体" charset="0"/>
                <a:cs typeface="宋体" charset="0"/>
              </a:defRPr>
            </a:lvl4pPr>
            <a:lvl5pPr algn="ctr">
              <a:defRPr kumimoji="1" sz="4400"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zh-CN" altLang="en-US" dirty="0"/>
              <a:t>被动测量：流量分析</a:t>
            </a:r>
          </a:p>
        </p:txBody>
      </p:sp>
      <p:sp>
        <p:nvSpPr>
          <p:cNvPr id="4100" name="矩形 1"/>
          <p:cNvSpPr>
            <a:spLocks noChangeArrowheads="1"/>
          </p:cNvSpPr>
          <p:nvPr/>
        </p:nvSpPr>
        <p:spPr bwMode="auto">
          <a:xfrm>
            <a:off x="6253163" y="4324350"/>
            <a:ext cx="814387" cy="23495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zh-CN" altLang="en-US"/>
          </a:p>
        </p:txBody>
      </p:sp>
      <p:sp>
        <p:nvSpPr>
          <p:cNvPr id="4102" name="椭圆 1"/>
          <p:cNvSpPr>
            <a:spLocks noChangeArrowheads="1"/>
          </p:cNvSpPr>
          <p:nvPr/>
        </p:nvSpPr>
        <p:spPr bwMode="auto">
          <a:xfrm>
            <a:off x="6392863" y="4573588"/>
            <a:ext cx="933450" cy="3048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58" y="2314574"/>
            <a:ext cx="7580288" cy="299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3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椭圆 1"/>
          <p:cNvSpPr>
            <a:spLocks noChangeArrowheads="1"/>
          </p:cNvSpPr>
          <p:nvPr/>
        </p:nvSpPr>
        <p:spPr bwMode="auto">
          <a:xfrm>
            <a:off x="1535113" y="5427663"/>
            <a:ext cx="933450" cy="30638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9" y="1595426"/>
            <a:ext cx="4409282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595426"/>
            <a:ext cx="4245201" cy="260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0" y="4100502"/>
            <a:ext cx="4452824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02556"/>
            <a:ext cx="4281714" cy="238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4997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>
              <a:buFont typeface="Arial" charset="0"/>
              <a:buNone/>
              <a:defRPr kumimoji="1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ctr">
              <a:defRPr kumimoji="1" sz="4400">
                <a:latin typeface="Calibri" charset="0"/>
                <a:ea typeface="宋体" charset="0"/>
                <a:cs typeface="宋体" charset="0"/>
              </a:defRPr>
            </a:lvl2pPr>
            <a:lvl3pPr algn="ctr">
              <a:defRPr kumimoji="1" sz="4400">
                <a:latin typeface="Calibri" charset="0"/>
                <a:ea typeface="宋体" charset="0"/>
                <a:cs typeface="宋体" charset="0"/>
              </a:defRPr>
            </a:lvl3pPr>
            <a:lvl4pPr algn="ctr">
              <a:defRPr kumimoji="1" sz="4400">
                <a:latin typeface="Calibri" charset="0"/>
                <a:ea typeface="宋体" charset="0"/>
                <a:cs typeface="宋体" charset="0"/>
              </a:defRPr>
            </a:lvl4pPr>
            <a:lvl5pPr algn="ctr">
              <a:defRPr kumimoji="1" sz="4400">
                <a:latin typeface="Calibri" charset="0"/>
                <a:ea typeface="宋体" charset="0"/>
                <a:cs typeface="宋体" charset="0"/>
              </a:defRPr>
            </a:lvl5pPr>
            <a:lvl6pPr marL="4572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宋体" charset="0"/>
                <a:cs typeface="宋体" charset="0"/>
              </a:defRPr>
            </a:lvl6pPr>
            <a:lvl7pPr marL="9144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宋体" charset="0"/>
                <a:cs typeface="宋体" charset="0"/>
              </a:defRPr>
            </a:lvl7pPr>
            <a:lvl8pPr marL="1371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宋体" charset="0"/>
                <a:cs typeface="宋体" charset="0"/>
              </a:defRPr>
            </a:lvl8pPr>
            <a:lvl9pPr marL="18288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宋体" charset="0"/>
                <a:cs typeface="宋体" charset="0"/>
              </a:defRPr>
            </a:lvl9pPr>
          </a:lstStyle>
          <a:p>
            <a:r>
              <a:rPr lang="zh-CN" altLang="en-US" dirty="0"/>
              <a:t>被动测量：面向实验的网络流量分析</a:t>
            </a:r>
          </a:p>
        </p:txBody>
      </p:sp>
    </p:spTree>
    <p:extLst>
      <p:ext uri="{BB962C8B-B14F-4D97-AF65-F5344CB8AC3E}">
        <p14:creationId xmlns:p14="http://schemas.microsoft.com/office/powerpoint/2010/main" val="1665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75463" y="666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94090A2-7F3E-4D24-84B6-F58BD0A5CDA0}" type="slidenum">
              <a:rPr lang="zh-CN" altLang="en-US" sz="120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zh-CN" sz="20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1" name="页脚占位符 5"/>
          <p:cNvSpPr>
            <a:spLocks noChangeArrowheads="1"/>
          </p:cNvSpPr>
          <p:nvPr/>
        </p:nvSpPr>
        <p:spPr bwMode="auto">
          <a:xfrm>
            <a:off x="7924800" y="6492875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200" i="1">
                <a:solidFill>
                  <a:srgbClr val="898989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*</a:t>
            </a:r>
            <a:endParaRPr lang="zh-CN" altLang="zh-CN" sz="4400">
              <a:ea typeface="宋体" panose="02010600030101010101" pitchFamily="2" charset="-122"/>
            </a:endParaRPr>
          </a:p>
        </p:txBody>
      </p:sp>
      <p:sp>
        <p:nvSpPr>
          <p:cNvPr id="717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88"/>
            <a:ext cx="9036050" cy="581025"/>
          </a:xfrm>
          <a:solidFill>
            <a:srgbClr val="0070C0"/>
          </a:solidFill>
        </p:spPr>
        <p:txBody>
          <a:bodyPr lIns="288000" anchor="b"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高性能网络是高能物理实验科学目标实现的基础保障</a:t>
            </a: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929798"/>
            <a:ext cx="22113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8"/>
          <p:cNvSpPr>
            <a:spLocks noGrp="1" noChangeArrowheads="1"/>
          </p:cNvSpPr>
          <p:nvPr/>
        </p:nvSpPr>
        <p:spPr bwMode="auto">
          <a:xfrm>
            <a:off x="262148" y="1155700"/>
            <a:ext cx="4954588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0"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 defTabSz="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 defTabSz="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 defTabSz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defTabSz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Tx/>
            </a:pPr>
            <a:r>
              <a:rPr lang="zh-CN" altLang="en-US" sz="14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高能物理实验具有数据共享</a:t>
            </a: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需求</a:t>
            </a:r>
            <a:endParaRPr lang="en-US" altLang="zh-CN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ClrTx/>
              <a:buSzTx/>
            </a:pPr>
            <a:r>
              <a:rPr lang="zh-CN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BESIII</a:t>
            </a:r>
          </a:p>
          <a:p>
            <a:pPr lvl="1" eaLnBrk="1" hangingPunct="1">
              <a:lnSpc>
                <a:spcPct val="110000"/>
              </a:lnSpc>
              <a:buClrTx/>
              <a:buFont typeface="Arial" panose="020B0604020202020204" pitchFamily="34" charset="0"/>
              <a:buChar char="–"/>
            </a:pPr>
            <a:r>
              <a:rPr lang="zh-CN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36</a:t>
            </a: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个国内外科研单位</a:t>
            </a:r>
            <a:endParaRPr lang="en-US" altLang="zh-CN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  <a:buClrTx/>
              <a:buFont typeface="Arial" panose="020B0604020202020204" pitchFamily="34" charset="0"/>
              <a:buChar char="–"/>
            </a:pPr>
            <a:r>
              <a:rPr lang="zh-CN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&gt;5PB</a:t>
            </a: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数据</a:t>
            </a:r>
            <a:endParaRPr lang="en-US" altLang="zh-CN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  <a:buClrTx/>
              <a:buFont typeface="Arial" panose="020B0604020202020204" pitchFamily="34" charset="0"/>
              <a:buChar char="–"/>
            </a:pPr>
            <a:r>
              <a:rPr lang="zh-CN" altLang="en-US" sz="1100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国内</a:t>
            </a:r>
            <a:r>
              <a:rPr lang="zh-CN" altLang="zh-CN" sz="1100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100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国外合作单位数据共享</a:t>
            </a:r>
            <a:endParaRPr lang="en-US" altLang="zh-CN" sz="1100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ClrTx/>
              <a:buSzTx/>
            </a:pP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大亚湾中微子实验合作</a:t>
            </a:r>
            <a:endParaRPr lang="en-US" altLang="zh-CN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  <a:buClrTx/>
              <a:buFont typeface="Arial" panose="020B0604020202020204" pitchFamily="34" charset="0"/>
              <a:buChar char="–"/>
            </a:pPr>
            <a:r>
              <a:rPr lang="zh-CN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&gt;</a:t>
            </a:r>
            <a:r>
              <a:rPr lang="en-US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00TB/</a:t>
            </a: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原始数据</a:t>
            </a:r>
            <a:endParaRPr lang="en-US" altLang="zh-CN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  <a:buClrTx/>
              <a:buFont typeface="Arial" panose="020B0604020202020204" pitchFamily="34" charset="0"/>
              <a:buChar char="–"/>
            </a:pPr>
            <a:r>
              <a:rPr lang="zh-CN" altLang="en-US" sz="1100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国际</a:t>
            </a:r>
            <a:r>
              <a:rPr lang="zh-CN" altLang="zh-CN" sz="1100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100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国内合作单位数据共享</a:t>
            </a:r>
            <a:endParaRPr lang="en-US" altLang="zh-CN" sz="1100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ClrTx/>
              <a:buSzTx/>
            </a:pPr>
            <a:r>
              <a:rPr lang="en-US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JUNO</a:t>
            </a:r>
          </a:p>
          <a:p>
            <a:pPr lvl="1" eaLnBrk="1" hangingPunct="1">
              <a:lnSpc>
                <a:spcPct val="110000"/>
              </a:lnSpc>
              <a:buClrTx/>
              <a:buFont typeface="Arial" panose="020B0604020202020204" pitchFamily="34" charset="0"/>
              <a:buChar char="–"/>
            </a:pPr>
            <a:r>
              <a:rPr lang="en-US" altLang="zh-CN" sz="14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zh-CN" sz="14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PB</a:t>
            </a:r>
            <a:r>
              <a:rPr lang="en-US" altLang="zh-CN" sz="14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4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4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数据</a:t>
            </a:r>
            <a:endParaRPr lang="en-US" altLang="zh-CN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  <a:buClrTx/>
              <a:buFont typeface="Arial" panose="020B0604020202020204" pitchFamily="34" charset="0"/>
              <a:buChar char="–"/>
            </a:pPr>
            <a:r>
              <a:rPr lang="zh-CN" altLang="en-US" sz="1200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国内国际合作数据共享</a:t>
            </a:r>
            <a:endParaRPr lang="en-US" altLang="zh-CN" sz="1200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ClrTx/>
              <a:buSzTx/>
            </a:pPr>
            <a:r>
              <a:rPr lang="en-US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LHASSO</a:t>
            </a:r>
          </a:p>
          <a:p>
            <a:pPr lvl="1" eaLnBrk="1" hangingPunct="1">
              <a:lnSpc>
                <a:spcPct val="110000"/>
              </a:lnSpc>
              <a:buClrTx/>
              <a:buFont typeface="Arial" panose="020B0604020202020204" pitchFamily="34" charset="0"/>
              <a:buChar char="–"/>
            </a:pPr>
            <a:r>
              <a:rPr lang="zh-CN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&gt;</a:t>
            </a:r>
            <a:r>
              <a:rPr lang="en-US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PB</a:t>
            </a:r>
            <a:r>
              <a:rPr lang="zh-CN" altLang="en-US" sz="14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数据？</a:t>
            </a:r>
            <a:endParaRPr lang="en-US" altLang="zh-CN" sz="1400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  <a:buClrTx/>
              <a:buFont typeface="Arial" panose="020B0604020202020204" pitchFamily="34" charset="0"/>
              <a:buChar char="–"/>
            </a:pPr>
            <a:r>
              <a:rPr lang="zh-CN" altLang="en-US" sz="1200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国际国内合作数据共享</a:t>
            </a:r>
            <a:endParaRPr lang="en-US" altLang="zh-CN" sz="1200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lvl="1" indent="-342900" eaLnBrk="1" hangingPunct="1">
              <a:lnSpc>
                <a:spcPct val="110000"/>
              </a:lnSpc>
              <a:buClrTx/>
            </a:pPr>
            <a:r>
              <a:rPr lang="en-US" altLang="zh-CN" sz="14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CSNS</a:t>
            </a:r>
          </a:p>
          <a:p>
            <a:pPr lvl="1" eaLnBrk="1" hangingPunct="1">
              <a:lnSpc>
                <a:spcPct val="110000"/>
              </a:lnSpc>
              <a:buClrTx/>
              <a:buFont typeface="Arial" panose="020B0604020202020204" pitchFamily="34" charset="0"/>
              <a:buChar char="–"/>
              <a:defRPr/>
            </a:pPr>
            <a:r>
              <a:rPr lang="zh-CN" altLang="zh-CN" sz="1400" dirty="0">
                <a:ea typeface="微软雅黑" panose="020B0503020204020204" pitchFamily="34" charset="-122"/>
              </a:rPr>
              <a:t>5</a:t>
            </a:r>
            <a:r>
              <a:rPr lang="en-US" altLang="zh-CN" sz="1400" dirty="0">
                <a:ea typeface="微软雅黑" panose="020B0503020204020204" pitchFamily="34" charset="-122"/>
              </a:rPr>
              <a:t>00TB/</a:t>
            </a:r>
            <a:r>
              <a:rPr lang="zh-CN" altLang="en-US" sz="1400" dirty="0">
                <a:ea typeface="微软雅黑" panose="020B0503020204020204" pitchFamily="34" charset="-122"/>
              </a:rPr>
              <a:t>年</a:t>
            </a:r>
            <a:endParaRPr lang="en-US" altLang="zh-CN" sz="1400" dirty="0"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10000"/>
              </a:lnSpc>
              <a:buClrTx/>
              <a:buFont typeface="Arial" panose="020B0604020202020204" pitchFamily="34" charset="0"/>
              <a:buChar char="–"/>
              <a:defRPr/>
            </a:pPr>
            <a:r>
              <a:rPr lang="zh-CN" altLang="en-US" sz="1400" dirty="0">
                <a:ea typeface="微软雅黑" panose="020B0503020204020204" pitchFamily="34" charset="-122"/>
              </a:rPr>
              <a:t>面向用户（全球用户）</a:t>
            </a:r>
            <a:r>
              <a:rPr lang="zh-CN" altLang="en-US" sz="1400" dirty="0" smtClean="0">
                <a:ea typeface="微软雅黑" panose="020B0503020204020204" pitchFamily="34" charset="-122"/>
              </a:rPr>
              <a:t>服务</a:t>
            </a:r>
            <a:endParaRPr lang="en-US" altLang="zh-CN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lvl="1" indent="-342900" eaLnBrk="1" hangingPunct="1">
              <a:lnSpc>
                <a:spcPct val="110000"/>
              </a:lnSpc>
              <a:buClrTx/>
            </a:pPr>
            <a:r>
              <a:rPr lang="en-US" altLang="zh-CN" sz="14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CEPC</a:t>
            </a:r>
            <a:r>
              <a:rPr lang="en-US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…...</a:t>
            </a:r>
          </a:p>
          <a:p>
            <a:pPr eaLnBrk="1" hangingPunct="1">
              <a:lnSpc>
                <a:spcPct val="110000"/>
              </a:lnSpc>
              <a:buClrTx/>
              <a:buSzTx/>
              <a:buFontTx/>
              <a:buNone/>
            </a:pPr>
            <a:endParaRPr lang="zh-CN" altLang="zh-CN" sz="11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  <a:buClrTx/>
              <a:buFont typeface="Arial" panose="020B0604020202020204" pitchFamily="34" charset="0"/>
              <a:buChar char="–"/>
            </a:pPr>
            <a:endParaRPr lang="en-US" altLang="zh-CN" sz="12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ClrTx/>
              <a:buSzTx/>
              <a:buFontTx/>
              <a:buNone/>
            </a:pPr>
            <a:endParaRPr lang="zh-CN" altLang="zh-CN" sz="11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1264281" y="6331091"/>
            <a:ext cx="6045526" cy="71747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marL="342900" indent="-342900" defTabSz="0"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 defTabSz="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 defTabSz="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 defTabSz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defTabSz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SzPct val="70000"/>
              <a:defRPr/>
            </a:pPr>
            <a:r>
              <a:rPr lang="zh-CN" altLang="en-US" sz="18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挑战</a:t>
            </a:r>
            <a:r>
              <a:rPr lang="zh-CN" altLang="en-US" sz="1800" dirty="0">
                <a:solidFill>
                  <a:srgbClr val="FF0000"/>
                </a:solidFill>
                <a:ea typeface="微软雅黑" panose="020B0503020204020204" pitchFamily="34" charset="-122"/>
              </a:rPr>
              <a:t>：</a:t>
            </a:r>
            <a:r>
              <a:rPr lang="zh-CN" altLang="en-US" sz="16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海量数据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(PB</a:t>
            </a:r>
            <a:r>
              <a:rPr lang="zh-CN" altLang="en-US" sz="16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级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)</a:t>
            </a:r>
            <a:r>
              <a:rPr lang="zh-CN" altLang="en-US" sz="16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跨地域的分发、存储、处理</a:t>
            </a: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2482567"/>
            <a:ext cx="31369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92" y="753506"/>
            <a:ext cx="20129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19" y="2562445"/>
            <a:ext cx="24320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931" y="4400691"/>
            <a:ext cx="37846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207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21187" y="784953"/>
            <a:ext cx="8857560" cy="3335356"/>
          </a:xfrm>
        </p:spPr>
        <p:txBody>
          <a:bodyPr>
            <a:normAutofit fontScale="92500"/>
          </a:bodyPr>
          <a:lstStyle/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sz="2400" dirty="0" smtClean="0">
                <a:latin typeface="+mn-ea"/>
                <a:cs typeface="+mn-cs"/>
              </a:rPr>
              <a:t>网络地址协议发展的方向</a:t>
            </a:r>
            <a:endParaRPr lang="en-US" altLang="zh-CN" sz="2400" dirty="0" smtClean="0">
              <a:latin typeface="+mn-ea"/>
              <a:cs typeface="+mn-cs"/>
            </a:endParaRPr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sz="2400" dirty="0" smtClean="0">
                <a:latin typeface="+mn-ea"/>
                <a:cs typeface="+mn-cs"/>
              </a:rPr>
              <a:t>配置</a:t>
            </a:r>
            <a:r>
              <a:rPr lang="en-US" altLang="zh-CN" sz="2400" dirty="0" smtClean="0">
                <a:latin typeface="+mn-ea"/>
                <a:cs typeface="+mn-cs"/>
              </a:rPr>
              <a:t>IPv6</a:t>
            </a:r>
            <a:r>
              <a:rPr lang="zh-CN" altLang="en-US" sz="2400" dirty="0">
                <a:latin typeface="+mn-ea"/>
                <a:cs typeface="+mn-cs"/>
              </a:rPr>
              <a:t>广域网性能测量</a:t>
            </a:r>
            <a:r>
              <a:rPr lang="en-US" altLang="zh-CN" sz="2400" dirty="0" err="1">
                <a:latin typeface="+mn-ea"/>
                <a:cs typeface="+mn-cs"/>
              </a:rPr>
              <a:t>Perfsonar</a:t>
            </a:r>
            <a:r>
              <a:rPr lang="en-US" altLang="zh-CN" sz="2400" dirty="0">
                <a:latin typeface="+mn-ea"/>
                <a:cs typeface="+mn-cs"/>
              </a:rPr>
              <a:t> </a:t>
            </a:r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sz="2400" dirty="0">
                <a:latin typeface="+mn-ea"/>
                <a:cs typeface="+mn-cs"/>
              </a:rPr>
              <a:t>配置安装</a:t>
            </a:r>
            <a:r>
              <a:rPr lang="en-US" altLang="zh-CN" sz="2400" dirty="0" err="1">
                <a:latin typeface="+mn-ea"/>
                <a:cs typeface="+mn-cs"/>
              </a:rPr>
              <a:t>Gridftp</a:t>
            </a:r>
            <a:r>
              <a:rPr lang="zh-CN" altLang="en-US" sz="2400" dirty="0" smtClean="0">
                <a:latin typeface="+mn-ea"/>
                <a:cs typeface="+mn-cs"/>
              </a:rPr>
              <a:t>，</a:t>
            </a:r>
            <a:r>
              <a:rPr lang="zh-CN" altLang="en-US" sz="2400" dirty="0">
                <a:latin typeface="+mn-ea"/>
                <a:cs typeface="+mn-cs"/>
              </a:rPr>
              <a:t>实现</a:t>
            </a:r>
            <a:r>
              <a:rPr lang="zh-CN" altLang="en-US" sz="2400" dirty="0" smtClean="0">
                <a:latin typeface="+mn-ea"/>
                <a:cs typeface="+mn-cs"/>
              </a:rPr>
              <a:t>基于</a:t>
            </a:r>
            <a:r>
              <a:rPr lang="en-US" altLang="zh-CN" sz="2400" dirty="0">
                <a:latin typeface="+mn-ea"/>
                <a:cs typeface="+mn-cs"/>
              </a:rPr>
              <a:t>ipv6</a:t>
            </a:r>
            <a:r>
              <a:rPr lang="zh-CN" altLang="en-US" sz="2400" dirty="0">
                <a:latin typeface="+mn-ea"/>
                <a:cs typeface="+mn-cs"/>
              </a:rPr>
              <a:t>的数据</a:t>
            </a:r>
            <a:r>
              <a:rPr lang="zh-CN" altLang="en-US" sz="2400" dirty="0" smtClean="0">
                <a:latin typeface="+mn-ea"/>
                <a:cs typeface="+mn-cs"/>
              </a:rPr>
              <a:t>传输（</a:t>
            </a:r>
            <a:r>
              <a:rPr lang="zh-CN" altLang="en-US" sz="2400" dirty="0">
                <a:latin typeface="+mn-ea"/>
                <a:cs typeface="+mn-cs"/>
              </a:rPr>
              <a:t>与欧洲、美国站点）</a:t>
            </a:r>
            <a:endParaRPr lang="en-US" altLang="zh-CN" sz="2400" dirty="0">
              <a:latin typeface="+mn-ea"/>
              <a:cs typeface="+mn-cs"/>
            </a:endParaRPr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n-ea"/>
                <a:cs typeface="+mn-cs"/>
              </a:rPr>
              <a:t>数据中心存储系统对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+mn-ea"/>
                <a:cs typeface="+mn-cs"/>
              </a:rPr>
              <a:t>ipv6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n-ea"/>
                <a:cs typeface="+mn-cs"/>
              </a:rPr>
              <a:t>的支持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+mn-ea"/>
              <a:cs typeface="+mn-cs"/>
            </a:endParaRPr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n-ea"/>
                <a:cs typeface="+mn-cs"/>
              </a:rPr>
              <a:t>数据中心纯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+mn-ea"/>
                <a:cs typeface="+mn-cs"/>
              </a:rPr>
              <a:t>ipv6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n-ea"/>
                <a:cs typeface="+mn-cs"/>
              </a:rPr>
              <a:t>环境的支持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+mn-ea"/>
              <a:cs typeface="+mn-cs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2221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Arial" charset="0"/>
              <a:buNone/>
            </a:pPr>
            <a:r>
              <a:rPr lang="en-US" altLang="zh-CN" sz="28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IPv6</a:t>
            </a:r>
            <a:r>
              <a:rPr lang="zh-CN" altLang="en-US" sz="28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技术推进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52" y="3877938"/>
            <a:ext cx="6242892" cy="25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80" y="19770"/>
            <a:ext cx="9134519" cy="439080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Arial" charset="0"/>
              <a:buNone/>
            </a:pPr>
            <a:r>
              <a:rPr lang="zh-CN" altLang="en-US" sz="28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网络优化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34565" y="1234299"/>
            <a:ext cx="7959687" cy="5365214"/>
            <a:chOff x="884" y="935"/>
            <a:chExt cx="4272" cy="3021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884" y="1026"/>
              <a:ext cx="4008" cy="2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890" y="2485"/>
              <a:ext cx="980" cy="631"/>
              <a:chOff x="3890" y="2485"/>
              <a:chExt cx="980" cy="631"/>
            </a:xfrm>
          </p:grpSpPr>
          <p:sp>
            <p:nvSpPr>
              <p:cNvPr id="417" name="Freeform 7"/>
              <p:cNvSpPr>
                <a:spLocks/>
              </p:cNvSpPr>
              <p:nvPr/>
            </p:nvSpPr>
            <p:spPr bwMode="auto">
              <a:xfrm>
                <a:off x="3928" y="2523"/>
                <a:ext cx="942" cy="593"/>
              </a:xfrm>
              <a:custGeom>
                <a:avLst/>
                <a:gdLst>
                  <a:gd name="T0" fmla="*/ 22 w 248"/>
                  <a:gd name="T1" fmla="*/ 52 h 156"/>
                  <a:gd name="T2" fmla="*/ 0 w 248"/>
                  <a:gd name="T3" fmla="*/ 73 h 156"/>
                  <a:gd name="T4" fmla="*/ 12 w 248"/>
                  <a:gd name="T5" fmla="*/ 92 h 156"/>
                  <a:gd name="T6" fmla="*/ 12 w 248"/>
                  <a:gd name="T7" fmla="*/ 91 h 156"/>
                  <a:gd name="T8" fmla="*/ 5 w 248"/>
                  <a:gd name="T9" fmla="*/ 106 h 156"/>
                  <a:gd name="T10" fmla="*/ 30 w 248"/>
                  <a:gd name="T11" fmla="*/ 127 h 156"/>
                  <a:gd name="T12" fmla="*/ 33 w 248"/>
                  <a:gd name="T13" fmla="*/ 127 h 156"/>
                  <a:gd name="T14" fmla="*/ 33 w 248"/>
                  <a:gd name="T15" fmla="*/ 127 h 156"/>
                  <a:gd name="T16" fmla="*/ 72 w 248"/>
                  <a:gd name="T17" fmla="*/ 147 h 156"/>
                  <a:gd name="T18" fmla="*/ 95 w 248"/>
                  <a:gd name="T19" fmla="*/ 141 h 156"/>
                  <a:gd name="T20" fmla="*/ 94 w 248"/>
                  <a:gd name="T21" fmla="*/ 141 h 156"/>
                  <a:gd name="T22" fmla="*/ 127 w 248"/>
                  <a:gd name="T23" fmla="*/ 156 h 156"/>
                  <a:gd name="T24" fmla="*/ 164 w 248"/>
                  <a:gd name="T25" fmla="*/ 132 h 156"/>
                  <a:gd name="T26" fmla="*/ 164 w 248"/>
                  <a:gd name="T27" fmla="*/ 132 h 156"/>
                  <a:gd name="T28" fmla="*/ 181 w 248"/>
                  <a:gd name="T29" fmla="*/ 137 h 156"/>
                  <a:gd name="T30" fmla="*/ 215 w 248"/>
                  <a:gd name="T31" fmla="*/ 109 h 156"/>
                  <a:gd name="T32" fmla="*/ 215 w 248"/>
                  <a:gd name="T33" fmla="*/ 108 h 156"/>
                  <a:gd name="T34" fmla="*/ 248 w 248"/>
                  <a:gd name="T35" fmla="*/ 75 h 156"/>
                  <a:gd name="T36" fmla="*/ 240 w 248"/>
                  <a:gd name="T37" fmla="*/ 55 h 156"/>
                  <a:gd name="T38" fmla="*/ 240 w 248"/>
                  <a:gd name="T39" fmla="*/ 55 h 156"/>
                  <a:gd name="T40" fmla="*/ 242 w 248"/>
                  <a:gd name="T41" fmla="*/ 45 h 156"/>
                  <a:gd name="T42" fmla="*/ 220 w 248"/>
                  <a:gd name="T43" fmla="*/ 19 h 156"/>
                  <a:gd name="T44" fmla="*/ 220 w 248"/>
                  <a:gd name="T45" fmla="*/ 19 h 156"/>
                  <a:gd name="T46" fmla="*/ 192 w 248"/>
                  <a:gd name="T47" fmla="*/ 0 h 156"/>
                  <a:gd name="T48" fmla="*/ 171 w 248"/>
                  <a:gd name="T49" fmla="*/ 8 h 156"/>
                  <a:gd name="T50" fmla="*/ 171 w 248"/>
                  <a:gd name="T51" fmla="*/ 8 h 156"/>
                  <a:gd name="T52" fmla="*/ 151 w 248"/>
                  <a:gd name="T53" fmla="*/ 0 h 156"/>
                  <a:gd name="T54" fmla="*/ 129 w 248"/>
                  <a:gd name="T55" fmla="*/ 11 h 156"/>
                  <a:gd name="T56" fmla="*/ 129 w 248"/>
                  <a:gd name="T57" fmla="*/ 12 h 156"/>
                  <a:gd name="T58" fmla="*/ 107 w 248"/>
                  <a:gd name="T59" fmla="*/ 4 h 156"/>
                  <a:gd name="T60" fmla="*/ 80 w 248"/>
                  <a:gd name="T61" fmla="*/ 18 h 156"/>
                  <a:gd name="T62" fmla="*/ 80 w 248"/>
                  <a:gd name="T63" fmla="*/ 18 h 156"/>
                  <a:gd name="T64" fmla="*/ 61 w 248"/>
                  <a:gd name="T65" fmla="*/ 14 h 156"/>
                  <a:gd name="T66" fmla="*/ 22 w 248"/>
                  <a:gd name="T67" fmla="*/ 47 h 156"/>
                  <a:gd name="T68" fmla="*/ 22 w 248"/>
                  <a:gd name="T69" fmla="*/ 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8" h="156">
                    <a:moveTo>
                      <a:pt x="22" y="52"/>
                    </a:moveTo>
                    <a:cubicBezTo>
                      <a:pt x="10" y="53"/>
                      <a:pt x="0" y="62"/>
                      <a:pt x="0" y="73"/>
                    </a:cubicBezTo>
                    <a:cubicBezTo>
                      <a:pt x="0" y="81"/>
                      <a:pt x="5" y="88"/>
                      <a:pt x="12" y="92"/>
                    </a:cubicBezTo>
                    <a:lnTo>
                      <a:pt x="12" y="91"/>
                    </a:lnTo>
                    <a:cubicBezTo>
                      <a:pt x="8" y="95"/>
                      <a:pt x="5" y="101"/>
                      <a:pt x="5" y="106"/>
                    </a:cubicBezTo>
                    <a:cubicBezTo>
                      <a:pt x="5" y="118"/>
                      <a:pt x="17" y="127"/>
                      <a:pt x="30" y="127"/>
                    </a:cubicBezTo>
                    <a:cubicBezTo>
                      <a:pt x="31" y="127"/>
                      <a:pt x="32" y="127"/>
                      <a:pt x="33" y="127"/>
                    </a:cubicBezTo>
                    <a:lnTo>
                      <a:pt x="33" y="127"/>
                    </a:lnTo>
                    <a:cubicBezTo>
                      <a:pt x="41" y="139"/>
                      <a:pt x="56" y="147"/>
                      <a:pt x="72" y="147"/>
                    </a:cubicBezTo>
                    <a:cubicBezTo>
                      <a:pt x="80" y="147"/>
                      <a:pt x="88" y="145"/>
                      <a:pt x="95" y="141"/>
                    </a:cubicBezTo>
                    <a:lnTo>
                      <a:pt x="94" y="141"/>
                    </a:lnTo>
                    <a:cubicBezTo>
                      <a:pt x="102" y="150"/>
                      <a:pt x="114" y="156"/>
                      <a:pt x="127" y="156"/>
                    </a:cubicBezTo>
                    <a:cubicBezTo>
                      <a:pt x="144" y="156"/>
                      <a:pt x="159" y="146"/>
                      <a:pt x="164" y="132"/>
                    </a:cubicBezTo>
                    <a:lnTo>
                      <a:pt x="164" y="132"/>
                    </a:lnTo>
                    <a:cubicBezTo>
                      <a:pt x="169" y="135"/>
                      <a:pt x="175" y="137"/>
                      <a:pt x="181" y="137"/>
                    </a:cubicBezTo>
                    <a:cubicBezTo>
                      <a:pt x="200" y="137"/>
                      <a:pt x="214" y="124"/>
                      <a:pt x="215" y="109"/>
                    </a:cubicBezTo>
                    <a:lnTo>
                      <a:pt x="215" y="108"/>
                    </a:lnTo>
                    <a:cubicBezTo>
                      <a:pt x="234" y="106"/>
                      <a:pt x="248" y="92"/>
                      <a:pt x="248" y="75"/>
                    </a:cubicBezTo>
                    <a:cubicBezTo>
                      <a:pt x="248" y="68"/>
                      <a:pt x="245" y="61"/>
                      <a:pt x="240" y="55"/>
                    </a:cubicBezTo>
                    <a:lnTo>
                      <a:pt x="240" y="55"/>
                    </a:lnTo>
                    <a:cubicBezTo>
                      <a:pt x="241" y="52"/>
                      <a:pt x="242" y="48"/>
                      <a:pt x="242" y="45"/>
                    </a:cubicBezTo>
                    <a:cubicBezTo>
                      <a:pt x="242" y="33"/>
                      <a:pt x="233" y="22"/>
                      <a:pt x="220" y="19"/>
                    </a:cubicBezTo>
                    <a:lnTo>
                      <a:pt x="220" y="19"/>
                    </a:lnTo>
                    <a:cubicBezTo>
                      <a:pt x="217" y="8"/>
                      <a:pt x="206" y="0"/>
                      <a:pt x="192" y="0"/>
                    </a:cubicBezTo>
                    <a:cubicBezTo>
                      <a:pt x="184" y="0"/>
                      <a:pt x="176" y="3"/>
                      <a:pt x="171" y="8"/>
                    </a:cubicBezTo>
                    <a:lnTo>
                      <a:pt x="171" y="8"/>
                    </a:lnTo>
                    <a:cubicBezTo>
                      <a:pt x="166" y="3"/>
                      <a:pt x="159" y="0"/>
                      <a:pt x="151" y="0"/>
                    </a:cubicBezTo>
                    <a:cubicBezTo>
                      <a:pt x="142" y="0"/>
                      <a:pt x="133" y="4"/>
                      <a:pt x="129" y="11"/>
                    </a:cubicBezTo>
                    <a:lnTo>
                      <a:pt x="129" y="12"/>
                    </a:lnTo>
                    <a:cubicBezTo>
                      <a:pt x="123" y="7"/>
                      <a:pt x="115" y="4"/>
                      <a:pt x="107" y="4"/>
                    </a:cubicBezTo>
                    <a:cubicBezTo>
                      <a:pt x="96" y="4"/>
                      <a:pt x="86" y="10"/>
                      <a:pt x="80" y="18"/>
                    </a:cubicBezTo>
                    <a:lnTo>
                      <a:pt x="80" y="18"/>
                    </a:lnTo>
                    <a:cubicBezTo>
                      <a:pt x="74" y="15"/>
                      <a:pt x="68" y="14"/>
                      <a:pt x="61" y="14"/>
                    </a:cubicBezTo>
                    <a:cubicBezTo>
                      <a:pt x="39" y="14"/>
                      <a:pt x="22" y="29"/>
                      <a:pt x="22" y="47"/>
                    </a:cubicBezTo>
                    <a:cubicBezTo>
                      <a:pt x="22" y="49"/>
                      <a:pt x="22" y="50"/>
                      <a:pt x="22" y="52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8" name="Freeform 8"/>
              <p:cNvSpPr>
                <a:spLocks/>
              </p:cNvSpPr>
              <p:nvPr/>
            </p:nvSpPr>
            <p:spPr bwMode="auto">
              <a:xfrm>
                <a:off x="3890" y="2485"/>
                <a:ext cx="942" cy="593"/>
              </a:xfrm>
              <a:custGeom>
                <a:avLst/>
                <a:gdLst>
                  <a:gd name="T0" fmla="*/ 22 w 248"/>
                  <a:gd name="T1" fmla="*/ 52 h 156"/>
                  <a:gd name="T2" fmla="*/ 0 w 248"/>
                  <a:gd name="T3" fmla="*/ 73 h 156"/>
                  <a:gd name="T4" fmla="*/ 12 w 248"/>
                  <a:gd name="T5" fmla="*/ 92 h 156"/>
                  <a:gd name="T6" fmla="*/ 12 w 248"/>
                  <a:gd name="T7" fmla="*/ 91 h 156"/>
                  <a:gd name="T8" fmla="*/ 5 w 248"/>
                  <a:gd name="T9" fmla="*/ 106 h 156"/>
                  <a:gd name="T10" fmla="*/ 30 w 248"/>
                  <a:gd name="T11" fmla="*/ 127 h 156"/>
                  <a:gd name="T12" fmla="*/ 33 w 248"/>
                  <a:gd name="T13" fmla="*/ 127 h 156"/>
                  <a:gd name="T14" fmla="*/ 33 w 248"/>
                  <a:gd name="T15" fmla="*/ 127 h 156"/>
                  <a:gd name="T16" fmla="*/ 72 w 248"/>
                  <a:gd name="T17" fmla="*/ 147 h 156"/>
                  <a:gd name="T18" fmla="*/ 95 w 248"/>
                  <a:gd name="T19" fmla="*/ 141 h 156"/>
                  <a:gd name="T20" fmla="*/ 94 w 248"/>
                  <a:gd name="T21" fmla="*/ 141 h 156"/>
                  <a:gd name="T22" fmla="*/ 127 w 248"/>
                  <a:gd name="T23" fmla="*/ 156 h 156"/>
                  <a:gd name="T24" fmla="*/ 164 w 248"/>
                  <a:gd name="T25" fmla="*/ 132 h 156"/>
                  <a:gd name="T26" fmla="*/ 164 w 248"/>
                  <a:gd name="T27" fmla="*/ 132 h 156"/>
                  <a:gd name="T28" fmla="*/ 181 w 248"/>
                  <a:gd name="T29" fmla="*/ 137 h 156"/>
                  <a:gd name="T30" fmla="*/ 215 w 248"/>
                  <a:gd name="T31" fmla="*/ 109 h 156"/>
                  <a:gd name="T32" fmla="*/ 215 w 248"/>
                  <a:gd name="T33" fmla="*/ 108 h 156"/>
                  <a:gd name="T34" fmla="*/ 248 w 248"/>
                  <a:gd name="T35" fmla="*/ 75 h 156"/>
                  <a:gd name="T36" fmla="*/ 240 w 248"/>
                  <a:gd name="T37" fmla="*/ 55 h 156"/>
                  <a:gd name="T38" fmla="*/ 240 w 248"/>
                  <a:gd name="T39" fmla="*/ 55 h 156"/>
                  <a:gd name="T40" fmla="*/ 242 w 248"/>
                  <a:gd name="T41" fmla="*/ 45 h 156"/>
                  <a:gd name="T42" fmla="*/ 220 w 248"/>
                  <a:gd name="T43" fmla="*/ 19 h 156"/>
                  <a:gd name="T44" fmla="*/ 220 w 248"/>
                  <a:gd name="T45" fmla="*/ 19 h 156"/>
                  <a:gd name="T46" fmla="*/ 192 w 248"/>
                  <a:gd name="T47" fmla="*/ 0 h 156"/>
                  <a:gd name="T48" fmla="*/ 171 w 248"/>
                  <a:gd name="T49" fmla="*/ 8 h 156"/>
                  <a:gd name="T50" fmla="*/ 171 w 248"/>
                  <a:gd name="T51" fmla="*/ 8 h 156"/>
                  <a:gd name="T52" fmla="*/ 151 w 248"/>
                  <a:gd name="T53" fmla="*/ 0 h 156"/>
                  <a:gd name="T54" fmla="*/ 129 w 248"/>
                  <a:gd name="T55" fmla="*/ 11 h 156"/>
                  <a:gd name="T56" fmla="*/ 129 w 248"/>
                  <a:gd name="T57" fmla="*/ 12 h 156"/>
                  <a:gd name="T58" fmla="*/ 107 w 248"/>
                  <a:gd name="T59" fmla="*/ 4 h 156"/>
                  <a:gd name="T60" fmla="*/ 80 w 248"/>
                  <a:gd name="T61" fmla="*/ 18 h 156"/>
                  <a:gd name="T62" fmla="*/ 80 w 248"/>
                  <a:gd name="T63" fmla="*/ 18 h 156"/>
                  <a:gd name="T64" fmla="*/ 61 w 248"/>
                  <a:gd name="T65" fmla="*/ 14 h 156"/>
                  <a:gd name="T66" fmla="*/ 22 w 248"/>
                  <a:gd name="T67" fmla="*/ 47 h 156"/>
                  <a:gd name="T68" fmla="*/ 22 w 248"/>
                  <a:gd name="T69" fmla="*/ 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8" h="156">
                    <a:moveTo>
                      <a:pt x="22" y="52"/>
                    </a:moveTo>
                    <a:cubicBezTo>
                      <a:pt x="10" y="53"/>
                      <a:pt x="0" y="62"/>
                      <a:pt x="0" y="73"/>
                    </a:cubicBezTo>
                    <a:cubicBezTo>
                      <a:pt x="0" y="81"/>
                      <a:pt x="5" y="88"/>
                      <a:pt x="12" y="92"/>
                    </a:cubicBezTo>
                    <a:lnTo>
                      <a:pt x="12" y="91"/>
                    </a:lnTo>
                    <a:cubicBezTo>
                      <a:pt x="8" y="95"/>
                      <a:pt x="5" y="101"/>
                      <a:pt x="5" y="106"/>
                    </a:cubicBezTo>
                    <a:cubicBezTo>
                      <a:pt x="5" y="118"/>
                      <a:pt x="17" y="127"/>
                      <a:pt x="30" y="127"/>
                    </a:cubicBezTo>
                    <a:cubicBezTo>
                      <a:pt x="31" y="127"/>
                      <a:pt x="32" y="127"/>
                      <a:pt x="33" y="127"/>
                    </a:cubicBezTo>
                    <a:lnTo>
                      <a:pt x="33" y="127"/>
                    </a:lnTo>
                    <a:cubicBezTo>
                      <a:pt x="41" y="139"/>
                      <a:pt x="56" y="147"/>
                      <a:pt x="72" y="147"/>
                    </a:cubicBezTo>
                    <a:cubicBezTo>
                      <a:pt x="80" y="147"/>
                      <a:pt x="88" y="145"/>
                      <a:pt x="95" y="141"/>
                    </a:cubicBezTo>
                    <a:lnTo>
                      <a:pt x="94" y="141"/>
                    </a:lnTo>
                    <a:cubicBezTo>
                      <a:pt x="102" y="150"/>
                      <a:pt x="114" y="156"/>
                      <a:pt x="127" y="156"/>
                    </a:cubicBezTo>
                    <a:cubicBezTo>
                      <a:pt x="144" y="156"/>
                      <a:pt x="159" y="146"/>
                      <a:pt x="164" y="132"/>
                    </a:cubicBezTo>
                    <a:lnTo>
                      <a:pt x="164" y="132"/>
                    </a:lnTo>
                    <a:cubicBezTo>
                      <a:pt x="169" y="135"/>
                      <a:pt x="175" y="137"/>
                      <a:pt x="181" y="137"/>
                    </a:cubicBezTo>
                    <a:cubicBezTo>
                      <a:pt x="200" y="137"/>
                      <a:pt x="214" y="124"/>
                      <a:pt x="215" y="109"/>
                    </a:cubicBezTo>
                    <a:lnTo>
                      <a:pt x="215" y="108"/>
                    </a:lnTo>
                    <a:cubicBezTo>
                      <a:pt x="234" y="106"/>
                      <a:pt x="248" y="92"/>
                      <a:pt x="248" y="75"/>
                    </a:cubicBezTo>
                    <a:cubicBezTo>
                      <a:pt x="248" y="68"/>
                      <a:pt x="245" y="61"/>
                      <a:pt x="240" y="55"/>
                    </a:cubicBezTo>
                    <a:lnTo>
                      <a:pt x="240" y="55"/>
                    </a:lnTo>
                    <a:cubicBezTo>
                      <a:pt x="241" y="52"/>
                      <a:pt x="242" y="48"/>
                      <a:pt x="242" y="45"/>
                    </a:cubicBezTo>
                    <a:cubicBezTo>
                      <a:pt x="242" y="33"/>
                      <a:pt x="233" y="22"/>
                      <a:pt x="220" y="19"/>
                    </a:cubicBezTo>
                    <a:lnTo>
                      <a:pt x="220" y="19"/>
                    </a:lnTo>
                    <a:cubicBezTo>
                      <a:pt x="217" y="8"/>
                      <a:pt x="206" y="0"/>
                      <a:pt x="192" y="0"/>
                    </a:cubicBezTo>
                    <a:cubicBezTo>
                      <a:pt x="184" y="0"/>
                      <a:pt x="176" y="3"/>
                      <a:pt x="171" y="8"/>
                    </a:cubicBezTo>
                    <a:lnTo>
                      <a:pt x="171" y="8"/>
                    </a:lnTo>
                    <a:cubicBezTo>
                      <a:pt x="166" y="3"/>
                      <a:pt x="159" y="0"/>
                      <a:pt x="151" y="0"/>
                    </a:cubicBezTo>
                    <a:cubicBezTo>
                      <a:pt x="142" y="0"/>
                      <a:pt x="133" y="4"/>
                      <a:pt x="129" y="11"/>
                    </a:cubicBezTo>
                    <a:lnTo>
                      <a:pt x="129" y="12"/>
                    </a:lnTo>
                    <a:cubicBezTo>
                      <a:pt x="123" y="7"/>
                      <a:pt x="115" y="4"/>
                      <a:pt x="107" y="4"/>
                    </a:cubicBezTo>
                    <a:cubicBezTo>
                      <a:pt x="96" y="4"/>
                      <a:pt x="86" y="10"/>
                      <a:pt x="80" y="18"/>
                    </a:cubicBezTo>
                    <a:lnTo>
                      <a:pt x="80" y="18"/>
                    </a:lnTo>
                    <a:cubicBezTo>
                      <a:pt x="74" y="15"/>
                      <a:pt x="68" y="14"/>
                      <a:pt x="61" y="14"/>
                    </a:cubicBezTo>
                    <a:cubicBezTo>
                      <a:pt x="39" y="14"/>
                      <a:pt x="22" y="29"/>
                      <a:pt x="22" y="47"/>
                    </a:cubicBezTo>
                    <a:cubicBezTo>
                      <a:pt x="22" y="49"/>
                      <a:pt x="22" y="50"/>
                      <a:pt x="22" y="52"/>
                    </a:cubicBez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9" name="Freeform 9"/>
              <p:cNvSpPr>
                <a:spLocks/>
              </p:cNvSpPr>
              <p:nvPr/>
            </p:nvSpPr>
            <p:spPr bwMode="auto">
              <a:xfrm>
                <a:off x="3890" y="2485"/>
                <a:ext cx="942" cy="593"/>
              </a:xfrm>
              <a:custGeom>
                <a:avLst/>
                <a:gdLst>
                  <a:gd name="T0" fmla="*/ 22 w 248"/>
                  <a:gd name="T1" fmla="*/ 52 h 156"/>
                  <a:gd name="T2" fmla="*/ 0 w 248"/>
                  <a:gd name="T3" fmla="*/ 73 h 156"/>
                  <a:gd name="T4" fmla="*/ 12 w 248"/>
                  <a:gd name="T5" fmla="*/ 92 h 156"/>
                  <a:gd name="T6" fmla="*/ 12 w 248"/>
                  <a:gd name="T7" fmla="*/ 91 h 156"/>
                  <a:gd name="T8" fmla="*/ 5 w 248"/>
                  <a:gd name="T9" fmla="*/ 106 h 156"/>
                  <a:gd name="T10" fmla="*/ 30 w 248"/>
                  <a:gd name="T11" fmla="*/ 127 h 156"/>
                  <a:gd name="T12" fmla="*/ 33 w 248"/>
                  <a:gd name="T13" fmla="*/ 127 h 156"/>
                  <a:gd name="T14" fmla="*/ 33 w 248"/>
                  <a:gd name="T15" fmla="*/ 127 h 156"/>
                  <a:gd name="T16" fmla="*/ 72 w 248"/>
                  <a:gd name="T17" fmla="*/ 147 h 156"/>
                  <a:gd name="T18" fmla="*/ 95 w 248"/>
                  <a:gd name="T19" fmla="*/ 141 h 156"/>
                  <a:gd name="T20" fmla="*/ 94 w 248"/>
                  <a:gd name="T21" fmla="*/ 141 h 156"/>
                  <a:gd name="T22" fmla="*/ 127 w 248"/>
                  <a:gd name="T23" fmla="*/ 156 h 156"/>
                  <a:gd name="T24" fmla="*/ 164 w 248"/>
                  <a:gd name="T25" fmla="*/ 132 h 156"/>
                  <a:gd name="T26" fmla="*/ 164 w 248"/>
                  <a:gd name="T27" fmla="*/ 132 h 156"/>
                  <a:gd name="T28" fmla="*/ 181 w 248"/>
                  <a:gd name="T29" fmla="*/ 137 h 156"/>
                  <a:gd name="T30" fmla="*/ 215 w 248"/>
                  <a:gd name="T31" fmla="*/ 109 h 156"/>
                  <a:gd name="T32" fmla="*/ 215 w 248"/>
                  <a:gd name="T33" fmla="*/ 108 h 156"/>
                  <a:gd name="T34" fmla="*/ 248 w 248"/>
                  <a:gd name="T35" fmla="*/ 75 h 156"/>
                  <a:gd name="T36" fmla="*/ 240 w 248"/>
                  <a:gd name="T37" fmla="*/ 55 h 156"/>
                  <a:gd name="T38" fmla="*/ 240 w 248"/>
                  <a:gd name="T39" fmla="*/ 55 h 156"/>
                  <a:gd name="T40" fmla="*/ 242 w 248"/>
                  <a:gd name="T41" fmla="*/ 45 h 156"/>
                  <a:gd name="T42" fmla="*/ 220 w 248"/>
                  <a:gd name="T43" fmla="*/ 19 h 156"/>
                  <a:gd name="T44" fmla="*/ 220 w 248"/>
                  <a:gd name="T45" fmla="*/ 19 h 156"/>
                  <a:gd name="T46" fmla="*/ 192 w 248"/>
                  <a:gd name="T47" fmla="*/ 0 h 156"/>
                  <a:gd name="T48" fmla="*/ 171 w 248"/>
                  <a:gd name="T49" fmla="*/ 8 h 156"/>
                  <a:gd name="T50" fmla="*/ 171 w 248"/>
                  <a:gd name="T51" fmla="*/ 8 h 156"/>
                  <a:gd name="T52" fmla="*/ 151 w 248"/>
                  <a:gd name="T53" fmla="*/ 0 h 156"/>
                  <a:gd name="T54" fmla="*/ 129 w 248"/>
                  <a:gd name="T55" fmla="*/ 11 h 156"/>
                  <a:gd name="T56" fmla="*/ 129 w 248"/>
                  <a:gd name="T57" fmla="*/ 12 h 156"/>
                  <a:gd name="T58" fmla="*/ 107 w 248"/>
                  <a:gd name="T59" fmla="*/ 4 h 156"/>
                  <a:gd name="T60" fmla="*/ 80 w 248"/>
                  <a:gd name="T61" fmla="*/ 18 h 156"/>
                  <a:gd name="T62" fmla="*/ 80 w 248"/>
                  <a:gd name="T63" fmla="*/ 18 h 156"/>
                  <a:gd name="T64" fmla="*/ 61 w 248"/>
                  <a:gd name="T65" fmla="*/ 14 h 156"/>
                  <a:gd name="T66" fmla="*/ 22 w 248"/>
                  <a:gd name="T67" fmla="*/ 47 h 156"/>
                  <a:gd name="T68" fmla="*/ 22 w 248"/>
                  <a:gd name="T69" fmla="*/ 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8" h="156">
                    <a:moveTo>
                      <a:pt x="22" y="52"/>
                    </a:moveTo>
                    <a:cubicBezTo>
                      <a:pt x="10" y="53"/>
                      <a:pt x="0" y="62"/>
                      <a:pt x="0" y="73"/>
                    </a:cubicBezTo>
                    <a:cubicBezTo>
                      <a:pt x="0" y="81"/>
                      <a:pt x="5" y="88"/>
                      <a:pt x="12" y="92"/>
                    </a:cubicBezTo>
                    <a:lnTo>
                      <a:pt x="12" y="91"/>
                    </a:lnTo>
                    <a:cubicBezTo>
                      <a:pt x="8" y="95"/>
                      <a:pt x="5" y="101"/>
                      <a:pt x="5" y="106"/>
                    </a:cubicBezTo>
                    <a:cubicBezTo>
                      <a:pt x="5" y="118"/>
                      <a:pt x="17" y="127"/>
                      <a:pt x="30" y="127"/>
                    </a:cubicBezTo>
                    <a:cubicBezTo>
                      <a:pt x="31" y="127"/>
                      <a:pt x="32" y="127"/>
                      <a:pt x="33" y="127"/>
                    </a:cubicBezTo>
                    <a:lnTo>
                      <a:pt x="33" y="127"/>
                    </a:lnTo>
                    <a:cubicBezTo>
                      <a:pt x="41" y="139"/>
                      <a:pt x="56" y="147"/>
                      <a:pt x="72" y="147"/>
                    </a:cubicBezTo>
                    <a:cubicBezTo>
                      <a:pt x="80" y="147"/>
                      <a:pt x="88" y="145"/>
                      <a:pt x="95" y="141"/>
                    </a:cubicBezTo>
                    <a:lnTo>
                      <a:pt x="94" y="141"/>
                    </a:lnTo>
                    <a:cubicBezTo>
                      <a:pt x="102" y="150"/>
                      <a:pt x="114" y="156"/>
                      <a:pt x="127" y="156"/>
                    </a:cubicBezTo>
                    <a:cubicBezTo>
                      <a:pt x="144" y="156"/>
                      <a:pt x="159" y="146"/>
                      <a:pt x="164" y="132"/>
                    </a:cubicBezTo>
                    <a:lnTo>
                      <a:pt x="164" y="132"/>
                    </a:lnTo>
                    <a:cubicBezTo>
                      <a:pt x="169" y="135"/>
                      <a:pt x="175" y="137"/>
                      <a:pt x="181" y="137"/>
                    </a:cubicBezTo>
                    <a:cubicBezTo>
                      <a:pt x="200" y="137"/>
                      <a:pt x="214" y="124"/>
                      <a:pt x="215" y="109"/>
                    </a:cubicBezTo>
                    <a:lnTo>
                      <a:pt x="215" y="108"/>
                    </a:lnTo>
                    <a:cubicBezTo>
                      <a:pt x="234" y="106"/>
                      <a:pt x="248" y="92"/>
                      <a:pt x="248" y="75"/>
                    </a:cubicBezTo>
                    <a:cubicBezTo>
                      <a:pt x="248" y="68"/>
                      <a:pt x="245" y="61"/>
                      <a:pt x="240" y="55"/>
                    </a:cubicBezTo>
                    <a:lnTo>
                      <a:pt x="240" y="55"/>
                    </a:lnTo>
                    <a:cubicBezTo>
                      <a:pt x="241" y="52"/>
                      <a:pt x="242" y="48"/>
                      <a:pt x="242" y="45"/>
                    </a:cubicBezTo>
                    <a:cubicBezTo>
                      <a:pt x="242" y="33"/>
                      <a:pt x="233" y="22"/>
                      <a:pt x="220" y="19"/>
                    </a:cubicBezTo>
                    <a:lnTo>
                      <a:pt x="220" y="19"/>
                    </a:lnTo>
                    <a:cubicBezTo>
                      <a:pt x="217" y="8"/>
                      <a:pt x="206" y="0"/>
                      <a:pt x="192" y="0"/>
                    </a:cubicBezTo>
                    <a:cubicBezTo>
                      <a:pt x="184" y="0"/>
                      <a:pt x="176" y="3"/>
                      <a:pt x="171" y="8"/>
                    </a:cubicBezTo>
                    <a:lnTo>
                      <a:pt x="171" y="8"/>
                    </a:lnTo>
                    <a:cubicBezTo>
                      <a:pt x="166" y="3"/>
                      <a:pt x="159" y="0"/>
                      <a:pt x="151" y="0"/>
                    </a:cubicBezTo>
                    <a:cubicBezTo>
                      <a:pt x="142" y="0"/>
                      <a:pt x="133" y="4"/>
                      <a:pt x="129" y="11"/>
                    </a:cubicBezTo>
                    <a:lnTo>
                      <a:pt x="129" y="12"/>
                    </a:lnTo>
                    <a:cubicBezTo>
                      <a:pt x="123" y="7"/>
                      <a:pt x="115" y="4"/>
                      <a:pt x="107" y="4"/>
                    </a:cubicBezTo>
                    <a:cubicBezTo>
                      <a:pt x="96" y="4"/>
                      <a:pt x="86" y="10"/>
                      <a:pt x="80" y="18"/>
                    </a:cubicBezTo>
                    <a:lnTo>
                      <a:pt x="80" y="18"/>
                    </a:lnTo>
                    <a:cubicBezTo>
                      <a:pt x="74" y="15"/>
                      <a:pt x="68" y="14"/>
                      <a:pt x="61" y="14"/>
                    </a:cubicBezTo>
                    <a:cubicBezTo>
                      <a:pt x="39" y="14"/>
                      <a:pt x="22" y="29"/>
                      <a:pt x="22" y="47"/>
                    </a:cubicBezTo>
                    <a:cubicBezTo>
                      <a:pt x="22" y="49"/>
                      <a:pt x="22" y="50"/>
                      <a:pt x="22" y="5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0" name="Freeform 10"/>
              <p:cNvSpPr>
                <a:spLocks/>
              </p:cNvSpPr>
              <p:nvPr/>
            </p:nvSpPr>
            <p:spPr bwMode="auto">
              <a:xfrm>
                <a:off x="3935" y="2835"/>
                <a:ext cx="57" cy="7"/>
              </a:xfrm>
              <a:custGeom>
                <a:avLst/>
                <a:gdLst>
                  <a:gd name="T0" fmla="*/ 0 w 15"/>
                  <a:gd name="T1" fmla="*/ 0 h 2"/>
                  <a:gd name="T2" fmla="*/ 13 w 15"/>
                  <a:gd name="T3" fmla="*/ 2 h 2"/>
                  <a:gd name="T4" fmla="*/ 15 w 1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cubicBezTo>
                      <a:pt x="4" y="1"/>
                      <a:pt x="8" y="2"/>
                      <a:pt x="13" y="2"/>
                    </a:cubicBezTo>
                    <a:cubicBezTo>
                      <a:pt x="14" y="2"/>
                      <a:pt x="14" y="2"/>
                      <a:pt x="15" y="2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1" name="Freeform 11"/>
              <p:cNvSpPr>
                <a:spLocks/>
              </p:cNvSpPr>
              <p:nvPr/>
            </p:nvSpPr>
            <p:spPr bwMode="auto">
              <a:xfrm>
                <a:off x="4015" y="2964"/>
                <a:ext cx="27" cy="4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cubicBezTo>
                      <a:pt x="3" y="1"/>
                      <a:pt x="5" y="1"/>
                      <a:pt x="7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2" name="Freeform 12"/>
              <p:cNvSpPr>
                <a:spLocks/>
              </p:cNvSpPr>
              <p:nvPr/>
            </p:nvSpPr>
            <p:spPr bwMode="auto">
              <a:xfrm>
                <a:off x="4236" y="2998"/>
                <a:ext cx="11" cy="23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1" y="2"/>
                      <a:pt x="2" y="4"/>
                      <a:pt x="3" y="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3" name="Freeform 13"/>
              <p:cNvSpPr>
                <a:spLocks/>
              </p:cNvSpPr>
              <p:nvPr/>
            </p:nvSpPr>
            <p:spPr bwMode="auto">
              <a:xfrm>
                <a:off x="4513" y="2960"/>
                <a:ext cx="4" cy="27"/>
              </a:xfrm>
              <a:custGeom>
                <a:avLst/>
                <a:gdLst>
                  <a:gd name="T0" fmla="*/ 0 w 1"/>
                  <a:gd name="T1" fmla="*/ 7 h 7"/>
                  <a:gd name="T2" fmla="*/ 1 w 1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cubicBezTo>
                      <a:pt x="1" y="5"/>
                      <a:pt x="1" y="3"/>
                      <a:pt x="1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4" name="Freeform 14"/>
              <p:cNvSpPr>
                <a:spLocks/>
              </p:cNvSpPr>
              <p:nvPr/>
            </p:nvSpPr>
            <p:spPr bwMode="auto">
              <a:xfrm>
                <a:off x="4635" y="2800"/>
                <a:ext cx="72" cy="99"/>
              </a:xfrm>
              <a:custGeom>
                <a:avLst/>
                <a:gdLst>
                  <a:gd name="T0" fmla="*/ 19 w 19"/>
                  <a:gd name="T1" fmla="*/ 26 h 26"/>
                  <a:gd name="T2" fmla="*/ 19 w 19"/>
                  <a:gd name="T3" fmla="*/ 25 h 26"/>
                  <a:gd name="T4" fmla="*/ 0 w 1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6">
                    <a:moveTo>
                      <a:pt x="19" y="26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14"/>
                      <a:pt x="11" y="4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5" name="Freeform 15"/>
              <p:cNvSpPr>
                <a:spLocks/>
              </p:cNvSpPr>
              <p:nvPr/>
            </p:nvSpPr>
            <p:spPr bwMode="auto">
              <a:xfrm>
                <a:off x="4768" y="2694"/>
                <a:ext cx="34" cy="38"/>
              </a:xfrm>
              <a:custGeom>
                <a:avLst/>
                <a:gdLst>
                  <a:gd name="T0" fmla="*/ 0 w 9"/>
                  <a:gd name="T1" fmla="*/ 10 h 10"/>
                  <a:gd name="T2" fmla="*/ 9 w 9"/>
                  <a:gd name="T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0">
                    <a:moveTo>
                      <a:pt x="0" y="10"/>
                    </a:moveTo>
                    <a:cubicBezTo>
                      <a:pt x="4" y="7"/>
                      <a:pt x="7" y="4"/>
                      <a:pt x="9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6" name="Freeform 16"/>
              <p:cNvSpPr>
                <a:spLocks/>
              </p:cNvSpPr>
              <p:nvPr/>
            </p:nvSpPr>
            <p:spPr bwMode="auto">
              <a:xfrm>
                <a:off x="4726" y="2557"/>
                <a:ext cx="1" cy="19"/>
              </a:xfrm>
              <a:custGeom>
                <a:avLst/>
                <a:gdLst>
                  <a:gd name="T0" fmla="*/ 5 h 5"/>
                  <a:gd name="T1" fmla="*/ 4 h 5"/>
                  <a:gd name="T2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7" name="Freeform 17"/>
              <p:cNvSpPr>
                <a:spLocks/>
              </p:cNvSpPr>
              <p:nvPr/>
            </p:nvSpPr>
            <p:spPr bwMode="auto">
              <a:xfrm>
                <a:off x="4524" y="2515"/>
                <a:ext cx="16" cy="23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2" y="2"/>
                      <a:pt x="1" y="4"/>
                      <a:pt x="0" y="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8" name="Freeform 18"/>
              <p:cNvSpPr>
                <a:spLocks/>
              </p:cNvSpPr>
              <p:nvPr/>
            </p:nvSpPr>
            <p:spPr bwMode="auto">
              <a:xfrm>
                <a:off x="4372" y="2527"/>
                <a:ext cx="8" cy="19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4"/>
                      <a:pt x="0" y="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9" name="Freeform 19"/>
              <p:cNvSpPr>
                <a:spLocks/>
              </p:cNvSpPr>
              <p:nvPr/>
            </p:nvSpPr>
            <p:spPr bwMode="auto">
              <a:xfrm>
                <a:off x="4194" y="2553"/>
                <a:ext cx="30" cy="19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cubicBezTo>
                      <a:pt x="5" y="3"/>
                      <a:pt x="3" y="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0" name="Freeform 20"/>
              <p:cNvSpPr>
                <a:spLocks/>
              </p:cNvSpPr>
              <p:nvPr/>
            </p:nvSpPr>
            <p:spPr bwMode="auto">
              <a:xfrm>
                <a:off x="3973" y="2683"/>
                <a:ext cx="8" cy="19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1" y="1"/>
                      <a:pt x="1" y="3"/>
                      <a:pt x="2" y="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1762" y="2508"/>
              <a:ext cx="2204" cy="1026"/>
              <a:chOff x="1762" y="2508"/>
              <a:chExt cx="2204" cy="1026"/>
            </a:xfrm>
          </p:grpSpPr>
          <p:sp>
            <p:nvSpPr>
              <p:cNvPr id="403" name="Freeform 22"/>
              <p:cNvSpPr>
                <a:spLocks/>
              </p:cNvSpPr>
              <p:nvPr/>
            </p:nvSpPr>
            <p:spPr bwMode="auto">
              <a:xfrm>
                <a:off x="1800" y="2546"/>
                <a:ext cx="2166" cy="988"/>
              </a:xfrm>
              <a:custGeom>
                <a:avLst/>
                <a:gdLst>
                  <a:gd name="T0" fmla="*/ 51 w 570"/>
                  <a:gd name="T1" fmla="*/ 86 h 260"/>
                  <a:gd name="T2" fmla="*/ 0 w 570"/>
                  <a:gd name="T3" fmla="*/ 122 h 260"/>
                  <a:gd name="T4" fmla="*/ 28 w 570"/>
                  <a:gd name="T5" fmla="*/ 153 h 260"/>
                  <a:gd name="T6" fmla="*/ 28 w 570"/>
                  <a:gd name="T7" fmla="*/ 152 h 260"/>
                  <a:gd name="T8" fmla="*/ 13 w 570"/>
                  <a:gd name="T9" fmla="*/ 177 h 260"/>
                  <a:gd name="T10" fmla="*/ 70 w 570"/>
                  <a:gd name="T11" fmla="*/ 212 h 260"/>
                  <a:gd name="T12" fmla="*/ 77 w 570"/>
                  <a:gd name="T13" fmla="*/ 212 h 260"/>
                  <a:gd name="T14" fmla="*/ 76 w 570"/>
                  <a:gd name="T15" fmla="*/ 212 h 260"/>
                  <a:gd name="T16" fmla="*/ 165 w 570"/>
                  <a:gd name="T17" fmla="*/ 244 h 260"/>
                  <a:gd name="T18" fmla="*/ 217 w 570"/>
                  <a:gd name="T19" fmla="*/ 235 h 260"/>
                  <a:gd name="T20" fmla="*/ 217 w 570"/>
                  <a:gd name="T21" fmla="*/ 235 h 260"/>
                  <a:gd name="T22" fmla="*/ 291 w 570"/>
                  <a:gd name="T23" fmla="*/ 260 h 260"/>
                  <a:gd name="T24" fmla="*/ 376 w 570"/>
                  <a:gd name="T25" fmla="*/ 221 h 260"/>
                  <a:gd name="T26" fmla="*/ 377 w 570"/>
                  <a:gd name="T27" fmla="*/ 221 h 260"/>
                  <a:gd name="T28" fmla="*/ 417 w 570"/>
                  <a:gd name="T29" fmla="*/ 228 h 260"/>
                  <a:gd name="T30" fmla="*/ 493 w 570"/>
                  <a:gd name="T31" fmla="*/ 181 h 260"/>
                  <a:gd name="T32" fmla="*/ 493 w 570"/>
                  <a:gd name="T33" fmla="*/ 181 h 260"/>
                  <a:gd name="T34" fmla="*/ 570 w 570"/>
                  <a:gd name="T35" fmla="*/ 126 h 260"/>
                  <a:gd name="T36" fmla="*/ 551 w 570"/>
                  <a:gd name="T37" fmla="*/ 92 h 260"/>
                  <a:gd name="T38" fmla="*/ 551 w 570"/>
                  <a:gd name="T39" fmla="*/ 92 h 260"/>
                  <a:gd name="T40" fmla="*/ 557 w 570"/>
                  <a:gd name="T41" fmla="*/ 75 h 260"/>
                  <a:gd name="T42" fmla="*/ 505 w 570"/>
                  <a:gd name="T43" fmla="*/ 33 h 260"/>
                  <a:gd name="T44" fmla="*/ 505 w 570"/>
                  <a:gd name="T45" fmla="*/ 33 h 260"/>
                  <a:gd name="T46" fmla="*/ 442 w 570"/>
                  <a:gd name="T47" fmla="*/ 0 h 260"/>
                  <a:gd name="T48" fmla="*/ 393 w 570"/>
                  <a:gd name="T49" fmla="*/ 14 h 260"/>
                  <a:gd name="T50" fmla="*/ 393 w 570"/>
                  <a:gd name="T51" fmla="*/ 14 h 260"/>
                  <a:gd name="T52" fmla="*/ 348 w 570"/>
                  <a:gd name="T53" fmla="*/ 0 h 260"/>
                  <a:gd name="T54" fmla="*/ 296 w 570"/>
                  <a:gd name="T55" fmla="*/ 20 h 260"/>
                  <a:gd name="T56" fmla="*/ 296 w 570"/>
                  <a:gd name="T57" fmla="*/ 20 h 260"/>
                  <a:gd name="T58" fmla="*/ 247 w 570"/>
                  <a:gd name="T59" fmla="*/ 8 h 260"/>
                  <a:gd name="T60" fmla="*/ 185 w 570"/>
                  <a:gd name="T61" fmla="*/ 31 h 260"/>
                  <a:gd name="T62" fmla="*/ 185 w 570"/>
                  <a:gd name="T63" fmla="*/ 31 h 260"/>
                  <a:gd name="T64" fmla="*/ 140 w 570"/>
                  <a:gd name="T65" fmla="*/ 24 h 260"/>
                  <a:gd name="T66" fmla="*/ 50 w 570"/>
                  <a:gd name="T67" fmla="*/ 79 h 260"/>
                  <a:gd name="T68" fmla="*/ 51 w 570"/>
                  <a:gd name="T69" fmla="*/ 86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0" h="260">
                    <a:moveTo>
                      <a:pt x="51" y="86"/>
                    </a:moveTo>
                    <a:cubicBezTo>
                      <a:pt x="22" y="88"/>
                      <a:pt x="0" y="104"/>
                      <a:pt x="0" y="122"/>
                    </a:cubicBezTo>
                    <a:cubicBezTo>
                      <a:pt x="0" y="135"/>
                      <a:pt x="11" y="146"/>
                      <a:pt x="28" y="153"/>
                    </a:cubicBezTo>
                    <a:lnTo>
                      <a:pt x="28" y="152"/>
                    </a:lnTo>
                    <a:cubicBezTo>
                      <a:pt x="18" y="159"/>
                      <a:pt x="13" y="168"/>
                      <a:pt x="13" y="177"/>
                    </a:cubicBezTo>
                    <a:cubicBezTo>
                      <a:pt x="13" y="197"/>
                      <a:pt x="38" y="212"/>
                      <a:pt x="70" y="212"/>
                    </a:cubicBezTo>
                    <a:cubicBezTo>
                      <a:pt x="72" y="212"/>
                      <a:pt x="75" y="212"/>
                      <a:pt x="77" y="212"/>
                    </a:cubicBezTo>
                    <a:lnTo>
                      <a:pt x="76" y="212"/>
                    </a:lnTo>
                    <a:cubicBezTo>
                      <a:pt x="95" y="232"/>
                      <a:pt x="128" y="244"/>
                      <a:pt x="165" y="244"/>
                    </a:cubicBezTo>
                    <a:cubicBezTo>
                      <a:pt x="183" y="244"/>
                      <a:pt x="201" y="241"/>
                      <a:pt x="217" y="235"/>
                    </a:cubicBezTo>
                    <a:lnTo>
                      <a:pt x="217" y="235"/>
                    </a:lnTo>
                    <a:cubicBezTo>
                      <a:pt x="234" y="251"/>
                      <a:pt x="261" y="260"/>
                      <a:pt x="291" y="260"/>
                    </a:cubicBezTo>
                    <a:cubicBezTo>
                      <a:pt x="330" y="260"/>
                      <a:pt x="365" y="244"/>
                      <a:pt x="376" y="221"/>
                    </a:cubicBezTo>
                    <a:lnTo>
                      <a:pt x="377" y="221"/>
                    </a:lnTo>
                    <a:cubicBezTo>
                      <a:pt x="389" y="226"/>
                      <a:pt x="403" y="228"/>
                      <a:pt x="417" y="228"/>
                    </a:cubicBezTo>
                    <a:cubicBezTo>
                      <a:pt x="459" y="228"/>
                      <a:pt x="493" y="207"/>
                      <a:pt x="493" y="181"/>
                    </a:cubicBezTo>
                    <a:lnTo>
                      <a:pt x="493" y="181"/>
                    </a:lnTo>
                    <a:cubicBezTo>
                      <a:pt x="537" y="177"/>
                      <a:pt x="570" y="154"/>
                      <a:pt x="570" y="126"/>
                    </a:cubicBezTo>
                    <a:cubicBezTo>
                      <a:pt x="570" y="114"/>
                      <a:pt x="563" y="102"/>
                      <a:pt x="551" y="92"/>
                    </a:cubicBezTo>
                    <a:lnTo>
                      <a:pt x="551" y="92"/>
                    </a:lnTo>
                    <a:cubicBezTo>
                      <a:pt x="555" y="87"/>
                      <a:pt x="557" y="81"/>
                      <a:pt x="557" y="75"/>
                    </a:cubicBezTo>
                    <a:cubicBezTo>
                      <a:pt x="557" y="55"/>
                      <a:pt x="536" y="38"/>
                      <a:pt x="505" y="33"/>
                    </a:cubicBezTo>
                    <a:lnTo>
                      <a:pt x="505" y="33"/>
                    </a:lnTo>
                    <a:cubicBezTo>
                      <a:pt x="500" y="14"/>
                      <a:pt x="473" y="0"/>
                      <a:pt x="442" y="0"/>
                    </a:cubicBezTo>
                    <a:cubicBezTo>
                      <a:pt x="423" y="0"/>
                      <a:pt x="406" y="5"/>
                      <a:pt x="393" y="14"/>
                    </a:cubicBezTo>
                    <a:lnTo>
                      <a:pt x="393" y="14"/>
                    </a:lnTo>
                    <a:cubicBezTo>
                      <a:pt x="383" y="5"/>
                      <a:pt x="366" y="0"/>
                      <a:pt x="348" y="0"/>
                    </a:cubicBezTo>
                    <a:cubicBezTo>
                      <a:pt x="326" y="0"/>
                      <a:pt x="306" y="8"/>
                      <a:pt x="296" y="20"/>
                    </a:cubicBezTo>
                    <a:lnTo>
                      <a:pt x="296" y="20"/>
                    </a:lnTo>
                    <a:cubicBezTo>
                      <a:pt x="283" y="12"/>
                      <a:pt x="265" y="8"/>
                      <a:pt x="247" y="8"/>
                    </a:cubicBezTo>
                    <a:cubicBezTo>
                      <a:pt x="221" y="8"/>
                      <a:pt x="197" y="17"/>
                      <a:pt x="185" y="31"/>
                    </a:cubicBezTo>
                    <a:lnTo>
                      <a:pt x="185" y="31"/>
                    </a:lnTo>
                    <a:cubicBezTo>
                      <a:pt x="171" y="26"/>
                      <a:pt x="155" y="24"/>
                      <a:pt x="140" y="24"/>
                    </a:cubicBezTo>
                    <a:cubicBezTo>
                      <a:pt x="90" y="24"/>
                      <a:pt x="50" y="48"/>
                      <a:pt x="50" y="79"/>
                    </a:cubicBezTo>
                    <a:cubicBezTo>
                      <a:pt x="50" y="82"/>
                      <a:pt x="51" y="84"/>
                      <a:pt x="51" y="86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4" name="Freeform 23"/>
              <p:cNvSpPr>
                <a:spLocks/>
              </p:cNvSpPr>
              <p:nvPr/>
            </p:nvSpPr>
            <p:spPr bwMode="auto">
              <a:xfrm>
                <a:off x="1762" y="2508"/>
                <a:ext cx="2166" cy="988"/>
              </a:xfrm>
              <a:custGeom>
                <a:avLst/>
                <a:gdLst>
                  <a:gd name="T0" fmla="*/ 51 w 570"/>
                  <a:gd name="T1" fmla="*/ 86 h 260"/>
                  <a:gd name="T2" fmla="*/ 0 w 570"/>
                  <a:gd name="T3" fmla="*/ 122 h 260"/>
                  <a:gd name="T4" fmla="*/ 28 w 570"/>
                  <a:gd name="T5" fmla="*/ 153 h 260"/>
                  <a:gd name="T6" fmla="*/ 28 w 570"/>
                  <a:gd name="T7" fmla="*/ 152 h 260"/>
                  <a:gd name="T8" fmla="*/ 13 w 570"/>
                  <a:gd name="T9" fmla="*/ 177 h 260"/>
                  <a:gd name="T10" fmla="*/ 70 w 570"/>
                  <a:gd name="T11" fmla="*/ 212 h 260"/>
                  <a:gd name="T12" fmla="*/ 77 w 570"/>
                  <a:gd name="T13" fmla="*/ 212 h 260"/>
                  <a:gd name="T14" fmla="*/ 76 w 570"/>
                  <a:gd name="T15" fmla="*/ 212 h 260"/>
                  <a:gd name="T16" fmla="*/ 165 w 570"/>
                  <a:gd name="T17" fmla="*/ 244 h 260"/>
                  <a:gd name="T18" fmla="*/ 217 w 570"/>
                  <a:gd name="T19" fmla="*/ 235 h 260"/>
                  <a:gd name="T20" fmla="*/ 217 w 570"/>
                  <a:gd name="T21" fmla="*/ 235 h 260"/>
                  <a:gd name="T22" fmla="*/ 291 w 570"/>
                  <a:gd name="T23" fmla="*/ 260 h 260"/>
                  <a:gd name="T24" fmla="*/ 376 w 570"/>
                  <a:gd name="T25" fmla="*/ 221 h 260"/>
                  <a:gd name="T26" fmla="*/ 377 w 570"/>
                  <a:gd name="T27" fmla="*/ 221 h 260"/>
                  <a:gd name="T28" fmla="*/ 417 w 570"/>
                  <a:gd name="T29" fmla="*/ 228 h 260"/>
                  <a:gd name="T30" fmla="*/ 493 w 570"/>
                  <a:gd name="T31" fmla="*/ 181 h 260"/>
                  <a:gd name="T32" fmla="*/ 493 w 570"/>
                  <a:gd name="T33" fmla="*/ 181 h 260"/>
                  <a:gd name="T34" fmla="*/ 570 w 570"/>
                  <a:gd name="T35" fmla="*/ 126 h 260"/>
                  <a:gd name="T36" fmla="*/ 551 w 570"/>
                  <a:gd name="T37" fmla="*/ 92 h 260"/>
                  <a:gd name="T38" fmla="*/ 551 w 570"/>
                  <a:gd name="T39" fmla="*/ 92 h 260"/>
                  <a:gd name="T40" fmla="*/ 557 w 570"/>
                  <a:gd name="T41" fmla="*/ 75 h 260"/>
                  <a:gd name="T42" fmla="*/ 505 w 570"/>
                  <a:gd name="T43" fmla="*/ 33 h 260"/>
                  <a:gd name="T44" fmla="*/ 505 w 570"/>
                  <a:gd name="T45" fmla="*/ 33 h 260"/>
                  <a:gd name="T46" fmla="*/ 442 w 570"/>
                  <a:gd name="T47" fmla="*/ 0 h 260"/>
                  <a:gd name="T48" fmla="*/ 393 w 570"/>
                  <a:gd name="T49" fmla="*/ 14 h 260"/>
                  <a:gd name="T50" fmla="*/ 393 w 570"/>
                  <a:gd name="T51" fmla="*/ 14 h 260"/>
                  <a:gd name="T52" fmla="*/ 348 w 570"/>
                  <a:gd name="T53" fmla="*/ 0 h 260"/>
                  <a:gd name="T54" fmla="*/ 296 w 570"/>
                  <a:gd name="T55" fmla="*/ 20 h 260"/>
                  <a:gd name="T56" fmla="*/ 296 w 570"/>
                  <a:gd name="T57" fmla="*/ 20 h 260"/>
                  <a:gd name="T58" fmla="*/ 247 w 570"/>
                  <a:gd name="T59" fmla="*/ 8 h 260"/>
                  <a:gd name="T60" fmla="*/ 185 w 570"/>
                  <a:gd name="T61" fmla="*/ 31 h 260"/>
                  <a:gd name="T62" fmla="*/ 185 w 570"/>
                  <a:gd name="T63" fmla="*/ 31 h 260"/>
                  <a:gd name="T64" fmla="*/ 140 w 570"/>
                  <a:gd name="T65" fmla="*/ 24 h 260"/>
                  <a:gd name="T66" fmla="*/ 50 w 570"/>
                  <a:gd name="T67" fmla="*/ 79 h 260"/>
                  <a:gd name="T68" fmla="*/ 51 w 570"/>
                  <a:gd name="T69" fmla="*/ 86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0" h="260">
                    <a:moveTo>
                      <a:pt x="51" y="86"/>
                    </a:moveTo>
                    <a:cubicBezTo>
                      <a:pt x="22" y="88"/>
                      <a:pt x="0" y="104"/>
                      <a:pt x="0" y="122"/>
                    </a:cubicBezTo>
                    <a:cubicBezTo>
                      <a:pt x="0" y="135"/>
                      <a:pt x="11" y="146"/>
                      <a:pt x="28" y="153"/>
                    </a:cubicBezTo>
                    <a:lnTo>
                      <a:pt x="28" y="152"/>
                    </a:lnTo>
                    <a:cubicBezTo>
                      <a:pt x="18" y="159"/>
                      <a:pt x="13" y="168"/>
                      <a:pt x="13" y="177"/>
                    </a:cubicBezTo>
                    <a:cubicBezTo>
                      <a:pt x="13" y="197"/>
                      <a:pt x="38" y="212"/>
                      <a:pt x="70" y="212"/>
                    </a:cubicBezTo>
                    <a:cubicBezTo>
                      <a:pt x="72" y="212"/>
                      <a:pt x="75" y="212"/>
                      <a:pt x="77" y="212"/>
                    </a:cubicBezTo>
                    <a:lnTo>
                      <a:pt x="76" y="212"/>
                    </a:lnTo>
                    <a:cubicBezTo>
                      <a:pt x="95" y="232"/>
                      <a:pt x="128" y="244"/>
                      <a:pt x="165" y="244"/>
                    </a:cubicBezTo>
                    <a:cubicBezTo>
                      <a:pt x="183" y="244"/>
                      <a:pt x="201" y="241"/>
                      <a:pt x="217" y="235"/>
                    </a:cubicBezTo>
                    <a:lnTo>
                      <a:pt x="217" y="235"/>
                    </a:lnTo>
                    <a:cubicBezTo>
                      <a:pt x="234" y="251"/>
                      <a:pt x="261" y="260"/>
                      <a:pt x="291" y="260"/>
                    </a:cubicBezTo>
                    <a:cubicBezTo>
                      <a:pt x="330" y="260"/>
                      <a:pt x="365" y="244"/>
                      <a:pt x="376" y="221"/>
                    </a:cubicBezTo>
                    <a:lnTo>
                      <a:pt x="377" y="221"/>
                    </a:lnTo>
                    <a:cubicBezTo>
                      <a:pt x="389" y="226"/>
                      <a:pt x="403" y="228"/>
                      <a:pt x="417" y="228"/>
                    </a:cubicBezTo>
                    <a:cubicBezTo>
                      <a:pt x="459" y="228"/>
                      <a:pt x="493" y="207"/>
                      <a:pt x="493" y="181"/>
                    </a:cubicBezTo>
                    <a:lnTo>
                      <a:pt x="493" y="181"/>
                    </a:lnTo>
                    <a:cubicBezTo>
                      <a:pt x="537" y="177"/>
                      <a:pt x="570" y="154"/>
                      <a:pt x="570" y="126"/>
                    </a:cubicBezTo>
                    <a:cubicBezTo>
                      <a:pt x="570" y="114"/>
                      <a:pt x="563" y="102"/>
                      <a:pt x="551" y="92"/>
                    </a:cubicBezTo>
                    <a:lnTo>
                      <a:pt x="551" y="92"/>
                    </a:lnTo>
                    <a:cubicBezTo>
                      <a:pt x="555" y="87"/>
                      <a:pt x="557" y="81"/>
                      <a:pt x="557" y="75"/>
                    </a:cubicBezTo>
                    <a:cubicBezTo>
                      <a:pt x="557" y="55"/>
                      <a:pt x="536" y="38"/>
                      <a:pt x="505" y="33"/>
                    </a:cubicBezTo>
                    <a:lnTo>
                      <a:pt x="505" y="33"/>
                    </a:lnTo>
                    <a:cubicBezTo>
                      <a:pt x="500" y="14"/>
                      <a:pt x="473" y="0"/>
                      <a:pt x="442" y="0"/>
                    </a:cubicBezTo>
                    <a:cubicBezTo>
                      <a:pt x="423" y="0"/>
                      <a:pt x="406" y="5"/>
                      <a:pt x="393" y="14"/>
                    </a:cubicBezTo>
                    <a:lnTo>
                      <a:pt x="393" y="14"/>
                    </a:lnTo>
                    <a:cubicBezTo>
                      <a:pt x="383" y="5"/>
                      <a:pt x="366" y="0"/>
                      <a:pt x="348" y="0"/>
                    </a:cubicBezTo>
                    <a:cubicBezTo>
                      <a:pt x="326" y="0"/>
                      <a:pt x="306" y="8"/>
                      <a:pt x="296" y="20"/>
                    </a:cubicBezTo>
                    <a:lnTo>
                      <a:pt x="296" y="20"/>
                    </a:lnTo>
                    <a:cubicBezTo>
                      <a:pt x="283" y="12"/>
                      <a:pt x="265" y="8"/>
                      <a:pt x="247" y="8"/>
                    </a:cubicBezTo>
                    <a:cubicBezTo>
                      <a:pt x="221" y="8"/>
                      <a:pt x="197" y="17"/>
                      <a:pt x="185" y="31"/>
                    </a:cubicBezTo>
                    <a:lnTo>
                      <a:pt x="185" y="31"/>
                    </a:lnTo>
                    <a:cubicBezTo>
                      <a:pt x="171" y="26"/>
                      <a:pt x="155" y="24"/>
                      <a:pt x="140" y="24"/>
                    </a:cubicBezTo>
                    <a:cubicBezTo>
                      <a:pt x="90" y="24"/>
                      <a:pt x="50" y="48"/>
                      <a:pt x="50" y="79"/>
                    </a:cubicBezTo>
                    <a:cubicBezTo>
                      <a:pt x="50" y="82"/>
                      <a:pt x="51" y="84"/>
                      <a:pt x="51" y="86"/>
                    </a:cubicBez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5" name="Freeform 24"/>
              <p:cNvSpPr>
                <a:spLocks/>
              </p:cNvSpPr>
              <p:nvPr/>
            </p:nvSpPr>
            <p:spPr bwMode="auto">
              <a:xfrm>
                <a:off x="1762" y="2508"/>
                <a:ext cx="2166" cy="988"/>
              </a:xfrm>
              <a:custGeom>
                <a:avLst/>
                <a:gdLst>
                  <a:gd name="T0" fmla="*/ 51 w 570"/>
                  <a:gd name="T1" fmla="*/ 86 h 260"/>
                  <a:gd name="T2" fmla="*/ 0 w 570"/>
                  <a:gd name="T3" fmla="*/ 122 h 260"/>
                  <a:gd name="T4" fmla="*/ 28 w 570"/>
                  <a:gd name="T5" fmla="*/ 153 h 260"/>
                  <a:gd name="T6" fmla="*/ 28 w 570"/>
                  <a:gd name="T7" fmla="*/ 152 h 260"/>
                  <a:gd name="T8" fmla="*/ 13 w 570"/>
                  <a:gd name="T9" fmla="*/ 177 h 260"/>
                  <a:gd name="T10" fmla="*/ 70 w 570"/>
                  <a:gd name="T11" fmla="*/ 212 h 260"/>
                  <a:gd name="T12" fmla="*/ 77 w 570"/>
                  <a:gd name="T13" fmla="*/ 212 h 260"/>
                  <a:gd name="T14" fmla="*/ 76 w 570"/>
                  <a:gd name="T15" fmla="*/ 212 h 260"/>
                  <a:gd name="T16" fmla="*/ 165 w 570"/>
                  <a:gd name="T17" fmla="*/ 244 h 260"/>
                  <a:gd name="T18" fmla="*/ 217 w 570"/>
                  <a:gd name="T19" fmla="*/ 235 h 260"/>
                  <a:gd name="T20" fmla="*/ 217 w 570"/>
                  <a:gd name="T21" fmla="*/ 235 h 260"/>
                  <a:gd name="T22" fmla="*/ 291 w 570"/>
                  <a:gd name="T23" fmla="*/ 260 h 260"/>
                  <a:gd name="T24" fmla="*/ 376 w 570"/>
                  <a:gd name="T25" fmla="*/ 221 h 260"/>
                  <a:gd name="T26" fmla="*/ 377 w 570"/>
                  <a:gd name="T27" fmla="*/ 221 h 260"/>
                  <a:gd name="T28" fmla="*/ 417 w 570"/>
                  <a:gd name="T29" fmla="*/ 228 h 260"/>
                  <a:gd name="T30" fmla="*/ 493 w 570"/>
                  <a:gd name="T31" fmla="*/ 181 h 260"/>
                  <a:gd name="T32" fmla="*/ 493 w 570"/>
                  <a:gd name="T33" fmla="*/ 181 h 260"/>
                  <a:gd name="T34" fmla="*/ 570 w 570"/>
                  <a:gd name="T35" fmla="*/ 126 h 260"/>
                  <a:gd name="T36" fmla="*/ 551 w 570"/>
                  <a:gd name="T37" fmla="*/ 92 h 260"/>
                  <a:gd name="T38" fmla="*/ 551 w 570"/>
                  <a:gd name="T39" fmla="*/ 92 h 260"/>
                  <a:gd name="T40" fmla="*/ 557 w 570"/>
                  <a:gd name="T41" fmla="*/ 75 h 260"/>
                  <a:gd name="T42" fmla="*/ 505 w 570"/>
                  <a:gd name="T43" fmla="*/ 33 h 260"/>
                  <a:gd name="T44" fmla="*/ 505 w 570"/>
                  <a:gd name="T45" fmla="*/ 33 h 260"/>
                  <a:gd name="T46" fmla="*/ 442 w 570"/>
                  <a:gd name="T47" fmla="*/ 0 h 260"/>
                  <a:gd name="T48" fmla="*/ 393 w 570"/>
                  <a:gd name="T49" fmla="*/ 14 h 260"/>
                  <a:gd name="T50" fmla="*/ 393 w 570"/>
                  <a:gd name="T51" fmla="*/ 14 h 260"/>
                  <a:gd name="T52" fmla="*/ 348 w 570"/>
                  <a:gd name="T53" fmla="*/ 0 h 260"/>
                  <a:gd name="T54" fmla="*/ 296 w 570"/>
                  <a:gd name="T55" fmla="*/ 20 h 260"/>
                  <a:gd name="T56" fmla="*/ 296 w 570"/>
                  <a:gd name="T57" fmla="*/ 20 h 260"/>
                  <a:gd name="T58" fmla="*/ 247 w 570"/>
                  <a:gd name="T59" fmla="*/ 8 h 260"/>
                  <a:gd name="T60" fmla="*/ 185 w 570"/>
                  <a:gd name="T61" fmla="*/ 31 h 260"/>
                  <a:gd name="T62" fmla="*/ 185 w 570"/>
                  <a:gd name="T63" fmla="*/ 31 h 260"/>
                  <a:gd name="T64" fmla="*/ 140 w 570"/>
                  <a:gd name="T65" fmla="*/ 24 h 260"/>
                  <a:gd name="T66" fmla="*/ 50 w 570"/>
                  <a:gd name="T67" fmla="*/ 79 h 260"/>
                  <a:gd name="T68" fmla="*/ 51 w 570"/>
                  <a:gd name="T69" fmla="*/ 86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0" h="260">
                    <a:moveTo>
                      <a:pt x="51" y="86"/>
                    </a:moveTo>
                    <a:cubicBezTo>
                      <a:pt x="22" y="88"/>
                      <a:pt x="0" y="104"/>
                      <a:pt x="0" y="122"/>
                    </a:cubicBezTo>
                    <a:cubicBezTo>
                      <a:pt x="0" y="135"/>
                      <a:pt x="11" y="146"/>
                      <a:pt x="28" y="153"/>
                    </a:cubicBezTo>
                    <a:lnTo>
                      <a:pt x="28" y="152"/>
                    </a:lnTo>
                    <a:cubicBezTo>
                      <a:pt x="18" y="159"/>
                      <a:pt x="13" y="168"/>
                      <a:pt x="13" y="177"/>
                    </a:cubicBezTo>
                    <a:cubicBezTo>
                      <a:pt x="13" y="197"/>
                      <a:pt x="38" y="212"/>
                      <a:pt x="70" y="212"/>
                    </a:cubicBezTo>
                    <a:cubicBezTo>
                      <a:pt x="72" y="212"/>
                      <a:pt x="75" y="212"/>
                      <a:pt x="77" y="212"/>
                    </a:cubicBezTo>
                    <a:lnTo>
                      <a:pt x="76" y="212"/>
                    </a:lnTo>
                    <a:cubicBezTo>
                      <a:pt x="95" y="232"/>
                      <a:pt x="128" y="244"/>
                      <a:pt x="165" y="244"/>
                    </a:cubicBezTo>
                    <a:cubicBezTo>
                      <a:pt x="183" y="244"/>
                      <a:pt x="201" y="241"/>
                      <a:pt x="217" y="235"/>
                    </a:cubicBezTo>
                    <a:lnTo>
                      <a:pt x="217" y="235"/>
                    </a:lnTo>
                    <a:cubicBezTo>
                      <a:pt x="234" y="251"/>
                      <a:pt x="261" y="260"/>
                      <a:pt x="291" y="260"/>
                    </a:cubicBezTo>
                    <a:cubicBezTo>
                      <a:pt x="330" y="260"/>
                      <a:pt x="365" y="244"/>
                      <a:pt x="376" y="221"/>
                    </a:cubicBezTo>
                    <a:lnTo>
                      <a:pt x="377" y="221"/>
                    </a:lnTo>
                    <a:cubicBezTo>
                      <a:pt x="389" y="226"/>
                      <a:pt x="403" y="228"/>
                      <a:pt x="417" y="228"/>
                    </a:cubicBezTo>
                    <a:cubicBezTo>
                      <a:pt x="459" y="228"/>
                      <a:pt x="493" y="207"/>
                      <a:pt x="493" y="181"/>
                    </a:cubicBezTo>
                    <a:lnTo>
                      <a:pt x="493" y="181"/>
                    </a:lnTo>
                    <a:cubicBezTo>
                      <a:pt x="537" y="177"/>
                      <a:pt x="570" y="154"/>
                      <a:pt x="570" y="126"/>
                    </a:cubicBezTo>
                    <a:cubicBezTo>
                      <a:pt x="570" y="114"/>
                      <a:pt x="563" y="102"/>
                      <a:pt x="551" y="92"/>
                    </a:cubicBezTo>
                    <a:lnTo>
                      <a:pt x="551" y="92"/>
                    </a:lnTo>
                    <a:cubicBezTo>
                      <a:pt x="555" y="87"/>
                      <a:pt x="557" y="81"/>
                      <a:pt x="557" y="75"/>
                    </a:cubicBezTo>
                    <a:cubicBezTo>
                      <a:pt x="557" y="55"/>
                      <a:pt x="536" y="38"/>
                      <a:pt x="505" y="33"/>
                    </a:cubicBezTo>
                    <a:lnTo>
                      <a:pt x="505" y="33"/>
                    </a:lnTo>
                    <a:cubicBezTo>
                      <a:pt x="500" y="14"/>
                      <a:pt x="473" y="0"/>
                      <a:pt x="442" y="0"/>
                    </a:cubicBezTo>
                    <a:cubicBezTo>
                      <a:pt x="423" y="0"/>
                      <a:pt x="406" y="5"/>
                      <a:pt x="393" y="14"/>
                    </a:cubicBezTo>
                    <a:lnTo>
                      <a:pt x="393" y="14"/>
                    </a:lnTo>
                    <a:cubicBezTo>
                      <a:pt x="383" y="5"/>
                      <a:pt x="366" y="0"/>
                      <a:pt x="348" y="0"/>
                    </a:cubicBezTo>
                    <a:cubicBezTo>
                      <a:pt x="326" y="0"/>
                      <a:pt x="306" y="8"/>
                      <a:pt x="296" y="20"/>
                    </a:cubicBezTo>
                    <a:lnTo>
                      <a:pt x="296" y="20"/>
                    </a:lnTo>
                    <a:cubicBezTo>
                      <a:pt x="283" y="12"/>
                      <a:pt x="265" y="8"/>
                      <a:pt x="247" y="8"/>
                    </a:cubicBezTo>
                    <a:cubicBezTo>
                      <a:pt x="221" y="8"/>
                      <a:pt x="197" y="17"/>
                      <a:pt x="185" y="31"/>
                    </a:cubicBezTo>
                    <a:lnTo>
                      <a:pt x="185" y="31"/>
                    </a:lnTo>
                    <a:cubicBezTo>
                      <a:pt x="171" y="26"/>
                      <a:pt x="155" y="24"/>
                      <a:pt x="140" y="24"/>
                    </a:cubicBezTo>
                    <a:cubicBezTo>
                      <a:pt x="90" y="24"/>
                      <a:pt x="50" y="48"/>
                      <a:pt x="50" y="79"/>
                    </a:cubicBezTo>
                    <a:cubicBezTo>
                      <a:pt x="50" y="82"/>
                      <a:pt x="51" y="84"/>
                      <a:pt x="51" y="86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6" name="Freeform 25"/>
              <p:cNvSpPr>
                <a:spLocks/>
              </p:cNvSpPr>
              <p:nvPr/>
            </p:nvSpPr>
            <p:spPr bwMode="auto">
              <a:xfrm>
                <a:off x="1868" y="3089"/>
                <a:ext cx="129" cy="19"/>
              </a:xfrm>
              <a:custGeom>
                <a:avLst/>
                <a:gdLst>
                  <a:gd name="T0" fmla="*/ 0 w 34"/>
                  <a:gd name="T1" fmla="*/ 0 h 5"/>
                  <a:gd name="T2" fmla="*/ 29 w 34"/>
                  <a:gd name="T3" fmla="*/ 5 h 5"/>
                  <a:gd name="T4" fmla="*/ 34 w 3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5">
                    <a:moveTo>
                      <a:pt x="0" y="0"/>
                    </a:moveTo>
                    <a:cubicBezTo>
                      <a:pt x="9" y="3"/>
                      <a:pt x="19" y="5"/>
                      <a:pt x="29" y="5"/>
                    </a:cubicBezTo>
                    <a:cubicBezTo>
                      <a:pt x="31" y="5"/>
                      <a:pt x="32" y="5"/>
                      <a:pt x="34" y="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7" name="Freeform 26"/>
              <p:cNvSpPr>
                <a:spLocks/>
              </p:cNvSpPr>
              <p:nvPr/>
            </p:nvSpPr>
            <p:spPr bwMode="auto">
              <a:xfrm>
                <a:off x="2054" y="3306"/>
                <a:ext cx="54" cy="7"/>
              </a:xfrm>
              <a:custGeom>
                <a:avLst/>
                <a:gdLst>
                  <a:gd name="T0" fmla="*/ 0 w 14"/>
                  <a:gd name="T1" fmla="*/ 2 h 2"/>
                  <a:gd name="T2" fmla="*/ 14 w 14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2">
                    <a:moveTo>
                      <a:pt x="0" y="2"/>
                    </a:moveTo>
                    <a:cubicBezTo>
                      <a:pt x="5" y="2"/>
                      <a:pt x="10" y="1"/>
                      <a:pt x="14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8" name="Freeform 27"/>
              <p:cNvSpPr>
                <a:spLocks/>
              </p:cNvSpPr>
              <p:nvPr/>
            </p:nvSpPr>
            <p:spPr bwMode="auto">
              <a:xfrm>
                <a:off x="2552" y="3363"/>
                <a:ext cx="34" cy="38"/>
              </a:xfrm>
              <a:custGeom>
                <a:avLst/>
                <a:gdLst>
                  <a:gd name="T0" fmla="*/ 0 w 9"/>
                  <a:gd name="T1" fmla="*/ 0 h 10"/>
                  <a:gd name="T2" fmla="*/ 9 w 9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3" y="4"/>
                      <a:pt x="6" y="7"/>
                      <a:pt x="9" y="1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9" name="Freeform 28"/>
              <p:cNvSpPr>
                <a:spLocks/>
              </p:cNvSpPr>
              <p:nvPr/>
            </p:nvSpPr>
            <p:spPr bwMode="auto">
              <a:xfrm>
                <a:off x="3191" y="3302"/>
                <a:ext cx="15" cy="46"/>
              </a:xfrm>
              <a:custGeom>
                <a:avLst/>
                <a:gdLst>
                  <a:gd name="T0" fmla="*/ 0 w 4"/>
                  <a:gd name="T1" fmla="*/ 12 h 12"/>
                  <a:gd name="T2" fmla="*/ 4 w 4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cubicBezTo>
                      <a:pt x="2" y="8"/>
                      <a:pt x="3" y="4"/>
                      <a:pt x="4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0" name="Freeform 29"/>
              <p:cNvSpPr>
                <a:spLocks/>
              </p:cNvSpPr>
              <p:nvPr/>
            </p:nvSpPr>
            <p:spPr bwMode="auto">
              <a:xfrm>
                <a:off x="3472" y="3032"/>
                <a:ext cx="163" cy="164"/>
              </a:xfrm>
              <a:custGeom>
                <a:avLst/>
                <a:gdLst>
                  <a:gd name="T0" fmla="*/ 43 w 43"/>
                  <a:gd name="T1" fmla="*/ 43 h 43"/>
                  <a:gd name="T2" fmla="*/ 43 w 43"/>
                  <a:gd name="T3" fmla="*/ 43 h 43"/>
                  <a:gd name="T4" fmla="*/ 0 w 43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43">
                    <a:moveTo>
                      <a:pt x="43" y="43"/>
                    </a:move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25"/>
                      <a:pt x="27" y="8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1" name="Freeform 30"/>
              <p:cNvSpPr>
                <a:spLocks/>
              </p:cNvSpPr>
              <p:nvPr/>
            </p:nvSpPr>
            <p:spPr bwMode="auto">
              <a:xfrm>
                <a:off x="3783" y="2857"/>
                <a:ext cx="73" cy="61"/>
              </a:xfrm>
              <a:custGeom>
                <a:avLst/>
                <a:gdLst>
                  <a:gd name="T0" fmla="*/ 0 w 19"/>
                  <a:gd name="T1" fmla="*/ 16 h 16"/>
                  <a:gd name="T2" fmla="*/ 19 w 19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6">
                    <a:moveTo>
                      <a:pt x="0" y="16"/>
                    </a:moveTo>
                    <a:cubicBezTo>
                      <a:pt x="8" y="12"/>
                      <a:pt x="15" y="6"/>
                      <a:pt x="19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2" name="Freeform 31"/>
              <p:cNvSpPr>
                <a:spLocks/>
              </p:cNvSpPr>
              <p:nvPr/>
            </p:nvSpPr>
            <p:spPr bwMode="auto">
              <a:xfrm>
                <a:off x="3681" y="2633"/>
                <a:ext cx="4" cy="27"/>
              </a:xfrm>
              <a:custGeom>
                <a:avLst/>
                <a:gdLst>
                  <a:gd name="T0" fmla="*/ 1 w 1"/>
                  <a:gd name="T1" fmla="*/ 7 h 7"/>
                  <a:gd name="T2" fmla="*/ 1 w 1"/>
                  <a:gd name="T3" fmla="*/ 7 h 7"/>
                  <a:gd name="T4" fmla="*/ 0 w 1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4"/>
                      <a:pt x="1" y="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3" name="Freeform 32"/>
              <p:cNvSpPr>
                <a:spLocks/>
              </p:cNvSpPr>
              <p:nvPr/>
            </p:nvSpPr>
            <p:spPr bwMode="auto">
              <a:xfrm>
                <a:off x="3221" y="2561"/>
                <a:ext cx="34" cy="38"/>
              </a:xfrm>
              <a:custGeom>
                <a:avLst/>
                <a:gdLst>
                  <a:gd name="T0" fmla="*/ 9 w 9"/>
                  <a:gd name="T1" fmla="*/ 0 h 10"/>
                  <a:gd name="T2" fmla="*/ 0 w 9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0">
                    <a:moveTo>
                      <a:pt x="9" y="0"/>
                    </a:moveTo>
                    <a:cubicBezTo>
                      <a:pt x="5" y="3"/>
                      <a:pt x="2" y="6"/>
                      <a:pt x="0" y="1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4" name="Freeform 33"/>
              <p:cNvSpPr>
                <a:spLocks/>
              </p:cNvSpPr>
              <p:nvPr/>
            </p:nvSpPr>
            <p:spPr bwMode="auto">
              <a:xfrm>
                <a:off x="2868" y="2584"/>
                <a:ext cx="19" cy="30"/>
              </a:xfrm>
              <a:custGeom>
                <a:avLst/>
                <a:gdLst>
                  <a:gd name="T0" fmla="*/ 5 w 5"/>
                  <a:gd name="T1" fmla="*/ 0 h 8"/>
                  <a:gd name="T2" fmla="*/ 0 w 5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cubicBezTo>
                      <a:pt x="3" y="2"/>
                      <a:pt x="1" y="5"/>
                      <a:pt x="0" y="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5" name="Freeform 34"/>
              <p:cNvSpPr>
                <a:spLocks/>
              </p:cNvSpPr>
              <p:nvPr/>
            </p:nvSpPr>
            <p:spPr bwMode="auto">
              <a:xfrm>
                <a:off x="2465" y="2626"/>
                <a:ext cx="64" cy="30"/>
              </a:xfrm>
              <a:custGeom>
                <a:avLst/>
                <a:gdLst>
                  <a:gd name="T0" fmla="*/ 17 w 17"/>
                  <a:gd name="T1" fmla="*/ 8 h 8"/>
                  <a:gd name="T2" fmla="*/ 0 w 17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8">
                    <a:moveTo>
                      <a:pt x="17" y="8"/>
                    </a:moveTo>
                    <a:cubicBezTo>
                      <a:pt x="12" y="5"/>
                      <a:pt x="6" y="3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6" name="Freeform 35"/>
              <p:cNvSpPr>
                <a:spLocks/>
              </p:cNvSpPr>
              <p:nvPr/>
            </p:nvSpPr>
            <p:spPr bwMode="auto">
              <a:xfrm>
                <a:off x="1956" y="2835"/>
                <a:ext cx="11" cy="34"/>
              </a:xfrm>
              <a:custGeom>
                <a:avLst/>
                <a:gdLst>
                  <a:gd name="T0" fmla="*/ 0 w 3"/>
                  <a:gd name="T1" fmla="*/ 0 h 9"/>
                  <a:gd name="T2" fmla="*/ 3 w 3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cubicBezTo>
                      <a:pt x="1" y="3"/>
                      <a:pt x="2" y="6"/>
                      <a:pt x="3" y="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926" y="2485"/>
              <a:ext cx="980" cy="631"/>
              <a:chOff x="926" y="2485"/>
              <a:chExt cx="980" cy="631"/>
            </a:xfrm>
          </p:grpSpPr>
          <p:sp>
            <p:nvSpPr>
              <p:cNvPr id="389" name="Freeform 37"/>
              <p:cNvSpPr>
                <a:spLocks/>
              </p:cNvSpPr>
              <p:nvPr/>
            </p:nvSpPr>
            <p:spPr bwMode="auto">
              <a:xfrm>
                <a:off x="964" y="2523"/>
                <a:ext cx="942" cy="593"/>
              </a:xfrm>
              <a:custGeom>
                <a:avLst/>
                <a:gdLst>
                  <a:gd name="T0" fmla="*/ 22 w 248"/>
                  <a:gd name="T1" fmla="*/ 52 h 156"/>
                  <a:gd name="T2" fmla="*/ 0 w 248"/>
                  <a:gd name="T3" fmla="*/ 73 h 156"/>
                  <a:gd name="T4" fmla="*/ 12 w 248"/>
                  <a:gd name="T5" fmla="*/ 92 h 156"/>
                  <a:gd name="T6" fmla="*/ 12 w 248"/>
                  <a:gd name="T7" fmla="*/ 91 h 156"/>
                  <a:gd name="T8" fmla="*/ 5 w 248"/>
                  <a:gd name="T9" fmla="*/ 106 h 156"/>
                  <a:gd name="T10" fmla="*/ 30 w 248"/>
                  <a:gd name="T11" fmla="*/ 127 h 156"/>
                  <a:gd name="T12" fmla="*/ 33 w 248"/>
                  <a:gd name="T13" fmla="*/ 127 h 156"/>
                  <a:gd name="T14" fmla="*/ 33 w 248"/>
                  <a:gd name="T15" fmla="*/ 127 h 156"/>
                  <a:gd name="T16" fmla="*/ 72 w 248"/>
                  <a:gd name="T17" fmla="*/ 147 h 156"/>
                  <a:gd name="T18" fmla="*/ 95 w 248"/>
                  <a:gd name="T19" fmla="*/ 141 h 156"/>
                  <a:gd name="T20" fmla="*/ 94 w 248"/>
                  <a:gd name="T21" fmla="*/ 141 h 156"/>
                  <a:gd name="T22" fmla="*/ 127 w 248"/>
                  <a:gd name="T23" fmla="*/ 156 h 156"/>
                  <a:gd name="T24" fmla="*/ 164 w 248"/>
                  <a:gd name="T25" fmla="*/ 132 h 156"/>
                  <a:gd name="T26" fmla="*/ 164 w 248"/>
                  <a:gd name="T27" fmla="*/ 132 h 156"/>
                  <a:gd name="T28" fmla="*/ 181 w 248"/>
                  <a:gd name="T29" fmla="*/ 137 h 156"/>
                  <a:gd name="T30" fmla="*/ 215 w 248"/>
                  <a:gd name="T31" fmla="*/ 109 h 156"/>
                  <a:gd name="T32" fmla="*/ 215 w 248"/>
                  <a:gd name="T33" fmla="*/ 108 h 156"/>
                  <a:gd name="T34" fmla="*/ 248 w 248"/>
                  <a:gd name="T35" fmla="*/ 75 h 156"/>
                  <a:gd name="T36" fmla="*/ 240 w 248"/>
                  <a:gd name="T37" fmla="*/ 55 h 156"/>
                  <a:gd name="T38" fmla="*/ 240 w 248"/>
                  <a:gd name="T39" fmla="*/ 55 h 156"/>
                  <a:gd name="T40" fmla="*/ 242 w 248"/>
                  <a:gd name="T41" fmla="*/ 45 h 156"/>
                  <a:gd name="T42" fmla="*/ 220 w 248"/>
                  <a:gd name="T43" fmla="*/ 19 h 156"/>
                  <a:gd name="T44" fmla="*/ 220 w 248"/>
                  <a:gd name="T45" fmla="*/ 19 h 156"/>
                  <a:gd name="T46" fmla="*/ 192 w 248"/>
                  <a:gd name="T47" fmla="*/ 0 h 156"/>
                  <a:gd name="T48" fmla="*/ 171 w 248"/>
                  <a:gd name="T49" fmla="*/ 8 h 156"/>
                  <a:gd name="T50" fmla="*/ 171 w 248"/>
                  <a:gd name="T51" fmla="*/ 8 h 156"/>
                  <a:gd name="T52" fmla="*/ 151 w 248"/>
                  <a:gd name="T53" fmla="*/ 0 h 156"/>
                  <a:gd name="T54" fmla="*/ 129 w 248"/>
                  <a:gd name="T55" fmla="*/ 11 h 156"/>
                  <a:gd name="T56" fmla="*/ 129 w 248"/>
                  <a:gd name="T57" fmla="*/ 12 h 156"/>
                  <a:gd name="T58" fmla="*/ 107 w 248"/>
                  <a:gd name="T59" fmla="*/ 4 h 156"/>
                  <a:gd name="T60" fmla="*/ 80 w 248"/>
                  <a:gd name="T61" fmla="*/ 18 h 156"/>
                  <a:gd name="T62" fmla="*/ 80 w 248"/>
                  <a:gd name="T63" fmla="*/ 18 h 156"/>
                  <a:gd name="T64" fmla="*/ 61 w 248"/>
                  <a:gd name="T65" fmla="*/ 14 h 156"/>
                  <a:gd name="T66" fmla="*/ 22 w 248"/>
                  <a:gd name="T67" fmla="*/ 47 h 156"/>
                  <a:gd name="T68" fmla="*/ 22 w 248"/>
                  <a:gd name="T69" fmla="*/ 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8" h="156">
                    <a:moveTo>
                      <a:pt x="22" y="52"/>
                    </a:moveTo>
                    <a:cubicBezTo>
                      <a:pt x="10" y="53"/>
                      <a:pt x="0" y="62"/>
                      <a:pt x="0" y="73"/>
                    </a:cubicBezTo>
                    <a:cubicBezTo>
                      <a:pt x="0" y="81"/>
                      <a:pt x="5" y="88"/>
                      <a:pt x="12" y="92"/>
                    </a:cubicBezTo>
                    <a:lnTo>
                      <a:pt x="12" y="91"/>
                    </a:lnTo>
                    <a:cubicBezTo>
                      <a:pt x="8" y="95"/>
                      <a:pt x="5" y="101"/>
                      <a:pt x="5" y="106"/>
                    </a:cubicBezTo>
                    <a:cubicBezTo>
                      <a:pt x="5" y="118"/>
                      <a:pt x="17" y="127"/>
                      <a:pt x="30" y="127"/>
                    </a:cubicBezTo>
                    <a:cubicBezTo>
                      <a:pt x="31" y="127"/>
                      <a:pt x="32" y="127"/>
                      <a:pt x="33" y="127"/>
                    </a:cubicBezTo>
                    <a:lnTo>
                      <a:pt x="33" y="127"/>
                    </a:lnTo>
                    <a:cubicBezTo>
                      <a:pt x="41" y="139"/>
                      <a:pt x="56" y="147"/>
                      <a:pt x="72" y="147"/>
                    </a:cubicBezTo>
                    <a:cubicBezTo>
                      <a:pt x="80" y="147"/>
                      <a:pt x="88" y="145"/>
                      <a:pt x="95" y="141"/>
                    </a:cubicBezTo>
                    <a:lnTo>
                      <a:pt x="94" y="141"/>
                    </a:lnTo>
                    <a:cubicBezTo>
                      <a:pt x="102" y="150"/>
                      <a:pt x="114" y="156"/>
                      <a:pt x="127" y="156"/>
                    </a:cubicBezTo>
                    <a:cubicBezTo>
                      <a:pt x="144" y="156"/>
                      <a:pt x="159" y="146"/>
                      <a:pt x="164" y="132"/>
                    </a:cubicBezTo>
                    <a:lnTo>
                      <a:pt x="164" y="132"/>
                    </a:lnTo>
                    <a:cubicBezTo>
                      <a:pt x="169" y="135"/>
                      <a:pt x="175" y="137"/>
                      <a:pt x="181" y="137"/>
                    </a:cubicBezTo>
                    <a:cubicBezTo>
                      <a:pt x="200" y="137"/>
                      <a:pt x="214" y="124"/>
                      <a:pt x="215" y="109"/>
                    </a:cubicBezTo>
                    <a:lnTo>
                      <a:pt x="215" y="108"/>
                    </a:lnTo>
                    <a:cubicBezTo>
                      <a:pt x="234" y="106"/>
                      <a:pt x="248" y="92"/>
                      <a:pt x="248" y="75"/>
                    </a:cubicBezTo>
                    <a:cubicBezTo>
                      <a:pt x="248" y="68"/>
                      <a:pt x="245" y="61"/>
                      <a:pt x="240" y="55"/>
                    </a:cubicBezTo>
                    <a:lnTo>
                      <a:pt x="240" y="55"/>
                    </a:lnTo>
                    <a:cubicBezTo>
                      <a:pt x="241" y="52"/>
                      <a:pt x="242" y="48"/>
                      <a:pt x="242" y="45"/>
                    </a:cubicBezTo>
                    <a:cubicBezTo>
                      <a:pt x="242" y="33"/>
                      <a:pt x="233" y="22"/>
                      <a:pt x="220" y="19"/>
                    </a:cubicBezTo>
                    <a:lnTo>
                      <a:pt x="220" y="19"/>
                    </a:lnTo>
                    <a:cubicBezTo>
                      <a:pt x="217" y="8"/>
                      <a:pt x="206" y="0"/>
                      <a:pt x="192" y="0"/>
                    </a:cubicBezTo>
                    <a:cubicBezTo>
                      <a:pt x="184" y="0"/>
                      <a:pt x="176" y="3"/>
                      <a:pt x="171" y="8"/>
                    </a:cubicBezTo>
                    <a:lnTo>
                      <a:pt x="171" y="8"/>
                    </a:lnTo>
                    <a:cubicBezTo>
                      <a:pt x="166" y="3"/>
                      <a:pt x="159" y="0"/>
                      <a:pt x="151" y="0"/>
                    </a:cubicBezTo>
                    <a:cubicBezTo>
                      <a:pt x="142" y="0"/>
                      <a:pt x="133" y="4"/>
                      <a:pt x="129" y="11"/>
                    </a:cubicBezTo>
                    <a:lnTo>
                      <a:pt x="129" y="12"/>
                    </a:lnTo>
                    <a:cubicBezTo>
                      <a:pt x="123" y="7"/>
                      <a:pt x="115" y="4"/>
                      <a:pt x="107" y="4"/>
                    </a:cubicBezTo>
                    <a:cubicBezTo>
                      <a:pt x="96" y="4"/>
                      <a:pt x="86" y="10"/>
                      <a:pt x="80" y="18"/>
                    </a:cubicBezTo>
                    <a:lnTo>
                      <a:pt x="80" y="18"/>
                    </a:lnTo>
                    <a:cubicBezTo>
                      <a:pt x="74" y="15"/>
                      <a:pt x="68" y="14"/>
                      <a:pt x="61" y="14"/>
                    </a:cubicBezTo>
                    <a:cubicBezTo>
                      <a:pt x="39" y="14"/>
                      <a:pt x="22" y="29"/>
                      <a:pt x="22" y="47"/>
                    </a:cubicBezTo>
                    <a:cubicBezTo>
                      <a:pt x="22" y="49"/>
                      <a:pt x="22" y="50"/>
                      <a:pt x="22" y="52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0" name="Freeform 38"/>
              <p:cNvSpPr>
                <a:spLocks/>
              </p:cNvSpPr>
              <p:nvPr/>
            </p:nvSpPr>
            <p:spPr bwMode="auto">
              <a:xfrm>
                <a:off x="926" y="2485"/>
                <a:ext cx="942" cy="593"/>
              </a:xfrm>
              <a:custGeom>
                <a:avLst/>
                <a:gdLst>
                  <a:gd name="T0" fmla="*/ 22 w 248"/>
                  <a:gd name="T1" fmla="*/ 52 h 156"/>
                  <a:gd name="T2" fmla="*/ 0 w 248"/>
                  <a:gd name="T3" fmla="*/ 73 h 156"/>
                  <a:gd name="T4" fmla="*/ 12 w 248"/>
                  <a:gd name="T5" fmla="*/ 92 h 156"/>
                  <a:gd name="T6" fmla="*/ 12 w 248"/>
                  <a:gd name="T7" fmla="*/ 91 h 156"/>
                  <a:gd name="T8" fmla="*/ 5 w 248"/>
                  <a:gd name="T9" fmla="*/ 106 h 156"/>
                  <a:gd name="T10" fmla="*/ 30 w 248"/>
                  <a:gd name="T11" fmla="*/ 127 h 156"/>
                  <a:gd name="T12" fmla="*/ 33 w 248"/>
                  <a:gd name="T13" fmla="*/ 127 h 156"/>
                  <a:gd name="T14" fmla="*/ 33 w 248"/>
                  <a:gd name="T15" fmla="*/ 127 h 156"/>
                  <a:gd name="T16" fmla="*/ 72 w 248"/>
                  <a:gd name="T17" fmla="*/ 147 h 156"/>
                  <a:gd name="T18" fmla="*/ 95 w 248"/>
                  <a:gd name="T19" fmla="*/ 141 h 156"/>
                  <a:gd name="T20" fmla="*/ 94 w 248"/>
                  <a:gd name="T21" fmla="*/ 141 h 156"/>
                  <a:gd name="T22" fmla="*/ 127 w 248"/>
                  <a:gd name="T23" fmla="*/ 156 h 156"/>
                  <a:gd name="T24" fmla="*/ 164 w 248"/>
                  <a:gd name="T25" fmla="*/ 132 h 156"/>
                  <a:gd name="T26" fmla="*/ 164 w 248"/>
                  <a:gd name="T27" fmla="*/ 132 h 156"/>
                  <a:gd name="T28" fmla="*/ 181 w 248"/>
                  <a:gd name="T29" fmla="*/ 137 h 156"/>
                  <a:gd name="T30" fmla="*/ 215 w 248"/>
                  <a:gd name="T31" fmla="*/ 109 h 156"/>
                  <a:gd name="T32" fmla="*/ 215 w 248"/>
                  <a:gd name="T33" fmla="*/ 108 h 156"/>
                  <a:gd name="T34" fmla="*/ 248 w 248"/>
                  <a:gd name="T35" fmla="*/ 75 h 156"/>
                  <a:gd name="T36" fmla="*/ 240 w 248"/>
                  <a:gd name="T37" fmla="*/ 55 h 156"/>
                  <a:gd name="T38" fmla="*/ 240 w 248"/>
                  <a:gd name="T39" fmla="*/ 55 h 156"/>
                  <a:gd name="T40" fmla="*/ 242 w 248"/>
                  <a:gd name="T41" fmla="*/ 45 h 156"/>
                  <a:gd name="T42" fmla="*/ 220 w 248"/>
                  <a:gd name="T43" fmla="*/ 19 h 156"/>
                  <a:gd name="T44" fmla="*/ 220 w 248"/>
                  <a:gd name="T45" fmla="*/ 19 h 156"/>
                  <a:gd name="T46" fmla="*/ 192 w 248"/>
                  <a:gd name="T47" fmla="*/ 0 h 156"/>
                  <a:gd name="T48" fmla="*/ 171 w 248"/>
                  <a:gd name="T49" fmla="*/ 8 h 156"/>
                  <a:gd name="T50" fmla="*/ 171 w 248"/>
                  <a:gd name="T51" fmla="*/ 8 h 156"/>
                  <a:gd name="T52" fmla="*/ 151 w 248"/>
                  <a:gd name="T53" fmla="*/ 0 h 156"/>
                  <a:gd name="T54" fmla="*/ 129 w 248"/>
                  <a:gd name="T55" fmla="*/ 11 h 156"/>
                  <a:gd name="T56" fmla="*/ 129 w 248"/>
                  <a:gd name="T57" fmla="*/ 12 h 156"/>
                  <a:gd name="T58" fmla="*/ 107 w 248"/>
                  <a:gd name="T59" fmla="*/ 4 h 156"/>
                  <a:gd name="T60" fmla="*/ 80 w 248"/>
                  <a:gd name="T61" fmla="*/ 18 h 156"/>
                  <a:gd name="T62" fmla="*/ 80 w 248"/>
                  <a:gd name="T63" fmla="*/ 18 h 156"/>
                  <a:gd name="T64" fmla="*/ 61 w 248"/>
                  <a:gd name="T65" fmla="*/ 14 h 156"/>
                  <a:gd name="T66" fmla="*/ 22 w 248"/>
                  <a:gd name="T67" fmla="*/ 47 h 156"/>
                  <a:gd name="T68" fmla="*/ 22 w 248"/>
                  <a:gd name="T69" fmla="*/ 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8" h="156">
                    <a:moveTo>
                      <a:pt x="22" y="52"/>
                    </a:moveTo>
                    <a:cubicBezTo>
                      <a:pt x="10" y="53"/>
                      <a:pt x="0" y="62"/>
                      <a:pt x="0" y="73"/>
                    </a:cubicBezTo>
                    <a:cubicBezTo>
                      <a:pt x="0" y="81"/>
                      <a:pt x="5" y="88"/>
                      <a:pt x="12" y="92"/>
                    </a:cubicBezTo>
                    <a:lnTo>
                      <a:pt x="12" y="91"/>
                    </a:lnTo>
                    <a:cubicBezTo>
                      <a:pt x="8" y="95"/>
                      <a:pt x="5" y="101"/>
                      <a:pt x="5" y="106"/>
                    </a:cubicBezTo>
                    <a:cubicBezTo>
                      <a:pt x="5" y="118"/>
                      <a:pt x="17" y="127"/>
                      <a:pt x="30" y="127"/>
                    </a:cubicBezTo>
                    <a:cubicBezTo>
                      <a:pt x="31" y="127"/>
                      <a:pt x="32" y="127"/>
                      <a:pt x="33" y="127"/>
                    </a:cubicBezTo>
                    <a:lnTo>
                      <a:pt x="33" y="127"/>
                    </a:lnTo>
                    <a:cubicBezTo>
                      <a:pt x="41" y="139"/>
                      <a:pt x="56" y="147"/>
                      <a:pt x="72" y="147"/>
                    </a:cubicBezTo>
                    <a:cubicBezTo>
                      <a:pt x="80" y="147"/>
                      <a:pt x="88" y="145"/>
                      <a:pt x="95" y="141"/>
                    </a:cubicBezTo>
                    <a:lnTo>
                      <a:pt x="94" y="141"/>
                    </a:lnTo>
                    <a:cubicBezTo>
                      <a:pt x="102" y="150"/>
                      <a:pt x="114" y="156"/>
                      <a:pt x="127" y="156"/>
                    </a:cubicBezTo>
                    <a:cubicBezTo>
                      <a:pt x="144" y="156"/>
                      <a:pt x="159" y="146"/>
                      <a:pt x="164" y="132"/>
                    </a:cubicBezTo>
                    <a:lnTo>
                      <a:pt x="164" y="132"/>
                    </a:lnTo>
                    <a:cubicBezTo>
                      <a:pt x="169" y="135"/>
                      <a:pt x="175" y="137"/>
                      <a:pt x="181" y="137"/>
                    </a:cubicBezTo>
                    <a:cubicBezTo>
                      <a:pt x="200" y="137"/>
                      <a:pt x="214" y="124"/>
                      <a:pt x="215" y="109"/>
                    </a:cubicBezTo>
                    <a:lnTo>
                      <a:pt x="215" y="108"/>
                    </a:lnTo>
                    <a:cubicBezTo>
                      <a:pt x="234" y="106"/>
                      <a:pt x="248" y="92"/>
                      <a:pt x="248" y="75"/>
                    </a:cubicBezTo>
                    <a:cubicBezTo>
                      <a:pt x="248" y="68"/>
                      <a:pt x="245" y="61"/>
                      <a:pt x="240" y="55"/>
                    </a:cubicBezTo>
                    <a:lnTo>
                      <a:pt x="240" y="55"/>
                    </a:lnTo>
                    <a:cubicBezTo>
                      <a:pt x="241" y="52"/>
                      <a:pt x="242" y="48"/>
                      <a:pt x="242" y="45"/>
                    </a:cubicBezTo>
                    <a:cubicBezTo>
                      <a:pt x="242" y="33"/>
                      <a:pt x="233" y="22"/>
                      <a:pt x="220" y="19"/>
                    </a:cubicBezTo>
                    <a:lnTo>
                      <a:pt x="220" y="19"/>
                    </a:lnTo>
                    <a:cubicBezTo>
                      <a:pt x="217" y="8"/>
                      <a:pt x="206" y="0"/>
                      <a:pt x="192" y="0"/>
                    </a:cubicBezTo>
                    <a:cubicBezTo>
                      <a:pt x="184" y="0"/>
                      <a:pt x="176" y="3"/>
                      <a:pt x="171" y="8"/>
                    </a:cubicBezTo>
                    <a:lnTo>
                      <a:pt x="171" y="8"/>
                    </a:lnTo>
                    <a:cubicBezTo>
                      <a:pt x="166" y="3"/>
                      <a:pt x="159" y="0"/>
                      <a:pt x="151" y="0"/>
                    </a:cubicBezTo>
                    <a:cubicBezTo>
                      <a:pt x="142" y="0"/>
                      <a:pt x="133" y="4"/>
                      <a:pt x="129" y="11"/>
                    </a:cubicBezTo>
                    <a:lnTo>
                      <a:pt x="129" y="12"/>
                    </a:lnTo>
                    <a:cubicBezTo>
                      <a:pt x="123" y="7"/>
                      <a:pt x="115" y="4"/>
                      <a:pt x="107" y="4"/>
                    </a:cubicBezTo>
                    <a:cubicBezTo>
                      <a:pt x="96" y="4"/>
                      <a:pt x="86" y="10"/>
                      <a:pt x="80" y="18"/>
                    </a:cubicBezTo>
                    <a:lnTo>
                      <a:pt x="80" y="18"/>
                    </a:lnTo>
                    <a:cubicBezTo>
                      <a:pt x="74" y="15"/>
                      <a:pt x="68" y="14"/>
                      <a:pt x="61" y="14"/>
                    </a:cubicBezTo>
                    <a:cubicBezTo>
                      <a:pt x="39" y="14"/>
                      <a:pt x="22" y="29"/>
                      <a:pt x="22" y="47"/>
                    </a:cubicBezTo>
                    <a:cubicBezTo>
                      <a:pt x="22" y="49"/>
                      <a:pt x="22" y="50"/>
                      <a:pt x="22" y="52"/>
                    </a:cubicBez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1" name="Freeform 39"/>
              <p:cNvSpPr>
                <a:spLocks/>
              </p:cNvSpPr>
              <p:nvPr/>
            </p:nvSpPr>
            <p:spPr bwMode="auto">
              <a:xfrm>
                <a:off x="926" y="2485"/>
                <a:ext cx="942" cy="593"/>
              </a:xfrm>
              <a:custGeom>
                <a:avLst/>
                <a:gdLst>
                  <a:gd name="T0" fmla="*/ 22 w 248"/>
                  <a:gd name="T1" fmla="*/ 52 h 156"/>
                  <a:gd name="T2" fmla="*/ 0 w 248"/>
                  <a:gd name="T3" fmla="*/ 73 h 156"/>
                  <a:gd name="T4" fmla="*/ 12 w 248"/>
                  <a:gd name="T5" fmla="*/ 92 h 156"/>
                  <a:gd name="T6" fmla="*/ 12 w 248"/>
                  <a:gd name="T7" fmla="*/ 91 h 156"/>
                  <a:gd name="T8" fmla="*/ 5 w 248"/>
                  <a:gd name="T9" fmla="*/ 106 h 156"/>
                  <a:gd name="T10" fmla="*/ 30 w 248"/>
                  <a:gd name="T11" fmla="*/ 127 h 156"/>
                  <a:gd name="T12" fmla="*/ 33 w 248"/>
                  <a:gd name="T13" fmla="*/ 127 h 156"/>
                  <a:gd name="T14" fmla="*/ 33 w 248"/>
                  <a:gd name="T15" fmla="*/ 127 h 156"/>
                  <a:gd name="T16" fmla="*/ 72 w 248"/>
                  <a:gd name="T17" fmla="*/ 147 h 156"/>
                  <a:gd name="T18" fmla="*/ 95 w 248"/>
                  <a:gd name="T19" fmla="*/ 141 h 156"/>
                  <a:gd name="T20" fmla="*/ 94 w 248"/>
                  <a:gd name="T21" fmla="*/ 141 h 156"/>
                  <a:gd name="T22" fmla="*/ 127 w 248"/>
                  <a:gd name="T23" fmla="*/ 156 h 156"/>
                  <a:gd name="T24" fmla="*/ 164 w 248"/>
                  <a:gd name="T25" fmla="*/ 132 h 156"/>
                  <a:gd name="T26" fmla="*/ 164 w 248"/>
                  <a:gd name="T27" fmla="*/ 132 h 156"/>
                  <a:gd name="T28" fmla="*/ 181 w 248"/>
                  <a:gd name="T29" fmla="*/ 137 h 156"/>
                  <a:gd name="T30" fmla="*/ 215 w 248"/>
                  <a:gd name="T31" fmla="*/ 109 h 156"/>
                  <a:gd name="T32" fmla="*/ 215 w 248"/>
                  <a:gd name="T33" fmla="*/ 108 h 156"/>
                  <a:gd name="T34" fmla="*/ 248 w 248"/>
                  <a:gd name="T35" fmla="*/ 75 h 156"/>
                  <a:gd name="T36" fmla="*/ 240 w 248"/>
                  <a:gd name="T37" fmla="*/ 55 h 156"/>
                  <a:gd name="T38" fmla="*/ 240 w 248"/>
                  <a:gd name="T39" fmla="*/ 55 h 156"/>
                  <a:gd name="T40" fmla="*/ 242 w 248"/>
                  <a:gd name="T41" fmla="*/ 45 h 156"/>
                  <a:gd name="T42" fmla="*/ 220 w 248"/>
                  <a:gd name="T43" fmla="*/ 19 h 156"/>
                  <a:gd name="T44" fmla="*/ 220 w 248"/>
                  <a:gd name="T45" fmla="*/ 19 h 156"/>
                  <a:gd name="T46" fmla="*/ 192 w 248"/>
                  <a:gd name="T47" fmla="*/ 0 h 156"/>
                  <a:gd name="T48" fmla="*/ 171 w 248"/>
                  <a:gd name="T49" fmla="*/ 8 h 156"/>
                  <a:gd name="T50" fmla="*/ 171 w 248"/>
                  <a:gd name="T51" fmla="*/ 8 h 156"/>
                  <a:gd name="T52" fmla="*/ 151 w 248"/>
                  <a:gd name="T53" fmla="*/ 0 h 156"/>
                  <a:gd name="T54" fmla="*/ 129 w 248"/>
                  <a:gd name="T55" fmla="*/ 11 h 156"/>
                  <a:gd name="T56" fmla="*/ 129 w 248"/>
                  <a:gd name="T57" fmla="*/ 12 h 156"/>
                  <a:gd name="T58" fmla="*/ 107 w 248"/>
                  <a:gd name="T59" fmla="*/ 4 h 156"/>
                  <a:gd name="T60" fmla="*/ 80 w 248"/>
                  <a:gd name="T61" fmla="*/ 18 h 156"/>
                  <a:gd name="T62" fmla="*/ 80 w 248"/>
                  <a:gd name="T63" fmla="*/ 18 h 156"/>
                  <a:gd name="T64" fmla="*/ 61 w 248"/>
                  <a:gd name="T65" fmla="*/ 14 h 156"/>
                  <a:gd name="T66" fmla="*/ 22 w 248"/>
                  <a:gd name="T67" fmla="*/ 47 h 156"/>
                  <a:gd name="T68" fmla="*/ 22 w 248"/>
                  <a:gd name="T69" fmla="*/ 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8" h="156">
                    <a:moveTo>
                      <a:pt x="22" y="52"/>
                    </a:moveTo>
                    <a:cubicBezTo>
                      <a:pt x="10" y="53"/>
                      <a:pt x="0" y="62"/>
                      <a:pt x="0" y="73"/>
                    </a:cubicBezTo>
                    <a:cubicBezTo>
                      <a:pt x="0" y="81"/>
                      <a:pt x="5" y="88"/>
                      <a:pt x="12" y="92"/>
                    </a:cubicBezTo>
                    <a:lnTo>
                      <a:pt x="12" y="91"/>
                    </a:lnTo>
                    <a:cubicBezTo>
                      <a:pt x="8" y="95"/>
                      <a:pt x="5" y="101"/>
                      <a:pt x="5" y="106"/>
                    </a:cubicBezTo>
                    <a:cubicBezTo>
                      <a:pt x="5" y="118"/>
                      <a:pt x="17" y="127"/>
                      <a:pt x="30" y="127"/>
                    </a:cubicBezTo>
                    <a:cubicBezTo>
                      <a:pt x="31" y="127"/>
                      <a:pt x="32" y="127"/>
                      <a:pt x="33" y="127"/>
                    </a:cubicBezTo>
                    <a:lnTo>
                      <a:pt x="33" y="127"/>
                    </a:lnTo>
                    <a:cubicBezTo>
                      <a:pt x="41" y="139"/>
                      <a:pt x="56" y="147"/>
                      <a:pt x="72" y="147"/>
                    </a:cubicBezTo>
                    <a:cubicBezTo>
                      <a:pt x="80" y="147"/>
                      <a:pt x="88" y="145"/>
                      <a:pt x="95" y="141"/>
                    </a:cubicBezTo>
                    <a:lnTo>
                      <a:pt x="94" y="141"/>
                    </a:lnTo>
                    <a:cubicBezTo>
                      <a:pt x="102" y="150"/>
                      <a:pt x="114" y="156"/>
                      <a:pt x="127" y="156"/>
                    </a:cubicBezTo>
                    <a:cubicBezTo>
                      <a:pt x="144" y="156"/>
                      <a:pt x="159" y="146"/>
                      <a:pt x="164" y="132"/>
                    </a:cubicBezTo>
                    <a:lnTo>
                      <a:pt x="164" y="132"/>
                    </a:lnTo>
                    <a:cubicBezTo>
                      <a:pt x="169" y="135"/>
                      <a:pt x="175" y="137"/>
                      <a:pt x="181" y="137"/>
                    </a:cubicBezTo>
                    <a:cubicBezTo>
                      <a:pt x="200" y="137"/>
                      <a:pt x="214" y="124"/>
                      <a:pt x="215" y="109"/>
                    </a:cubicBezTo>
                    <a:lnTo>
                      <a:pt x="215" y="108"/>
                    </a:lnTo>
                    <a:cubicBezTo>
                      <a:pt x="234" y="106"/>
                      <a:pt x="248" y="92"/>
                      <a:pt x="248" y="75"/>
                    </a:cubicBezTo>
                    <a:cubicBezTo>
                      <a:pt x="248" y="68"/>
                      <a:pt x="245" y="61"/>
                      <a:pt x="240" y="55"/>
                    </a:cubicBezTo>
                    <a:lnTo>
                      <a:pt x="240" y="55"/>
                    </a:lnTo>
                    <a:cubicBezTo>
                      <a:pt x="241" y="52"/>
                      <a:pt x="242" y="48"/>
                      <a:pt x="242" y="45"/>
                    </a:cubicBezTo>
                    <a:cubicBezTo>
                      <a:pt x="242" y="33"/>
                      <a:pt x="233" y="22"/>
                      <a:pt x="220" y="19"/>
                    </a:cubicBezTo>
                    <a:lnTo>
                      <a:pt x="220" y="19"/>
                    </a:lnTo>
                    <a:cubicBezTo>
                      <a:pt x="217" y="8"/>
                      <a:pt x="206" y="0"/>
                      <a:pt x="192" y="0"/>
                    </a:cubicBezTo>
                    <a:cubicBezTo>
                      <a:pt x="184" y="0"/>
                      <a:pt x="176" y="3"/>
                      <a:pt x="171" y="8"/>
                    </a:cubicBezTo>
                    <a:lnTo>
                      <a:pt x="171" y="8"/>
                    </a:lnTo>
                    <a:cubicBezTo>
                      <a:pt x="166" y="3"/>
                      <a:pt x="159" y="0"/>
                      <a:pt x="151" y="0"/>
                    </a:cubicBezTo>
                    <a:cubicBezTo>
                      <a:pt x="142" y="0"/>
                      <a:pt x="133" y="4"/>
                      <a:pt x="129" y="11"/>
                    </a:cubicBezTo>
                    <a:lnTo>
                      <a:pt x="129" y="12"/>
                    </a:lnTo>
                    <a:cubicBezTo>
                      <a:pt x="123" y="7"/>
                      <a:pt x="115" y="4"/>
                      <a:pt x="107" y="4"/>
                    </a:cubicBezTo>
                    <a:cubicBezTo>
                      <a:pt x="96" y="4"/>
                      <a:pt x="86" y="10"/>
                      <a:pt x="80" y="18"/>
                    </a:cubicBezTo>
                    <a:lnTo>
                      <a:pt x="80" y="18"/>
                    </a:lnTo>
                    <a:cubicBezTo>
                      <a:pt x="74" y="15"/>
                      <a:pt x="68" y="14"/>
                      <a:pt x="61" y="14"/>
                    </a:cubicBezTo>
                    <a:cubicBezTo>
                      <a:pt x="39" y="14"/>
                      <a:pt x="22" y="29"/>
                      <a:pt x="22" y="47"/>
                    </a:cubicBezTo>
                    <a:cubicBezTo>
                      <a:pt x="22" y="49"/>
                      <a:pt x="22" y="50"/>
                      <a:pt x="22" y="5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2" name="Freeform 40"/>
              <p:cNvSpPr>
                <a:spLocks/>
              </p:cNvSpPr>
              <p:nvPr/>
            </p:nvSpPr>
            <p:spPr bwMode="auto">
              <a:xfrm>
                <a:off x="971" y="2835"/>
                <a:ext cx="57" cy="7"/>
              </a:xfrm>
              <a:custGeom>
                <a:avLst/>
                <a:gdLst>
                  <a:gd name="T0" fmla="*/ 0 w 15"/>
                  <a:gd name="T1" fmla="*/ 0 h 2"/>
                  <a:gd name="T2" fmla="*/ 13 w 15"/>
                  <a:gd name="T3" fmla="*/ 2 h 2"/>
                  <a:gd name="T4" fmla="*/ 15 w 1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cubicBezTo>
                      <a:pt x="4" y="1"/>
                      <a:pt x="8" y="2"/>
                      <a:pt x="13" y="2"/>
                    </a:cubicBezTo>
                    <a:cubicBezTo>
                      <a:pt x="14" y="2"/>
                      <a:pt x="14" y="2"/>
                      <a:pt x="15" y="2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3" name="Freeform 41"/>
              <p:cNvSpPr>
                <a:spLocks/>
              </p:cNvSpPr>
              <p:nvPr/>
            </p:nvSpPr>
            <p:spPr bwMode="auto">
              <a:xfrm>
                <a:off x="1051" y="2964"/>
                <a:ext cx="27" cy="4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cubicBezTo>
                      <a:pt x="3" y="1"/>
                      <a:pt x="5" y="1"/>
                      <a:pt x="7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4" name="Freeform 42"/>
              <p:cNvSpPr>
                <a:spLocks/>
              </p:cNvSpPr>
              <p:nvPr/>
            </p:nvSpPr>
            <p:spPr bwMode="auto">
              <a:xfrm>
                <a:off x="1272" y="2998"/>
                <a:ext cx="11" cy="23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1" y="2"/>
                      <a:pt x="2" y="4"/>
                      <a:pt x="3" y="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5" name="Freeform 43"/>
              <p:cNvSpPr>
                <a:spLocks/>
              </p:cNvSpPr>
              <p:nvPr/>
            </p:nvSpPr>
            <p:spPr bwMode="auto">
              <a:xfrm>
                <a:off x="1549" y="2960"/>
                <a:ext cx="4" cy="27"/>
              </a:xfrm>
              <a:custGeom>
                <a:avLst/>
                <a:gdLst>
                  <a:gd name="T0" fmla="*/ 0 w 1"/>
                  <a:gd name="T1" fmla="*/ 7 h 7"/>
                  <a:gd name="T2" fmla="*/ 1 w 1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cubicBezTo>
                      <a:pt x="1" y="5"/>
                      <a:pt x="1" y="3"/>
                      <a:pt x="1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6" name="Freeform 44"/>
              <p:cNvSpPr>
                <a:spLocks/>
              </p:cNvSpPr>
              <p:nvPr/>
            </p:nvSpPr>
            <p:spPr bwMode="auto">
              <a:xfrm>
                <a:off x="1671" y="2800"/>
                <a:ext cx="72" cy="99"/>
              </a:xfrm>
              <a:custGeom>
                <a:avLst/>
                <a:gdLst>
                  <a:gd name="T0" fmla="*/ 19 w 19"/>
                  <a:gd name="T1" fmla="*/ 26 h 26"/>
                  <a:gd name="T2" fmla="*/ 19 w 19"/>
                  <a:gd name="T3" fmla="*/ 25 h 26"/>
                  <a:gd name="T4" fmla="*/ 0 w 1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6">
                    <a:moveTo>
                      <a:pt x="19" y="26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14"/>
                      <a:pt x="11" y="4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7" name="Freeform 45"/>
              <p:cNvSpPr>
                <a:spLocks/>
              </p:cNvSpPr>
              <p:nvPr/>
            </p:nvSpPr>
            <p:spPr bwMode="auto">
              <a:xfrm>
                <a:off x="1804" y="2694"/>
                <a:ext cx="34" cy="38"/>
              </a:xfrm>
              <a:custGeom>
                <a:avLst/>
                <a:gdLst>
                  <a:gd name="T0" fmla="*/ 0 w 9"/>
                  <a:gd name="T1" fmla="*/ 10 h 10"/>
                  <a:gd name="T2" fmla="*/ 9 w 9"/>
                  <a:gd name="T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0">
                    <a:moveTo>
                      <a:pt x="0" y="10"/>
                    </a:moveTo>
                    <a:cubicBezTo>
                      <a:pt x="4" y="7"/>
                      <a:pt x="7" y="4"/>
                      <a:pt x="9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8" name="Freeform 46"/>
              <p:cNvSpPr>
                <a:spLocks/>
              </p:cNvSpPr>
              <p:nvPr/>
            </p:nvSpPr>
            <p:spPr bwMode="auto">
              <a:xfrm>
                <a:off x="1762" y="2557"/>
                <a:ext cx="1" cy="19"/>
              </a:xfrm>
              <a:custGeom>
                <a:avLst/>
                <a:gdLst>
                  <a:gd name="T0" fmla="*/ 5 h 5"/>
                  <a:gd name="T1" fmla="*/ 4 h 5"/>
                  <a:gd name="T2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9" name="Freeform 47"/>
              <p:cNvSpPr>
                <a:spLocks/>
              </p:cNvSpPr>
              <p:nvPr/>
            </p:nvSpPr>
            <p:spPr bwMode="auto">
              <a:xfrm>
                <a:off x="1560" y="2515"/>
                <a:ext cx="16" cy="23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2" y="2"/>
                      <a:pt x="1" y="4"/>
                      <a:pt x="0" y="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0" name="Freeform 48"/>
              <p:cNvSpPr>
                <a:spLocks/>
              </p:cNvSpPr>
              <p:nvPr/>
            </p:nvSpPr>
            <p:spPr bwMode="auto">
              <a:xfrm>
                <a:off x="1408" y="2527"/>
                <a:ext cx="8" cy="19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4"/>
                      <a:pt x="0" y="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1" name="Freeform 49"/>
              <p:cNvSpPr>
                <a:spLocks/>
              </p:cNvSpPr>
              <p:nvPr/>
            </p:nvSpPr>
            <p:spPr bwMode="auto">
              <a:xfrm>
                <a:off x="1230" y="2553"/>
                <a:ext cx="30" cy="19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cubicBezTo>
                      <a:pt x="5" y="3"/>
                      <a:pt x="3" y="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2" name="Freeform 50"/>
              <p:cNvSpPr>
                <a:spLocks/>
              </p:cNvSpPr>
              <p:nvPr/>
            </p:nvSpPr>
            <p:spPr bwMode="auto">
              <a:xfrm>
                <a:off x="1009" y="2683"/>
                <a:ext cx="8" cy="19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1" y="1"/>
                      <a:pt x="1" y="3"/>
                      <a:pt x="2" y="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9" name="Line 51"/>
            <p:cNvSpPr>
              <a:spLocks noChangeShapeType="1"/>
            </p:cNvSpPr>
            <p:nvPr/>
          </p:nvSpPr>
          <p:spPr bwMode="auto">
            <a:xfrm>
              <a:off x="1313" y="1736"/>
              <a:ext cx="1" cy="2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888" y="1482"/>
              <a:ext cx="1204" cy="874"/>
            </a:xfrm>
            <a:prstGeom prst="rect">
              <a:avLst/>
            </a:prstGeom>
            <a:solidFill>
              <a:srgbClr val="EFF7A7"/>
            </a:solidFill>
            <a:ln w="111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926" y="1976"/>
              <a:ext cx="273" cy="266"/>
              <a:chOff x="926" y="1976"/>
              <a:chExt cx="273" cy="266"/>
            </a:xfrm>
          </p:grpSpPr>
          <p:sp>
            <p:nvSpPr>
              <p:cNvPr id="385" name="Freeform 54"/>
              <p:cNvSpPr>
                <a:spLocks/>
              </p:cNvSpPr>
              <p:nvPr/>
            </p:nvSpPr>
            <p:spPr bwMode="auto">
              <a:xfrm>
                <a:off x="926" y="1976"/>
                <a:ext cx="273" cy="266"/>
              </a:xfrm>
              <a:custGeom>
                <a:avLst/>
                <a:gdLst>
                  <a:gd name="T0" fmla="*/ 36 w 72"/>
                  <a:gd name="T1" fmla="*/ 0 h 70"/>
                  <a:gd name="T2" fmla="*/ 0 w 72"/>
                  <a:gd name="T3" fmla="*/ 9 h 70"/>
                  <a:gd name="T4" fmla="*/ 0 w 72"/>
                  <a:gd name="T5" fmla="*/ 61 h 70"/>
                  <a:gd name="T6" fmla="*/ 36 w 72"/>
                  <a:gd name="T7" fmla="*/ 70 h 70"/>
                  <a:gd name="T8" fmla="*/ 72 w 72"/>
                  <a:gd name="T9" fmla="*/ 61 h 70"/>
                  <a:gd name="T10" fmla="*/ 72 w 72"/>
                  <a:gd name="T11" fmla="*/ 9 h 70"/>
                  <a:gd name="T12" fmla="*/ 36 w 72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70">
                    <a:moveTo>
                      <a:pt x="36" y="0"/>
                    </a:moveTo>
                    <a:cubicBezTo>
                      <a:pt x="16" y="0"/>
                      <a:pt x="0" y="4"/>
                      <a:pt x="0" y="9"/>
                    </a:cubicBezTo>
                    <a:lnTo>
                      <a:pt x="0" y="61"/>
                    </a:lnTo>
                    <a:cubicBezTo>
                      <a:pt x="0" y="66"/>
                      <a:pt x="16" y="70"/>
                      <a:pt x="36" y="70"/>
                    </a:cubicBezTo>
                    <a:cubicBezTo>
                      <a:pt x="56" y="70"/>
                      <a:pt x="72" y="66"/>
                      <a:pt x="72" y="61"/>
                    </a:cubicBezTo>
                    <a:lnTo>
                      <a:pt x="72" y="9"/>
                    </a:lnTo>
                    <a:cubicBezTo>
                      <a:pt x="72" y="4"/>
                      <a:pt x="56" y="0"/>
                      <a:pt x="36" y="0"/>
                    </a:cubicBezTo>
                    <a:close/>
                  </a:path>
                </a:pathLst>
              </a:cu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6" name="Oval 55"/>
              <p:cNvSpPr>
                <a:spLocks noChangeArrowheads="1"/>
              </p:cNvSpPr>
              <p:nvPr/>
            </p:nvSpPr>
            <p:spPr bwMode="auto">
              <a:xfrm>
                <a:off x="926" y="1976"/>
                <a:ext cx="273" cy="64"/>
              </a:xfrm>
              <a:prstGeom prst="ellipse">
                <a:avLst/>
              </a:prstGeom>
              <a:solidFill>
                <a:srgbClr val="FFA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7" name="Freeform 56"/>
              <p:cNvSpPr>
                <a:spLocks/>
              </p:cNvSpPr>
              <p:nvPr/>
            </p:nvSpPr>
            <p:spPr bwMode="auto">
              <a:xfrm>
                <a:off x="926" y="1976"/>
                <a:ext cx="273" cy="266"/>
              </a:xfrm>
              <a:custGeom>
                <a:avLst/>
                <a:gdLst>
                  <a:gd name="T0" fmla="*/ 36 w 72"/>
                  <a:gd name="T1" fmla="*/ 0 h 70"/>
                  <a:gd name="T2" fmla="*/ 0 w 72"/>
                  <a:gd name="T3" fmla="*/ 9 h 70"/>
                  <a:gd name="T4" fmla="*/ 0 w 72"/>
                  <a:gd name="T5" fmla="*/ 61 h 70"/>
                  <a:gd name="T6" fmla="*/ 36 w 72"/>
                  <a:gd name="T7" fmla="*/ 70 h 70"/>
                  <a:gd name="T8" fmla="*/ 72 w 72"/>
                  <a:gd name="T9" fmla="*/ 61 h 70"/>
                  <a:gd name="T10" fmla="*/ 72 w 72"/>
                  <a:gd name="T11" fmla="*/ 9 h 70"/>
                  <a:gd name="T12" fmla="*/ 36 w 72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70">
                    <a:moveTo>
                      <a:pt x="36" y="0"/>
                    </a:moveTo>
                    <a:cubicBezTo>
                      <a:pt x="16" y="0"/>
                      <a:pt x="0" y="4"/>
                      <a:pt x="0" y="9"/>
                    </a:cubicBezTo>
                    <a:lnTo>
                      <a:pt x="0" y="61"/>
                    </a:lnTo>
                    <a:cubicBezTo>
                      <a:pt x="0" y="66"/>
                      <a:pt x="16" y="70"/>
                      <a:pt x="36" y="70"/>
                    </a:cubicBezTo>
                    <a:cubicBezTo>
                      <a:pt x="56" y="70"/>
                      <a:pt x="72" y="66"/>
                      <a:pt x="72" y="61"/>
                    </a:cubicBezTo>
                    <a:lnTo>
                      <a:pt x="72" y="9"/>
                    </a:lnTo>
                    <a:cubicBezTo>
                      <a:pt x="72" y="4"/>
                      <a:pt x="56" y="0"/>
                      <a:pt x="36" y="0"/>
                    </a:cubicBez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8" name="Freeform 57"/>
              <p:cNvSpPr>
                <a:spLocks/>
              </p:cNvSpPr>
              <p:nvPr/>
            </p:nvSpPr>
            <p:spPr bwMode="auto">
              <a:xfrm>
                <a:off x="926" y="2010"/>
                <a:ext cx="273" cy="30"/>
              </a:xfrm>
              <a:custGeom>
                <a:avLst/>
                <a:gdLst>
                  <a:gd name="T0" fmla="*/ 0 w 72"/>
                  <a:gd name="T1" fmla="*/ 0 h 8"/>
                  <a:gd name="T2" fmla="*/ 36 w 72"/>
                  <a:gd name="T3" fmla="*/ 8 h 8"/>
                  <a:gd name="T4" fmla="*/ 72 w 7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8">
                    <a:moveTo>
                      <a:pt x="0" y="0"/>
                    </a:moveTo>
                    <a:cubicBezTo>
                      <a:pt x="0" y="5"/>
                      <a:pt x="16" y="8"/>
                      <a:pt x="36" y="8"/>
                    </a:cubicBezTo>
                    <a:cubicBezTo>
                      <a:pt x="56" y="8"/>
                      <a:pt x="72" y="5"/>
                      <a:pt x="72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2" name="Rectangle 58"/>
            <p:cNvSpPr>
              <a:spLocks noChangeArrowheads="1"/>
            </p:cNvSpPr>
            <p:nvPr/>
          </p:nvSpPr>
          <p:spPr bwMode="auto">
            <a:xfrm>
              <a:off x="926" y="2052"/>
              <a:ext cx="34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59"/>
            <p:cNvSpPr>
              <a:spLocks noChangeArrowheads="1"/>
            </p:cNvSpPr>
            <p:nvPr/>
          </p:nvSpPr>
          <p:spPr bwMode="auto">
            <a:xfrm>
              <a:off x="972" y="2079"/>
              <a:ext cx="2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Disks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Rectangle 60"/>
            <p:cNvSpPr>
              <a:spLocks noChangeArrowheads="1"/>
            </p:cNvSpPr>
            <p:nvPr/>
          </p:nvSpPr>
          <p:spPr bwMode="auto">
            <a:xfrm>
              <a:off x="952" y="2181"/>
              <a:ext cx="190" cy="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Oval 61"/>
            <p:cNvSpPr>
              <a:spLocks noChangeArrowheads="1"/>
            </p:cNvSpPr>
            <p:nvPr/>
          </p:nvSpPr>
          <p:spPr bwMode="auto">
            <a:xfrm>
              <a:off x="1230" y="1938"/>
              <a:ext cx="836" cy="34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Rectangle 62"/>
            <p:cNvSpPr>
              <a:spLocks noChangeArrowheads="1"/>
            </p:cNvSpPr>
            <p:nvPr/>
          </p:nvSpPr>
          <p:spPr bwMode="auto">
            <a:xfrm>
              <a:off x="1264" y="2063"/>
              <a:ext cx="918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Operating System</a:t>
              </a:r>
              <a:endParaRPr lang="en-US" altLang="zh-CN" sz="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Oval 63"/>
            <p:cNvSpPr>
              <a:spLocks noChangeArrowheads="1"/>
            </p:cNvSpPr>
            <p:nvPr/>
          </p:nvSpPr>
          <p:spPr bwMode="auto">
            <a:xfrm>
              <a:off x="1306" y="1672"/>
              <a:ext cx="684" cy="266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Rectangle 64"/>
            <p:cNvSpPr>
              <a:spLocks noChangeArrowheads="1"/>
            </p:cNvSpPr>
            <p:nvPr/>
          </p:nvSpPr>
          <p:spPr bwMode="auto">
            <a:xfrm>
              <a:off x="1421" y="1759"/>
              <a:ext cx="690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Applications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Rectangle 65"/>
            <p:cNvSpPr>
              <a:spLocks noChangeArrowheads="1"/>
            </p:cNvSpPr>
            <p:nvPr/>
          </p:nvSpPr>
          <p:spPr bwMode="auto">
            <a:xfrm>
              <a:off x="1218" y="1558"/>
              <a:ext cx="855" cy="737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Rectangle 66"/>
            <p:cNvSpPr>
              <a:spLocks noChangeArrowheads="1"/>
            </p:cNvSpPr>
            <p:nvPr/>
          </p:nvSpPr>
          <p:spPr bwMode="auto">
            <a:xfrm>
              <a:off x="964" y="1596"/>
              <a:ext cx="190" cy="266"/>
            </a:xfrm>
            <a:prstGeom prst="rect">
              <a:avLst/>
            </a:prstGeom>
            <a:solidFill>
              <a:srgbClr val="FFFFFF"/>
            </a:solidFill>
            <a:ln w="111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Rectangle 67"/>
            <p:cNvSpPr>
              <a:spLocks noChangeArrowheads="1"/>
            </p:cNvSpPr>
            <p:nvPr/>
          </p:nvSpPr>
          <p:spPr bwMode="auto">
            <a:xfrm>
              <a:off x="993" y="1690"/>
              <a:ext cx="18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CPU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Rectangle 68"/>
            <p:cNvSpPr>
              <a:spLocks noChangeArrowheads="1"/>
            </p:cNvSpPr>
            <p:nvPr/>
          </p:nvSpPr>
          <p:spPr bwMode="auto">
            <a:xfrm>
              <a:off x="1192" y="1588"/>
              <a:ext cx="25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69"/>
            <p:cNvSpPr>
              <a:spLocks noChangeArrowheads="1"/>
            </p:cNvSpPr>
            <p:nvPr/>
          </p:nvSpPr>
          <p:spPr bwMode="auto">
            <a:xfrm>
              <a:off x="1237" y="1611"/>
              <a:ext cx="231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MEM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Line 70"/>
            <p:cNvSpPr>
              <a:spLocks noChangeShapeType="1"/>
            </p:cNvSpPr>
            <p:nvPr/>
          </p:nvSpPr>
          <p:spPr bwMode="auto">
            <a:xfrm>
              <a:off x="1420" y="2356"/>
              <a:ext cx="1" cy="304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Line 71"/>
            <p:cNvSpPr>
              <a:spLocks noChangeShapeType="1"/>
            </p:cNvSpPr>
            <p:nvPr/>
          </p:nvSpPr>
          <p:spPr bwMode="auto">
            <a:xfrm>
              <a:off x="4065" y="1736"/>
              <a:ext cx="1" cy="2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72"/>
            <p:cNvSpPr>
              <a:spLocks noChangeArrowheads="1"/>
            </p:cNvSpPr>
            <p:nvPr/>
          </p:nvSpPr>
          <p:spPr bwMode="auto">
            <a:xfrm>
              <a:off x="3635" y="1482"/>
              <a:ext cx="1205" cy="874"/>
            </a:xfrm>
            <a:prstGeom prst="rect">
              <a:avLst/>
            </a:prstGeom>
            <a:solidFill>
              <a:srgbClr val="EFF7A7"/>
            </a:solidFill>
            <a:ln w="111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27" name="Group 73"/>
            <p:cNvGrpSpPr>
              <a:grpSpLocks/>
            </p:cNvGrpSpPr>
            <p:nvPr/>
          </p:nvGrpSpPr>
          <p:grpSpPr bwMode="auto">
            <a:xfrm>
              <a:off x="3673" y="1976"/>
              <a:ext cx="274" cy="266"/>
              <a:chOff x="3673" y="1976"/>
              <a:chExt cx="274" cy="266"/>
            </a:xfrm>
          </p:grpSpPr>
          <p:sp>
            <p:nvSpPr>
              <p:cNvPr id="381" name="Freeform 74"/>
              <p:cNvSpPr>
                <a:spLocks/>
              </p:cNvSpPr>
              <p:nvPr/>
            </p:nvSpPr>
            <p:spPr bwMode="auto">
              <a:xfrm>
                <a:off x="3673" y="1976"/>
                <a:ext cx="274" cy="266"/>
              </a:xfrm>
              <a:custGeom>
                <a:avLst/>
                <a:gdLst>
                  <a:gd name="T0" fmla="*/ 36 w 72"/>
                  <a:gd name="T1" fmla="*/ 0 h 70"/>
                  <a:gd name="T2" fmla="*/ 0 w 72"/>
                  <a:gd name="T3" fmla="*/ 9 h 70"/>
                  <a:gd name="T4" fmla="*/ 0 w 72"/>
                  <a:gd name="T5" fmla="*/ 61 h 70"/>
                  <a:gd name="T6" fmla="*/ 36 w 72"/>
                  <a:gd name="T7" fmla="*/ 70 h 70"/>
                  <a:gd name="T8" fmla="*/ 72 w 72"/>
                  <a:gd name="T9" fmla="*/ 61 h 70"/>
                  <a:gd name="T10" fmla="*/ 72 w 72"/>
                  <a:gd name="T11" fmla="*/ 9 h 70"/>
                  <a:gd name="T12" fmla="*/ 36 w 72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70">
                    <a:moveTo>
                      <a:pt x="36" y="0"/>
                    </a:moveTo>
                    <a:cubicBezTo>
                      <a:pt x="16" y="0"/>
                      <a:pt x="0" y="4"/>
                      <a:pt x="0" y="9"/>
                    </a:cubicBezTo>
                    <a:lnTo>
                      <a:pt x="0" y="61"/>
                    </a:lnTo>
                    <a:cubicBezTo>
                      <a:pt x="0" y="66"/>
                      <a:pt x="16" y="70"/>
                      <a:pt x="36" y="70"/>
                    </a:cubicBezTo>
                    <a:cubicBezTo>
                      <a:pt x="56" y="70"/>
                      <a:pt x="72" y="66"/>
                      <a:pt x="72" y="61"/>
                    </a:cubicBezTo>
                    <a:lnTo>
                      <a:pt x="72" y="9"/>
                    </a:lnTo>
                    <a:cubicBezTo>
                      <a:pt x="72" y="4"/>
                      <a:pt x="56" y="0"/>
                      <a:pt x="36" y="0"/>
                    </a:cubicBezTo>
                    <a:close/>
                  </a:path>
                </a:pathLst>
              </a:cu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2" name="Oval 75"/>
              <p:cNvSpPr>
                <a:spLocks noChangeArrowheads="1"/>
              </p:cNvSpPr>
              <p:nvPr/>
            </p:nvSpPr>
            <p:spPr bwMode="auto">
              <a:xfrm>
                <a:off x="3673" y="1976"/>
                <a:ext cx="274" cy="64"/>
              </a:xfrm>
              <a:prstGeom prst="ellipse">
                <a:avLst/>
              </a:prstGeom>
              <a:solidFill>
                <a:srgbClr val="FFA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3" name="Freeform 76"/>
              <p:cNvSpPr>
                <a:spLocks/>
              </p:cNvSpPr>
              <p:nvPr/>
            </p:nvSpPr>
            <p:spPr bwMode="auto">
              <a:xfrm>
                <a:off x="3673" y="1976"/>
                <a:ext cx="274" cy="266"/>
              </a:xfrm>
              <a:custGeom>
                <a:avLst/>
                <a:gdLst>
                  <a:gd name="T0" fmla="*/ 36 w 72"/>
                  <a:gd name="T1" fmla="*/ 0 h 70"/>
                  <a:gd name="T2" fmla="*/ 0 w 72"/>
                  <a:gd name="T3" fmla="*/ 9 h 70"/>
                  <a:gd name="T4" fmla="*/ 0 w 72"/>
                  <a:gd name="T5" fmla="*/ 61 h 70"/>
                  <a:gd name="T6" fmla="*/ 36 w 72"/>
                  <a:gd name="T7" fmla="*/ 70 h 70"/>
                  <a:gd name="T8" fmla="*/ 72 w 72"/>
                  <a:gd name="T9" fmla="*/ 61 h 70"/>
                  <a:gd name="T10" fmla="*/ 72 w 72"/>
                  <a:gd name="T11" fmla="*/ 9 h 70"/>
                  <a:gd name="T12" fmla="*/ 36 w 72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70">
                    <a:moveTo>
                      <a:pt x="36" y="0"/>
                    </a:moveTo>
                    <a:cubicBezTo>
                      <a:pt x="16" y="0"/>
                      <a:pt x="0" y="4"/>
                      <a:pt x="0" y="9"/>
                    </a:cubicBezTo>
                    <a:lnTo>
                      <a:pt x="0" y="61"/>
                    </a:lnTo>
                    <a:cubicBezTo>
                      <a:pt x="0" y="66"/>
                      <a:pt x="16" y="70"/>
                      <a:pt x="36" y="70"/>
                    </a:cubicBezTo>
                    <a:cubicBezTo>
                      <a:pt x="56" y="70"/>
                      <a:pt x="72" y="66"/>
                      <a:pt x="72" y="61"/>
                    </a:cubicBezTo>
                    <a:lnTo>
                      <a:pt x="72" y="9"/>
                    </a:lnTo>
                    <a:cubicBezTo>
                      <a:pt x="72" y="4"/>
                      <a:pt x="56" y="0"/>
                      <a:pt x="36" y="0"/>
                    </a:cubicBez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4" name="Freeform 77"/>
              <p:cNvSpPr>
                <a:spLocks/>
              </p:cNvSpPr>
              <p:nvPr/>
            </p:nvSpPr>
            <p:spPr bwMode="auto">
              <a:xfrm>
                <a:off x="3673" y="2010"/>
                <a:ext cx="274" cy="30"/>
              </a:xfrm>
              <a:custGeom>
                <a:avLst/>
                <a:gdLst>
                  <a:gd name="T0" fmla="*/ 0 w 72"/>
                  <a:gd name="T1" fmla="*/ 0 h 8"/>
                  <a:gd name="T2" fmla="*/ 36 w 72"/>
                  <a:gd name="T3" fmla="*/ 8 h 8"/>
                  <a:gd name="T4" fmla="*/ 72 w 7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8">
                    <a:moveTo>
                      <a:pt x="0" y="0"/>
                    </a:moveTo>
                    <a:cubicBezTo>
                      <a:pt x="0" y="5"/>
                      <a:pt x="16" y="8"/>
                      <a:pt x="36" y="8"/>
                    </a:cubicBezTo>
                    <a:cubicBezTo>
                      <a:pt x="56" y="8"/>
                      <a:pt x="72" y="5"/>
                      <a:pt x="72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8" name="Rectangle 78"/>
            <p:cNvSpPr>
              <a:spLocks noChangeArrowheads="1"/>
            </p:cNvSpPr>
            <p:nvPr/>
          </p:nvSpPr>
          <p:spPr bwMode="auto">
            <a:xfrm>
              <a:off x="3673" y="2052"/>
              <a:ext cx="34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Rectangle 79"/>
            <p:cNvSpPr>
              <a:spLocks noChangeArrowheads="1"/>
            </p:cNvSpPr>
            <p:nvPr/>
          </p:nvSpPr>
          <p:spPr bwMode="auto">
            <a:xfrm>
              <a:off x="3717" y="2079"/>
              <a:ext cx="2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Disks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Rectangle 80"/>
            <p:cNvSpPr>
              <a:spLocks noChangeArrowheads="1"/>
            </p:cNvSpPr>
            <p:nvPr/>
          </p:nvSpPr>
          <p:spPr bwMode="auto">
            <a:xfrm>
              <a:off x="3700" y="2181"/>
              <a:ext cx="190" cy="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Oval 81"/>
            <p:cNvSpPr>
              <a:spLocks noChangeArrowheads="1"/>
            </p:cNvSpPr>
            <p:nvPr/>
          </p:nvSpPr>
          <p:spPr bwMode="auto">
            <a:xfrm>
              <a:off x="3977" y="1938"/>
              <a:ext cx="836" cy="34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Rectangle 82"/>
            <p:cNvSpPr>
              <a:spLocks noChangeArrowheads="1"/>
            </p:cNvSpPr>
            <p:nvPr/>
          </p:nvSpPr>
          <p:spPr bwMode="auto">
            <a:xfrm>
              <a:off x="4015" y="2063"/>
              <a:ext cx="114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Operating System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Oval 83"/>
            <p:cNvSpPr>
              <a:spLocks noChangeArrowheads="1"/>
            </p:cNvSpPr>
            <p:nvPr/>
          </p:nvSpPr>
          <p:spPr bwMode="auto">
            <a:xfrm>
              <a:off x="4053" y="1672"/>
              <a:ext cx="684" cy="266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Rectangle 84"/>
            <p:cNvSpPr>
              <a:spLocks noChangeArrowheads="1"/>
            </p:cNvSpPr>
            <p:nvPr/>
          </p:nvSpPr>
          <p:spPr bwMode="auto">
            <a:xfrm>
              <a:off x="4224" y="1714"/>
              <a:ext cx="516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Network 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Rectangle 85"/>
            <p:cNvSpPr>
              <a:spLocks noChangeArrowheads="1"/>
            </p:cNvSpPr>
            <p:nvPr/>
          </p:nvSpPr>
          <p:spPr bwMode="auto">
            <a:xfrm>
              <a:off x="4167" y="1805"/>
              <a:ext cx="689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Applications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Rectangle 86"/>
            <p:cNvSpPr>
              <a:spLocks noChangeArrowheads="1"/>
            </p:cNvSpPr>
            <p:nvPr/>
          </p:nvSpPr>
          <p:spPr bwMode="auto">
            <a:xfrm>
              <a:off x="3966" y="1558"/>
              <a:ext cx="859" cy="737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Rectangle 87"/>
            <p:cNvSpPr>
              <a:spLocks noChangeArrowheads="1"/>
            </p:cNvSpPr>
            <p:nvPr/>
          </p:nvSpPr>
          <p:spPr bwMode="auto">
            <a:xfrm>
              <a:off x="3711" y="1596"/>
              <a:ext cx="190" cy="266"/>
            </a:xfrm>
            <a:prstGeom prst="rect">
              <a:avLst/>
            </a:prstGeom>
            <a:solidFill>
              <a:srgbClr val="FFFFFF"/>
            </a:solidFill>
            <a:ln w="111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Rectangle 88"/>
            <p:cNvSpPr>
              <a:spLocks noChangeArrowheads="1"/>
            </p:cNvSpPr>
            <p:nvPr/>
          </p:nvSpPr>
          <p:spPr bwMode="auto">
            <a:xfrm>
              <a:off x="3743" y="1690"/>
              <a:ext cx="186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CPU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Rectangle 89"/>
            <p:cNvSpPr>
              <a:spLocks noChangeArrowheads="1"/>
            </p:cNvSpPr>
            <p:nvPr/>
          </p:nvSpPr>
          <p:spPr bwMode="auto">
            <a:xfrm>
              <a:off x="3939" y="1588"/>
              <a:ext cx="25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Rectangle 90"/>
            <p:cNvSpPr>
              <a:spLocks noChangeArrowheads="1"/>
            </p:cNvSpPr>
            <p:nvPr/>
          </p:nvSpPr>
          <p:spPr bwMode="auto">
            <a:xfrm>
              <a:off x="3986" y="1611"/>
              <a:ext cx="23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MEM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Rectangle 91"/>
            <p:cNvSpPr>
              <a:spLocks noChangeArrowheads="1"/>
            </p:cNvSpPr>
            <p:nvPr/>
          </p:nvSpPr>
          <p:spPr bwMode="auto">
            <a:xfrm>
              <a:off x="1306" y="3192"/>
              <a:ext cx="72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Rectangle 92"/>
            <p:cNvSpPr>
              <a:spLocks noChangeArrowheads="1"/>
            </p:cNvSpPr>
            <p:nvPr/>
          </p:nvSpPr>
          <p:spPr bwMode="auto">
            <a:xfrm>
              <a:off x="1350" y="3215"/>
              <a:ext cx="90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9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Network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3" name="Group 93"/>
            <p:cNvGrpSpPr>
              <a:grpSpLocks/>
            </p:cNvGrpSpPr>
            <p:nvPr/>
          </p:nvGrpSpPr>
          <p:grpSpPr bwMode="auto">
            <a:xfrm>
              <a:off x="1268" y="1216"/>
              <a:ext cx="289" cy="228"/>
              <a:chOff x="1268" y="1216"/>
              <a:chExt cx="289" cy="228"/>
            </a:xfrm>
          </p:grpSpPr>
          <p:sp>
            <p:nvSpPr>
              <p:cNvPr id="369" name="Freeform 94"/>
              <p:cNvSpPr>
                <a:spLocks/>
              </p:cNvSpPr>
              <p:nvPr/>
            </p:nvSpPr>
            <p:spPr bwMode="auto">
              <a:xfrm>
                <a:off x="1332" y="1394"/>
                <a:ext cx="179" cy="8"/>
              </a:xfrm>
              <a:custGeom>
                <a:avLst/>
                <a:gdLst>
                  <a:gd name="T0" fmla="*/ 47 w 47"/>
                  <a:gd name="T1" fmla="*/ 2 h 2"/>
                  <a:gd name="T2" fmla="*/ 45 w 47"/>
                  <a:gd name="T3" fmla="*/ 0 h 2"/>
                  <a:gd name="T4" fmla="*/ 2 w 47"/>
                  <a:gd name="T5" fmla="*/ 0 h 2"/>
                  <a:gd name="T6" fmla="*/ 0 w 47"/>
                  <a:gd name="T7" fmla="*/ 2 h 2"/>
                  <a:gd name="T8" fmla="*/ 47 w 4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">
                    <a:moveTo>
                      <a:pt x="47" y="2"/>
                    </a:moveTo>
                    <a:lnTo>
                      <a:pt x="4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0" name="Freeform 95"/>
              <p:cNvSpPr>
                <a:spLocks/>
              </p:cNvSpPr>
              <p:nvPr/>
            </p:nvSpPr>
            <p:spPr bwMode="auto">
              <a:xfrm>
                <a:off x="1317" y="1410"/>
                <a:ext cx="209" cy="7"/>
              </a:xfrm>
              <a:custGeom>
                <a:avLst/>
                <a:gdLst>
                  <a:gd name="T0" fmla="*/ 55 w 55"/>
                  <a:gd name="T1" fmla="*/ 2 h 2"/>
                  <a:gd name="T2" fmla="*/ 53 w 55"/>
                  <a:gd name="T3" fmla="*/ 0 h 2"/>
                  <a:gd name="T4" fmla="*/ 2 w 55"/>
                  <a:gd name="T5" fmla="*/ 0 h 2"/>
                  <a:gd name="T6" fmla="*/ 0 w 55"/>
                  <a:gd name="T7" fmla="*/ 2 h 2"/>
                  <a:gd name="T8" fmla="*/ 55 w 5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">
                    <a:moveTo>
                      <a:pt x="55" y="2"/>
                    </a:moveTo>
                    <a:lnTo>
                      <a:pt x="5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5" y="2"/>
                    </a:lnTo>
                    <a:close/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1" name="Freeform 96"/>
              <p:cNvSpPr>
                <a:spLocks/>
              </p:cNvSpPr>
              <p:nvPr/>
            </p:nvSpPr>
            <p:spPr bwMode="auto">
              <a:xfrm>
                <a:off x="1302" y="1425"/>
                <a:ext cx="239" cy="7"/>
              </a:xfrm>
              <a:custGeom>
                <a:avLst/>
                <a:gdLst>
                  <a:gd name="T0" fmla="*/ 63 w 63"/>
                  <a:gd name="T1" fmla="*/ 2 h 2"/>
                  <a:gd name="T2" fmla="*/ 61 w 63"/>
                  <a:gd name="T3" fmla="*/ 0 h 2"/>
                  <a:gd name="T4" fmla="*/ 2 w 63"/>
                  <a:gd name="T5" fmla="*/ 0 h 2"/>
                  <a:gd name="T6" fmla="*/ 0 w 63"/>
                  <a:gd name="T7" fmla="*/ 2 h 2"/>
                  <a:gd name="T8" fmla="*/ 63 w 6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">
                    <a:moveTo>
                      <a:pt x="63" y="2"/>
                    </a:moveTo>
                    <a:lnTo>
                      <a:pt x="61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2" name="Freeform 97"/>
              <p:cNvSpPr>
                <a:spLocks noEditPoints="1"/>
              </p:cNvSpPr>
              <p:nvPr/>
            </p:nvSpPr>
            <p:spPr bwMode="auto">
              <a:xfrm>
                <a:off x="1268" y="1216"/>
                <a:ext cx="289" cy="228"/>
              </a:xfrm>
              <a:custGeom>
                <a:avLst/>
                <a:gdLst>
                  <a:gd name="T0" fmla="*/ 16 w 76"/>
                  <a:gd name="T1" fmla="*/ 47 h 60"/>
                  <a:gd name="T2" fmla="*/ 19 w 76"/>
                  <a:gd name="T3" fmla="*/ 45 h 60"/>
                  <a:gd name="T4" fmla="*/ 27 w 76"/>
                  <a:gd name="T5" fmla="*/ 45 h 60"/>
                  <a:gd name="T6" fmla="*/ 27 w 76"/>
                  <a:gd name="T7" fmla="*/ 39 h 60"/>
                  <a:gd name="T8" fmla="*/ 21 w 76"/>
                  <a:gd name="T9" fmla="*/ 39 h 60"/>
                  <a:gd name="T10" fmla="*/ 21 w 76"/>
                  <a:gd name="T11" fmla="*/ 0 h 60"/>
                  <a:gd name="T12" fmla="*/ 42 w 76"/>
                  <a:gd name="T13" fmla="*/ 0 h 60"/>
                  <a:gd name="T14" fmla="*/ 64 w 76"/>
                  <a:gd name="T15" fmla="*/ 0 h 60"/>
                  <a:gd name="T16" fmla="*/ 64 w 76"/>
                  <a:gd name="T17" fmla="*/ 30 h 60"/>
                  <a:gd name="T18" fmla="*/ 64 w 76"/>
                  <a:gd name="T19" fmla="*/ 39 h 60"/>
                  <a:gd name="T20" fmla="*/ 58 w 76"/>
                  <a:gd name="T21" fmla="*/ 39 h 60"/>
                  <a:gd name="T22" fmla="*/ 58 w 76"/>
                  <a:gd name="T23" fmla="*/ 45 h 60"/>
                  <a:gd name="T24" fmla="*/ 62 w 76"/>
                  <a:gd name="T25" fmla="*/ 45 h 60"/>
                  <a:gd name="T26" fmla="*/ 67 w 76"/>
                  <a:gd name="T27" fmla="*/ 49 h 60"/>
                  <a:gd name="T28" fmla="*/ 74 w 76"/>
                  <a:gd name="T29" fmla="*/ 55 h 60"/>
                  <a:gd name="T30" fmla="*/ 75 w 76"/>
                  <a:gd name="T31" fmla="*/ 56 h 60"/>
                  <a:gd name="T32" fmla="*/ 75 w 76"/>
                  <a:gd name="T33" fmla="*/ 57 h 60"/>
                  <a:gd name="T34" fmla="*/ 76 w 76"/>
                  <a:gd name="T35" fmla="*/ 57 h 60"/>
                  <a:gd name="T36" fmla="*/ 76 w 76"/>
                  <a:gd name="T37" fmla="*/ 58 h 60"/>
                  <a:gd name="T38" fmla="*/ 76 w 76"/>
                  <a:gd name="T39" fmla="*/ 58 h 60"/>
                  <a:gd name="T40" fmla="*/ 76 w 76"/>
                  <a:gd name="T41" fmla="*/ 59 h 60"/>
                  <a:gd name="T42" fmla="*/ 76 w 76"/>
                  <a:gd name="T43" fmla="*/ 59 h 60"/>
                  <a:gd name="T44" fmla="*/ 75 w 76"/>
                  <a:gd name="T45" fmla="*/ 60 h 60"/>
                  <a:gd name="T46" fmla="*/ 75 w 76"/>
                  <a:gd name="T47" fmla="*/ 60 h 60"/>
                  <a:gd name="T48" fmla="*/ 74 w 76"/>
                  <a:gd name="T49" fmla="*/ 60 h 60"/>
                  <a:gd name="T50" fmla="*/ 74 w 76"/>
                  <a:gd name="T51" fmla="*/ 60 h 60"/>
                  <a:gd name="T52" fmla="*/ 39 w 76"/>
                  <a:gd name="T53" fmla="*/ 60 h 60"/>
                  <a:gd name="T54" fmla="*/ 7 w 76"/>
                  <a:gd name="T55" fmla="*/ 60 h 60"/>
                  <a:gd name="T56" fmla="*/ 6 w 76"/>
                  <a:gd name="T57" fmla="*/ 60 h 60"/>
                  <a:gd name="T58" fmla="*/ 6 w 76"/>
                  <a:gd name="T59" fmla="*/ 60 h 60"/>
                  <a:gd name="T60" fmla="*/ 6 w 76"/>
                  <a:gd name="T61" fmla="*/ 60 h 60"/>
                  <a:gd name="T62" fmla="*/ 5 w 76"/>
                  <a:gd name="T63" fmla="*/ 59 h 60"/>
                  <a:gd name="T64" fmla="*/ 5 w 76"/>
                  <a:gd name="T65" fmla="*/ 59 h 60"/>
                  <a:gd name="T66" fmla="*/ 5 w 76"/>
                  <a:gd name="T67" fmla="*/ 59 h 60"/>
                  <a:gd name="T68" fmla="*/ 5 w 76"/>
                  <a:gd name="T69" fmla="*/ 58 h 60"/>
                  <a:gd name="T70" fmla="*/ 5 w 76"/>
                  <a:gd name="T71" fmla="*/ 58 h 60"/>
                  <a:gd name="T72" fmla="*/ 5 w 76"/>
                  <a:gd name="T73" fmla="*/ 57 h 60"/>
                  <a:gd name="T74" fmla="*/ 6 w 76"/>
                  <a:gd name="T75" fmla="*/ 57 h 60"/>
                  <a:gd name="T76" fmla="*/ 6 w 76"/>
                  <a:gd name="T77" fmla="*/ 56 h 60"/>
                  <a:gd name="T78" fmla="*/ 7 w 76"/>
                  <a:gd name="T79" fmla="*/ 55 h 60"/>
                  <a:gd name="T80" fmla="*/ 0 w 76"/>
                  <a:gd name="T81" fmla="*/ 55 h 60"/>
                  <a:gd name="T82" fmla="*/ 0 w 76"/>
                  <a:gd name="T83" fmla="*/ 30 h 60"/>
                  <a:gd name="T84" fmla="*/ 0 w 76"/>
                  <a:gd name="T85" fmla="*/ 8 h 60"/>
                  <a:gd name="T86" fmla="*/ 16 w 76"/>
                  <a:gd name="T87" fmla="*/ 8 h 60"/>
                  <a:gd name="T88" fmla="*/ 16 w 76"/>
                  <a:gd name="T89" fmla="*/ 47 h 60"/>
                  <a:gd name="T90" fmla="*/ 16 w 76"/>
                  <a:gd name="T91" fmla="*/ 47 h 60"/>
                  <a:gd name="T92" fmla="*/ 15 w 76"/>
                  <a:gd name="T93" fmla="*/ 48 h 60"/>
                  <a:gd name="T94" fmla="*/ 9 w 76"/>
                  <a:gd name="T95" fmla="*/ 54 h 60"/>
                  <a:gd name="T96" fmla="*/ 7 w 76"/>
                  <a:gd name="T97" fmla="*/ 55 h 60"/>
                  <a:gd name="T98" fmla="*/ 16 w 76"/>
                  <a:gd name="T99" fmla="*/ 4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" h="60">
                    <a:moveTo>
                      <a:pt x="16" y="47"/>
                    </a:moveTo>
                    <a:lnTo>
                      <a:pt x="19" y="45"/>
                    </a:lnTo>
                    <a:lnTo>
                      <a:pt x="27" y="45"/>
                    </a:lnTo>
                    <a:lnTo>
                      <a:pt x="27" y="39"/>
                    </a:lnTo>
                    <a:lnTo>
                      <a:pt x="21" y="39"/>
                    </a:lnTo>
                    <a:lnTo>
                      <a:pt x="21" y="0"/>
                    </a:lnTo>
                    <a:lnTo>
                      <a:pt x="42" y="0"/>
                    </a:lnTo>
                    <a:lnTo>
                      <a:pt x="64" y="0"/>
                    </a:lnTo>
                    <a:lnTo>
                      <a:pt x="64" y="30"/>
                    </a:lnTo>
                    <a:lnTo>
                      <a:pt x="64" y="39"/>
                    </a:lnTo>
                    <a:lnTo>
                      <a:pt x="58" y="39"/>
                    </a:lnTo>
                    <a:lnTo>
                      <a:pt x="58" y="45"/>
                    </a:lnTo>
                    <a:lnTo>
                      <a:pt x="62" y="45"/>
                    </a:lnTo>
                    <a:lnTo>
                      <a:pt x="67" y="49"/>
                    </a:lnTo>
                    <a:lnTo>
                      <a:pt x="74" y="55"/>
                    </a:lnTo>
                    <a:lnTo>
                      <a:pt x="75" y="56"/>
                    </a:lnTo>
                    <a:lnTo>
                      <a:pt x="75" y="57"/>
                    </a:lnTo>
                    <a:lnTo>
                      <a:pt x="76" y="57"/>
                    </a:lnTo>
                    <a:lnTo>
                      <a:pt x="76" y="58"/>
                    </a:lnTo>
                    <a:lnTo>
                      <a:pt x="76" y="58"/>
                    </a:lnTo>
                    <a:lnTo>
                      <a:pt x="76" y="59"/>
                    </a:lnTo>
                    <a:lnTo>
                      <a:pt x="76" y="59"/>
                    </a:lnTo>
                    <a:lnTo>
                      <a:pt x="75" y="60"/>
                    </a:lnTo>
                    <a:lnTo>
                      <a:pt x="75" y="60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39" y="60"/>
                    </a:lnTo>
                    <a:lnTo>
                      <a:pt x="7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6" y="57"/>
                    </a:lnTo>
                    <a:lnTo>
                      <a:pt x="6" y="56"/>
                    </a:lnTo>
                    <a:lnTo>
                      <a:pt x="7" y="55"/>
                    </a:lnTo>
                    <a:lnTo>
                      <a:pt x="0" y="55"/>
                    </a:lnTo>
                    <a:lnTo>
                      <a:pt x="0" y="3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47"/>
                    </a:lnTo>
                    <a:moveTo>
                      <a:pt x="16" y="47"/>
                    </a:moveTo>
                    <a:lnTo>
                      <a:pt x="15" y="48"/>
                    </a:lnTo>
                    <a:lnTo>
                      <a:pt x="9" y="54"/>
                    </a:lnTo>
                    <a:lnTo>
                      <a:pt x="7" y="55"/>
                    </a:lnTo>
                    <a:lnTo>
                      <a:pt x="16" y="47"/>
                    </a:lnTo>
                    <a:close/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3" name="Rectangle 98"/>
              <p:cNvSpPr>
                <a:spLocks noChangeArrowheads="1"/>
              </p:cNvSpPr>
              <p:nvPr/>
            </p:nvSpPr>
            <p:spPr bwMode="auto">
              <a:xfrm>
                <a:off x="1370" y="1239"/>
                <a:ext cx="118" cy="102"/>
              </a:xfrm>
              <a:prstGeom prst="rect">
                <a:avLst/>
              </a:pr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4" name="Freeform 99"/>
              <p:cNvSpPr>
                <a:spLocks noEditPoints="1"/>
              </p:cNvSpPr>
              <p:nvPr/>
            </p:nvSpPr>
            <p:spPr bwMode="auto">
              <a:xfrm>
                <a:off x="1275" y="1258"/>
                <a:ext cx="213" cy="129"/>
              </a:xfrm>
              <a:custGeom>
                <a:avLst/>
                <a:gdLst>
                  <a:gd name="T0" fmla="*/ 12 w 56"/>
                  <a:gd name="T1" fmla="*/ 0 h 34"/>
                  <a:gd name="T2" fmla="*/ 12 w 56"/>
                  <a:gd name="T3" fmla="*/ 1 h 34"/>
                  <a:gd name="T4" fmla="*/ 0 w 56"/>
                  <a:gd name="T5" fmla="*/ 1 h 34"/>
                  <a:gd name="T6" fmla="*/ 0 w 56"/>
                  <a:gd name="T7" fmla="*/ 0 h 34"/>
                  <a:gd name="T8" fmla="*/ 12 w 56"/>
                  <a:gd name="T9" fmla="*/ 0 h 34"/>
                  <a:gd name="T10" fmla="*/ 25 w 56"/>
                  <a:gd name="T11" fmla="*/ 28 h 34"/>
                  <a:gd name="T12" fmla="*/ 56 w 56"/>
                  <a:gd name="T13" fmla="*/ 28 h 34"/>
                  <a:gd name="T14" fmla="*/ 56 w 56"/>
                  <a:gd name="T15" fmla="*/ 34 h 34"/>
                  <a:gd name="T16" fmla="*/ 25 w 56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12" y="0"/>
                    </a:moveTo>
                    <a:lnTo>
                      <a:pt x="1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25" y="28"/>
                    </a:moveTo>
                    <a:lnTo>
                      <a:pt x="56" y="28"/>
                    </a:lnTo>
                    <a:lnTo>
                      <a:pt x="56" y="34"/>
                    </a:lnTo>
                    <a:lnTo>
                      <a:pt x="25" y="34"/>
                    </a:lnTo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5" name="Freeform 100"/>
              <p:cNvSpPr>
                <a:spLocks/>
              </p:cNvSpPr>
              <p:nvPr/>
            </p:nvSpPr>
            <p:spPr bwMode="auto">
              <a:xfrm>
                <a:off x="1332" y="1394"/>
                <a:ext cx="179" cy="8"/>
              </a:xfrm>
              <a:custGeom>
                <a:avLst/>
                <a:gdLst>
                  <a:gd name="T0" fmla="*/ 47 w 47"/>
                  <a:gd name="T1" fmla="*/ 2 h 2"/>
                  <a:gd name="T2" fmla="*/ 45 w 47"/>
                  <a:gd name="T3" fmla="*/ 0 h 2"/>
                  <a:gd name="T4" fmla="*/ 2 w 47"/>
                  <a:gd name="T5" fmla="*/ 0 h 2"/>
                  <a:gd name="T6" fmla="*/ 0 w 47"/>
                  <a:gd name="T7" fmla="*/ 2 h 2"/>
                  <a:gd name="T8" fmla="*/ 47 w 4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">
                    <a:moveTo>
                      <a:pt x="47" y="2"/>
                    </a:moveTo>
                    <a:lnTo>
                      <a:pt x="4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7" y="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6" name="Freeform 101"/>
              <p:cNvSpPr>
                <a:spLocks/>
              </p:cNvSpPr>
              <p:nvPr/>
            </p:nvSpPr>
            <p:spPr bwMode="auto">
              <a:xfrm>
                <a:off x="1317" y="1410"/>
                <a:ext cx="209" cy="7"/>
              </a:xfrm>
              <a:custGeom>
                <a:avLst/>
                <a:gdLst>
                  <a:gd name="T0" fmla="*/ 55 w 55"/>
                  <a:gd name="T1" fmla="*/ 2 h 2"/>
                  <a:gd name="T2" fmla="*/ 53 w 55"/>
                  <a:gd name="T3" fmla="*/ 0 h 2"/>
                  <a:gd name="T4" fmla="*/ 2 w 55"/>
                  <a:gd name="T5" fmla="*/ 0 h 2"/>
                  <a:gd name="T6" fmla="*/ 0 w 55"/>
                  <a:gd name="T7" fmla="*/ 2 h 2"/>
                  <a:gd name="T8" fmla="*/ 55 w 5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">
                    <a:moveTo>
                      <a:pt x="55" y="2"/>
                    </a:moveTo>
                    <a:lnTo>
                      <a:pt x="5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5" y="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7" name="Freeform 102"/>
              <p:cNvSpPr>
                <a:spLocks/>
              </p:cNvSpPr>
              <p:nvPr/>
            </p:nvSpPr>
            <p:spPr bwMode="auto">
              <a:xfrm>
                <a:off x="1302" y="1425"/>
                <a:ext cx="239" cy="7"/>
              </a:xfrm>
              <a:custGeom>
                <a:avLst/>
                <a:gdLst>
                  <a:gd name="T0" fmla="*/ 63 w 63"/>
                  <a:gd name="T1" fmla="*/ 2 h 2"/>
                  <a:gd name="T2" fmla="*/ 61 w 63"/>
                  <a:gd name="T3" fmla="*/ 0 h 2"/>
                  <a:gd name="T4" fmla="*/ 2 w 63"/>
                  <a:gd name="T5" fmla="*/ 0 h 2"/>
                  <a:gd name="T6" fmla="*/ 0 w 63"/>
                  <a:gd name="T7" fmla="*/ 2 h 2"/>
                  <a:gd name="T8" fmla="*/ 63 w 6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">
                    <a:moveTo>
                      <a:pt x="63" y="2"/>
                    </a:moveTo>
                    <a:lnTo>
                      <a:pt x="61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63" y="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8" name="Freeform 103"/>
              <p:cNvSpPr>
                <a:spLocks noEditPoints="1"/>
              </p:cNvSpPr>
              <p:nvPr/>
            </p:nvSpPr>
            <p:spPr bwMode="auto">
              <a:xfrm>
                <a:off x="1268" y="1216"/>
                <a:ext cx="289" cy="228"/>
              </a:xfrm>
              <a:custGeom>
                <a:avLst/>
                <a:gdLst>
                  <a:gd name="T0" fmla="*/ 16 w 76"/>
                  <a:gd name="T1" fmla="*/ 47 h 60"/>
                  <a:gd name="T2" fmla="*/ 19 w 76"/>
                  <a:gd name="T3" fmla="*/ 45 h 60"/>
                  <a:gd name="T4" fmla="*/ 27 w 76"/>
                  <a:gd name="T5" fmla="*/ 45 h 60"/>
                  <a:gd name="T6" fmla="*/ 27 w 76"/>
                  <a:gd name="T7" fmla="*/ 39 h 60"/>
                  <a:gd name="T8" fmla="*/ 21 w 76"/>
                  <a:gd name="T9" fmla="*/ 39 h 60"/>
                  <a:gd name="T10" fmla="*/ 21 w 76"/>
                  <a:gd name="T11" fmla="*/ 0 h 60"/>
                  <a:gd name="T12" fmla="*/ 42 w 76"/>
                  <a:gd name="T13" fmla="*/ 0 h 60"/>
                  <a:gd name="T14" fmla="*/ 64 w 76"/>
                  <a:gd name="T15" fmla="*/ 0 h 60"/>
                  <a:gd name="T16" fmla="*/ 64 w 76"/>
                  <a:gd name="T17" fmla="*/ 30 h 60"/>
                  <a:gd name="T18" fmla="*/ 64 w 76"/>
                  <a:gd name="T19" fmla="*/ 39 h 60"/>
                  <a:gd name="T20" fmla="*/ 58 w 76"/>
                  <a:gd name="T21" fmla="*/ 39 h 60"/>
                  <a:gd name="T22" fmla="*/ 58 w 76"/>
                  <a:gd name="T23" fmla="*/ 45 h 60"/>
                  <a:gd name="T24" fmla="*/ 62 w 76"/>
                  <a:gd name="T25" fmla="*/ 45 h 60"/>
                  <a:gd name="T26" fmla="*/ 67 w 76"/>
                  <a:gd name="T27" fmla="*/ 49 h 60"/>
                  <a:gd name="T28" fmla="*/ 74 w 76"/>
                  <a:gd name="T29" fmla="*/ 55 h 60"/>
                  <a:gd name="T30" fmla="*/ 75 w 76"/>
                  <a:gd name="T31" fmla="*/ 56 h 60"/>
                  <a:gd name="T32" fmla="*/ 75 w 76"/>
                  <a:gd name="T33" fmla="*/ 57 h 60"/>
                  <a:gd name="T34" fmla="*/ 76 w 76"/>
                  <a:gd name="T35" fmla="*/ 57 h 60"/>
                  <a:gd name="T36" fmla="*/ 76 w 76"/>
                  <a:gd name="T37" fmla="*/ 58 h 60"/>
                  <a:gd name="T38" fmla="*/ 76 w 76"/>
                  <a:gd name="T39" fmla="*/ 58 h 60"/>
                  <a:gd name="T40" fmla="*/ 76 w 76"/>
                  <a:gd name="T41" fmla="*/ 59 h 60"/>
                  <a:gd name="T42" fmla="*/ 76 w 76"/>
                  <a:gd name="T43" fmla="*/ 59 h 60"/>
                  <a:gd name="T44" fmla="*/ 75 w 76"/>
                  <a:gd name="T45" fmla="*/ 60 h 60"/>
                  <a:gd name="T46" fmla="*/ 75 w 76"/>
                  <a:gd name="T47" fmla="*/ 60 h 60"/>
                  <a:gd name="T48" fmla="*/ 74 w 76"/>
                  <a:gd name="T49" fmla="*/ 60 h 60"/>
                  <a:gd name="T50" fmla="*/ 74 w 76"/>
                  <a:gd name="T51" fmla="*/ 60 h 60"/>
                  <a:gd name="T52" fmla="*/ 39 w 76"/>
                  <a:gd name="T53" fmla="*/ 60 h 60"/>
                  <a:gd name="T54" fmla="*/ 7 w 76"/>
                  <a:gd name="T55" fmla="*/ 60 h 60"/>
                  <a:gd name="T56" fmla="*/ 6 w 76"/>
                  <a:gd name="T57" fmla="*/ 60 h 60"/>
                  <a:gd name="T58" fmla="*/ 6 w 76"/>
                  <a:gd name="T59" fmla="*/ 60 h 60"/>
                  <a:gd name="T60" fmla="*/ 6 w 76"/>
                  <a:gd name="T61" fmla="*/ 60 h 60"/>
                  <a:gd name="T62" fmla="*/ 5 w 76"/>
                  <a:gd name="T63" fmla="*/ 59 h 60"/>
                  <a:gd name="T64" fmla="*/ 5 w 76"/>
                  <a:gd name="T65" fmla="*/ 59 h 60"/>
                  <a:gd name="T66" fmla="*/ 5 w 76"/>
                  <a:gd name="T67" fmla="*/ 59 h 60"/>
                  <a:gd name="T68" fmla="*/ 5 w 76"/>
                  <a:gd name="T69" fmla="*/ 58 h 60"/>
                  <a:gd name="T70" fmla="*/ 5 w 76"/>
                  <a:gd name="T71" fmla="*/ 58 h 60"/>
                  <a:gd name="T72" fmla="*/ 5 w 76"/>
                  <a:gd name="T73" fmla="*/ 57 h 60"/>
                  <a:gd name="T74" fmla="*/ 6 w 76"/>
                  <a:gd name="T75" fmla="*/ 57 h 60"/>
                  <a:gd name="T76" fmla="*/ 6 w 76"/>
                  <a:gd name="T77" fmla="*/ 56 h 60"/>
                  <a:gd name="T78" fmla="*/ 7 w 76"/>
                  <a:gd name="T79" fmla="*/ 55 h 60"/>
                  <a:gd name="T80" fmla="*/ 0 w 76"/>
                  <a:gd name="T81" fmla="*/ 55 h 60"/>
                  <a:gd name="T82" fmla="*/ 0 w 76"/>
                  <a:gd name="T83" fmla="*/ 30 h 60"/>
                  <a:gd name="T84" fmla="*/ 0 w 76"/>
                  <a:gd name="T85" fmla="*/ 8 h 60"/>
                  <a:gd name="T86" fmla="*/ 16 w 76"/>
                  <a:gd name="T87" fmla="*/ 8 h 60"/>
                  <a:gd name="T88" fmla="*/ 16 w 76"/>
                  <a:gd name="T89" fmla="*/ 47 h 60"/>
                  <a:gd name="T90" fmla="*/ 16 w 76"/>
                  <a:gd name="T91" fmla="*/ 47 h 60"/>
                  <a:gd name="T92" fmla="*/ 15 w 76"/>
                  <a:gd name="T93" fmla="*/ 48 h 60"/>
                  <a:gd name="T94" fmla="*/ 9 w 76"/>
                  <a:gd name="T95" fmla="*/ 54 h 60"/>
                  <a:gd name="T96" fmla="*/ 7 w 76"/>
                  <a:gd name="T97" fmla="*/ 55 h 60"/>
                  <a:gd name="T98" fmla="*/ 16 w 76"/>
                  <a:gd name="T99" fmla="*/ 4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" h="60">
                    <a:moveTo>
                      <a:pt x="16" y="47"/>
                    </a:moveTo>
                    <a:lnTo>
                      <a:pt x="19" y="45"/>
                    </a:lnTo>
                    <a:lnTo>
                      <a:pt x="27" y="45"/>
                    </a:lnTo>
                    <a:lnTo>
                      <a:pt x="27" y="39"/>
                    </a:lnTo>
                    <a:lnTo>
                      <a:pt x="21" y="39"/>
                    </a:lnTo>
                    <a:lnTo>
                      <a:pt x="21" y="0"/>
                    </a:lnTo>
                    <a:lnTo>
                      <a:pt x="42" y="0"/>
                    </a:lnTo>
                    <a:lnTo>
                      <a:pt x="64" y="0"/>
                    </a:lnTo>
                    <a:lnTo>
                      <a:pt x="64" y="30"/>
                    </a:lnTo>
                    <a:lnTo>
                      <a:pt x="64" y="39"/>
                    </a:lnTo>
                    <a:lnTo>
                      <a:pt x="58" y="39"/>
                    </a:lnTo>
                    <a:lnTo>
                      <a:pt x="58" y="45"/>
                    </a:lnTo>
                    <a:lnTo>
                      <a:pt x="62" y="45"/>
                    </a:lnTo>
                    <a:lnTo>
                      <a:pt x="67" y="49"/>
                    </a:lnTo>
                    <a:lnTo>
                      <a:pt x="74" y="55"/>
                    </a:lnTo>
                    <a:lnTo>
                      <a:pt x="75" y="56"/>
                    </a:lnTo>
                    <a:lnTo>
                      <a:pt x="75" y="57"/>
                    </a:lnTo>
                    <a:lnTo>
                      <a:pt x="76" y="57"/>
                    </a:lnTo>
                    <a:lnTo>
                      <a:pt x="76" y="58"/>
                    </a:lnTo>
                    <a:lnTo>
                      <a:pt x="76" y="58"/>
                    </a:lnTo>
                    <a:lnTo>
                      <a:pt x="76" y="59"/>
                    </a:lnTo>
                    <a:lnTo>
                      <a:pt x="76" y="59"/>
                    </a:lnTo>
                    <a:lnTo>
                      <a:pt x="75" y="60"/>
                    </a:lnTo>
                    <a:lnTo>
                      <a:pt x="75" y="60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39" y="60"/>
                    </a:lnTo>
                    <a:lnTo>
                      <a:pt x="7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6" y="57"/>
                    </a:lnTo>
                    <a:lnTo>
                      <a:pt x="6" y="56"/>
                    </a:lnTo>
                    <a:lnTo>
                      <a:pt x="7" y="55"/>
                    </a:lnTo>
                    <a:lnTo>
                      <a:pt x="0" y="55"/>
                    </a:lnTo>
                    <a:lnTo>
                      <a:pt x="0" y="3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47"/>
                    </a:lnTo>
                    <a:moveTo>
                      <a:pt x="16" y="47"/>
                    </a:moveTo>
                    <a:lnTo>
                      <a:pt x="15" y="48"/>
                    </a:lnTo>
                    <a:lnTo>
                      <a:pt x="9" y="54"/>
                    </a:lnTo>
                    <a:lnTo>
                      <a:pt x="7" y="55"/>
                    </a:lnTo>
                    <a:lnTo>
                      <a:pt x="16" y="47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9" name="Rectangle 104"/>
              <p:cNvSpPr>
                <a:spLocks noChangeArrowheads="1"/>
              </p:cNvSpPr>
              <p:nvPr/>
            </p:nvSpPr>
            <p:spPr bwMode="auto">
              <a:xfrm>
                <a:off x="1370" y="1239"/>
                <a:ext cx="118" cy="102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0" name="Freeform 105"/>
              <p:cNvSpPr>
                <a:spLocks noEditPoints="1"/>
              </p:cNvSpPr>
              <p:nvPr/>
            </p:nvSpPr>
            <p:spPr bwMode="auto">
              <a:xfrm>
                <a:off x="1275" y="1258"/>
                <a:ext cx="213" cy="129"/>
              </a:xfrm>
              <a:custGeom>
                <a:avLst/>
                <a:gdLst>
                  <a:gd name="T0" fmla="*/ 12 w 56"/>
                  <a:gd name="T1" fmla="*/ 0 h 34"/>
                  <a:gd name="T2" fmla="*/ 12 w 56"/>
                  <a:gd name="T3" fmla="*/ 1 h 34"/>
                  <a:gd name="T4" fmla="*/ 0 w 56"/>
                  <a:gd name="T5" fmla="*/ 1 h 34"/>
                  <a:gd name="T6" fmla="*/ 0 w 56"/>
                  <a:gd name="T7" fmla="*/ 0 h 34"/>
                  <a:gd name="T8" fmla="*/ 12 w 56"/>
                  <a:gd name="T9" fmla="*/ 0 h 34"/>
                  <a:gd name="T10" fmla="*/ 25 w 56"/>
                  <a:gd name="T11" fmla="*/ 28 h 34"/>
                  <a:gd name="T12" fmla="*/ 56 w 56"/>
                  <a:gd name="T13" fmla="*/ 28 h 34"/>
                  <a:gd name="T14" fmla="*/ 56 w 56"/>
                  <a:gd name="T15" fmla="*/ 34 h 34"/>
                  <a:gd name="T16" fmla="*/ 25 w 56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12" y="0"/>
                    </a:moveTo>
                    <a:lnTo>
                      <a:pt x="1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25" y="28"/>
                    </a:moveTo>
                    <a:lnTo>
                      <a:pt x="56" y="28"/>
                    </a:lnTo>
                    <a:lnTo>
                      <a:pt x="56" y="34"/>
                    </a:lnTo>
                    <a:lnTo>
                      <a:pt x="25" y="34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44" name="Group 106"/>
            <p:cNvGrpSpPr>
              <a:grpSpLocks/>
            </p:cNvGrpSpPr>
            <p:nvPr/>
          </p:nvGrpSpPr>
          <p:grpSpPr bwMode="auto">
            <a:xfrm>
              <a:off x="4118" y="1216"/>
              <a:ext cx="289" cy="228"/>
              <a:chOff x="4118" y="1216"/>
              <a:chExt cx="289" cy="228"/>
            </a:xfrm>
          </p:grpSpPr>
          <p:sp>
            <p:nvSpPr>
              <p:cNvPr id="357" name="Freeform 107"/>
              <p:cNvSpPr>
                <a:spLocks/>
              </p:cNvSpPr>
              <p:nvPr/>
            </p:nvSpPr>
            <p:spPr bwMode="auto">
              <a:xfrm>
                <a:off x="4182" y="1394"/>
                <a:ext cx="179" cy="8"/>
              </a:xfrm>
              <a:custGeom>
                <a:avLst/>
                <a:gdLst>
                  <a:gd name="T0" fmla="*/ 47 w 47"/>
                  <a:gd name="T1" fmla="*/ 2 h 2"/>
                  <a:gd name="T2" fmla="*/ 45 w 47"/>
                  <a:gd name="T3" fmla="*/ 0 h 2"/>
                  <a:gd name="T4" fmla="*/ 2 w 47"/>
                  <a:gd name="T5" fmla="*/ 0 h 2"/>
                  <a:gd name="T6" fmla="*/ 0 w 47"/>
                  <a:gd name="T7" fmla="*/ 2 h 2"/>
                  <a:gd name="T8" fmla="*/ 47 w 4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">
                    <a:moveTo>
                      <a:pt x="47" y="2"/>
                    </a:moveTo>
                    <a:lnTo>
                      <a:pt x="4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8" name="Freeform 108"/>
              <p:cNvSpPr>
                <a:spLocks/>
              </p:cNvSpPr>
              <p:nvPr/>
            </p:nvSpPr>
            <p:spPr bwMode="auto">
              <a:xfrm>
                <a:off x="4167" y="1410"/>
                <a:ext cx="209" cy="7"/>
              </a:xfrm>
              <a:custGeom>
                <a:avLst/>
                <a:gdLst>
                  <a:gd name="T0" fmla="*/ 55 w 55"/>
                  <a:gd name="T1" fmla="*/ 2 h 2"/>
                  <a:gd name="T2" fmla="*/ 53 w 55"/>
                  <a:gd name="T3" fmla="*/ 0 h 2"/>
                  <a:gd name="T4" fmla="*/ 2 w 55"/>
                  <a:gd name="T5" fmla="*/ 0 h 2"/>
                  <a:gd name="T6" fmla="*/ 0 w 55"/>
                  <a:gd name="T7" fmla="*/ 2 h 2"/>
                  <a:gd name="T8" fmla="*/ 55 w 5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">
                    <a:moveTo>
                      <a:pt x="55" y="2"/>
                    </a:moveTo>
                    <a:lnTo>
                      <a:pt x="5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5" y="2"/>
                    </a:lnTo>
                    <a:close/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9" name="Freeform 109"/>
              <p:cNvSpPr>
                <a:spLocks/>
              </p:cNvSpPr>
              <p:nvPr/>
            </p:nvSpPr>
            <p:spPr bwMode="auto">
              <a:xfrm>
                <a:off x="4152" y="1425"/>
                <a:ext cx="239" cy="7"/>
              </a:xfrm>
              <a:custGeom>
                <a:avLst/>
                <a:gdLst>
                  <a:gd name="T0" fmla="*/ 63 w 63"/>
                  <a:gd name="T1" fmla="*/ 2 h 2"/>
                  <a:gd name="T2" fmla="*/ 61 w 63"/>
                  <a:gd name="T3" fmla="*/ 0 h 2"/>
                  <a:gd name="T4" fmla="*/ 2 w 63"/>
                  <a:gd name="T5" fmla="*/ 0 h 2"/>
                  <a:gd name="T6" fmla="*/ 0 w 63"/>
                  <a:gd name="T7" fmla="*/ 2 h 2"/>
                  <a:gd name="T8" fmla="*/ 63 w 6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">
                    <a:moveTo>
                      <a:pt x="63" y="2"/>
                    </a:moveTo>
                    <a:lnTo>
                      <a:pt x="61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0" name="Freeform 110"/>
              <p:cNvSpPr>
                <a:spLocks noEditPoints="1"/>
              </p:cNvSpPr>
              <p:nvPr/>
            </p:nvSpPr>
            <p:spPr bwMode="auto">
              <a:xfrm>
                <a:off x="4118" y="1216"/>
                <a:ext cx="289" cy="228"/>
              </a:xfrm>
              <a:custGeom>
                <a:avLst/>
                <a:gdLst>
                  <a:gd name="T0" fmla="*/ 16 w 76"/>
                  <a:gd name="T1" fmla="*/ 47 h 60"/>
                  <a:gd name="T2" fmla="*/ 19 w 76"/>
                  <a:gd name="T3" fmla="*/ 45 h 60"/>
                  <a:gd name="T4" fmla="*/ 27 w 76"/>
                  <a:gd name="T5" fmla="*/ 45 h 60"/>
                  <a:gd name="T6" fmla="*/ 27 w 76"/>
                  <a:gd name="T7" fmla="*/ 39 h 60"/>
                  <a:gd name="T8" fmla="*/ 21 w 76"/>
                  <a:gd name="T9" fmla="*/ 39 h 60"/>
                  <a:gd name="T10" fmla="*/ 21 w 76"/>
                  <a:gd name="T11" fmla="*/ 0 h 60"/>
                  <a:gd name="T12" fmla="*/ 42 w 76"/>
                  <a:gd name="T13" fmla="*/ 0 h 60"/>
                  <a:gd name="T14" fmla="*/ 64 w 76"/>
                  <a:gd name="T15" fmla="*/ 0 h 60"/>
                  <a:gd name="T16" fmla="*/ 64 w 76"/>
                  <a:gd name="T17" fmla="*/ 30 h 60"/>
                  <a:gd name="T18" fmla="*/ 64 w 76"/>
                  <a:gd name="T19" fmla="*/ 39 h 60"/>
                  <a:gd name="T20" fmla="*/ 58 w 76"/>
                  <a:gd name="T21" fmla="*/ 39 h 60"/>
                  <a:gd name="T22" fmla="*/ 58 w 76"/>
                  <a:gd name="T23" fmla="*/ 45 h 60"/>
                  <a:gd name="T24" fmla="*/ 62 w 76"/>
                  <a:gd name="T25" fmla="*/ 45 h 60"/>
                  <a:gd name="T26" fmla="*/ 67 w 76"/>
                  <a:gd name="T27" fmla="*/ 49 h 60"/>
                  <a:gd name="T28" fmla="*/ 74 w 76"/>
                  <a:gd name="T29" fmla="*/ 55 h 60"/>
                  <a:gd name="T30" fmla="*/ 75 w 76"/>
                  <a:gd name="T31" fmla="*/ 56 h 60"/>
                  <a:gd name="T32" fmla="*/ 75 w 76"/>
                  <a:gd name="T33" fmla="*/ 57 h 60"/>
                  <a:gd name="T34" fmla="*/ 76 w 76"/>
                  <a:gd name="T35" fmla="*/ 57 h 60"/>
                  <a:gd name="T36" fmla="*/ 76 w 76"/>
                  <a:gd name="T37" fmla="*/ 58 h 60"/>
                  <a:gd name="T38" fmla="*/ 76 w 76"/>
                  <a:gd name="T39" fmla="*/ 58 h 60"/>
                  <a:gd name="T40" fmla="*/ 76 w 76"/>
                  <a:gd name="T41" fmla="*/ 59 h 60"/>
                  <a:gd name="T42" fmla="*/ 76 w 76"/>
                  <a:gd name="T43" fmla="*/ 59 h 60"/>
                  <a:gd name="T44" fmla="*/ 75 w 76"/>
                  <a:gd name="T45" fmla="*/ 60 h 60"/>
                  <a:gd name="T46" fmla="*/ 75 w 76"/>
                  <a:gd name="T47" fmla="*/ 60 h 60"/>
                  <a:gd name="T48" fmla="*/ 74 w 76"/>
                  <a:gd name="T49" fmla="*/ 60 h 60"/>
                  <a:gd name="T50" fmla="*/ 74 w 76"/>
                  <a:gd name="T51" fmla="*/ 60 h 60"/>
                  <a:gd name="T52" fmla="*/ 39 w 76"/>
                  <a:gd name="T53" fmla="*/ 60 h 60"/>
                  <a:gd name="T54" fmla="*/ 7 w 76"/>
                  <a:gd name="T55" fmla="*/ 60 h 60"/>
                  <a:gd name="T56" fmla="*/ 6 w 76"/>
                  <a:gd name="T57" fmla="*/ 60 h 60"/>
                  <a:gd name="T58" fmla="*/ 6 w 76"/>
                  <a:gd name="T59" fmla="*/ 60 h 60"/>
                  <a:gd name="T60" fmla="*/ 6 w 76"/>
                  <a:gd name="T61" fmla="*/ 60 h 60"/>
                  <a:gd name="T62" fmla="*/ 5 w 76"/>
                  <a:gd name="T63" fmla="*/ 59 h 60"/>
                  <a:gd name="T64" fmla="*/ 5 w 76"/>
                  <a:gd name="T65" fmla="*/ 59 h 60"/>
                  <a:gd name="T66" fmla="*/ 5 w 76"/>
                  <a:gd name="T67" fmla="*/ 59 h 60"/>
                  <a:gd name="T68" fmla="*/ 5 w 76"/>
                  <a:gd name="T69" fmla="*/ 58 h 60"/>
                  <a:gd name="T70" fmla="*/ 5 w 76"/>
                  <a:gd name="T71" fmla="*/ 58 h 60"/>
                  <a:gd name="T72" fmla="*/ 5 w 76"/>
                  <a:gd name="T73" fmla="*/ 57 h 60"/>
                  <a:gd name="T74" fmla="*/ 6 w 76"/>
                  <a:gd name="T75" fmla="*/ 57 h 60"/>
                  <a:gd name="T76" fmla="*/ 6 w 76"/>
                  <a:gd name="T77" fmla="*/ 56 h 60"/>
                  <a:gd name="T78" fmla="*/ 7 w 76"/>
                  <a:gd name="T79" fmla="*/ 55 h 60"/>
                  <a:gd name="T80" fmla="*/ 0 w 76"/>
                  <a:gd name="T81" fmla="*/ 55 h 60"/>
                  <a:gd name="T82" fmla="*/ 0 w 76"/>
                  <a:gd name="T83" fmla="*/ 30 h 60"/>
                  <a:gd name="T84" fmla="*/ 0 w 76"/>
                  <a:gd name="T85" fmla="*/ 8 h 60"/>
                  <a:gd name="T86" fmla="*/ 16 w 76"/>
                  <a:gd name="T87" fmla="*/ 8 h 60"/>
                  <a:gd name="T88" fmla="*/ 16 w 76"/>
                  <a:gd name="T89" fmla="*/ 47 h 60"/>
                  <a:gd name="T90" fmla="*/ 16 w 76"/>
                  <a:gd name="T91" fmla="*/ 47 h 60"/>
                  <a:gd name="T92" fmla="*/ 15 w 76"/>
                  <a:gd name="T93" fmla="*/ 48 h 60"/>
                  <a:gd name="T94" fmla="*/ 9 w 76"/>
                  <a:gd name="T95" fmla="*/ 54 h 60"/>
                  <a:gd name="T96" fmla="*/ 7 w 76"/>
                  <a:gd name="T97" fmla="*/ 55 h 60"/>
                  <a:gd name="T98" fmla="*/ 16 w 76"/>
                  <a:gd name="T99" fmla="*/ 4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" h="60">
                    <a:moveTo>
                      <a:pt x="16" y="47"/>
                    </a:moveTo>
                    <a:lnTo>
                      <a:pt x="19" y="45"/>
                    </a:lnTo>
                    <a:lnTo>
                      <a:pt x="27" y="45"/>
                    </a:lnTo>
                    <a:lnTo>
                      <a:pt x="27" y="39"/>
                    </a:lnTo>
                    <a:lnTo>
                      <a:pt x="21" y="39"/>
                    </a:lnTo>
                    <a:lnTo>
                      <a:pt x="21" y="0"/>
                    </a:lnTo>
                    <a:lnTo>
                      <a:pt x="42" y="0"/>
                    </a:lnTo>
                    <a:lnTo>
                      <a:pt x="64" y="0"/>
                    </a:lnTo>
                    <a:lnTo>
                      <a:pt x="64" y="30"/>
                    </a:lnTo>
                    <a:lnTo>
                      <a:pt x="64" y="39"/>
                    </a:lnTo>
                    <a:lnTo>
                      <a:pt x="58" y="39"/>
                    </a:lnTo>
                    <a:lnTo>
                      <a:pt x="58" y="45"/>
                    </a:lnTo>
                    <a:lnTo>
                      <a:pt x="62" y="45"/>
                    </a:lnTo>
                    <a:lnTo>
                      <a:pt x="67" y="49"/>
                    </a:lnTo>
                    <a:lnTo>
                      <a:pt x="74" y="55"/>
                    </a:lnTo>
                    <a:lnTo>
                      <a:pt x="75" y="56"/>
                    </a:lnTo>
                    <a:lnTo>
                      <a:pt x="75" y="57"/>
                    </a:lnTo>
                    <a:lnTo>
                      <a:pt x="76" y="57"/>
                    </a:lnTo>
                    <a:lnTo>
                      <a:pt x="76" y="58"/>
                    </a:lnTo>
                    <a:lnTo>
                      <a:pt x="76" y="58"/>
                    </a:lnTo>
                    <a:lnTo>
                      <a:pt x="76" y="59"/>
                    </a:lnTo>
                    <a:lnTo>
                      <a:pt x="76" y="59"/>
                    </a:lnTo>
                    <a:lnTo>
                      <a:pt x="75" y="60"/>
                    </a:lnTo>
                    <a:lnTo>
                      <a:pt x="75" y="60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39" y="60"/>
                    </a:lnTo>
                    <a:lnTo>
                      <a:pt x="7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6" y="57"/>
                    </a:lnTo>
                    <a:lnTo>
                      <a:pt x="6" y="56"/>
                    </a:lnTo>
                    <a:lnTo>
                      <a:pt x="7" y="55"/>
                    </a:lnTo>
                    <a:lnTo>
                      <a:pt x="0" y="55"/>
                    </a:lnTo>
                    <a:lnTo>
                      <a:pt x="0" y="3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47"/>
                    </a:lnTo>
                    <a:moveTo>
                      <a:pt x="16" y="47"/>
                    </a:moveTo>
                    <a:lnTo>
                      <a:pt x="15" y="48"/>
                    </a:lnTo>
                    <a:lnTo>
                      <a:pt x="9" y="54"/>
                    </a:lnTo>
                    <a:lnTo>
                      <a:pt x="7" y="55"/>
                    </a:lnTo>
                    <a:lnTo>
                      <a:pt x="16" y="47"/>
                    </a:lnTo>
                    <a:close/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1" name="Rectangle 111"/>
              <p:cNvSpPr>
                <a:spLocks noChangeArrowheads="1"/>
              </p:cNvSpPr>
              <p:nvPr/>
            </p:nvSpPr>
            <p:spPr bwMode="auto">
              <a:xfrm>
                <a:off x="4220" y="1239"/>
                <a:ext cx="118" cy="102"/>
              </a:xfrm>
              <a:prstGeom prst="rect">
                <a:avLst/>
              </a:pr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2" name="Freeform 112"/>
              <p:cNvSpPr>
                <a:spLocks noEditPoints="1"/>
              </p:cNvSpPr>
              <p:nvPr/>
            </p:nvSpPr>
            <p:spPr bwMode="auto">
              <a:xfrm>
                <a:off x="4125" y="1258"/>
                <a:ext cx="213" cy="129"/>
              </a:xfrm>
              <a:custGeom>
                <a:avLst/>
                <a:gdLst>
                  <a:gd name="T0" fmla="*/ 12 w 56"/>
                  <a:gd name="T1" fmla="*/ 0 h 34"/>
                  <a:gd name="T2" fmla="*/ 12 w 56"/>
                  <a:gd name="T3" fmla="*/ 1 h 34"/>
                  <a:gd name="T4" fmla="*/ 0 w 56"/>
                  <a:gd name="T5" fmla="*/ 1 h 34"/>
                  <a:gd name="T6" fmla="*/ 0 w 56"/>
                  <a:gd name="T7" fmla="*/ 0 h 34"/>
                  <a:gd name="T8" fmla="*/ 12 w 56"/>
                  <a:gd name="T9" fmla="*/ 0 h 34"/>
                  <a:gd name="T10" fmla="*/ 25 w 56"/>
                  <a:gd name="T11" fmla="*/ 28 h 34"/>
                  <a:gd name="T12" fmla="*/ 56 w 56"/>
                  <a:gd name="T13" fmla="*/ 28 h 34"/>
                  <a:gd name="T14" fmla="*/ 56 w 56"/>
                  <a:gd name="T15" fmla="*/ 34 h 34"/>
                  <a:gd name="T16" fmla="*/ 25 w 56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12" y="0"/>
                    </a:moveTo>
                    <a:lnTo>
                      <a:pt x="1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25" y="28"/>
                    </a:moveTo>
                    <a:lnTo>
                      <a:pt x="56" y="28"/>
                    </a:lnTo>
                    <a:lnTo>
                      <a:pt x="56" y="34"/>
                    </a:lnTo>
                    <a:lnTo>
                      <a:pt x="25" y="34"/>
                    </a:lnTo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3" name="Freeform 113"/>
              <p:cNvSpPr>
                <a:spLocks/>
              </p:cNvSpPr>
              <p:nvPr/>
            </p:nvSpPr>
            <p:spPr bwMode="auto">
              <a:xfrm>
                <a:off x="4182" y="1394"/>
                <a:ext cx="179" cy="8"/>
              </a:xfrm>
              <a:custGeom>
                <a:avLst/>
                <a:gdLst>
                  <a:gd name="T0" fmla="*/ 47 w 47"/>
                  <a:gd name="T1" fmla="*/ 2 h 2"/>
                  <a:gd name="T2" fmla="*/ 45 w 47"/>
                  <a:gd name="T3" fmla="*/ 0 h 2"/>
                  <a:gd name="T4" fmla="*/ 2 w 47"/>
                  <a:gd name="T5" fmla="*/ 0 h 2"/>
                  <a:gd name="T6" fmla="*/ 0 w 47"/>
                  <a:gd name="T7" fmla="*/ 2 h 2"/>
                  <a:gd name="T8" fmla="*/ 47 w 4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">
                    <a:moveTo>
                      <a:pt x="47" y="2"/>
                    </a:moveTo>
                    <a:lnTo>
                      <a:pt x="4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7" y="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4" name="Freeform 114"/>
              <p:cNvSpPr>
                <a:spLocks/>
              </p:cNvSpPr>
              <p:nvPr/>
            </p:nvSpPr>
            <p:spPr bwMode="auto">
              <a:xfrm>
                <a:off x="4167" y="1410"/>
                <a:ext cx="209" cy="7"/>
              </a:xfrm>
              <a:custGeom>
                <a:avLst/>
                <a:gdLst>
                  <a:gd name="T0" fmla="*/ 55 w 55"/>
                  <a:gd name="T1" fmla="*/ 2 h 2"/>
                  <a:gd name="T2" fmla="*/ 53 w 55"/>
                  <a:gd name="T3" fmla="*/ 0 h 2"/>
                  <a:gd name="T4" fmla="*/ 2 w 55"/>
                  <a:gd name="T5" fmla="*/ 0 h 2"/>
                  <a:gd name="T6" fmla="*/ 0 w 55"/>
                  <a:gd name="T7" fmla="*/ 2 h 2"/>
                  <a:gd name="T8" fmla="*/ 55 w 5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">
                    <a:moveTo>
                      <a:pt x="55" y="2"/>
                    </a:moveTo>
                    <a:lnTo>
                      <a:pt x="5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5" y="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5" name="Freeform 115"/>
              <p:cNvSpPr>
                <a:spLocks/>
              </p:cNvSpPr>
              <p:nvPr/>
            </p:nvSpPr>
            <p:spPr bwMode="auto">
              <a:xfrm>
                <a:off x="4152" y="1425"/>
                <a:ext cx="239" cy="7"/>
              </a:xfrm>
              <a:custGeom>
                <a:avLst/>
                <a:gdLst>
                  <a:gd name="T0" fmla="*/ 63 w 63"/>
                  <a:gd name="T1" fmla="*/ 2 h 2"/>
                  <a:gd name="T2" fmla="*/ 61 w 63"/>
                  <a:gd name="T3" fmla="*/ 0 h 2"/>
                  <a:gd name="T4" fmla="*/ 2 w 63"/>
                  <a:gd name="T5" fmla="*/ 0 h 2"/>
                  <a:gd name="T6" fmla="*/ 0 w 63"/>
                  <a:gd name="T7" fmla="*/ 2 h 2"/>
                  <a:gd name="T8" fmla="*/ 63 w 6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">
                    <a:moveTo>
                      <a:pt x="63" y="2"/>
                    </a:moveTo>
                    <a:lnTo>
                      <a:pt x="61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63" y="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6" name="Freeform 116"/>
              <p:cNvSpPr>
                <a:spLocks noEditPoints="1"/>
              </p:cNvSpPr>
              <p:nvPr/>
            </p:nvSpPr>
            <p:spPr bwMode="auto">
              <a:xfrm>
                <a:off x="4118" y="1216"/>
                <a:ext cx="289" cy="228"/>
              </a:xfrm>
              <a:custGeom>
                <a:avLst/>
                <a:gdLst>
                  <a:gd name="T0" fmla="*/ 16 w 76"/>
                  <a:gd name="T1" fmla="*/ 47 h 60"/>
                  <a:gd name="T2" fmla="*/ 19 w 76"/>
                  <a:gd name="T3" fmla="*/ 45 h 60"/>
                  <a:gd name="T4" fmla="*/ 27 w 76"/>
                  <a:gd name="T5" fmla="*/ 45 h 60"/>
                  <a:gd name="T6" fmla="*/ 27 w 76"/>
                  <a:gd name="T7" fmla="*/ 39 h 60"/>
                  <a:gd name="T8" fmla="*/ 21 w 76"/>
                  <a:gd name="T9" fmla="*/ 39 h 60"/>
                  <a:gd name="T10" fmla="*/ 21 w 76"/>
                  <a:gd name="T11" fmla="*/ 0 h 60"/>
                  <a:gd name="T12" fmla="*/ 42 w 76"/>
                  <a:gd name="T13" fmla="*/ 0 h 60"/>
                  <a:gd name="T14" fmla="*/ 64 w 76"/>
                  <a:gd name="T15" fmla="*/ 0 h 60"/>
                  <a:gd name="T16" fmla="*/ 64 w 76"/>
                  <a:gd name="T17" fmla="*/ 30 h 60"/>
                  <a:gd name="T18" fmla="*/ 64 w 76"/>
                  <a:gd name="T19" fmla="*/ 39 h 60"/>
                  <a:gd name="T20" fmla="*/ 58 w 76"/>
                  <a:gd name="T21" fmla="*/ 39 h 60"/>
                  <a:gd name="T22" fmla="*/ 58 w 76"/>
                  <a:gd name="T23" fmla="*/ 45 h 60"/>
                  <a:gd name="T24" fmla="*/ 62 w 76"/>
                  <a:gd name="T25" fmla="*/ 45 h 60"/>
                  <a:gd name="T26" fmla="*/ 67 w 76"/>
                  <a:gd name="T27" fmla="*/ 49 h 60"/>
                  <a:gd name="T28" fmla="*/ 74 w 76"/>
                  <a:gd name="T29" fmla="*/ 55 h 60"/>
                  <a:gd name="T30" fmla="*/ 75 w 76"/>
                  <a:gd name="T31" fmla="*/ 56 h 60"/>
                  <a:gd name="T32" fmla="*/ 75 w 76"/>
                  <a:gd name="T33" fmla="*/ 57 h 60"/>
                  <a:gd name="T34" fmla="*/ 76 w 76"/>
                  <a:gd name="T35" fmla="*/ 57 h 60"/>
                  <a:gd name="T36" fmla="*/ 76 w 76"/>
                  <a:gd name="T37" fmla="*/ 58 h 60"/>
                  <a:gd name="T38" fmla="*/ 76 w 76"/>
                  <a:gd name="T39" fmla="*/ 58 h 60"/>
                  <a:gd name="T40" fmla="*/ 76 w 76"/>
                  <a:gd name="T41" fmla="*/ 59 h 60"/>
                  <a:gd name="T42" fmla="*/ 76 w 76"/>
                  <a:gd name="T43" fmla="*/ 59 h 60"/>
                  <a:gd name="T44" fmla="*/ 75 w 76"/>
                  <a:gd name="T45" fmla="*/ 60 h 60"/>
                  <a:gd name="T46" fmla="*/ 75 w 76"/>
                  <a:gd name="T47" fmla="*/ 60 h 60"/>
                  <a:gd name="T48" fmla="*/ 74 w 76"/>
                  <a:gd name="T49" fmla="*/ 60 h 60"/>
                  <a:gd name="T50" fmla="*/ 74 w 76"/>
                  <a:gd name="T51" fmla="*/ 60 h 60"/>
                  <a:gd name="T52" fmla="*/ 39 w 76"/>
                  <a:gd name="T53" fmla="*/ 60 h 60"/>
                  <a:gd name="T54" fmla="*/ 7 w 76"/>
                  <a:gd name="T55" fmla="*/ 60 h 60"/>
                  <a:gd name="T56" fmla="*/ 6 w 76"/>
                  <a:gd name="T57" fmla="*/ 60 h 60"/>
                  <a:gd name="T58" fmla="*/ 6 w 76"/>
                  <a:gd name="T59" fmla="*/ 60 h 60"/>
                  <a:gd name="T60" fmla="*/ 6 w 76"/>
                  <a:gd name="T61" fmla="*/ 60 h 60"/>
                  <a:gd name="T62" fmla="*/ 5 w 76"/>
                  <a:gd name="T63" fmla="*/ 59 h 60"/>
                  <a:gd name="T64" fmla="*/ 5 w 76"/>
                  <a:gd name="T65" fmla="*/ 59 h 60"/>
                  <a:gd name="T66" fmla="*/ 5 w 76"/>
                  <a:gd name="T67" fmla="*/ 59 h 60"/>
                  <a:gd name="T68" fmla="*/ 5 w 76"/>
                  <a:gd name="T69" fmla="*/ 58 h 60"/>
                  <a:gd name="T70" fmla="*/ 5 w 76"/>
                  <a:gd name="T71" fmla="*/ 58 h 60"/>
                  <a:gd name="T72" fmla="*/ 5 w 76"/>
                  <a:gd name="T73" fmla="*/ 57 h 60"/>
                  <a:gd name="T74" fmla="*/ 6 w 76"/>
                  <a:gd name="T75" fmla="*/ 57 h 60"/>
                  <a:gd name="T76" fmla="*/ 6 w 76"/>
                  <a:gd name="T77" fmla="*/ 56 h 60"/>
                  <a:gd name="T78" fmla="*/ 7 w 76"/>
                  <a:gd name="T79" fmla="*/ 55 h 60"/>
                  <a:gd name="T80" fmla="*/ 0 w 76"/>
                  <a:gd name="T81" fmla="*/ 55 h 60"/>
                  <a:gd name="T82" fmla="*/ 0 w 76"/>
                  <a:gd name="T83" fmla="*/ 30 h 60"/>
                  <a:gd name="T84" fmla="*/ 0 w 76"/>
                  <a:gd name="T85" fmla="*/ 8 h 60"/>
                  <a:gd name="T86" fmla="*/ 16 w 76"/>
                  <a:gd name="T87" fmla="*/ 8 h 60"/>
                  <a:gd name="T88" fmla="*/ 16 w 76"/>
                  <a:gd name="T89" fmla="*/ 47 h 60"/>
                  <a:gd name="T90" fmla="*/ 16 w 76"/>
                  <a:gd name="T91" fmla="*/ 47 h 60"/>
                  <a:gd name="T92" fmla="*/ 15 w 76"/>
                  <a:gd name="T93" fmla="*/ 48 h 60"/>
                  <a:gd name="T94" fmla="*/ 9 w 76"/>
                  <a:gd name="T95" fmla="*/ 54 h 60"/>
                  <a:gd name="T96" fmla="*/ 7 w 76"/>
                  <a:gd name="T97" fmla="*/ 55 h 60"/>
                  <a:gd name="T98" fmla="*/ 16 w 76"/>
                  <a:gd name="T99" fmla="*/ 4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" h="60">
                    <a:moveTo>
                      <a:pt x="16" y="47"/>
                    </a:moveTo>
                    <a:lnTo>
                      <a:pt x="19" y="45"/>
                    </a:lnTo>
                    <a:lnTo>
                      <a:pt x="27" y="45"/>
                    </a:lnTo>
                    <a:lnTo>
                      <a:pt x="27" y="39"/>
                    </a:lnTo>
                    <a:lnTo>
                      <a:pt x="21" y="39"/>
                    </a:lnTo>
                    <a:lnTo>
                      <a:pt x="21" y="0"/>
                    </a:lnTo>
                    <a:lnTo>
                      <a:pt x="42" y="0"/>
                    </a:lnTo>
                    <a:lnTo>
                      <a:pt x="64" y="0"/>
                    </a:lnTo>
                    <a:lnTo>
                      <a:pt x="64" y="30"/>
                    </a:lnTo>
                    <a:lnTo>
                      <a:pt x="64" y="39"/>
                    </a:lnTo>
                    <a:lnTo>
                      <a:pt x="58" y="39"/>
                    </a:lnTo>
                    <a:lnTo>
                      <a:pt x="58" y="45"/>
                    </a:lnTo>
                    <a:lnTo>
                      <a:pt x="62" y="45"/>
                    </a:lnTo>
                    <a:lnTo>
                      <a:pt x="67" y="49"/>
                    </a:lnTo>
                    <a:lnTo>
                      <a:pt x="74" y="55"/>
                    </a:lnTo>
                    <a:lnTo>
                      <a:pt x="75" y="56"/>
                    </a:lnTo>
                    <a:lnTo>
                      <a:pt x="75" y="57"/>
                    </a:lnTo>
                    <a:lnTo>
                      <a:pt x="76" y="57"/>
                    </a:lnTo>
                    <a:lnTo>
                      <a:pt x="76" y="58"/>
                    </a:lnTo>
                    <a:lnTo>
                      <a:pt x="76" y="58"/>
                    </a:lnTo>
                    <a:lnTo>
                      <a:pt x="76" y="59"/>
                    </a:lnTo>
                    <a:lnTo>
                      <a:pt x="76" y="59"/>
                    </a:lnTo>
                    <a:lnTo>
                      <a:pt x="75" y="60"/>
                    </a:lnTo>
                    <a:lnTo>
                      <a:pt x="75" y="60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39" y="60"/>
                    </a:lnTo>
                    <a:lnTo>
                      <a:pt x="7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6" y="57"/>
                    </a:lnTo>
                    <a:lnTo>
                      <a:pt x="6" y="56"/>
                    </a:lnTo>
                    <a:lnTo>
                      <a:pt x="7" y="55"/>
                    </a:lnTo>
                    <a:lnTo>
                      <a:pt x="0" y="55"/>
                    </a:lnTo>
                    <a:lnTo>
                      <a:pt x="0" y="3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47"/>
                    </a:lnTo>
                    <a:moveTo>
                      <a:pt x="16" y="47"/>
                    </a:moveTo>
                    <a:lnTo>
                      <a:pt x="15" y="48"/>
                    </a:lnTo>
                    <a:lnTo>
                      <a:pt x="9" y="54"/>
                    </a:lnTo>
                    <a:lnTo>
                      <a:pt x="7" y="55"/>
                    </a:lnTo>
                    <a:lnTo>
                      <a:pt x="16" y="47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7" name="Rectangle 117"/>
              <p:cNvSpPr>
                <a:spLocks noChangeArrowheads="1"/>
              </p:cNvSpPr>
              <p:nvPr/>
            </p:nvSpPr>
            <p:spPr bwMode="auto">
              <a:xfrm>
                <a:off x="4220" y="1239"/>
                <a:ext cx="118" cy="102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8" name="Freeform 118"/>
              <p:cNvSpPr>
                <a:spLocks noEditPoints="1"/>
              </p:cNvSpPr>
              <p:nvPr/>
            </p:nvSpPr>
            <p:spPr bwMode="auto">
              <a:xfrm>
                <a:off x="4125" y="1258"/>
                <a:ext cx="213" cy="129"/>
              </a:xfrm>
              <a:custGeom>
                <a:avLst/>
                <a:gdLst>
                  <a:gd name="T0" fmla="*/ 12 w 56"/>
                  <a:gd name="T1" fmla="*/ 0 h 34"/>
                  <a:gd name="T2" fmla="*/ 12 w 56"/>
                  <a:gd name="T3" fmla="*/ 1 h 34"/>
                  <a:gd name="T4" fmla="*/ 0 w 56"/>
                  <a:gd name="T5" fmla="*/ 1 h 34"/>
                  <a:gd name="T6" fmla="*/ 0 w 56"/>
                  <a:gd name="T7" fmla="*/ 0 h 34"/>
                  <a:gd name="T8" fmla="*/ 12 w 56"/>
                  <a:gd name="T9" fmla="*/ 0 h 34"/>
                  <a:gd name="T10" fmla="*/ 25 w 56"/>
                  <a:gd name="T11" fmla="*/ 28 h 34"/>
                  <a:gd name="T12" fmla="*/ 56 w 56"/>
                  <a:gd name="T13" fmla="*/ 28 h 34"/>
                  <a:gd name="T14" fmla="*/ 56 w 56"/>
                  <a:gd name="T15" fmla="*/ 34 h 34"/>
                  <a:gd name="T16" fmla="*/ 25 w 56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12" y="0"/>
                    </a:moveTo>
                    <a:lnTo>
                      <a:pt x="1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25" y="28"/>
                    </a:moveTo>
                    <a:lnTo>
                      <a:pt x="56" y="28"/>
                    </a:lnTo>
                    <a:lnTo>
                      <a:pt x="56" y="34"/>
                    </a:lnTo>
                    <a:lnTo>
                      <a:pt x="25" y="34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45" name="Group 119"/>
            <p:cNvGrpSpPr>
              <a:grpSpLocks/>
            </p:cNvGrpSpPr>
            <p:nvPr/>
          </p:nvGrpSpPr>
          <p:grpSpPr bwMode="auto">
            <a:xfrm>
              <a:off x="1416" y="2842"/>
              <a:ext cx="319" cy="156"/>
              <a:chOff x="1416" y="2842"/>
              <a:chExt cx="319" cy="156"/>
            </a:xfrm>
          </p:grpSpPr>
          <p:sp>
            <p:nvSpPr>
              <p:cNvPr id="354" name="Freeform 120"/>
              <p:cNvSpPr>
                <a:spLocks/>
              </p:cNvSpPr>
              <p:nvPr/>
            </p:nvSpPr>
            <p:spPr bwMode="auto">
              <a:xfrm>
                <a:off x="1416" y="2842"/>
                <a:ext cx="76" cy="50"/>
              </a:xfrm>
              <a:custGeom>
                <a:avLst/>
                <a:gdLst>
                  <a:gd name="T0" fmla="*/ 8 w 76"/>
                  <a:gd name="T1" fmla="*/ 0 h 50"/>
                  <a:gd name="T2" fmla="*/ 0 w 76"/>
                  <a:gd name="T3" fmla="*/ 19 h 50"/>
                  <a:gd name="T4" fmla="*/ 68 w 76"/>
                  <a:gd name="T5" fmla="*/ 50 h 50"/>
                  <a:gd name="T6" fmla="*/ 76 w 76"/>
                  <a:gd name="T7" fmla="*/ 31 h 50"/>
                  <a:gd name="T8" fmla="*/ 8 w 76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0">
                    <a:moveTo>
                      <a:pt x="8" y="0"/>
                    </a:moveTo>
                    <a:lnTo>
                      <a:pt x="0" y="19"/>
                    </a:lnTo>
                    <a:lnTo>
                      <a:pt x="68" y="50"/>
                    </a:lnTo>
                    <a:lnTo>
                      <a:pt x="76" y="3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5" name="Freeform 121"/>
              <p:cNvSpPr>
                <a:spLocks/>
              </p:cNvSpPr>
              <p:nvPr/>
            </p:nvSpPr>
            <p:spPr bwMode="auto">
              <a:xfrm>
                <a:off x="1538" y="2895"/>
                <a:ext cx="76" cy="50"/>
              </a:xfrm>
              <a:custGeom>
                <a:avLst/>
                <a:gdLst>
                  <a:gd name="T0" fmla="*/ 7 w 76"/>
                  <a:gd name="T1" fmla="*/ 0 h 50"/>
                  <a:gd name="T2" fmla="*/ 0 w 76"/>
                  <a:gd name="T3" fmla="*/ 19 h 50"/>
                  <a:gd name="T4" fmla="*/ 68 w 76"/>
                  <a:gd name="T5" fmla="*/ 50 h 50"/>
                  <a:gd name="T6" fmla="*/ 76 w 76"/>
                  <a:gd name="T7" fmla="*/ 31 h 50"/>
                  <a:gd name="T8" fmla="*/ 7 w 76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0">
                    <a:moveTo>
                      <a:pt x="7" y="0"/>
                    </a:moveTo>
                    <a:lnTo>
                      <a:pt x="0" y="19"/>
                    </a:lnTo>
                    <a:lnTo>
                      <a:pt x="68" y="50"/>
                    </a:lnTo>
                    <a:lnTo>
                      <a:pt x="76" y="3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6" name="Freeform 122"/>
              <p:cNvSpPr>
                <a:spLocks/>
              </p:cNvSpPr>
              <p:nvPr/>
            </p:nvSpPr>
            <p:spPr bwMode="auto">
              <a:xfrm>
                <a:off x="1659" y="2949"/>
                <a:ext cx="76" cy="49"/>
              </a:xfrm>
              <a:custGeom>
                <a:avLst/>
                <a:gdLst>
                  <a:gd name="T0" fmla="*/ 8 w 76"/>
                  <a:gd name="T1" fmla="*/ 0 h 49"/>
                  <a:gd name="T2" fmla="*/ 0 w 76"/>
                  <a:gd name="T3" fmla="*/ 19 h 49"/>
                  <a:gd name="T4" fmla="*/ 69 w 76"/>
                  <a:gd name="T5" fmla="*/ 49 h 49"/>
                  <a:gd name="T6" fmla="*/ 76 w 76"/>
                  <a:gd name="T7" fmla="*/ 30 h 49"/>
                  <a:gd name="T8" fmla="*/ 8 w 7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49">
                    <a:moveTo>
                      <a:pt x="8" y="0"/>
                    </a:moveTo>
                    <a:lnTo>
                      <a:pt x="0" y="19"/>
                    </a:lnTo>
                    <a:lnTo>
                      <a:pt x="69" y="49"/>
                    </a:lnTo>
                    <a:lnTo>
                      <a:pt x="76" y="3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6" name="Rectangle 123"/>
            <p:cNvSpPr>
              <a:spLocks noChangeArrowheads="1"/>
            </p:cNvSpPr>
            <p:nvPr/>
          </p:nvSpPr>
          <p:spPr bwMode="auto">
            <a:xfrm>
              <a:off x="1268" y="2660"/>
              <a:ext cx="342" cy="19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Rectangle 124"/>
            <p:cNvSpPr>
              <a:spLocks noChangeArrowheads="1"/>
            </p:cNvSpPr>
            <p:nvPr/>
          </p:nvSpPr>
          <p:spPr bwMode="auto">
            <a:xfrm>
              <a:off x="1345" y="2690"/>
              <a:ext cx="27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3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R/S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" name="Line 125"/>
            <p:cNvSpPr>
              <a:spLocks noChangeShapeType="1"/>
            </p:cNvSpPr>
            <p:nvPr/>
          </p:nvSpPr>
          <p:spPr bwMode="auto">
            <a:xfrm>
              <a:off x="4308" y="2356"/>
              <a:ext cx="1" cy="304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49" name="Group 126"/>
            <p:cNvGrpSpPr>
              <a:grpSpLocks/>
            </p:cNvGrpSpPr>
            <p:nvPr/>
          </p:nvGrpSpPr>
          <p:grpSpPr bwMode="auto">
            <a:xfrm>
              <a:off x="3992" y="2842"/>
              <a:ext cx="320" cy="156"/>
              <a:chOff x="3992" y="2842"/>
              <a:chExt cx="320" cy="156"/>
            </a:xfrm>
          </p:grpSpPr>
          <p:sp>
            <p:nvSpPr>
              <p:cNvPr id="351" name="Freeform 127"/>
              <p:cNvSpPr>
                <a:spLocks/>
              </p:cNvSpPr>
              <p:nvPr/>
            </p:nvSpPr>
            <p:spPr bwMode="auto">
              <a:xfrm>
                <a:off x="4236" y="2842"/>
                <a:ext cx="76" cy="50"/>
              </a:xfrm>
              <a:custGeom>
                <a:avLst/>
                <a:gdLst>
                  <a:gd name="T0" fmla="*/ 76 w 76"/>
                  <a:gd name="T1" fmla="*/ 19 h 50"/>
                  <a:gd name="T2" fmla="*/ 68 w 76"/>
                  <a:gd name="T3" fmla="*/ 0 h 50"/>
                  <a:gd name="T4" fmla="*/ 0 w 76"/>
                  <a:gd name="T5" fmla="*/ 31 h 50"/>
                  <a:gd name="T6" fmla="*/ 7 w 76"/>
                  <a:gd name="T7" fmla="*/ 50 h 50"/>
                  <a:gd name="T8" fmla="*/ 76 w 76"/>
                  <a:gd name="T9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0">
                    <a:moveTo>
                      <a:pt x="76" y="19"/>
                    </a:moveTo>
                    <a:lnTo>
                      <a:pt x="68" y="0"/>
                    </a:lnTo>
                    <a:lnTo>
                      <a:pt x="0" y="31"/>
                    </a:lnTo>
                    <a:lnTo>
                      <a:pt x="7" y="50"/>
                    </a:lnTo>
                    <a:lnTo>
                      <a:pt x="76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2" name="Freeform 128"/>
              <p:cNvSpPr>
                <a:spLocks/>
              </p:cNvSpPr>
              <p:nvPr/>
            </p:nvSpPr>
            <p:spPr bwMode="auto">
              <a:xfrm>
                <a:off x="4114" y="2895"/>
                <a:ext cx="76" cy="50"/>
              </a:xfrm>
              <a:custGeom>
                <a:avLst/>
                <a:gdLst>
                  <a:gd name="T0" fmla="*/ 76 w 76"/>
                  <a:gd name="T1" fmla="*/ 19 h 50"/>
                  <a:gd name="T2" fmla="*/ 68 w 76"/>
                  <a:gd name="T3" fmla="*/ 0 h 50"/>
                  <a:gd name="T4" fmla="*/ 0 w 76"/>
                  <a:gd name="T5" fmla="*/ 31 h 50"/>
                  <a:gd name="T6" fmla="*/ 8 w 76"/>
                  <a:gd name="T7" fmla="*/ 50 h 50"/>
                  <a:gd name="T8" fmla="*/ 76 w 76"/>
                  <a:gd name="T9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0">
                    <a:moveTo>
                      <a:pt x="76" y="19"/>
                    </a:moveTo>
                    <a:lnTo>
                      <a:pt x="68" y="0"/>
                    </a:lnTo>
                    <a:lnTo>
                      <a:pt x="0" y="31"/>
                    </a:lnTo>
                    <a:lnTo>
                      <a:pt x="8" y="50"/>
                    </a:lnTo>
                    <a:lnTo>
                      <a:pt x="76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3" name="Freeform 129"/>
              <p:cNvSpPr>
                <a:spLocks/>
              </p:cNvSpPr>
              <p:nvPr/>
            </p:nvSpPr>
            <p:spPr bwMode="auto">
              <a:xfrm>
                <a:off x="3992" y="2949"/>
                <a:ext cx="76" cy="49"/>
              </a:xfrm>
              <a:custGeom>
                <a:avLst/>
                <a:gdLst>
                  <a:gd name="T0" fmla="*/ 76 w 76"/>
                  <a:gd name="T1" fmla="*/ 19 h 49"/>
                  <a:gd name="T2" fmla="*/ 69 w 76"/>
                  <a:gd name="T3" fmla="*/ 0 h 49"/>
                  <a:gd name="T4" fmla="*/ 0 w 76"/>
                  <a:gd name="T5" fmla="*/ 30 h 49"/>
                  <a:gd name="T6" fmla="*/ 8 w 76"/>
                  <a:gd name="T7" fmla="*/ 49 h 49"/>
                  <a:gd name="T8" fmla="*/ 76 w 76"/>
                  <a:gd name="T9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49">
                    <a:moveTo>
                      <a:pt x="76" y="19"/>
                    </a:moveTo>
                    <a:lnTo>
                      <a:pt x="69" y="0"/>
                    </a:lnTo>
                    <a:lnTo>
                      <a:pt x="0" y="30"/>
                    </a:lnTo>
                    <a:lnTo>
                      <a:pt x="8" y="49"/>
                    </a:lnTo>
                    <a:lnTo>
                      <a:pt x="76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50" name="Rectangle 130"/>
            <p:cNvSpPr>
              <a:spLocks noChangeArrowheads="1"/>
            </p:cNvSpPr>
            <p:nvPr/>
          </p:nvSpPr>
          <p:spPr bwMode="auto">
            <a:xfrm>
              <a:off x="2028" y="2850"/>
              <a:ext cx="494" cy="342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Rectangle 131"/>
            <p:cNvSpPr>
              <a:spLocks noChangeArrowheads="1"/>
            </p:cNvSpPr>
            <p:nvPr/>
          </p:nvSpPr>
          <p:spPr bwMode="auto">
            <a:xfrm>
              <a:off x="2085" y="2951"/>
              <a:ext cx="53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4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Router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" name="Rectangle 132"/>
            <p:cNvSpPr>
              <a:spLocks noChangeArrowheads="1"/>
            </p:cNvSpPr>
            <p:nvPr/>
          </p:nvSpPr>
          <p:spPr bwMode="auto">
            <a:xfrm>
              <a:off x="3092" y="2850"/>
              <a:ext cx="494" cy="342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Rectangle 133"/>
            <p:cNvSpPr>
              <a:spLocks noChangeArrowheads="1"/>
            </p:cNvSpPr>
            <p:nvPr/>
          </p:nvSpPr>
          <p:spPr bwMode="auto">
            <a:xfrm>
              <a:off x="3149" y="2951"/>
              <a:ext cx="5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4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Router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54" name="Group 134"/>
            <p:cNvGrpSpPr>
              <a:grpSpLocks/>
            </p:cNvGrpSpPr>
            <p:nvPr/>
          </p:nvGrpSpPr>
          <p:grpSpPr bwMode="auto">
            <a:xfrm>
              <a:off x="2545" y="2994"/>
              <a:ext cx="570" cy="19"/>
              <a:chOff x="2545" y="2994"/>
              <a:chExt cx="570" cy="19"/>
            </a:xfrm>
          </p:grpSpPr>
          <p:sp>
            <p:nvSpPr>
              <p:cNvPr id="346" name="Rectangle 135"/>
              <p:cNvSpPr>
                <a:spLocks noChangeArrowheads="1"/>
              </p:cNvSpPr>
              <p:nvPr/>
            </p:nvSpPr>
            <p:spPr bwMode="auto">
              <a:xfrm>
                <a:off x="2545" y="2994"/>
                <a:ext cx="76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7" name="Rectangle 136"/>
              <p:cNvSpPr>
                <a:spLocks noChangeArrowheads="1"/>
              </p:cNvSpPr>
              <p:nvPr/>
            </p:nvSpPr>
            <p:spPr bwMode="auto">
              <a:xfrm>
                <a:off x="2678" y="2994"/>
                <a:ext cx="76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8" name="Rectangle 137"/>
              <p:cNvSpPr>
                <a:spLocks noChangeArrowheads="1"/>
              </p:cNvSpPr>
              <p:nvPr/>
            </p:nvSpPr>
            <p:spPr bwMode="auto">
              <a:xfrm>
                <a:off x="2811" y="2994"/>
                <a:ext cx="76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9" name="Rectangle 138"/>
              <p:cNvSpPr>
                <a:spLocks noChangeArrowheads="1"/>
              </p:cNvSpPr>
              <p:nvPr/>
            </p:nvSpPr>
            <p:spPr bwMode="auto">
              <a:xfrm>
                <a:off x="2944" y="2994"/>
                <a:ext cx="76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0" name="Rectangle 139"/>
              <p:cNvSpPr>
                <a:spLocks noChangeArrowheads="1"/>
              </p:cNvSpPr>
              <p:nvPr/>
            </p:nvSpPr>
            <p:spPr bwMode="auto">
              <a:xfrm>
                <a:off x="3077" y="2994"/>
                <a:ext cx="38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55" name="Rectangle 140"/>
            <p:cNvSpPr>
              <a:spLocks noChangeArrowheads="1"/>
            </p:cNvSpPr>
            <p:nvPr/>
          </p:nvSpPr>
          <p:spPr bwMode="auto">
            <a:xfrm>
              <a:off x="2636" y="2812"/>
              <a:ext cx="36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Rectangle 141"/>
            <p:cNvSpPr>
              <a:spLocks noChangeArrowheads="1"/>
            </p:cNvSpPr>
            <p:nvPr/>
          </p:nvSpPr>
          <p:spPr bwMode="auto">
            <a:xfrm>
              <a:off x="2681" y="2834"/>
              <a:ext cx="38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1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Cable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" name="Rectangle 142"/>
            <p:cNvSpPr>
              <a:spLocks noChangeArrowheads="1"/>
            </p:cNvSpPr>
            <p:nvPr/>
          </p:nvSpPr>
          <p:spPr bwMode="auto">
            <a:xfrm>
              <a:off x="1344" y="2280"/>
              <a:ext cx="152" cy="190"/>
            </a:xfrm>
            <a:prstGeom prst="rect">
              <a:avLst/>
            </a:prstGeom>
            <a:solidFill>
              <a:srgbClr val="FF66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Rectangle 143"/>
            <p:cNvSpPr>
              <a:spLocks noChangeArrowheads="1"/>
            </p:cNvSpPr>
            <p:nvPr/>
          </p:nvSpPr>
          <p:spPr bwMode="auto">
            <a:xfrm>
              <a:off x="1347" y="2329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NIC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" name="Rectangle 144"/>
            <p:cNvSpPr>
              <a:spLocks noChangeArrowheads="1"/>
            </p:cNvSpPr>
            <p:nvPr/>
          </p:nvSpPr>
          <p:spPr bwMode="auto">
            <a:xfrm>
              <a:off x="4232" y="2280"/>
              <a:ext cx="152" cy="190"/>
            </a:xfrm>
            <a:prstGeom prst="rect">
              <a:avLst/>
            </a:prstGeom>
            <a:solidFill>
              <a:srgbClr val="FF66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Rectangle 145"/>
            <p:cNvSpPr>
              <a:spLocks noChangeArrowheads="1"/>
            </p:cNvSpPr>
            <p:nvPr/>
          </p:nvSpPr>
          <p:spPr bwMode="auto">
            <a:xfrm>
              <a:off x="4236" y="2329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NIC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" name="Oval 146"/>
            <p:cNvSpPr>
              <a:spLocks noChangeArrowheads="1"/>
            </p:cNvSpPr>
            <p:nvPr/>
          </p:nvSpPr>
          <p:spPr bwMode="auto">
            <a:xfrm>
              <a:off x="964" y="1444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Rectangle 147"/>
            <p:cNvSpPr>
              <a:spLocks noChangeArrowheads="1"/>
            </p:cNvSpPr>
            <p:nvPr/>
          </p:nvSpPr>
          <p:spPr bwMode="auto">
            <a:xfrm>
              <a:off x="1020" y="1486"/>
              <a:ext cx="5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1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3" name="Oval 148"/>
            <p:cNvSpPr>
              <a:spLocks noChangeArrowheads="1"/>
            </p:cNvSpPr>
            <p:nvPr/>
          </p:nvSpPr>
          <p:spPr bwMode="auto">
            <a:xfrm>
              <a:off x="1800" y="1482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Rectangle 149"/>
            <p:cNvSpPr>
              <a:spLocks noChangeArrowheads="1"/>
            </p:cNvSpPr>
            <p:nvPr/>
          </p:nvSpPr>
          <p:spPr bwMode="auto">
            <a:xfrm>
              <a:off x="1856" y="1523"/>
              <a:ext cx="5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2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" name="Oval 150"/>
            <p:cNvSpPr>
              <a:spLocks noChangeArrowheads="1"/>
            </p:cNvSpPr>
            <p:nvPr/>
          </p:nvSpPr>
          <p:spPr bwMode="auto">
            <a:xfrm>
              <a:off x="1914" y="1710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Rectangle 151"/>
            <p:cNvSpPr>
              <a:spLocks noChangeArrowheads="1"/>
            </p:cNvSpPr>
            <p:nvPr/>
          </p:nvSpPr>
          <p:spPr bwMode="auto">
            <a:xfrm>
              <a:off x="1970" y="1752"/>
              <a:ext cx="51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3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" name="Oval 152"/>
            <p:cNvSpPr>
              <a:spLocks noChangeArrowheads="1"/>
            </p:cNvSpPr>
            <p:nvPr/>
          </p:nvSpPr>
          <p:spPr bwMode="auto">
            <a:xfrm>
              <a:off x="1040" y="1862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Rectangle 153"/>
            <p:cNvSpPr>
              <a:spLocks noChangeArrowheads="1"/>
            </p:cNvSpPr>
            <p:nvPr/>
          </p:nvSpPr>
          <p:spPr bwMode="auto">
            <a:xfrm>
              <a:off x="1096" y="1904"/>
              <a:ext cx="51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4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9" name="Oval 154"/>
            <p:cNvSpPr>
              <a:spLocks noChangeArrowheads="1"/>
            </p:cNvSpPr>
            <p:nvPr/>
          </p:nvSpPr>
          <p:spPr bwMode="auto">
            <a:xfrm>
              <a:off x="1800" y="2166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Rectangle 155"/>
            <p:cNvSpPr>
              <a:spLocks noChangeArrowheads="1"/>
            </p:cNvSpPr>
            <p:nvPr/>
          </p:nvSpPr>
          <p:spPr bwMode="auto">
            <a:xfrm>
              <a:off x="1856" y="2208"/>
              <a:ext cx="52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5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" name="Oval 156"/>
            <p:cNvSpPr>
              <a:spLocks noChangeArrowheads="1"/>
            </p:cNvSpPr>
            <p:nvPr/>
          </p:nvSpPr>
          <p:spPr bwMode="auto">
            <a:xfrm>
              <a:off x="1534" y="2356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Rectangle 157"/>
            <p:cNvSpPr>
              <a:spLocks noChangeArrowheads="1"/>
            </p:cNvSpPr>
            <p:nvPr/>
          </p:nvSpPr>
          <p:spPr bwMode="auto">
            <a:xfrm>
              <a:off x="1591" y="2398"/>
              <a:ext cx="51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6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" name="Oval 158"/>
            <p:cNvSpPr>
              <a:spLocks noChangeArrowheads="1"/>
            </p:cNvSpPr>
            <p:nvPr/>
          </p:nvSpPr>
          <p:spPr bwMode="auto">
            <a:xfrm>
              <a:off x="964" y="2660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Rectangle 159"/>
            <p:cNvSpPr>
              <a:spLocks noChangeArrowheads="1"/>
            </p:cNvSpPr>
            <p:nvPr/>
          </p:nvSpPr>
          <p:spPr bwMode="auto">
            <a:xfrm>
              <a:off x="1020" y="2703"/>
              <a:ext cx="5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7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5" name="Oval 160"/>
            <p:cNvSpPr>
              <a:spLocks noChangeArrowheads="1"/>
            </p:cNvSpPr>
            <p:nvPr/>
          </p:nvSpPr>
          <p:spPr bwMode="auto">
            <a:xfrm>
              <a:off x="2256" y="2736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Rectangle 161"/>
            <p:cNvSpPr>
              <a:spLocks noChangeArrowheads="1"/>
            </p:cNvSpPr>
            <p:nvPr/>
          </p:nvSpPr>
          <p:spPr bwMode="auto">
            <a:xfrm>
              <a:off x="2311" y="2778"/>
              <a:ext cx="5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8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7" name="Oval 162"/>
            <p:cNvSpPr>
              <a:spLocks noChangeArrowheads="1"/>
            </p:cNvSpPr>
            <p:nvPr/>
          </p:nvSpPr>
          <p:spPr bwMode="auto">
            <a:xfrm>
              <a:off x="2750" y="3040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Rectangle 163"/>
            <p:cNvSpPr>
              <a:spLocks noChangeArrowheads="1"/>
            </p:cNvSpPr>
            <p:nvPr/>
          </p:nvSpPr>
          <p:spPr bwMode="auto">
            <a:xfrm>
              <a:off x="2808" y="3083"/>
              <a:ext cx="51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9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9" name="Rectangle 164"/>
            <p:cNvSpPr>
              <a:spLocks noChangeArrowheads="1"/>
            </p:cNvSpPr>
            <p:nvPr/>
          </p:nvSpPr>
          <p:spPr bwMode="auto">
            <a:xfrm>
              <a:off x="1731" y="1026"/>
              <a:ext cx="2049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Rectangle 165"/>
            <p:cNvSpPr>
              <a:spLocks noChangeArrowheads="1"/>
            </p:cNvSpPr>
            <p:nvPr/>
          </p:nvSpPr>
          <p:spPr bwMode="auto">
            <a:xfrm>
              <a:off x="2201" y="935"/>
              <a:ext cx="184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 b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影响网络性能的因素</a:t>
              </a:r>
            </a:p>
          </p:txBody>
        </p:sp>
        <p:sp>
          <p:nvSpPr>
            <p:cNvPr id="81" name="Rectangle 166"/>
            <p:cNvSpPr>
              <a:spLocks noChangeArrowheads="1"/>
            </p:cNvSpPr>
            <p:nvPr/>
          </p:nvSpPr>
          <p:spPr bwMode="auto">
            <a:xfrm>
              <a:off x="2465" y="1168"/>
              <a:ext cx="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" name="Oval 167"/>
            <p:cNvSpPr>
              <a:spLocks noChangeArrowheads="1"/>
            </p:cNvSpPr>
            <p:nvPr/>
          </p:nvSpPr>
          <p:spPr bwMode="auto">
            <a:xfrm>
              <a:off x="3738" y="1444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Rectangle 168"/>
            <p:cNvSpPr>
              <a:spLocks noChangeArrowheads="1"/>
            </p:cNvSpPr>
            <p:nvPr/>
          </p:nvSpPr>
          <p:spPr bwMode="auto">
            <a:xfrm>
              <a:off x="3786" y="1486"/>
              <a:ext cx="7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1’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4" name="Oval 169"/>
            <p:cNvSpPr>
              <a:spLocks noChangeArrowheads="1"/>
            </p:cNvSpPr>
            <p:nvPr/>
          </p:nvSpPr>
          <p:spPr bwMode="auto">
            <a:xfrm>
              <a:off x="4574" y="1482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Rectangle 170"/>
            <p:cNvSpPr>
              <a:spLocks noChangeArrowheads="1"/>
            </p:cNvSpPr>
            <p:nvPr/>
          </p:nvSpPr>
          <p:spPr bwMode="auto">
            <a:xfrm>
              <a:off x="4623" y="1523"/>
              <a:ext cx="73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2’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6" name="Oval 171"/>
            <p:cNvSpPr>
              <a:spLocks noChangeArrowheads="1"/>
            </p:cNvSpPr>
            <p:nvPr/>
          </p:nvSpPr>
          <p:spPr bwMode="auto">
            <a:xfrm>
              <a:off x="4688" y="1710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Rectangle 172"/>
            <p:cNvSpPr>
              <a:spLocks noChangeArrowheads="1"/>
            </p:cNvSpPr>
            <p:nvPr/>
          </p:nvSpPr>
          <p:spPr bwMode="auto">
            <a:xfrm>
              <a:off x="4737" y="1752"/>
              <a:ext cx="7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3’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Oval 173"/>
            <p:cNvSpPr>
              <a:spLocks noChangeArrowheads="1"/>
            </p:cNvSpPr>
            <p:nvPr/>
          </p:nvSpPr>
          <p:spPr bwMode="auto">
            <a:xfrm>
              <a:off x="3738" y="1862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Rectangle 174"/>
            <p:cNvSpPr>
              <a:spLocks noChangeArrowheads="1"/>
            </p:cNvSpPr>
            <p:nvPr/>
          </p:nvSpPr>
          <p:spPr bwMode="auto">
            <a:xfrm>
              <a:off x="3786" y="1904"/>
              <a:ext cx="7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4’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Oval 175"/>
            <p:cNvSpPr>
              <a:spLocks noChangeArrowheads="1"/>
            </p:cNvSpPr>
            <p:nvPr/>
          </p:nvSpPr>
          <p:spPr bwMode="auto">
            <a:xfrm>
              <a:off x="4536" y="2166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1" name="Rectangle 176"/>
            <p:cNvSpPr>
              <a:spLocks noChangeArrowheads="1"/>
            </p:cNvSpPr>
            <p:nvPr/>
          </p:nvSpPr>
          <p:spPr bwMode="auto">
            <a:xfrm>
              <a:off x="4586" y="2208"/>
              <a:ext cx="7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5’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Oval 177"/>
            <p:cNvSpPr>
              <a:spLocks noChangeArrowheads="1"/>
            </p:cNvSpPr>
            <p:nvPr/>
          </p:nvSpPr>
          <p:spPr bwMode="auto">
            <a:xfrm>
              <a:off x="4422" y="2356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3" name="Rectangle 178"/>
            <p:cNvSpPr>
              <a:spLocks noChangeArrowheads="1"/>
            </p:cNvSpPr>
            <p:nvPr/>
          </p:nvSpPr>
          <p:spPr bwMode="auto">
            <a:xfrm>
              <a:off x="4471" y="2398"/>
              <a:ext cx="73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6’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Oval 179"/>
            <p:cNvSpPr>
              <a:spLocks noChangeArrowheads="1"/>
            </p:cNvSpPr>
            <p:nvPr/>
          </p:nvSpPr>
          <p:spPr bwMode="auto">
            <a:xfrm>
              <a:off x="4650" y="2660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5" name="Rectangle 180"/>
            <p:cNvSpPr>
              <a:spLocks noChangeArrowheads="1"/>
            </p:cNvSpPr>
            <p:nvPr/>
          </p:nvSpPr>
          <p:spPr bwMode="auto">
            <a:xfrm>
              <a:off x="4699" y="2703"/>
              <a:ext cx="7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7’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Rectangle 181"/>
            <p:cNvSpPr>
              <a:spLocks noChangeArrowheads="1"/>
            </p:cNvSpPr>
            <p:nvPr/>
          </p:nvSpPr>
          <p:spPr bwMode="auto">
            <a:xfrm>
              <a:off x="3814" y="3154"/>
              <a:ext cx="1068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7" name="Rectangle 182"/>
            <p:cNvSpPr>
              <a:spLocks noChangeArrowheads="1"/>
            </p:cNvSpPr>
            <p:nvPr/>
          </p:nvSpPr>
          <p:spPr bwMode="auto">
            <a:xfrm>
              <a:off x="3858" y="3212"/>
              <a:ext cx="8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3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Rectangle 183"/>
            <p:cNvSpPr>
              <a:spLocks noChangeArrowheads="1"/>
            </p:cNvSpPr>
            <p:nvPr/>
          </p:nvSpPr>
          <p:spPr bwMode="auto">
            <a:xfrm>
              <a:off x="3953" y="3173"/>
              <a:ext cx="27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200" b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延时</a:t>
              </a:r>
            </a:p>
          </p:txBody>
        </p:sp>
        <p:sp>
          <p:nvSpPr>
            <p:cNvPr id="99" name="Rectangle 184"/>
            <p:cNvSpPr>
              <a:spLocks noChangeArrowheads="1"/>
            </p:cNvSpPr>
            <p:nvPr/>
          </p:nvSpPr>
          <p:spPr bwMode="auto">
            <a:xfrm>
              <a:off x="3953" y="3393"/>
              <a:ext cx="27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200" b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带宽</a:t>
              </a:r>
            </a:p>
          </p:txBody>
        </p:sp>
        <p:sp>
          <p:nvSpPr>
            <p:cNvPr id="100" name="Rectangle 185"/>
            <p:cNvSpPr>
              <a:spLocks noChangeArrowheads="1"/>
            </p:cNvSpPr>
            <p:nvPr/>
          </p:nvSpPr>
          <p:spPr bwMode="auto">
            <a:xfrm>
              <a:off x="3858" y="3416"/>
              <a:ext cx="8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3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Rectangle 186"/>
            <p:cNvSpPr>
              <a:spLocks noChangeArrowheads="1"/>
            </p:cNvSpPr>
            <p:nvPr/>
          </p:nvSpPr>
          <p:spPr bwMode="auto">
            <a:xfrm>
              <a:off x="3953" y="3566"/>
              <a:ext cx="41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200" b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丢包率</a:t>
              </a:r>
            </a:p>
          </p:txBody>
        </p:sp>
        <p:sp>
          <p:nvSpPr>
            <p:cNvPr id="102" name="Rectangle 187"/>
            <p:cNvSpPr>
              <a:spLocks noChangeArrowheads="1"/>
            </p:cNvSpPr>
            <p:nvPr/>
          </p:nvSpPr>
          <p:spPr bwMode="auto">
            <a:xfrm>
              <a:off x="2180" y="1558"/>
              <a:ext cx="976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" name="Rectangle 188"/>
            <p:cNvSpPr>
              <a:spLocks noChangeArrowheads="1"/>
            </p:cNvSpPr>
            <p:nvPr/>
          </p:nvSpPr>
          <p:spPr bwMode="auto">
            <a:xfrm>
              <a:off x="2225" y="1581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" name="Rectangle 189"/>
            <p:cNvSpPr>
              <a:spLocks noChangeArrowheads="1"/>
            </p:cNvSpPr>
            <p:nvPr/>
          </p:nvSpPr>
          <p:spPr bwMode="auto">
            <a:xfrm>
              <a:off x="2294" y="1581"/>
              <a:ext cx="61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CPU speed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" name="Rectangle 190"/>
            <p:cNvSpPr>
              <a:spLocks noChangeArrowheads="1"/>
            </p:cNvSpPr>
            <p:nvPr/>
          </p:nvSpPr>
          <p:spPr bwMode="auto">
            <a:xfrm>
              <a:off x="2225" y="1673"/>
              <a:ext cx="6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" name="Rectangle 191"/>
            <p:cNvSpPr>
              <a:spLocks noChangeArrowheads="1"/>
            </p:cNvSpPr>
            <p:nvPr/>
          </p:nvSpPr>
          <p:spPr bwMode="auto">
            <a:xfrm>
              <a:off x="2294" y="1673"/>
              <a:ext cx="541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MEM Size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" name="Rectangle 192"/>
            <p:cNvSpPr>
              <a:spLocks noChangeArrowheads="1"/>
            </p:cNvSpPr>
            <p:nvPr/>
          </p:nvSpPr>
          <p:spPr bwMode="auto">
            <a:xfrm>
              <a:off x="2225" y="1763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Rectangle 193"/>
            <p:cNvSpPr>
              <a:spLocks noChangeArrowheads="1"/>
            </p:cNvSpPr>
            <p:nvPr/>
          </p:nvSpPr>
          <p:spPr bwMode="auto">
            <a:xfrm>
              <a:off x="2294" y="1763"/>
              <a:ext cx="7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System Load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Rectangle 194"/>
            <p:cNvSpPr>
              <a:spLocks noChangeArrowheads="1"/>
            </p:cNvSpPr>
            <p:nvPr/>
          </p:nvSpPr>
          <p:spPr bwMode="auto">
            <a:xfrm>
              <a:off x="2225" y="1855"/>
              <a:ext cx="6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" name="Rectangle 195"/>
            <p:cNvSpPr>
              <a:spLocks noChangeArrowheads="1"/>
            </p:cNvSpPr>
            <p:nvPr/>
          </p:nvSpPr>
          <p:spPr bwMode="auto">
            <a:xfrm>
              <a:off x="2294" y="1855"/>
              <a:ext cx="91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Disk I/O Speed 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Rectangle 196"/>
            <p:cNvSpPr>
              <a:spLocks noChangeArrowheads="1"/>
            </p:cNvSpPr>
            <p:nvPr/>
          </p:nvSpPr>
          <p:spPr bwMode="auto">
            <a:xfrm>
              <a:off x="2225" y="1945"/>
              <a:ext cx="6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" name="Rectangle 197"/>
            <p:cNvSpPr>
              <a:spLocks noChangeArrowheads="1"/>
            </p:cNvSpPr>
            <p:nvPr/>
          </p:nvSpPr>
          <p:spPr bwMode="auto">
            <a:xfrm>
              <a:off x="2294" y="1945"/>
              <a:ext cx="1035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Operating System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Rectangle 198"/>
            <p:cNvSpPr>
              <a:spLocks noChangeArrowheads="1"/>
            </p:cNvSpPr>
            <p:nvPr/>
          </p:nvSpPr>
          <p:spPr bwMode="auto">
            <a:xfrm>
              <a:off x="2454" y="2037"/>
              <a:ext cx="6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Rectangle 199"/>
            <p:cNvSpPr>
              <a:spLocks noChangeArrowheads="1"/>
            </p:cNvSpPr>
            <p:nvPr/>
          </p:nvSpPr>
          <p:spPr bwMode="auto">
            <a:xfrm>
              <a:off x="2522" y="2037"/>
              <a:ext cx="881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R/W buffer size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Rectangle 200"/>
            <p:cNvSpPr>
              <a:spLocks noChangeArrowheads="1"/>
            </p:cNvSpPr>
            <p:nvPr/>
          </p:nvSpPr>
          <p:spPr bwMode="auto">
            <a:xfrm>
              <a:off x="2454" y="2128"/>
              <a:ext cx="6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" name="Rectangle 201"/>
            <p:cNvSpPr>
              <a:spLocks noChangeArrowheads="1"/>
            </p:cNvSpPr>
            <p:nvPr/>
          </p:nvSpPr>
          <p:spPr bwMode="auto">
            <a:xfrm>
              <a:off x="2522" y="2128"/>
              <a:ext cx="873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Disk cache size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Rectangle 202"/>
            <p:cNvSpPr>
              <a:spLocks noChangeArrowheads="1"/>
            </p:cNvSpPr>
            <p:nvPr/>
          </p:nvSpPr>
          <p:spPr bwMode="auto">
            <a:xfrm>
              <a:off x="2225" y="2219"/>
              <a:ext cx="6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" name="Rectangle 203"/>
            <p:cNvSpPr>
              <a:spLocks noChangeArrowheads="1"/>
            </p:cNvSpPr>
            <p:nvPr/>
          </p:nvSpPr>
          <p:spPr bwMode="auto">
            <a:xfrm>
              <a:off x="2294" y="2219"/>
              <a:ext cx="610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NIC Speed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19" name="Group 204"/>
            <p:cNvGrpSpPr>
              <a:grpSpLocks/>
            </p:cNvGrpSpPr>
            <p:nvPr/>
          </p:nvGrpSpPr>
          <p:grpSpPr bwMode="auto">
            <a:xfrm>
              <a:off x="1762" y="2994"/>
              <a:ext cx="209" cy="19"/>
              <a:chOff x="1762" y="2994"/>
              <a:chExt cx="209" cy="19"/>
            </a:xfrm>
          </p:grpSpPr>
          <p:sp>
            <p:nvSpPr>
              <p:cNvPr id="344" name="Rectangle 205"/>
              <p:cNvSpPr>
                <a:spLocks noChangeArrowheads="1"/>
              </p:cNvSpPr>
              <p:nvPr/>
            </p:nvSpPr>
            <p:spPr bwMode="auto">
              <a:xfrm>
                <a:off x="1762" y="2994"/>
                <a:ext cx="76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5" name="Rectangle 206"/>
              <p:cNvSpPr>
                <a:spLocks noChangeArrowheads="1"/>
              </p:cNvSpPr>
              <p:nvPr/>
            </p:nvSpPr>
            <p:spPr bwMode="auto">
              <a:xfrm>
                <a:off x="1895" y="2994"/>
                <a:ext cx="76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20" name="Group 207"/>
            <p:cNvGrpSpPr>
              <a:grpSpLocks/>
            </p:cNvGrpSpPr>
            <p:nvPr/>
          </p:nvGrpSpPr>
          <p:grpSpPr bwMode="auto">
            <a:xfrm>
              <a:off x="3586" y="2994"/>
              <a:ext cx="342" cy="19"/>
              <a:chOff x="3586" y="2994"/>
              <a:chExt cx="342" cy="19"/>
            </a:xfrm>
          </p:grpSpPr>
          <p:sp>
            <p:nvSpPr>
              <p:cNvPr id="341" name="Rectangle 208"/>
              <p:cNvSpPr>
                <a:spLocks noChangeArrowheads="1"/>
              </p:cNvSpPr>
              <p:nvPr/>
            </p:nvSpPr>
            <p:spPr bwMode="auto">
              <a:xfrm>
                <a:off x="3586" y="2994"/>
                <a:ext cx="76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2" name="Rectangle 209"/>
              <p:cNvSpPr>
                <a:spLocks noChangeArrowheads="1"/>
              </p:cNvSpPr>
              <p:nvPr/>
            </p:nvSpPr>
            <p:spPr bwMode="auto">
              <a:xfrm>
                <a:off x="3719" y="2994"/>
                <a:ext cx="76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3" name="Rectangle 210"/>
              <p:cNvSpPr>
                <a:spLocks noChangeArrowheads="1"/>
              </p:cNvSpPr>
              <p:nvPr/>
            </p:nvSpPr>
            <p:spPr bwMode="auto">
              <a:xfrm>
                <a:off x="3852" y="2994"/>
                <a:ext cx="76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21" name="Rectangle 211"/>
            <p:cNvSpPr>
              <a:spLocks noChangeArrowheads="1"/>
            </p:cNvSpPr>
            <p:nvPr/>
          </p:nvSpPr>
          <p:spPr bwMode="auto">
            <a:xfrm>
              <a:off x="2142" y="1330"/>
              <a:ext cx="923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Rectangle 212"/>
            <p:cNvSpPr>
              <a:spLocks noChangeArrowheads="1"/>
            </p:cNvSpPr>
            <p:nvPr/>
          </p:nvSpPr>
          <p:spPr bwMode="auto">
            <a:xfrm>
              <a:off x="4118" y="2660"/>
              <a:ext cx="342" cy="19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Rectangle 213"/>
            <p:cNvSpPr>
              <a:spLocks noChangeArrowheads="1"/>
            </p:cNvSpPr>
            <p:nvPr/>
          </p:nvSpPr>
          <p:spPr bwMode="auto">
            <a:xfrm>
              <a:off x="4192" y="2690"/>
              <a:ext cx="27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3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R/S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" name="Rectangle 214"/>
            <p:cNvSpPr>
              <a:spLocks noChangeArrowheads="1"/>
            </p:cNvSpPr>
            <p:nvPr/>
          </p:nvSpPr>
          <p:spPr bwMode="auto">
            <a:xfrm>
              <a:off x="926" y="2952"/>
              <a:ext cx="37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Rectangle 215"/>
            <p:cNvSpPr>
              <a:spLocks noChangeArrowheads="1"/>
            </p:cNvSpPr>
            <p:nvPr/>
          </p:nvSpPr>
          <p:spPr bwMode="auto">
            <a:xfrm>
              <a:off x="972" y="2977"/>
              <a:ext cx="41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6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LAN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6" name="Rectangle 216"/>
            <p:cNvSpPr>
              <a:spLocks noChangeArrowheads="1"/>
            </p:cNvSpPr>
            <p:nvPr/>
          </p:nvSpPr>
          <p:spPr bwMode="auto">
            <a:xfrm>
              <a:off x="2697" y="3294"/>
              <a:ext cx="44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Rectangle 217"/>
            <p:cNvSpPr>
              <a:spLocks noChangeArrowheads="1"/>
            </p:cNvSpPr>
            <p:nvPr/>
          </p:nvSpPr>
          <p:spPr bwMode="auto">
            <a:xfrm>
              <a:off x="2742" y="3317"/>
              <a:ext cx="499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6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WAN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28" name="Group 218"/>
            <p:cNvGrpSpPr>
              <a:grpSpLocks/>
            </p:cNvGrpSpPr>
            <p:nvPr/>
          </p:nvGrpSpPr>
          <p:grpSpPr bwMode="auto">
            <a:xfrm>
              <a:off x="3890" y="2485"/>
              <a:ext cx="980" cy="631"/>
              <a:chOff x="3890" y="2485"/>
              <a:chExt cx="980" cy="631"/>
            </a:xfrm>
          </p:grpSpPr>
          <p:sp>
            <p:nvSpPr>
              <p:cNvPr id="327" name="Freeform 219"/>
              <p:cNvSpPr>
                <a:spLocks/>
              </p:cNvSpPr>
              <p:nvPr/>
            </p:nvSpPr>
            <p:spPr bwMode="auto">
              <a:xfrm>
                <a:off x="3928" y="2523"/>
                <a:ext cx="942" cy="593"/>
              </a:xfrm>
              <a:custGeom>
                <a:avLst/>
                <a:gdLst>
                  <a:gd name="T0" fmla="*/ 22 w 248"/>
                  <a:gd name="T1" fmla="*/ 52 h 156"/>
                  <a:gd name="T2" fmla="*/ 0 w 248"/>
                  <a:gd name="T3" fmla="*/ 73 h 156"/>
                  <a:gd name="T4" fmla="*/ 12 w 248"/>
                  <a:gd name="T5" fmla="*/ 92 h 156"/>
                  <a:gd name="T6" fmla="*/ 12 w 248"/>
                  <a:gd name="T7" fmla="*/ 91 h 156"/>
                  <a:gd name="T8" fmla="*/ 5 w 248"/>
                  <a:gd name="T9" fmla="*/ 106 h 156"/>
                  <a:gd name="T10" fmla="*/ 30 w 248"/>
                  <a:gd name="T11" fmla="*/ 127 h 156"/>
                  <a:gd name="T12" fmla="*/ 33 w 248"/>
                  <a:gd name="T13" fmla="*/ 127 h 156"/>
                  <a:gd name="T14" fmla="*/ 33 w 248"/>
                  <a:gd name="T15" fmla="*/ 127 h 156"/>
                  <a:gd name="T16" fmla="*/ 72 w 248"/>
                  <a:gd name="T17" fmla="*/ 147 h 156"/>
                  <a:gd name="T18" fmla="*/ 95 w 248"/>
                  <a:gd name="T19" fmla="*/ 141 h 156"/>
                  <a:gd name="T20" fmla="*/ 94 w 248"/>
                  <a:gd name="T21" fmla="*/ 141 h 156"/>
                  <a:gd name="T22" fmla="*/ 127 w 248"/>
                  <a:gd name="T23" fmla="*/ 156 h 156"/>
                  <a:gd name="T24" fmla="*/ 164 w 248"/>
                  <a:gd name="T25" fmla="*/ 132 h 156"/>
                  <a:gd name="T26" fmla="*/ 164 w 248"/>
                  <a:gd name="T27" fmla="*/ 132 h 156"/>
                  <a:gd name="T28" fmla="*/ 181 w 248"/>
                  <a:gd name="T29" fmla="*/ 137 h 156"/>
                  <a:gd name="T30" fmla="*/ 215 w 248"/>
                  <a:gd name="T31" fmla="*/ 109 h 156"/>
                  <a:gd name="T32" fmla="*/ 215 w 248"/>
                  <a:gd name="T33" fmla="*/ 108 h 156"/>
                  <a:gd name="T34" fmla="*/ 248 w 248"/>
                  <a:gd name="T35" fmla="*/ 75 h 156"/>
                  <a:gd name="T36" fmla="*/ 240 w 248"/>
                  <a:gd name="T37" fmla="*/ 55 h 156"/>
                  <a:gd name="T38" fmla="*/ 240 w 248"/>
                  <a:gd name="T39" fmla="*/ 55 h 156"/>
                  <a:gd name="T40" fmla="*/ 242 w 248"/>
                  <a:gd name="T41" fmla="*/ 45 h 156"/>
                  <a:gd name="T42" fmla="*/ 220 w 248"/>
                  <a:gd name="T43" fmla="*/ 19 h 156"/>
                  <a:gd name="T44" fmla="*/ 220 w 248"/>
                  <a:gd name="T45" fmla="*/ 19 h 156"/>
                  <a:gd name="T46" fmla="*/ 192 w 248"/>
                  <a:gd name="T47" fmla="*/ 0 h 156"/>
                  <a:gd name="T48" fmla="*/ 171 w 248"/>
                  <a:gd name="T49" fmla="*/ 8 h 156"/>
                  <a:gd name="T50" fmla="*/ 171 w 248"/>
                  <a:gd name="T51" fmla="*/ 8 h 156"/>
                  <a:gd name="T52" fmla="*/ 151 w 248"/>
                  <a:gd name="T53" fmla="*/ 0 h 156"/>
                  <a:gd name="T54" fmla="*/ 129 w 248"/>
                  <a:gd name="T55" fmla="*/ 11 h 156"/>
                  <a:gd name="T56" fmla="*/ 129 w 248"/>
                  <a:gd name="T57" fmla="*/ 12 h 156"/>
                  <a:gd name="T58" fmla="*/ 107 w 248"/>
                  <a:gd name="T59" fmla="*/ 4 h 156"/>
                  <a:gd name="T60" fmla="*/ 80 w 248"/>
                  <a:gd name="T61" fmla="*/ 18 h 156"/>
                  <a:gd name="T62" fmla="*/ 80 w 248"/>
                  <a:gd name="T63" fmla="*/ 18 h 156"/>
                  <a:gd name="T64" fmla="*/ 61 w 248"/>
                  <a:gd name="T65" fmla="*/ 14 h 156"/>
                  <a:gd name="T66" fmla="*/ 22 w 248"/>
                  <a:gd name="T67" fmla="*/ 47 h 156"/>
                  <a:gd name="T68" fmla="*/ 22 w 248"/>
                  <a:gd name="T69" fmla="*/ 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8" h="156">
                    <a:moveTo>
                      <a:pt x="22" y="52"/>
                    </a:moveTo>
                    <a:cubicBezTo>
                      <a:pt x="10" y="53"/>
                      <a:pt x="0" y="62"/>
                      <a:pt x="0" y="73"/>
                    </a:cubicBezTo>
                    <a:cubicBezTo>
                      <a:pt x="0" y="81"/>
                      <a:pt x="5" y="88"/>
                      <a:pt x="12" y="92"/>
                    </a:cubicBezTo>
                    <a:lnTo>
                      <a:pt x="12" y="91"/>
                    </a:lnTo>
                    <a:cubicBezTo>
                      <a:pt x="8" y="95"/>
                      <a:pt x="5" y="101"/>
                      <a:pt x="5" y="106"/>
                    </a:cubicBezTo>
                    <a:cubicBezTo>
                      <a:pt x="5" y="118"/>
                      <a:pt x="17" y="127"/>
                      <a:pt x="30" y="127"/>
                    </a:cubicBezTo>
                    <a:cubicBezTo>
                      <a:pt x="31" y="127"/>
                      <a:pt x="32" y="127"/>
                      <a:pt x="33" y="127"/>
                    </a:cubicBezTo>
                    <a:lnTo>
                      <a:pt x="33" y="127"/>
                    </a:lnTo>
                    <a:cubicBezTo>
                      <a:pt x="41" y="139"/>
                      <a:pt x="56" y="147"/>
                      <a:pt x="72" y="147"/>
                    </a:cubicBezTo>
                    <a:cubicBezTo>
                      <a:pt x="80" y="147"/>
                      <a:pt x="88" y="145"/>
                      <a:pt x="95" y="141"/>
                    </a:cubicBezTo>
                    <a:lnTo>
                      <a:pt x="94" y="141"/>
                    </a:lnTo>
                    <a:cubicBezTo>
                      <a:pt x="102" y="150"/>
                      <a:pt x="114" y="156"/>
                      <a:pt x="127" y="156"/>
                    </a:cubicBezTo>
                    <a:cubicBezTo>
                      <a:pt x="144" y="156"/>
                      <a:pt x="159" y="146"/>
                      <a:pt x="164" y="132"/>
                    </a:cubicBezTo>
                    <a:lnTo>
                      <a:pt x="164" y="132"/>
                    </a:lnTo>
                    <a:cubicBezTo>
                      <a:pt x="169" y="135"/>
                      <a:pt x="175" y="137"/>
                      <a:pt x="181" y="137"/>
                    </a:cubicBezTo>
                    <a:cubicBezTo>
                      <a:pt x="200" y="137"/>
                      <a:pt x="214" y="124"/>
                      <a:pt x="215" y="109"/>
                    </a:cubicBezTo>
                    <a:lnTo>
                      <a:pt x="215" y="108"/>
                    </a:lnTo>
                    <a:cubicBezTo>
                      <a:pt x="234" y="106"/>
                      <a:pt x="248" y="92"/>
                      <a:pt x="248" y="75"/>
                    </a:cubicBezTo>
                    <a:cubicBezTo>
                      <a:pt x="248" y="68"/>
                      <a:pt x="245" y="61"/>
                      <a:pt x="240" y="55"/>
                    </a:cubicBezTo>
                    <a:lnTo>
                      <a:pt x="240" y="55"/>
                    </a:lnTo>
                    <a:cubicBezTo>
                      <a:pt x="241" y="52"/>
                      <a:pt x="242" y="48"/>
                      <a:pt x="242" y="45"/>
                    </a:cubicBezTo>
                    <a:cubicBezTo>
                      <a:pt x="242" y="33"/>
                      <a:pt x="233" y="22"/>
                      <a:pt x="220" y="19"/>
                    </a:cubicBezTo>
                    <a:lnTo>
                      <a:pt x="220" y="19"/>
                    </a:lnTo>
                    <a:cubicBezTo>
                      <a:pt x="217" y="8"/>
                      <a:pt x="206" y="0"/>
                      <a:pt x="192" y="0"/>
                    </a:cubicBezTo>
                    <a:cubicBezTo>
                      <a:pt x="184" y="0"/>
                      <a:pt x="176" y="3"/>
                      <a:pt x="171" y="8"/>
                    </a:cubicBezTo>
                    <a:lnTo>
                      <a:pt x="171" y="8"/>
                    </a:lnTo>
                    <a:cubicBezTo>
                      <a:pt x="166" y="3"/>
                      <a:pt x="159" y="0"/>
                      <a:pt x="151" y="0"/>
                    </a:cubicBezTo>
                    <a:cubicBezTo>
                      <a:pt x="142" y="0"/>
                      <a:pt x="133" y="4"/>
                      <a:pt x="129" y="11"/>
                    </a:cubicBezTo>
                    <a:lnTo>
                      <a:pt x="129" y="12"/>
                    </a:lnTo>
                    <a:cubicBezTo>
                      <a:pt x="123" y="7"/>
                      <a:pt x="115" y="4"/>
                      <a:pt x="107" y="4"/>
                    </a:cubicBezTo>
                    <a:cubicBezTo>
                      <a:pt x="96" y="4"/>
                      <a:pt x="86" y="10"/>
                      <a:pt x="80" y="18"/>
                    </a:cubicBezTo>
                    <a:lnTo>
                      <a:pt x="80" y="18"/>
                    </a:lnTo>
                    <a:cubicBezTo>
                      <a:pt x="74" y="15"/>
                      <a:pt x="68" y="14"/>
                      <a:pt x="61" y="14"/>
                    </a:cubicBezTo>
                    <a:cubicBezTo>
                      <a:pt x="39" y="14"/>
                      <a:pt x="22" y="29"/>
                      <a:pt x="22" y="47"/>
                    </a:cubicBezTo>
                    <a:cubicBezTo>
                      <a:pt x="22" y="49"/>
                      <a:pt x="22" y="50"/>
                      <a:pt x="22" y="52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8" name="Freeform 220"/>
              <p:cNvSpPr>
                <a:spLocks/>
              </p:cNvSpPr>
              <p:nvPr/>
            </p:nvSpPr>
            <p:spPr bwMode="auto">
              <a:xfrm>
                <a:off x="3890" y="2485"/>
                <a:ext cx="942" cy="593"/>
              </a:xfrm>
              <a:custGeom>
                <a:avLst/>
                <a:gdLst>
                  <a:gd name="T0" fmla="*/ 22 w 248"/>
                  <a:gd name="T1" fmla="*/ 52 h 156"/>
                  <a:gd name="T2" fmla="*/ 0 w 248"/>
                  <a:gd name="T3" fmla="*/ 73 h 156"/>
                  <a:gd name="T4" fmla="*/ 12 w 248"/>
                  <a:gd name="T5" fmla="*/ 92 h 156"/>
                  <a:gd name="T6" fmla="*/ 12 w 248"/>
                  <a:gd name="T7" fmla="*/ 91 h 156"/>
                  <a:gd name="T8" fmla="*/ 5 w 248"/>
                  <a:gd name="T9" fmla="*/ 106 h 156"/>
                  <a:gd name="T10" fmla="*/ 30 w 248"/>
                  <a:gd name="T11" fmla="*/ 127 h 156"/>
                  <a:gd name="T12" fmla="*/ 33 w 248"/>
                  <a:gd name="T13" fmla="*/ 127 h 156"/>
                  <a:gd name="T14" fmla="*/ 33 w 248"/>
                  <a:gd name="T15" fmla="*/ 127 h 156"/>
                  <a:gd name="T16" fmla="*/ 72 w 248"/>
                  <a:gd name="T17" fmla="*/ 147 h 156"/>
                  <a:gd name="T18" fmla="*/ 95 w 248"/>
                  <a:gd name="T19" fmla="*/ 141 h 156"/>
                  <a:gd name="T20" fmla="*/ 94 w 248"/>
                  <a:gd name="T21" fmla="*/ 141 h 156"/>
                  <a:gd name="T22" fmla="*/ 127 w 248"/>
                  <a:gd name="T23" fmla="*/ 156 h 156"/>
                  <a:gd name="T24" fmla="*/ 164 w 248"/>
                  <a:gd name="T25" fmla="*/ 132 h 156"/>
                  <a:gd name="T26" fmla="*/ 164 w 248"/>
                  <a:gd name="T27" fmla="*/ 132 h 156"/>
                  <a:gd name="T28" fmla="*/ 181 w 248"/>
                  <a:gd name="T29" fmla="*/ 137 h 156"/>
                  <a:gd name="T30" fmla="*/ 215 w 248"/>
                  <a:gd name="T31" fmla="*/ 109 h 156"/>
                  <a:gd name="T32" fmla="*/ 215 w 248"/>
                  <a:gd name="T33" fmla="*/ 108 h 156"/>
                  <a:gd name="T34" fmla="*/ 248 w 248"/>
                  <a:gd name="T35" fmla="*/ 75 h 156"/>
                  <a:gd name="T36" fmla="*/ 240 w 248"/>
                  <a:gd name="T37" fmla="*/ 55 h 156"/>
                  <a:gd name="T38" fmla="*/ 240 w 248"/>
                  <a:gd name="T39" fmla="*/ 55 h 156"/>
                  <a:gd name="T40" fmla="*/ 242 w 248"/>
                  <a:gd name="T41" fmla="*/ 45 h 156"/>
                  <a:gd name="T42" fmla="*/ 220 w 248"/>
                  <a:gd name="T43" fmla="*/ 19 h 156"/>
                  <a:gd name="T44" fmla="*/ 220 w 248"/>
                  <a:gd name="T45" fmla="*/ 19 h 156"/>
                  <a:gd name="T46" fmla="*/ 192 w 248"/>
                  <a:gd name="T47" fmla="*/ 0 h 156"/>
                  <a:gd name="T48" fmla="*/ 171 w 248"/>
                  <a:gd name="T49" fmla="*/ 8 h 156"/>
                  <a:gd name="T50" fmla="*/ 171 w 248"/>
                  <a:gd name="T51" fmla="*/ 8 h 156"/>
                  <a:gd name="T52" fmla="*/ 151 w 248"/>
                  <a:gd name="T53" fmla="*/ 0 h 156"/>
                  <a:gd name="T54" fmla="*/ 129 w 248"/>
                  <a:gd name="T55" fmla="*/ 11 h 156"/>
                  <a:gd name="T56" fmla="*/ 129 w 248"/>
                  <a:gd name="T57" fmla="*/ 12 h 156"/>
                  <a:gd name="T58" fmla="*/ 107 w 248"/>
                  <a:gd name="T59" fmla="*/ 4 h 156"/>
                  <a:gd name="T60" fmla="*/ 80 w 248"/>
                  <a:gd name="T61" fmla="*/ 18 h 156"/>
                  <a:gd name="T62" fmla="*/ 80 w 248"/>
                  <a:gd name="T63" fmla="*/ 18 h 156"/>
                  <a:gd name="T64" fmla="*/ 61 w 248"/>
                  <a:gd name="T65" fmla="*/ 14 h 156"/>
                  <a:gd name="T66" fmla="*/ 22 w 248"/>
                  <a:gd name="T67" fmla="*/ 47 h 156"/>
                  <a:gd name="T68" fmla="*/ 22 w 248"/>
                  <a:gd name="T69" fmla="*/ 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8" h="156">
                    <a:moveTo>
                      <a:pt x="22" y="52"/>
                    </a:moveTo>
                    <a:cubicBezTo>
                      <a:pt x="10" y="53"/>
                      <a:pt x="0" y="62"/>
                      <a:pt x="0" y="73"/>
                    </a:cubicBezTo>
                    <a:cubicBezTo>
                      <a:pt x="0" y="81"/>
                      <a:pt x="5" y="88"/>
                      <a:pt x="12" y="92"/>
                    </a:cubicBezTo>
                    <a:lnTo>
                      <a:pt x="12" y="91"/>
                    </a:lnTo>
                    <a:cubicBezTo>
                      <a:pt x="8" y="95"/>
                      <a:pt x="5" y="101"/>
                      <a:pt x="5" y="106"/>
                    </a:cubicBezTo>
                    <a:cubicBezTo>
                      <a:pt x="5" y="118"/>
                      <a:pt x="17" y="127"/>
                      <a:pt x="30" y="127"/>
                    </a:cubicBezTo>
                    <a:cubicBezTo>
                      <a:pt x="31" y="127"/>
                      <a:pt x="32" y="127"/>
                      <a:pt x="33" y="127"/>
                    </a:cubicBezTo>
                    <a:lnTo>
                      <a:pt x="33" y="127"/>
                    </a:lnTo>
                    <a:cubicBezTo>
                      <a:pt x="41" y="139"/>
                      <a:pt x="56" y="147"/>
                      <a:pt x="72" y="147"/>
                    </a:cubicBezTo>
                    <a:cubicBezTo>
                      <a:pt x="80" y="147"/>
                      <a:pt x="88" y="145"/>
                      <a:pt x="95" y="141"/>
                    </a:cubicBezTo>
                    <a:lnTo>
                      <a:pt x="94" y="141"/>
                    </a:lnTo>
                    <a:cubicBezTo>
                      <a:pt x="102" y="150"/>
                      <a:pt x="114" y="156"/>
                      <a:pt x="127" y="156"/>
                    </a:cubicBezTo>
                    <a:cubicBezTo>
                      <a:pt x="144" y="156"/>
                      <a:pt x="159" y="146"/>
                      <a:pt x="164" y="132"/>
                    </a:cubicBezTo>
                    <a:lnTo>
                      <a:pt x="164" y="132"/>
                    </a:lnTo>
                    <a:cubicBezTo>
                      <a:pt x="169" y="135"/>
                      <a:pt x="175" y="137"/>
                      <a:pt x="181" y="137"/>
                    </a:cubicBezTo>
                    <a:cubicBezTo>
                      <a:pt x="200" y="137"/>
                      <a:pt x="214" y="124"/>
                      <a:pt x="215" y="109"/>
                    </a:cubicBezTo>
                    <a:lnTo>
                      <a:pt x="215" y="108"/>
                    </a:lnTo>
                    <a:cubicBezTo>
                      <a:pt x="234" y="106"/>
                      <a:pt x="248" y="92"/>
                      <a:pt x="248" y="75"/>
                    </a:cubicBezTo>
                    <a:cubicBezTo>
                      <a:pt x="248" y="68"/>
                      <a:pt x="245" y="61"/>
                      <a:pt x="240" y="55"/>
                    </a:cubicBezTo>
                    <a:lnTo>
                      <a:pt x="240" y="55"/>
                    </a:lnTo>
                    <a:cubicBezTo>
                      <a:pt x="241" y="52"/>
                      <a:pt x="242" y="48"/>
                      <a:pt x="242" y="45"/>
                    </a:cubicBezTo>
                    <a:cubicBezTo>
                      <a:pt x="242" y="33"/>
                      <a:pt x="233" y="22"/>
                      <a:pt x="220" y="19"/>
                    </a:cubicBezTo>
                    <a:lnTo>
                      <a:pt x="220" y="19"/>
                    </a:lnTo>
                    <a:cubicBezTo>
                      <a:pt x="217" y="8"/>
                      <a:pt x="206" y="0"/>
                      <a:pt x="192" y="0"/>
                    </a:cubicBezTo>
                    <a:cubicBezTo>
                      <a:pt x="184" y="0"/>
                      <a:pt x="176" y="3"/>
                      <a:pt x="171" y="8"/>
                    </a:cubicBezTo>
                    <a:lnTo>
                      <a:pt x="171" y="8"/>
                    </a:lnTo>
                    <a:cubicBezTo>
                      <a:pt x="166" y="3"/>
                      <a:pt x="159" y="0"/>
                      <a:pt x="151" y="0"/>
                    </a:cubicBezTo>
                    <a:cubicBezTo>
                      <a:pt x="142" y="0"/>
                      <a:pt x="133" y="4"/>
                      <a:pt x="129" y="11"/>
                    </a:cubicBezTo>
                    <a:lnTo>
                      <a:pt x="129" y="12"/>
                    </a:lnTo>
                    <a:cubicBezTo>
                      <a:pt x="123" y="7"/>
                      <a:pt x="115" y="4"/>
                      <a:pt x="107" y="4"/>
                    </a:cubicBezTo>
                    <a:cubicBezTo>
                      <a:pt x="96" y="4"/>
                      <a:pt x="86" y="10"/>
                      <a:pt x="80" y="18"/>
                    </a:cubicBezTo>
                    <a:lnTo>
                      <a:pt x="80" y="18"/>
                    </a:lnTo>
                    <a:cubicBezTo>
                      <a:pt x="74" y="15"/>
                      <a:pt x="68" y="14"/>
                      <a:pt x="61" y="14"/>
                    </a:cubicBezTo>
                    <a:cubicBezTo>
                      <a:pt x="39" y="14"/>
                      <a:pt x="22" y="29"/>
                      <a:pt x="22" y="47"/>
                    </a:cubicBezTo>
                    <a:cubicBezTo>
                      <a:pt x="22" y="49"/>
                      <a:pt x="22" y="50"/>
                      <a:pt x="22" y="52"/>
                    </a:cubicBez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9" name="Freeform 221"/>
              <p:cNvSpPr>
                <a:spLocks/>
              </p:cNvSpPr>
              <p:nvPr/>
            </p:nvSpPr>
            <p:spPr bwMode="auto">
              <a:xfrm>
                <a:off x="3890" y="2485"/>
                <a:ext cx="942" cy="593"/>
              </a:xfrm>
              <a:custGeom>
                <a:avLst/>
                <a:gdLst>
                  <a:gd name="T0" fmla="*/ 22 w 248"/>
                  <a:gd name="T1" fmla="*/ 52 h 156"/>
                  <a:gd name="T2" fmla="*/ 0 w 248"/>
                  <a:gd name="T3" fmla="*/ 73 h 156"/>
                  <a:gd name="T4" fmla="*/ 12 w 248"/>
                  <a:gd name="T5" fmla="*/ 92 h 156"/>
                  <a:gd name="T6" fmla="*/ 12 w 248"/>
                  <a:gd name="T7" fmla="*/ 91 h 156"/>
                  <a:gd name="T8" fmla="*/ 5 w 248"/>
                  <a:gd name="T9" fmla="*/ 106 h 156"/>
                  <a:gd name="T10" fmla="*/ 30 w 248"/>
                  <a:gd name="T11" fmla="*/ 127 h 156"/>
                  <a:gd name="T12" fmla="*/ 33 w 248"/>
                  <a:gd name="T13" fmla="*/ 127 h 156"/>
                  <a:gd name="T14" fmla="*/ 33 w 248"/>
                  <a:gd name="T15" fmla="*/ 127 h 156"/>
                  <a:gd name="T16" fmla="*/ 72 w 248"/>
                  <a:gd name="T17" fmla="*/ 147 h 156"/>
                  <a:gd name="T18" fmla="*/ 95 w 248"/>
                  <a:gd name="T19" fmla="*/ 141 h 156"/>
                  <a:gd name="T20" fmla="*/ 94 w 248"/>
                  <a:gd name="T21" fmla="*/ 141 h 156"/>
                  <a:gd name="T22" fmla="*/ 127 w 248"/>
                  <a:gd name="T23" fmla="*/ 156 h 156"/>
                  <a:gd name="T24" fmla="*/ 164 w 248"/>
                  <a:gd name="T25" fmla="*/ 132 h 156"/>
                  <a:gd name="T26" fmla="*/ 164 w 248"/>
                  <a:gd name="T27" fmla="*/ 132 h 156"/>
                  <a:gd name="T28" fmla="*/ 181 w 248"/>
                  <a:gd name="T29" fmla="*/ 137 h 156"/>
                  <a:gd name="T30" fmla="*/ 215 w 248"/>
                  <a:gd name="T31" fmla="*/ 109 h 156"/>
                  <a:gd name="T32" fmla="*/ 215 w 248"/>
                  <a:gd name="T33" fmla="*/ 108 h 156"/>
                  <a:gd name="T34" fmla="*/ 248 w 248"/>
                  <a:gd name="T35" fmla="*/ 75 h 156"/>
                  <a:gd name="T36" fmla="*/ 240 w 248"/>
                  <a:gd name="T37" fmla="*/ 55 h 156"/>
                  <a:gd name="T38" fmla="*/ 240 w 248"/>
                  <a:gd name="T39" fmla="*/ 55 h 156"/>
                  <a:gd name="T40" fmla="*/ 242 w 248"/>
                  <a:gd name="T41" fmla="*/ 45 h 156"/>
                  <a:gd name="T42" fmla="*/ 220 w 248"/>
                  <a:gd name="T43" fmla="*/ 19 h 156"/>
                  <a:gd name="T44" fmla="*/ 220 w 248"/>
                  <a:gd name="T45" fmla="*/ 19 h 156"/>
                  <a:gd name="T46" fmla="*/ 192 w 248"/>
                  <a:gd name="T47" fmla="*/ 0 h 156"/>
                  <a:gd name="T48" fmla="*/ 171 w 248"/>
                  <a:gd name="T49" fmla="*/ 8 h 156"/>
                  <a:gd name="T50" fmla="*/ 171 w 248"/>
                  <a:gd name="T51" fmla="*/ 8 h 156"/>
                  <a:gd name="T52" fmla="*/ 151 w 248"/>
                  <a:gd name="T53" fmla="*/ 0 h 156"/>
                  <a:gd name="T54" fmla="*/ 129 w 248"/>
                  <a:gd name="T55" fmla="*/ 11 h 156"/>
                  <a:gd name="T56" fmla="*/ 129 w 248"/>
                  <a:gd name="T57" fmla="*/ 12 h 156"/>
                  <a:gd name="T58" fmla="*/ 107 w 248"/>
                  <a:gd name="T59" fmla="*/ 4 h 156"/>
                  <a:gd name="T60" fmla="*/ 80 w 248"/>
                  <a:gd name="T61" fmla="*/ 18 h 156"/>
                  <a:gd name="T62" fmla="*/ 80 w 248"/>
                  <a:gd name="T63" fmla="*/ 18 h 156"/>
                  <a:gd name="T64" fmla="*/ 61 w 248"/>
                  <a:gd name="T65" fmla="*/ 14 h 156"/>
                  <a:gd name="T66" fmla="*/ 22 w 248"/>
                  <a:gd name="T67" fmla="*/ 47 h 156"/>
                  <a:gd name="T68" fmla="*/ 22 w 248"/>
                  <a:gd name="T69" fmla="*/ 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8" h="156">
                    <a:moveTo>
                      <a:pt x="22" y="52"/>
                    </a:moveTo>
                    <a:cubicBezTo>
                      <a:pt x="10" y="53"/>
                      <a:pt x="0" y="62"/>
                      <a:pt x="0" y="73"/>
                    </a:cubicBezTo>
                    <a:cubicBezTo>
                      <a:pt x="0" y="81"/>
                      <a:pt x="5" y="88"/>
                      <a:pt x="12" y="92"/>
                    </a:cubicBezTo>
                    <a:lnTo>
                      <a:pt x="12" y="91"/>
                    </a:lnTo>
                    <a:cubicBezTo>
                      <a:pt x="8" y="95"/>
                      <a:pt x="5" y="101"/>
                      <a:pt x="5" y="106"/>
                    </a:cubicBezTo>
                    <a:cubicBezTo>
                      <a:pt x="5" y="118"/>
                      <a:pt x="17" y="127"/>
                      <a:pt x="30" y="127"/>
                    </a:cubicBezTo>
                    <a:cubicBezTo>
                      <a:pt x="31" y="127"/>
                      <a:pt x="32" y="127"/>
                      <a:pt x="33" y="127"/>
                    </a:cubicBezTo>
                    <a:lnTo>
                      <a:pt x="33" y="127"/>
                    </a:lnTo>
                    <a:cubicBezTo>
                      <a:pt x="41" y="139"/>
                      <a:pt x="56" y="147"/>
                      <a:pt x="72" y="147"/>
                    </a:cubicBezTo>
                    <a:cubicBezTo>
                      <a:pt x="80" y="147"/>
                      <a:pt x="88" y="145"/>
                      <a:pt x="95" y="141"/>
                    </a:cubicBezTo>
                    <a:lnTo>
                      <a:pt x="94" y="141"/>
                    </a:lnTo>
                    <a:cubicBezTo>
                      <a:pt x="102" y="150"/>
                      <a:pt x="114" y="156"/>
                      <a:pt x="127" y="156"/>
                    </a:cubicBezTo>
                    <a:cubicBezTo>
                      <a:pt x="144" y="156"/>
                      <a:pt x="159" y="146"/>
                      <a:pt x="164" y="132"/>
                    </a:cubicBezTo>
                    <a:lnTo>
                      <a:pt x="164" y="132"/>
                    </a:lnTo>
                    <a:cubicBezTo>
                      <a:pt x="169" y="135"/>
                      <a:pt x="175" y="137"/>
                      <a:pt x="181" y="137"/>
                    </a:cubicBezTo>
                    <a:cubicBezTo>
                      <a:pt x="200" y="137"/>
                      <a:pt x="214" y="124"/>
                      <a:pt x="215" y="109"/>
                    </a:cubicBezTo>
                    <a:lnTo>
                      <a:pt x="215" y="108"/>
                    </a:lnTo>
                    <a:cubicBezTo>
                      <a:pt x="234" y="106"/>
                      <a:pt x="248" y="92"/>
                      <a:pt x="248" y="75"/>
                    </a:cubicBezTo>
                    <a:cubicBezTo>
                      <a:pt x="248" y="68"/>
                      <a:pt x="245" y="61"/>
                      <a:pt x="240" y="55"/>
                    </a:cubicBezTo>
                    <a:lnTo>
                      <a:pt x="240" y="55"/>
                    </a:lnTo>
                    <a:cubicBezTo>
                      <a:pt x="241" y="52"/>
                      <a:pt x="242" y="48"/>
                      <a:pt x="242" y="45"/>
                    </a:cubicBezTo>
                    <a:cubicBezTo>
                      <a:pt x="242" y="33"/>
                      <a:pt x="233" y="22"/>
                      <a:pt x="220" y="19"/>
                    </a:cubicBezTo>
                    <a:lnTo>
                      <a:pt x="220" y="19"/>
                    </a:lnTo>
                    <a:cubicBezTo>
                      <a:pt x="217" y="8"/>
                      <a:pt x="206" y="0"/>
                      <a:pt x="192" y="0"/>
                    </a:cubicBezTo>
                    <a:cubicBezTo>
                      <a:pt x="184" y="0"/>
                      <a:pt x="176" y="3"/>
                      <a:pt x="171" y="8"/>
                    </a:cubicBezTo>
                    <a:lnTo>
                      <a:pt x="171" y="8"/>
                    </a:lnTo>
                    <a:cubicBezTo>
                      <a:pt x="166" y="3"/>
                      <a:pt x="159" y="0"/>
                      <a:pt x="151" y="0"/>
                    </a:cubicBezTo>
                    <a:cubicBezTo>
                      <a:pt x="142" y="0"/>
                      <a:pt x="133" y="4"/>
                      <a:pt x="129" y="11"/>
                    </a:cubicBezTo>
                    <a:lnTo>
                      <a:pt x="129" y="12"/>
                    </a:lnTo>
                    <a:cubicBezTo>
                      <a:pt x="123" y="7"/>
                      <a:pt x="115" y="4"/>
                      <a:pt x="107" y="4"/>
                    </a:cubicBezTo>
                    <a:cubicBezTo>
                      <a:pt x="96" y="4"/>
                      <a:pt x="86" y="10"/>
                      <a:pt x="80" y="18"/>
                    </a:cubicBezTo>
                    <a:lnTo>
                      <a:pt x="80" y="18"/>
                    </a:lnTo>
                    <a:cubicBezTo>
                      <a:pt x="74" y="15"/>
                      <a:pt x="68" y="14"/>
                      <a:pt x="61" y="14"/>
                    </a:cubicBezTo>
                    <a:cubicBezTo>
                      <a:pt x="39" y="14"/>
                      <a:pt x="22" y="29"/>
                      <a:pt x="22" y="47"/>
                    </a:cubicBezTo>
                    <a:cubicBezTo>
                      <a:pt x="22" y="49"/>
                      <a:pt x="22" y="50"/>
                      <a:pt x="22" y="5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0" name="Freeform 222"/>
              <p:cNvSpPr>
                <a:spLocks/>
              </p:cNvSpPr>
              <p:nvPr/>
            </p:nvSpPr>
            <p:spPr bwMode="auto">
              <a:xfrm>
                <a:off x="3935" y="2835"/>
                <a:ext cx="57" cy="7"/>
              </a:xfrm>
              <a:custGeom>
                <a:avLst/>
                <a:gdLst>
                  <a:gd name="T0" fmla="*/ 0 w 15"/>
                  <a:gd name="T1" fmla="*/ 0 h 2"/>
                  <a:gd name="T2" fmla="*/ 13 w 15"/>
                  <a:gd name="T3" fmla="*/ 2 h 2"/>
                  <a:gd name="T4" fmla="*/ 15 w 1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cubicBezTo>
                      <a:pt x="4" y="1"/>
                      <a:pt x="8" y="2"/>
                      <a:pt x="13" y="2"/>
                    </a:cubicBezTo>
                    <a:cubicBezTo>
                      <a:pt x="14" y="2"/>
                      <a:pt x="14" y="2"/>
                      <a:pt x="15" y="2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1" name="Freeform 223"/>
              <p:cNvSpPr>
                <a:spLocks/>
              </p:cNvSpPr>
              <p:nvPr/>
            </p:nvSpPr>
            <p:spPr bwMode="auto">
              <a:xfrm>
                <a:off x="4015" y="2964"/>
                <a:ext cx="27" cy="4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cubicBezTo>
                      <a:pt x="3" y="1"/>
                      <a:pt x="5" y="1"/>
                      <a:pt x="7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2" name="Freeform 224"/>
              <p:cNvSpPr>
                <a:spLocks/>
              </p:cNvSpPr>
              <p:nvPr/>
            </p:nvSpPr>
            <p:spPr bwMode="auto">
              <a:xfrm>
                <a:off x="4236" y="2998"/>
                <a:ext cx="11" cy="23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1" y="2"/>
                      <a:pt x="2" y="4"/>
                      <a:pt x="3" y="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3" name="Freeform 225"/>
              <p:cNvSpPr>
                <a:spLocks/>
              </p:cNvSpPr>
              <p:nvPr/>
            </p:nvSpPr>
            <p:spPr bwMode="auto">
              <a:xfrm>
                <a:off x="4513" y="2960"/>
                <a:ext cx="4" cy="27"/>
              </a:xfrm>
              <a:custGeom>
                <a:avLst/>
                <a:gdLst>
                  <a:gd name="T0" fmla="*/ 0 w 1"/>
                  <a:gd name="T1" fmla="*/ 7 h 7"/>
                  <a:gd name="T2" fmla="*/ 1 w 1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cubicBezTo>
                      <a:pt x="1" y="5"/>
                      <a:pt x="1" y="3"/>
                      <a:pt x="1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4" name="Freeform 226"/>
              <p:cNvSpPr>
                <a:spLocks/>
              </p:cNvSpPr>
              <p:nvPr/>
            </p:nvSpPr>
            <p:spPr bwMode="auto">
              <a:xfrm>
                <a:off x="4635" y="2800"/>
                <a:ext cx="72" cy="99"/>
              </a:xfrm>
              <a:custGeom>
                <a:avLst/>
                <a:gdLst>
                  <a:gd name="T0" fmla="*/ 19 w 19"/>
                  <a:gd name="T1" fmla="*/ 26 h 26"/>
                  <a:gd name="T2" fmla="*/ 19 w 19"/>
                  <a:gd name="T3" fmla="*/ 25 h 26"/>
                  <a:gd name="T4" fmla="*/ 0 w 1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6">
                    <a:moveTo>
                      <a:pt x="19" y="26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14"/>
                      <a:pt x="11" y="4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5" name="Freeform 227"/>
              <p:cNvSpPr>
                <a:spLocks/>
              </p:cNvSpPr>
              <p:nvPr/>
            </p:nvSpPr>
            <p:spPr bwMode="auto">
              <a:xfrm>
                <a:off x="4768" y="2694"/>
                <a:ext cx="34" cy="38"/>
              </a:xfrm>
              <a:custGeom>
                <a:avLst/>
                <a:gdLst>
                  <a:gd name="T0" fmla="*/ 0 w 9"/>
                  <a:gd name="T1" fmla="*/ 10 h 10"/>
                  <a:gd name="T2" fmla="*/ 9 w 9"/>
                  <a:gd name="T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0">
                    <a:moveTo>
                      <a:pt x="0" y="10"/>
                    </a:moveTo>
                    <a:cubicBezTo>
                      <a:pt x="4" y="7"/>
                      <a:pt x="7" y="4"/>
                      <a:pt x="9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6" name="Freeform 228"/>
              <p:cNvSpPr>
                <a:spLocks/>
              </p:cNvSpPr>
              <p:nvPr/>
            </p:nvSpPr>
            <p:spPr bwMode="auto">
              <a:xfrm>
                <a:off x="4726" y="2557"/>
                <a:ext cx="1" cy="19"/>
              </a:xfrm>
              <a:custGeom>
                <a:avLst/>
                <a:gdLst>
                  <a:gd name="T0" fmla="*/ 5 h 5"/>
                  <a:gd name="T1" fmla="*/ 4 h 5"/>
                  <a:gd name="T2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7" name="Freeform 229"/>
              <p:cNvSpPr>
                <a:spLocks/>
              </p:cNvSpPr>
              <p:nvPr/>
            </p:nvSpPr>
            <p:spPr bwMode="auto">
              <a:xfrm>
                <a:off x="4524" y="2515"/>
                <a:ext cx="16" cy="23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2" y="2"/>
                      <a:pt x="1" y="4"/>
                      <a:pt x="0" y="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8" name="Freeform 230"/>
              <p:cNvSpPr>
                <a:spLocks/>
              </p:cNvSpPr>
              <p:nvPr/>
            </p:nvSpPr>
            <p:spPr bwMode="auto">
              <a:xfrm>
                <a:off x="4372" y="2527"/>
                <a:ext cx="8" cy="19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4"/>
                      <a:pt x="0" y="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9" name="Freeform 231"/>
              <p:cNvSpPr>
                <a:spLocks/>
              </p:cNvSpPr>
              <p:nvPr/>
            </p:nvSpPr>
            <p:spPr bwMode="auto">
              <a:xfrm>
                <a:off x="4194" y="2553"/>
                <a:ext cx="30" cy="19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cubicBezTo>
                      <a:pt x="5" y="3"/>
                      <a:pt x="3" y="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0" name="Freeform 232"/>
              <p:cNvSpPr>
                <a:spLocks/>
              </p:cNvSpPr>
              <p:nvPr/>
            </p:nvSpPr>
            <p:spPr bwMode="auto">
              <a:xfrm>
                <a:off x="3973" y="2683"/>
                <a:ext cx="8" cy="19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1" y="1"/>
                      <a:pt x="1" y="3"/>
                      <a:pt x="2" y="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29" name="Group 233"/>
            <p:cNvGrpSpPr>
              <a:grpSpLocks/>
            </p:cNvGrpSpPr>
            <p:nvPr/>
          </p:nvGrpSpPr>
          <p:grpSpPr bwMode="auto">
            <a:xfrm>
              <a:off x="1762" y="2508"/>
              <a:ext cx="2204" cy="1026"/>
              <a:chOff x="1762" y="2508"/>
              <a:chExt cx="2204" cy="1026"/>
            </a:xfrm>
          </p:grpSpPr>
          <p:sp>
            <p:nvSpPr>
              <p:cNvPr id="313" name="Freeform 234"/>
              <p:cNvSpPr>
                <a:spLocks/>
              </p:cNvSpPr>
              <p:nvPr/>
            </p:nvSpPr>
            <p:spPr bwMode="auto">
              <a:xfrm>
                <a:off x="1800" y="2546"/>
                <a:ext cx="2166" cy="988"/>
              </a:xfrm>
              <a:custGeom>
                <a:avLst/>
                <a:gdLst>
                  <a:gd name="T0" fmla="*/ 51 w 570"/>
                  <a:gd name="T1" fmla="*/ 86 h 260"/>
                  <a:gd name="T2" fmla="*/ 0 w 570"/>
                  <a:gd name="T3" fmla="*/ 122 h 260"/>
                  <a:gd name="T4" fmla="*/ 28 w 570"/>
                  <a:gd name="T5" fmla="*/ 153 h 260"/>
                  <a:gd name="T6" fmla="*/ 28 w 570"/>
                  <a:gd name="T7" fmla="*/ 152 h 260"/>
                  <a:gd name="T8" fmla="*/ 13 w 570"/>
                  <a:gd name="T9" fmla="*/ 177 h 260"/>
                  <a:gd name="T10" fmla="*/ 70 w 570"/>
                  <a:gd name="T11" fmla="*/ 212 h 260"/>
                  <a:gd name="T12" fmla="*/ 77 w 570"/>
                  <a:gd name="T13" fmla="*/ 212 h 260"/>
                  <a:gd name="T14" fmla="*/ 76 w 570"/>
                  <a:gd name="T15" fmla="*/ 212 h 260"/>
                  <a:gd name="T16" fmla="*/ 165 w 570"/>
                  <a:gd name="T17" fmla="*/ 244 h 260"/>
                  <a:gd name="T18" fmla="*/ 217 w 570"/>
                  <a:gd name="T19" fmla="*/ 235 h 260"/>
                  <a:gd name="T20" fmla="*/ 217 w 570"/>
                  <a:gd name="T21" fmla="*/ 235 h 260"/>
                  <a:gd name="T22" fmla="*/ 291 w 570"/>
                  <a:gd name="T23" fmla="*/ 260 h 260"/>
                  <a:gd name="T24" fmla="*/ 376 w 570"/>
                  <a:gd name="T25" fmla="*/ 221 h 260"/>
                  <a:gd name="T26" fmla="*/ 377 w 570"/>
                  <a:gd name="T27" fmla="*/ 221 h 260"/>
                  <a:gd name="T28" fmla="*/ 417 w 570"/>
                  <a:gd name="T29" fmla="*/ 228 h 260"/>
                  <a:gd name="T30" fmla="*/ 493 w 570"/>
                  <a:gd name="T31" fmla="*/ 181 h 260"/>
                  <a:gd name="T32" fmla="*/ 493 w 570"/>
                  <a:gd name="T33" fmla="*/ 181 h 260"/>
                  <a:gd name="T34" fmla="*/ 570 w 570"/>
                  <a:gd name="T35" fmla="*/ 126 h 260"/>
                  <a:gd name="T36" fmla="*/ 551 w 570"/>
                  <a:gd name="T37" fmla="*/ 92 h 260"/>
                  <a:gd name="T38" fmla="*/ 551 w 570"/>
                  <a:gd name="T39" fmla="*/ 92 h 260"/>
                  <a:gd name="T40" fmla="*/ 557 w 570"/>
                  <a:gd name="T41" fmla="*/ 75 h 260"/>
                  <a:gd name="T42" fmla="*/ 505 w 570"/>
                  <a:gd name="T43" fmla="*/ 33 h 260"/>
                  <a:gd name="T44" fmla="*/ 505 w 570"/>
                  <a:gd name="T45" fmla="*/ 33 h 260"/>
                  <a:gd name="T46" fmla="*/ 442 w 570"/>
                  <a:gd name="T47" fmla="*/ 0 h 260"/>
                  <a:gd name="T48" fmla="*/ 393 w 570"/>
                  <a:gd name="T49" fmla="*/ 14 h 260"/>
                  <a:gd name="T50" fmla="*/ 393 w 570"/>
                  <a:gd name="T51" fmla="*/ 14 h 260"/>
                  <a:gd name="T52" fmla="*/ 348 w 570"/>
                  <a:gd name="T53" fmla="*/ 0 h 260"/>
                  <a:gd name="T54" fmla="*/ 296 w 570"/>
                  <a:gd name="T55" fmla="*/ 20 h 260"/>
                  <a:gd name="T56" fmla="*/ 296 w 570"/>
                  <a:gd name="T57" fmla="*/ 20 h 260"/>
                  <a:gd name="T58" fmla="*/ 247 w 570"/>
                  <a:gd name="T59" fmla="*/ 8 h 260"/>
                  <a:gd name="T60" fmla="*/ 185 w 570"/>
                  <a:gd name="T61" fmla="*/ 31 h 260"/>
                  <a:gd name="T62" fmla="*/ 185 w 570"/>
                  <a:gd name="T63" fmla="*/ 31 h 260"/>
                  <a:gd name="T64" fmla="*/ 140 w 570"/>
                  <a:gd name="T65" fmla="*/ 24 h 260"/>
                  <a:gd name="T66" fmla="*/ 50 w 570"/>
                  <a:gd name="T67" fmla="*/ 79 h 260"/>
                  <a:gd name="T68" fmla="*/ 51 w 570"/>
                  <a:gd name="T69" fmla="*/ 86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0" h="260">
                    <a:moveTo>
                      <a:pt x="51" y="86"/>
                    </a:moveTo>
                    <a:cubicBezTo>
                      <a:pt x="22" y="88"/>
                      <a:pt x="0" y="104"/>
                      <a:pt x="0" y="122"/>
                    </a:cubicBezTo>
                    <a:cubicBezTo>
                      <a:pt x="0" y="135"/>
                      <a:pt x="11" y="146"/>
                      <a:pt x="28" y="153"/>
                    </a:cubicBezTo>
                    <a:lnTo>
                      <a:pt x="28" y="152"/>
                    </a:lnTo>
                    <a:cubicBezTo>
                      <a:pt x="18" y="159"/>
                      <a:pt x="13" y="168"/>
                      <a:pt x="13" y="177"/>
                    </a:cubicBezTo>
                    <a:cubicBezTo>
                      <a:pt x="13" y="197"/>
                      <a:pt x="38" y="212"/>
                      <a:pt x="70" y="212"/>
                    </a:cubicBezTo>
                    <a:cubicBezTo>
                      <a:pt x="72" y="212"/>
                      <a:pt x="75" y="212"/>
                      <a:pt x="77" y="212"/>
                    </a:cubicBezTo>
                    <a:lnTo>
                      <a:pt x="76" y="212"/>
                    </a:lnTo>
                    <a:cubicBezTo>
                      <a:pt x="95" y="232"/>
                      <a:pt x="128" y="244"/>
                      <a:pt x="165" y="244"/>
                    </a:cubicBezTo>
                    <a:cubicBezTo>
                      <a:pt x="183" y="244"/>
                      <a:pt x="201" y="241"/>
                      <a:pt x="217" y="235"/>
                    </a:cubicBezTo>
                    <a:lnTo>
                      <a:pt x="217" y="235"/>
                    </a:lnTo>
                    <a:cubicBezTo>
                      <a:pt x="234" y="251"/>
                      <a:pt x="261" y="260"/>
                      <a:pt x="291" y="260"/>
                    </a:cubicBezTo>
                    <a:cubicBezTo>
                      <a:pt x="330" y="260"/>
                      <a:pt x="365" y="244"/>
                      <a:pt x="376" y="221"/>
                    </a:cubicBezTo>
                    <a:lnTo>
                      <a:pt x="377" y="221"/>
                    </a:lnTo>
                    <a:cubicBezTo>
                      <a:pt x="389" y="226"/>
                      <a:pt x="403" y="228"/>
                      <a:pt x="417" y="228"/>
                    </a:cubicBezTo>
                    <a:cubicBezTo>
                      <a:pt x="459" y="228"/>
                      <a:pt x="493" y="207"/>
                      <a:pt x="493" y="181"/>
                    </a:cubicBezTo>
                    <a:lnTo>
                      <a:pt x="493" y="181"/>
                    </a:lnTo>
                    <a:cubicBezTo>
                      <a:pt x="537" y="177"/>
                      <a:pt x="570" y="154"/>
                      <a:pt x="570" y="126"/>
                    </a:cubicBezTo>
                    <a:cubicBezTo>
                      <a:pt x="570" y="114"/>
                      <a:pt x="563" y="102"/>
                      <a:pt x="551" y="92"/>
                    </a:cubicBezTo>
                    <a:lnTo>
                      <a:pt x="551" y="92"/>
                    </a:lnTo>
                    <a:cubicBezTo>
                      <a:pt x="555" y="87"/>
                      <a:pt x="557" y="81"/>
                      <a:pt x="557" y="75"/>
                    </a:cubicBezTo>
                    <a:cubicBezTo>
                      <a:pt x="557" y="55"/>
                      <a:pt x="536" y="38"/>
                      <a:pt x="505" y="33"/>
                    </a:cubicBezTo>
                    <a:lnTo>
                      <a:pt x="505" y="33"/>
                    </a:lnTo>
                    <a:cubicBezTo>
                      <a:pt x="500" y="14"/>
                      <a:pt x="473" y="0"/>
                      <a:pt x="442" y="0"/>
                    </a:cubicBezTo>
                    <a:cubicBezTo>
                      <a:pt x="423" y="0"/>
                      <a:pt x="406" y="5"/>
                      <a:pt x="393" y="14"/>
                    </a:cubicBezTo>
                    <a:lnTo>
                      <a:pt x="393" y="14"/>
                    </a:lnTo>
                    <a:cubicBezTo>
                      <a:pt x="383" y="5"/>
                      <a:pt x="366" y="0"/>
                      <a:pt x="348" y="0"/>
                    </a:cubicBezTo>
                    <a:cubicBezTo>
                      <a:pt x="326" y="0"/>
                      <a:pt x="306" y="8"/>
                      <a:pt x="296" y="20"/>
                    </a:cubicBezTo>
                    <a:lnTo>
                      <a:pt x="296" y="20"/>
                    </a:lnTo>
                    <a:cubicBezTo>
                      <a:pt x="283" y="12"/>
                      <a:pt x="265" y="8"/>
                      <a:pt x="247" y="8"/>
                    </a:cubicBezTo>
                    <a:cubicBezTo>
                      <a:pt x="221" y="8"/>
                      <a:pt x="197" y="17"/>
                      <a:pt x="185" y="31"/>
                    </a:cubicBezTo>
                    <a:lnTo>
                      <a:pt x="185" y="31"/>
                    </a:lnTo>
                    <a:cubicBezTo>
                      <a:pt x="171" y="26"/>
                      <a:pt x="155" y="24"/>
                      <a:pt x="140" y="24"/>
                    </a:cubicBezTo>
                    <a:cubicBezTo>
                      <a:pt x="90" y="24"/>
                      <a:pt x="50" y="48"/>
                      <a:pt x="50" y="79"/>
                    </a:cubicBezTo>
                    <a:cubicBezTo>
                      <a:pt x="50" y="82"/>
                      <a:pt x="51" y="84"/>
                      <a:pt x="51" y="86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4" name="Freeform 235"/>
              <p:cNvSpPr>
                <a:spLocks/>
              </p:cNvSpPr>
              <p:nvPr/>
            </p:nvSpPr>
            <p:spPr bwMode="auto">
              <a:xfrm>
                <a:off x="1762" y="2508"/>
                <a:ext cx="2166" cy="988"/>
              </a:xfrm>
              <a:custGeom>
                <a:avLst/>
                <a:gdLst>
                  <a:gd name="T0" fmla="*/ 51 w 570"/>
                  <a:gd name="T1" fmla="*/ 86 h 260"/>
                  <a:gd name="T2" fmla="*/ 0 w 570"/>
                  <a:gd name="T3" fmla="*/ 122 h 260"/>
                  <a:gd name="T4" fmla="*/ 28 w 570"/>
                  <a:gd name="T5" fmla="*/ 153 h 260"/>
                  <a:gd name="T6" fmla="*/ 28 w 570"/>
                  <a:gd name="T7" fmla="*/ 152 h 260"/>
                  <a:gd name="T8" fmla="*/ 13 w 570"/>
                  <a:gd name="T9" fmla="*/ 177 h 260"/>
                  <a:gd name="T10" fmla="*/ 70 w 570"/>
                  <a:gd name="T11" fmla="*/ 212 h 260"/>
                  <a:gd name="T12" fmla="*/ 77 w 570"/>
                  <a:gd name="T13" fmla="*/ 212 h 260"/>
                  <a:gd name="T14" fmla="*/ 76 w 570"/>
                  <a:gd name="T15" fmla="*/ 212 h 260"/>
                  <a:gd name="T16" fmla="*/ 165 w 570"/>
                  <a:gd name="T17" fmla="*/ 244 h 260"/>
                  <a:gd name="T18" fmla="*/ 217 w 570"/>
                  <a:gd name="T19" fmla="*/ 235 h 260"/>
                  <a:gd name="T20" fmla="*/ 217 w 570"/>
                  <a:gd name="T21" fmla="*/ 235 h 260"/>
                  <a:gd name="T22" fmla="*/ 291 w 570"/>
                  <a:gd name="T23" fmla="*/ 260 h 260"/>
                  <a:gd name="T24" fmla="*/ 376 w 570"/>
                  <a:gd name="T25" fmla="*/ 221 h 260"/>
                  <a:gd name="T26" fmla="*/ 377 w 570"/>
                  <a:gd name="T27" fmla="*/ 221 h 260"/>
                  <a:gd name="T28" fmla="*/ 417 w 570"/>
                  <a:gd name="T29" fmla="*/ 228 h 260"/>
                  <a:gd name="T30" fmla="*/ 493 w 570"/>
                  <a:gd name="T31" fmla="*/ 181 h 260"/>
                  <a:gd name="T32" fmla="*/ 493 w 570"/>
                  <a:gd name="T33" fmla="*/ 181 h 260"/>
                  <a:gd name="T34" fmla="*/ 570 w 570"/>
                  <a:gd name="T35" fmla="*/ 126 h 260"/>
                  <a:gd name="T36" fmla="*/ 551 w 570"/>
                  <a:gd name="T37" fmla="*/ 92 h 260"/>
                  <a:gd name="T38" fmla="*/ 551 w 570"/>
                  <a:gd name="T39" fmla="*/ 92 h 260"/>
                  <a:gd name="T40" fmla="*/ 557 w 570"/>
                  <a:gd name="T41" fmla="*/ 75 h 260"/>
                  <a:gd name="T42" fmla="*/ 505 w 570"/>
                  <a:gd name="T43" fmla="*/ 33 h 260"/>
                  <a:gd name="T44" fmla="*/ 505 w 570"/>
                  <a:gd name="T45" fmla="*/ 33 h 260"/>
                  <a:gd name="T46" fmla="*/ 442 w 570"/>
                  <a:gd name="T47" fmla="*/ 0 h 260"/>
                  <a:gd name="T48" fmla="*/ 393 w 570"/>
                  <a:gd name="T49" fmla="*/ 14 h 260"/>
                  <a:gd name="T50" fmla="*/ 393 w 570"/>
                  <a:gd name="T51" fmla="*/ 14 h 260"/>
                  <a:gd name="T52" fmla="*/ 348 w 570"/>
                  <a:gd name="T53" fmla="*/ 0 h 260"/>
                  <a:gd name="T54" fmla="*/ 296 w 570"/>
                  <a:gd name="T55" fmla="*/ 20 h 260"/>
                  <a:gd name="T56" fmla="*/ 296 w 570"/>
                  <a:gd name="T57" fmla="*/ 20 h 260"/>
                  <a:gd name="T58" fmla="*/ 247 w 570"/>
                  <a:gd name="T59" fmla="*/ 8 h 260"/>
                  <a:gd name="T60" fmla="*/ 185 w 570"/>
                  <a:gd name="T61" fmla="*/ 31 h 260"/>
                  <a:gd name="T62" fmla="*/ 185 w 570"/>
                  <a:gd name="T63" fmla="*/ 31 h 260"/>
                  <a:gd name="T64" fmla="*/ 140 w 570"/>
                  <a:gd name="T65" fmla="*/ 24 h 260"/>
                  <a:gd name="T66" fmla="*/ 50 w 570"/>
                  <a:gd name="T67" fmla="*/ 79 h 260"/>
                  <a:gd name="T68" fmla="*/ 51 w 570"/>
                  <a:gd name="T69" fmla="*/ 86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0" h="260">
                    <a:moveTo>
                      <a:pt x="51" y="86"/>
                    </a:moveTo>
                    <a:cubicBezTo>
                      <a:pt x="22" y="88"/>
                      <a:pt x="0" y="104"/>
                      <a:pt x="0" y="122"/>
                    </a:cubicBezTo>
                    <a:cubicBezTo>
                      <a:pt x="0" y="135"/>
                      <a:pt x="11" y="146"/>
                      <a:pt x="28" y="153"/>
                    </a:cubicBezTo>
                    <a:lnTo>
                      <a:pt x="28" y="152"/>
                    </a:lnTo>
                    <a:cubicBezTo>
                      <a:pt x="18" y="159"/>
                      <a:pt x="13" y="168"/>
                      <a:pt x="13" y="177"/>
                    </a:cubicBezTo>
                    <a:cubicBezTo>
                      <a:pt x="13" y="197"/>
                      <a:pt x="38" y="212"/>
                      <a:pt x="70" y="212"/>
                    </a:cubicBezTo>
                    <a:cubicBezTo>
                      <a:pt x="72" y="212"/>
                      <a:pt x="75" y="212"/>
                      <a:pt x="77" y="212"/>
                    </a:cubicBezTo>
                    <a:lnTo>
                      <a:pt x="76" y="212"/>
                    </a:lnTo>
                    <a:cubicBezTo>
                      <a:pt x="95" y="232"/>
                      <a:pt x="128" y="244"/>
                      <a:pt x="165" y="244"/>
                    </a:cubicBezTo>
                    <a:cubicBezTo>
                      <a:pt x="183" y="244"/>
                      <a:pt x="201" y="241"/>
                      <a:pt x="217" y="235"/>
                    </a:cubicBezTo>
                    <a:lnTo>
                      <a:pt x="217" y="235"/>
                    </a:lnTo>
                    <a:cubicBezTo>
                      <a:pt x="234" y="251"/>
                      <a:pt x="261" y="260"/>
                      <a:pt x="291" y="260"/>
                    </a:cubicBezTo>
                    <a:cubicBezTo>
                      <a:pt x="330" y="260"/>
                      <a:pt x="365" y="244"/>
                      <a:pt x="376" y="221"/>
                    </a:cubicBezTo>
                    <a:lnTo>
                      <a:pt x="377" y="221"/>
                    </a:lnTo>
                    <a:cubicBezTo>
                      <a:pt x="389" y="226"/>
                      <a:pt x="403" y="228"/>
                      <a:pt x="417" y="228"/>
                    </a:cubicBezTo>
                    <a:cubicBezTo>
                      <a:pt x="459" y="228"/>
                      <a:pt x="493" y="207"/>
                      <a:pt x="493" y="181"/>
                    </a:cubicBezTo>
                    <a:lnTo>
                      <a:pt x="493" y="181"/>
                    </a:lnTo>
                    <a:cubicBezTo>
                      <a:pt x="537" y="177"/>
                      <a:pt x="570" y="154"/>
                      <a:pt x="570" y="126"/>
                    </a:cubicBezTo>
                    <a:cubicBezTo>
                      <a:pt x="570" y="114"/>
                      <a:pt x="563" y="102"/>
                      <a:pt x="551" y="92"/>
                    </a:cubicBezTo>
                    <a:lnTo>
                      <a:pt x="551" y="92"/>
                    </a:lnTo>
                    <a:cubicBezTo>
                      <a:pt x="555" y="87"/>
                      <a:pt x="557" y="81"/>
                      <a:pt x="557" y="75"/>
                    </a:cubicBezTo>
                    <a:cubicBezTo>
                      <a:pt x="557" y="55"/>
                      <a:pt x="536" y="38"/>
                      <a:pt x="505" y="33"/>
                    </a:cubicBezTo>
                    <a:lnTo>
                      <a:pt x="505" y="33"/>
                    </a:lnTo>
                    <a:cubicBezTo>
                      <a:pt x="500" y="14"/>
                      <a:pt x="473" y="0"/>
                      <a:pt x="442" y="0"/>
                    </a:cubicBezTo>
                    <a:cubicBezTo>
                      <a:pt x="423" y="0"/>
                      <a:pt x="406" y="5"/>
                      <a:pt x="393" y="14"/>
                    </a:cubicBezTo>
                    <a:lnTo>
                      <a:pt x="393" y="14"/>
                    </a:lnTo>
                    <a:cubicBezTo>
                      <a:pt x="383" y="5"/>
                      <a:pt x="366" y="0"/>
                      <a:pt x="348" y="0"/>
                    </a:cubicBezTo>
                    <a:cubicBezTo>
                      <a:pt x="326" y="0"/>
                      <a:pt x="306" y="8"/>
                      <a:pt x="296" y="20"/>
                    </a:cubicBezTo>
                    <a:lnTo>
                      <a:pt x="296" y="20"/>
                    </a:lnTo>
                    <a:cubicBezTo>
                      <a:pt x="283" y="12"/>
                      <a:pt x="265" y="8"/>
                      <a:pt x="247" y="8"/>
                    </a:cubicBezTo>
                    <a:cubicBezTo>
                      <a:pt x="221" y="8"/>
                      <a:pt x="197" y="17"/>
                      <a:pt x="185" y="31"/>
                    </a:cubicBezTo>
                    <a:lnTo>
                      <a:pt x="185" y="31"/>
                    </a:lnTo>
                    <a:cubicBezTo>
                      <a:pt x="171" y="26"/>
                      <a:pt x="155" y="24"/>
                      <a:pt x="140" y="24"/>
                    </a:cubicBezTo>
                    <a:cubicBezTo>
                      <a:pt x="90" y="24"/>
                      <a:pt x="50" y="48"/>
                      <a:pt x="50" y="79"/>
                    </a:cubicBezTo>
                    <a:cubicBezTo>
                      <a:pt x="50" y="82"/>
                      <a:pt x="51" y="84"/>
                      <a:pt x="51" y="86"/>
                    </a:cubicBez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5" name="Freeform 236"/>
              <p:cNvSpPr>
                <a:spLocks/>
              </p:cNvSpPr>
              <p:nvPr/>
            </p:nvSpPr>
            <p:spPr bwMode="auto">
              <a:xfrm>
                <a:off x="1762" y="2508"/>
                <a:ext cx="2166" cy="988"/>
              </a:xfrm>
              <a:custGeom>
                <a:avLst/>
                <a:gdLst>
                  <a:gd name="T0" fmla="*/ 51 w 570"/>
                  <a:gd name="T1" fmla="*/ 86 h 260"/>
                  <a:gd name="T2" fmla="*/ 0 w 570"/>
                  <a:gd name="T3" fmla="*/ 122 h 260"/>
                  <a:gd name="T4" fmla="*/ 28 w 570"/>
                  <a:gd name="T5" fmla="*/ 153 h 260"/>
                  <a:gd name="T6" fmla="*/ 28 w 570"/>
                  <a:gd name="T7" fmla="*/ 152 h 260"/>
                  <a:gd name="T8" fmla="*/ 13 w 570"/>
                  <a:gd name="T9" fmla="*/ 177 h 260"/>
                  <a:gd name="T10" fmla="*/ 70 w 570"/>
                  <a:gd name="T11" fmla="*/ 212 h 260"/>
                  <a:gd name="T12" fmla="*/ 77 w 570"/>
                  <a:gd name="T13" fmla="*/ 212 h 260"/>
                  <a:gd name="T14" fmla="*/ 76 w 570"/>
                  <a:gd name="T15" fmla="*/ 212 h 260"/>
                  <a:gd name="T16" fmla="*/ 165 w 570"/>
                  <a:gd name="T17" fmla="*/ 244 h 260"/>
                  <a:gd name="T18" fmla="*/ 217 w 570"/>
                  <a:gd name="T19" fmla="*/ 235 h 260"/>
                  <a:gd name="T20" fmla="*/ 217 w 570"/>
                  <a:gd name="T21" fmla="*/ 235 h 260"/>
                  <a:gd name="T22" fmla="*/ 291 w 570"/>
                  <a:gd name="T23" fmla="*/ 260 h 260"/>
                  <a:gd name="T24" fmla="*/ 376 w 570"/>
                  <a:gd name="T25" fmla="*/ 221 h 260"/>
                  <a:gd name="T26" fmla="*/ 377 w 570"/>
                  <a:gd name="T27" fmla="*/ 221 h 260"/>
                  <a:gd name="T28" fmla="*/ 417 w 570"/>
                  <a:gd name="T29" fmla="*/ 228 h 260"/>
                  <a:gd name="T30" fmla="*/ 493 w 570"/>
                  <a:gd name="T31" fmla="*/ 181 h 260"/>
                  <a:gd name="T32" fmla="*/ 493 w 570"/>
                  <a:gd name="T33" fmla="*/ 181 h 260"/>
                  <a:gd name="T34" fmla="*/ 570 w 570"/>
                  <a:gd name="T35" fmla="*/ 126 h 260"/>
                  <a:gd name="T36" fmla="*/ 551 w 570"/>
                  <a:gd name="T37" fmla="*/ 92 h 260"/>
                  <a:gd name="T38" fmla="*/ 551 w 570"/>
                  <a:gd name="T39" fmla="*/ 92 h 260"/>
                  <a:gd name="T40" fmla="*/ 557 w 570"/>
                  <a:gd name="T41" fmla="*/ 75 h 260"/>
                  <a:gd name="T42" fmla="*/ 505 w 570"/>
                  <a:gd name="T43" fmla="*/ 33 h 260"/>
                  <a:gd name="T44" fmla="*/ 505 w 570"/>
                  <a:gd name="T45" fmla="*/ 33 h 260"/>
                  <a:gd name="T46" fmla="*/ 442 w 570"/>
                  <a:gd name="T47" fmla="*/ 0 h 260"/>
                  <a:gd name="T48" fmla="*/ 393 w 570"/>
                  <a:gd name="T49" fmla="*/ 14 h 260"/>
                  <a:gd name="T50" fmla="*/ 393 w 570"/>
                  <a:gd name="T51" fmla="*/ 14 h 260"/>
                  <a:gd name="T52" fmla="*/ 348 w 570"/>
                  <a:gd name="T53" fmla="*/ 0 h 260"/>
                  <a:gd name="T54" fmla="*/ 296 w 570"/>
                  <a:gd name="T55" fmla="*/ 20 h 260"/>
                  <a:gd name="T56" fmla="*/ 296 w 570"/>
                  <a:gd name="T57" fmla="*/ 20 h 260"/>
                  <a:gd name="T58" fmla="*/ 247 w 570"/>
                  <a:gd name="T59" fmla="*/ 8 h 260"/>
                  <a:gd name="T60" fmla="*/ 185 w 570"/>
                  <a:gd name="T61" fmla="*/ 31 h 260"/>
                  <a:gd name="T62" fmla="*/ 185 w 570"/>
                  <a:gd name="T63" fmla="*/ 31 h 260"/>
                  <a:gd name="T64" fmla="*/ 140 w 570"/>
                  <a:gd name="T65" fmla="*/ 24 h 260"/>
                  <a:gd name="T66" fmla="*/ 50 w 570"/>
                  <a:gd name="T67" fmla="*/ 79 h 260"/>
                  <a:gd name="T68" fmla="*/ 51 w 570"/>
                  <a:gd name="T69" fmla="*/ 86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0" h="260">
                    <a:moveTo>
                      <a:pt x="51" y="86"/>
                    </a:moveTo>
                    <a:cubicBezTo>
                      <a:pt x="22" y="88"/>
                      <a:pt x="0" y="104"/>
                      <a:pt x="0" y="122"/>
                    </a:cubicBezTo>
                    <a:cubicBezTo>
                      <a:pt x="0" y="135"/>
                      <a:pt x="11" y="146"/>
                      <a:pt x="28" y="153"/>
                    </a:cubicBezTo>
                    <a:lnTo>
                      <a:pt x="28" y="152"/>
                    </a:lnTo>
                    <a:cubicBezTo>
                      <a:pt x="18" y="159"/>
                      <a:pt x="13" y="168"/>
                      <a:pt x="13" y="177"/>
                    </a:cubicBezTo>
                    <a:cubicBezTo>
                      <a:pt x="13" y="197"/>
                      <a:pt x="38" y="212"/>
                      <a:pt x="70" y="212"/>
                    </a:cubicBezTo>
                    <a:cubicBezTo>
                      <a:pt x="72" y="212"/>
                      <a:pt x="75" y="212"/>
                      <a:pt x="77" y="212"/>
                    </a:cubicBezTo>
                    <a:lnTo>
                      <a:pt x="76" y="212"/>
                    </a:lnTo>
                    <a:cubicBezTo>
                      <a:pt x="95" y="232"/>
                      <a:pt x="128" y="244"/>
                      <a:pt x="165" y="244"/>
                    </a:cubicBezTo>
                    <a:cubicBezTo>
                      <a:pt x="183" y="244"/>
                      <a:pt x="201" y="241"/>
                      <a:pt x="217" y="235"/>
                    </a:cubicBezTo>
                    <a:lnTo>
                      <a:pt x="217" y="235"/>
                    </a:lnTo>
                    <a:cubicBezTo>
                      <a:pt x="234" y="251"/>
                      <a:pt x="261" y="260"/>
                      <a:pt x="291" y="260"/>
                    </a:cubicBezTo>
                    <a:cubicBezTo>
                      <a:pt x="330" y="260"/>
                      <a:pt x="365" y="244"/>
                      <a:pt x="376" y="221"/>
                    </a:cubicBezTo>
                    <a:lnTo>
                      <a:pt x="377" y="221"/>
                    </a:lnTo>
                    <a:cubicBezTo>
                      <a:pt x="389" y="226"/>
                      <a:pt x="403" y="228"/>
                      <a:pt x="417" y="228"/>
                    </a:cubicBezTo>
                    <a:cubicBezTo>
                      <a:pt x="459" y="228"/>
                      <a:pt x="493" y="207"/>
                      <a:pt x="493" y="181"/>
                    </a:cubicBezTo>
                    <a:lnTo>
                      <a:pt x="493" y="181"/>
                    </a:lnTo>
                    <a:cubicBezTo>
                      <a:pt x="537" y="177"/>
                      <a:pt x="570" y="154"/>
                      <a:pt x="570" y="126"/>
                    </a:cubicBezTo>
                    <a:cubicBezTo>
                      <a:pt x="570" y="114"/>
                      <a:pt x="563" y="102"/>
                      <a:pt x="551" y="92"/>
                    </a:cubicBezTo>
                    <a:lnTo>
                      <a:pt x="551" y="92"/>
                    </a:lnTo>
                    <a:cubicBezTo>
                      <a:pt x="555" y="87"/>
                      <a:pt x="557" y="81"/>
                      <a:pt x="557" y="75"/>
                    </a:cubicBezTo>
                    <a:cubicBezTo>
                      <a:pt x="557" y="55"/>
                      <a:pt x="536" y="38"/>
                      <a:pt x="505" y="33"/>
                    </a:cubicBezTo>
                    <a:lnTo>
                      <a:pt x="505" y="33"/>
                    </a:lnTo>
                    <a:cubicBezTo>
                      <a:pt x="500" y="14"/>
                      <a:pt x="473" y="0"/>
                      <a:pt x="442" y="0"/>
                    </a:cubicBezTo>
                    <a:cubicBezTo>
                      <a:pt x="423" y="0"/>
                      <a:pt x="406" y="5"/>
                      <a:pt x="393" y="14"/>
                    </a:cubicBezTo>
                    <a:lnTo>
                      <a:pt x="393" y="14"/>
                    </a:lnTo>
                    <a:cubicBezTo>
                      <a:pt x="383" y="5"/>
                      <a:pt x="366" y="0"/>
                      <a:pt x="348" y="0"/>
                    </a:cubicBezTo>
                    <a:cubicBezTo>
                      <a:pt x="326" y="0"/>
                      <a:pt x="306" y="8"/>
                      <a:pt x="296" y="20"/>
                    </a:cubicBezTo>
                    <a:lnTo>
                      <a:pt x="296" y="20"/>
                    </a:lnTo>
                    <a:cubicBezTo>
                      <a:pt x="283" y="12"/>
                      <a:pt x="265" y="8"/>
                      <a:pt x="247" y="8"/>
                    </a:cubicBezTo>
                    <a:cubicBezTo>
                      <a:pt x="221" y="8"/>
                      <a:pt x="197" y="17"/>
                      <a:pt x="185" y="31"/>
                    </a:cubicBezTo>
                    <a:lnTo>
                      <a:pt x="185" y="31"/>
                    </a:lnTo>
                    <a:cubicBezTo>
                      <a:pt x="171" y="26"/>
                      <a:pt x="155" y="24"/>
                      <a:pt x="140" y="24"/>
                    </a:cubicBezTo>
                    <a:cubicBezTo>
                      <a:pt x="90" y="24"/>
                      <a:pt x="50" y="48"/>
                      <a:pt x="50" y="79"/>
                    </a:cubicBezTo>
                    <a:cubicBezTo>
                      <a:pt x="50" y="82"/>
                      <a:pt x="51" y="84"/>
                      <a:pt x="51" y="86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6" name="Freeform 237"/>
              <p:cNvSpPr>
                <a:spLocks/>
              </p:cNvSpPr>
              <p:nvPr/>
            </p:nvSpPr>
            <p:spPr bwMode="auto">
              <a:xfrm>
                <a:off x="1868" y="3089"/>
                <a:ext cx="129" cy="19"/>
              </a:xfrm>
              <a:custGeom>
                <a:avLst/>
                <a:gdLst>
                  <a:gd name="T0" fmla="*/ 0 w 34"/>
                  <a:gd name="T1" fmla="*/ 0 h 5"/>
                  <a:gd name="T2" fmla="*/ 29 w 34"/>
                  <a:gd name="T3" fmla="*/ 5 h 5"/>
                  <a:gd name="T4" fmla="*/ 34 w 3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5">
                    <a:moveTo>
                      <a:pt x="0" y="0"/>
                    </a:moveTo>
                    <a:cubicBezTo>
                      <a:pt x="9" y="3"/>
                      <a:pt x="19" y="5"/>
                      <a:pt x="29" y="5"/>
                    </a:cubicBezTo>
                    <a:cubicBezTo>
                      <a:pt x="31" y="5"/>
                      <a:pt x="32" y="5"/>
                      <a:pt x="34" y="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7" name="Freeform 238"/>
              <p:cNvSpPr>
                <a:spLocks/>
              </p:cNvSpPr>
              <p:nvPr/>
            </p:nvSpPr>
            <p:spPr bwMode="auto">
              <a:xfrm>
                <a:off x="2054" y="3306"/>
                <a:ext cx="54" cy="7"/>
              </a:xfrm>
              <a:custGeom>
                <a:avLst/>
                <a:gdLst>
                  <a:gd name="T0" fmla="*/ 0 w 14"/>
                  <a:gd name="T1" fmla="*/ 2 h 2"/>
                  <a:gd name="T2" fmla="*/ 14 w 14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2">
                    <a:moveTo>
                      <a:pt x="0" y="2"/>
                    </a:moveTo>
                    <a:cubicBezTo>
                      <a:pt x="5" y="2"/>
                      <a:pt x="10" y="1"/>
                      <a:pt x="14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8" name="Freeform 239"/>
              <p:cNvSpPr>
                <a:spLocks/>
              </p:cNvSpPr>
              <p:nvPr/>
            </p:nvSpPr>
            <p:spPr bwMode="auto">
              <a:xfrm>
                <a:off x="2552" y="3363"/>
                <a:ext cx="34" cy="38"/>
              </a:xfrm>
              <a:custGeom>
                <a:avLst/>
                <a:gdLst>
                  <a:gd name="T0" fmla="*/ 0 w 9"/>
                  <a:gd name="T1" fmla="*/ 0 h 10"/>
                  <a:gd name="T2" fmla="*/ 9 w 9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3" y="4"/>
                      <a:pt x="6" y="7"/>
                      <a:pt x="9" y="1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9" name="Freeform 240"/>
              <p:cNvSpPr>
                <a:spLocks/>
              </p:cNvSpPr>
              <p:nvPr/>
            </p:nvSpPr>
            <p:spPr bwMode="auto">
              <a:xfrm>
                <a:off x="3191" y="3302"/>
                <a:ext cx="15" cy="46"/>
              </a:xfrm>
              <a:custGeom>
                <a:avLst/>
                <a:gdLst>
                  <a:gd name="T0" fmla="*/ 0 w 4"/>
                  <a:gd name="T1" fmla="*/ 12 h 12"/>
                  <a:gd name="T2" fmla="*/ 4 w 4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cubicBezTo>
                      <a:pt x="2" y="8"/>
                      <a:pt x="3" y="4"/>
                      <a:pt x="4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0" name="Freeform 241"/>
              <p:cNvSpPr>
                <a:spLocks/>
              </p:cNvSpPr>
              <p:nvPr/>
            </p:nvSpPr>
            <p:spPr bwMode="auto">
              <a:xfrm>
                <a:off x="3472" y="3032"/>
                <a:ext cx="163" cy="164"/>
              </a:xfrm>
              <a:custGeom>
                <a:avLst/>
                <a:gdLst>
                  <a:gd name="T0" fmla="*/ 43 w 43"/>
                  <a:gd name="T1" fmla="*/ 43 h 43"/>
                  <a:gd name="T2" fmla="*/ 43 w 43"/>
                  <a:gd name="T3" fmla="*/ 43 h 43"/>
                  <a:gd name="T4" fmla="*/ 0 w 43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43">
                    <a:moveTo>
                      <a:pt x="43" y="43"/>
                    </a:move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25"/>
                      <a:pt x="27" y="8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1" name="Freeform 242"/>
              <p:cNvSpPr>
                <a:spLocks/>
              </p:cNvSpPr>
              <p:nvPr/>
            </p:nvSpPr>
            <p:spPr bwMode="auto">
              <a:xfrm>
                <a:off x="3783" y="2857"/>
                <a:ext cx="73" cy="61"/>
              </a:xfrm>
              <a:custGeom>
                <a:avLst/>
                <a:gdLst>
                  <a:gd name="T0" fmla="*/ 0 w 19"/>
                  <a:gd name="T1" fmla="*/ 16 h 16"/>
                  <a:gd name="T2" fmla="*/ 19 w 19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6">
                    <a:moveTo>
                      <a:pt x="0" y="16"/>
                    </a:moveTo>
                    <a:cubicBezTo>
                      <a:pt x="8" y="12"/>
                      <a:pt x="15" y="6"/>
                      <a:pt x="19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2" name="Freeform 243"/>
              <p:cNvSpPr>
                <a:spLocks/>
              </p:cNvSpPr>
              <p:nvPr/>
            </p:nvSpPr>
            <p:spPr bwMode="auto">
              <a:xfrm>
                <a:off x="3681" y="2633"/>
                <a:ext cx="4" cy="27"/>
              </a:xfrm>
              <a:custGeom>
                <a:avLst/>
                <a:gdLst>
                  <a:gd name="T0" fmla="*/ 1 w 1"/>
                  <a:gd name="T1" fmla="*/ 7 h 7"/>
                  <a:gd name="T2" fmla="*/ 1 w 1"/>
                  <a:gd name="T3" fmla="*/ 7 h 7"/>
                  <a:gd name="T4" fmla="*/ 0 w 1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4"/>
                      <a:pt x="1" y="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3" name="Freeform 244"/>
              <p:cNvSpPr>
                <a:spLocks/>
              </p:cNvSpPr>
              <p:nvPr/>
            </p:nvSpPr>
            <p:spPr bwMode="auto">
              <a:xfrm>
                <a:off x="3221" y="2561"/>
                <a:ext cx="34" cy="38"/>
              </a:xfrm>
              <a:custGeom>
                <a:avLst/>
                <a:gdLst>
                  <a:gd name="T0" fmla="*/ 9 w 9"/>
                  <a:gd name="T1" fmla="*/ 0 h 10"/>
                  <a:gd name="T2" fmla="*/ 0 w 9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0">
                    <a:moveTo>
                      <a:pt x="9" y="0"/>
                    </a:moveTo>
                    <a:cubicBezTo>
                      <a:pt x="5" y="3"/>
                      <a:pt x="2" y="6"/>
                      <a:pt x="0" y="1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4" name="Freeform 245"/>
              <p:cNvSpPr>
                <a:spLocks/>
              </p:cNvSpPr>
              <p:nvPr/>
            </p:nvSpPr>
            <p:spPr bwMode="auto">
              <a:xfrm>
                <a:off x="2868" y="2584"/>
                <a:ext cx="19" cy="30"/>
              </a:xfrm>
              <a:custGeom>
                <a:avLst/>
                <a:gdLst>
                  <a:gd name="T0" fmla="*/ 5 w 5"/>
                  <a:gd name="T1" fmla="*/ 0 h 8"/>
                  <a:gd name="T2" fmla="*/ 0 w 5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cubicBezTo>
                      <a:pt x="3" y="2"/>
                      <a:pt x="1" y="5"/>
                      <a:pt x="0" y="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5" name="Freeform 246"/>
              <p:cNvSpPr>
                <a:spLocks/>
              </p:cNvSpPr>
              <p:nvPr/>
            </p:nvSpPr>
            <p:spPr bwMode="auto">
              <a:xfrm>
                <a:off x="2465" y="2626"/>
                <a:ext cx="64" cy="30"/>
              </a:xfrm>
              <a:custGeom>
                <a:avLst/>
                <a:gdLst>
                  <a:gd name="T0" fmla="*/ 17 w 17"/>
                  <a:gd name="T1" fmla="*/ 8 h 8"/>
                  <a:gd name="T2" fmla="*/ 0 w 17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8">
                    <a:moveTo>
                      <a:pt x="17" y="8"/>
                    </a:moveTo>
                    <a:cubicBezTo>
                      <a:pt x="12" y="5"/>
                      <a:pt x="6" y="3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6" name="Freeform 247"/>
              <p:cNvSpPr>
                <a:spLocks/>
              </p:cNvSpPr>
              <p:nvPr/>
            </p:nvSpPr>
            <p:spPr bwMode="auto">
              <a:xfrm>
                <a:off x="1956" y="2835"/>
                <a:ext cx="11" cy="34"/>
              </a:xfrm>
              <a:custGeom>
                <a:avLst/>
                <a:gdLst>
                  <a:gd name="T0" fmla="*/ 0 w 3"/>
                  <a:gd name="T1" fmla="*/ 0 h 9"/>
                  <a:gd name="T2" fmla="*/ 3 w 3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cubicBezTo>
                      <a:pt x="1" y="3"/>
                      <a:pt x="2" y="6"/>
                      <a:pt x="3" y="9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30" name="Group 248"/>
            <p:cNvGrpSpPr>
              <a:grpSpLocks/>
            </p:cNvGrpSpPr>
            <p:nvPr/>
          </p:nvGrpSpPr>
          <p:grpSpPr bwMode="auto">
            <a:xfrm>
              <a:off x="926" y="2485"/>
              <a:ext cx="980" cy="631"/>
              <a:chOff x="926" y="2485"/>
              <a:chExt cx="980" cy="631"/>
            </a:xfrm>
          </p:grpSpPr>
          <p:sp>
            <p:nvSpPr>
              <p:cNvPr id="299" name="Freeform 249"/>
              <p:cNvSpPr>
                <a:spLocks/>
              </p:cNvSpPr>
              <p:nvPr/>
            </p:nvSpPr>
            <p:spPr bwMode="auto">
              <a:xfrm>
                <a:off x="964" y="2523"/>
                <a:ext cx="942" cy="593"/>
              </a:xfrm>
              <a:custGeom>
                <a:avLst/>
                <a:gdLst>
                  <a:gd name="T0" fmla="*/ 22 w 248"/>
                  <a:gd name="T1" fmla="*/ 52 h 156"/>
                  <a:gd name="T2" fmla="*/ 0 w 248"/>
                  <a:gd name="T3" fmla="*/ 73 h 156"/>
                  <a:gd name="T4" fmla="*/ 12 w 248"/>
                  <a:gd name="T5" fmla="*/ 92 h 156"/>
                  <a:gd name="T6" fmla="*/ 12 w 248"/>
                  <a:gd name="T7" fmla="*/ 91 h 156"/>
                  <a:gd name="T8" fmla="*/ 5 w 248"/>
                  <a:gd name="T9" fmla="*/ 106 h 156"/>
                  <a:gd name="T10" fmla="*/ 30 w 248"/>
                  <a:gd name="T11" fmla="*/ 127 h 156"/>
                  <a:gd name="T12" fmla="*/ 33 w 248"/>
                  <a:gd name="T13" fmla="*/ 127 h 156"/>
                  <a:gd name="T14" fmla="*/ 33 w 248"/>
                  <a:gd name="T15" fmla="*/ 127 h 156"/>
                  <a:gd name="T16" fmla="*/ 72 w 248"/>
                  <a:gd name="T17" fmla="*/ 147 h 156"/>
                  <a:gd name="T18" fmla="*/ 95 w 248"/>
                  <a:gd name="T19" fmla="*/ 141 h 156"/>
                  <a:gd name="T20" fmla="*/ 94 w 248"/>
                  <a:gd name="T21" fmla="*/ 141 h 156"/>
                  <a:gd name="T22" fmla="*/ 127 w 248"/>
                  <a:gd name="T23" fmla="*/ 156 h 156"/>
                  <a:gd name="T24" fmla="*/ 164 w 248"/>
                  <a:gd name="T25" fmla="*/ 132 h 156"/>
                  <a:gd name="T26" fmla="*/ 164 w 248"/>
                  <a:gd name="T27" fmla="*/ 132 h 156"/>
                  <a:gd name="T28" fmla="*/ 181 w 248"/>
                  <a:gd name="T29" fmla="*/ 137 h 156"/>
                  <a:gd name="T30" fmla="*/ 215 w 248"/>
                  <a:gd name="T31" fmla="*/ 109 h 156"/>
                  <a:gd name="T32" fmla="*/ 215 w 248"/>
                  <a:gd name="T33" fmla="*/ 108 h 156"/>
                  <a:gd name="T34" fmla="*/ 248 w 248"/>
                  <a:gd name="T35" fmla="*/ 75 h 156"/>
                  <a:gd name="T36" fmla="*/ 240 w 248"/>
                  <a:gd name="T37" fmla="*/ 55 h 156"/>
                  <a:gd name="T38" fmla="*/ 240 w 248"/>
                  <a:gd name="T39" fmla="*/ 55 h 156"/>
                  <a:gd name="T40" fmla="*/ 242 w 248"/>
                  <a:gd name="T41" fmla="*/ 45 h 156"/>
                  <a:gd name="T42" fmla="*/ 220 w 248"/>
                  <a:gd name="T43" fmla="*/ 19 h 156"/>
                  <a:gd name="T44" fmla="*/ 220 w 248"/>
                  <a:gd name="T45" fmla="*/ 19 h 156"/>
                  <a:gd name="T46" fmla="*/ 192 w 248"/>
                  <a:gd name="T47" fmla="*/ 0 h 156"/>
                  <a:gd name="T48" fmla="*/ 171 w 248"/>
                  <a:gd name="T49" fmla="*/ 8 h 156"/>
                  <a:gd name="T50" fmla="*/ 171 w 248"/>
                  <a:gd name="T51" fmla="*/ 8 h 156"/>
                  <a:gd name="T52" fmla="*/ 151 w 248"/>
                  <a:gd name="T53" fmla="*/ 0 h 156"/>
                  <a:gd name="T54" fmla="*/ 129 w 248"/>
                  <a:gd name="T55" fmla="*/ 11 h 156"/>
                  <a:gd name="T56" fmla="*/ 129 w 248"/>
                  <a:gd name="T57" fmla="*/ 12 h 156"/>
                  <a:gd name="T58" fmla="*/ 107 w 248"/>
                  <a:gd name="T59" fmla="*/ 4 h 156"/>
                  <a:gd name="T60" fmla="*/ 80 w 248"/>
                  <a:gd name="T61" fmla="*/ 18 h 156"/>
                  <a:gd name="T62" fmla="*/ 80 w 248"/>
                  <a:gd name="T63" fmla="*/ 18 h 156"/>
                  <a:gd name="T64" fmla="*/ 61 w 248"/>
                  <a:gd name="T65" fmla="*/ 14 h 156"/>
                  <a:gd name="T66" fmla="*/ 22 w 248"/>
                  <a:gd name="T67" fmla="*/ 47 h 156"/>
                  <a:gd name="T68" fmla="*/ 22 w 248"/>
                  <a:gd name="T69" fmla="*/ 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8" h="156">
                    <a:moveTo>
                      <a:pt x="22" y="52"/>
                    </a:moveTo>
                    <a:cubicBezTo>
                      <a:pt x="10" y="53"/>
                      <a:pt x="0" y="62"/>
                      <a:pt x="0" y="73"/>
                    </a:cubicBezTo>
                    <a:cubicBezTo>
                      <a:pt x="0" y="81"/>
                      <a:pt x="5" y="88"/>
                      <a:pt x="12" y="92"/>
                    </a:cubicBezTo>
                    <a:lnTo>
                      <a:pt x="12" y="91"/>
                    </a:lnTo>
                    <a:cubicBezTo>
                      <a:pt x="8" y="95"/>
                      <a:pt x="5" y="101"/>
                      <a:pt x="5" y="106"/>
                    </a:cubicBezTo>
                    <a:cubicBezTo>
                      <a:pt x="5" y="118"/>
                      <a:pt x="17" y="127"/>
                      <a:pt x="30" y="127"/>
                    </a:cubicBezTo>
                    <a:cubicBezTo>
                      <a:pt x="31" y="127"/>
                      <a:pt x="32" y="127"/>
                      <a:pt x="33" y="127"/>
                    </a:cubicBezTo>
                    <a:lnTo>
                      <a:pt x="33" y="127"/>
                    </a:lnTo>
                    <a:cubicBezTo>
                      <a:pt x="41" y="139"/>
                      <a:pt x="56" y="147"/>
                      <a:pt x="72" y="147"/>
                    </a:cubicBezTo>
                    <a:cubicBezTo>
                      <a:pt x="80" y="147"/>
                      <a:pt x="88" y="145"/>
                      <a:pt x="95" y="141"/>
                    </a:cubicBezTo>
                    <a:lnTo>
                      <a:pt x="94" y="141"/>
                    </a:lnTo>
                    <a:cubicBezTo>
                      <a:pt x="102" y="150"/>
                      <a:pt x="114" y="156"/>
                      <a:pt x="127" y="156"/>
                    </a:cubicBezTo>
                    <a:cubicBezTo>
                      <a:pt x="144" y="156"/>
                      <a:pt x="159" y="146"/>
                      <a:pt x="164" y="132"/>
                    </a:cubicBezTo>
                    <a:lnTo>
                      <a:pt x="164" y="132"/>
                    </a:lnTo>
                    <a:cubicBezTo>
                      <a:pt x="169" y="135"/>
                      <a:pt x="175" y="137"/>
                      <a:pt x="181" y="137"/>
                    </a:cubicBezTo>
                    <a:cubicBezTo>
                      <a:pt x="200" y="137"/>
                      <a:pt x="214" y="124"/>
                      <a:pt x="215" y="109"/>
                    </a:cubicBezTo>
                    <a:lnTo>
                      <a:pt x="215" y="108"/>
                    </a:lnTo>
                    <a:cubicBezTo>
                      <a:pt x="234" y="106"/>
                      <a:pt x="248" y="92"/>
                      <a:pt x="248" y="75"/>
                    </a:cubicBezTo>
                    <a:cubicBezTo>
                      <a:pt x="248" y="68"/>
                      <a:pt x="245" y="61"/>
                      <a:pt x="240" y="55"/>
                    </a:cubicBezTo>
                    <a:lnTo>
                      <a:pt x="240" y="55"/>
                    </a:lnTo>
                    <a:cubicBezTo>
                      <a:pt x="241" y="52"/>
                      <a:pt x="242" y="48"/>
                      <a:pt x="242" y="45"/>
                    </a:cubicBezTo>
                    <a:cubicBezTo>
                      <a:pt x="242" y="33"/>
                      <a:pt x="233" y="22"/>
                      <a:pt x="220" y="19"/>
                    </a:cubicBezTo>
                    <a:lnTo>
                      <a:pt x="220" y="19"/>
                    </a:lnTo>
                    <a:cubicBezTo>
                      <a:pt x="217" y="8"/>
                      <a:pt x="206" y="0"/>
                      <a:pt x="192" y="0"/>
                    </a:cubicBezTo>
                    <a:cubicBezTo>
                      <a:pt x="184" y="0"/>
                      <a:pt x="176" y="3"/>
                      <a:pt x="171" y="8"/>
                    </a:cubicBezTo>
                    <a:lnTo>
                      <a:pt x="171" y="8"/>
                    </a:lnTo>
                    <a:cubicBezTo>
                      <a:pt x="166" y="3"/>
                      <a:pt x="159" y="0"/>
                      <a:pt x="151" y="0"/>
                    </a:cubicBezTo>
                    <a:cubicBezTo>
                      <a:pt x="142" y="0"/>
                      <a:pt x="133" y="4"/>
                      <a:pt x="129" y="11"/>
                    </a:cubicBezTo>
                    <a:lnTo>
                      <a:pt x="129" y="12"/>
                    </a:lnTo>
                    <a:cubicBezTo>
                      <a:pt x="123" y="7"/>
                      <a:pt x="115" y="4"/>
                      <a:pt x="107" y="4"/>
                    </a:cubicBezTo>
                    <a:cubicBezTo>
                      <a:pt x="96" y="4"/>
                      <a:pt x="86" y="10"/>
                      <a:pt x="80" y="18"/>
                    </a:cubicBezTo>
                    <a:lnTo>
                      <a:pt x="80" y="18"/>
                    </a:lnTo>
                    <a:cubicBezTo>
                      <a:pt x="74" y="15"/>
                      <a:pt x="68" y="14"/>
                      <a:pt x="61" y="14"/>
                    </a:cubicBezTo>
                    <a:cubicBezTo>
                      <a:pt x="39" y="14"/>
                      <a:pt x="22" y="29"/>
                      <a:pt x="22" y="47"/>
                    </a:cubicBezTo>
                    <a:cubicBezTo>
                      <a:pt x="22" y="49"/>
                      <a:pt x="22" y="50"/>
                      <a:pt x="22" y="52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0" name="Freeform 250"/>
              <p:cNvSpPr>
                <a:spLocks/>
              </p:cNvSpPr>
              <p:nvPr/>
            </p:nvSpPr>
            <p:spPr bwMode="auto">
              <a:xfrm>
                <a:off x="926" y="2485"/>
                <a:ext cx="942" cy="593"/>
              </a:xfrm>
              <a:custGeom>
                <a:avLst/>
                <a:gdLst>
                  <a:gd name="T0" fmla="*/ 22 w 248"/>
                  <a:gd name="T1" fmla="*/ 52 h 156"/>
                  <a:gd name="T2" fmla="*/ 0 w 248"/>
                  <a:gd name="T3" fmla="*/ 73 h 156"/>
                  <a:gd name="T4" fmla="*/ 12 w 248"/>
                  <a:gd name="T5" fmla="*/ 92 h 156"/>
                  <a:gd name="T6" fmla="*/ 12 w 248"/>
                  <a:gd name="T7" fmla="*/ 91 h 156"/>
                  <a:gd name="T8" fmla="*/ 5 w 248"/>
                  <a:gd name="T9" fmla="*/ 106 h 156"/>
                  <a:gd name="T10" fmla="*/ 30 w 248"/>
                  <a:gd name="T11" fmla="*/ 127 h 156"/>
                  <a:gd name="T12" fmla="*/ 33 w 248"/>
                  <a:gd name="T13" fmla="*/ 127 h 156"/>
                  <a:gd name="T14" fmla="*/ 33 w 248"/>
                  <a:gd name="T15" fmla="*/ 127 h 156"/>
                  <a:gd name="T16" fmla="*/ 72 w 248"/>
                  <a:gd name="T17" fmla="*/ 147 h 156"/>
                  <a:gd name="T18" fmla="*/ 95 w 248"/>
                  <a:gd name="T19" fmla="*/ 141 h 156"/>
                  <a:gd name="T20" fmla="*/ 94 w 248"/>
                  <a:gd name="T21" fmla="*/ 141 h 156"/>
                  <a:gd name="T22" fmla="*/ 127 w 248"/>
                  <a:gd name="T23" fmla="*/ 156 h 156"/>
                  <a:gd name="T24" fmla="*/ 164 w 248"/>
                  <a:gd name="T25" fmla="*/ 132 h 156"/>
                  <a:gd name="T26" fmla="*/ 164 w 248"/>
                  <a:gd name="T27" fmla="*/ 132 h 156"/>
                  <a:gd name="T28" fmla="*/ 181 w 248"/>
                  <a:gd name="T29" fmla="*/ 137 h 156"/>
                  <a:gd name="T30" fmla="*/ 215 w 248"/>
                  <a:gd name="T31" fmla="*/ 109 h 156"/>
                  <a:gd name="T32" fmla="*/ 215 w 248"/>
                  <a:gd name="T33" fmla="*/ 108 h 156"/>
                  <a:gd name="T34" fmla="*/ 248 w 248"/>
                  <a:gd name="T35" fmla="*/ 75 h 156"/>
                  <a:gd name="T36" fmla="*/ 240 w 248"/>
                  <a:gd name="T37" fmla="*/ 55 h 156"/>
                  <a:gd name="T38" fmla="*/ 240 w 248"/>
                  <a:gd name="T39" fmla="*/ 55 h 156"/>
                  <a:gd name="T40" fmla="*/ 242 w 248"/>
                  <a:gd name="T41" fmla="*/ 45 h 156"/>
                  <a:gd name="T42" fmla="*/ 220 w 248"/>
                  <a:gd name="T43" fmla="*/ 19 h 156"/>
                  <a:gd name="T44" fmla="*/ 220 w 248"/>
                  <a:gd name="T45" fmla="*/ 19 h 156"/>
                  <a:gd name="T46" fmla="*/ 192 w 248"/>
                  <a:gd name="T47" fmla="*/ 0 h 156"/>
                  <a:gd name="T48" fmla="*/ 171 w 248"/>
                  <a:gd name="T49" fmla="*/ 8 h 156"/>
                  <a:gd name="T50" fmla="*/ 171 w 248"/>
                  <a:gd name="T51" fmla="*/ 8 h 156"/>
                  <a:gd name="T52" fmla="*/ 151 w 248"/>
                  <a:gd name="T53" fmla="*/ 0 h 156"/>
                  <a:gd name="T54" fmla="*/ 129 w 248"/>
                  <a:gd name="T55" fmla="*/ 11 h 156"/>
                  <a:gd name="T56" fmla="*/ 129 w 248"/>
                  <a:gd name="T57" fmla="*/ 12 h 156"/>
                  <a:gd name="T58" fmla="*/ 107 w 248"/>
                  <a:gd name="T59" fmla="*/ 4 h 156"/>
                  <a:gd name="T60" fmla="*/ 80 w 248"/>
                  <a:gd name="T61" fmla="*/ 18 h 156"/>
                  <a:gd name="T62" fmla="*/ 80 w 248"/>
                  <a:gd name="T63" fmla="*/ 18 h 156"/>
                  <a:gd name="T64" fmla="*/ 61 w 248"/>
                  <a:gd name="T65" fmla="*/ 14 h 156"/>
                  <a:gd name="T66" fmla="*/ 22 w 248"/>
                  <a:gd name="T67" fmla="*/ 47 h 156"/>
                  <a:gd name="T68" fmla="*/ 22 w 248"/>
                  <a:gd name="T69" fmla="*/ 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8" h="156">
                    <a:moveTo>
                      <a:pt x="22" y="52"/>
                    </a:moveTo>
                    <a:cubicBezTo>
                      <a:pt x="10" y="53"/>
                      <a:pt x="0" y="62"/>
                      <a:pt x="0" y="73"/>
                    </a:cubicBezTo>
                    <a:cubicBezTo>
                      <a:pt x="0" y="81"/>
                      <a:pt x="5" y="88"/>
                      <a:pt x="12" y="92"/>
                    </a:cubicBezTo>
                    <a:lnTo>
                      <a:pt x="12" y="91"/>
                    </a:lnTo>
                    <a:cubicBezTo>
                      <a:pt x="8" y="95"/>
                      <a:pt x="5" y="101"/>
                      <a:pt x="5" y="106"/>
                    </a:cubicBezTo>
                    <a:cubicBezTo>
                      <a:pt x="5" y="118"/>
                      <a:pt x="17" y="127"/>
                      <a:pt x="30" y="127"/>
                    </a:cubicBezTo>
                    <a:cubicBezTo>
                      <a:pt x="31" y="127"/>
                      <a:pt x="32" y="127"/>
                      <a:pt x="33" y="127"/>
                    </a:cubicBezTo>
                    <a:lnTo>
                      <a:pt x="33" y="127"/>
                    </a:lnTo>
                    <a:cubicBezTo>
                      <a:pt x="41" y="139"/>
                      <a:pt x="56" y="147"/>
                      <a:pt x="72" y="147"/>
                    </a:cubicBezTo>
                    <a:cubicBezTo>
                      <a:pt x="80" y="147"/>
                      <a:pt x="88" y="145"/>
                      <a:pt x="95" y="141"/>
                    </a:cubicBezTo>
                    <a:lnTo>
                      <a:pt x="94" y="141"/>
                    </a:lnTo>
                    <a:cubicBezTo>
                      <a:pt x="102" y="150"/>
                      <a:pt x="114" y="156"/>
                      <a:pt x="127" y="156"/>
                    </a:cubicBezTo>
                    <a:cubicBezTo>
                      <a:pt x="144" y="156"/>
                      <a:pt x="159" y="146"/>
                      <a:pt x="164" y="132"/>
                    </a:cubicBezTo>
                    <a:lnTo>
                      <a:pt x="164" y="132"/>
                    </a:lnTo>
                    <a:cubicBezTo>
                      <a:pt x="169" y="135"/>
                      <a:pt x="175" y="137"/>
                      <a:pt x="181" y="137"/>
                    </a:cubicBezTo>
                    <a:cubicBezTo>
                      <a:pt x="200" y="137"/>
                      <a:pt x="214" y="124"/>
                      <a:pt x="215" y="109"/>
                    </a:cubicBezTo>
                    <a:lnTo>
                      <a:pt x="215" y="108"/>
                    </a:lnTo>
                    <a:cubicBezTo>
                      <a:pt x="234" y="106"/>
                      <a:pt x="248" y="92"/>
                      <a:pt x="248" y="75"/>
                    </a:cubicBezTo>
                    <a:cubicBezTo>
                      <a:pt x="248" y="68"/>
                      <a:pt x="245" y="61"/>
                      <a:pt x="240" y="55"/>
                    </a:cubicBezTo>
                    <a:lnTo>
                      <a:pt x="240" y="55"/>
                    </a:lnTo>
                    <a:cubicBezTo>
                      <a:pt x="241" y="52"/>
                      <a:pt x="242" y="48"/>
                      <a:pt x="242" y="45"/>
                    </a:cubicBezTo>
                    <a:cubicBezTo>
                      <a:pt x="242" y="33"/>
                      <a:pt x="233" y="22"/>
                      <a:pt x="220" y="19"/>
                    </a:cubicBezTo>
                    <a:lnTo>
                      <a:pt x="220" y="19"/>
                    </a:lnTo>
                    <a:cubicBezTo>
                      <a:pt x="217" y="8"/>
                      <a:pt x="206" y="0"/>
                      <a:pt x="192" y="0"/>
                    </a:cubicBezTo>
                    <a:cubicBezTo>
                      <a:pt x="184" y="0"/>
                      <a:pt x="176" y="3"/>
                      <a:pt x="171" y="8"/>
                    </a:cubicBezTo>
                    <a:lnTo>
                      <a:pt x="171" y="8"/>
                    </a:lnTo>
                    <a:cubicBezTo>
                      <a:pt x="166" y="3"/>
                      <a:pt x="159" y="0"/>
                      <a:pt x="151" y="0"/>
                    </a:cubicBezTo>
                    <a:cubicBezTo>
                      <a:pt x="142" y="0"/>
                      <a:pt x="133" y="4"/>
                      <a:pt x="129" y="11"/>
                    </a:cubicBezTo>
                    <a:lnTo>
                      <a:pt x="129" y="12"/>
                    </a:lnTo>
                    <a:cubicBezTo>
                      <a:pt x="123" y="7"/>
                      <a:pt x="115" y="4"/>
                      <a:pt x="107" y="4"/>
                    </a:cubicBezTo>
                    <a:cubicBezTo>
                      <a:pt x="96" y="4"/>
                      <a:pt x="86" y="10"/>
                      <a:pt x="80" y="18"/>
                    </a:cubicBezTo>
                    <a:lnTo>
                      <a:pt x="80" y="18"/>
                    </a:lnTo>
                    <a:cubicBezTo>
                      <a:pt x="74" y="15"/>
                      <a:pt x="68" y="14"/>
                      <a:pt x="61" y="14"/>
                    </a:cubicBezTo>
                    <a:cubicBezTo>
                      <a:pt x="39" y="14"/>
                      <a:pt x="22" y="29"/>
                      <a:pt x="22" y="47"/>
                    </a:cubicBezTo>
                    <a:cubicBezTo>
                      <a:pt x="22" y="49"/>
                      <a:pt x="22" y="50"/>
                      <a:pt x="22" y="52"/>
                    </a:cubicBez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1" name="Freeform 251"/>
              <p:cNvSpPr>
                <a:spLocks/>
              </p:cNvSpPr>
              <p:nvPr/>
            </p:nvSpPr>
            <p:spPr bwMode="auto">
              <a:xfrm>
                <a:off x="926" y="2485"/>
                <a:ext cx="942" cy="593"/>
              </a:xfrm>
              <a:custGeom>
                <a:avLst/>
                <a:gdLst>
                  <a:gd name="T0" fmla="*/ 22 w 248"/>
                  <a:gd name="T1" fmla="*/ 52 h 156"/>
                  <a:gd name="T2" fmla="*/ 0 w 248"/>
                  <a:gd name="T3" fmla="*/ 73 h 156"/>
                  <a:gd name="T4" fmla="*/ 12 w 248"/>
                  <a:gd name="T5" fmla="*/ 92 h 156"/>
                  <a:gd name="T6" fmla="*/ 12 w 248"/>
                  <a:gd name="T7" fmla="*/ 91 h 156"/>
                  <a:gd name="T8" fmla="*/ 5 w 248"/>
                  <a:gd name="T9" fmla="*/ 106 h 156"/>
                  <a:gd name="T10" fmla="*/ 30 w 248"/>
                  <a:gd name="T11" fmla="*/ 127 h 156"/>
                  <a:gd name="T12" fmla="*/ 33 w 248"/>
                  <a:gd name="T13" fmla="*/ 127 h 156"/>
                  <a:gd name="T14" fmla="*/ 33 w 248"/>
                  <a:gd name="T15" fmla="*/ 127 h 156"/>
                  <a:gd name="T16" fmla="*/ 72 w 248"/>
                  <a:gd name="T17" fmla="*/ 147 h 156"/>
                  <a:gd name="T18" fmla="*/ 95 w 248"/>
                  <a:gd name="T19" fmla="*/ 141 h 156"/>
                  <a:gd name="T20" fmla="*/ 94 w 248"/>
                  <a:gd name="T21" fmla="*/ 141 h 156"/>
                  <a:gd name="T22" fmla="*/ 127 w 248"/>
                  <a:gd name="T23" fmla="*/ 156 h 156"/>
                  <a:gd name="T24" fmla="*/ 164 w 248"/>
                  <a:gd name="T25" fmla="*/ 132 h 156"/>
                  <a:gd name="T26" fmla="*/ 164 w 248"/>
                  <a:gd name="T27" fmla="*/ 132 h 156"/>
                  <a:gd name="T28" fmla="*/ 181 w 248"/>
                  <a:gd name="T29" fmla="*/ 137 h 156"/>
                  <a:gd name="T30" fmla="*/ 215 w 248"/>
                  <a:gd name="T31" fmla="*/ 109 h 156"/>
                  <a:gd name="T32" fmla="*/ 215 w 248"/>
                  <a:gd name="T33" fmla="*/ 108 h 156"/>
                  <a:gd name="T34" fmla="*/ 248 w 248"/>
                  <a:gd name="T35" fmla="*/ 75 h 156"/>
                  <a:gd name="T36" fmla="*/ 240 w 248"/>
                  <a:gd name="T37" fmla="*/ 55 h 156"/>
                  <a:gd name="T38" fmla="*/ 240 w 248"/>
                  <a:gd name="T39" fmla="*/ 55 h 156"/>
                  <a:gd name="T40" fmla="*/ 242 w 248"/>
                  <a:gd name="T41" fmla="*/ 45 h 156"/>
                  <a:gd name="T42" fmla="*/ 220 w 248"/>
                  <a:gd name="T43" fmla="*/ 19 h 156"/>
                  <a:gd name="T44" fmla="*/ 220 w 248"/>
                  <a:gd name="T45" fmla="*/ 19 h 156"/>
                  <a:gd name="T46" fmla="*/ 192 w 248"/>
                  <a:gd name="T47" fmla="*/ 0 h 156"/>
                  <a:gd name="T48" fmla="*/ 171 w 248"/>
                  <a:gd name="T49" fmla="*/ 8 h 156"/>
                  <a:gd name="T50" fmla="*/ 171 w 248"/>
                  <a:gd name="T51" fmla="*/ 8 h 156"/>
                  <a:gd name="T52" fmla="*/ 151 w 248"/>
                  <a:gd name="T53" fmla="*/ 0 h 156"/>
                  <a:gd name="T54" fmla="*/ 129 w 248"/>
                  <a:gd name="T55" fmla="*/ 11 h 156"/>
                  <a:gd name="T56" fmla="*/ 129 w 248"/>
                  <a:gd name="T57" fmla="*/ 12 h 156"/>
                  <a:gd name="T58" fmla="*/ 107 w 248"/>
                  <a:gd name="T59" fmla="*/ 4 h 156"/>
                  <a:gd name="T60" fmla="*/ 80 w 248"/>
                  <a:gd name="T61" fmla="*/ 18 h 156"/>
                  <a:gd name="T62" fmla="*/ 80 w 248"/>
                  <a:gd name="T63" fmla="*/ 18 h 156"/>
                  <a:gd name="T64" fmla="*/ 61 w 248"/>
                  <a:gd name="T65" fmla="*/ 14 h 156"/>
                  <a:gd name="T66" fmla="*/ 22 w 248"/>
                  <a:gd name="T67" fmla="*/ 47 h 156"/>
                  <a:gd name="T68" fmla="*/ 22 w 248"/>
                  <a:gd name="T69" fmla="*/ 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8" h="156">
                    <a:moveTo>
                      <a:pt x="22" y="52"/>
                    </a:moveTo>
                    <a:cubicBezTo>
                      <a:pt x="10" y="53"/>
                      <a:pt x="0" y="62"/>
                      <a:pt x="0" y="73"/>
                    </a:cubicBezTo>
                    <a:cubicBezTo>
                      <a:pt x="0" y="81"/>
                      <a:pt x="5" y="88"/>
                      <a:pt x="12" y="92"/>
                    </a:cubicBezTo>
                    <a:lnTo>
                      <a:pt x="12" y="91"/>
                    </a:lnTo>
                    <a:cubicBezTo>
                      <a:pt x="8" y="95"/>
                      <a:pt x="5" y="101"/>
                      <a:pt x="5" y="106"/>
                    </a:cubicBezTo>
                    <a:cubicBezTo>
                      <a:pt x="5" y="118"/>
                      <a:pt x="17" y="127"/>
                      <a:pt x="30" y="127"/>
                    </a:cubicBezTo>
                    <a:cubicBezTo>
                      <a:pt x="31" y="127"/>
                      <a:pt x="32" y="127"/>
                      <a:pt x="33" y="127"/>
                    </a:cubicBezTo>
                    <a:lnTo>
                      <a:pt x="33" y="127"/>
                    </a:lnTo>
                    <a:cubicBezTo>
                      <a:pt x="41" y="139"/>
                      <a:pt x="56" y="147"/>
                      <a:pt x="72" y="147"/>
                    </a:cubicBezTo>
                    <a:cubicBezTo>
                      <a:pt x="80" y="147"/>
                      <a:pt x="88" y="145"/>
                      <a:pt x="95" y="141"/>
                    </a:cubicBezTo>
                    <a:lnTo>
                      <a:pt x="94" y="141"/>
                    </a:lnTo>
                    <a:cubicBezTo>
                      <a:pt x="102" y="150"/>
                      <a:pt x="114" y="156"/>
                      <a:pt x="127" y="156"/>
                    </a:cubicBezTo>
                    <a:cubicBezTo>
                      <a:pt x="144" y="156"/>
                      <a:pt x="159" y="146"/>
                      <a:pt x="164" y="132"/>
                    </a:cubicBezTo>
                    <a:lnTo>
                      <a:pt x="164" y="132"/>
                    </a:lnTo>
                    <a:cubicBezTo>
                      <a:pt x="169" y="135"/>
                      <a:pt x="175" y="137"/>
                      <a:pt x="181" y="137"/>
                    </a:cubicBezTo>
                    <a:cubicBezTo>
                      <a:pt x="200" y="137"/>
                      <a:pt x="214" y="124"/>
                      <a:pt x="215" y="109"/>
                    </a:cubicBezTo>
                    <a:lnTo>
                      <a:pt x="215" y="108"/>
                    </a:lnTo>
                    <a:cubicBezTo>
                      <a:pt x="234" y="106"/>
                      <a:pt x="248" y="92"/>
                      <a:pt x="248" y="75"/>
                    </a:cubicBezTo>
                    <a:cubicBezTo>
                      <a:pt x="248" y="68"/>
                      <a:pt x="245" y="61"/>
                      <a:pt x="240" y="55"/>
                    </a:cubicBezTo>
                    <a:lnTo>
                      <a:pt x="240" y="55"/>
                    </a:lnTo>
                    <a:cubicBezTo>
                      <a:pt x="241" y="52"/>
                      <a:pt x="242" y="48"/>
                      <a:pt x="242" y="45"/>
                    </a:cubicBezTo>
                    <a:cubicBezTo>
                      <a:pt x="242" y="33"/>
                      <a:pt x="233" y="22"/>
                      <a:pt x="220" y="19"/>
                    </a:cubicBezTo>
                    <a:lnTo>
                      <a:pt x="220" y="19"/>
                    </a:lnTo>
                    <a:cubicBezTo>
                      <a:pt x="217" y="8"/>
                      <a:pt x="206" y="0"/>
                      <a:pt x="192" y="0"/>
                    </a:cubicBezTo>
                    <a:cubicBezTo>
                      <a:pt x="184" y="0"/>
                      <a:pt x="176" y="3"/>
                      <a:pt x="171" y="8"/>
                    </a:cubicBezTo>
                    <a:lnTo>
                      <a:pt x="171" y="8"/>
                    </a:lnTo>
                    <a:cubicBezTo>
                      <a:pt x="166" y="3"/>
                      <a:pt x="159" y="0"/>
                      <a:pt x="151" y="0"/>
                    </a:cubicBezTo>
                    <a:cubicBezTo>
                      <a:pt x="142" y="0"/>
                      <a:pt x="133" y="4"/>
                      <a:pt x="129" y="11"/>
                    </a:cubicBezTo>
                    <a:lnTo>
                      <a:pt x="129" y="12"/>
                    </a:lnTo>
                    <a:cubicBezTo>
                      <a:pt x="123" y="7"/>
                      <a:pt x="115" y="4"/>
                      <a:pt x="107" y="4"/>
                    </a:cubicBezTo>
                    <a:cubicBezTo>
                      <a:pt x="96" y="4"/>
                      <a:pt x="86" y="10"/>
                      <a:pt x="80" y="18"/>
                    </a:cubicBezTo>
                    <a:lnTo>
                      <a:pt x="80" y="18"/>
                    </a:lnTo>
                    <a:cubicBezTo>
                      <a:pt x="74" y="15"/>
                      <a:pt x="68" y="14"/>
                      <a:pt x="61" y="14"/>
                    </a:cubicBezTo>
                    <a:cubicBezTo>
                      <a:pt x="39" y="14"/>
                      <a:pt x="22" y="29"/>
                      <a:pt x="22" y="47"/>
                    </a:cubicBezTo>
                    <a:cubicBezTo>
                      <a:pt x="22" y="49"/>
                      <a:pt x="22" y="50"/>
                      <a:pt x="22" y="5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2" name="Freeform 252"/>
              <p:cNvSpPr>
                <a:spLocks/>
              </p:cNvSpPr>
              <p:nvPr/>
            </p:nvSpPr>
            <p:spPr bwMode="auto">
              <a:xfrm>
                <a:off x="971" y="2835"/>
                <a:ext cx="57" cy="7"/>
              </a:xfrm>
              <a:custGeom>
                <a:avLst/>
                <a:gdLst>
                  <a:gd name="T0" fmla="*/ 0 w 15"/>
                  <a:gd name="T1" fmla="*/ 0 h 2"/>
                  <a:gd name="T2" fmla="*/ 13 w 15"/>
                  <a:gd name="T3" fmla="*/ 2 h 2"/>
                  <a:gd name="T4" fmla="*/ 15 w 1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cubicBezTo>
                      <a:pt x="4" y="1"/>
                      <a:pt x="8" y="2"/>
                      <a:pt x="13" y="2"/>
                    </a:cubicBezTo>
                    <a:cubicBezTo>
                      <a:pt x="14" y="2"/>
                      <a:pt x="14" y="2"/>
                      <a:pt x="15" y="2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" name="Freeform 253"/>
              <p:cNvSpPr>
                <a:spLocks/>
              </p:cNvSpPr>
              <p:nvPr/>
            </p:nvSpPr>
            <p:spPr bwMode="auto">
              <a:xfrm>
                <a:off x="1051" y="2964"/>
                <a:ext cx="27" cy="4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cubicBezTo>
                      <a:pt x="3" y="1"/>
                      <a:pt x="5" y="1"/>
                      <a:pt x="7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4" name="Freeform 254"/>
              <p:cNvSpPr>
                <a:spLocks/>
              </p:cNvSpPr>
              <p:nvPr/>
            </p:nvSpPr>
            <p:spPr bwMode="auto">
              <a:xfrm>
                <a:off x="1272" y="2998"/>
                <a:ext cx="11" cy="23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1" y="2"/>
                      <a:pt x="2" y="4"/>
                      <a:pt x="3" y="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5" name="Freeform 255"/>
              <p:cNvSpPr>
                <a:spLocks/>
              </p:cNvSpPr>
              <p:nvPr/>
            </p:nvSpPr>
            <p:spPr bwMode="auto">
              <a:xfrm>
                <a:off x="1549" y="2960"/>
                <a:ext cx="4" cy="27"/>
              </a:xfrm>
              <a:custGeom>
                <a:avLst/>
                <a:gdLst>
                  <a:gd name="T0" fmla="*/ 0 w 1"/>
                  <a:gd name="T1" fmla="*/ 7 h 7"/>
                  <a:gd name="T2" fmla="*/ 1 w 1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cubicBezTo>
                      <a:pt x="1" y="5"/>
                      <a:pt x="1" y="3"/>
                      <a:pt x="1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" name="Freeform 256"/>
              <p:cNvSpPr>
                <a:spLocks/>
              </p:cNvSpPr>
              <p:nvPr/>
            </p:nvSpPr>
            <p:spPr bwMode="auto">
              <a:xfrm>
                <a:off x="1671" y="2800"/>
                <a:ext cx="72" cy="99"/>
              </a:xfrm>
              <a:custGeom>
                <a:avLst/>
                <a:gdLst>
                  <a:gd name="T0" fmla="*/ 19 w 19"/>
                  <a:gd name="T1" fmla="*/ 26 h 26"/>
                  <a:gd name="T2" fmla="*/ 19 w 19"/>
                  <a:gd name="T3" fmla="*/ 25 h 26"/>
                  <a:gd name="T4" fmla="*/ 0 w 1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6">
                    <a:moveTo>
                      <a:pt x="19" y="26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14"/>
                      <a:pt x="11" y="4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" name="Freeform 257"/>
              <p:cNvSpPr>
                <a:spLocks/>
              </p:cNvSpPr>
              <p:nvPr/>
            </p:nvSpPr>
            <p:spPr bwMode="auto">
              <a:xfrm>
                <a:off x="1804" y="2694"/>
                <a:ext cx="34" cy="38"/>
              </a:xfrm>
              <a:custGeom>
                <a:avLst/>
                <a:gdLst>
                  <a:gd name="T0" fmla="*/ 0 w 9"/>
                  <a:gd name="T1" fmla="*/ 10 h 10"/>
                  <a:gd name="T2" fmla="*/ 9 w 9"/>
                  <a:gd name="T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0">
                    <a:moveTo>
                      <a:pt x="0" y="10"/>
                    </a:moveTo>
                    <a:cubicBezTo>
                      <a:pt x="4" y="7"/>
                      <a:pt x="7" y="4"/>
                      <a:pt x="9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" name="Freeform 258"/>
              <p:cNvSpPr>
                <a:spLocks/>
              </p:cNvSpPr>
              <p:nvPr/>
            </p:nvSpPr>
            <p:spPr bwMode="auto">
              <a:xfrm>
                <a:off x="1762" y="2557"/>
                <a:ext cx="1" cy="19"/>
              </a:xfrm>
              <a:custGeom>
                <a:avLst/>
                <a:gdLst>
                  <a:gd name="T0" fmla="*/ 5 h 5"/>
                  <a:gd name="T1" fmla="*/ 4 h 5"/>
                  <a:gd name="T2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9" name="Freeform 259"/>
              <p:cNvSpPr>
                <a:spLocks/>
              </p:cNvSpPr>
              <p:nvPr/>
            </p:nvSpPr>
            <p:spPr bwMode="auto">
              <a:xfrm>
                <a:off x="1560" y="2515"/>
                <a:ext cx="16" cy="23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2" y="2"/>
                      <a:pt x="1" y="4"/>
                      <a:pt x="0" y="6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0" name="Freeform 260"/>
              <p:cNvSpPr>
                <a:spLocks/>
              </p:cNvSpPr>
              <p:nvPr/>
            </p:nvSpPr>
            <p:spPr bwMode="auto">
              <a:xfrm>
                <a:off x="1408" y="2527"/>
                <a:ext cx="8" cy="19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4"/>
                      <a:pt x="0" y="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" name="Freeform 261"/>
              <p:cNvSpPr>
                <a:spLocks/>
              </p:cNvSpPr>
              <p:nvPr/>
            </p:nvSpPr>
            <p:spPr bwMode="auto">
              <a:xfrm>
                <a:off x="1230" y="2553"/>
                <a:ext cx="30" cy="19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cubicBezTo>
                      <a:pt x="5" y="3"/>
                      <a:pt x="3" y="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2" name="Freeform 262"/>
              <p:cNvSpPr>
                <a:spLocks/>
              </p:cNvSpPr>
              <p:nvPr/>
            </p:nvSpPr>
            <p:spPr bwMode="auto">
              <a:xfrm>
                <a:off x="1009" y="2683"/>
                <a:ext cx="8" cy="19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1" y="1"/>
                      <a:pt x="1" y="3"/>
                      <a:pt x="2" y="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31" name="Line 263"/>
            <p:cNvSpPr>
              <a:spLocks noChangeShapeType="1"/>
            </p:cNvSpPr>
            <p:nvPr/>
          </p:nvSpPr>
          <p:spPr bwMode="auto">
            <a:xfrm>
              <a:off x="1313" y="1736"/>
              <a:ext cx="1" cy="2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2" name="Rectangle 264"/>
            <p:cNvSpPr>
              <a:spLocks noChangeArrowheads="1"/>
            </p:cNvSpPr>
            <p:nvPr/>
          </p:nvSpPr>
          <p:spPr bwMode="auto">
            <a:xfrm>
              <a:off x="888" y="1482"/>
              <a:ext cx="1204" cy="874"/>
            </a:xfrm>
            <a:prstGeom prst="rect">
              <a:avLst/>
            </a:prstGeom>
            <a:solidFill>
              <a:srgbClr val="EFF7A7"/>
            </a:solidFill>
            <a:ln w="111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33" name="Group 265"/>
            <p:cNvGrpSpPr>
              <a:grpSpLocks/>
            </p:cNvGrpSpPr>
            <p:nvPr/>
          </p:nvGrpSpPr>
          <p:grpSpPr bwMode="auto">
            <a:xfrm>
              <a:off x="926" y="1976"/>
              <a:ext cx="273" cy="266"/>
              <a:chOff x="926" y="1976"/>
              <a:chExt cx="273" cy="266"/>
            </a:xfrm>
          </p:grpSpPr>
          <p:sp>
            <p:nvSpPr>
              <p:cNvPr id="295" name="Freeform 266"/>
              <p:cNvSpPr>
                <a:spLocks/>
              </p:cNvSpPr>
              <p:nvPr/>
            </p:nvSpPr>
            <p:spPr bwMode="auto">
              <a:xfrm>
                <a:off x="926" y="1976"/>
                <a:ext cx="273" cy="266"/>
              </a:xfrm>
              <a:custGeom>
                <a:avLst/>
                <a:gdLst>
                  <a:gd name="T0" fmla="*/ 36 w 72"/>
                  <a:gd name="T1" fmla="*/ 0 h 70"/>
                  <a:gd name="T2" fmla="*/ 0 w 72"/>
                  <a:gd name="T3" fmla="*/ 9 h 70"/>
                  <a:gd name="T4" fmla="*/ 0 w 72"/>
                  <a:gd name="T5" fmla="*/ 61 h 70"/>
                  <a:gd name="T6" fmla="*/ 36 w 72"/>
                  <a:gd name="T7" fmla="*/ 70 h 70"/>
                  <a:gd name="T8" fmla="*/ 72 w 72"/>
                  <a:gd name="T9" fmla="*/ 61 h 70"/>
                  <a:gd name="T10" fmla="*/ 72 w 72"/>
                  <a:gd name="T11" fmla="*/ 9 h 70"/>
                  <a:gd name="T12" fmla="*/ 36 w 72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70">
                    <a:moveTo>
                      <a:pt x="36" y="0"/>
                    </a:moveTo>
                    <a:cubicBezTo>
                      <a:pt x="16" y="0"/>
                      <a:pt x="0" y="4"/>
                      <a:pt x="0" y="9"/>
                    </a:cubicBezTo>
                    <a:lnTo>
                      <a:pt x="0" y="61"/>
                    </a:lnTo>
                    <a:cubicBezTo>
                      <a:pt x="0" y="66"/>
                      <a:pt x="16" y="70"/>
                      <a:pt x="36" y="70"/>
                    </a:cubicBezTo>
                    <a:cubicBezTo>
                      <a:pt x="56" y="70"/>
                      <a:pt x="72" y="66"/>
                      <a:pt x="72" y="61"/>
                    </a:cubicBezTo>
                    <a:lnTo>
                      <a:pt x="72" y="9"/>
                    </a:lnTo>
                    <a:cubicBezTo>
                      <a:pt x="72" y="4"/>
                      <a:pt x="56" y="0"/>
                      <a:pt x="36" y="0"/>
                    </a:cubicBezTo>
                    <a:close/>
                  </a:path>
                </a:pathLst>
              </a:cu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6" name="Oval 267"/>
              <p:cNvSpPr>
                <a:spLocks noChangeArrowheads="1"/>
              </p:cNvSpPr>
              <p:nvPr/>
            </p:nvSpPr>
            <p:spPr bwMode="auto">
              <a:xfrm>
                <a:off x="926" y="1976"/>
                <a:ext cx="273" cy="64"/>
              </a:xfrm>
              <a:prstGeom prst="ellipse">
                <a:avLst/>
              </a:prstGeom>
              <a:solidFill>
                <a:srgbClr val="FFA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7" name="Freeform 268"/>
              <p:cNvSpPr>
                <a:spLocks/>
              </p:cNvSpPr>
              <p:nvPr/>
            </p:nvSpPr>
            <p:spPr bwMode="auto">
              <a:xfrm>
                <a:off x="926" y="1976"/>
                <a:ext cx="273" cy="266"/>
              </a:xfrm>
              <a:custGeom>
                <a:avLst/>
                <a:gdLst>
                  <a:gd name="T0" fmla="*/ 36 w 72"/>
                  <a:gd name="T1" fmla="*/ 0 h 70"/>
                  <a:gd name="T2" fmla="*/ 0 w 72"/>
                  <a:gd name="T3" fmla="*/ 9 h 70"/>
                  <a:gd name="T4" fmla="*/ 0 w 72"/>
                  <a:gd name="T5" fmla="*/ 61 h 70"/>
                  <a:gd name="T6" fmla="*/ 36 w 72"/>
                  <a:gd name="T7" fmla="*/ 70 h 70"/>
                  <a:gd name="T8" fmla="*/ 72 w 72"/>
                  <a:gd name="T9" fmla="*/ 61 h 70"/>
                  <a:gd name="T10" fmla="*/ 72 w 72"/>
                  <a:gd name="T11" fmla="*/ 9 h 70"/>
                  <a:gd name="T12" fmla="*/ 36 w 72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70">
                    <a:moveTo>
                      <a:pt x="36" y="0"/>
                    </a:moveTo>
                    <a:cubicBezTo>
                      <a:pt x="16" y="0"/>
                      <a:pt x="0" y="4"/>
                      <a:pt x="0" y="9"/>
                    </a:cubicBezTo>
                    <a:lnTo>
                      <a:pt x="0" y="61"/>
                    </a:lnTo>
                    <a:cubicBezTo>
                      <a:pt x="0" y="66"/>
                      <a:pt x="16" y="70"/>
                      <a:pt x="36" y="70"/>
                    </a:cubicBezTo>
                    <a:cubicBezTo>
                      <a:pt x="56" y="70"/>
                      <a:pt x="72" y="66"/>
                      <a:pt x="72" y="61"/>
                    </a:cubicBezTo>
                    <a:lnTo>
                      <a:pt x="72" y="9"/>
                    </a:lnTo>
                    <a:cubicBezTo>
                      <a:pt x="72" y="4"/>
                      <a:pt x="56" y="0"/>
                      <a:pt x="36" y="0"/>
                    </a:cubicBez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8" name="Freeform 269"/>
              <p:cNvSpPr>
                <a:spLocks/>
              </p:cNvSpPr>
              <p:nvPr/>
            </p:nvSpPr>
            <p:spPr bwMode="auto">
              <a:xfrm>
                <a:off x="926" y="2010"/>
                <a:ext cx="273" cy="30"/>
              </a:xfrm>
              <a:custGeom>
                <a:avLst/>
                <a:gdLst>
                  <a:gd name="T0" fmla="*/ 0 w 72"/>
                  <a:gd name="T1" fmla="*/ 0 h 8"/>
                  <a:gd name="T2" fmla="*/ 36 w 72"/>
                  <a:gd name="T3" fmla="*/ 8 h 8"/>
                  <a:gd name="T4" fmla="*/ 72 w 7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8">
                    <a:moveTo>
                      <a:pt x="0" y="0"/>
                    </a:moveTo>
                    <a:cubicBezTo>
                      <a:pt x="0" y="5"/>
                      <a:pt x="16" y="8"/>
                      <a:pt x="36" y="8"/>
                    </a:cubicBezTo>
                    <a:cubicBezTo>
                      <a:pt x="56" y="8"/>
                      <a:pt x="72" y="5"/>
                      <a:pt x="72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34" name="Rectangle 270"/>
            <p:cNvSpPr>
              <a:spLocks noChangeArrowheads="1"/>
            </p:cNvSpPr>
            <p:nvPr/>
          </p:nvSpPr>
          <p:spPr bwMode="auto">
            <a:xfrm>
              <a:off x="926" y="2052"/>
              <a:ext cx="34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Rectangle 271"/>
            <p:cNvSpPr>
              <a:spLocks noChangeArrowheads="1"/>
            </p:cNvSpPr>
            <p:nvPr/>
          </p:nvSpPr>
          <p:spPr bwMode="auto">
            <a:xfrm>
              <a:off x="972" y="2079"/>
              <a:ext cx="2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Disks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6" name="Rectangle 272"/>
            <p:cNvSpPr>
              <a:spLocks noChangeArrowheads="1"/>
            </p:cNvSpPr>
            <p:nvPr/>
          </p:nvSpPr>
          <p:spPr bwMode="auto">
            <a:xfrm>
              <a:off x="952" y="2181"/>
              <a:ext cx="190" cy="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Oval 273"/>
            <p:cNvSpPr>
              <a:spLocks noChangeArrowheads="1"/>
            </p:cNvSpPr>
            <p:nvPr/>
          </p:nvSpPr>
          <p:spPr bwMode="auto">
            <a:xfrm>
              <a:off x="1230" y="1938"/>
              <a:ext cx="836" cy="34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8" name="Rectangle 274"/>
            <p:cNvSpPr>
              <a:spLocks noChangeArrowheads="1"/>
            </p:cNvSpPr>
            <p:nvPr/>
          </p:nvSpPr>
          <p:spPr bwMode="auto">
            <a:xfrm>
              <a:off x="1264" y="2063"/>
              <a:ext cx="918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Operating System</a:t>
              </a:r>
              <a:endParaRPr lang="en-US" altLang="zh-CN" sz="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9" name="Oval 275"/>
            <p:cNvSpPr>
              <a:spLocks noChangeArrowheads="1"/>
            </p:cNvSpPr>
            <p:nvPr/>
          </p:nvSpPr>
          <p:spPr bwMode="auto">
            <a:xfrm>
              <a:off x="1306" y="1672"/>
              <a:ext cx="684" cy="266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0" name="Rectangle 276"/>
            <p:cNvSpPr>
              <a:spLocks noChangeArrowheads="1"/>
            </p:cNvSpPr>
            <p:nvPr/>
          </p:nvSpPr>
          <p:spPr bwMode="auto">
            <a:xfrm>
              <a:off x="1421" y="1759"/>
              <a:ext cx="690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Applications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1" name="Rectangle 277"/>
            <p:cNvSpPr>
              <a:spLocks noChangeArrowheads="1"/>
            </p:cNvSpPr>
            <p:nvPr/>
          </p:nvSpPr>
          <p:spPr bwMode="auto">
            <a:xfrm>
              <a:off x="1218" y="1558"/>
              <a:ext cx="855" cy="737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2" name="Rectangle 278"/>
            <p:cNvSpPr>
              <a:spLocks noChangeArrowheads="1"/>
            </p:cNvSpPr>
            <p:nvPr/>
          </p:nvSpPr>
          <p:spPr bwMode="auto">
            <a:xfrm>
              <a:off x="964" y="1596"/>
              <a:ext cx="190" cy="266"/>
            </a:xfrm>
            <a:prstGeom prst="rect">
              <a:avLst/>
            </a:prstGeom>
            <a:solidFill>
              <a:srgbClr val="FFFFFF"/>
            </a:solidFill>
            <a:ln w="111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" name="Rectangle 279"/>
            <p:cNvSpPr>
              <a:spLocks noChangeArrowheads="1"/>
            </p:cNvSpPr>
            <p:nvPr/>
          </p:nvSpPr>
          <p:spPr bwMode="auto">
            <a:xfrm>
              <a:off x="993" y="1690"/>
              <a:ext cx="18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CPU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4" name="Rectangle 280"/>
            <p:cNvSpPr>
              <a:spLocks noChangeArrowheads="1"/>
            </p:cNvSpPr>
            <p:nvPr/>
          </p:nvSpPr>
          <p:spPr bwMode="auto">
            <a:xfrm>
              <a:off x="1192" y="1588"/>
              <a:ext cx="25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5" name="Rectangle 281"/>
            <p:cNvSpPr>
              <a:spLocks noChangeArrowheads="1"/>
            </p:cNvSpPr>
            <p:nvPr/>
          </p:nvSpPr>
          <p:spPr bwMode="auto">
            <a:xfrm>
              <a:off x="1237" y="1611"/>
              <a:ext cx="231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MEM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6" name="Line 282"/>
            <p:cNvSpPr>
              <a:spLocks noChangeShapeType="1"/>
            </p:cNvSpPr>
            <p:nvPr/>
          </p:nvSpPr>
          <p:spPr bwMode="auto">
            <a:xfrm>
              <a:off x="1420" y="2356"/>
              <a:ext cx="1" cy="304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7" name="Line 283"/>
            <p:cNvSpPr>
              <a:spLocks noChangeShapeType="1"/>
            </p:cNvSpPr>
            <p:nvPr/>
          </p:nvSpPr>
          <p:spPr bwMode="auto">
            <a:xfrm>
              <a:off x="4065" y="1736"/>
              <a:ext cx="1" cy="2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8" name="Rectangle 284"/>
            <p:cNvSpPr>
              <a:spLocks noChangeArrowheads="1"/>
            </p:cNvSpPr>
            <p:nvPr/>
          </p:nvSpPr>
          <p:spPr bwMode="auto">
            <a:xfrm>
              <a:off x="3635" y="1482"/>
              <a:ext cx="1205" cy="874"/>
            </a:xfrm>
            <a:prstGeom prst="rect">
              <a:avLst/>
            </a:prstGeom>
            <a:solidFill>
              <a:srgbClr val="EFF7A7"/>
            </a:solidFill>
            <a:ln w="111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49" name="Group 285"/>
            <p:cNvGrpSpPr>
              <a:grpSpLocks/>
            </p:cNvGrpSpPr>
            <p:nvPr/>
          </p:nvGrpSpPr>
          <p:grpSpPr bwMode="auto">
            <a:xfrm>
              <a:off x="3673" y="1976"/>
              <a:ext cx="274" cy="266"/>
              <a:chOff x="3673" y="1976"/>
              <a:chExt cx="274" cy="266"/>
            </a:xfrm>
          </p:grpSpPr>
          <p:sp>
            <p:nvSpPr>
              <p:cNvPr id="291" name="Freeform 286"/>
              <p:cNvSpPr>
                <a:spLocks/>
              </p:cNvSpPr>
              <p:nvPr/>
            </p:nvSpPr>
            <p:spPr bwMode="auto">
              <a:xfrm>
                <a:off x="3673" y="1976"/>
                <a:ext cx="274" cy="266"/>
              </a:xfrm>
              <a:custGeom>
                <a:avLst/>
                <a:gdLst>
                  <a:gd name="T0" fmla="*/ 36 w 72"/>
                  <a:gd name="T1" fmla="*/ 0 h 70"/>
                  <a:gd name="T2" fmla="*/ 0 w 72"/>
                  <a:gd name="T3" fmla="*/ 9 h 70"/>
                  <a:gd name="T4" fmla="*/ 0 w 72"/>
                  <a:gd name="T5" fmla="*/ 61 h 70"/>
                  <a:gd name="T6" fmla="*/ 36 w 72"/>
                  <a:gd name="T7" fmla="*/ 70 h 70"/>
                  <a:gd name="T8" fmla="*/ 72 w 72"/>
                  <a:gd name="T9" fmla="*/ 61 h 70"/>
                  <a:gd name="T10" fmla="*/ 72 w 72"/>
                  <a:gd name="T11" fmla="*/ 9 h 70"/>
                  <a:gd name="T12" fmla="*/ 36 w 72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70">
                    <a:moveTo>
                      <a:pt x="36" y="0"/>
                    </a:moveTo>
                    <a:cubicBezTo>
                      <a:pt x="16" y="0"/>
                      <a:pt x="0" y="4"/>
                      <a:pt x="0" y="9"/>
                    </a:cubicBezTo>
                    <a:lnTo>
                      <a:pt x="0" y="61"/>
                    </a:lnTo>
                    <a:cubicBezTo>
                      <a:pt x="0" y="66"/>
                      <a:pt x="16" y="70"/>
                      <a:pt x="36" y="70"/>
                    </a:cubicBezTo>
                    <a:cubicBezTo>
                      <a:pt x="56" y="70"/>
                      <a:pt x="72" y="66"/>
                      <a:pt x="72" y="61"/>
                    </a:cubicBezTo>
                    <a:lnTo>
                      <a:pt x="72" y="9"/>
                    </a:lnTo>
                    <a:cubicBezTo>
                      <a:pt x="72" y="4"/>
                      <a:pt x="56" y="0"/>
                      <a:pt x="36" y="0"/>
                    </a:cubicBezTo>
                    <a:close/>
                  </a:path>
                </a:pathLst>
              </a:cu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2" name="Oval 287"/>
              <p:cNvSpPr>
                <a:spLocks noChangeArrowheads="1"/>
              </p:cNvSpPr>
              <p:nvPr/>
            </p:nvSpPr>
            <p:spPr bwMode="auto">
              <a:xfrm>
                <a:off x="3673" y="1976"/>
                <a:ext cx="274" cy="64"/>
              </a:xfrm>
              <a:prstGeom prst="ellipse">
                <a:avLst/>
              </a:prstGeom>
              <a:solidFill>
                <a:srgbClr val="FFA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3" name="Freeform 288"/>
              <p:cNvSpPr>
                <a:spLocks/>
              </p:cNvSpPr>
              <p:nvPr/>
            </p:nvSpPr>
            <p:spPr bwMode="auto">
              <a:xfrm>
                <a:off x="3673" y="1976"/>
                <a:ext cx="274" cy="266"/>
              </a:xfrm>
              <a:custGeom>
                <a:avLst/>
                <a:gdLst>
                  <a:gd name="T0" fmla="*/ 36 w 72"/>
                  <a:gd name="T1" fmla="*/ 0 h 70"/>
                  <a:gd name="T2" fmla="*/ 0 w 72"/>
                  <a:gd name="T3" fmla="*/ 9 h 70"/>
                  <a:gd name="T4" fmla="*/ 0 w 72"/>
                  <a:gd name="T5" fmla="*/ 61 h 70"/>
                  <a:gd name="T6" fmla="*/ 36 w 72"/>
                  <a:gd name="T7" fmla="*/ 70 h 70"/>
                  <a:gd name="T8" fmla="*/ 72 w 72"/>
                  <a:gd name="T9" fmla="*/ 61 h 70"/>
                  <a:gd name="T10" fmla="*/ 72 w 72"/>
                  <a:gd name="T11" fmla="*/ 9 h 70"/>
                  <a:gd name="T12" fmla="*/ 36 w 72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70">
                    <a:moveTo>
                      <a:pt x="36" y="0"/>
                    </a:moveTo>
                    <a:cubicBezTo>
                      <a:pt x="16" y="0"/>
                      <a:pt x="0" y="4"/>
                      <a:pt x="0" y="9"/>
                    </a:cubicBezTo>
                    <a:lnTo>
                      <a:pt x="0" y="61"/>
                    </a:lnTo>
                    <a:cubicBezTo>
                      <a:pt x="0" y="66"/>
                      <a:pt x="16" y="70"/>
                      <a:pt x="36" y="70"/>
                    </a:cubicBezTo>
                    <a:cubicBezTo>
                      <a:pt x="56" y="70"/>
                      <a:pt x="72" y="66"/>
                      <a:pt x="72" y="61"/>
                    </a:cubicBezTo>
                    <a:lnTo>
                      <a:pt x="72" y="9"/>
                    </a:lnTo>
                    <a:cubicBezTo>
                      <a:pt x="72" y="4"/>
                      <a:pt x="56" y="0"/>
                      <a:pt x="36" y="0"/>
                    </a:cubicBez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4" name="Freeform 289"/>
              <p:cNvSpPr>
                <a:spLocks/>
              </p:cNvSpPr>
              <p:nvPr/>
            </p:nvSpPr>
            <p:spPr bwMode="auto">
              <a:xfrm>
                <a:off x="3673" y="2010"/>
                <a:ext cx="274" cy="30"/>
              </a:xfrm>
              <a:custGeom>
                <a:avLst/>
                <a:gdLst>
                  <a:gd name="T0" fmla="*/ 0 w 72"/>
                  <a:gd name="T1" fmla="*/ 0 h 8"/>
                  <a:gd name="T2" fmla="*/ 36 w 72"/>
                  <a:gd name="T3" fmla="*/ 8 h 8"/>
                  <a:gd name="T4" fmla="*/ 72 w 7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8">
                    <a:moveTo>
                      <a:pt x="0" y="0"/>
                    </a:moveTo>
                    <a:cubicBezTo>
                      <a:pt x="0" y="5"/>
                      <a:pt x="16" y="8"/>
                      <a:pt x="36" y="8"/>
                    </a:cubicBezTo>
                    <a:cubicBezTo>
                      <a:pt x="56" y="8"/>
                      <a:pt x="72" y="5"/>
                      <a:pt x="72" y="0"/>
                    </a:cubicBezTo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50" name="Rectangle 290"/>
            <p:cNvSpPr>
              <a:spLocks noChangeArrowheads="1"/>
            </p:cNvSpPr>
            <p:nvPr/>
          </p:nvSpPr>
          <p:spPr bwMode="auto">
            <a:xfrm>
              <a:off x="3673" y="2052"/>
              <a:ext cx="34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1" name="Rectangle 291"/>
            <p:cNvSpPr>
              <a:spLocks noChangeArrowheads="1"/>
            </p:cNvSpPr>
            <p:nvPr/>
          </p:nvSpPr>
          <p:spPr bwMode="auto">
            <a:xfrm>
              <a:off x="3718" y="2079"/>
              <a:ext cx="26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Disks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2" name="Rectangle 292"/>
            <p:cNvSpPr>
              <a:spLocks noChangeArrowheads="1"/>
            </p:cNvSpPr>
            <p:nvPr/>
          </p:nvSpPr>
          <p:spPr bwMode="auto">
            <a:xfrm>
              <a:off x="3700" y="2181"/>
              <a:ext cx="190" cy="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3" name="Oval 293"/>
            <p:cNvSpPr>
              <a:spLocks noChangeArrowheads="1"/>
            </p:cNvSpPr>
            <p:nvPr/>
          </p:nvSpPr>
          <p:spPr bwMode="auto">
            <a:xfrm>
              <a:off x="3977" y="1938"/>
              <a:ext cx="836" cy="34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4" name="Rectangle 294"/>
            <p:cNvSpPr>
              <a:spLocks noChangeArrowheads="1"/>
            </p:cNvSpPr>
            <p:nvPr/>
          </p:nvSpPr>
          <p:spPr bwMode="auto">
            <a:xfrm>
              <a:off x="4015" y="2063"/>
              <a:ext cx="114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Operating System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5" name="Oval 295"/>
            <p:cNvSpPr>
              <a:spLocks noChangeArrowheads="1"/>
            </p:cNvSpPr>
            <p:nvPr/>
          </p:nvSpPr>
          <p:spPr bwMode="auto">
            <a:xfrm>
              <a:off x="4053" y="1672"/>
              <a:ext cx="684" cy="266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6" name="Rectangle 296"/>
            <p:cNvSpPr>
              <a:spLocks noChangeArrowheads="1"/>
            </p:cNvSpPr>
            <p:nvPr/>
          </p:nvSpPr>
          <p:spPr bwMode="auto">
            <a:xfrm>
              <a:off x="4224" y="1714"/>
              <a:ext cx="516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Network 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7" name="Rectangle 297"/>
            <p:cNvSpPr>
              <a:spLocks noChangeArrowheads="1"/>
            </p:cNvSpPr>
            <p:nvPr/>
          </p:nvSpPr>
          <p:spPr bwMode="auto">
            <a:xfrm>
              <a:off x="4167" y="1805"/>
              <a:ext cx="689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Applications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Rectangle 298"/>
            <p:cNvSpPr>
              <a:spLocks noChangeArrowheads="1"/>
            </p:cNvSpPr>
            <p:nvPr/>
          </p:nvSpPr>
          <p:spPr bwMode="auto">
            <a:xfrm>
              <a:off x="3966" y="1558"/>
              <a:ext cx="859" cy="737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9" name="Rectangle 299"/>
            <p:cNvSpPr>
              <a:spLocks noChangeArrowheads="1"/>
            </p:cNvSpPr>
            <p:nvPr/>
          </p:nvSpPr>
          <p:spPr bwMode="auto">
            <a:xfrm>
              <a:off x="3711" y="1596"/>
              <a:ext cx="190" cy="266"/>
            </a:xfrm>
            <a:prstGeom prst="rect">
              <a:avLst/>
            </a:prstGeom>
            <a:solidFill>
              <a:srgbClr val="FFFFFF"/>
            </a:solidFill>
            <a:ln w="111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0" name="Rectangle 300"/>
            <p:cNvSpPr>
              <a:spLocks noChangeArrowheads="1"/>
            </p:cNvSpPr>
            <p:nvPr/>
          </p:nvSpPr>
          <p:spPr bwMode="auto">
            <a:xfrm>
              <a:off x="3742" y="1690"/>
              <a:ext cx="186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CPU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Rectangle 301"/>
            <p:cNvSpPr>
              <a:spLocks noChangeArrowheads="1"/>
            </p:cNvSpPr>
            <p:nvPr/>
          </p:nvSpPr>
          <p:spPr bwMode="auto">
            <a:xfrm>
              <a:off x="3939" y="1588"/>
              <a:ext cx="251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2" name="Rectangle 302"/>
            <p:cNvSpPr>
              <a:spLocks noChangeArrowheads="1"/>
            </p:cNvSpPr>
            <p:nvPr/>
          </p:nvSpPr>
          <p:spPr bwMode="auto">
            <a:xfrm>
              <a:off x="3986" y="1611"/>
              <a:ext cx="23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MEM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Rectangle 303"/>
            <p:cNvSpPr>
              <a:spLocks noChangeArrowheads="1"/>
            </p:cNvSpPr>
            <p:nvPr/>
          </p:nvSpPr>
          <p:spPr bwMode="auto">
            <a:xfrm>
              <a:off x="1306" y="3192"/>
              <a:ext cx="72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4" name="Rectangle 304"/>
            <p:cNvSpPr>
              <a:spLocks noChangeArrowheads="1"/>
            </p:cNvSpPr>
            <p:nvPr/>
          </p:nvSpPr>
          <p:spPr bwMode="auto">
            <a:xfrm>
              <a:off x="1350" y="3215"/>
              <a:ext cx="90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9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Network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65" name="Group 305"/>
            <p:cNvGrpSpPr>
              <a:grpSpLocks/>
            </p:cNvGrpSpPr>
            <p:nvPr/>
          </p:nvGrpSpPr>
          <p:grpSpPr bwMode="auto">
            <a:xfrm>
              <a:off x="1268" y="1216"/>
              <a:ext cx="289" cy="228"/>
              <a:chOff x="1268" y="1216"/>
              <a:chExt cx="289" cy="228"/>
            </a:xfrm>
          </p:grpSpPr>
          <p:sp>
            <p:nvSpPr>
              <p:cNvPr id="279" name="Freeform 306"/>
              <p:cNvSpPr>
                <a:spLocks/>
              </p:cNvSpPr>
              <p:nvPr/>
            </p:nvSpPr>
            <p:spPr bwMode="auto">
              <a:xfrm>
                <a:off x="1332" y="1394"/>
                <a:ext cx="179" cy="8"/>
              </a:xfrm>
              <a:custGeom>
                <a:avLst/>
                <a:gdLst>
                  <a:gd name="T0" fmla="*/ 47 w 47"/>
                  <a:gd name="T1" fmla="*/ 2 h 2"/>
                  <a:gd name="T2" fmla="*/ 45 w 47"/>
                  <a:gd name="T3" fmla="*/ 0 h 2"/>
                  <a:gd name="T4" fmla="*/ 2 w 47"/>
                  <a:gd name="T5" fmla="*/ 0 h 2"/>
                  <a:gd name="T6" fmla="*/ 0 w 47"/>
                  <a:gd name="T7" fmla="*/ 2 h 2"/>
                  <a:gd name="T8" fmla="*/ 47 w 4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">
                    <a:moveTo>
                      <a:pt x="47" y="2"/>
                    </a:moveTo>
                    <a:lnTo>
                      <a:pt x="4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0" name="Freeform 307"/>
              <p:cNvSpPr>
                <a:spLocks/>
              </p:cNvSpPr>
              <p:nvPr/>
            </p:nvSpPr>
            <p:spPr bwMode="auto">
              <a:xfrm>
                <a:off x="1317" y="1410"/>
                <a:ext cx="209" cy="7"/>
              </a:xfrm>
              <a:custGeom>
                <a:avLst/>
                <a:gdLst>
                  <a:gd name="T0" fmla="*/ 55 w 55"/>
                  <a:gd name="T1" fmla="*/ 2 h 2"/>
                  <a:gd name="T2" fmla="*/ 53 w 55"/>
                  <a:gd name="T3" fmla="*/ 0 h 2"/>
                  <a:gd name="T4" fmla="*/ 2 w 55"/>
                  <a:gd name="T5" fmla="*/ 0 h 2"/>
                  <a:gd name="T6" fmla="*/ 0 w 55"/>
                  <a:gd name="T7" fmla="*/ 2 h 2"/>
                  <a:gd name="T8" fmla="*/ 55 w 5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">
                    <a:moveTo>
                      <a:pt x="55" y="2"/>
                    </a:moveTo>
                    <a:lnTo>
                      <a:pt x="5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5" y="2"/>
                    </a:lnTo>
                    <a:close/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1" name="Freeform 308"/>
              <p:cNvSpPr>
                <a:spLocks/>
              </p:cNvSpPr>
              <p:nvPr/>
            </p:nvSpPr>
            <p:spPr bwMode="auto">
              <a:xfrm>
                <a:off x="1302" y="1425"/>
                <a:ext cx="239" cy="7"/>
              </a:xfrm>
              <a:custGeom>
                <a:avLst/>
                <a:gdLst>
                  <a:gd name="T0" fmla="*/ 63 w 63"/>
                  <a:gd name="T1" fmla="*/ 2 h 2"/>
                  <a:gd name="T2" fmla="*/ 61 w 63"/>
                  <a:gd name="T3" fmla="*/ 0 h 2"/>
                  <a:gd name="T4" fmla="*/ 2 w 63"/>
                  <a:gd name="T5" fmla="*/ 0 h 2"/>
                  <a:gd name="T6" fmla="*/ 0 w 63"/>
                  <a:gd name="T7" fmla="*/ 2 h 2"/>
                  <a:gd name="T8" fmla="*/ 63 w 6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">
                    <a:moveTo>
                      <a:pt x="63" y="2"/>
                    </a:moveTo>
                    <a:lnTo>
                      <a:pt x="61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2" name="Freeform 309"/>
              <p:cNvSpPr>
                <a:spLocks noEditPoints="1"/>
              </p:cNvSpPr>
              <p:nvPr/>
            </p:nvSpPr>
            <p:spPr bwMode="auto">
              <a:xfrm>
                <a:off x="1268" y="1216"/>
                <a:ext cx="289" cy="228"/>
              </a:xfrm>
              <a:custGeom>
                <a:avLst/>
                <a:gdLst>
                  <a:gd name="T0" fmla="*/ 16 w 76"/>
                  <a:gd name="T1" fmla="*/ 47 h 60"/>
                  <a:gd name="T2" fmla="*/ 19 w 76"/>
                  <a:gd name="T3" fmla="*/ 45 h 60"/>
                  <a:gd name="T4" fmla="*/ 27 w 76"/>
                  <a:gd name="T5" fmla="*/ 45 h 60"/>
                  <a:gd name="T6" fmla="*/ 27 w 76"/>
                  <a:gd name="T7" fmla="*/ 39 h 60"/>
                  <a:gd name="T8" fmla="*/ 21 w 76"/>
                  <a:gd name="T9" fmla="*/ 39 h 60"/>
                  <a:gd name="T10" fmla="*/ 21 w 76"/>
                  <a:gd name="T11" fmla="*/ 0 h 60"/>
                  <a:gd name="T12" fmla="*/ 42 w 76"/>
                  <a:gd name="T13" fmla="*/ 0 h 60"/>
                  <a:gd name="T14" fmla="*/ 64 w 76"/>
                  <a:gd name="T15" fmla="*/ 0 h 60"/>
                  <a:gd name="T16" fmla="*/ 64 w 76"/>
                  <a:gd name="T17" fmla="*/ 30 h 60"/>
                  <a:gd name="T18" fmla="*/ 64 w 76"/>
                  <a:gd name="T19" fmla="*/ 39 h 60"/>
                  <a:gd name="T20" fmla="*/ 58 w 76"/>
                  <a:gd name="T21" fmla="*/ 39 h 60"/>
                  <a:gd name="T22" fmla="*/ 58 w 76"/>
                  <a:gd name="T23" fmla="*/ 45 h 60"/>
                  <a:gd name="T24" fmla="*/ 62 w 76"/>
                  <a:gd name="T25" fmla="*/ 45 h 60"/>
                  <a:gd name="T26" fmla="*/ 67 w 76"/>
                  <a:gd name="T27" fmla="*/ 49 h 60"/>
                  <a:gd name="T28" fmla="*/ 74 w 76"/>
                  <a:gd name="T29" fmla="*/ 55 h 60"/>
                  <a:gd name="T30" fmla="*/ 75 w 76"/>
                  <a:gd name="T31" fmla="*/ 56 h 60"/>
                  <a:gd name="T32" fmla="*/ 75 w 76"/>
                  <a:gd name="T33" fmla="*/ 57 h 60"/>
                  <a:gd name="T34" fmla="*/ 76 w 76"/>
                  <a:gd name="T35" fmla="*/ 57 h 60"/>
                  <a:gd name="T36" fmla="*/ 76 w 76"/>
                  <a:gd name="T37" fmla="*/ 58 h 60"/>
                  <a:gd name="T38" fmla="*/ 76 w 76"/>
                  <a:gd name="T39" fmla="*/ 58 h 60"/>
                  <a:gd name="T40" fmla="*/ 76 w 76"/>
                  <a:gd name="T41" fmla="*/ 59 h 60"/>
                  <a:gd name="T42" fmla="*/ 76 w 76"/>
                  <a:gd name="T43" fmla="*/ 59 h 60"/>
                  <a:gd name="T44" fmla="*/ 75 w 76"/>
                  <a:gd name="T45" fmla="*/ 60 h 60"/>
                  <a:gd name="T46" fmla="*/ 75 w 76"/>
                  <a:gd name="T47" fmla="*/ 60 h 60"/>
                  <a:gd name="T48" fmla="*/ 74 w 76"/>
                  <a:gd name="T49" fmla="*/ 60 h 60"/>
                  <a:gd name="T50" fmla="*/ 74 w 76"/>
                  <a:gd name="T51" fmla="*/ 60 h 60"/>
                  <a:gd name="T52" fmla="*/ 39 w 76"/>
                  <a:gd name="T53" fmla="*/ 60 h 60"/>
                  <a:gd name="T54" fmla="*/ 7 w 76"/>
                  <a:gd name="T55" fmla="*/ 60 h 60"/>
                  <a:gd name="T56" fmla="*/ 6 w 76"/>
                  <a:gd name="T57" fmla="*/ 60 h 60"/>
                  <a:gd name="T58" fmla="*/ 6 w 76"/>
                  <a:gd name="T59" fmla="*/ 60 h 60"/>
                  <a:gd name="T60" fmla="*/ 6 w 76"/>
                  <a:gd name="T61" fmla="*/ 60 h 60"/>
                  <a:gd name="T62" fmla="*/ 5 w 76"/>
                  <a:gd name="T63" fmla="*/ 59 h 60"/>
                  <a:gd name="T64" fmla="*/ 5 w 76"/>
                  <a:gd name="T65" fmla="*/ 59 h 60"/>
                  <a:gd name="T66" fmla="*/ 5 w 76"/>
                  <a:gd name="T67" fmla="*/ 59 h 60"/>
                  <a:gd name="T68" fmla="*/ 5 w 76"/>
                  <a:gd name="T69" fmla="*/ 58 h 60"/>
                  <a:gd name="T70" fmla="*/ 5 w 76"/>
                  <a:gd name="T71" fmla="*/ 58 h 60"/>
                  <a:gd name="T72" fmla="*/ 5 w 76"/>
                  <a:gd name="T73" fmla="*/ 57 h 60"/>
                  <a:gd name="T74" fmla="*/ 6 w 76"/>
                  <a:gd name="T75" fmla="*/ 57 h 60"/>
                  <a:gd name="T76" fmla="*/ 6 w 76"/>
                  <a:gd name="T77" fmla="*/ 56 h 60"/>
                  <a:gd name="T78" fmla="*/ 7 w 76"/>
                  <a:gd name="T79" fmla="*/ 55 h 60"/>
                  <a:gd name="T80" fmla="*/ 0 w 76"/>
                  <a:gd name="T81" fmla="*/ 55 h 60"/>
                  <a:gd name="T82" fmla="*/ 0 w 76"/>
                  <a:gd name="T83" fmla="*/ 30 h 60"/>
                  <a:gd name="T84" fmla="*/ 0 w 76"/>
                  <a:gd name="T85" fmla="*/ 8 h 60"/>
                  <a:gd name="T86" fmla="*/ 16 w 76"/>
                  <a:gd name="T87" fmla="*/ 8 h 60"/>
                  <a:gd name="T88" fmla="*/ 16 w 76"/>
                  <a:gd name="T89" fmla="*/ 47 h 60"/>
                  <a:gd name="T90" fmla="*/ 16 w 76"/>
                  <a:gd name="T91" fmla="*/ 47 h 60"/>
                  <a:gd name="T92" fmla="*/ 15 w 76"/>
                  <a:gd name="T93" fmla="*/ 48 h 60"/>
                  <a:gd name="T94" fmla="*/ 9 w 76"/>
                  <a:gd name="T95" fmla="*/ 54 h 60"/>
                  <a:gd name="T96" fmla="*/ 7 w 76"/>
                  <a:gd name="T97" fmla="*/ 55 h 60"/>
                  <a:gd name="T98" fmla="*/ 16 w 76"/>
                  <a:gd name="T99" fmla="*/ 4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" h="60">
                    <a:moveTo>
                      <a:pt x="16" y="47"/>
                    </a:moveTo>
                    <a:lnTo>
                      <a:pt x="19" y="45"/>
                    </a:lnTo>
                    <a:lnTo>
                      <a:pt x="27" y="45"/>
                    </a:lnTo>
                    <a:lnTo>
                      <a:pt x="27" y="39"/>
                    </a:lnTo>
                    <a:lnTo>
                      <a:pt x="21" y="39"/>
                    </a:lnTo>
                    <a:lnTo>
                      <a:pt x="21" y="0"/>
                    </a:lnTo>
                    <a:lnTo>
                      <a:pt x="42" y="0"/>
                    </a:lnTo>
                    <a:lnTo>
                      <a:pt x="64" y="0"/>
                    </a:lnTo>
                    <a:lnTo>
                      <a:pt x="64" y="30"/>
                    </a:lnTo>
                    <a:lnTo>
                      <a:pt x="64" y="39"/>
                    </a:lnTo>
                    <a:lnTo>
                      <a:pt x="58" y="39"/>
                    </a:lnTo>
                    <a:lnTo>
                      <a:pt x="58" y="45"/>
                    </a:lnTo>
                    <a:lnTo>
                      <a:pt x="62" y="45"/>
                    </a:lnTo>
                    <a:lnTo>
                      <a:pt x="67" y="49"/>
                    </a:lnTo>
                    <a:lnTo>
                      <a:pt x="74" y="55"/>
                    </a:lnTo>
                    <a:lnTo>
                      <a:pt x="75" y="56"/>
                    </a:lnTo>
                    <a:lnTo>
                      <a:pt x="75" y="57"/>
                    </a:lnTo>
                    <a:lnTo>
                      <a:pt x="76" y="57"/>
                    </a:lnTo>
                    <a:lnTo>
                      <a:pt x="76" y="58"/>
                    </a:lnTo>
                    <a:lnTo>
                      <a:pt x="76" y="58"/>
                    </a:lnTo>
                    <a:lnTo>
                      <a:pt x="76" y="59"/>
                    </a:lnTo>
                    <a:lnTo>
                      <a:pt x="76" y="59"/>
                    </a:lnTo>
                    <a:lnTo>
                      <a:pt x="75" y="60"/>
                    </a:lnTo>
                    <a:lnTo>
                      <a:pt x="75" y="60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39" y="60"/>
                    </a:lnTo>
                    <a:lnTo>
                      <a:pt x="7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6" y="57"/>
                    </a:lnTo>
                    <a:lnTo>
                      <a:pt x="6" y="56"/>
                    </a:lnTo>
                    <a:lnTo>
                      <a:pt x="7" y="55"/>
                    </a:lnTo>
                    <a:lnTo>
                      <a:pt x="0" y="55"/>
                    </a:lnTo>
                    <a:lnTo>
                      <a:pt x="0" y="3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47"/>
                    </a:lnTo>
                    <a:moveTo>
                      <a:pt x="16" y="47"/>
                    </a:moveTo>
                    <a:lnTo>
                      <a:pt x="15" y="48"/>
                    </a:lnTo>
                    <a:lnTo>
                      <a:pt x="9" y="54"/>
                    </a:lnTo>
                    <a:lnTo>
                      <a:pt x="7" y="55"/>
                    </a:lnTo>
                    <a:lnTo>
                      <a:pt x="16" y="47"/>
                    </a:lnTo>
                    <a:close/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3" name="Rectangle 310"/>
              <p:cNvSpPr>
                <a:spLocks noChangeArrowheads="1"/>
              </p:cNvSpPr>
              <p:nvPr/>
            </p:nvSpPr>
            <p:spPr bwMode="auto">
              <a:xfrm>
                <a:off x="1370" y="1239"/>
                <a:ext cx="118" cy="102"/>
              </a:xfrm>
              <a:prstGeom prst="rect">
                <a:avLst/>
              </a:pr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4" name="Freeform 311"/>
              <p:cNvSpPr>
                <a:spLocks noEditPoints="1"/>
              </p:cNvSpPr>
              <p:nvPr/>
            </p:nvSpPr>
            <p:spPr bwMode="auto">
              <a:xfrm>
                <a:off x="1275" y="1258"/>
                <a:ext cx="213" cy="129"/>
              </a:xfrm>
              <a:custGeom>
                <a:avLst/>
                <a:gdLst>
                  <a:gd name="T0" fmla="*/ 12 w 56"/>
                  <a:gd name="T1" fmla="*/ 0 h 34"/>
                  <a:gd name="T2" fmla="*/ 12 w 56"/>
                  <a:gd name="T3" fmla="*/ 1 h 34"/>
                  <a:gd name="T4" fmla="*/ 0 w 56"/>
                  <a:gd name="T5" fmla="*/ 1 h 34"/>
                  <a:gd name="T6" fmla="*/ 0 w 56"/>
                  <a:gd name="T7" fmla="*/ 0 h 34"/>
                  <a:gd name="T8" fmla="*/ 12 w 56"/>
                  <a:gd name="T9" fmla="*/ 0 h 34"/>
                  <a:gd name="T10" fmla="*/ 25 w 56"/>
                  <a:gd name="T11" fmla="*/ 28 h 34"/>
                  <a:gd name="T12" fmla="*/ 56 w 56"/>
                  <a:gd name="T13" fmla="*/ 28 h 34"/>
                  <a:gd name="T14" fmla="*/ 56 w 56"/>
                  <a:gd name="T15" fmla="*/ 34 h 34"/>
                  <a:gd name="T16" fmla="*/ 25 w 56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12" y="0"/>
                    </a:moveTo>
                    <a:lnTo>
                      <a:pt x="1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25" y="28"/>
                    </a:moveTo>
                    <a:lnTo>
                      <a:pt x="56" y="28"/>
                    </a:lnTo>
                    <a:lnTo>
                      <a:pt x="56" y="34"/>
                    </a:lnTo>
                    <a:lnTo>
                      <a:pt x="25" y="34"/>
                    </a:lnTo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5" name="Freeform 312"/>
              <p:cNvSpPr>
                <a:spLocks/>
              </p:cNvSpPr>
              <p:nvPr/>
            </p:nvSpPr>
            <p:spPr bwMode="auto">
              <a:xfrm>
                <a:off x="1332" y="1394"/>
                <a:ext cx="179" cy="8"/>
              </a:xfrm>
              <a:custGeom>
                <a:avLst/>
                <a:gdLst>
                  <a:gd name="T0" fmla="*/ 47 w 47"/>
                  <a:gd name="T1" fmla="*/ 2 h 2"/>
                  <a:gd name="T2" fmla="*/ 45 w 47"/>
                  <a:gd name="T3" fmla="*/ 0 h 2"/>
                  <a:gd name="T4" fmla="*/ 2 w 47"/>
                  <a:gd name="T5" fmla="*/ 0 h 2"/>
                  <a:gd name="T6" fmla="*/ 0 w 47"/>
                  <a:gd name="T7" fmla="*/ 2 h 2"/>
                  <a:gd name="T8" fmla="*/ 47 w 4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">
                    <a:moveTo>
                      <a:pt x="47" y="2"/>
                    </a:moveTo>
                    <a:lnTo>
                      <a:pt x="4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7" y="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6" name="Freeform 313"/>
              <p:cNvSpPr>
                <a:spLocks/>
              </p:cNvSpPr>
              <p:nvPr/>
            </p:nvSpPr>
            <p:spPr bwMode="auto">
              <a:xfrm>
                <a:off x="1317" y="1410"/>
                <a:ext cx="209" cy="7"/>
              </a:xfrm>
              <a:custGeom>
                <a:avLst/>
                <a:gdLst>
                  <a:gd name="T0" fmla="*/ 55 w 55"/>
                  <a:gd name="T1" fmla="*/ 2 h 2"/>
                  <a:gd name="T2" fmla="*/ 53 w 55"/>
                  <a:gd name="T3" fmla="*/ 0 h 2"/>
                  <a:gd name="T4" fmla="*/ 2 w 55"/>
                  <a:gd name="T5" fmla="*/ 0 h 2"/>
                  <a:gd name="T6" fmla="*/ 0 w 55"/>
                  <a:gd name="T7" fmla="*/ 2 h 2"/>
                  <a:gd name="T8" fmla="*/ 55 w 5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">
                    <a:moveTo>
                      <a:pt x="55" y="2"/>
                    </a:moveTo>
                    <a:lnTo>
                      <a:pt x="5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5" y="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7" name="Freeform 314"/>
              <p:cNvSpPr>
                <a:spLocks/>
              </p:cNvSpPr>
              <p:nvPr/>
            </p:nvSpPr>
            <p:spPr bwMode="auto">
              <a:xfrm>
                <a:off x="1302" y="1425"/>
                <a:ext cx="239" cy="7"/>
              </a:xfrm>
              <a:custGeom>
                <a:avLst/>
                <a:gdLst>
                  <a:gd name="T0" fmla="*/ 63 w 63"/>
                  <a:gd name="T1" fmla="*/ 2 h 2"/>
                  <a:gd name="T2" fmla="*/ 61 w 63"/>
                  <a:gd name="T3" fmla="*/ 0 h 2"/>
                  <a:gd name="T4" fmla="*/ 2 w 63"/>
                  <a:gd name="T5" fmla="*/ 0 h 2"/>
                  <a:gd name="T6" fmla="*/ 0 w 63"/>
                  <a:gd name="T7" fmla="*/ 2 h 2"/>
                  <a:gd name="T8" fmla="*/ 63 w 6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">
                    <a:moveTo>
                      <a:pt x="63" y="2"/>
                    </a:moveTo>
                    <a:lnTo>
                      <a:pt x="61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63" y="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8" name="Freeform 315"/>
              <p:cNvSpPr>
                <a:spLocks noEditPoints="1"/>
              </p:cNvSpPr>
              <p:nvPr/>
            </p:nvSpPr>
            <p:spPr bwMode="auto">
              <a:xfrm>
                <a:off x="1268" y="1216"/>
                <a:ext cx="289" cy="228"/>
              </a:xfrm>
              <a:custGeom>
                <a:avLst/>
                <a:gdLst>
                  <a:gd name="T0" fmla="*/ 16 w 76"/>
                  <a:gd name="T1" fmla="*/ 47 h 60"/>
                  <a:gd name="T2" fmla="*/ 19 w 76"/>
                  <a:gd name="T3" fmla="*/ 45 h 60"/>
                  <a:gd name="T4" fmla="*/ 27 w 76"/>
                  <a:gd name="T5" fmla="*/ 45 h 60"/>
                  <a:gd name="T6" fmla="*/ 27 w 76"/>
                  <a:gd name="T7" fmla="*/ 39 h 60"/>
                  <a:gd name="T8" fmla="*/ 21 w 76"/>
                  <a:gd name="T9" fmla="*/ 39 h 60"/>
                  <a:gd name="T10" fmla="*/ 21 w 76"/>
                  <a:gd name="T11" fmla="*/ 0 h 60"/>
                  <a:gd name="T12" fmla="*/ 42 w 76"/>
                  <a:gd name="T13" fmla="*/ 0 h 60"/>
                  <a:gd name="T14" fmla="*/ 64 w 76"/>
                  <a:gd name="T15" fmla="*/ 0 h 60"/>
                  <a:gd name="T16" fmla="*/ 64 w 76"/>
                  <a:gd name="T17" fmla="*/ 30 h 60"/>
                  <a:gd name="T18" fmla="*/ 64 w 76"/>
                  <a:gd name="T19" fmla="*/ 39 h 60"/>
                  <a:gd name="T20" fmla="*/ 58 w 76"/>
                  <a:gd name="T21" fmla="*/ 39 h 60"/>
                  <a:gd name="T22" fmla="*/ 58 w 76"/>
                  <a:gd name="T23" fmla="*/ 45 h 60"/>
                  <a:gd name="T24" fmla="*/ 62 w 76"/>
                  <a:gd name="T25" fmla="*/ 45 h 60"/>
                  <a:gd name="T26" fmla="*/ 67 w 76"/>
                  <a:gd name="T27" fmla="*/ 49 h 60"/>
                  <a:gd name="T28" fmla="*/ 74 w 76"/>
                  <a:gd name="T29" fmla="*/ 55 h 60"/>
                  <a:gd name="T30" fmla="*/ 75 w 76"/>
                  <a:gd name="T31" fmla="*/ 56 h 60"/>
                  <a:gd name="T32" fmla="*/ 75 w 76"/>
                  <a:gd name="T33" fmla="*/ 57 h 60"/>
                  <a:gd name="T34" fmla="*/ 76 w 76"/>
                  <a:gd name="T35" fmla="*/ 57 h 60"/>
                  <a:gd name="T36" fmla="*/ 76 w 76"/>
                  <a:gd name="T37" fmla="*/ 58 h 60"/>
                  <a:gd name="T38" fmla="*/ 76 w 76"/>
                  <a:gd name="T39" fmla="*/ 58 h 60"/>
                  <a:gd name="T40" fmla="*/ 76 w 76"/>
                  <a:gd name="T41" fmla="*/ 59 h 60"/>
                  <a:gd name="T42" fmla="*/ 76 w 76"/>
                  <a:gd name="T43" fmla="*/ 59 h 60"/>
                  <a:gd name="T44" fmla="*/ 75 w 76"/>
                  <a:gd name="T45" fmla="*/ 60 h 60"/>
                  <a:gd name="T46" fmla="*/ 75 w 76"/>
                  <a:gd name="T47" fmla="*/ 60 h 60"/>
                  <a:gd name="T48" fmla="*/ 74 w 76"/>
                  <a:gd name="T49" fmla="*/ 60 h 60"/>
                  <a:gd name="T50" fmla="*/ 74 w 76"/>
                  <a:gd name="T51" fmla="*/ 60 h 60"/>
                  <a:gd name="T52" fmla="*/ 39 w 76"/>
                  <a:gd name="T53" fmla="*/ 60 h 60"/>
                  <a:gd name="T54" fmla="*/ 7 w 76"/>
                  <a:gd name="T55" fmla="*/ 60 h 60"/>
                  <a:gd name="T56" fmla="*/ 6 w 76"/>
                  <a:gd name="T57" fmla="*/ 60 h 60"/>
                  <a:gd name="T58" fmla="*/ 6 w 76"/>
                  <a:gd name="T59" fmla="*/ 60 h 60"/>
                  <a:gd name="T60" fmla="*/ 6 w 76"/>
                  <a:gd name="T61" fmla="*/ 60 h 60"/>
                  <a:gd name="T62" fmla="*/ 5 w 76"/>
                  <a:gd name="T63" fmla="*/ 59 h 60"/>
                  <a:gd name="T64" fmla="*/ 5 w 76"/>
                  <a:gd name="T65" fmla="*/ 59 h 60"/>
                  <a:gd name="T66" fmla="*/ 5 w 76"/>
                  <a:gd name="T67" fmla="*/ 59 h 60"/>
                  <a:gd name="T68" fmla="*/ 5 w 76"/>
                  <a:gd name="T69" fmla="*/ 58 h 60"/>
                  <a:gd name="T70" fmla="*/ 5 w 76"/>
                  <a:gd name="T71" fmla="*/ 58 h 60"/>
                  <a:gd name="T72" fmla="*/ 5 w 76"/>
                  <a:gd name="T73" fmla="*/ 57 h 60"/>
                  <a:gd name="T74" fmla="*/ 6 w 76"/>
                  <a:gd name="T75" fmla="*/ 57 h 60"/>
                  <a:gd name="T76" fmla="*/ 6 w 76"/>
                  <a:gd name="T77" fmla="*/ 56 h 60"/>
                  <a:gd name="T78" fmla="*/ 7 w 76"/>
                  <a:gd name="T79" fmla="*/ 55 h 60"/>
                  <a:gd name="T80" fmla="*/ 0 w 76"/>
                  <a:gd name="T81" fmla="*/ 55 h 60"/>
                  <a:gd name="T82" fmla="*/ 0 w 76"/>
                  <a:gd name="T83" fmla="*/ 30 h 60"/>
                  <a:gd name="T84" fmla="*/ 0 w 76"/>
                  <a:gd name="T85" fmla="*/ 8 h 60"/>
                  <a:gd name="T86" fmla="*/ 16 w 76"/>
                  <a:gd name="T87" fmla="*/ 8 h 60"/>
                  <a:gd name="T88" fmla="*/ 16 w 76"/>
                  <a:gd name="T89" fmla="*/ 47 h 60"/>
                  <a:gd name="T90" fmla="*/ 16 w 76"/>
                  <a:gd name="T91" fmla="*/ 47 h 60"/>
                  <a:gd name="T92" fmla="*/ 15 w 76"/>
                  <a:gd name="T93" fmla="*/ 48 h 60"/>
                  <a:gd name="T94" fmla="*/ 9 w 76"/>
                  <a:gd name="T95" fmla="*/ 54 h 60"/>
                  <a:gd name="T96" fmla="*/ 7 w 76"/>
                  <a:gd name="T97" fmla="*/ 55 h 60"/>
                  <a:gd name="T98" fmla="*/ 16 w 76"/>
                  <a:gd name="T99" fmla="*/ 4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" h="60">
                    <a:moveTo>
                      <a:pt x="16" y="47"/>
                    </a:moveTo>
                    <a:lnTo>
                      <a:pt x="19" y="45"/>
                    </a:lnTo>
                    <a:lnTo>
                      <a:pt x="27" y="45"/>
                    </a:lnTo>
                    <a:lnTo>
                      <a:pt x="27" y="39"/>
                    </a:lnTo>
                    <a:lnTo>
                      <a:pt x="21" y="39"/>
                    </a:lnTo>
                    <a:lnTo>
                      <a:pt x="21" y="0"/>
                    </a:lnTo>
                    <a:lnTo>
                      <a:pt x="42" y="0"/>
                    </a:lnTo>
                    <a:lnTo>
                      <a:pt x="64" y="0"/>
                    </a:lnTo>
                    <a:lnTo>
                      <a:pt x="64" y="30"/>
                    </a:lnTo>
                    <a:lnTo>
                      <a:pt x="64" y="39"/>
                    </a:lnTo>
                    <a:lnTo>
                      <a:pt x="58" y="39"/>
                    </a:lnTo>
                    <a:lnTo>
                      <a:pt x="58" y="45"/>
                    </a:lnTo>
                    <a:lnTo>
                      <a:pt x="62" y="45"/>
                    </a:lnTo>
                    <a:lnTo>
                      <a:pt x="67" y="49"/>
                    </a:lnTo>
                    <a:lnTo>
                      <a:pt x="74" y="55"/>
                    </a:lnTo>
                    <a:lnTo>
                      <a:pt x="75" y="56"/>
                    </a:lnTo>
                    <a:lnTo>
                      <a:pt x="75" y="57"/>
                    </a:lnTo>
                    <a:lnTo>
                      <a:pt x="76" y="57"/>
                    </a:lnTo>
                    <a:lnTo>
                      <a:pt x="76" y="58"/>
                    </a:lnTo>
                    <a:lnTo>
                      <a:pt x="76" y="58"/>
                    </a:lnTo>
                    <a:lnTo>
                      <a:pt x="76" y="59"/>
                    </a:lnTo>
                    <a:lnTo>
                      <a:pt x="76" y="59"/>
                    </a:lnTo>
                    <a:lnTo>
                      <a:pt x="75" y="60"/>
                    </a:lnTo>
                    <a:lnTo>
                      <a:pt x="75" y="60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39" y="60"/>
                    </a:lnTo>
                    <a:lnTo>
                      <a:pt x="7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6" y="57"/>
                    </a:lnTo>
                    <a:lnTo>
                      <a:pt x="6" y="56"/>
                    </a:lnTo>
                    <a:lnTo>
                      <a:pt x="7" y="55"/>
                    </a:lnTo>
                    <a:lnTo>
                      <a:pt x="0" y="55"/>
                    </a:lnTo>
                    <a:lnTo>
                      <a:pt x="0" y="3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47"/>
                    </a:lnTo>
                    <a:moveTo>
                      <a:pt x="16" y="47"/>
                    </a:moveTo>
                    <a:lnTo>
                      <a:pt x="15" y="48"/>
                    </a:lnTo>
                    <a:lnTo>
                      <a:pt x="9" y="54"/>
                    </a:lnTo>
                    <a:lnTo>
                      <a:pt x="7" y="55"/>
                    </a:lnTo>
                    <a:lnTo>
                      <a:pt x="16" y="47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9" name="Rectangle 316"/>
              <p:cNvSpPr>
                <a:spLocks noChangeArrowheads="1"/>
              </p:cNvSpPr>
              <p:nvPr/>
            </p:nvSpPr>
            <p:spPr bwMode="auto">
              <a:xfrm>
                <a:off x="1370" y="1239"/>
                <a:ext cx="118" cy="102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0" name="Freeform 317"/>
              <p:cNvSpPr>
                <a:spLocks noEditPoints="1"/>
              </p:cNvSpPr>
              <p:nvPr/>
            </p:nvSpPr>
            <p:spPr bwMode="auto">
              <a:xfrm>
                <a:off x="1275" y="1258"/>
                <a:ext cx="213" cy="129"/>
              </a:xfrm>
              <a:custGeom>
                <a:avLst/>
                <a:gdLst>
                  <a:gd name="T0" fmla="*/ 12 w 56"/>
                  <a:gd name="T1" fmla="*/ 0 h 34"/>
                  <a:gd name="T2" fmla="*/ 12 w 56"/>
                  <a:gd name="T3" fmla="*/ 1 h 34"/>
                  <a:gd name="T4" fmla="*/ 0 w 56"/>
                  <a:gd name="T5" fmla="*/ 1 h 34"/>
                  <a:gd name="T6" fmla="*/ 0 w 56"/>
                  <a:gd name="T7" fmla="*/ 0 h 34"/>
                  <a:gd name="T8" fmla="*/ 12 w 56"/>
                  <a:gd name="T9" fmla="*/ 0 h 34"/>
                  <a:gd name="T10" fmla="*/ 25 w 56"/>
                  <a:gd name="T11" fmla="*/ 28 h 34"/>
                  <a:gd name="T12" fmla="*/ 56 w 56"/>
                  <a:gd name="T13" fmla="*/ 28 h 34"/>
                  <a:gd name="T14" fmla="*/ 56 w 56"/>
                  <a:gd name="T15" fmla="*/ 34 h 34"/>
                  <a:gd name="T16" fmla="*/ 25 w 56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12" y="0"/>
                    </a:moveTo>
                    <a:lnTo>
                      <a:pt x="1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25" y="28"/>
                    </a:moveTo>
                    <a:lnTo>
                      <a:pt x="56" y="28"/>
                    </a:lnTo>
                    <a:lnTo>
                      <a:pt x="56" y="34"/>
                    </a:lnTo>
                    <a:lnTo>
                      <a:pt x="25" y="34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66" name="Group 318"/>
            <p:cNvGrpSpPr>
              <a:grpSpLocks/>
            </p:cNvGrpSpPr>
            <p:nvPr/>
          </p:nvGrpSpPr>
          <p:grpSpPr bwMode="auto">
            <a:xfrm>
              <a:off x="4118" y="1216"/>
              <a:ext cx="289" cy="228"/>
              <a:chOff x="4118" y="1216"/>
              <a:chExt cx="289" cy="228"/>
            </a:xfrm>
          </p:grpSpPr>
          <p:sp>
            <p:nvSpPr>
              <p:cNvPr id="267" name="Freeform 319"/>
              <p:cNvSpPr>
                <a:spLocks/>
              </p:cNvSpPr>
              <p:nvPr/>
            </p:nvSpPr>
            <p:spPr bwMode="auto">
              <a:xfrm>
                <a:off x="4182" y="1394"/>
                <a:ext cx="179" cy="8"/>
              </a:xfrm>
              <a:custGeom>
                <a:avLst/>
                <a:gdLst>
                  <a:gd name="T0" fmla="*/ 47 w 47"/>
                  <a:gd name="T1" fmla="*/ 2 h 2"/>
                  <a:gd name="T2" fmla="*/ 45 w 47"/>
                  <a:gd name="T3" fmla="*/ 0 h 2"/>
                  <a:gd name="T4" fmla="*/ 2 w 47"/>
                  <a:gd name="T5" fmla="*/ 0 h 2"/>
                  <a:gd name="T6" fmla="*/ 0 w 47"/>
                  <a:gd name="T7" fmla="*/ 2 h 2"/>
                  <a:gd name="T8" fmla="*/ 47 w 4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">
                    <a:moveTo>
                      <a:pt x="47" y="2"/>
                    </a:moveTo>
                    <a:lnTo>
                      <a:pt x="4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8" name="Freeform 320"/>
              <p:cNvSpPr>
                <a:spLocks/>
              </p:cNvSpPr>
              <p:nvPr/>
            </p:nvSpPr>
            <p:spPr bwMode="auto">
              <a:xfrm>
                <a:off x="4167" y="1410"/>
                <a:ext cx="209" cy="7"/>
              </a:xfrm>
              <a:custGeom>
                <a:avLst/>
                <a:gdLst>
                  <a:gd name="T0" fmla="*/ 55 w 55"/>
                  <a:gd name="T1" fmla="*/ 2 h 2"/>
                  <a:gd name="T2" fmla="*/ 53 w 55"/>
                  <a:gd name="T3" fmla="*/ 0 h 2"/>
                  <a:gd name="T4" fmla="*/ 2 w 55"/>
                  <a:gd name="T5" fmla="*/ 0 h 2"/>
                  <a:gd name="T6" fmla="*/ 0 w 55"/>
                  <a:gd name="T7" fmla="*/ 2 h 2"/>
                  <a:gd name="T8" fmla="*/ 55 w 5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">
                    <a:moveTo>
                      <a:pt x="55" y="2"/>
                    </a:moveTo>
                    <a:lnTo>
                      <a:pt x="5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5" y="2"/>
                    </a:lnTo>
                    <a:close/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9" name="Freeform 321"/>
              <p:cNvSpPr>
                <a:spLocks/>
              </p:cNvSpPr>
              <p:nvPr/>
            </p:nvSpPr>
            <p:spPr bwMode="auto">
              <a:xfrm>
                <a:off x="4152" y="1425"/>
                <a:ext cx="239" cy="7"/>
              </a:xfrm>
              <a:custGeom>
                <a:avLst/>
                <a:gdLst>
                  <a:gd name="T0" fmla="*/ 63 w 63"/>
                  <a:gd name="T1" fmla="*/ 2 h 2"/>
                  <a:gd name="T2" fmla="*/ 61 w 63"/>
                  <a:gd name="T3" fmla="*/ 0 h 2"/>
                  <a:gd name="T4" fmla="*/ 2 w 63"/>
                  <a:gd name="T5" fmla="*/ 0 h 2"/>
                  <a:gd name="T6" fmla="*/ 0 w 63"/>
                  <a:gd name="T7" fmla="*/ 2 h 2"/>
                  <a:gd name="T8" fmla="*/ 63 w 6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">
                    <a:moveTo>
                      <a:pt x="63" y="2"/>
                    </a:moveTo>
                    <a:lnTo>
                      <a:pt x="61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0" name="Freeform 322"/>
              <p:cNvSpPr>
                <a:spLocks noEditPoints="1"/>
              </p:cNvSpPr>
              <p:nvPr/>
            </p:nvSpPr>
            <p:spPr bwMode="auto">
              <a:xfrm>
                <a:off x="4118" y="1216"/>
                <a:ext cx="289" cy="228"/>
              </a:xfrm>
              <a:custGeom>
                <a:avLst/>
                <a:gdLst>
                  <a:gd name="T0" fmla="*/ 16 w 76"/>
                  <a:gd name="T1" fmla="*/ 47 h 60"/>
                  <a:gd name="T2" fmla="*/ 19 w 76"/>
                  <a:gd name="T3" fmla="*/ 45 h 60"/>
                  <a:gd name="T4" fmla="*/ 27 w 76"/>
                  <a:gd name="T5" fmla="*/ 45 h 60"/>
                  <a:gd name="T6" fmla="*/ 27 w 76"/>
                  <a:gd name="T7" fmla="*/ 39 h 60"/>
                  <a:gd name="T8" fmla="*/ 21 w 76"/>
                  <a:gd name="T9" fmla="*/ 39 h 60"/>
                  <a:gd name="T10" fmla="*/ 21 w 76"/>
                  <a:gd name="T11" fmla="*/ 0 h 60"/>
                  <a:gd name="T12" fmla="*/ 42 w 76"/>
                  <a:gd name="T13" fmla="*/ 0 h 60"/>
                  <a:gd name="T14" fmla="*/ 64 w 76"/>
                  <a:gd name="T15" fmla="*/ 0 h 60"/>
                  <a:gd name="T16" fmla="*/ 64 w 76"/>
                  <a:gd name="T17" fmla="*/ 30 h 60"/>
                  <a:gd name="T18" fmla="*/ 64 w 76"/>
                  <a:gd name="T19" fmla="*/ 39 h 60"/>
                  <a:gd name="T20" fmla="*/ 58 w 76"/>
                  <a:gd name="T21" fmla="*/ 39 h 60"/>
                  <a:gd name="T22" fmla="*/ 58 w 76"/>
                  <a:gd name="T23" fmla="*/ 45 h 60"/>
                  <a:gd name="T24" fmla="*/ 62 w 76"/>
                  <a:gd name="T25" fmla="*/ 45 h 60"/>
                  <a:gd name="T26" fmla="*/ 67 w 76"/>
                  <a:gd name="T27" fmla="*/ 49 h 60"/>
                  <a:gd name="T28" fmla="*/ 74 w 76"/>
                  <a:gd name="T29" fmla="*/ 55 h 60"/>
                  <a:gd name="T30" fmla="*/ 75 w 76"/>
                  <a:gd name="T31" fmla="*/ 56 h 60"/>
                  <a:gd name="T32" fmla="*/ 75 w 76"/>
                  <a:gd name="T33" fmla="*/ 57 h 60"/>
                  <a:gd name="T34" fmla="*/ 76 w 76"/>
                  <a:gd name="T35" fmla="*/ 57 h 60"/>
                  <a:gd name="T36" fmla="*/ 76 w 76"/>
                  <a:gd name="T37" fmla="*/ 58 h 60"/>
                  <a:gd name="T38" fmla="*/ 76 w 76"/>
                  <a:gd name="T39" fmla="*/ 58 h 60"/>
                  <a:gd name="T40" fmla="*/ 76 w 76"/>
                  <a:gd name="T41" fmla="*/ 59 h 60"/>
                  <a:gd name="T42" fmla="*/ 76 w 76"/>
                  <a:gd name="T43" fmla="*/ 59 h 60"/>
                  <a:gd name="T44" fmla="*/ 75 w 76"/>
                  <a:gd name="T45" fmla="*/ 60 h 60"/>
                  <a:gd name="T46" fmla="*/ 75 w 76"/>
                  <a:gd name="T47" fmla="*/ 60 h 60"/>
                  <a:gd name="T48" fmla="*/ 74 w 76"/>
                  <a:gd name="T49" fmla="*/ 60 h 60"/>
                  <a:gd name="T50" fmla="*/ 74 w 76"/>
                  <a:gd name="T51" fmla="*/ 60 h 60"/>
                  <a:gd name="T52" fmla="*/ 39 w 76"/>
                  <a:gd name="T53" fmla="*/ 60 h 60"/>
                  <a:gd name="T54" fmla="*/ 7 w 76"/>
                  <a:gd name="T55" fmla="*/ 60 h 60"/>
                  <a:gd name="T56" fmla="*/ 6 w 76"/>
                  <a:gd name="T57" fmla="*/ 60 h 60"/>
                  <a:gd name="T58" fmla="*/ 6 w 76"/>
                  <a:gd name="T59" fmla="*/ 60 h 60"/>
                  <a:gd name="T60" fmla="*/ 6 w 76"/>
                  <a:gd name="T61" fmla="*/ 60 h 60"/>
                  <a:gd name="T62" fmla="*/ 5 w 76"/>
                  <a:gd name="T63" fmla="*/ 59 h 60"/>
                  <a:gd name="T64" fmla="*/ 5 w 76"/>
                  <a:gd name="T65" fmla="*/ 59 h 60"/>
                  <a:gd name="T66" fmla="*/ 5 w 76"/>
                  <a:gd name="T67" fmla="*/ 59 h 60"/>
                  <a:gd name="T68" fmla="*/ 5 w 76"/>
                  <a:gd name="T69" fmla="*/ 58 h 60"/>
                  <a:gd name="T70" fmla="*/ 5 w 76"/>
                  <a:gd name="T71" fmla="*/ 58 h 60"/>
                  <a:gd name="T72" fmla="*/ 5 w 76"/>
                  <a:gd name="T73" fmla="*/ 57 h 60"/>
                  <a:gd name="T74" fmla="*/ 6 w 76"/>
                  <a:gd name="T75" fmla="*/ 57 h 60"/>
                  <a:gd name="T76" fmla="*/ 6 w 76"/>
                  <a:gd name="T77" fmla="*/ 56 h 60"/>
                  <a:gd name="T78" fmla="*/ 7 w 76"/>
                  <a:gd name="T79" fmla="*/ 55 h 60"/>
                  <a:gd name="T80" fmla="*/ 0 w 76"/>
                  <a:gd name="T81" fmla="*/ 55 h 60"/>
                  <a:gd name="T82" fmla="*/ 0 w 76"/>
                  <a:gd name="T83" fmla="*/ 30 h 60"/>
                  <a:gd name="T84" fmla="*/ 0 w 76"/>
                  <a:gd name="T85" fmla="*/ 8 h 60"/>
                  <a:gd name="T86" fmla="*/ 16 w 76"/>
                  <a:gd name="T87" fmla="*/ 8 h 60"/>
                  <a:gd name="T88" fmla="*/ 16 w 76"/>
                  <a:gd name="T89" fmla="*/ 47 h 60"/>
                  <a:gd name="T90" fmla="*/ 16 w 76"/>
                  <a:gd name="T91" fmla="*/ 47 h 60"/>
                  <a:gd name="T92" fmla="*/ 15 w 76"/>
                  <a:gd name="T93" fmla="*/ 48 h 60"/>
                  <a:gd name="T94" fmla="*/ 9 w 76"/>
                  <a:gd name="T95" fmla="*/ 54 h 60"/>
                  <a:gd name="T96" fmla="*/ 7 w 76"/>
                  <a:gd name="T97" fmla="*/ 55 h 60"/>
                  <a:gd name="T98" fmla="*/ 16 w 76"/>
                  <a:gd name="T99" fmla="*/ 4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" h="60">
                    <a:moveTo>
                      <a:pt x="16" y="47"/>
                    </a:moveTo>
                    <a:lnTo>
                      <a:pt x="19" y="45"/>
                    </a:lnTo>
                    <a:lnTo>
                      <a:pt x="27" y="45"/>
                    </a:lnTo>
                    <a:lnTo>
                      <a:pt x="27" y="39"/>
                    </a:lnTo>
                    <a:lnTo>
                      <a:pt x="21" y="39"/>
                    </a:lnTo>
                    <a:lnTo>
                      <a:pt x="21" y="0"/>
                    </a:lnTo>
                    <a:lnTo>
                      <a:pt x="42" y="0"/>
                    </a:lnTo>
                    <a:lnTo>
                      <a:pt x="64" y="0"/>
                    </a:lnTo>
                    <a:lnTo>
                      <a:pt x="64" y="30"/>
                    </a:lnTo>
                    <a:lnTo>
                      <a:pt x="64" y="39"/>
                    </a:lnTo>
                    <a:lnTo>
                      <a:pt x="58" y="39"/>
                    </a:lnTo>
                    <a:lnTo>
                      <a:pt x="58" y="45"/>
                    </a:lnTo>
                    <a:lnTo>
                      <a:pt x="62" y="45"/>
                    </a:lnTo>
                    <a:lnTo>
                      <a:pt x="67" y="49"/>
                    </a:lnTo>
                    <a:lnTo>
                      <a:pt x="74" y="55"/>
                    </a:lnTo>
                    <a:lnTo>
                      <a:pt x="75" y="56"/>
                    </a:lnTo>
                    <a:lnTo>
                      <a:pt x="75" y="57"/>
                    </a:lnTo>
                    <a:lnTo>
                      <a:pt x="76" y="57"/>
                    </a:lnTo>
                    <a:lnTo>
                      <a:pt x="76" y="58"/>
                    </a:lnTo>
                    <a:lnTo>
                      <a:pt x="76" y="58"/>
                    </a:lnTo>
                    <a:lnTo>
                      <a:pt x="76" y="59"/>
                    </a:lnTo>
                    <a:lnTo>
                      <a:pt x="76" y="59"/>
                    </a:lnTo>
                    <a:lnTo>
                      <a:pt x="75" y="60"/>
                    </a:lnTo>
                    <a:lnTo>
                      <a:pt x="75" y="60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39" y="60"/>
                    </a:lnTo>
                    <a:lnTo>
                      <a:pt x="7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6" y="57"/>
                    </a:lnTo>
                    <a:lnTo>
                      <a:pt x="6" y="56"/>
                    </a:lnTo>
                    <a:lnTo>
                      <a:pt x="7" y="55"/>
                    </a:lnTo>
                    <a:lnTo>
                      <a:pt x="0" y="55"/>
                    </a:lnTo>
                    <a:lnTo>
                      <a:pt x="0" y="3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47"/>
                    </a:lnTo>
                    <a:moveTo>
                      <a:pt x="16" y="47"/>
                    </a:moveTo>
                    <a:lnTo>
                      <a:pt x="15" y="48"/>
                    </a:lnTo>
                    <a:lnTo>
                      <a:pt x="9" y="54"/>
                    </a:lnTo>
                    <a:lnTo>
                      <a:pt x="7" y="55"/>
                    </a:lnTo>
                    <a:lnTo>
                      <a:pt x="16" y="47"/>
                    </a:lnTo>
                    <a:close/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1" name="Rectangle 323"/>
              <p:cNvSpPr>
                <a:spLocks noChangeArrowheads="1"/>
              </p:cNvSpPr>
              <p:nvPr/>
            </p:nvSpPr>
            <p:spPr bwMode="auto">
              <a:xfrm>
                <a:off x="4220" y="1239"/>
                <a:ext cx="118" cy="102"/>
              </a:xfrm>
              <a:prstGeom prst="rect">
                <a:avLst/>
              </a:pr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2" name="Freeform 324"/>
              <p:cNvSpPr>
                <a:spLocks noEditPoints="1"/>
              </p:cNvSpPr>
              <p:nvPr/>
            </p:nvSpPr>
            <p:spPr bwMode="auto">
              <a:xfrm>
                <a:off x="4125" y="1258"/>
                <a:ext cx="213" cy="129"/>
              </a:xfrm>
              <a:custGeom>
                <a:avLst/>
                <a:gdLst>
                  <a:gd name="T0" fmla="*/ 12 w 56"/>
                  <a:gd name="T1" fmla="*/ 0 h 34"/>
                  <a:gd name="T2" fmla="*/ 12 w 56"/>
                  <a:gd name="T3" fmla="*/ 1 h 34"/>
                  <a:gd name="T4" fmla="*/ 0 w 56"/>
                  <a:gd name="T5" fmla="*/ 1 h 34"/>
                  <a:gd name="T6" fmla="*/ 0 w 56"/>
                  <a:gd name="T7" fmla="*/ 0 h 34"/>
                  <a:gd name="T8" fmla="*/ 12 w 56"/>
                  <a:gd name="T9" fmla="*/ 0 h 34"/>
                  <a:gd name="T10" fmla="*/ 25 w 56"/>
                  <a:gd name="T11" fmla="*/ 28 h 34"/>
                  <a:gd name="T12" fmla="*/ 56 w 56"/>
                  <a:gd name="T13" fmla="*/ 28 h 34"/>
                  <a:gd name="T14" fmla="*/ 56 w 56"/>
                  <a:gd name="T15" fmla="*/ 34 h 34"/>
                  <a:gd name="T16" fmla="*/ 25 w 56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12" y="0"/>
                    </a:moveTo>
                    <a:lnTo>
                      <a:pt x="1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25" y="28"/>
                    </a:moveTo>
                    <a:lnTo>
                      <a:pt x="56" y="28"/>
                    </a:lnTo>
                    <a:lnTo>
                      <a:pt x="56" y="34"/>
                    </a:lnTo>
                    <a:lnTo>
                      <a:pt x="25" y="34"/>
                    </a:lnTo>
                  </a:path>
                </a:pathLst>
              </a:cu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3" name="Freeform 325"/>
              <p:cNvSpPr>
                <a:spLocks/>
              </p:cNvSpPr>
              <p:nvPr/>
            </p:nvSpPr>
            <p:spPr bwMode="auto">
              <a:xfrm>
                <a:off x="4182" y="1394"/>
                <a:ext cx="179" cy="8"/>
              </a:xfrm>
              <a:custGeom>
                <a:avLst/>
                <a:gdLst>
                  <a:gd name="T0" fmla="*/ 47 w 47"/>
                  <a:gd name="T1" fmla="*/ 2 h 2"/>
                  <a:gd name="T2" fmla="*/ 45 w 47"/>
                  <a:gd name="T3" fmla="*/ 0 h 2"/>
                  <a:gd name="T4" fmla="*/ 2 w 47"/>
                  <a:gd name="T5" fmla="*/ 0 h 2"/>
                  <a:gd name="T6" fmla="*/ 0 w 47"/>
                  <a:gd name="T7" fmla="*/ 2 h 2"/>
                  <a:gd name="T8" fmla="*/ 47 w 4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">
                    <a:moveTo>
                      <a:pt x="47" y="2"/>
                    </a:moveTo>
                    <a:lnTo>
                      <a:pt x="4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7" y="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4" name="Freeform 326"/>
              <p:cNvSpPr>
                <a:spLocks/>
              </p:cNvSpPr>
              <p:nvPr/>
            </p:nvSpPr>
            <p:spPr bwMode="auto">
              <a:xfrm>
                <a:off x="4167" y="1410"/>
                <a:ext cx="209" cy="7"/>
              </a:xfrm>
              <a:custGeom>
                <a:avLst/>
                <a:gdLst>
                  <a:gd name="T0" fmla="*/ 55 w 55"/>
                  <a:gd name="T1" fmla="*/ 2 h 2"/>
                  <a:gd name="T2" fmla="*/ 53 w 55"/>
                  <a:gd name="T3" fmla="*/ 0 h 2"/>
                  <a:gd name="T4" fmla="*/ 2 w 55"/>
                  <a:gd name="T5" fmla="*/ 0 h 2"/>
                  <a:gd name="T6" fmla="*/ 0 w 55"/>
                  <a:gd name="T7" fmla="*/ 2 h 2"/>
                  <a:gd name="T8" fmla="*/ 55 w 5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">
                    <a:moveTo>
                      <a:pt x="55" y="2"/>
                    </a:moveTo>
                    <a:lnTo>
                      <a:pt x="5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5" y="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5" name="Freeform 327"/>
              <p:cNvSpPr>
                <a:spLocks/>
              </p:cNvSpPr>
              <p:nvPr/>
            </p:nvSpPr>
            <p:spPr bwMode="auto">
              <a:xfrm>
                <a:off x="4152" y="1425"/>
                <a:ext cx="239" cy="7"/>
              </a:xfrm>
              <a:custGeom>
                <a:avLst/>
                <a:gdLst>
                  <a:gd name="T0" fmla="*/ 63 w 63"/>
                  <a:gd name="T1" fmla="*/ 2 h 2"/>
                  <a:gd name="T2" fmla="*/ 61 w 63"/>
                  <a:gd name="T3" fmla="*/ 0 h 2"/>
                  <a:gd name="T4" fmla="*/ 2 w 63"/>
                  <a:gd name="T5" fmla="*/ 0 h 2"/>
                  <a:gd name="T6" fmla="*/ 0 w 63"/>
                  <a:gd name="T7" fmla="*/ 2 h 2"/>
                  <a:gd name="T8" fmla="*/ 63 w 6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">
                    <a:moveTo>
                      <a:pt x="63" y="2"/>
                    </a:moveTo>
                    <a:lnTo>
                      <a:pt x="61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63" y="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6" name="Freeform 328"/>
              <p:cNvSpPr>
                <a:spLocks noEditPoints="1"/>
              </p:cNvSpPr>
              <p:nvPr/>
            </p:nvSpPr>
            <p:spPr bwMode="auto">
              <a:xfrm>
                <a:off x="4118" y="1216"/>
                <a:ext cx="289" cy="228"/>
              </a:xfrm>
              <a:custGeom>
                <a:avLst/>
                <a:gdLst>
                  <a:gd name="T0" fmla="*/ 16 w 76"/>
                  <a:gd name="T1" fmla="*/ 47 h 60"/>
                  <a:gd name="T2" fmla="*/ 19 w 76"/>
                  <a:gd name="T3" fmla="*/ 45 h 60"/>
                  <a:gd name="T4" fmla="*/ 27 w 76"/>
                  <a:gd name="T5" fmla="*/ 45 h 60"/>
                  <a:gd name="T6" fmla="*/ 27 w 76"/>
                  <a:gd name="T7" fmla="*/ 39 h 60"/>
                  <a:gd name="T8" fmla="*/ 21 w 76"/>
                  <a:gd name="T9" fmla="*/ 39 h 60"/>
                  <a:gd name="T10" fmla="*/ 21 w 76"/>
                  <a:gd name="T11" fmla="*/ 0 h 60"/>
                  <a:gd name="T12" fmla="*/ 42 w 76"/>
                  <a:gd name="T13" fmla="*/ 0 h 60"/>
                  <a:gd name="T14" fmla="*/ 64 w 76"/>
                  <a:gd name="T15" fmla="*/ 0 h 60"/>
                  <a:gd name="T16" fmla="*/ 64 w 76"/>
                  <a:gd name="T17" fmla="*/ 30 h 60"/>
                  <a:gd name="T18" fmla="*/ 64 w 76"/>
                  <a:gd name="T19" fmla="*/ 39 h 60"/>
                  <a:gd name="T20" fmla="*/ 58 w 76"/>
                  <a:gd name="T21" fmla="*/ 39 h 60"/>
                  <a:gd name="T22" fmla="*/ 58 w 76"/>
                  <a:gd name="T23" fmla="*/ 45 h 60"/>
                  <a:gd name="T24" fmla="*/ 62 w 76"/>
                  <a:gd name="T25" fmla="*/ 45 h 60"/>
                  <a:gd name="T26" fmla="*/ 67 w 76"/>
                  <a:gd name="T27" fmla="*/ 49 h 60"/>
                  <a:gd name="T28" fmla="*/ 74 w 76"/>
                  <a:gd name="T29" fmla="*/ 55 h 60"/>
                  <a:gd name="T30" fmla="*/ 75 w 76"/>
                  <a:gd name="T31" fmla="*/ 56 h 60"/>
                  <a:gd name="T32" fmla="*/ 75 w 76"/>
                  <a:gd name="T33" fmla="*/ 57 h 60"/>
                  <a:gd name="T34" fmla="*/ 76 w 76"/>
                  <a:gd name="T35" fmla="*/ 57 h 60"/>
                  <a:gd name="T36" fmla="*/ 76 w 76"/>
                  <a:gd name="T37" fmla="*/ 58 h 60"/>
                  <a:gd name="T38" fmla="*/ 76 w 76"/>
                  <a:gd name="T39" fmla="*/ 58 h 60"/>
                  <a:gd name="T40" fmla="*/ 76 w 76"/>
                  <a:gd name="T41" fmla="*/ 59 h 60"/>
                  <a:gd name="T42" fmla="*/ 76 w 76"/>
                  <a:gd name="T43" fmla="*/ 59 h 60"/>
                  <a:gd name="T44" fmla="*/ 75 w 76"/>
                  <a:gd name="T45" fmla="*/ 60 h 60"/>
                  <a:gd name="T46" fmla="*/ 75 w 76"/>
                  <a:gd name="T47" fmla="*/ 60 h 60"/>
                  <a:gd name="T48" fmla="*/ 74 w 76"/>
                  <a:gd name="T49" fmla="*/ 60 h 60"/>
                  <a:gd name="T50" fmla="*/ 74 w 76"/>
                  <a:gd name="T51" fmla="*/ 60 h 60"/>
                  <a:gd name="T52" fmla="*/ 39 w 76"/>
                  <a:gd name="T53" fmla="*/ 60 h 60"/>
                  <a:gd name="T54" fmla="*/ 7 w 76"/>
                  <a:gd name="T55" fmla="*/ 60 h 60"/>
                  <a:gd name="T56" fmla="*/ 6 w 76"/>
                  <a:gd name="T57" fmla="*/ 60 h 60"/>
                  <a:gd name="T58" fmla="*/ 6 w 76"/>
                  <a:gd name="T59" fmla="*/ 60 h 60"/>
                  <a:gd name="T60" fmla="*/ 6 w 76"/>
                  <a:gd name="T61" fmla="*/ 60 h 60"/>
                  <a:gd name="T62" fmla="*/ 5 w 76"/>
                  <a:gd name="T63" fmla="*/ 59 h 60"/>
                  <a:gd name="T64" fmla="*/ 5 w 76"/>
                  <a:gd name="T65" fmla="*/ 59 h 60"/>
                  <a:gd name="T66" fmla="*/ 5 w 76"/>
                  <a:gd name="T67" fmla="*/ 59 h 60"/>
                  <a:gd name="T68" fmla="*/ 5 w 76"/>
                  <a:gd name="T69" fmla="*/ 58 h 60"/>
                  <a:gd name="T70" fmla="*/ 5 w 76"/>
                  <a:gd name="T71" fmla="*/ 58 h 60"/>
                  <a:gd name="T72" fmla="*/ 5 w 76"/>
                  <a:gd name="T73" fmla="*/ 57 h 60"/>
                  <a:gd name="T74" fmla="*/ 6 w 76"/>
                  <a:gd name="T75" fmla="*/ 57 h 60"/>
                  <a:gd name="T76" fmla="*/ 6 w 76"/>
                  <a:gd name="T77" fmla="*/ 56 h 60"/>
                  <a:gd name="T78" fmla="*/ 7 w 76"/>
                  <a:gd name="T79" fmla="*/ 55 h 60"/>
                  <a:gd name="T80" fmla="*/ 0 w 76"/>
                  <a:gd name="T81" fmla="*/ 55 h 60"/>
                  <a:gd name="T82" fmla="*/ 0 w 76"/>
                  <a:gd name="T83" fmla="*/ 30 h 60"/>
                  <a:gd name="T84" fmla="*/ 0 w 76"/>
                  <a:gd name="T85" fmla="*/ 8 h 60"/>
                  <a:gd name="T86" fmla="*/ 16 w 76"/>
                  <a:gd name="T87" fmla="*/ 8 h 60"/>
                  <a:gd name="T88" fmla="*/ 16 w 76"/>
                  <a:gd name="T89" fmla="*/ 47 h 60"/>
                  <a:gd name="T90" fmla="*/ 16 w 76"/>
                  <a:gd name="T91" fmla="*/ 47 h 60"/>
                  <a:gd name="T92" fmla="*/ 15 w 76"/>
                  <a:gd name="T93" fmla="*/ 48 h 60"/>
                  <a:gd name="T94" fmla="*/ 9 w 76"/>
                  <a:gd name="T95" fmla="*/ 54 h 60"/>
                  <a:gd name="T96" fmla="*/ 7 w 76"/>
                  <a:gd name="T97" fmla="*/ 55 h 60"/>
                  <a:gd name="T98" fmla="*/ 16 w 76"/>
                  <a:gd name="T99" fmla="*/ 4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" h="60">
                    <a:moveTo>
                      <a:pt x="16" y="47"/>
                    </a:moveTo>
                    <a:lnTo>
                      <a:pt x="19" y="45"/>
                    </a:lnTo>
                    <a:lnTo>
                      <a:pt x="27" y="45"/>
                    </a:lnTo>
                    <a:lnTo>
                      <a:pt x="27" y="39"/>
                    </a:lnTo>
                    <a:lnTo>
                      <a:pt x="21" y="39"/>
                    </a:lnTo>
                    <a:lnTo>
                      <a:pt x="21" y="0"/>
                    </a:lnTo>
                    <a:lnTo>
                      <a:pt x="42" y="0"/>
                    </a:lnTo>
                    <a:lnTo>
                      <a:pt x="64" y="0"/>
                    </a:lnTo>
                    <a:lnTo>
                      <a:pt x="64" y="30"/>
                    </a:lnTo>
                    <a:lnTo>
                      <a:pt x="64" y="39"/>
                    </a:lnTo>
                    <a:lnTo>
                      <a:pt x="58" y="39"/>
                    </a:lnTo>
                    <a:lnTo>
                      <a:pt x="58" y="45"/>
                    </a:lnTo>
                    <a:lnTo>
                      <a:pt x="62" y="45"/>
                    </a:lnTo>
                    <a:lnTo>
                      <a:pt x="67" y="49"/>
                    </a:lnTo>
                    <a:lnTo>
                      <a:pt x="74" y="55"/>
                    </a:lnTo>
                    <a:lnTo>
                      <a:pt x="75" y="56"/>
                    </a:lnTo>
                    <a:lnTo>
                      <a:pt x="75" y="57"/>
                    </a:lnTo>
                    <a:lnTo>
                      <a:pt x="76" y="57"/>
                    </a:lnTo>
                    <a:lnTo>
                      <a:pt x="76" y="58"/>
                    </a:lnTo>
                    <a:lnTo>
                      <a:pt x="76" y="58"/>
                    </a:lnTo>
                    <a:lnTo>
                      <a:pt x="76" y="59"/>
                    </a:lnTo>
                    <a:lnTo>
                      <a:pt x="76" y="59"/>
                    </a:lnTo>
                    <a:lnTo>
                      <a:pt x="75" y="60"/>
                    </a:lnTo>
                    <a:lnTo>
                      <a:pt x="75" y="60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39" y="60"/>
                    </a:lnTo>
                    <a:lnTo>
                      <a:pt x="7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6" y="57"/>
                    </a:lnTo>
                    <a:lnTo>
                      <a:pt x="6" y="56"/>
                    </a:lnTo>
                    <a:lnTo>
                      <a:pt x="7" y="55"/>
                    </a:lnTo>
                    <a:lnTo>
                      <a:pt x="0" y="55"/>
                    </a:lnTo>
                    <a:lnTo>
                      <a:pt x="0" y="30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16" y="47"/>
                    </a:lnTo>
                    <a:moveTo>
                      <a:pt x="16" y="47"/>
                    </a:moveTo>
                    <a:lnTo>
                      <a:pt x="15" y="48"/>
                    </a:lnTo>
                    <a:lnTo>
                      <a:pt x="9" y="54"/>
                    </a:lnTo>
                    <a:lnTo>
                      <a:pt x="7" y="55"/>
                    </a:lnTo>
                    <a:lnTo>
                      <a:pt x="16" y="47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7" name="Rectangle 329"/>
              <p:cNvSpPr>
                <a:spLocks noChangeArrowheads="1"/>
              </p:cNvSpPr>
              <p:nvPr/>
            </p:nvSpPr>
            <p:spPr bwMode="auto">
              <a:xfrm>
                <a:off x="4220" y="1239"/>
                <a:ext cx="118" cy="102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8" name="Freeform 330"/>
              <p:cNvSpPr>
                <a:spLocks noEditPoints="1"/>
              </p:cNvSpPr>
              <p:nvPr/>
            </p:nvSpPr>
            <p:spPr bwMode="auto">
              <a:xfrm>
                <a:off x="4125" y="1258"/>
                <a:ext cx="213" cy="129"/>
              </a:xfrm>
              <a:custGeom>
                <a:avLst/>
                <a:gdLst>
                  <a:gd name="T0" fmla="*/ 12 w 56"/>
                  <a:gd name="T1" fmla="*/ 0 h 34"/>
                  <a:gd name="T2" fmla="*/ 12 w 56"/>
                  <a:gd name="T3" fmla="*/ 1 h 34"/>
                  <a:gd name="T4" fmla="*/ 0 w 56"/>
                  <a:gd name="T5" fmla="*/ 1 h 34"/>
                  <a:gd name="T6" fmla="*/ 0 w 56"/>
                  <a:gd name="T7" fmla="*/ 0 h 34"/>
                  <a:gd name="T8" fmla="*/ 12 w 56"/>
                  <a:gd name="T9" fmla="*/ 0 h 34"/>
                  <a:gd name="T10" fmla="*/ 25 w 56"/>
                  <a:gd name="T11" fmla="*/ 28 h 34"/>
                  <a:gd name="T12" fmla="*/ 56 w 56"/>
                  <a:gd name="T13" fmla="*/ 28 h 34"/>
                  <a:gd name="T14" fmla="*/ 56 w 56"/>
                  <a:gd name="T15" fmla="*/ 34 h 34"/>
                  <a:gd name="T16" fmla="*/ 25 w 56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12" y="0"/>
                    </a:moveTo>
                    <a:lnTo>
                      <a:pt x="1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25" y="28"/>
                    </a:moveTo>
                    <a:lnTo>
                      <a:pt x="56" y="28"/>
                    </a:lnTo>
                    <a:lnTo>
                      <a:pt x="56" y="34"/>
                    </a:lnTo>
                    <a:lnTo>
                      <a:pt x="25" y="34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67" name="Group 331"/>
            <p:cNvGrpSpPr>
              <a:grpSpLocks/>
            </p:cNvGrpSpPr>
            <p:nvPr/>
          </p:nvGrpSpPr>
          <p:grpSpPr bwMode="auto">
            <a:xfrm>
              <a:off x="1416" y="2842"/>
              <a:ext cx="319" cy="156"/>
              <a:chOff x="1416" y="2842"/>
              <a:chExt cx="319" cy="156"/>
            </a:xfrm>
          </p:grpSpPr>
          <p:sp>
            <p:nvSpPr>
              <p:cNvPr id="264" name="Freeform 332"/>
              <p:cNvSpPr>
                <a:spLocks/>
              </p:cNvSpPr>
              <p:nvPr/>
            </p:nvSpPr>
            <p:spPr bwMode="auto">
              <a:xfrm>
                <a:off x="1416" y="2842"/>
                <a:ext cx="76" cy="50"/>
              </a:xfrm>
              <a:custGeom>
                <a:avLst/>
                <a:gdLst>
                  <a:gd name="T0" fmla="*/ 8 w 76"/>
                  <a:gd name="T1" fmla="*/ 0 h 50"/>
                  <a:gd name="T2" fmla="*/ 0 w 76"/>
                  <a:gd name="T3" fmla="*/ 19 h 50"/>
                  <a:gd name="T4" fmla="*/ 68 w 76"/>
                  <a:gd name="T5" fmla="*/ 50 h 50"/>
                  <a:gd name="T6" fmla="*/ 76 w 76"/>
                  <a:gd name="T7" fmla="*/ 31 h 50"/>
                  <a:gd name="T8" fmla="*/ 8 w 76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0">
                    <a:moveTo>
                      <a:pt x="8" y="0"/>
                    </a:moveTo>
                    <a:lnTo>
                      <a:pt x="0" y="19"/>
                    </a:lnTo>
                    <a:lnTo>
                      <a:pt x="68" y="50"/>
                    </a:lnTo>
                    <a:lnTo>
                      <a:pt x="76" y="3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5" name="Freeform 333"/>
              <p:cNvSpPr>
                <a:spLocks/>
              </p:cNvSpPr>
              <p:nvPr/>
            </p:nvSpPr>
            <p:spPr bwMode="auto">
              <a:xfrm>
                <a:off x="1538" y="2895"/>
                <a:ext cx="76" cy="50"/>
              </a:xfrm>
              <a:custGeom>
                <a:avLst/>
                <a:gdLst>
                  <a:gd name="T0" fmla="*/ 7 w 76"/>
                  <a:gd name="T1" fmla="*/ 0 h 50"/>
                  <a:gd name="T2" fmla="*/ 0 w 76"/>
                  <a:gd name="T3" fmla="*/ 19 h 50"/>
                  <a:gd name="T4" fmla="*/ 68 w 76"/>
                  <a:gd name="T5" fmla="*/ 50 h 50"/>
                  <a:gd name="T6" fmla="*/ 76 w 76"/>
                  <a:gd name="T7" fmla="*/ 31 h 50"/>
                  <a:gd name="T8" fmla="*/ 7 w 76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0">
                    <a:moveTo>
                      <a:pt x="7" y="0"/>
                    </a:moveTo>
                    <a:lnTo>
                      <a:pt x="0" y="19"/>
                    </a:lnTo>
                    <a:lnTo>
                      <a:pt x="68" y="50"/>
                    </a:lnTo>
                    <a:lnTo>
                      <a:pt x="76" y="3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6" name="Freeform 334"/>
              <p:cNvSpPr>
                <a:spLocks/>
              </p:cNvSpPr>
              <p:nvPr/>
            </p:nvSpPr>
            <p:spPr bwMode="auto">
              <a:xfrm>
                <a:off x="1659" y="2949"/>
                <a:ext cx="76" cy="49"/>
              </a:xfrm>
              <a:custGeom>
                <a:avLst/>
                <a:gdLst>
                  <a:gd name="T0" fmla="*/ 8 w 76"/>
                  <a:gd name="T1" fmla="*/ 0 h 49"/>
                  <a:gd name="T2" fmla="*/ 0 w 76"/>
                  <a:gd name="T3" fmla="*/ 19 h 49"/>
                  <a:gd name="T4" fmla="*/ 69 w 76"/>
                  <a:gd name="T5" fmla="*/ 49 h 49"/>
                  <a:gd name="T6" fmla="*/ 76 w 76"/>
                  <a:gd name="T7" fmla="*/ 30 h 49"/>
                  <a:gd name="T8" fmla="*/ 8 w 7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49">
                    <a:moveTo>
                      <a:pt x="8" y="0"/>
                    </a:moveTo>
                    <a:lnTo>
                      <a:pt x="0" y="19"/>
                    </a:lnTo>
                    <a:lnTo>
                      <a:pt x="69" y="49"/>
                    </a:lnTo>
                    <a:lnTo>
                      <a:pt x="76" y="3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68" name="Rectangle 335"/>
            <p:cNvSpPr>
              <a:spLocks noChangeArrowheads="1"/>
            </p:cNvSpPr>
            <p:nvPr/>
          </p:nvSpPr>
          <p:spPr bwMode="auto">
            <a:xfrm>
              <a:off x="1268" y="2660"/>
              <a:ext cx="342" cy="19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9" name="Rectangle 336"/>
            <p:cNvSpPr>
              <a:spLocks noChangeArrowheads="1"/>
            </p:cNvSpPr>
            <p:nvPr/>
          </p:nvSpPr>
          <p:spPr bwMode="auto">
            <a:xfrm>
              <a:off x="1345" y="2690"/>
              <a:ext cx="27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3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R/S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Line 337"/>
            <p:cNvSpPr>
              <a:spLocks noChangeShapeType="1"/>
            </p:cNvSpPr>
            <p:nvPr/>
          </p:nvSpPr>
          <p:spPr bwMode="auto">
            <a:xfrm>
              <a:off x="4308" y="2356"/>
              <a:ext cx="1" cy="304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71" name="Group 338"/>
            <p:cNvGrpSpPr>
              <a:grpSpLocks/>
            </p:cNvGrpSpPr>
            <p:nvPr/>
          </p:nvGrpSpPr>
          <p:grpSpPr bwMode="auto">
            <a:xfrm>
              <a:off x="3992" y="2842"/>
              <a:ext cx="320" cy="156"/>
              <a:chOff x="3992" y="2842"/>
              <a:chExt cx="320" cy="156"/>
            </a:xfrm>
          </p:grpSpPr>
          <p:sp>
            <p:nvSpPr>
              <p:cNvPr id="261" name="Freeform 339"/>
              <p:cNvSpPr>
                <a:spLocks/>
              </p:cNvSpPr>
              <p:nvPr/>
            </p:nvSpPr>
            <p:spPr bwMode="auto">
              <a:xfrm>
                <a:off x="4236" y="2842"/>
                <a:ext cx="76" cy="50"/>
              </a:xfrm>
              <a:custGeom>
                <a:avLst/>
                <a:gdLst>
                  <a:gd name="T0" fmla="*/ 76 w 76"/>
                  <a:gd name="T1" fmla="*/ 19 h 50"/>
                  <a:gd name="T2" fmla="*/ 68 w 76"/>
                  <a:gd name="T3" fmla="*/ 0 h 50"/>
                  <a:gd name="T4" fmla="*/ 0 w 76"/>
                  <a:gd name="T5" fmla="*/ 31 h 50"/>
                  <a:gd name="T6" fmla="*/ 7 w 76"/>
                  <a:gd name="T7" fmla="*/ 50 h 50"/>
                  <a:gd name="T8" fmla="*/ 76 w 76"/>
                  <a:gd name="T9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0">
                    <a:moveTo>
                      <a:pt x="76" y="19"/>
                    </a:moveTo>
                    <a:lnTo>
                      <a:pt x="68" y="0"/>
                    </a:lnTo>
                    <a:lnTo>
                      <a:pt x="0" y="31"/>
                    </a:lnTo>
                    <a:lnTo>
                      <a:pt x="7" y="50"/>
                    </a:lnTo>
                    <a:lnTo>
                      <a:pt x="76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2" name="Freeform 340"/>
              <p:cNvSpPr>
                <a:spLocks/>
              </p:cNvSpPr>
              <p:nvPr/>
            </p:nvSpPr>
            <p:spPr bwMode="auto">
              <a:xfrm>
                <a:off x="4114" y="2895"/>
                <a:ext cx="76" cy="50"/>
              </a:xfrm>
              <a:custGeom>
                <a:avLst/>
                <a:gdLst>
                  <a:gd name="T0" fmla="*/ 76 w 76"/>
                  <a:gd name="T1" fmla="*/ 19 h 50"/>
                  <a:gd name="T2" fmla="*/ 68 w 76"/>
                  <a:gd name="T3" fmla="*/ 0 h 50"/>
                  <a:gd name="T4" fmla="*/ 0 w 76"/>
                  <a:gd name="T5" fmla="*/ 31 h 50"/>
                  <a:gd name="T6" fmla="*/ 8 w 76"/>
                  <a:gd name="T7" fmla="*/ 50 h 50"/>
                  <a:gd name="T8" fmla="*/ 76 w 76"/>
                  <a:gd name="T9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0">
                    <a:moveTo>
                      <a:pt x="76" y="19"/>
                    </a:moveTo>
                    <a:lnTo>
                      <a:pt x="68" y="0"/>
                    </a:lnTo>
                    <a:lnTo>
                      <a:pt x="0" y="31"/>
                    </a:lnTo>
                    <a:lnTo>
                      <a:pt x="8" y="50"/>
                    </a:lnTo>
                    <a:lnTo>
                      <a:pt x="76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3" name="Freeform 341"/>
              <p:cNvSpPr>
                <a:spLocks/>
              </p:cNvSpPr>
              <p:nvPr/>
            </p:nvSpPr>
            <p:spPr bwMode="auto">
              <a:xfrm>
                <a:off x="3992" y="2949"/>
                <a:ext cx="76" cy="49"/>
              </a:xfrm>
              <a:custGeom>
                <a:avLst/>
                <a:gdLst>
                  <a:gd name="T0" fmla="*/ 76 w 76"/>
                  <a:gd name="T1" fmla="*/ 19 h 49"/>
                  <a:gd name="T2" fmla="*/ 69 w 76"/>
                  <a:gd name="T3" fmla="*/ 0 h 49"/>
                  <a:gd name="T4" fmla="*/ 0 w 76"/>
                  <a:gd name="T5" fmla="*/ 30 h 49"/>
                  <a:gd name="T6" fmla="*/ 8 w 76"/>
                  <a:gd name="T7" fmla="*/ 49 h 49"/>
                  <a:gd name="T8" fmla="*/ 76 w 76"/>
                  <a:gd name="T9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49">
                    <a:moveTo>
                      <a:pt x="76" y="19"/>
                    </a:moveTo>
                    <a:lnTo>
                      <a:pt x="69" y="0"/>
                    </a:lnTo>
                    <a:lnTo>
                      <a:pt x="0" y="30"/>
                    </a:lnTo>
                    <a:lnTo>
                      <a:pt x="8" y="49"/>
                    </a:lnTo>
                    <a:lnTo>
                      <a:pt x="76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72" name="Rectangle 342"/>
            <p:cNvSpPr>
              <a:spLocks noChangeArrowheads="1"/>
            </p:cNvSpPr>
            <p:nvPr/>
          </p:nvSpPr>
          <p:spPr bwMode="auto">
            <a:xfrm>
              <a:off x="2028" y="2850"/>
              <a:ext cx="494" cy="342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3" name="Rectangle 343"/>
            <p:cNvSpPr>
              <a:spLocks noChangeArrowheads="1"/>
            </p:cNvSpPr>
            <p:nvPr/>
          </p:nvSpPr>
          <p:spPr bwMode="auto">
            <a:xfrm>
              <a:off x="2085" y="2951"/>
              <a:ext cx="53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4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Router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" name="Rectangle 344"/>
            <p:cNvSpPr>
              <a:spLocks noChangeArrowheads="1"/>
            </p:cNvSpPr>
            <p:nvPr/>
          </p:nvSpPr>
          <p:spPr bwMode="auto">
            <a:xfrm>
              <a:off x="3092" y="2850"/>
              <a:ext cx="494" cy="342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5" name="Rectangle 345"/>
            <p:cNvSpPr>
              <a:spLocks noChangeArrowheads="1"/>
            </p:cNvSpPr>
            <p:nvPr/>
          </p:nvSpPr>
          <p:spPr bwMode="auto">
            <a:xfrm>
              <a:off x="3149" y="2951"/>
              <a:ext cx="5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4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Router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76" name="Group 346"/>
            <p:cNvGrpSpPr>
              <a:grpSpLocks/>
            </p:cNvGrpSpPr>
            <p:nvPr/>
          </p:nvGrpSpPr>
          <p:grpSpPr bwMode="auto">
            <a:xfrm>
              <a:off x="2545" y="2994"/>
              <a:ext cx="570" cy="19"/>
              <a:chOff x="2545" y="2994"/>
              <a:chExt cx="570" cy="19"/>
            </a:xfrm>
          </p:grpSpPr>
          <p:sp>
            <p:nvSpPr>
              <p:cNvPr id="256" name="Rectangle 347"/>
              <p:cNvSpPr>
                <a:spLocks noChangeArrowheads="1"/>
              </p:cNvSpPr>
              <p:nvPr/>
            </p:nvSpPr>
            <p:spPr bwMode="auto">
              <a:xfrm>
                <a:off x="2545" y="2994"/>
                <a:ext cx="76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7" name="Rectangle 348"/>
              <p:cNvSpPr>
                <a:spLocks noChangeArrowheads="1"/>
              </p:cNvSpPr>
              <p:nvPr/>
            </p:nvSpPr>
            <p:spPr bwMode="auto">
              <a:xfrm>
                <a:off x="2678" y="2994"/>
                <a:ext cx="76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8" name="Rectangle 349"/>
              <p:cNvSpPr>
                <a:spLocks noChangeArrowheads="1"/>
              </p:cNvSpPr>
              <p:nvPr/>
            </p:nvSpPr>
            <p:spPr bwMode="auto">
              <a:xfrm>
                <a:off x="2811" y="2994"/>
                <a:ext cx="76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9" name="Rectangle 350"/>
              <p:cNvSpPr>
                <a:spLocks noChangeArrowheads="1"/>
              </p:cNvSpPr>
              <p:nvPr/>
            </p:nvSpPr>
            <p:spPr bwMode="auto">
              <a:xfrm>
                <a:off x="2944" y="2994"/>
                <a:ext cx="76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0" name="Rectangle 351"/>
              <p:cNvSpPr>
                <a:spLocks noChangeArrowheads="1"/>
              </p:cNvSpPr>
              <p:nvPr/>
            </p:nvSpPr>
            <p:spPr bwMode="auto">
              <a:xfrm>
                <a:off x="3077" y="2994"/>
                <a:ext cx="38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77" name="Rectangle 352"/>
            <p:cNvSpPr>
              <a:spLocks noChangeArrowheads="1"/>
            </p:cNvSpPr>
            <p:nvPr/>
          </p:nvSpPr>
          <p:spPr bwMode="auto">
            <a:xfrm>
              <a:off x="2636" y="2812"/>
              <a:ext cx="36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8" name="Rectangle 353"/>
            <p:cNvSpPr>
              <a:spLocks noChangeArrowheads="1"/>
            </p:cNvSpPr>
            <p:nvPr/>
          </p:nvSpPr>
          <p:spPr bwMode="auto">
            <a:xfrm>
              <a:off x="2680" y="2834"/>
              <a:ext cx="38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1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Cable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9" name="Rectangle 354"/>
            <p:cNvSpPr>
              <a:spLocks noChangeArrowheads="1"/>
            </p:cNvSpPr>
            <p:nvPr/>
          </p:nvSpPr>
          <p:spPr bwMode="auto">
            <a:xfrm>
              <a:off x="1344" y="2280"/>
              <a:ext cx="152" cy="190"/>
            </a:xfrm>
            <a:prstGeom prst="rect">
              <a:avLst/>
            </a:prstGeom>
            <a:solidFill>
              <a:srgbClr val="FF66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0" name="Rectangle 355"/>
            <p:cNvSpPr>
              <a:spLocks noChangeArrowheads="1"/>
            </p:cNvSpPr>
            <p:nvPr/>
          </p:nvSpPr>
          <p:spPr bwMode="auto">
            <a:xfrm>
              <a:off x="1347" y="2329"/>
              <a:ext cx="2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NIC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1" name="Rectangle 356"/>
            <p:cNvSpPr>
              <a:spLocks noChangeArrowheads="1"/>
            </p:cNvSpPr>
            <p:nvPr/>
          </p:nvSpPr>
          <p:spPr bwMode="auto">
            <a:xfrm>
              <a:off x="4232" y="2280"/>
              <a:ext cx="152" cy="190"/>
            </a:xfrm>
            <a:prstGeom prst="rect">
              <a:avLst/>
            </a:prstGeom>
            <a:solidFill>
              <a:srgbClr val="FF66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2" name="Rectangle 357"/>
            <p:cNvSpPr>
              <a:spLocks noChangeArrowheads="1"/>
            </p:cNvSpPr>
            <p:nvPr/>
          </p:nvSpPr>
          <p:spPr bwMode="auto">
            <a:xfrm>
              <a:off x="4235" y="2329"/>
              <a:ext cx="21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NIC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3" name="Oval 358"/>
            <p:cNvSpPr>
              <a:spLocks noChangeArrowheads="1"/>
            </p:cNvSpPr>
            <p:nvPr/>
          </p:nvSpPr>
          <p:spPr bwMode="auto">
            <a:xfrm>
              <a:off x="964" y="1444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4" name="Rectangle 359"/>
            <p:cNvSpPr>
              <a:spLocks noChangeArrowheads="1"/>
            </p:cNvSpPr>
            <p:nvPr/>
          </p:nvSpPr>
          <p:spPr bwMode="auto">
            <a:xfrm>
              <a:off x="1020" y="1486"/>
              <a:ext cx="5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1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" name="Oval 360"/>
            <p:cNvSpPr>
              <a:spLocks noChangeArrowheads="1"/>
            </p:cNvSpPr>
            <p:nvPr/>
          </p:nvSpPr>
          <p:spPr bwMode="auto">
            <a:xfrm>
              <a:off x="1800" y="1482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6" name="Rectangle 361"/>
            <p:cNvSpPr>
              <a:spLocks noChangeArrowheads="1"/>
            </p:cNvSpPr>
            <p:nvPr/>
          </p:nvSpPr>
          <p:spPr bwMode="auto">
            <a:xfrm>
              <a:off x="1856" y="1523"/>
              <a:ext cx="5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2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" name="Oval 362"/>
            <p:cNvSpPr>
              <a:spLocks noChangeArrowheads="1"/>
            </p:cNvSpPr>
            <p:nvPr/>
          </p:nvSpPr>
          <p:spPr bwMode="auto">
            <a:xfrm>
              <a:off x="1914" y="1710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8" name="Rectangle 363"/>
            <p:cNvSpPr>
              <a:spLocks noChangeArrowheads="1"/>
            </p:cNvSpPr>
            <p:nvPr/>
          </p:nvSpPr>
          <p:spPr bwMode="auto">
            <a:xfrm>
              <a:off x="1970" y="1752"/>
              <a:ext cx="51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3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9" name="Oval 364"/>
            <p:cNvSpPr>
              <a:spLocks noChangeArrowheads="1"/>
            </p:cNvSpPr>
            <p:nvPr/>
          </p:nvSpPr>
          <p:spPr bwMode="auto">
            <a:xfrm>
              <a:off x="1040" y="1862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0" name="Rectangle 365"/>
            <p:cNvSpPr>
              <a:spLocks noChangeArrowheads="1"/>
            </p:cNvSpPr>
            <p:nvPr/>
          </p:nvSpPr>
          <p:spPr bwMode="auto">
            <a:xfrm>
              <a:off x="1096" y="1904"/>
              <a:ext cx="51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4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1" name="Oval 366"/>
            <p:cNvSpPr>
              <a:spLocks noChangeArrowheads="1"/>
            </p:cNvSpPr>
            <p:nvPr/>
          </p:nvSpPr>
          <p:spPr bwMode="auto">
            <a:xfrm>
              <a:off x="1800" y="2166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2" name="Rectangle 367"/>
            <p:cNvSpPr>
              <a:spLocks noChangeArrowheads="1"/>
            </p:cNvSpPr>
            <p:nvPr/>
          </p:nvSpPr>
          <p:spPr bwMode="auto">
            <a:xfrm>
              <a:off x="1856" y="2208"/>
              <a:ext cx="52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5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3" name="Oval 368"/>
            <p:cNvSpPr>
              <a:spLocks noChangeArrowheads="1"/>
            </p:cNvSpPr>
            <p:nvPr/>
          </p:nvSpPr>
          <p:spPr bwMode="auto">
            <a:xfrm>
              <a:off x="1534" y="2356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" name="Rectangle 369"/>
            <p:cNvSpPr>
              <a:spLocks noChangeArrowheads="1"/>
            </p:cNvSpPr>
            <p:nvPr/>
          </p:nvSpPr>
          <p:spPr bwMode="auto">
            <a:xfrm>
              <a:off x="1591" y="2398"/>
              <a:ext cx="51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6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" name="Oval 370"/>
            <p:cNvSpPr>
              <a:spLocks noChangeArrowheads="1"/>
            </p:cNvSpPr>
            <p:nvPr/>
          </p:nvSpPr>
          <p:spPr bwMode="auto">
            <a:xfrm>
              <a:off x="964" y="2660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6" name="Rectangle 371"/>
            <p:cNvSpPr>
              <a:spLocks noChangeArrowheads="1"/>
            </p:cNvSpPr>
            <p:nvPr/>
          </p:nvSpPr>
          <p:spPr bwMode="auto">
            <a:xfrm>
              <a:off x="1020" y="2703"/>
              <a:ext cx="5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7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7" name="Oval 372"/>
            <p:cNvSpPr>
              <a:spLocks noChangeArrowheads="1"/>
            </p:cNvSpPr>
            <p:nvPr/>
          </p:nvSpPr>
          <p:spPr bwMode="auto">
            <a:xfrm>
              <a:off x="2256" y="2736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8" name="Rectangle 373"/>
            <p:cNvSpPr>
              <a:spLocks noChangeArrowheads="1"/>
            </p:cNvSpPr>
            <p:nvPr/>
          </p:nvSpPr>
          <p:spPr bwMode="auto">
            <a:xfrm>
              <a:off x="2311" y="2778"/>
              <a:ext cx="5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8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9" name="Oval 374"/>
            <p:cNvSpPr>
              <a:spLocks noChangeArrowheads="1"/>
            </p:cNvSpPr>
            <p:nvPr/>
          </p:nvSpPr>
          <p:spPr bwMode="auto">
            <a:xfrm>
              <a:off x="2750" y="3040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0" name="Rectangle 375"/>
            <p:cNvSpPr>
              <a:spLocks noChangeArrowheads="1"/>
            </p:cNvSpPr>
            <p:nvPr/>
          </p:nvSpPr>
          <p:spPr bwMode="auto">
            <a:xfrm>
              <a:off x="2808" y="3083"/>
              <a:ext cx="51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9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1" name="Rectangle 376"/>
            <p:cNvSpPr>
              <a:spLocks noChangeArrowheads="1"/>
            </p:cNvSpPr>
            <p:nvPr/>
          </p:nvSpPr>
          <p:spPr bwMode="auto">
            <a:xfrm>
              <a:off x="1731" y="1026"/>
              <a:ext cx="2049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2" name="Oval 377"/>
            <p:cNvSpPr>
              <a:spLocks noChangeArrowheads="1"/>
            </p:cNvSpPr>
            <p:nvPr/>
          </p:nvSpPr>
          <p:spPr bwMode="auto">
            <a:xfrm>
              <a:off x="3738" y="1444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3" name="Rectangle 378"/>
            <p:cNvSpPr>
              <a:spLocks noChangeArrowheads="1"/>
            </p:cNvSpPr>
            <p:nvPr/>
          </p:nvSpPr>
          <p:spPr bwMode="auto">
            <a:xfrm>
              <a:off x="3786" y="1486"/>
              <a:ext cx="7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1’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" name="Oval 379"/>
            <p:cNvSpPr>
              <a:spLocks noChangeArrowheads="1"/>
            </p:cNvSpPr>
            <p:nvPr/>
          </p:nvSpPr>
          <p:spPr bwMode="auto">
            <a:xfrm>
              <a:off x="4574" y="1482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5" name="Rectangle 380"/>
            <p:cNvSpPr>
              <a:spLocks noChangeArrowheads="1"/>
            </p:cNvSpPr>
            <p:nvPr/>
          </p:nvSpPr>
          <p:spPr bwMode="auto">
            <a:xfrm>
              <a:off x="4623" y="1523"/>
              <a:ext cx="73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2’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6" name="Oval 381"/>
            <p:cNvSpPr>
              <a:spLocks noChangeArrowheads="1"/>
            </p:cNvSpPr>
            <p:nvPr/>
          </p:nvSpPr>
          <p:spPr bwMode="auto">
            <a:xfrm>
              <a:off x="4688" y="1710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7" name="Rectangle 382"/>
            <p:cNvSpPr>
              <a:spLocks noChangeArrowheads="1"/>
            </p:cNvSpPr>
            <p:nvPr/>
          </p:nvSpPr>
          <p:spPr bwMode="auto">
            <a:xfrm>
              <a:off x="4736" y="1752"/>
              <a:ext cx="7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3’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8" name="Oval 383"/>
            <p:cNvSpPr>
              <a:spLocks noChangeArrowheads="1"/>
            </p:cNvSpPr>
            <p:nvPr/>
          </p:nvSpPr>
          <p:spPr bwMode="auto">
            <a:xfrm>
              <a:off x="3738" y="1862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9" name="Rectangle 384"/>
            <p:cNvSpPr>
              <a:spLocks noChangeArrowheads="1"/>
            </p:cNvSpPr>
            <p:nvPr/>
          </p:nvSpPr>
          <p:spPr bwMode="auto">
            <a:xfrm>
              <a:off x="3786" y="1904"/>
              <a:ext cx="7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4’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0" name="Oval 385"/>
            <p:cNvSpPr>
              <a:spLocks noChangeArrowheads="1"/>
            </p:cNvSpPr>
            <p:nvPr/>
          </p:nvSpPr>
          <p:spPr bwMode="auto">
            <a:xfrm>
              <a:off x="4536" y="2166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1" name="Rectangle 386"/>
            <p:cNvSpPr>
              <a:spLocks noChangeArrowheads="1"/>
            </p:cNvSpPr>
            <p:nvPr/>
          </p:nvSpPr>
          <p:spPr bwMode="auto">
            <a:xfrm>
              <a:off x="4586" y="2208"/>
              <a:ext cx="7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5’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2" name="Oval 387"/>
            <p:cNvSpPr>
              <a:spLocks noChangeArrowheads="1"/>
            </p:cNvSpPr>
            <p:nvPr/>
          </p:nvSpPr>
          <p:spPr bwMode="auto">
            <a:xfrm>
              <a:off x="4422" y="2356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3" name="Rectangle 388"/>
            <p:cNvSpPr>
              <a:spLocks noChangeArrowheads="1"/>
            </p:cNvSpPr>
            <p:nvPr/>
          </p:nvSpPr>
          <p:spPr bwMode="auto">
            <a:xfrm>
              <a:off x="4470" y="2398"/>
              <a:ext cx="7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6’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4" name="Oval 389"/>
            <p:cNvSpPr>
              <a:spLocks noChangeArrowheads="1"/>
            </p:cNvSpPr>
            <p:nvPr/>
          </p:nvSpPr>
          <p:spPr bwMode="auto">
            <a:xfrm>
              <a:off x="4650" y="2660"/>
              <a:ext cx="152" cy="152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5" name="Rectangle 390"/>
            <p:cNvSpPr>
              <a:spLocks noChangeArrowheads="1"/>
            </p:cNvSpPr>
            <p:nvPr/>
          </p:nvSpPr>
          <p:spPr bwMode="auto">
            <a:xfrm>
              <a:off x="4699" y="2703"/>
              <a:ext cx="7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7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7’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6" name="Rectangle 391"/>
            <p:cNvSpPr>
              <a:spLocks noChangeArrowheads="1"/>
            </p:cNvSpPr>
            <p:nvPr/>
          </p:nvSpPr>
          <p:spPr bwMode="auto">
            <a:xfrm>
              <a:off x="3814" y="3154"/>
              <a:ext cx="1068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7" name="Rectangle 392"/>
            <p:cNvSpPr>
              <a:spLocks noChangeArrowheads="1"/>
            </p:cNvSpPr>
            <p:nvPr/>
          </p:nvSpPr>
          <p:spPr bwMode="auto">
            <a:xfrm>
              <a:off x="3858" y="3577"/>
              <a:ext cx="8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3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8" name="Rectangle 393"/>
            <p:cNvSpPr>
              <a:spLocks noChangeArrowheads="1"/>
            </p:cNvSpPr>
            <p:nvPr/>
          </p:nvSpPr>
          <p:spPr bwMode="auto">
            <a:xfrm>
              <a:off x="3858" y="3416"/>
              <a:ext cx="8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3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9" name="Rectangle 394"/>
            <p:cNvSpPr>
              <a:spLocks noChangeArrowheads="1"/>
            </p:cNvSpPr>
            <p:nvPr/>
          </p:nvSpPr>
          <p:spPr bwMode="auto">
            <a:xfrm>
              <a:off x="2180" y="1558"/>
              <a:ext cx="976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Rectangle 395"/>
            <p:cNvSpPr>
              <a:spLocks noChangeArrowheads="1"/>
            </p:cNvSpPr>
            <p:nvPr/>
          </p:nvSpPr>
          <p:spPr bwMode="auto">
            <a:xfrm>
              <a:off x="2225" y="1581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" name="Rectangle 396"/>
            <p:cNvSpPr>
              <a:spLocks noChangeArrowheads="1"/>
            </p:cNvSpPr>
            <p:nvPr/>
          </p:nvSpPr>
          <p:spPr bwMode="auto">
            <a:xfrm>
              <a:off x="2294" y="1581"/>
              <a:ext cx="61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CPU speed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" name="Rectangle 397"/>
            <p:cNvSpPr>
              <a:spLocks noChangeArrowheads="1"/>
            </p:cNvSpPr>
            <p:nvPr/>
          </p:nvSpPr>
          <p:spPr bwMode="auto">
            <a:xfrm>
              <a:off x="2225" y="1673"/>
              <a:ext cx="6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3" name="Rectangle 398"/>
            <p:cNvSpPr>
              <a:spLocks noChangeArrowheads="1"/>
            </p:cNvSpPr>
            <p:nvPr/>
          </p:nvSpPr>
          <p:spPr bwMode="auto">
            <a:xfrm>
              <a:off x="2294" y="1673"/>
              <a:ext cx="541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MEM Size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4" name="Rectangle 399"/>
            <p:cNvSpPr>
              <a:spLocks noChangeArrowheads="1"/>
            </p:cNvSpPr>
            <p:nvPr/>
          </p:nvSpPr>
          <p:spPr bwMode="auto">
            <a:xfrm>
              <a:off x="2225" y="1763"/>
              <a:ext cx="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" name="Rectangle 400"/>
            <p:cNvSpPr>
              <a:spLocks noChangeArrowheads="1"/>
            </p:cNvSpPr>
            <p:nvPr/>
          </p:nvSpPr>
          <p:spPr bwMode="auto">
            <a:xfrm>
              <a:off x="2294" y="1763"/>
              <a:ext cx="7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System Load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6" name="Rectangle 401"/>
            <p:cNvSpPr>
              <a:spLocks noChangeArrowheads="1"/>
            </p:cNvSpPr>
            <p:nvPr/>
          </p:nvSpPr>
          <p:spPr bwMode="auto">
            <a:xfrm>
              <a:off x="2225" y="1855"/>
              <a:ext cx="6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" name="Rectangle 402"/>
            <p:cNvSpPr>
              <a:spLocks noChangeArrowheads="1"/>
            </p:cNvSpPr>
            <p:nvPr/>
          </p:nvSpPr>
          <p:spPr bwMode="auto">
            <a:xfrm>
              <a:off x="2294" y="1855"/>
              <a:ext cx="91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Disk I/O Speed 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8" name="Rectangle 403"/>
            <p:cNvSpPr>
              <a:spLocks noChangeArrowheads="1"/>
            </p:cNvSpPr>
            <p:nvPr/>
          </p:nvSpPr>
          <p:spPr bwMode="auto">
            <a:xfrm>
              <a:off x="2225" y="1945"/>
              <a:ext cx="6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9" name="Rectangle 404"/>
            <p:cNvSpPr>
              <a:spLocks noChangeArrowheads="1"/>
            </p:cNvSpPr>
            <p:nvPr/>
          </p:nvSpPr>
          <p:spPr bwMode="auto">
            <a:xfrm>
              <a:off x="2294" y="1945"/>
              <a:ext cx="1035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Operating System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0" name="Rectangle 405"/>
            <p:cNvSpPr>
              <a:spLocks noChangeArrowheads="1"/>
            </p:cNvSpPr>
            <p:nvPr/>
          </p:nvSpPr>
          <p:spPr bwMode="auto">
            <a:xfrm>
              <a:off x="2454" y="2037"/>
              <a:ext cx="6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1" name="Rectangle 406"/>
            <p:cNvSpPr>
              <a:spLocks noChangeArrowheads="1"/>
            </p:cNvSpPr>
            <p:nvPr/>
          </p:nvSpPr>
          <p:spPr bwMode="auto">
            <a:xfrm>
              <a:off x="2522" y="2037"/>
              <a:ext cx="881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R/W buffer size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2" name="Rectangle 407"/>
            <p:cNvSpPr>
              <a:spLocks noChangeArrowheads="1"/>
            </p:cNvSpPr>
            <p:nvPr/>
          </p:nvSpPr>
          <p:spPr bwMode="auto">
            <a:xfrm>
              <a:off x="2454" y="2128"/>
              <a:ext cx="6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3" name="Rectangle 408"/>
            <p:cNvSpPr>
              <a:spLocks noChangeArrowheads="1"/>
            </p:cNvSpPr>
            <p:nvPr/>
          </p:nvSpPr>
          <p:spPr bwMode="auto">
            <a:xfrm>
              <a:off x="2522" y="2128"/>
              <a:ext cx="873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Disk cache size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4" name="Rectangle 409"/>
            <p:cNvSpPr>
              <a:spLocks noChangeArrowheads="1"/>
            </p:cNvSpPr>
            <p:nvPr/>
          </p:nvSpPr>
          <p:spPr bwMode="auto">
            <a:xfrm>
              <a:off x="2225" y="2219"/>
              <a:ext cx="6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" name="Rectangle 410"/>
            <p:cNvSpPr>
              <a:spLocks noChangeArrowheads="1"/>
            </p:cNvSpPr>
            <p:nvPr/>
          </p:nvSpPr>
          <p:spPr bwMode="auto">
            <a:xfrm>
              <a:off x="2294" y="2219"/>
              <a:ext cx="610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0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NIC Speed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36" name="Group 411"/>
            <p:cNvGrpSpPr>
              <a:grpSpLocks/>
            </p:cNvGrpSpPr>
            <p:nvPr/>
          </p:nvGrpSpPr>
          <p:grpSpPr bwMode="auto">
            <a:xfrm>
              <a:off x="1762" y="2994"/>
              <a:ext cx="209" cy="19"/>
              <a:chOff x="1762" y="2994"/>
              <a:chExt cx="209" cy="19"/>
            </a:xfrm>
          </p:grpSpPr>
          <p:sp>
            <p:nvSpPr>
              <p:cNvPr id="254" name="Rectangle 412"/>
              <p:cNvSpPr>
                <a:spLocks noChangeArrowheads="1"/>
              </p:cNvSpPr>
              <p:nvPr/>
            </p:nvSpPr>
            <p:spPr bwMode="auto">
              <a:xfrm>
                <a:off x="1762" y="2994"/>
                <a:ext cx="76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5" name="Rectangle 413"/>
              <p:cNvSpPr>
                <a:spLocks noChangeArrowheads="1"/>
              </p:cNvSpPr>
              <p:nvPr/>
            </p:nvSpPr>
            <p:spPr bwMode="auto">
              <a:xfrm>
                <a:off x="1895" y="2994"/>
                <a:ext cx="76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37" name="Group 414"/>
            <p:cNvGrpSpPr>
              <a:grpSpLocks/>
            </p:cNvGrpSpPr>
            <p:nvPr/>
          </p:nvGrpSpPr>
          <p:grpSpPr bwMode="auto">
            <a:xfrm>
              <a:off x="3586" y="2994"/>
              <a:ext cx="342" cy="19"/>
              <a:chOff x="3586" y="2994"/>
              <a:chExt cx="342" cy="19"/>
            </a:xfrm>
          </p:grpSpPr>
          <p:sp>
            <p:nvSpPr>
              <p:cNvPr id="251" name="Rectangle 415"/>
              <p:cNvSpPr>
                <a:spLocks noChangeArrowheads="1"/>
              </p:cNvSpPr>
              <p:nvPr/>
            </p:nvSpPr>
            <p:spPr bwMode="auto">
              <a:xfrm>
                <a:off x="3586" y="2994"/>
                <a:ext cx="76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2" name="Rectangle 416"/>
              <p:cNvSpPr>
                <a:spLocks noChangeArrowheads="1"/>
              </p:cNvSpPr>
              <p:nvPr/>
            </p:nvSpPr>
            <p:spPr bwMode="auto">
              <a:xfrm>
                <a:off x="3719" y="2994"/>
                <a:ext cx="76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3" name="Rectangle 417"/>
              <p:cNvSpPr>
                <a:spLocks noChangeArrowheads="1"/>
              </p:cNvSpPr>
              <p:nvPr/>
            </p:nvSpPr>
            <p:spPr bwMode="auto">
              <a:xfrm>
                <a:off x="3852" y="2994"/>
                <a:ext cx="76" cy="1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1pPr>
                <a:lvl2pPr marL="4572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2pPr>
                <a:lvl3pPr marL="9144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3pPr>
                <a:lvl4pPr marL="13716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4pPr>
                <a:lvl5pPr marL="1828800" algn="l" rtl="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幼圆" panose="02010509060101010101" pitchFamily="49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38" name="Rectangle 418"/>
            <p:cNvSpPr>
              <a:spLocks noChangeArrowheads="1"/>
            </p:cNvSpPr>
            <p:nvPr/>
          </p:nvSpPr>
          <p:spPr bwMode="auto">
            <a:xfrm>
              <a:off x="2142" y="1330"/>
              <a:ext cx="923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9" name="Rectangle 419"/>
            <p:cNvSpPr>
              <a:spLocks noChangeArrowheads="1"/>
            </p:cNvSpPr>
            <p:nvPr/>
          </p:nvSpPr>
          <p:spPr bwMode="auto">
            <a:xfrm>
              <a:off x="2188" y="1351"/>
              <a:ext cx="467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6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Host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0" name="Rectangle 420"/>
            <p:cNvSpPr>
              <a:spLocks noChangeArrowheads="1"/>
            </p:cNvSpPr>
            <p:nvPr/>
          </p:nvSpPr>
          <p:spPr bwMode="auto">
            <a:xfrm>
              <a:off x="4118" y="2660"/>
              <a:ext cx="342" cy="19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1" name="Rectangle 421"/>
            <p:cNvSpPr>
              <a:spLocks noChangeArrowheads="1"/>
            </p:cNvSpPr>
            <p:nvPr/>
          </p:nvSpPr>
          <p:spPr bwMode="auto">
            <a:xfrm>
              <a:off x="4192" y="2690"/>
              <a:ext cx="27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3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R/S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2" name="Rectangle 422"/>
            <p:cNvSpPr>
              <a:spLocks noChangeArrowheads="1"/>
            </p:cNvSpPr>
            <p:nvPr/>
          </p:nvSpPr>
          <p:spPr bwMode="auto">
            <a:xfrm>
              <a:off x="926" y="2952"/>
              <a:ext cx="37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3" name="Rectangle 423"/>
            <p:cNvSpPr>
              <a:spLocks noChangeArrowheads="1"/>
            </p:cNvSpPr>
            <p:nvPr/>
          </p:nvSpPr>
          <p:spPr bwMode="auto">
            <a:xfrm>
              <a:off x="972" y="2977"/>
              <a:ext cx="41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6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LAN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4" name="Rectangle 424"/>
            <p:cNvSpPr>
              <a:spLocks noChangeArrowheads="1"/>
            </p:cNvSpPr>
            <p:nvPr/>
          </p:nvSpPr>
          <p:spPr bwMode="auto">
            <a:xfrm>
              <a:off x="2697" y="3294"/>
              <a:ext cx="44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5" name="Rectangle 425"/>
            <p:cNvSpPr>
              <a:spLocks noChangeArrowheads="1"/>
            </p:cNvSpPr>
            <p:nvPr/>
          </p:nvSpPr>
          <p:spPr bwMode="auto">
            <a:xfrm>
              <a:off x="2742" y="3317"/>
              <a:ext cx="499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60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WAN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6" name="Rectangle 426"/>
            <p:cNvSpPr>
              <a:spLocks noChangeArrowheads="1"/>
            </p:cNvSpPr>
            <p:nvPr/>
          </p:nvSpPr>
          <p:spPr bwMode="auto">
            <a:xfrm>
              <a:off x="2653" y="2568"/>
              <a:ext cx="408" cy="207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zh-CN" sz="800" b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7" name="Line 427"/>
            <p:cNvSpPr>
              <a:spLocks noChangeShapeType="1"/>
            </p:cNvSpPr>
            <p:nvPr/>
          </p:nvSpPr>
          <p:spPr bwMode="auto">
            <a:xfrm flipV="1">
              <a:off x="2472" y="2704"/>
              <a:ext cx="13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8" name="Line 428"/>
            <p:cNvSpPr>
              <a:spLocks noChangeShapeType="1"/>
            </p:cNvSpPr>
            <p:nvPr/>
          </p:nvSpPr>
          <p:spPr bwMode="auto">
            <a:xfrm>
              <a:off x="3107" y="2704"/>
              <a:ext cx="181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9" name="Rectangle 429"/>
            <p:cNvSpPr>
              <a:spLocks noChangeArrowheads="1"/>
            </p:cNvSpPr>
            <p:nvPr/>
          </p:nvSpPr>
          <p:spPr bwMode="auto">
            <a:xfrm>
              <a:off x="3969" y="3794"/>
              <a:ext cx="27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200" b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路由</a:t>
              </a:r>
            </a:p>
          </p:txBody>
        </p:sp>
        <p:sp>
          <p:nvSpPr>
            <p:cNvPr id="250" name="Rectangle 430"/>
            <p:cNvSpPr>
              <a:spLocks noChangeArrowheads="1"/>
            </p:cNvSpPr>
            <p:nvPr/>
          </p:nvSpPr>
          <p:spPr bwMode="auto">
            <a:xfrm>
              <a:off x="3865" y="3804"/>
              <a:ext cx="8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1pPr>
              <a:lvl2pPr marL="4572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2pPr>
              <a:lvl3pPr marL="9144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3pPr>
              <a:lvl4pPr marL="13716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4pPr>
              <a:lvl5pPr marL="18288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Char char="•"/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幼圆" panose="02010509060101010101" pitchFamily="49" charset="-122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300" b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宋体" panose="02010600030101010101" pitchFamily="2" charset="-122"/>
                </a:rPr>
                <a:t>•</a:t>
              </a:r>
              <a:endParaRPr lang="en-US" altLang="zh-CN" sz="18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658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高能物理网络需求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广域网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局域网</a:t>
            </a:r>
            <a:r>
              <a:rPr lang="en-US" altLang="zh-CN" dirty="0" smtClean="0"/>
              <a:t>/</a:t>
            </a:r>
            <a:r>
              <a:rPr lang="zh-CN" altLang="en-US" dirty="0" smtClean="0"/>
              <a:t>计算网络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高能物理相关网络现状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高能物理网络架构设计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网络性能监测与优化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网络信息安全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小结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514590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-5385"/>
            <a:ext cx="9144000" cy="515039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Arial" charset="0"/>
              <a:buNone/>
            </a:pPr>
            <a:r>
              <a:rPr lang="zh-CN" altLang="en-US" sz="28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网络安全测评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6" y="2132856"/>
            <a:ext cx="8514081" cy="15121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6" y="3428938"/>
            <a:ext cx="8906020" cy="2808374"/>
          </a:xfrm>
          <a:prstGeom prst="rect">
            <a:avLst/>
          </a:prstGeom>
        </p:spPr>
      </p:pic>
      <p:sp>
        <p:nvSpPr>
          <p:cNvPr id="5" name="内容占位符 1"/>
          <p:cNvSpPr txBox="1">
            <a:spLocks/>
          </p:cNvSpPr>
          <p:nvPr/>
        </p:nvSpPr>
        <p:spPr>
          <a:xfrm>
            <a:off x="395536" y="908720"/>
            <a:ext cx="8640960" cy="120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kumimoji="1" sz="3200">
                <a:latin typeface="+mn-lt"/>
                <a:ea typeface="+mn-ea"/>
              </a:defRPr>
            </a:lvl1pPr>
            <a:lvl2pPr marL="7429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kumimoji="1"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latin typeface="+mn-lt"/>
                <a:ea typeface="+mn-ea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+mn-lt"/>
                <a:ea typeface="+mn-ea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+mn-lt"/>
                <a:ea typeface="+mn-ea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+mn-lt"/>
                <a:ea typeface="+mn-ea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网络安全自服务平台</a:t>
            </a:r>
            <a:endParaRPr lang="en-US" altLang="zh-CN" dirty="0"/>
          </a:p>
          <a:p>
            <a:pPr lvl="1"/>
            <a:r>
              <a:rPr lang="zh-CN" altLang="en-US" dirty="0"/>
              <a:t>自助式的安全服务平台，用户自己提交要扫描的服务器，扫描结束系统会发邮件通知结果，以及漏洞修复的建议</a:t>
            </a:r>
          </a:p>
        </p:txBody>
      </p:sp>
      <p:sp>
        <p:nvSpPr>
          <p:cNvPr id="7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2017/6/5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1427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849101"/>
            <a:ext cx="8712968" cy="639999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en-US" sz="3400" dirty="0" smtClean="0">
                <a:latin typeface="+mn-ea"/>
                <a:ea typeface="+mn-ea"/>
              </a:rPr>
              <a:t>建立（</a:t>
            </a:r>
            <a:r>
              <a:rPr lang="en-US" altLang="zh-CN" sz="3400" dirty="0" smtClean="0">
                <a:latin typeface="+mn-ea"/>
                <a:ea typeface="+mn-ea"/>
              </a:rPr>
              <a:t>2017</a:t>
            </a:r>
            <a:r>
              <a:rPr lang="zh-CN" altLang="en-US" sz="3400" dirty="0" smtClean="0">
                <a:latin typeface="+mn-ea"/>
                <a:ea typeface="+mn-ea"/>
              </a:rPr>
              <a:t>年初，已签署联盟协议）</a:t>
            </a:r>
            <a:endParaRPr lang="en-US" altLang="zh-CN" sz="3400" dirty="0">
              <a:latin typeface="+mn-ea"/>
              <a:ea typeface="+mn-ea"/>
            </a:endParaRPr>
          </a:p>
          <a:p>
            <a:pPr lvl="1">
              <a:lnSpc>
                <a:spcPct val="170000"/>
              </a:lnSpc>
            </a:pPr>
            <a:r>
              <a:rPr lang="zh-CN" altLang="en-US" sz="2300" b="1" dirty="0" smtClean="0">
                <a:latin typeface="+mn-ea"/>
                <a:ea typeface="+mn-ea"/>
              </a:rPr>
              <a:t>建立</a:t>
            </a:r>
            <a:r>
              <a:rPr lang="zh-CN" altLang="en-US" sz="2300" b="1" dirty="0">
                <a:latin typeface="+mn-ea"/>
                <a:ea typeface="+mn-ea"/>
              </a:rPr>
              <a:t>安全事件应急响应协同防范机制</a:t>
            </a:r>
            <a:endParaRPr lang="en-US" altLang="zh-CN" sz="2300" b="1" dirty="0">
              <a:latin typeface="+mn-ea"/>
              <a:ea typeface="+mn-ea"/>
            </a:endParaRPr>
          </a:p>
          <a:p>
            <a:pPr lvl="2">
              <a:lnSpc>
                <a:spcPct val="170000"/>
              </a:lnSpc>
            </a:pPr>
            <a:r>
              <a:rPr lang="zh-CN" altLang="en-US" sz="2100" dirty="0">
                <a:latin typeface="+mn-ea"/>
                <a:ea typeface="+mn-ea"/>
              </a:rPr>
              <a:t>当安全</a:t>
            </a:r>
            <a:r>
              <a:rPr lang="zh-CN" altLang="en-US" sz="2100" dirty="0" smtClean="0">
                <a:latin typeface="+mn-ea"/>
                <a:ea typeface="+mn-ea"/>
              </a:rPr>
              <a:t>事件发生时，受影响单位能联合调查</a:t>
            </a:r>
            <a:r>
              <a:rPr lang="zh-CN" altLang="en-US" sz="2100" dirty="0">
                <a:latin typeface="+mn-ea"/>
              </a:rPr>
              <a:t>；</a:t>
            </a:r>
            <a:r>
              <a:rPr lang="zh-CN" altLang="en-US" sz="2100" dirty="0" smtClean="0">
                <a:latin typeface="+mn-ea"/>
                <a:ea typeface="+mn-ea"/>
              </a:rPr>
              <a:t>对人力资源不足的高校，高能所尽力协助调查</a:t>
            </a:r>
            <a:endParaRPr lang="en-US" altLang="zh-CN" sz="2100" dirty="0" smtClean="0">
              <a:latin typeface="+mn-ea"/>
              <a:ea typeface="+mn-ea"/>
            </a:endParaRPr>
          </a:p>
          <a:p>
            <a:pPr lvl="2">
              <a:lnSpc>
                <a:spcPct val="170000"/>
              </a:lnSpc>
            </a:pPr>
            <a:r>
              <a:rPr lang="zh-CN" altLang="en-US" sz="2100" dirty="0" smtClean="0">
                <a:latin typeface="+mn-ea"/>
                <a:ea typeface="+mn-ea"/>
              </a:rPr>
              <a:t>其他单位能第一时间知悉事态进展，有针对性地做好本单位的安全防范</a:t>
            </a:r>
            <a:endParaRPr lang="en-US" altLang="zh-CN" sz="2100" dirty="0" smtClean="0">
              <a:latin typeface="+mn-ea"/>
              <a:ea typeface="+mn-ea"/>
            </a:endParaRPr>
          </a:p>
          <a:p>
            <a:pPr lvl="1">
              <a:lnSpc>
                <a:spcPct val="170000"/>
              </a:lnSpc>
            </a:pPr>
            <a:r>
              <a:rPr lang="zh-CN" altLang="en-US" sz="2300" b="1" dirty="0" smtClean="0">
                <a:latin typeface="+mn-ea"/>
                <a:ea typeface="+mn-ea"/>
              </a:rPr>
              <a:t>建立</a:t>
            </a:r>
            <a:r>
              <a:rPr lang="zh-CN" altLang="en-US" sz="2300" b="1" dirty="0">
                <a:latin typeface="+mn-ea"/>
                <a:ea typeface="+mn-ea"/>
              </a:rPr>
              <a:t>安全信息共享</a:t>
            </a:r>
            <a:endParaRPr lang="en-US" altLang="zh-CN" sz="2300" b="1" dirty="0">
              <a:latin typeface="+mn-ea"/>
              <a:ea typeface="+mn-ea"/>
            </a:endParaRPr>
          </a:p>
          <a:p>
            <a:pPr lvl="2">
              <a:lnSpc>
                <a:spcPct val="170000"/>
              </a:lnSpc>
            </a:pPr>
            <a:r>
              <a:rPr lang="zh-CN" altLang="en-US" sz="2100" dirty="0">
                <a:latin typeface="+mn-ea"/>
                <a:ea typeface="+mn-ea"/>
              </a:rPr>
              <a:t>最新高危系统漏洞与防范措施</a:t>
            </a:r>
            <a:r>
              <a:rPr lang="zh-CN" altLang="en-US" sz="2100" dirty="0" smtClean="0">
                <a:latin typeface="+mn-ea"/>
                <a:ea typeface="+mn-ea"/>
              </a:rPr>
              <a:t>通报；弱</a:t>
            </a:r>
            <a:r>
              <a:rPr lang="zh-CN" altLang="en-US" sz="2100" dirty="0">
                <a:latin typeface="+mn-ea"/>
                <a:ea typeface="+mn-ea"/>
              </a:rPr>
              <a:t>口令通报</a:t>
            </a:r>
            <a:endParaRPr lang="en-US" altLang="zh-CN" sz="2100" dirty="0">
              <a:latin typeface="+mn-ea"/>
              <a:ea typeface="+mn-ea"/>
            </a:endParaRPr>
          </a:p>
          <a:p>
            <a:pPr lvl="1">
              <a:lnSpc>
                <a:spcPct val="170000"/>
              </a:lnSpc>
            </a:pPr>
            <a:r>
              <a:rPr lang="zh-CN" altLang="en-US" sz="2300" b="1" dirty="0">
                <a:latin typeface="+mn-ea"/>
                <a:ea typeface="+mn-ea"/>
              </a:rPr>
              <a:t>安全</a:t>
            </a:r>
            <a:r>
              <a:rPr lang="zh-CN" altLang="en-US" sz="2300" b="1" dirty="0" smtClean="0">
                <a:latin typeface="+mn-ea"/>
                <a:ea typeface="+mn-ea"/>
              </a:rPr>
              <a:t>服务</a:t>
            </a:r>
            <a:endParaRPr lang="en-US" altLang="zh-CN" sz="2300" b="1" dirty="0">
              <a:latin typeface="+mn-ea"/>
              <a:ea typeface="+mn-ea"/>
            </a:endParaRPr>
          </a:p>
          <a:p>
            <a:pPr lvl="2">
              <a:lnSpc>
                <a:spcPct val="170000"/>
              </a:lnSpc>
            </a:pPr>
            <a:r>
              <a:rPr lang="zh-CN" altLang="en-US" sz="2100" dirty="0">
                <a:latin typeface="+mn-ea"/>
                <a:ea typeface="+mn-ea"/>
              </a:rPr>
              <a:t>对有需要的成员单位，高能所提供安全测评、安全配置咨询、安全运维咨询、漏洞扫描与修复等</a:t>
            </a:r>
            <a:r>
              <a:rPr lang="zh-CN" altLang="en-US" sz="2100" dirty="0" smtClean="0">
                <a:latin typeface="+mn-ea"/>
                <a:ea typeface="+mn-ea"/>
              </a:rPr>
              <a:t>服务</a:t>
            </a:r>
            <a:endParaRPr lang="en-US" altLang="zh-CN" sz="2100" dirty="0" smtClean="0">
              <a:latin typeface="+mn-ea"/>
              <a:ea typeface="+mn-ea"/>
            </a:endParaRPr>
          </a:p>
          <a:p>
            <a:pPr>
              <a:lnSpc>
                <a:spcPct val="170000"/>
              </a:lnSpc>
            </a:pPr>
            <a:r>
              <a:rPr lang="zh-CN" altLang="en-US" sz="2900" dirty="0" smtClean="0">
                <a:latin typeface="+mn-ea"/>
                <a:ea typeface="+mn-ea"/>
              </a:rPr>
              <a:t>交流</a:t>
            </a:r>
            <a:r>
              <a:rPr lang="zh-CN" altLang="en-US" sz="2900" dirty="0">
                <a:latin typeface="+mn-ea"/>
                <a:ea typeface="+mn-ea"/>
              </a:rPr>
              <a:t>平台</a:t>
            </a:r>
            <a:endParaRPr lang="en-US" altLang="zh-CN" sz="2900" dirty="0">
              <a:latin typeface="+mn-ea"/>
              <a:ea typeface="+mn-ea"/>
            </a:endParaRPr>
          </a:p>
          <a:p>
            <a:pPr lvl="1">
              <a:lnSpc>
                <a:spcPct val="170000"/>
              </a:lnSpc>
            </a:pPr>
            <a:r>
              <a:rPr lang="zh-CN" altLang="en-US" sz="2300" b="1" dirty="0">
                <a:latin typeface="+mn-ea"/>
                <a:ea typeface="+mn-ea"/>
              </a:rPr>
              <a:t>建立系统负责人和管理员的通讯录</a:t>
            </a:r>
            <a:endParaRPr lang="en-US" altLang="zh-CN" sz="2300" b="1" dirty="0">
              <a:latin typeface="+mn-ea"/>
              <a:ea typeface="+mn-ea"/>
            </a:endParaRPr>
          </a:p>
          <a:p>
            <a:pPr lvl="1">
              <a:lnSpc>
                <a:spcPct val="170000"/>
              </a:lnSpc>
            </a:pPr>
            <a:r>
              <a:rPr lang="zh-CN" altLang="en-US" sz="2300" b="1" dirty="0">
                <a:latin typeface="+mn-ea"/>
                <a:ea typeface="+mn-ea"/>
              </a:rPr>
              <a:t>搜集整理成员单位 </a:t>
            </a:r>
            <a:r>
              <a:rPr lang="en-US" altLang="zh-CN" sz="2300" b="1" dirty="0">
                <a:latin typeface="+mn-ea"/>
                <a:ea typeface="+mn-ea"/>
              </a:rPr>
              <a:t>public IP </a:t>
            </a:r>
            <a:r>
              <a:rPr lang="zh-CN" altLang="en-US" sz="2300" b="1" dirty="0">
                <a:latin typeface="+mn-ea"/>
                <a:ea typeface="+mn-ea"/>
              </a:rPr>
              <a:t>信息、</a:t>
            </a:r>
            <a:r>
              <a:rPr lang="en-US" altLang="zh-CN" sz="2300" b="1" dirty="0">
                <a:latin typeface="+mn-ea"/>
                <a:ea typeface="+mn-ea"/>
              </a:rPr>
              <a:t>WEB </a:t>
            </a:r>
            <a:r>
              <a:rPr lang="zh-CN" altLang="en-US" sz="2300" b="1" dirty="0">
                <a:latin typeface="+mn-ea"/>
                <a:ea typeface="+mn-ea"/>
              </a:rPr>
              <a:t>站点信息</a:t>
            </a:r>
            <a:endParaRPr lang="en-US" altLang="zh-CN" sz="2300" b="1" dirty="0">
              <a:latin typeface="+mn-ea"/>
              <a:ea typeface="+mn-ea"/>
            </a:endParaRPr>
          </a:p>
          <a:p>
            <a:pPr lvl="1">
              <a:lnSpc>
                <a:spcPct val="170000"/>
              </a:lnSpc>
            </a:pPr>
            <a:r>
              <a:rPr lang="zh-CN" altLang="en-US" sz="2300" b="1" dirty="0">
                <a:latin typeface="+mn-ea"/>
                <a:ea typeface="+mn-ea"/>
              </a:rPr>
              <a:t>建立邮件列表</a:t>
            </a:r>
            <a:endParaRPr lang="en-US" altLang="zh-CN" sz="2300" b="1" dirty="0">
              <a:latin typeface="+mn-ea"/>
              <a:ea typeface="+mn-ea"/>
            </a:endParaRPr>
          </a:p>
          <a:p>
            <a:pPr lvl="2">
              <a:lnSpc>
                <a:spcPct val="170000"/>
              </a:lnSpc>
            </a:pPr>
            <a:r>
              <a:rPr lang="en-US" altLang="zh-CN" sz="2100" dirty="0" err="1">
                <a:latin typeface="+mn-ea"/>
                <a:ea typeface="+mn-ea"/>
              </a:rPr>
              <a:t>hepsec</a:t>
            </a:r>
            <a:r>
              <a:rPr lang="en-US" altLang="zh-CN" sz="2100" dirty="0">
                <a:latin typeface="+mn-ea"/>
                <a:ea typeface="+mn-ea"/>
              </a:rPr>
              <a:t>-general  </a:t>
            </a:r>
            <a:r>
              <a:rPr lang="zh-CN" altLang="en-US" sz="2100" dirty="0" smtClean="0">
                <a:latin typeface="+mn-ea"/>
                <a:ea typeface="+mn-ea"/>
              </a:rPr>
              <a:t>安全</a:t>
            </a:r>
            <a:r>
              <a:rPr lang="zh-CN" altLang="en-US" sz="2100" dirty="0">
                <a:latin typeface="+mn-ea"/>
                <a:ea typeface="+mn-ea"/>
              </a:rPr>
              <a:t>事件通报（面向负责人、管理员等所有相关人员）</a:t>
            </a:r>
            <a:endParaRPr lang="en-US" altLang="zh-CN" sz="2100" dirty="0">
              <a:latin typeface="+mn-ea"/>
              <a:ea typeface="+mn-ea"/>
            </a:endParaRPr>
          </a:p>
          <a:p>
            <a:pPr lvl="2">
              <a:lnSpc>
                <a:spcPct val="170000"/>
              </a:lnSpc>
            </a:pPr>
            <a:r>
              <a:rPr lang="en-US" altLang="zh-CN" sz="2100" dirty="0" err="1">
                <a:latin typeface="+mn-ea"/>
                <a:ea typeface="+mn-ea"/>
              </a:rPr>
              <a:t>hepsec-sysadmin</a:t>
            </a:r>
            <a:r>
              <a:rPr lang="en-US" altLang="zh-CN" sz="2100" dirty="0">
                <a:latin typeface="+mn-ea"/>
                <a:ea typeface="+mn-ea"/>
              </a:rPr>
              <a:t>  </a:t>
            </a:r>
            <a:r>
              <a:rPr lang="zh-CN" altLang="en-US" sz="2100" dirty="0">
                <a:latin typeface="+mn-ea"/>
                <a:ea typeface="+mn-ea"/>
              </a:rPr>
              <a:t>漏洞信息通报（面向系统管理员、安全运维人员）</a:t>
            </a:r>
            <a:endParaRPr lang="en-US" altLang="zh-CN" sz="2100" dirty="0">
              <a:latin typeface="+mn-ea"/>
              <a:ea typeface="+mn-ea"/>
            </a:endParaRPr>
          </a:p>
          <a:p>
            <a:pPr lvl="1">
              <a:lnSpc>
                <a:spcPct val="170000"/>
              </a:lnSpc>
            </a:pPr>
            <a:r>
              <a:rPr lang="zh-CN" altLang="en-US" sz="2300" b="1" dirty="0">
                <a:latin typeface="+mn-ea"/>
                <a:ea typeface="+mn-ea"/>
              </a:rPr>
              <a:t>建立联盟网站</a:t>
            </a:r>
            <a:endParaRPr lang="en-US" altLang="zh-CN" sz="2300" b="1" dirty="0">
              <a:latin typeface="+mn-ea"/>
              <a:ea typeface="+mn-ea"/>
            </a:endParaRPr>
          </a:p>
          <a:p>
            <a:pPr lvl="2">
              <a:lnSpc>
                <a:spcPct val="170000"/>
              </a:lnSpc>
            </a:pPr>
            <a:r>
              <a:rPr lang="zh-CN" altLang="en-US" sz="2100" dirty="0">
                <a:latin typeface="+mn-ea"/>
                <a:ea typeface="+mn-ea"/>
              </a:rPr>
              <a:t>包含安全运维知识、漏洞信息详情、时间处理记录存档、</a:t>
            </a:r>
            <a:r>
              <a:rPr lang="en-US" altLang="zh-CN" sz="2100" dirty="0">
                <a:latin typeface="+mn-ea"/>
                <a:ea typeface="+mn-ea"/>
              </a:rPr>
              <a:t>Ticket</a:t>
            </a:r>
            <a:r>
              <a:rPr lang="zh-CN" altLang="en-US" sz="2100" dirty="0">
                <a:latin typeface="+mn-ea"/>
                <a:ea typeface="+mn-ea"/>
              </a:rPr>
              <a:t>系统</a:t>
            </a:r>
            <a:r>
              <a:rPr lang="zh-CN" altLang="en-US" sz="2100" dirty="0" smtClean="0">
                <a:latin typeface="+mn-ea"/>
                <a:ea typeface="+mn-ea"/>
              </a:rPr>
              <a:t>等</a:t>
            </a:r>
            <a:endParaRPr lang="en-US" altLang="zh-CN" sz="2100" dirty="0" smtClean="0">
              <a:latin typeface="+mn-ea"/>
              <a:ea typeface="+mn-ea"/>
            </a:endParaRPr>
          </a:p>
          <a:p>
            <a:pPr>
              <a:lnSpc>
                <a:spcPct val="170000"/>
              </a:lnSpc>
            </a:pPr>
            <a:r>
              <a:rPr lang="zh-CN" altLang="en-US" sz="2900" dirty="0" smtClean="0">
                <a:latin typeface="+mn-ea"/>
              </a:rPr>
              <a:t>学术交流及国际合作</a:t>
            </a:r>
            <a:endParaRPr lang="en-US" altLang="zh-CN" sz="2900" dirty="0">
              <a:latin typeface="+mn-ea"/>
            </a:endParaRPr>
          </a:p>
          <a:p>
            <a:pPr lvl="1">
              <a:lnSpc>
                <a:spcPct val="170000"/>
              </a:lnSpc>
            </a:pPr>
            <a:r>
              <a:rPr lang="zh-CN" altLang="en-US" sz="2300" b="1" dirty="0" smtClean="0">
                <a:latin typeface="+mn-ea"/>
              </a:rPr>
              <a:t>同欧盟、美国高能物理领域开展安全合作：机制、技术、情报、知识</a:t>
            </a:r>
            <a:endParaRPr lang="en-US" altLang="zh-CN" sz="2300" b="1" dirty="0" smtClean="0">
              <a:latin typeface="+mn-ea"/>
            </a:endParaRPr>
          </a:p>
          <a:p>
            <a:pPr lvl="1">
              <a:lnSpc>
                <a:spcPct val="170000"/>
              </a:lnSpc>
            </a:pPr>
            <a:r>
              <a:rPr lang="zh-CN" altLang="en-US" sz="2300" b="1" dirty="0" smtClean="0">
                <a:solidFill>
                  <a:srgbClr val="FF0000"/>
                </a:solidFill>
                <a:latin typeface="+mn-ea"/>
              </a:rPr>
              <a:t>第一次联盟会议：</a:t>
            </a:r>
            <a:r>
              <a:rPr lang="en-US" altLang="zh-CN" sz="2300" b="1" dirty="0" smtClean="0">
                <a:solidFill>
                  <a:srgbClr val="FF0000"/>
                </a:solidFill>
                <a:latin typeface="+mn-ea"/>
              </a:rPr>
              <a:t>2017</a:t>
            </a:r>
            <a:r>
              <a:rPr lang="zh-CN" altLang="en-US" sz="2300" b="1" dirty="0" smtClean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CN" sz="2300" b="1" dirty="0" smtClean="0">
                <a:solidFill>
                  <a:srgbClr val="FF0000"/>
                </a:solidFill>
                <a:latin typeface="+mn-ea"/>
              </a:rPr>
              <a:t>10</a:t>
            </a:r>
            <a:r>
              <a:rPr lang="zh-CN" altLang="en-US" sz="2300" b="1" dirty="0" smtClean="0">
                <a:solidFill>
                  <a:srgbClr val="FF0000"/>
                </a:solidFill>
                <a:latin typeface="+mn-ea"/>
              </a:rPr>
              <a:t>月第二周，邀请欧洲、美国专家</a:t>
            </a:r>
            <a:r>
              <a:rPr lang="en-US" altLang="zh-CN" sz="2300" b="1" dirty="0" smtClean="0">
                <a:solidFill>
                  <a:srgbClr val="FF0000"/>
                </a:solidFill>
                <a:latin typeface="+mn-ea"/>
              </a:rPr>
              <a:t>5</a:t>
            </a:r>
            <a:r>
              <a:rPr lang="zh-CN" altLang="en-US" sz="2300" b="1" dirty="0" smtClean="0">
                <a:solidFill>
                  <a:srgbClr val="FF0000"/>
                </a:solidFill>
                <a:latin typeface="+mn-ea"/>
              </a:rPr>
              <a:t>名，国内科学院网络信息中心安全专家、联盟成员，开展安全技术交流与培训</a:t>
            </a:r>
            <a:endParaRPr lang="en-US" altLang="zh-CN" sz="2300" b="1" dirty="0" smtClean="0">
              <a:solidFill>
                <a:srgbClr val="FF0000"/>
              </a:solidFill>
              <a:latin typeface="+mn-ea"/>
            </a:endParaRPr>
          </a:p>
          <a:p>
            <a:pPr lvl="1">
              <a:lnSpc>
                <a:spcPct val="170000"/>
              </a:lnSpc>
            </a:pPr>
            <a:endParaRPr lang="en-US" altLang="zh-CN" sz="2200" b="1" dirty="0">
              <a:latin typeface="+mn-ea"/>
            </a:endParaRPr>
          </a:p>
          <a:p>
            <a:pPr lvl="2">
              <a:lnSpc>
                <a:spcPct val="170000"/>
              </a:lnSpc>
            </a:pPr>
            <a:endParaRPr lang="zh-CN" altLang="en-US" sz="1900" dirty="0">
              <a:latin typeface="+mn-ea"/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089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Arial" charset="0"/>
              <a:buNone/>
            </a:pPr>
            <a:r>
              <a:rPr lang="zh-CN" altLang="en-US" sz="28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国内高能物理安全联盟</a:t>
            </a:r>
          </a:p>
        </p:txBody>
      </p:sp>
    </p:spTree>
    <p:extLst>
      <p:ext uri="{BB962C8B-B14F-4D97-AF65-F5344CB8AC3E}">
        <p14:creationId xmlns:p14="http://schemas.microsoft.com/office/powerpoint/2010/main" val="10123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255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342900" indent="-342900" algn="l">
              <a:buFont typeface="Arial" charset="0"/>
              <a:buNone/>
            </a:pPr>
            <a:r>
              <a:rPr lang="zh-CN" altLang="en-US" sz="28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77958"/>
            <a:ext cx="8229600" cy="484820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kern="1200" dirty="0"/>
              <a:t>高能物理领域对网络依赖性较强</a:t>
            </a:r>
            <a:endParaRPr lang="en-US" altLang="zh-CN" kern="1200" dirty="0"/>
          </a:p>
          <a:p>
            <a:pPr lvl="1">
              <a:lnSpc>
                <a:spcPct val="150000"/>
              </a:lnSpc>
            </a:pPr>
            <a:r>
              <a:rPr lang="zh-CN" altLang="en-US" kern="1200" dirty="0">
                <a:cs typeface="+mn-cs"/>
              </a:rPr>
              <a:t>广域网性能需求不断增加，但更多需要依赖运营商</a:t>
            </a:r>
            <a:endParaRPr lang="en-US" altLang="zh-CN" kern="1200" dirty="0">
              <a:cs typeface="+mn-cs"/>
            </a:endParaRPr>
          </a:p>
          <a:p>
            <a:pPr lvl="1">
              <a:lnSpc>
                <a:spcPct val="150000"/>
              </a:lnSpc>
            </a:pPr>
            <a:r>
              <a:rPr lang="zh-CN" altLang="en-US" kern="1200" dirty="0">
                <a:cs typeface="+mn-cs"/>
              </a:rPr>
              <a:t>局域网架构设计需要符合计算模式的发展趋势和实际特点：架构、带宽、协议</a:t>
            </a:r>
            <a:endParaRPr lang="en-US" altLang="zh-CN" kern="1200" dirty="0">
              <a:cs typeface="+mn-cs"/>
            </a:endParaRPr>
          </a:p>
          <a:p>
            <a:pPr marL="342900" lvl="1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sz="3100" kern="1200" dirty="0">
                <a:cs typeface="+mn-cs"/>
              </a:rPr>
              <a:t>网络性能优化</a:t>
            </a:r>
            <a:endParaRPr lang="en-US" altLang="zh-CN" sz="3100" kern="1200" dirty="0">
              <a:cs typeface="+mn-cs"/>
            </a:endParaRPr>
          </a:p>
          <a:p>
            <a:pPr lvl="1">
              <a:lnSpc>
                <a:spcPct val="150000"/>
              </a:lnSpc>
            </a:pPr>
            <a:r>
              <a:rPr lang="zh-CN" altLang="en-US" kern="1200" dirty="0">
                <a:cs typeface="+mn-cs"/>
              </a:rPr>
              <a:t>广域网：基于已有链路设施的虚拟专用网能提供一些帮助（</a:t>
            </a:r>
            <a:r>
              <a:rPr lang="en-US" altLang="zh-CN" kern="1200" dirty="0">
                <a:cs typeface="+mn-cs"/>
              </a:rPr>
              <a:t>LHCONE/SDN</a:t>
            </a:r>
            <a:r>
              <a:rPr lang="zh-CN" altLang="en-US" kern="1200" dirty="0">
                <a:cs typeface="+mn-cs"/>
              </a:rPr>
              <a:t>）</a:t>
            </a:r>
            <a:endParaRPr lang="en-US" altLang="zh-CN" kern="1200" dirty="0">
              <a:cs typeface="+mn-cs"/>
            </a:endParaRPr>
          </a:p>
          <a:p>
            <a:pPr lvl="1">
              <a:lnSpc>
                <a:spcPct val="150000"/>
              </a:lnSpc>
            </a:pPr>
            <a:r>
              <a:rPr lang="zh-CN" altLang="en-US" kern="1200" dirty="0">
                <a:cs typeface="+mn-cs"/>
              </a:rPr>
              <a:t>局域网</a:t>
            </a:r>
            <a:r>
              <a:rPr lang="en-US" altLang="zh-CN" kern="1200" dirty="0">
                <a:cs typeface="+mn-cs"/>
              </a:rPr>
              <a:t>/</a:t>
            </a:r>
            <a:r>
              <a:rPr lang="zh-CN" altLang="en-US" kern="1200" dirty="0">
                <a:cs typeface="+mn-cs"/>
              </a:rPr>
              <a:t>数据中心架构可以有更多的优化内容</a:t>
            </a:r>
            <a:endParaRPr lang="en-US" altLang="zh-CN" kern="1200" dirty="0">
              <a:cs typeface="+mn-cs"/>
            </a:endParaRPr>
          </a:p>
          <a:p>
            <a:pPr>
              <a:lnSpc>
                <a:spcPct val="150000"/>
              </a:lnSpc>
            </a:pPr>
            <a:r>
              <a:rPr lang="zh-CN" altLang="en-US" kern="1200" dirty="0"/>
              <a:t>网络监测和优化密切相关，需要实时监测并了解网络状况</a:t>
            </a:r>
            <a:endParaRPr lang="en-US" altLang="zh-CN" kern="1200" dirty="0"/>
          </a:p>
          <a:p>
            <a:pPr>
              <a:lnSpc>
                <a:spcPct val="150000"/>
              </a:lnSpc>
            </a:pPr>
            <a:r>
              <a:rPr lang="zh-CN" altLang="en-US" kern="1200" dirty="0"/>
              <a:t>网络安全需要建立合作机制和合作模式，共同努力</a:t>
            </a:r>
            <a:endParaRPr lang="en-US" altLang="zh-CN" kern="1200" dirty="0"/>
          </a:p>
        </p:txBody>
      </p:sp>
    </p:spTree>
    <p:extLst>
      <p:ext uri="{BB962C8B-B14F-4D97-AF65-F5344CB8AC3E}">
        <p14:creationId xmlns:p14="http://schemas.microsoft.com/office/powerpoint/2010/main" val="36454666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谢谢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75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54236"/>
            <a:ext cx="9144000" cy="547305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高能物理网络需求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082" y="1065099"/>
            <a:ext cx="8229600" cy="534671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en-US" dirty="0" smtClean="0"/>
              <a:t>广域网</a:t>
            </a:r>
            <a:endParaRPr lang="en-US" altLang="zh-CN" dirty="0" smtClean="0"/>
          </a:p>
          <a:p>
            <a:pPr lvl="1">
              <a:lnSpc>
                <a:spcPct val="170000"/>
              </a:lnSpc>
            </a:pPr>
            <a:r>
              <a:rPr lang="zh-CN" altLang="en-US" dirty="0" smtClean="0"/>
              <a:t>实现数据跨地域交换与共享</a:t>
            </a:r>
            <a:endParaRPr lang="en-US" altLang="zh-CN" dirty="0" smtClean="0"/>
          </a:p>
          <a:p>
            <a:pPr lvl="1">
              <a:lnSpc>
                <a:spcPct val="170000"/>
              </a:lnSpc>
            </a:pPr>
            <a:r>
              <a:rPr lang="zh-CN" altLang="en-US" dirty="0" smtClean="0"/>
              <a:t>低延时</a:t>
            </a:r>
            <a:r>
              <a:rPr lang="zh-CN" altLang="en-US" dirty="0"/>
              <a:t>、</a:t>
            </a:r>
            <a:r>
              <a:rPr lang="zh-CN" altLang="en-US" dirty="0" smtClean="0"/>
              <a:t>低丢</a:t>
            </a:r>
            <a:r>
              <a:rPr lang="zh-CN" altLang="en-US" dirty="0"/>
              <a:t>包</a:t>
            </a:r>
            <a:endParaRPr lang="en-US" altLang="zh-CN" dirty="0" smtClean="0"/>
          </a:p>
          <a:p>
            <a:pPr lvl="1">
              <a:lnSpc>
                <a:spcPct val="170000"/>
              </a:lnSpc>
            </a:pPr>
            <a:r>
              <a:rPr lang="zh-CN" altLang="en-US" dirty="0" smtClean="0"/>
              <a:t>高带宽</a:t>
            </a:r>
            <a:endParaRPr lang="en-US" altLang="zh-CN" dirty="0" smtClean="0"/>
          </a:p>
          <a:p>
            <a:pPr lvl="1">
              <a:lnSpc>
                <a:spcPct val="170000"/>
              </a:lnSpc>
            </a:pPr>
            <a:r>
              <a:rPr lang="zh-CN" altLang="en-US" dirty="0" smtClean="0"/>
              <a:t>稳定</a:t>
            </a:r>
            <a:endParaRPr lang="en-US" altLang="zh-CN" dirty="0" smtClean="0"/>
          </a:p>
          <a:p>
            <a:pPr lvl="1">
              <a:lnSpc>
                <a:spcPct val="170000"/>
              </a:lnSpc>
            </a:pPr>
            <a:r>
              <a:rPr lang="zh-CN" altLang="en-US" dirty="0" smtClean="0"/>
              <a:t>安全</a:t>
            </a:r>
            <a:endParaRPr lang="en-US" altLang="zh-CN" dirty="0" smtClean="0"/>
          </a:p>
          <a:p>
            <a:pPr>
              <a:lnSpc>
                <a:spcPct val="170000"/>
              </a:lnSpc>
            </a:pPr>
            <a:r>
              <a:rPr lang="zh-CN" altLang="en-US" dirty="0"/>
              <a:t>局域网</a:t>
            </a:r>
            <a:endParaRPr lang="en-US" altLang="zh-CN" dirty="0" smtClean="0"/>
          </a:p>
          <a:p>
            <a:pPr lvl="1">
              <a:lnSpc>
                <a:spcPct val="170000"/>
              </a:lnSpc>
            </a:pPr>
            <a:r>
              <a:rPr lang="zh-CN" altLang="en-US" sz="2900" dirty="0"/>
              <a:t>业务：办公、协同、数据</a:t>
            </a:r>
            <a:endParaRPr lang="en-US" altLang="zh-CN" sz="2900" dirty="0"/>
          </a:p>
          <a:p>
            <a:pPr lvl="1">
              <a:lnSpc>
                <a:spcPct val="170000"/>
              </a:lnSpc>
            </a:pPr>
            <a:r>
              <a:rPr lang="zh-CN" altLang="en-US" sz="2900" dirty="0"/>
              <a:t>高速、易用、灵活</a:t>
            </a:r>
            <a:endParaRPr lang="en-US" altLang="zh-CN" sz="2900" dirty="0"/>
          </a:p>
          <a:p>
            <a:pPr lvl="1">
              <a:lnSpc>
                <a:spcPct val="170000"/>
              </a:lnSpc>
            </a:pPr>
            <a:r>
              <a:rPr lang="zh-CN" altLang="en-US" sz="2900" dirty="0"/>
              <a:t>健壮、可扩展</a:t>
            </a:r>
            <a:endParaRPr lang="en-US" altLang="zh-CN" sz="2900" dirty="0"/>
          </a:p>
          <a:p>
            <a:pPr lvl="1">
              <a:lnSpc>
                <a:spcPct val="170000"/>
              </a:lnSpc>
            </a:pPr>
            <a:r>
              <a:rPr lang="zh-CN" altLang="en-US" sz="2900" dirty="0"/>
              <a:t>安全</a:t>
            </a:r>
            <a:endParaRPr lang="en-US" altLang="zh-CN" sz="2900" dirty="0"/>
          </a:p>
        </p:txBody>
      </p:sp>
    </p:spTree>
    <p:extLst>
      <p:ext uri="{BB962C8B-B14F-4D97-AF65-F5344CB8AC3E}">
        <p14:creationId xmlns:p14="http://schemas.microsoft.com/office/powerpoint/2010/main" val="94818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142999"/>
            <a:ext cx="8610600" cy="3869675"/>
          </a:xfrm>
        </p:spPr>
        <p:txBody>
          <a:bodyPr>
            <a:normAutofit fontScale="92500"/>
          </a:bodyPr>
          <a:lstStyle/>
          <a:p>
            <a:pPr marL="342900" lvl="1" indent="-342900">
              <a:lnSpc>
                <a:spcPct val="170000"/>
              </a:lnSpc>
              <a:buClr>
                <a:srgbClr val="ECAE14"/>
              </a:buClr>
              <a:buSzPct val="110000"/>
              <a:defRPr/>
            </a:pPr>
            <a:r>
              <a:rPr kumimoji="1" lang="zh-CN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广域网</a:t>
            </a:r>
            <a:endParaRPr kumimoji="1" lang="en-US" altLang="zh-CN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2" indent="-342900">
              <a:lnSpc>
                <a:spcPct val="170000"/>
              </a:lnSpc>
              <a:buClr>
                <a:srgbClr val="ECAE14"/>
              </a:buClr>
              <a:buSzPct val="110000"/>
              <a:defRPr/>
            </a:pPr>
            <a:r>
              <a:rPr kumimoji="1" lang="zh-CN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带宽</a:t>
            </a: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无法保障</a:t>
            </a:r>
            <a:r>
              <a:rPr kumimoji="1"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742950" lvl="2" indent="-342900">
              <a:lnSpc>
                <a:spcPct val="170000"/>
              </a:lnSpc>
              <a:buClr>
                <a:srgbClr val="ECAE14"/>
              </a:buClr>
              <a:buSzPct val="110000"/>
              <a:defRPr/>
            </a:pPr>
            <a:r>
              <a:rPr kumimoji="1" lang="zh-CN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网络</a:t>
            </a:r>
            <a:r>
              <a:rPr kumimoji="1"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故障处理与</a:t>
            </a:r>
            <a:r>
              <a:rPr kumimoji="1" lang="zh-CN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协调机制复杂</a:t>
            </a:r>
            <a:endParaRPr kumimoji="1" lang="en-US" altLang="zh-CN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lvl="1" indent="-342900">
              <a:lnSpc>
                <a:spcPct val="170000"/>
              </a:lnSpc>
              <a:buClr>
                <a:srgbClr val="ECAE14"/>
              </a:buClr>
              <a:buSzPct val="110000"/>
              <a:defRPr/>
            </a:pPr>
            <a:r>
              <a:rPr kumimoji="1" lang="zh-CN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局域网（包括科学计算）</a:t>
            </a:r>
            <a:endParaRPr kumimoji="1" lang="en-US" altLang="zh-CN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2" indent="-342900">
              <a:lnSpc>
                <a:spcPct val="170000"/>
              </a:lnSpc>
              <a:buClr>
                <a:srgbClr val="ECAE14"/>
              </a:buClr>
              <a:buSzPct val="110000"/>
              <a:defRPr/>
            </a:pPr>
            <a:r>
              <a:rPr kumimoji="1" lang="zh-CN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带宽、延迟需求指标快速提升（并行计算、高吞吐量计算）</a:t>
            </a:r>
            <a:endParaRPr kumimoji="1" lang="en-US" altLang="zh-CN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2" indent="-342900">
              <a:lnSpc>
                <a:spcPct val="170000"/>
              </a:lnSpc>
              <a:buClr>
                <a:srgbClr val="ECAE14"/>
              </a:buClr>
              <a:buSzPct val="110000"/>
              <a:defRPr/>
            </a:pPr>
            <a:r>
              <a:rPr lang="zh-CN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可扩展性、动态调整能力不足</a:t>
            </a:r>
            <a:endParaRPr lang="en-US" altLang="zh-CN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2" indent="-342900">
              <a:lnSpc>
                <a:spcPct val="170000"/>
              </a:lnSpc>
              <a:buClr>
                <a:srgbClr val="ECAE14"/>
              </a:buClr>
              <a:buSzPct val="110000"/>
              <a:defRPr/>
            </a:pPr>
            <a:r>
              <a:rPr kumimoji="1" lang="zh-CN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跨地域的虚拟局域网能力（云计算）不足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lvl="1" indent="-342900">
              <a:lnSpc>
                <a:spcPct val="170000"/>
              </a:lnSpc>
              <a:buClr>
                <a:srgbClr val="ECAE14"/>
              </a:buClr>
              <a:buSzPct val="110000"/>
              <a:defRPr/>
            </a:pPr>
            <a:r>
              <a:rPr kumimoji="1" lang="zh-CN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网络信息安全问题面临挑战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0" name="矩形 3"/>
          <p:cNvSpPr>
            <a:spLocks noChangeArrowheads="1"/>
          </p:cNvSpPr>
          <p:nvPr/>
        </p:nvSpPr>
        <p:spPr bwMode="auto">
          <a:xfrm>
            <a:off x="0" y="5895975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ea typeface="宋体" panose="02010600030101010101" pitchFamily="2" charset="-122"/>
              </a:rPr>
              <a:t>需要</a:t>
            </a:r>
            <a:r>
              <a:rPr lang="zh-CN" altLang="en-US" sz="2000" dirty="0">
                <a:solidFill>
                  <a:srgbClr val="FF0000"/>
                </a:solidFill>
                <a:ea typeface="宋体" panose="02010600030101010101" pitchFamily="2" charset="-122"/>
              </a:rPr>
              <a:t>更高效率、更好容错、更高性价比、可管理性、安全的网络架构</a:t>
            </a:r>
            <a:r>
              <a:rPr lang="zh-CN" altLang="en-US" sz="2000" dirty="0" smtClean="0">
                <a:solidFill>
                  <a:srgbClr val="FF0000"/>
                </a:solidFill>
                <a:ea typeface="宋体" panose="02010600030101010101" pitchFamily="2" charset="-122"/>
              </a:rPr>
              <a:t>和运行环境</a:t>
            </a:r>
            <a:endParaRPr lang="zh-CN" altLang="en-US" sz="20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9222" name="标题 1"/>
          <p:cNvSpPr>
            <a:spLocks noGrp="1"/>
          </p:cNvSpPr>
          <p:nvPr>
            <p:ph type="title"/>
          </p:nvPr>
        </p:nvSpPr>
        <p:spPr>
          <a:xfrm>
            <a:off x="-14288" y="105461"/>
            <a:ext cx="9158288" cy="494365"/>
          </a:xfrm>
          <a:solidFill>
            <a:srgbClr val="0070C0"/>
          </a:solidFill>
        </p:spPr>
        <p:txBody>
          <a:bodyPr lIns="288000" anchor="b"/>
          <a:lstStyle/>
          <a:p>
            <a:pPr algn="l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高能物理数据交换和数据计算过程中面临的网络问题</a:t>
            </a:r>
          </a:p>
        </p:txBody>
      </p:sp>
    </p:spTree>
    <p:extLst>
      <p:ext uri="{BB962C8B-B14F-4D97-AF65-F5344CB8AC3E}">
        <p14:creationId xmlns:p14="http://schemas.microsoft.com/office/powerpoint/2010/main" val="19459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高能物理网络需求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广域网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局域网</a:t>
            </a:r>
            <a:r>
              <a:rPr lang="en-US" altLang="zh-CN" dirty="0" smtClean="0"/>
              <a:t>/</a:t>
            </a:r>
            <a:r>
              <a:rPr lang="zh-CN" altLang="en-US" dirty="0" smtClean="0"/>
              <a:t>计算网络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高能物理相关网络现状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高能物理网络架构设计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网络性能监测与优化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网络信息安全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小结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0624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5496" y="4651232"/>
            <a:ext cx="9036496" cy="17300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 dirty="0" err="1">
                <a:latin typeface="+mn-ea"/>
              </a:rPr>
              <a:t>ESnet</a:t>
            </a:r>
            <a:r>
              <a:rPr lang="zh-CN" altLang="en-US" sz="2600" dirty="0">
                <a:latin typeface="+mn-ea"/>
              </a:rPr>
              <a:t>（能源科学网络）</a:t>
            </a:r>
            <a:endParaRPr lang="en-US" altLang="zh-CN" sz="26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由美国能源部支持，连接美国能源部、以及其下属的国家实验室和其他科研机构的网络，目前主干网络带宽为</a:t>
            </a:r>
            <a:r>
              <a:rPr lang="en-US" altLang="zh-CN" sz="2200" dirty="0">
                <a:latin typeface="+mn-ea"/>
              </a:rPr>
              <a:t>100G</a:t>
            </a:r>
            <a:r>
              <a:rPr lang="zh-CN" altLang="en-US" sz="2200" dirty="0">
                <a:latin typeface="+mn-ea"/>
              </a:rPr>
              <a:t>，正在研发</a:t>
            </a:r>
            <a:r>
              <a:rPr lang="en-US" altLang="zh-CN" sz="2200" dirty="0">
                <a:latin typeface="+mn-ea"/>
              </a:rPr>
              <a:t>400G</a:t>
            </a:r>
            <a:r>
              <a:rPr lang="zh-CN" altLang="en-US" sz="2200" dirty="0">
                <a:latin typeface="+mn-ea"/>
              </a:rPr>
              <a:t>网络</a:t>
            </a:r>
            <a:endParaRPr lang="en-US" altLang="zh-CN" sz="22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国际链路：到欧洲</a:t>
            </a:r>
            <a:r>
              <a:rPr lang="en-US" altLang="zh-CN" sz="2200" dirty="0">
                <a:latin typeface="+mn-ea"/>
              </a:rPr>
              <a:t>3</a:t>
            </a:r>
            <a:r>
              <a:rPr lang="zh-CN" altLang="en-US" sz="2200" dirty="0">
                <a:latin typeface="+mn-ea"/>
              </a:rPr>
              <a:t>条</a:t>
            </a:r>
            <a:r>
              <a:rPr lang="en-US" altLang="zh-CN" sz="2200" dirty="0">
                <a:latin typeface="+mn-ea"/>
              </a:rPr>
              <a:t>100G</a:t>
            </a:r>
            <a:r>
              <a:rPr lang="zh-CN" altLang="en-US" sz="2200" dirty="0">
                <a:latin typeface="+mn-ea"/>
              </a:rPr>
              <a:t>链路、一条</a:t>
            </a:r>
            <a:r>
              <a:rPr lang="en-US" altLang="zh-CN" sz="2200" dirty="0">
                <a:latin typeface="+mn-ea"/>
              </a:rPr>
              <a:t>40G</a:t>
            </a:r>
            <a:r>
              <a:rPr lang="zh-CN" altLang="en-US" sz="2200" dirty="0">
                <a:latin typeface="+mn-ea"/>
              </a:rPr>
              <a:t>链路，到中国</a:t>
            </a:r>
            <a:r>
              <a:rPr lang="en-US" altLang="zh-CN" sz="2200" dirty="0">
                <a:latin typeface="+mn-ea"/>
              </a:rPr>
              <a:t>10G</a:t>
            </a:r>
            <a:r>
              <a:rPr lang="zh-CN" altLang="en-US" sz="2200" dirty="0">
                <a:latin typeface="+mn-ea"/>
              </a:rPr>
              <a:t>链路（中国教育网）</a:t>
            </a:r>
            <a:endParaRPr lang="en-US" altLang="zh-CN" sz="22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>
                <a:latin typeface="+mn-ea"/>
              </a:rPr>
              <a:t>http://www.es.net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18256" y="108781"/>
            <a:ext cx="9144000" cy="551627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ESnet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69" y="1070632"/>
            <a:ext cx="2544480" cy="324817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948264" y="169594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/>
              <a:t>劳伦斯伯克利</a:t>
            </a:r>
            <a:endParaRPr lang="en-US" altLang="zh-CN" sz="1400" dirty="0" smtClean="0"/>
          </a:p>
          <a:p>
            <a:pPr algn="ctr"/>
            <a:r>
              <a:rPr lang="zh-CN" altLang="en-US" sz="1400" dirty="0" smtClean="0"/>
              <a:t>国家</a:t>
            </a:r>
            <a:r>
              <a:rPr lang="zh-CN" altLang="en-US" sz="1400" dirty="0"/>
              <a:t>实验室</a:t>
            </a:r>
          </a:p>
        </p:txBody>
      </p:sp>
      <p:sp>
        <p:nvSpPr>
          <p:cNvPr id="12" name="矩形 11"/>
          <p:cNvSpPr/>
          <p:nvPr/>
        </p:nvSpPr>
        <p:spPr>
          <a:xfrm>
            <a:off x="6440569" y="3693337"/>
            <a:ext cx="1574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/>
              <a:t>国家能源研究科学计算中心</a:t>
            </a:r>
            <a:r>
              <a:rPr lang="en-US" altLang="zh-CN" dirty="0">
                <a:solidFill>
                  <a:srgbClr val="000000"/>
                </a:solidFill>
                <a:latin typeface="Open Sans"/>
              </a:rPr>
              <a:t> 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11" y="1300728"/>
            <a:ext cx="5561509" cy="301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4517921"/>
            <a:ext cx="8736178" cy="183843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 dirty="0">
                <a:latin typeface="+mn-ea"/>
              </a:rPr>
              <a:t>Internet2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由美国政府、教育和科研团体共同建设的网络，是目前美国最大的科研教育网络，包含美国</a:t>
            </a:r>
            <a:r>
              <a:rPr lang="en-US" altLang="zh-CN" sz="2200" dirty="0">
                <a:latin typeface="+mn-ea"/>
              </a:rPr>
              <a:t>300</a:t>
            </a:r>
            <a:r>
              <a:rPr lang="zh-CN" altLang="en-US" sz="2200" dirty="0">
                <a:latin typeface="+mn-ea"/>
              </a:rPr>
              <a:t>多所大学，</a:t>
            </a:r>
            <a:r>
              <a:rPr lang="en-US" altLang="zh-CN" sz="2200" dirty="0">
                <a:latin typeface="+mn-ea"/>
              </a:rPr>
              <a:t>70</a:t>
            </a:r>
            <a:r>
              <a:rPr lang="zh-CN" altLang="en-US" sz="2200" dirty="0">
                <a:latin typeface="+mn-ea"/>
              </a:rPr>
              <a:t>多个政府机关，以及</a:t>
            </a:r>
            <a:r>
              <a:rPr lang="en-US" altLang="zh-CN" sz="2200" dirty="0">
                <a:latin typeface="+mn-ea"/>
              </a:rPr>
              <a:t>42</a:t>
            </a:r>
            <a:r>
              <a:rPr lang="zh-CN" altLang="en-US" sz="2200" dirty="0">
                <a:latin typeface="+mn-ea"/>
              </a:rPr>
              <a:t>个地区和国家的教育网络等，目前主干网络带宽</a:t>
            </a:r>
            <a:r>
              <a:rPr lang="en-US" altLang="zh-CN" sz="2200" dirty="0">
                <a:latin typeface="+mn-ea"/>
              </a:rPr>
              <a:t>100G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latin typeface="+mn-ea"/>
              </a:rPr>
              <a:t>国际链路：到欧洲</a:t>
            </a:r>
            <a:r>
              <a:rPr lang="en-US" altLang="zh-CN" sz="2200" dirty="0">
                <a:latin typeface="+mn-ea"/>
              </a:rPr>
              <a:t>100G</a:t>
            </a:r>
            <a:r>
              <a:rPr lang="zh-CN" altLang="en-US" sz="2200" dirty="0">
                <a:latin typeface="+mn-ea"/>
              </a:rPr>
              <a:t>（与</a:t>
            </a:r>
            <a:r>
              <a:rPr lang="en-US" altLang="zh-CN" sz="2200" dirty="0" err="1">
                <a:latin typeface="+mn-ea"/>
              </a:rPr>
              <a:t>Esnet</a:t>
            </a:r>
            <a:r>
              <a:rPr lang="zh-CN" altLang="en-US" sz="2200" dirty="0">
                <a:latin typeface="+mn-ea"/>
              </a:rPr>
              <a:t>共享），到中国</a:t>
            </a:r>
            <a:r>
              <a:rPr lang="en-US" altLang="zh-CN" sz="2200" dirty="0">
                <a:latin typeface="+mn-ea"/>
              </a:rPr>
              <a:t>10G</a:t>
            </a:r>
            <a:r>
              <a:rPr lang="zh-CN" altLang="en-US" sz="2200" dirty="0">
                <a:latin typeface="+mn-ea"/>
              </a:rPr>
              <a:t>（中国教育网）</a:t>
            </a:r>
            <a:endParaRPr lang="en-US" altLang="zh-CN" sz="2200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>
                <a:latin typeface="+mn-ea"/>
              </a:rPr>
              <a:t>http://www.internet2.edu</a:t>
            </a:r>
            <a:endParaRPr lang="zh-CN" altLang="en-US" sz="2200" dirty="0">
              <a:latin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9339"/>
          </a:xfr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Internet2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02502"/>
            <a:ext cx="6952856" cy="32701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764704"/>
            <a:ext cx="288032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18731</TotalTime>
  <Pages>0</Pages>
  <Words>2442</Words>
  <Characters>0</Characters>
  <Application>Microsoft Office PowerPoint</Application>
  <DocSecurity>0</DocSecurity>
  <PresentationFormat>全屏显示(4:3)</PresentationFormat>
  <Lines>0</Lines>
  <Paragraphs>493</Paragraphs>
  <Slides>46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7" baseType="lpstr">
      <vt:lpstr>Open Sans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Verdana</vt:lpstr>
      <vt:lpstr>Wingdings</vt:lpstr>
      <vt:lpstr>Office 主题</vt:lpstr>
      <vt:lpstr>面向高能物理需求的网络架构及性能优化</vt:lpstr>
      <vt:lpstr>提纲</vt:lpstr>
      <vt:lpstr>提纲</vt:lpstr>
      <vt:lpstr>高性能网络是高能物理实验科学目标实现的基础保障</vt:lpstr>
      <vt:lpstr>高能物理网络需求</vt:lpstr>
      <vt:lpstr>高能物理数据交换和数据计算过程中面临的网络问题</vt:lpstr>
      <vt:lpstr>提纲</vt:lpstr>
      <vt:lpstr>ESnet</vt:lpstr>
      <vt:lpstr>Internet2</vt:lpstr>
      <vt:lpstr>泛欧科研教育网</vt:lpstr>
      <vt:lpstr>国际科研网络（其他）</vt:lpstr>
      <vt:lpstr>CERNET</vt:lpstr>
      <vt:lpstr>CSTNET</vt:lpstr>
      <vt:lpstr>IPv6 in China</vt:lpstr>
      <vt:lpstr>高能所广域网</vt:lpstr>
      <vt:lpstr>专网：LHCONE</vt:lpstr>
      <vt:lpstr>LHCONE services</vt:lpstr>
      <vt:lpstr>LHCONE L3VPN architecture</vt:lpstr>
      <vt:lpstr>LHCONE Status</vt:lpstr>
      <vt:lpstr>PowerPoint 演示文稿</vt:lpstr>
      <vt:lpstr>LHCONE in Asia：Taiwan and Japan</vt:lpstr>
      <vt:lpstr>LHCONE in Asia：Taiwan and Japan</vt:lpstr>
      <vt:lpstr>LHCONE in Asia：Korea</vt:lpstr>
      <vt:lpstr>LHCONE in China</vt:lpstr>
      <vt:lpstr>提纲</vt:lpstr>
      <vt:lpstr>局域网架构</vt:lpstr>
      <vt:lpstr>高能所局域网设计架构图</vt:lpstr>
      <vt:lpstr>PowerPoint 演示文稿</vt:lpstr>
      <vt:lpstr>PowerPoint 演示文稿</vt:lpstr>
      <vt:lpstr>PowerPoint 演示文稿</vt:lpstr>
      <vt:lpstr>云数据中心关键技术</vt:lpstr>
      <vt:lpstr>PowerPoint 演示文稿</vt:lpstr>
      <vt:lpstr>数据中心InfiniBand设计方案</vt:lpstr>
      <vt:lpstr>提纲</vt:lpstr>
      <vt:lpstr>网络性能监测与优化</vt:lpstr>
      <vt:lpstr>主动测量：广域网性能监测</vt:lpstr>
      <vt:lpstr>主动测量：主动测量性能监测</vt:lpstr>
      <vt:lpstr>PowerPoint 演示文稿</vt:lpstr>
      <vt:lpstr>PowerPoint 演示文稿</vt:lpstr>
      <vt:lpstr>IPv6技术推进</vt:lpstr>
      <vt:lpstr>网络优化</vt:lpstr>
      <vt:lpstr>提纲</vt:lpstr>
      <vt:lpstr>网络安全测评</vt:lpstr>
      <vt:lpstr>国内高能物理安全联盟</vt:lpstr>
      <vt:lpstr>小结</vt:lpstr>
      <vt:lpstr>谢谢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网络及公共信息系统 运行报告</dc:title>
  <dc:creator>Fazhi QI</dc:creator>
  <cp:lastModifiedBy>Fazhi QI</cp:lastModifiedBy>
  <cp:revision>1786</cp:revision>
  <dcterms:created xsi:type="dcterms:W3CDTF">2014-08-26T03:46:05Z</dcterms:created>
  <dcterms:modified xsi:type="dcterms:W3CDTF">2017-06-05T00:22:56Z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2052-9.1.0.4640</vt:lpwstr>
  </property>
</Properties>
</file>