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79" r:id="rId9"/>
    <p:sldId id="280" r:id="rId10"/>
    <p:sldId id="262" r:id="rId11"/>
    <p:sldId id="264" r:id="rId12"/>
    <p:sldId id="265" r:id="rId13"/>
    <p:sldId id="267" r:id="rId14"/>
    <p:sldId id="268" r:id="rId15"/>
    <p:sldId id="269" r:id="rId16"/>
    <p:sldId id="272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101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B299B4-123A-468D-B163-79B1BD4D588C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9004E5C-1AD9-49AC-BEDB-8B34E2F55A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6B43E9-5ACA-486D-9F27-35A53B3C1F3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6D4F-C4A7-427F-B5EB-2BC85A919E45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8FDC-CDCC-43EF-B422-84A77A379B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CE5C-7001-4AD0-94A3-666EE1DE4004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1E0B1-3E39-458E-9265-9231B0D5E9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7262-E2F4-4CF0-8290-4B801B2960B3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61E3-78E2-4F77-944B-4AFA1BFC9B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E45F-3DF7-4880-B4E5-60D83C460A1E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DB2D-2757-4C39-965F-212F9A4FC7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ea typeface="+mn-ea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ea typeface="+mn-ea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AA8C-CEF5-494D-ADCF-43AA6D773F29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912B7-1FCE-4FAF-AF3B-2A67D4371E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0D60-00A4-4D9C-8C31-3FE96622CC52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89198-FA2C-45D4-B671-DF1986EAD6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0ED1-60E5-4CC8-A6FD-30B8AE71DD2E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8A75-D01A-45A3-968F-A664E014AF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45DA-9EC9-4BB2-857B-458132A44CB2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AA31-D113-4988-A3AB-82FCAC2B2E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F0D3-FB24-46E1-B2A6-653457896284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2B25-9D6E-46B5-B713-633D9FA4A2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A33-7BD9-486F-A179-BFC322585375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554-D037-4AFC-8197-D8907AE7A1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5633-CB81-4A72-846E-AC331430686D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54BD-A173-4C37-8433-D8CF8EB859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15AB-BA0A-4351-A747-01FA5AEAA4DB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A433-60F8-4E03-8BBC-63E774A8ED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D41B-30A7-448C-9035-310FCB2271C5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1359-81C1-46CA-A566-93BD77BB7E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37D6-35CD-484A-B06D-B136B1815A57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DEC6-4E32-45D2-8E59-923F47B77A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8392-AEE8-41CF-BF08-DC0D75BBBB80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5106-E119-4D02-812F-E7049347D3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91B0-714B-4213-BD93-0F7894CEC72F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580D-272D-4C1C-BBD7-9115C9B9FA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10"/>
              <a:ext cx="408933" cy="3646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905"/>
              <a:ext cx="349763" cy="1310037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3005"/>
              <a:ext cx="357653" cy="820746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364"/>
              <a:ext cx="457585" cy="185325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632"/>
              <a:ext cx="144639" cy="2508273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43"/>
              <a:ext cx="111767" cy="23280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8286"/>
              <a:ext cx="68375" cy="424841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530"/>
              <a:ext cx="1168945" cy="22504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618"/>
              <a:ext cx="99932" cy="209133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942"/>
              <a:ext cx="114396" cy="559001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8033"/>
              <a:ext cx="32872" cy="18940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442"/>
              <a:ext cx="174882" cy="439309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C481D4-9BCE-426E-9E8D-EC47B8BA31FC}" type="datetimeFigureOut">
              <a:rPr lang="zh-CN" altLang="en-US"/>
              <a:pPr>
                <a:defRPr/>
              </a:pPr>
              <a:t>2017-06-06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B39AB7-16A3-40A6-B289-7276BBDBC5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  <a:ea typeface="幼圆" pitchFamily="49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  <a:ea typeface="幼圆" pitchFamily="49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  <a:ea typeface="幼圆" pitchFamily="49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  <a:ea typeface="幼圆" pitchFamily="49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2611438" y="1806575"/>
            <a:ext cx="8915400" cy="976313"/>
          </a:xfrm>
        </p:spPr>
        <p:txBody>
          <a:bodyPr/>
          <a:lstStyle/>
          <a:p>
            <a:pPr eaLnBrk="1" hangingPunct="1"/>
            <a:r>
              <a:rPr lang="en-US" altLang="zh-CN" sz="4800" b="1" smtClean="0"/>
              <a:t>LHAASO-KM2A</a:t>
            </a:r>
            <a:r>
              <a:rPr lang="zh-CN" altLang="zh-CN" sz="4800" b="1" smtClean="0"/>
              <a:t>探测器的全模拟</a:t>
            </a:r>
            <a:endParaRPr lang="zh-CN" altLang="en-US" sz="4800" smtClean="0"/>
          </a:p>
        </p:txBody>
      </p:sp>
      <p:sp>
        <p:nvSpPr>
          <p:cNvPr id="19458" name="副标题 2"/>
          <p:cNvSpPr>
            <a:spLocks noGrp="1"/>
          </p:cNvSpPr>
          <p:nvPr>
            <p:ph type="subTitle" idx="1"/>
          </p:nvPr>
        </p:nvSpPr>
        <p:spPr>
          <a:xfrm>
            <a:off x="1739900" y="4391025"/>
            <a:ext cx="10452100" cy="1601788"/>
          </a:xfrm>
        </p:spPr>
        <p:txBody>
          <a:bodyPr/>
          <a:lstStyle/>
          <a:p>
            <a:pPr eaLnBrk="1" hangingPunct="1"/>
            <a:r>
              <a:rPr lang="zh-CN" altLang="en-US" sz="2400" b="1" smtClean="0">
                <a:solidFill>
                  <a:schemeClr val="tx1"/>
                </a:solidFill>
              </a:rPr>
              <a:t>陈松战</a:t>
            </a:r>
            <a:r>
              <a:rPr lang="en-US" altLang="zh-CN" sz="2400" b="1" smtClean="0">
                <a:solidFill>
                  <a:schemeClr val="tx1"/>
                </a:solidFill>
              </a:rPr>
              <a:t>      </a:t>
            </a:r>
            <a:r>
              <a:rPr lang="zh-CN" altLang="en-US" sz="2400" b="1" smtClean="0">
                <a:solidFill>
                  <a:schemeClr val="tx1"/>
                </a:solidFill>
              </a:rPr>
              <a:t>中科院高能物理研究所</a:t>
            </a:r>
          </a:p>
          <a:p>
            <a:pPr eaLnBrk="1" hangingPunct="1"/>
            <a:endParaRPr lang="en-US" altLang="zh-CN" sz="2400" b="1" smtClean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2400" b="1" smtClean="0">
                <a:solidFill>
                  <a:schemeClr val="tx1"/>
                </a:solidFill>
              </a:rPr>
              <a:t>合作者：赵静、刘烨、</a:t>
            </a:r>
            <a:r>
              <a:rPr lang="en-US" altLang="zh-CN" sz="2400" b="1" smtClean="0">
                <a:solidFill>
                  <a:schemeClr val="tx1"/>
                </a:solidFill>
              </a:rPr>
              <a:t>Diane</a:t>
            </a:r>
            <a:r>
              <a:rPr lang="zh-CN" altLang="en-US" sz="2400" b="1" smtClean="0">
                <a:solidFill>
                  <a:schemeClr val="tx1"/>
                </a:solidFill>
              </a:rPr>
              <a:t>、何会海、张忠泉、侯超、李秀荣、王玲玉等</a:t>
            </a:r>
            <a:endParaRPr lang="en-US" altLang="zh-CN" sz="24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2355850" y="579438"/>
            <a:ext cx="8912225" cy="1281112"/>
          </a:xfrm>
        </p:spPr>
        <p:txBody>
          <a:bodyPr/>
          <a:lstStyle/>
          <a:p>
            <a:pPr algn="ctr" eaLnBrk="1" hangingPunct="1"/>
            <a:r>
              <a:rPr lang="zh-CN" altLang="en-US" b="1" smtClean="0"/>
              <a:t>利用</a:t>
            </a:r>
            <a:r>
              <a:rPr lang="en-US" altLang="zh-CN" b="1" smtClean="0"/>
              <a:t>Geant4</a:t>
            </a:r>
            <a:r>
              <a:rPr lang="zh-CN" altLang="en-US" b="1" smtClean="0"/>
              <a:t>模拟</a:t>
            </a:r>
            <a:r>
              <a:rPr lang="en-US" altLang="zh-CN" b="1" smtClean="0"/>
              <a:t>KM2A</a:t>
            </a:r>
            <a:r>
              <a:rPr lang="zh-CN" altLang="en-US" b="1" smtClean="0"/>
              <a:t>探测器的难点</a:t>
            </a:r>
          </a:p>
        </p:txBody>
      </p:sp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2185988" y="1681163"/>
            <a:ext cx="9182100" cy="45148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smtClean="0">
                <a:solidFill>
                  <a:srgbClr val="0070C0"/>
                </a:solidFill>
              </a:rPr>
              <a:t>内存溢出：</a:t>
            </a:r>
            <a:endParaRPr lang="en-US" altLang="zh-CN" sz="2400" b="1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zh-CN" altLang="en-US" sz="2400" b="1" smtClean="0"/>
              <a:t>每个事例具有大量次级粒子（最多超过</a:t>
            </a:r>
            <a:r>
              <a:rPr lang="en-US" altLang="zh-CN" sz="2400" b="1" smtClean="0"/>
              <a:t>10</a:t>
            </a:r>
            <a:r>
              <a:rPr lang="en-US" altLang="zh-CN" sz="2400" b="1" baseline="30000" smtClean="0"/>
              <a:t>8</a:t>
            </a:r>
            <a:r>
              <a:rPr lang="zh-CN" altLang="en-US" sz="2400" b="1" smtClean="0"/>
              <a:t>）</a:t>
            </a:r>
            <a:endParaRPr lang="en-US" altLang="zh-CN" sz="2400" b="1" smtClean="0"/>
          </a:p>
          <a:p>
            <a:pPr lvl="1" eaLnBrk="1" hangingPunct="1">
              <a:lnSpc>
                <a:spcPct val="120000"/>
              </a:lnSpc>
            </a:pPr>
            <a:r>
              <a:rPr lang="zh-CN" altLang="en-US" sz="2400" b="1" smtClean="0"/>
              <a:t>每个次级粒子在探测器中又产生上万个次级光子</a:t>
            </a:r>
            <a:endParaRPr lang="en-US" altLang="zh-CN" sz="2400" b="1" smtClean="0"/>
          </a:p>
          <a:p>
            <a:pPr eaLnBrk="1" hangingPunct="1">
              <a:lnSpc>
                <a:spcPct val="120000"/>
              </a:lnSpc>
            </a:pPr>
            <a:r>
              <a:rPr lang="zh-CN" altLang="en-US" sz="2400" b="1" smtClean="0">
                <a:solidFill>
                  <a:srgbClr val="0070C0"/>
                </a:solidFill>
              </a:rPr>
              <a:t>运行耗时严重：</a:t>
            </a:r>
            <a:endParaRPr lang="en-US" altLang="zh-CN" sz="2400" b="1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CN" sz="2400" b="1" smtClean="0"/>
              <a:t> </a:t>
            </a:r>
            <a:r>
              <a:rPr lang="zh-CN" altLang="en-US" sz="2400" b="1" smtClean="0"/>
              <a:t>每个次级粒子产生的上万条光子，每个光子又进行几百次反射或折射；</a:t>
            </a:r>
            <a:endParaRPr lang="en-US" altLang="zh-CN" sz="2400" b="1" smtClean="0"/>
          </a:p>
          <a:p>
            <a:pPr lvl="1" eaLnBrk="1" hangingPunct="1">
              <a:lnSpc>
                <a:spcPct val="120000"/>
              </a:lnSpc>
            </a:pPr>
            <a:r>
              <a:rPr lang="zh-CN" altLang="en-US" sz="2400" b="1" smtClean="0"/>
              <a:t>每个事例包含大量次级粒子，整体耗时较多；</a:t>
            </a:r>
            <a:endParaRPr lang="en-US" altLang="zh-CN" sz="2400" b="1" smtClean="0"/>
          </a:p>
          <a:p>
            <a:pPr lvl="1" eaLnBrk="1" hangingPunct="1">
              <a:lnSpc>
                <a:spcPct val="120000"/>
              </a:lnSpc>
            </a:pPr>
            <a:r>
              <a:rPr lang="zh-CN" altLang="en-US" sz="2400" b="1" smtClean="0"/>
              <a:t>每个能量段所需模拟事例一般</a:t>
            </a:r>
            <a:r>
              <a:rPr lang="en-US" altLang="zh-CN" sz="2400" b="1" smtClean="0"/>
              <a:t>&gt;10</a:t>
            </a:r>
            <a:r>
              <a:rPr lang="en-US" altLang="zh-CN" sz="2400" b="1" baseline="30000" smtClean="0"/>
              <a:t>6</a:t>
            </a:r>
            <a:r>
              <a:rPr lang="zh-CN" altLang="en-US" sz="2400" b="1" smtClean="0"/>
              <a:t>；</a:t>
            </a:r>
            <a:endParaRPr lang="zh-CN" alt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2343150" y="358775"/>
            <a:ext cx="8912225" cy="1281113"/>
          </a:xfrm>
        </p:spPr>
        <p:txBody>
          <a:bodyPr/>
          <a:lstStyle/>
          <a:p>
            <a:pPr algn="ctr" eaLnBrk="1" hangingPunct="1"/>
            <a:r>
              <a:rPr lang="zh-CN" altLang="en-US" b="1" smtClean="0"/>
              <a:t>内存溢出解决方案</a:t>
            </a:r>
          </a:p>
        </p:txBody>
      </p:sp>
      <p:sp>
        <p:nvSpPr>
          <p:cNvPr id="30722" name="内容占位符 2"/>
          <p:cNvSpPr>
            <a:spLocks noGrp="1"/>
          </p:cNvSpPr>
          <p:nvPr>
            <p:ph idx="1"/>
          </p:nvPr>
        </p:nvSpPr>
        <p:spPr>
          <a:xfrm>
            <a:off x="2200275" y="1296988"/>
            <a:ext cx="8915400" cy="19177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smtClean="0">
                <a:solidFill>
                  <a:srgbClr val="0070C0"/>
                </a:solidFill>
              </a:rPr>
              <a:t>内存溢出原因：</a:t>
            </a:r>
            <a:r>
              <a:rPr lang="en-US" altLang="zh-CN" sz="2400" b="1" smtClean="0"/>
              <a:t>Geant4</a:t>
            </a:r>
            <a:r>
              <a:rPr lang="zh-CN" altLang="en-US" sz="2400" b="1" smtClean="0"/>
              <a:t>模拟以</a:t>
            </a:r>
            <a:r>
              <a:rPr lang="en-US" altLang="zh-CN" sz="2400" b="1" smtClean="0"/>
              <a:t>Event</a:t>
            </a:r>
            <a:r>
              <a:rPr lang="zh-CN" altLang="en-US" sz="2400" b="1" smtClean="0"/>
              <a:t>为单位，</a:t>
            </a:r>
            <a:r>
              <a:rPr lang="en-US" altLang="zh-CN" sz="2400" b="1" smtClean="0"/>
              <a:t>Event</a:t>
            </a:r>
            <a:r>
              <a:rPr lang="zh-CN" altLang="en-US" sz="2400" b="1" smtClean="0"/>
              <a:t>中每个径迹都耗内存，大量径迹造成内存溢出。</a:t>
            </a:r>
            <a:endParaRPr lang="en-US" altLang="zh-CN" sz="2400" b="1" smtClean="0"/>
          </a:p>
          <a:p>
            <a:pPr eaLnBrk="1" hangingPunct="1">
              <a:lnSpc>
                <a:spcPct val="120000"/>
              </a:lnSpc>
            </a:pPr>
            <a:r>
              <a:rPr lang="zh-CN" altLang="en-US" sz="2400" b="1" smtClean="0">
                <a:solidFill>
                  <a:srgbClr val="0070C0"/>
                </a:solidFill>
              </a:rPr>
              <a:t>解决方案：</a:t>
            </a:r>
            <a:r>
              <a:rPr lang="zh-CN" altLang="en-US" sz="2400" b="1" smtClean="0"/>
              <a:t>改变</a:t>
            </a:r>
            <a:r>
              <a:rPr lang="en-US" altLang="zh-CN" sz="2400" b="1" smtClean="0"/>
              <a:t>Geant4</a:t>
            </a:r>
            <a:r>
              <a:rPr lang="zh-CN" altLang="en-US" sz="2400" b="1" smtClean="0"/>
              <a:t>的程序结构，把每个次级粒子进行</a:t>
            </a:r>
            <a:r>
              <a:rPr lang="en-US" altLang="zh-CN" sz="2400" b="1" smtClean="0"/>
              <a:t>Event</a:t>
            </a:r>
            <a:r>
              <a:rPr lang="zh-CN" altLang="en-US" sz="2400" b="1" smtClean="0"/>
              <a:t>处理，进行逐个模拟。</a:t>
            </a:r>
          </a:p>
        </p:txBody>
      </p:sp>
      <p:grpSp>
        <p:nvGrpSpPr>
          <p:cNvPr id="30723" name="组合 34"/>
          <p:cNvGrpSpPr>
            <a:grpSpLocks/>
          </p:cNvGrpSpPr>
          <p:nvPr/>
        </p:nvGrpSpPr>
        <p:grpSpPr bwMode="auto">
          <a:xfrm>
            <a:off x="2592388" y="3821113"/>
            <a:ext cx="2843212" cy="2854325"/>
            <a:chOff x="1829509" y="3822853"/>
            <a:chExt cx="2842745" cy="2853910"/>
          </a:xfrm>
        </p:grpSpPr>
        <p:sp>
          <p:nvSpPr>
            <p:cNvPr id="5" name="文本框 4"/>
            <p:cNvSpPr txBox="1"/>
            <p:nvPr/>
          </p:nvSpPr>
          <p:spPr>
            <a:xfrm>
              <a:off x="2670746" y="3822853"/>
              <a:ext cx="1328519" cy="3698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</a:rPr>
                <a:t>Event</a:t>
              </a:r>
              <a:r>
                <a:rPr lang="zh-CN" altLang="en-US" dirty="0">
                  <a:latin typeface="+mn-lt"/>
                  <a:ea typeface="+mn-ea"/>
                </a:rPr>
                <a:t>开始</a:t>
              </a:r>
            </a:p>
          </p:txBody>
        </p:sp>
        <p:grpSp>
          <p:nvGrpSpPr>
            <p:cNvPr id="30740" name="组合 11"/>
            <p:cNvGrpSpPr>
              <a:grpSpLocks/>
            </p:cNvGrpSpPr>
            <p:nvPr/>
          </p:nvGrpSpPr>
          <p:grpSpPr bwMode="auto">
            <a:xfrm>
              <a:off x="1829509" y="4626956"/>
              <a:ext cx="2842745" cy="385812"/>
              <a:chOff x="1796458" y="4715310"/>
              <a:chExt cx="2842745" cy="385812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796458" y="4731825"/>
                <a:ext cx="487282" cy="3698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latin typeface="+mn-lt"/>
                    <a:ea typeface="+mn-ea"/>
                  </a:rPr>
                  <a:t>P0</a:t>
                </a:r>
                <a:endParaRPr lang="zh-CN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367864" y="4731825"/>
                <a:ext cx="487282" cy="3698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latin typeface="+mn-lt"/>
                    <a:ea typeface="+mn-ea"/>
                  </a:rPr>
                  <a:t>P1</a:t>
                </a:r>
                <a:endParaRPr lang="zh-CN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45596" y="4731825"/>
                <a:ext cx="487282" cy="3698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latin typeface="+mn-lt"/>
                    <a:ea typeface="+mn-ea"/>
                  </a:rPr>
                  <a:t>…</a:t>
                </a:r>
                <a:endParaRPr lang="zh-CN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1921" y="4715952"/>
                <a:ext cx="487282" cy="3698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 err="1">
                    <a:latin typeface="+mn-lt"/>
                    <a:ea typeface="+mn-ea"/>
                  </a:rPr>
                  <a:t>Pn</a:t>
                </a:r>
                <a:endParaRPr lang="zh-CN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939270" y="4731825"/>
                <a:ext cx="487282" cy="3698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latin typeface="+mn-lt"/>
                    <a:ea typeface="+mn-ea"/>
                  </a:rPr>
                  <a:t>P2</a:t>
                </a:r>
                <a:endParaRPr lang="zh-CN" altLang="en-US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2670746" y="5464089"/>
              <a:ext cx="1328519" cy="3698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</a:rPr>
                <a:t>Event</a:t>
              </a:r>
              <a:r>
                <a:rPr lang="zh-CN" altLang="en-US" dirty="0">
                  <a:latin typeface="+mn-lt"/>
                  <a:ea typeface="+mn-ea"/>
                </a:rPr>
                <a:t>结束</a:t>
              </a:r>
            </a:p>
          </p:txBody>
        </p:sp>
        <p:sp>
          <p:nvSpPr>
            <p:cNvPr id="13" name="下箭头 12"/>
            <p:cNvSpPr/>
            <p:nvPr/>
          </p:nvSpPr>
          <p:spPr>
            <a:xfrm>
              <a:off x="3123108" y="4192686"/>
              <a:ext cx="276180" cy="43491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>
              <a:off x="3123108" y="5029178"/>
              <a:ext cx="276180" cy="43491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下箭头 14"/>
            <p:cNvSpPr/>
            <p:nvPr/>
          </p:nvSpPr>
          <p:spPr>
            <a:xfrm>
              <a:off x="3123108" y="5849795"/>
              <a:ext cx="276180" cy="43491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97733" y="6300580"/>
              <a:ext cx="1615810" cy="37618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>
                  <a:latin typeface="Century Gothic" pitchFamily="34" charset="0"/>
                  <a:ea typeface="幼圆" pitchFamily="49" charset="-122"/>
                </a:rPr>
                <a:t>数字化、触发</a:t>
              </a:r>
            </a:p>
          </p:txBody>
        </p:sp>
      </p:grpSp>
      <p:sp>
        <p:nvSpPr>
          <p:cNvPr id="37" name="右箭头 36"/>
          <p:cNvSpPr/>
          <p:nvPr/>
        </p:nvSpPr>
        <p:spPr>
          <a:xfrm>
            <a:off x="6080125" y="4589463"/>
            <a:ext cx="1744663" cy="630237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0725" name="组合 26"/>
          <p:cNvGrpSpPr>
            <a:grpSpLocks/>
          </p:cNvGrpSpPr>
          <p:nvPr/>
        </p:nvGrpSpPr>
        <p:grpSpPr bwMode="auto">
          <a:xfrm>
            <a:off x="7837488" y="3451225"/>
            <a:ext cx="3551237" cy="3224213"/>
            <a:chOff x="7837791" y="3451683"/>
            <a:chExt cx="3550401" cy="3223241"/>
          </a:xfrm>
        </p:grpSpPr>
        <p:sp>
          <p:nvSpPr>
            <p:cNvPr id="23" name="文本框 22"/>
            <p:cNvSpPr txBox="1"/>
            <p:nvPr/>
          </p:nvSpPr>
          <p:spPr>
            <a:xfrm>
              <a:off x="8772608" y="4237259"/>
              <a:ext cx="477726" cy="369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</a:rPr>
                <a:t>P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404395" y="3451683"/>
              <a:ext cx="1330012" cy="3697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</a:rPr>
                <a:t>Event</a:t>
              </a:r>
              <a:r>
                <a:rPr lang="zh-CN" altLang="en-US" dirty="0">
                  <a:latin typeface="+mn-lt"/>
                  <a:ea typeface="+mn-ea"/>
                </a:rPr>
                <a:t>开始</a:t>
              </a:r>
            </a:p>
          </p:txBody>
        </p:sp>
        <p:sp>
          <p:nvSpPr>
            <p:cNvPr id="19" name="下箭头 18"/>
            <p:cNvSpPr/>
            <p:nvPr/>
          </p:nvSpPr>
          <p:spPr>
            <a:xfrm>
              <a:off x="8858313" y="3821459"/>
              <a:ext cx="276160" cy="43484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下箭头 19"/>
            <p:cNvSpPr/>
            <p:nvPr/>
          </p:nvSpPr>
          <p:spPr>
            <a:xfrm>
              <a:off x="8874184" y="4635601"/>
              <a:ext cx="274573" cy="43484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下箭头 20"/>
            <p:cNvSpPr/>
            <p:nvPr/>
          </p:nvSpPr>
          <p:spPr>
            <a:xfrm>
              <a:off x="8905926" y="5848085"/>
              <a:ext cx="274573" cy="43484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61553" y="6298799"/>
              <a:ext cx="1615695" cy="3761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>
                  <a:latin typeface="Century Gothic" pitchFamily="34" charset="0"/>
                  <a:ea typeface="幼圆" pitchFamily="49" charset="-122"/>
                </a:rPr>
                <a:t>数字化、触发</a:t>
              </a:r>
            </a:p>
          </p:txBody>
        </p:sp>
        <p:grpSp>
          <p:nvGrpSpPr>
            <p:cNvPr id="30732" name="组合 31"/>
            <p:cNvGrpSpPr>
              <a:grpSpLocks/>
            </p:cNvGrpSpPr>
            <p:nvPr/>
          </p:nvGrpSpPr>
          <p:grpSpPr bwMode="auto">
            <a:xfrm>
              <a:off x="9734223" y="3636350"/>
              <a:ext cx="1004357" cy="1825832"/>
              <a:chOff x="9946410" y="4005681"/>
              <a:chExt cx="1004357" cy="1656989"/>
            </a:xfrm>
          </p:grpSpPr>
          <p:cxnSp>
            <p:nvCxnSpPr>
              <p:cNvPr id="26" name="肘形连接符 25"/>
              <p:cNvCxnSpPr>
                <a:endCxn id="17" idx="3"/>
              </p:cNvCxnSpPr>
              <p:nvPr/>
            </p:nvCxnSpPr>
            <p:spPr>
              <a:xfrm rot="16200000" flipV="1">
                <a:off x="9620047" y="4331707"/>
                <a:ext cx="1657742" cy="1004652"/>
              </a:xfrm>
              <a:prstGeom prst="bentConnector2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0333852" y="5647060"/>
                <a:ext cx="617393" cy="15843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10224829" y="4134102"/>
              <a:ext cx="1163363" cy="6459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</a:rPr>
                <a:t>否</a:t>
              </a:r>
              <a:endParaRPr lang="en-US" altLang="zh-CN" dirty="0">
                <a:latin typeface="+mn-lt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</a:rPr>
                <a:t>下一个</a:t>
              </a:r>
              <a:r>
                <a:rPr lang="en-US" altLang="zh-CN" dirty="0">
                  <a:latin typeface="+mn-lt"/>
                  <a:ea typeface="+mn-ea"/>
                </a:rPr>
                <a:t>P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grpSp>
          <p:nvGrpSpPr>
            <p:cNvPr id="30734" name="组合 24"/>
            <p:cNvGrpSpPr>
              <a:grpSpLocks/>
            </p:cNvGrpSpPr>
            <p:nvPr/>
          </p:nvGrpSpPr>
          <p:grpSpPr bwMode="auto">
            <a:xfrm>
              <a:off x="7837791" y="5040163"/>
              <a:ext cx="2387035" cy="820583"/>
              <a:chOff x="5396348" y="5252849"/>
              <a:chExt cx="2387035" cy="820583"/>
            </a:xfrm>
          </p:grpSpPr>
          <p:sp>
            <p:nvSpPr>
              <p:cNvPr id="4" name="菱形 3"/>
              <p:cNvSpPr/>
              <p:nvPr/>
            </p:nvSpPr>
            <p:spPr>
              <a:xfrm>
                <a:off x="5396348" y="5252978"/>
                <a:ext cx="2387038" cy="82049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736" name="文本框 23"/>
              <p:cNvSpPr txBox="1">
                <a:spLocks noChangeArrowheads="1"/>
              </p:cNvSpPr>
              <p:nvPr/>
            </p:nvSpPr>
            <p:spPr bwMode="auto">
              <a:xfrm>
                <a:off x="5666550" y="5462181"/>
                <a:ext cx="21168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>
                    <a:latin typeface="Century Gothic" pitchFamily="34" charset="0"/>
                    <a:ea typeface="幼圆" pitchFamily="49" charset="-122"/>
                  </a:rPr>
                  <a:t>Event</a:t>
                </a:r>
                <a:r>
                  <a:rPr lang="zh-CN" altLang="en-US">
                    <a:latin typeface="Century Gothic" pitchFamily="34" charset="0"/>
                    <a:ea typeface="幼圆" pitchFamily="49" charset="-122"/>
                  </a:rPr>
                  <a:t>是否真结束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2163763" y="328613"/>
            <a:ext cx="8912225" cy="1281112"/>
          </a:xfrm>
        </p:spPr>
        <p:txBody>
          <a:bodyPr/>
          <a:lstStyle/>
          <a:p>
            <a:pPr algn="ctr" eaLnBrk="1" hangingPunct="1"/>
            <a:r>
              <a:rPr lang="zh-CN" altLang="en-US" b="1" smtClean="0"/>
              <a:t>模拟过程加速措施（一）</a:t>
            </a:r>
          </a:p>
        </p:txBody>
      </p:sp>
      <p:sp>
        <p:nvSpPr>
          <p:cNvPr id="31746" name="内容占位符 2"/>
          <p:cNvSpPr>
            <a:spLocks noGrp="1"/>
          </p:cNvSpPr>
          <p:nvPr>
            <p:ph idx="1"/>
          </p:nvPr>
        </p:nvSpPr>
        <p:spPr>
          <a:xfrm>
            <a:off x="2508250" y="1436688"/>
            <a:ext cx="8996363" cy="1444625"/>
          </a:xfrm>
        </p:spPr>
        <p:txBody>
          <a:bodyPr/>
          <a:lstStyle/>
          <a:p>
            <a:pPr eaLnBrk="1" hangingPunct="1"/>
            <a:r>
              <a:rPr lang="zh-CN" altLang="en-US" sz="2800" b="1" smtClean="0"/>
              <a:t>将</a:t>
            </a:r>
            <a:r>
              <a:rPr lang="en-US" altLang="zh-CN" sz="2800" b="1" smtClean="0"/>
              <a:t>PMT</a:t>
            </a:r>
            <a:r>
              <a:rPr lang="zh-CN" altLang="en-US" sz="2800" b="1" smtClean="0"/>
              <a:t>收集效率、量子效率提前放进</a:t>
            </a:r>
            <a:r>
              <a:rPr lang="en-US" altLang="zh-CN" sz="2800" b="1" smtClean="0"/>
              <a:t>ED</a:t>
            </a:r>
            <a:r>
              <a:rPr lang="zh-CN" altLang="en-US" sz="2800" b="1" smtClean="0"/>
              <a:t>的闪烁体和光纤中，</a:t>
            </a:r>
            <a:r>
              <a:rPr lang="en-US" altLang="zh-CN" sz="2800" b="1" smtClean="0"/>
              <a:t>MD</a:t>
            </a:r>
            <a:r>
              <a:rPr lang="zh-CN" altLang="en-US" sz="2800" b="1" smtClean="0"/>
              <a:t>的水中，减少追踪光子数。</a:t>
            </a:r>
            <a:endParaRPr lang="en-US" altLang="zh-CN" sz="2800" b="1" smtClean="0"/>
          </a:p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</a:rPr>
              <a:t>加速约</a:t>
            </a:r>
            <a:r>
              <a:rPr lang="en-US" altLang="zh-CN" sz="2800" b="1" smtClean="0">
                <a:solidFill>
                  <a:srgbClr val="FF0000"/>
                </a:solidFill>
              </a:rPr>
              <a:t>5</a:t>
            </a:r>
            <a:r>
              <a:rPr lang="zh-CN" altLang="en-US" sz="2800" b="1" smtClean="0">
                <a:solidFill>
                  <a:srgbClr val="FF0000"/>
                </a:solidFill>
              </a:rPr>
              <a:t>倍</a:t>
            </a:r>
            <a:endParaRPr lang="zh-CN" altLang="en-US" sz="2800" b="1" smtClean="0"/>
          </a:p>
        </p:txBody>
      </p:sp>
      <p:pic>
        <p:nvPicPr>
          <p:cNvPr id="31747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325" y="3149600"/>
            <a:ext cx="74088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2268538" y="476250"/>
            <a:ext cx="8912225" cy="1281113"/>
          </a:xfrm>
        </p:spPr>
        <p:txBody>
          <a:bodyPr/>
          <a:lstStyle/>
          <a:p>
            <a:pPr algn="ctr" eaLnBrk="1" hangingPunct="1"/>
            <a:r>
              <a:rPr lang="zh-CN" altLang="en-US" b="1" smtClean="0"/>
              <a:t>模拟过程加速措施（二）可选</a:t>
            </a:r>
          </a:p>
        </p:txBody>
      </p:sp>
      <p:sp>
        <p:nvSpPr>
          <p:cNvPr id="32770" name="内容占位符 2"/>
          <p:cNvSpPr>
            <a:spLocks noGrp="1"/>
          </p:cNvSpPr>
          <p:nvPr>
            <p:ph idx="1"/>
          </p:nvPr>
        </p:nvSpPr>
        <p:spPr>
          <a:xfrm>
            <a:off x="1857375" y="1579563"/>
            <a:ext cx="4173538" cy="42846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smtClean="0"/>
              <a:t>ED</a:t>
            </a:r>
            <a:r>
              <a:rPr lang="zh-CN" altLang="en-US" sz="2800" b="1" smtClean="0"/>
              <a:t>：闪烁光经过多次反射和折射能到达</a:t>
            </a:r>
            <a:r>
              <a:rPr lang="en-US" altLang="zh-CN" sz="2800" b="1" smtClean="0"/>
              <a:t>PMT</a:t>
            </a:r>
            <a:r>
              <a:rPr lang="zh-CN" altLang="en-US" sz="2800" b="1" smtClean="0"/>
              <a:t>概率基本稳定，位置依赖性很小，可以按一定概率抽样得到</a:t>
            </a:r>
            <a:r>
              <a:rPr lang="en-US" altLang="zh-CN" sz="2800" b="1" smtClean="0"/>
              <a:t>PMT</a:t>
            </a:r>
            <a:r>
              <a:rPr lang="zh-CN" altLang="en-US" sz="2800" b="1" smtClean="0"/>
              <a:t>是否能收集到光子。</a:t>
            </a:r>
            <a:endParaRPr lang="en-US" altLang="zh-CN" sz="2800" b="1" smtClean="0"/>
          </a:p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加速约</a:t>
            </a:r>
            <a:r>
              <a:rPr lang="en-US" altLang="zh-CN" sz="2800" b="1" smtClean="0">
                <a:solidFill>
                  <a:srgbClr val="FF0000"/>
                </a:solidFill>
              </a:rPr>
              <a:t>100</a:t>
            </a:r>
            <a:r>
              <a:rPr lang="zh-CN" altLang="en-US" sz="2800" b="1" smtClean="0">
                <a:solidFill>
                  <a:srgbClr val="FF0000"/>
                </a:solidFill>
              </a:rPr>
              <a:t>倍</a:t>
            </a:r>
          </a:p>
        </p:txBody>
      </p:sp>
      <p:pic>
        <p:nvPicPr>
          <p:cNvPr id="32771" name="Picture 5" descr="FastE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3700" y="1638300"/>
            <a:ext cx="50895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内容占位符 2"/>
          <p:cNvSpPr>
            <a:spLocks noGrp="1"/>
          </p:cNvSpPr>
          <p:nvPr>
            <p:ph idx="1"/>
          </p:nvPr>
        </p:nvSpPr>
        <p:spPr>
          <a:xfrm>
            <a:off x="1751013" y="303213"/>
            <a:ext cx="10029825" cy="20351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smtClean="0"/>
              <a:t>MD</a:t>
            </a:r>
            <a:r>
              <a:rPr lang="zh-CN" altLang="en-US" sz="2800" b="1" smtClean="0"/>
              <a:t>：切伦科夫光反射</a:t>
            </a:r>
            <a:r>
              <a:rPr lang="en-US" altLang="zh-CN" sz="2800" b="1" smtClean="0"/>
              <a:t>5</a:t>
            </a:r>
            <a:r>
              <a:rPr lang="zh-CN" altLang="en-US" sz="2800" b="1" smtClean="0"/>
              <a:t>次后到</a:t>
            </a:r>
            <a:r>
              <a:rPr lang="en-US" altLang="zh-CN" sz="2800" b="1" smtClean="0"/>
              <a:t>PMT</a:t>
            </a:r>
            <a:r>
              <a:rPr lang="zh-CN" altLang="en-US" sz="2800" b="1" smtClean="0"/>
              <a:t>概率基本稳定，可以跟踪光子反射五次，然后按一定概率抽样得到</a:t>
            </a:r>
            <a:r>
              <a:rPr lang="en-US" altLang="zh-CN" sz="2800" b="1" smtClean="0"/>
              <a:t>PMT</a:t>
            </a:r>
            <a:r>
              <a:rPr lang="zh-CN" altLang="en-US" sz="2800" b="1" smtClean="0"/>
              <a:t>对光子探测。</a:t>
            </a:r>
            <a:endParaRPr lang="en-US" altLang="zh-CN" sz="2800" b="1" smtClean="0"/>
          </a:p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加速约</a:t>
            </a:r>
            <a:r>
              <a:rPr lang="en-US" altLang="zh-CN" sz="2800" b="1" smtClean="0">
                <a:solidFill>
                  <a:srgbClr val="FF0000"/>
                </a:solidFill>
              </a:rPr>
              <a:t>4</a:t>
            </a:r>
            <a:r>
              <a:rPr lang="zh-CN" altLang="en-US" sz="2800" b="1" smtClean="0">
                <a:solidFill>
                  <a:srgbClr val="FF0000"/>
                </a:solidFill>
              </a:rPr>
              <a:t>倍</a:t>
            </a:r>
          </a:p>
        </p:txBody>
      </p:sp>
      <p:pic>
        <p:nvPicPr>
          <p:cNvPr id="33794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2449513"/>
            <a:ext cx="479425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文本框 8"/>
          <p:cNvSpPr txBox="1">
            <a:spLocks noChangeArrowheads="1"/>
          </p:cNvSpPr>
          <p:nvPr/>
        </p:nvSpPr>
        <p:spPr bwMode="auto">
          <a:xfrm>
            <a:off x="8750300" y="441642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Century Gothic" pitchFamily="34" charset="0"/>
                <a:ea typeface="幼圆" pitchFamily="49" charset="-122"/>
              </a:rPr>
              <a:t>单次反射</a:t>
            </a:r>
            <a:r>
              <a:rPr lang="en-US" altLang="zh-CN" b="1">
                <a:latin typeface="Century Gothic" pitchFamily="34" charset="0"/>
                <a:ea typeface="幼圆" pitchFamily="49" charset="-122"/>
              </a:rPr>
              <a:t>PMT</a:t>
            </a:r>
            <a:r>
              <a:rPr lang="zh-CN" altLang="en-US" b="1">
                <a:latin typeface="Century Gothic" pitchFamily="34" charset="0"/>
                <a:ea typeface="幼圆" pitchFamily="49" charset="-122"/>
              </a:rPr>
              <a:t>收集效率与反射次数关系</a:t>
            </a:r>
            <a:endParaRPr lang="en-US" altLang="zh-CN" b="1">
              <a:latin typeface="Century Gothic" pitchFamily="34" charset="0"/>
              <a:ea typeface="幼圆" pitchFamily="49" charset="-122"/>
            </a:endParaRPr>
          </a:p>
        </p:txBody>
      </p:sp>
      <p:pic>
        <p:nvPicPr>
          <p:cNvPr id="33796" name="Picture 7" descr="FastM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2522538"/>
            <a:ext cx="5373688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6"/>
          <p:cNvSpPr>
            <a:spLocks noChangeShapeType="1"/>
          </p:cNvSpPr>
          <p:nvPr/>
        </p:nvSpPr>
        <p:spPr bwMode="auto">
          <a:xfrm flipV="1">
            <a:off x="2300288" y="2728913"/>
            <a:ext cx="0" cy="3406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2311400" y="477838"/>
            <a:ext cx="8912225" cy="1281112"/>
          </a:xfrm>
        </p:spPr>
        <p:txBody>
          <a:bodyPr/>
          <a:lstStyle/>
          <a:p>
            <a:pPr algn="ctr" eaLnBrk="1" hangingPunct="1"/>
            <a:r>
              <a:rPr lang="zh-CN" altLang="en-US" b="1" smtClean="0"/>
              <a:t>数字化</a:t>
            </a:r>
            <a:r>
              <a:rPr lang="en-US" altLang="zh-CN" b="1" smtClean="0"/>
              <a:t>Hit</a:t>
            </a:r>
            <a:endParaRPr lang="zh-CN" altLang="en-US" b="1" smtClean="0"/>
          </a:p>
        </p:txBody>
      </p:sp>
      <p:sp>
        <p:nvSpPr>
          <p:cNvPr id="34818" name="内容占位符 2"/>
          <p:cNvSpPr>
            <a:spLocks noGrp="1"/>
          </p:cNvSpPr>
          <p:nvPr>
            <p:ph idx="1"/>
          </p:nvPr>
        </p:nvSpPr>
        <p:spPr>
          <a:xfrm>
            <a:off x="1263650" y="1905000"/>
            <a:ext cx="10580688" cy="4500563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zh-CN" altLang="en-US" sz="2400" b="1" smtClean="0"/>
              <a:t>探测器模拟时，只记录每个次级粒子的第一个光子时间和</a:t>
            </a:r>
            <a:r>
              <a:rPr lang="en-US" altLang="zh-CN" sz="2400" b="1" smtClean="0"/>
              <a:t>PMT</a:t>
            </a:r>
            <a:r>
              <a:rPr lang="zh-CN" altLang="en-US" sz="2400" b="1" smtClean="0"/>
              <a:t>收集到总的光电子数目；</a:t>
            </a:r>
            <a:r>
              <a:rPr lang="en-US" altLang="zh-CN" sz="2400" b="1" smtClean="0"/>
              <a:t> 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400" b="1" smtClean="0"/>
              <a:t>整个</a:t>
            </a:r>
            <a:r>
              <a:rPr lang="en-US" altLang="zh-CN" sz="2400" b="1" smtClean="0"/>
              <a:t>Event</a:t>
            </a:r>
            <a:r>
              <a:rPr lang="zh-CN" altLang="en-US" sz="2400" b="1" smtClean="0"/>
              <a:t>模拟完，进行数字化：</a:t>
            </a:r>
            <a:endParaRPr lang="en-US" altLang="zh-CN" sz="2400" b="1" smtClean="0"/>
          </a:p>
          <a:p>
            <a:pPr lvl="1" eaLnBrk="1" hangingPunct="1">
              <a:lnSpc>
                <a:spcPct val="160000"/>
              </a:lnSpc>
            </a:pPr>
            <a:r>
              <a:rPr lang="zh-CN" altLang="en-US" sz="2400" b="1" smtClean="0"/>
              <a:t>将事例起始时间移到</a:t>
            </a:r>
            <a:r>
              <a:rPr lang="en-US" altLang="zh-CN" sz="2400" b="1" smtClean="0"/>
              <a:t>500ns</a:t>
            </a:r>
            <a:r>
              <a:rPr lang="zh-CN" altLang="en-US" sz="2400" b="1" smtClean="0"/>
              <a:t>；加入时间分辨率；</a:t>
            </a:r>
            <a:endParaRPr lang="en-US" altLang="zh-CN" sz="2400" b="1" smtClean="0"/>
          </a:p>
          <a:p>
            <a:pPr lvl="1" eaLnBrk="1" hangingPunct="1">
              <a:lnSpc>
                <a:spcPct val="160000"/>
              </a:lnSpc>
            </a:pPr>
            <a:r>
              <a:rPr lang="zh-CN" altLang="en-US" sz="2400" b="1" smtClean="0"/>
              <a:t>根据噪声率加入噪声</a:t>
            </a:r>
            <a:r>
              <a:rPr lang="en-US" altLang="zh-CN" sz="2400" b="1" smtClean="0"/>
              <a:t>Hit</a:t>
            </a:r>
            <a:r>
              <a:rPr lang="zh-CN" altLang="en-US" sz="2400" b="1" smtClean="0"/>
              <a:t>；</a:t>
            </a:r>
            <a:endParaRPr lang="en-US" altLang="zh-CN" sz="2400" b="1" smtClean="0"/>
          </a:p>
          <a:p>
            <a:pPr lvl="1" eaLnBrk="1" hangingPunct="1">
              <a:lnSpc>
                <a:spcPct val="160000"/>
              </a:lnSpc>
            </a:pPr>
            <a:r>
              <a:rPr lang="zh-CN" altLang="en-US" sz="2400" b="1" smtClean="0"/>
              <a:t>对每个光电子进行信号仿真，然后数字化</a:t>
            </a:r>
            <a:r>
              <a:rPr lang="en-US" altLang="zh-CN" sz="2400" b="1" smtClean="0">
                <a:solidFill>
                  <a:srgbClr val="FF0000"/>
                </a:solidFill>
              </a:rPr>
              <a:t>TDC</a:t>
            </a:r>
            <a:r>
              <a:rPr lang="zh-CN" altLang="en-US" sz="2400" b="1" smtClean="0">
                <a:solidFill>
                  <a:srgbClr val="FF0000"/>
                </a:solidFill>
              </a:rPr>
              <a:t>和</a:t>
            </a:r>
            <a:r>
              <a:rPr lang="en-US" altLang="zh-CN" sz="2400" b="1" smtClean="0">
                <a:solidFill>
                  <a:srgbClr val="FF0000"/>
                </a:solidFill>
              </a:rPr>
              <a:t>ADC</a:t>
            </a:r>
            <a:r>
              <a:rPr lang="zh-CN" altLang="en-US" sz="2400" b="1" smtClean="0">
                <a:solidFill>
                  <a:srgbClr val="FF0000"/>
                </a:solidFill>
              </a:rPr>
              <a:t>信号输出。</a:t>
            </a:r>
            <a:endParaRPr lang="zh-CN" alt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1958975" y="344488"/>
            <a:ext cx="8912225" cy="1281112"/>
          </a:xfrm>
        </p:spPr>
        <p:txBody>
          <a:bodyPr/>
          <a:lstStyle/>
          <a:p>
            <a:pPr algn="ctr" eaLnBrk="1" hangingPunct="1"/>
            <a:r>
              <a:rPr lang="zh-CN" altLang="en-US" b="1" smtClean="0"/>
              <a:t>触发判选</a:t>
            </a:r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1593850" y="1900238"/>
            <a:ext cx="5629275" cy="4564062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zh-CN" altLang="en-US" sz="2400" b="1" smtClean="0"/>
              <a:t>根据数字化后</a:t>
            </a:r>
            <a:r>
              <a:rPr lang="en-US" altLang="zh-CN" sz="2400" b="1" smtClean="0"/>
              <a:t>TDC</a:t>
            </a:r>
            <a:r>
              <a:rPr lang="zh-CN" altLang="en-US" sz="2400" b="1" smtClean="0"/>
              <a:t>的</a:t>
            </a:r>
            <a:r>
              <a:rPr lang="en-US" altLang="zh-CN" sz="2400" b="1" smtClean="0"/>
              <a:t>Hit</a:t>
            </a:r>
            <a:r>
              <a:rPr lang="zh-CN" altLang="en-US" sz="2400" b="1" smtClean="0"/>
              <a:t>进行触发判选，两种触发模式</a:t>
            </a:r>
            <a:endParaRPr lang="en-US" altLang="zh-CN" sz="2400" b="1" smtClean="0"/>
          </a:p>
          <a:p>
            <a:pPr lvl="1" eaLnBrk="1" hangingPunct="1">
              <a:lnSpc>
                <a:spcPct val="160000"/>
              </a:lnSpc>
            </a:pPr>
            <a:r>
              <a:rPr lang="zh-CN" altLang="en-US" sz="2400" b="1" smtClean="0"/>
              <a:t>只有时间间窗口模式：</a:t>
            </a:r>
            <a:r>
              <a:rPr lang="en-US" altLang="zh-CN" sz="2400" b="1" smtClean="0"/>
              <a:t>T</a:t>
            </a:r>
            <a:r>
              <a:rPr lang="en-US" altLang="zh-CN" sz="2400" b="1" baseline="-25000" smtClean="0"/>
              <a:t>wind</a:t>
            </a:r>
            <a:r>
              <a:rPr lang="en-US" altLang="zh-CN" sz="2400" b="1" smtClean="0"/>
              <a:t>=200 ns</a:t>
            </a:r>
            <a:r>
              <a:rPr lang="zh-CN" altLang="en-US" sz="2400" b="1" smtClean="0"/>
              <a:t>，</a:t>
            </a:r>
            <a:r>
              <a:rPr lang="en-US" altLang="zh-CN" sz="2400" b="1" smtClean="0"/>
              <a:t>N</a:t>
            </a:r>
            <a:r>
              <a:rPr lang="en-US" altLang="zh-CN" sz="2400" b="1" baseline="-25000" smtClean="0"/>
              <a:t>ED</a:t>
            </a:r>
            <a:r>
              <a:rPr lang="en-US" altLang="zh-CN" sz="2400" b="1" smtClean="0"/>
              <a:t> &gt;12</a:t>
            </a:r>
            <a:endParaRPr lang="en-US" altLang="zh-CN" sz="2400" b="1" baseline="-25000" smtClean="0"/>
          </a:p>
          <a:p>
            <a:pPr lvl="1" eaLnBrk="1" hangingPunct="1">
              <a:lnSpc>
                <a:spcPct val="160000"/>
              </a:lnSpc>
            </a:pPr>
            <a:r>
              <a:rPr lang="zh-CN" altLang="en-US" sz="2400" b="1" smtClean="0"/>
              <a:t>空间</a:t>
            </a:r>
            <a:r>
              <a:rPr lang="en-US" altLang="zh-CN" sz="2400" b="1" smtClean="0"/>
              <a:t>+</a:t>
            </a:r>
            <a:r>
              <a:rPr lang="zh-CN" altLang="en-US" sz="2400" b="1" smtClean="0"/>
              <a:t>时间窗口模式： </a:t>
            </a:r>
            <a:r>
              <a:rPr lang="en-US" altLang="zh-CN" sz="2400" b="1" smtClean="0"/>
              <a:t>T</a:t>
            </a:r>
            <a:r>
              <a:rPr lang="en-US" altLang="zh-CN" sz="2400" b="1" baseline="-25000" smtClean="0"/>
              <a:t>wind</a:t>
            </a:r>
            <a:r>
              <a:rPr lang="en-US" altLang="zh-CN" sz="2400" b="1" smtClean="0"/>
              <a:t>=200 ns</a:t>
            </a:r>
            <a:r>
              <a:rPr lang="zh-CN" altLang="en-US" sz="2400" b="1" smtClean="0"/>
              <a:t>， </a:t>
            </a:r>
            <a:r>
              <a:rPr lang="en-US" altLang="zh-CN" sz="2400" b="1" smtClean="0"/>
              <a:t>R</a:t>
            </a:r>
            <a:r>
              <a:rPr lang="en-US" altLang="zh-CN" sz="2400" b="1" baseline="-25000" smtClean="0"/>
              <a:t>wind</a:t>
            </a:r>
            <a:r>
              <a:rPr lang="en-US" altLang="zh-CN" sz="2400" b="1" smtClean="0"/>
              <a:t>=100m</a:t>
            </a:r>
            <a:r>
              <a:rPr lang="zh-CN" altLang="en-US" sz="2400" b="1" smtClean="0"/>
              <a:t>，</a:t>
            </a:r>
            <a:r>
              <a:rPr lang="en-US" altLang="zh-CN" sz="2400" b="1" smtClean="0"/>
              <a:t>N</a:t>
            </a:r>
            <a:r>
              <a:rPr lang="en-US" altLang="zh-CN" sz="2400" b="1" baseline="-25000" smtClean="0"/>
              <a:t>ED</a:t>
            </a:r>
            <a:r>
              <a:rPr lang="en-US" altLang="zh-CN" sz="2400" b="1" smtClean="0"/>
              <a:t> &gt;4</a:t>
            </a:r>
            <a:endParaRPr lang="en-US" altLang="zh-CN" sz="2400" b="1" baseline="-25000" smtClean="0"/>
          </a:p>
        </p:txBody>
      </p:sp>
      <p:pic>
        <p:nvPicPr>
          <p:cNvPr id="35843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6313" y="1900238"/>
            <a:ext cx="48656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1724025" y="222250"/>
            <a:ext cx="7535863" cy="773113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b="1" smtClean="0"/>
              <a:t>输出文件</a:t>
            </a:r>
            <a:endParaRPr lang="en-US" altLang="zh-CN" b="1" smtClean="0"/>
          </a:p>
        </p:txBody>
      </p:sp>
      <p:sp>
        <p:nvSpPr>
          <p:cNvPr id="36866" name="内容占位符 2"/>
          <p:cNvSpPr>
            <a:spLocks noGrp="1"/>
          </p:cNvSpPr>
          <p:nvPr>
            <p:ph idx="1"/>
          </p:nvPr>
        </p:nvSpPr>
        <p:spPr>
          <a:xfrm>
            <a:off x="1655763" y="1365250"/>
            <a:ext cx="7129462" cy="26622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0000FF"/>
                </a:solidFill>
                <a:latin typeface="Arial" charset="0"/>
              </a:rPr>
              <a:t>超过触发阈能的事例进行</a:t>
            </a:r>
            <a:r>
              <a:rPr lang="en-US" altLang="zh-CN" sz="2000" b="1" smtClean="0">
                <a:solidFill>
                  <a:srgbClr val="0000FF"/>
                </a:solidFill>
                <a:latin typeface="Arial" charset="0"/>
              </a:rPr>
              <a:t>Root </a:t>
            </a:r>
            <a:r>
              <a:rPr lang="zh-CN" altLang="en-US" sz="2000" b="1" smtClean="0">
                <a:solidFill>
                  <a:srgbClr val="0000FF"/>
                </a:solidFill>
                <a:latin typeface="Arial" charset="0"/>
              </a:rPr>
              <a:t>文件和文本文件输出</a:t>
            </a:r>
            <a:endParaRPr lang="en-US" altLang="zh-CN" sz="2000" b="1" smtClean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altLang="zh-CN" sz="2000" b="1" smtClean="0"/>
              <a:t>Root</a:t>
            </a:r>
            <a:r>
              <a:rPr lang="zh-CN" altLang="en-US" sz="2000" b="1" smtClean="0"/>
              <a:t>文件</a:t>
            </a:r>
            <a:endParaRPr lang="en-US" altLang="zh-CN" sz="2000" b="1" smtClean="0"/>
          </a:p>
          <a:p>
            <a:pPr lvl="1" eaLnBrk="1" hangingPunct="1"/>
            <a:r>
              <a:rPr lang="zh-CN" altLang="en-US" sz="2000" b="1" smtClean="0"/>
              <a:t>事例信息：  原初粒子信息和事例总信息</a:t>
            </a:r>
            <a:endParaRPr lang="en-US" altLang="zh-CN" sz="2000" b="1" smtClean="0"/>
          </a:p>
          <a:p>
            <a:pPr lvl="1" eaLnBrk="1" hangingPunct="1"/>
            <a:r>
              <a:rPr lang="en-US" altLang="zh-CN" sz="2000" b="1" smtClean="0"/>
              <a:t>Hit</a:t>
            </a:r>
            <a:r>
              <a:rPr lang="zh-CN" altLang="en-US" sz="2000" b="1" smtClean="0"/>
              <a:t>信息：    每个</a:t>
            </a:r>
            <a:r>
              <a:rPr lang="en-US" altLang="zh-CN" sz="2000" b="1" smtClean="0"/>
              <a:t>hit</a:t>
            </a:r>
            <a:r>
              <a:rPr lang="zh-CN" altLang="en-US" sz="2000" b="1" smtClean="0"/>
              <a:t>的</a:t>
            </a:r>
            <a:r>
              <a:rPr lang="en-US" altLang="zh-CN" sz="2000" b="1" smtClean="0"/>
              <a:t>TDC</a:t>
            </a:r>
            <a:r>
              <a:rPr lang="zh-CN" altLang="en-US" sz="2000" b="1" smtClean="0"/>
              <a:t>、</a:t>
            </a:r>
            <a:r>
              <a:rPr lang="en-US" altLang="zh-CN" sz="2000" b="1" smtClean="0"/>
              <a:t>ADC</a:t>
            </a:r>
            <a:r>
              <a:rPr lang="zh-CN" altLang="en-US" sz="2000" b="1" smtClean="0"/>
              <a:t>、</a:t>
            </a:r>
            <a:r>
              <a:rPr lang="zh-CN" altLang="en-US" sz="2000" b="1" smtClean="0">
                <a:solidFill>
                  <a:srgbClr val="0070C0"/>
                </a:solidFill>
              </a:rPr>
              <a:t>探测器编号、次级粒子数</a:t>
            </a:r>
            <a:endParaRPr lang="en-US" altLang="zh-CN" sz="2000" b="1" smtClean="0">
              <a:solidFill>
                <a:srgbClr val="0070C0"/>
              </a:solidFill>
            </a:endParaRPr>
          </a:p>
          <a:p>
            <a:pPr eaLnBrk="1" hangingPunct="1"/>
            <a:r>
              <a:rPr lang="zh-CN" altLang="en-US" sz="2000" b="1" smtClean="0"/>
              <a:t>文本文件</a:t>
            </a:r>
            <a:endParaRPr lang="en-US" altLang="zh-CN" sz="2000" b="1" smtClean="0"/>
          </a:p>
          <a:p>
            <a:pPr lvl="1" eaLnBrk="1" hangingPunct="1"/>
            <a:r>
              <a:rPr lang="en-US" altLang="zh-CN" sz="2000" b="1" smtClean="0"/>
              <a:t> Corsika</a:t>
            </a:r>
            <a:r>
              <a:rPr lang="zh-CN" altLang="en-US" sz="2000" b="1" smtClean="0"/>
              <a:t>信息及抽样等信息</a:t>
            </a:r>
          </a:p>
        </p:txBody>
      </p:sp>
      <p:pic>
        <p:nvPicPr>
          <p:cNvPr id="36867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4038" y="334963"/>
            <a:ext cx="241935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3" y="4605338"/>
            <a:ext cx="704691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908050" y="166688"/>
            <a:ext cx="10515600" cy="941387"/>
          </a:xfrm>
        </p:spPr>
        <p:txBody>
          <a:bodyPr/>
          <a:lstStyle/>
          <a:p>
            <a:pPr algn="ctr" eaLnBrk="1" hangingPunct="1"/>
            <a:r>
              <a:rPr lang="zh-CN" altLang="en-US" b="1" smtClean="0"/>
              <a:t>程序框架结构</a:t>
            </a:r>
          </a:p>
        </p:txBody>
      </p:sp>
      <p:grpSp>
        <p:nvGrpSpPr>
          <p:cNvPr id="37890" name="组合 30"/>
          <p:cNvGrpSpPr>
            <a:grpSpLocks/>
          </p:cNvGrpSpPr>
          <p:nvPr/>
        </p:nvGrpSpPr>
        <p:grpSpPr bwMode="auto">
          <a:xfrm>
            <a:off x="1358900" y="1108075"/>
            <a:ext cx="9625013" cy="5572125"/>
            <a:chOff x="717" y="1452"/>
            <a:chExt cx="15160" cy="9424"/>
          </a:xfrm>
        </p:grpSpPr>
        <p:sp>
          <p:nvSpPr>
            <p:cNvPr id="37904" name="文本框 1"/>
            <p:cNvSpPr txBox="1">
              <a:spLocks noChangeArrowheads="1"/>
            </p:cNvSpPr>
            <p:nvPr/>
          </p:nvSpPr>
          <p:spPr bwMode="auto">
            <a:xfrm>
              <a:off x="829" y="1452"/>
              <a:ext cx="4448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u="sng">
                  <a:solidFill>
                    <a:srgbClr val="808080"/>
                  </a:solidFill>
                </a:rPr>
                <a:t>Data and parameter files</a:t>
              </a:r>
            </a:p>
          </p:txBody>
        </p:sp>
        <p:sp>
          <p:nvSpPr>
            <p:cNvPr id="37905" name="文本框 2"/>
            <p:cNvSpPr txBox="1">
              <a:spLocks noChangeArrowheads="1"/>
            </p:cNvSpPr>
            <p:nvPr/>
          </p:nvSpPr>
          <p:spPr bwMode="auto">
            <a:xfrm>
              <a:off x="7461" y="1512"/>
              <a:ext cx="3605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u="sng">
                  <a:solidFill>
                    <a:srgbClr val="808080"/>
                  </a:solidFill>
                </a:rPr>
                <a:t>Geant4 files</a:t>
              </a:r>
            </a:p>
          </p:txBody>
        </p:sp>
        <p:sp>
          <p:nvSpPr>
            <p:cNvPr id="37906" name="文本框 3"/>
            <p:cNvSpPr txBox="1">
              <a:spLocks noChangeArrowheads="1"/>
            </p:cNvSpPr>
            <p:nvPr/>
          </p:nvSpPr>
          <p:spPr bwMode="auto">
            <a:xfrm>
              <a:off x="724" y="2308"/>
              <a:ext cx="3033" cy="61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rgbClr val="0070C0"/>
                  </a:solidFill>
                </a:rPr>
                <a:t>injector.xml</a:t>
              </a:r>
            </a:p>
          </p:txBody>
        </p:sp>
        <p:sp>
          <p:nvSpPr>
            <p:cNvPr id="37907" name="文本框 5"/>
            <p:cNvSpPr txBox="1">
              <a:spLocks noChangeArrowheads="1"/>
            </p:cNvSpPr>
            <p:nvPr/>
          </p:nvSpPr>
          <p:spPr bwMode="auto">
            <a:xfrm>
              <a:off x="5949" y="3587"/>
              <a:ext cx="4939" cy="88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 b="1">
                  <a:solidFill>
                    <a:schemeClr val="accent2"/>
                  </a:solidFill>
                  <a:ea typeface="幼圆" pitchFamily="49" charset="-122"/>
                </a:rPr>
                <a:t>Geometry.cc</a:t>
              </a:r>
            </a:p>
            <a:p>
              <a:pPr algn="ctr"/>
              <a:r>
                <a:rPr lang="en-US" altLang="zh-CN" sz="1400" b="1">
                  <a:solidFill>
                    <a:schemeClr val="accent2"/>
                  </a:solidFill>
                </a:rPr>
                <a:t>DetectorConstruction.cc</a:t>
              </a:r>
            </a:p>
          </p:txBody>
        </p:sp>
        <p:sp>
          <p:nvSpPr>
            <p:cNvPr id="37908" name="文本框 6"/>
            <p:cNvSpPr txBox="1">
              <a:spLocks noChangeArrowheads="1"/>
            </p:cNvSpPr>
            <p:nvPr/>
          </p:nvSpPr>
          <p:spPr bwMode="auto">
            <a:xfrm>
              <a:off x="719" y="8862"/>
              <a:ext cx="3033" cy="573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>
                  <a:solidFill>
                    <a:srgbClr val="00B0F0"/>
                  </a:solidFill>
                </a:rPr>
                <a:t>array.xml</a:t>
              </a:r>
            </a:p>
          </p:txBody>
        </p:sp>
        <p:sp>
          <p:nvSpPr>
            <p:cNvPr id="37909" name="文本框 7"/>
            <p:cNvSpPr txBox="1">
              <a:spLocks noChangeArrowheads="1"/>
            </p:cNvSpPr>
            <p:nvPr/>
          </p:nvSpPr>
          <p:spPr bwMode="auto">
            <a:xfrm>
              <a:off x="5950" y="2267"/>
              <a:ext cx="4938" cy="98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rgbClr val="0070C0"/>
                  </a:solidFill>
                </a:rPr>
                <a:t>PrimaryGeneratorAction.cc</a:t>
              </a:r>
            </a:p>
            <a:p>
              <a:pPr algn="ctr"/>
              <a:r>
                <a:rPr lang="en-US" altLang="zh-CN" sz="1600">
                  <a:solidFill>
                    <a:srgbClr val="0070C0"/>
                  </a:solidFill>
                  <a:ea typeface="幼圆" pitchFamily="49" charset="-122"/>
                </a:rPr>
                <a:t>CorsikaPrimaryGenerator.cc</a:t>
              </a:r>
              <a:endParaRPr lang="en-US" altLang="zh-CN" sz="1600">
                <a:solidFill>
                  <a:srgbClr val="0070C0"/>
                </a:solidFill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3915" y="2550"/>
              <a:ext cx="1923" cy="46"/>
            </a:xfrm>
            <a:prstGeom prst="straightConnector1">
              <a:avLst/>
            </a:prstGeom>
            <a:ln w="412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1" name="文本框 10"/>
            <p:cNvSpPr txBox="1">
              <a:spLocks noChangeArrowheads="1"/>
            </p:cNvSpPr>
            <p:nvPr/>
          </p:nvSpPr>
          <p:spPr bwMode="auto">
            <a:xfrm>
              <a:off x="10999" y="1949"/>
              <a:ext cx="4878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rgbClr val="0070C0"/>
                  </a:solidFill>
                </a:rPr>
                <a:t>Generate particle </a:t>
              </a:r>
            </a:p>
            <a:p>
              <a:pPr algn="ctr"/>
              <a:r>
                <a:rPr lang="en-US" altLang="zh-CN" sz="1600">
                  <a:solidFill>
                    <a:srgbClr val="0070C0"/>
                  </a:solidFill>
                </a:rPr>
                <a:t>(</a:t>
              </a:r>
              <a:r>
                <a:rPr lang="en-US" altLang="zh-CN" sz="1600" b="1">
                  <a:solidFill>
                    <a:srgbClr val="0070C0"/>
                  </a:solidFill>
                </a:rPr>
                <a:t>Read Corsika secondary particle one by one</a:t>
              </a:r>
              <a:r>
                <a:rPr lang="en-US" altLang="zh-CN" sz="1600">
                  <a:solidFill>
                    <a:srgbClr val="0070C0"/>
                  </a:solidFill>
                </a:rPr>
                <a:t>)</a:t>
              </a:r>
            </a:p>
          </p:txBody>
        </p:sp>
        <p:sp>
          <p:nvSpPr>
            <p:cNvPr id="37912" name="文本框 12"/>
            <p:cNvSpPr txBox="1">
              <a:spLocks noChangeArrowheads="1"/>
            </p:cNvSpPr>
            <p:nvPr/>
          </p:nvSpPr>
          <p:spPr bwMode="auto">
            <a:xfrm>
              <a:off x="10888" y="3781"/>
              <a:ext cx="4821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accent2"/>
                  </a:solidFill>
                </a:rPr>
                <a:t>Define the detector and array</a:t>
              </a:r>
            </a:p>
          </p:txBody>
        </p:sp>
        <p:sp>
          <p:nvSpPr>
            <p:cNvPr id="37913" name="文本框 13"/>
            <p:cNvSpPr txBox="1">
              <a:spLocks noChangeArrowheads="1"/>
            </p:cNvSpPr>
            <p:nvPr/>
          </p:nvSpPr>
          <p:spPr bwMode="auto">
            <a:xfrm>
              <a:off x="747" y="3450"/>
              <a:ext cx="3033" cy="14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>
                  <a:solidFill>
                    <a:schemeClr val="accent2"/>
                  </a:solidFill>
                </a:rPr>
                <a:t>detector.xml</a:t>
              </a:r>
            </a:p>
            <a:p>
              <a:pPr algn="ctr"/>
              <a:r>
                <a:rPr lang="en-US" altLang="zh-CN" sz="1600" b="1">
                  <a:solidFill>
                    <a:schemeClr val="accent2"/>
                  </a:solidFill>
                  <a:ea typeface="幼圆" pitchFamily="49" charset="-122"/>
                </a:rPr>
                <a:t>ED_pos_all.txt</a:t>
              </a:r>
            </a:p>
            <a:p>
              <a:pPr algn="ctr"/>
              <a:r>
                <a:rPr lang="en-US" altLang="zh-CN" sz="1600" b="1">
                  <a:solidFill>
                    <a:schemeClr val="accent2"/>
                  </a:solidFill>
                  <a:ea typeface="幼圆" pitchFamily="49" charset="-122"/>
                </a:rPr>
                <a:t>MD_pos_all.txt</a:t>
              </a:r>
              <a:endParaRPr lang="en-US" altLang="zh-CN" sz="1600" b="1">
                <a:solidFill>
                  <a:schemeClr val="accent2"/>
                </a:solidFill>
              </a:endParaRPr>
            </a:p>
          </p:txBody>
        </p:sp>
        <p:sp>
          <p:nvSpPr>
            <p:cNvPr id="37914" name="文本框 14"/>
            <p:cNvSpPr txBox="1">
              <a:spLocks noChangeArrowheads="1"/>
            </p:cNvSpPr>
            <p:nvPr/>
          </p:nvSpPr>
          <p:spPr bwMode="auto">
            <a:xfrm>
              <a:off x="717" y="6036"/>
              <a:ext cx="3035" cy="119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ea typeface="幼圆" pitchFamily="49" charset="-122"/>
                </a:rPr>
                <a:t>LHEvent.cc</a:t>
              </a:r>
            </a:p>
            <a:p>
              <a:pPr algn="ctr"/>
              <a:r>
                <a:rPr lang="en-US" altLang="zh-CN" sz="2000" b="1">
                  <a:solidFill>
                    <a:srgbClr val="FF0000"/>
                  </a:solidFill>
                  <a:ea typeface="幼圆" pitchFamily="49" charset="-122"/>
                </a:rPr>
                <a:t>AG4Bag.cc</a:t>
              </a:r>
              <a:endParaRPr lang="zh-CN" altLang="en-US" sz="2000" b="1">
                <a:solidFill>
                  <a:srgbClr val="FF0000"/>
                </a:solidFill>
                <a:ea typeface="幼圆" pitchFamily="49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4480" y="2389"/>
              <a:ext cx="25" cy="76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6" name="文本框 18"/>
            <p:cNvSpPr txBox="1">
              <a:spLocks noChangeArrowheads="1"/>
            </p:cNvSpPr>
            <p:nvPr/>
          </p:nvSpPr>
          <p:spPr bwMode="auto">
            <a:xfrm>
              <a:off x="6328" y="4871"/>
              <a:ext cx="4220" cy="3072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 b="1">
                  <a:solidFill>
                    <a:srgbClr val="00B050"/>
                  </a:solidFill>
                </a:rPr>
                <a:t>PhysicList.cc</a:t>
              </a:r>
            </a:p>
            <a:p>
              <a:pPr algn="ctr"/>
              <a:r>
                <a:rPr lang="en-US" altLang="zh-CN" sz="1400" b="1">
                  <a:solidFill>
                    <a:srgbClr val="00B050"/>
                  </a:solidFill>
                </a:rPr>
                <a:t>OpProcess.cc</a:t>
              </a:r>
            </a:p>
            <a:p>
              <a:pPr algn="ctr"/>
              <a:r>
                <a:rPr lang="en-US" altLang="zh-CN" sz="1400" b="1">
                  <a:solidFill>
                    <a:srgbClr val="00B050"/>
                  </a:solidFill>
                </a:rPr>
                <a:t>RunAction.cc</a:t>
              </a:r>
            </a:p>
            <a:p>
              <a:pPr algn="ctr"/>
              <a:r>
                <a:rPr lang="en-US" altLang="zh-CN" sz="1400" b="1">
                  <a:solidFill>
                    <a:srgbClr val="00B050"/>
                  </a:solidFill>
                </a:rPr>
                <a:t>EventAction.cc</a:t>
              </a:r>
            </a:p>
            <a:p>
              <a:pPr algn="ctr"/>
              <a:r>
                <a:rPr lang="en-US" altLang="zh-CN" sz="1400" b="1">
                  <a:solidFill>
                    <a:srgbClr val="00B050"/>
                  </a:solidFill>
                  <a:ea typeface="幼圆" pitchFamily="49" charset="-122"/>
                </a:rPr>
                <a:t>TrackingAction.cc</a:t>
              </a:r>
            </a:p>
            <a:p>
              <a:pPr algn="ctr"/>
              <a:r>
                <a:rPr lang="en-US" altLang="zh-CN" sz="1400" b="1">
                  <a:solidFill>
                    <a:srgbClr val="00B050"/>
                  </a:solidFill>
                </a:rPr>
                <a:t>SteppingAction.cc</a:t>
              </a:r>
            </a:p>
            <a:p>
              <a:pPr algn="ctr"/>
              <a:r>
                <a:rPr lang="en-US" altLang="zh-CN" sz="1400" b="1">
                  <a:solidFill>
                    <a:srgbClr val="00B050"/>
                  </a:solidFill>
                  <a:ea typeface="幼圆" pitchFamily="49" charset="-122"/>
                </a:rPr>
                <a:t>MD_PMTSD.cc</a:t>
              </a:r>
            </a:p>
            <a:p>
              <a:pPr algn="ctr"/>
              <a:r>
                <a:rPr lang="en-US" altLang="zh-CN" sz="1400" b="1">
                  <a:solidFill>
                    <a:srgbClr val="00B050"/>
                  </a:solidFill>
                  <a:ea typeface="幼圆" pitchFamily="49" charset="-122"/>
                </a:rPr>
                <a:t>ED_PMTSD.cc</a:t>
              </a:r>
              <a:endParaRPr lang="en-US" altLang="zh-CN" sz="1400" b="1">
                <a:solidFill>
                  <a:srgbClr val="00B050"/>
                </a:solidFill>
              </a:endParaRPr>
            </a:p>
          </p:txBody>
        </p:sp>
        <p:cxnSp>
          <p:nvCxnSpPr>
            <p:cNvPr id="20" name="直接箭头连接符 19"/>
            <p:cNvCxnSpPr>
              <a:stCxn id="37919" idx="1"/>
            </p:cNvCxnSpPr>
            <p:nvPr/>
          </p:nvCxnSpPr>
          <p:spPr>
            <a:xfrm flipH="1">
              <a:off x="9866" y="5106"/>
              <a:ext cx="1200" cy="0"/>
            </a:xfrm>
            <a:prstGeom prst="straightConnector1">
              <a:avLst/>
            </a:prstGeom>
            <a:ln w="31750">
              <a:solidFill>
                <a:srgbClr val="008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37920" idx="1"/>
            </p:cNvCxnSpPr>
            <p:nvPr/>
          </p:nvCxnSpPr>
          <p:spPr>
            <a:xfrm flipH="1">
              <a:off x="9879" y="6655"/>
              <a:ext cx="1598" cy="21"/>
            </a:xfrm>
            <a:prstGeom prst="straightConnector1">
              <a:avLst/>
            </a:prstGeom>
            <a:ln w="317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9" name="文本框 21"/>
            <p:cNvSpPr txBox="1">
              <a:spLocks noChangeArrowheads="1"/>
            </p:cNvSpPr>
            <p:nvPr/>
          </p:nvSpPr>
          <p:spPr bwMode="auto">
            <a:xfrm>
              <a:off x="11066" y="4822"/>
              <a:ext cx="3659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solidFill>
                    <a:srgbClr val="00B050"/>
                  </a:solidFill>
                </a:rPr>
                <a:t>define processes &amp;cuts</a:t>
              </a:r>
            </a:p>
          </p:txBody>
        </p:sp>
        <p:sp>
          <p:nvSpPr>
            <p:cNvPr id="37920" name="文本框 22"/>
            <p:cNvSpPr txBox="1">
              <a:spLocks noChangeArrowheads="1"/>
            </p:cNvSpPr>
            <p:nvPr/>
          </p:nvSpPr>
          <p:spPr bwMode="auto">
            <a:xfrm>
              <a:off x="11476" y="6368"/>
              <a:ext cx="2838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noProof="1">
                  <a:solidFill>
                    <a:srgbClr val="00B050"/>
                  </a:solidFill>
                  <a:ea typeface="幼圆" pitchFamily="49" charset="-122"/>
                </a:rPr>
                <a:t>Fast simulation</a:t>
              </a:r>
              <a:endParaRPr lang="en-US" altLang="zh-CN" sz="1600" noProof="1">
                <a:solidFill>
                  <a:srgbClr val="00B050"/>
                </a:solidFill>
                <a:latin typeface="Century Gothic" pitchFamily="34" charset="0"/>
                <a:ea typeface="幼圆" pitchFamily="49" charset="-122"/>
              </a:endParaRPr>
            </a:p>
          </p:txBody>
        </p:sp>
        <p:sp>
          <p:nvSpPr>
            <p:cNvPr id="37921" name="文本框 25"/>
            <p:cNvSpPr txBox="1">
              <a:spLocks noChangeArrowheads="1"/>
            </p:cNvSpPr>
            <p:nvPr/>
          </p:nvSpPr>
          <p:spPr bwMode="auto">
            <a:xfrm>
              <a:off x="6928" y="8448"/>
              <a:ext cx="2956" cy="885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 b="1">
                  <a:solidFill>
                    <a:srgbClr val="00B0F0"/>
                  </a:solidFill>
                  <a:ea typeface="幼圆" pitchFamily="49" charset="-122"/>
                </a:rPr>
                <a:t>EventAction.cc</a:t>
              </a:r>
            </a:p>
            <a:p>
              <a:pPr algn="ctr"/>
              <a:r>
                <a:rPr lang="en-US" altLang="zh-CN" sz="1400" b="1">
                  <a:solidFill>
                    <a:srgbClr val="00B0F0"/>
                  </a:solidFill>
                  <a:ea typeface="幼圆" pitchFamily="49" charset="-122"/>
                </a:rPr>
                <a:t>HitDigitizer.cc</a:t>
              </a:r>
              <a:endParaRPr lang="en-US" altLang="zh-CN" sz="1400">
                <a:solidFill>
                  <a:srgbClr val="00B0F0"/>
                </a:solidFill>
              </a:endParaRPr>
            </a:p>
          </p:txBody>
        </p:sp>
        <p:sp>
          <p:nvSpPr>
            <p:cNvPr id="37922" name="文本框 29"/>
            <p:cNvSpPr txBox="1">
              <a:spLocks noChangeArrowheads="1"/>
            </p:cNvSpPr>
            <p:nvPr/>
          </p:nvSpPr>
          <p:spPr bwMode="auto">
            <a:xfrm>
              <a:off x="6458" y="9783"/>
              <a:ext cx="4075" cy="1093"/>
            </a:xfrm>
            <a:prstGeom prst="rect">
              <a:avLst/>
            </a:prstGeom>
            <a:noFill/>
            <a:ln w="9525">
              <a:solidFill>
                <a:srgbClr val="59595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rgbClr val="FF0000"/>
                  </a:solidFill>
                </a:rPr>
                <a:t>Output ROOT file</a:t>
              </a:r>
            </a:p>
            <a:p>
              <a:pPr algn="ctr"/>
              <a:r>
                <a:rPr lang="en-US" altLang="zh-CN">
                  <a:solidFill>
                    <a:srgbClr val="FF0000"/>
                  </a:solidFill>
                </a:rPr>
                <a:t>and info file</a:t>
              </a:r>
            </a:p>
          </p:txBody>
        </p:sp>
      </p:grpSp>
      <p:cxnSp>
        <p:nvCxnSpPr>
          <p:cNvPr id="32" name="直接箭头连接符 31"/>
          <p:cNvCxnSpPr/>
          <p:nvPr/>
        </p:nvCxnSpPr>
        <p:spPr>
          <a:xfrm flipV="1">
            <a:off x="3387725" y="2662238"/>
            <a:ext cx="1222375" cy="26987"/>
          </a:xfrm>
          <a:prstGeom prst="straightConnector1">
            <a:avLst/>
          </a:prstGeom>
          <a:ln w="41275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8229600" y="5292725"/>
            <a:ext cx="2479675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noProof="1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ea"/>
              </a:rPr>
              <a:t>Hit digitizer, add noise hit, trigger selection</a:t>
            </a:r>
            <a:endParaRPr lang="en-US" altLang="zh-CN" sz="1600" noProof="1">
              <a:solidFill>
                <a:srgbClr val="00B0F0"/>
              </a:solidFill>
              <a:latin typeface="+mn-lt"/>
              <a:ea typeface="+mn-ea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 flipH="1">
            <a:off x="3043238" y="1817688"/>
            <a:ext cx="1622425" cy="19685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flipH="1">
            <a:off x="3186113" y="2874963"/>
            <a:ext cx="1703387" cy="10922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 flipV="1">
            <a:off x="3278188" y="4391025"/>
            <a:ext cx="1955800" cy="69691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 flipV="1">
            <a:off x="3421063" y="5614988"/>
            <a:ext cx="1670050" cy="31750"/>
          </a:xfrm>
          <a:prstGeom prst="straightConnector1">
            <a:avLst/>
          </a:prstGeom>
          <a:ln w="41275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>
            <a:endCxn id="37914" idx="3"/>
          </p:cNvCxnSpPr>
          <p:nvPr/>
        </p:nvCxnSpPr>
        <p:spPr>
          <a:xfrm flipH="1">
            <a:off x="3286125" y="4064000"/>
            <a:ext cx="1562100" cy="10795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H="1" flipV="1">
            <a:off x="3135313" y="4564063"/>
            <a:ext cx="1839912" cy="174148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 flipH="1">
            <a:off x="6165850" y="5770563"/>
            <a:ext cx="3175" cy="268287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H="1">
            <a:off x="6953250" y="5605463"/>
            <a:ext cx="1276350" cy="0"/>
          </a:xfrm>
          <a:prstGeom prst="straightConnector1">
            <a:avLst/>
          </a:prstGeom>
          <a:ln w="41275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6164263" y="4964113"/>
            <a:ext cx="1587" cy="268287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6162675" y="2847975"/>
            <a:ext cx="1588" cy="26670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>
            <a:off x="6161088" y="2152650"/>
            <a:ext cx="1587" cy="26670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2489200" y="373063"/>
            <a:ext cx="6464300" cy="1281112"/>
          </a:xfrm>
        </p:spPr>
        <p:txBody>
          <a:bodyPr/>
          <a:lstStyle/>
          <a:p>
            <a:pPr algn="ctr" eaLnBrk="1" hangingPunct="1"/>
            <a:r>
              <a:rPr lang="zh-CN" altLang="en-US" b="1" smtClean="0"/>
              <a:t>主要参数设置文件</a:t>
            </a:r>
          </a:p>
        </p:txBody>
      </p:sp>
      <p:sp>
        <p:nvSpPr>
          <p:cNvPr id="38914" name="内容占位符 2"/>
          <p:cNvSpPr>
            <a:spLocks noGrp="1"/>
          </p:cNvSpPr>
          <p:nvPr>
            <p:ph idx="1"/>
          </p:nvPr>
        </p:nvSpPr>
        <p:spPr>
          <a:xfrm>
            <a:off x="1457325" y="1997075"/>
            <a:ext cx="10418763" cy="42211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smtClean="0">
                <a:solidFill>
                  <a:schemeClr val="tx1"/>
                </a:solidFill>
              </a:rPr>
              <a:t>xml/injector.xml                   </a:t>
            </a:r>
            <a:r>
              <a:rPr lang="zh-CN" altLang="en-US" sz="2800" b="1" smtClean="0">
                <a:solidFill>
                  <a:schemeClr val="tx1"/>
                </a:solidFill>
              </a:rPr>
              <a:t>运行模式和单粒子模式下产生子</a:t>
            </a:r>
            <a:endParaRPr lang="en-US" altLang="zh-CN" sz="2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smtClean="0">
                <a:solidFill>
                  <a:schemeClr val="tx1"/>
                </a:solidFill>
              </a:rPr>
              <a:t> xml/detector.xml                 </a:t>
            </a:r>
            <a:r>
              <a:rPr lang="zh-CN" altLang="en-US" sz="2800" b="1" smtClean="0">
                <a:solidFill>
                  <a:schemeClr val="tx1"/>
                </a:solidFill>
              </a:rPr>
              <a:t>探测器尺寸及性质参数</a:t>
            </a:r>
            <a:endParaRPr lang="en-US" altLang="zh-CN" sz="2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smtClean="0">
                <a:solidFill>
                  <a:schemeClr val="tx1"/>
                </a:solidFill>
              </a:rPr>
              <a:t> xml/array.xml                       </a:t>
            </a:r>
            <a:r>
              <a:rPr lang="zh-CN" altLang="en-US" sz="2800" b="1" smtClean="0">
                <a:solidFill>
                  <a:schemeClr val="tx1"/>
                </a:solidFill>
              </a:rPr>
              <a:t>信号、噪声、触发判选参数</a:t>
            </a:r>
            <a:r>
              <a:rPr lang="en-US" altLang="zh-CN" sz="2800" b="1" smtClean="0">
                <a:solidFill>
                  <a:schemeClr val="tx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smtClean="0">
                <a:solidFill>
                  <a:schemeClr val="tx1"/>
                </a:solidFill>
              </a:rPr>
              <a:t> config/ED_pos_all.txt          ED</a:t>
            </a:r>
            <a:r>
              <a:rPr lang="zh-CN" altLang="en-US" sz="2800" b="1" smtClean="0">
                <a:solidFill>
                  <a:schemeClr val="tx1"/>
                </a:solidFill>
              </a:rPr>
              <a:t>旋转、各探测器</a:t>
            </a:r>
            <a:r>
              <a:rPr lang="en-US" altLang="zh-CN" sz="2800" b="1" smtClean="0">
                <a:solidFill>
                  <a:schemeClr val="tx1"/>
                </a:solidFill>
              </a:rPr>
              <a:t>3</a:t>
            </a:r>
            <a:r>
              <a:rPr lang="zh-CN" altLang="en-US" sz="2800" b="1" smtClean="0">
                <a:solidFill>
                  <a:schemeClr val="tx1"/>
                </a:solidFill>
              </a:rPr>
              <a:t>维坐标</a:t>
            </a:r>
            <a:endParaRPr lang="en-US" altLang="zh-CN" sz="2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smtClean="0">
                <a:solidFill>
                  <a:schemeClr val="tx1"/>
                </a:solidFill>
              </a:rPr>
              <a:t> config/MD_pos_all.txt        MD</a:t>
            </a:r>
            <a:r>
              <a:rPr lang="zh-CN" altLang="en-US" sz="2800" b="1" smtClean="0">
                <a:solidFill>
                  <a:schemeClr val="tx1"/>
                </a:solidFill>
              </a:rPr>
              <a:t>各探测器</a:t>
            </a:r>
            <a:r>
              <a:rPr lang="en-US" altLang="zh-CN" sz="2800" b="1" smtClean="0">
                <a:solidFill>
                  <a:schemeClr val="tx1"/>
                </a:solidFill>
              </a:rPr>
              <a:t>3</a:t>
            </a:r>
            <a:r>
              <a:rPr lang="zh-CN" altLang="en-US" sz="2800" b="1" smtClean="0">
                <a:solidFill>
                  <a:schemeClr val="tx1"/>
                </a:solidFill>
              </a:rPr>
              <a:t>维坐标</a:t>
            </a:r>
            <a:endParaRPr lang="en-US" altLang="zh-CN" sz="28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6788150" cy="1281112"/>
          </a:xfrm>
        </p:spPr>
        <p:txBody>
          <a:bodyPr/>
          <a:lstStyle/>
          <a:p>
            <a:pPr algn="ctr" eaLnBrk="1" hangingPunct="1"/>
            <a:r>
              <a:rPr lang="zh-CN" altLang="en-US" b="1" smtClean="0"/>
              <a:t>内容</a:t>
            </a:r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2589213" y="2133600"/>
            <a:ext cx="7167562" cy="3778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smtClean="0">
                <a:solidFill>
                  <a:schemeClr val="tx1"/>
                </a:solidFill>
              </a:rPr>
              <a:t>1. LHAASO</a:t>
            </a:r>
            <a:r>
              <a:rPr lang="zh-CN" altLang="en-US" sz="3200" b="1" smtClean="0">
                <a:solidFill>
                  <a:schemeClr val="tx1"/>
                </a:solidFill>
              </a:rPr>
              <a:t>及</a:t>
            </a:r>
            <a:r>
              <a:rPr lang="en-US" altLang="zh-CN" sz="3200" b="1" smtClean="0">
                <a:solidFill>
                  <a:schemeClr val="tx1"/>
                </a:solidFill>
              </a:rPr>
              <a:t>KM2A</a:t>
            </a:r>
            <a:r>
              <a:rPr lang="zh-CN" altLang="en-US" sz="3200" b="1" smtClean="0">
                <a:solidFill>
                  <a:schemeClr val="tx1"/>
                </a:solidFill>
              </a:rPr>
              <a:t>简介</a:t>
            </a:r>
            <a:endParaRPr lang="en-US" altLang="zh-CN" sz="32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smtClean="0">
                <a:solidFill>
                  <a:schemeClr val="tx1"/>
                </a:solidFill>
              </a:rPr>
              <a:t>2. KM2A</a:t>
            </a:r>
            <a:r>
              <a:rPr lang="zh-CN" altLang="en-US" sz="3200" b="1" smtClean="0">
                <a:solidFill>
                  <a:schemeClr val="tx1"/>
                </a:solidFill>
              </a:rPr>
              <a:t>全模拟程序</a:t>
            </a:r>
            <a:endParaRPr lang="en-US" altLang="zh-CN" sz="32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smtClean="0">
                <a:solidFill>
                  <a:schemeClr val="tx1"/>
                </a:solidFill>
              </a:rPr>
              <a:t>3. </a:t>
            </a:r>
            <a:r>
              <a:rPr lang="zh-CN" altLang="en-US" sz="3200" b="1" smtClean="0">
                <a:solidFill>
                  <a:schemeClr val="tx1"/>
                </a:solidFill>
              </a:rPr>
              <a:t>程序耗时</a:t>
            </a:r>
            <a:endParaRPr lang="en-US" altLang="zh-CN" sz="32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smtClean="0">
                <a:solidFill>
                  <a:schemeClr val="tx1"/>
                </a:solidFill>
              </a:rPr>
              <a:t>4. </a:t>
            </a:r>
            <a:r>
              <a:rPr lang="zh-CN" altLang="en-US" sz="3200" b="1" smtClean="0">
                <a:solidFill>
                  <a:schemeClr val="tx1"/>
                </a:solidFill>
              </a:rPr>
              <a:t>总结</a:t>
            </a:r>
          </a:p>
          <a:p>
            <a:pPr eaLnBrk="1" hangingPunct="1">
              <a:lnSpc>
                <a:spcPct val="150000"/>
              </a:lnSpc>
            </a:pPr>
            <a:endParaRPr lang="zh-CN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773113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b="1" smtClean="0">
                <a:solidFill>
                  <a:schemeClr val="tx1"/>
                </a:solidFill>
              </a:rPr>
              <a:t>3. </a:t>
            </a:r>
            <a:r>
              <a:rPr lang="zh-CN" altLang="en-US" b="1" smtClean="0">
                <a:solidFill>
                  <a:schemeClr val="tx1"/>
                </a:solidFill>
              </a:rPr>
              <a:t>运行时间</a:t>
            </a:r>
            <a:endParaRPr lang="en-US" altLang="zh-CN" b="1" smtClean="0">
              <a:solidFill>
                <a:schemeClr val="tx1"/>
              </a:solidFill>
            </a:endParaRPr>
          </a:p>
        </p:txBody>
      </p:sp>
      <p:sp>
        <p:nvSpPr>
          <p:cNvPr id="39938" name="内容占位符 2"/>
          <p:cNvSpPr>
            <a:spLocks noGrp="1"/>
          </p:cNvSpPr>
          <p:nvPr>
            <p:ph idx="1"/>
          </p:nvPr>
        </p:nvSpPr>
        <p:spPr>
          <a:xfrm>
            <a:off x="2325688" y="1192213"/>
            <a:ext cx="9318625" cy="52197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单元探测器全模拟</a:t>
            </a:r>
            <a:r>
              <a:rPr lang="zh-CN" altLang="en-US" b="1" smtClean="0">
                <a:solidFill>
                  <a:schemeClr val="tx1"/>
                </a:solidFill>
                <a:latin typeface="Arial" charset="0"/>
              </a:rPr>
              <a:t>（</a:t>
            </a:r>
            <a:r>
              <a:rPr lang="en-US" altLang="zh-CN" b="1" smtClean="0">
                <a:solidFill>
                  <a:schemeClr val="tx1"/>
                </a:solidFill>
                <a:latin typeface="Arial" charset="0"/>
              </a:rPr>
              <a:t>5GeV muon</a:t>
            </a:r>
            <a:r>
              <a:rPr lang="zh-CN" altLang="en-US" b="1" smtClean="0">
                <a:solidFill>
                  <a:schemeClr val="tx1"/>
                </a:solidFill>
                <a:latin typeface="Arial" charset="0"/>
              </a:rPr>
              <a:t>为例）</a:t>
            </a:r>
            <a:endParaRPr lang="en-US" altLang="zh-CN" b="1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/>
            <a:r>
              <a:rPr lang="zh-CN" altLang="en-US" b="1" smtClean="0">
                <a:latin typeface="Arial" charset="0"/>
              </a:rPr>
              <a:t>单</a:t>
            </a:r>
            <a:r>
              <a:rPr lang="en-US" altLang="zh-CN" b="1" smtClean="0">
                <a:latin typeface="Arial" charset="0"/>
              </a:rPr>
              <a:t>ED</a:t>
            </a:r>
            <a:r>
              <a:rPr lang="zh-CN" altLang="en-US" b="1" smtClean="0">
                <a:latin typeface="Arial" charset="0"/>
              </a:rPr>
              <a:t>探测器：   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2s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每粒子</a:t>
            </a:r>
            <a:endParaRPr lang="en-US" altLang="zh-CN" b="1" smtClean="0">
              <a:solidFill>
                <a:srgbClr val="0000FF"/>
              </a:solidFill>
              <a:latin typeface="Arial" charset="0"/>
            </a:endParaRPr>
          </a:p>
          <a:p>
            <a:pPr marL="0" indent="0" eaLnBrk="1" hangingPunct="1"/>
            <a:r>
              <a:rPr lang="zh-CN" altLang="en-US" b="1" smtClean="0">
                <a:latin typeface="Arial" charset="0"/>
              </a:rPr>
              <a:t>单</a:t>
            </a:r>
            <a:r>
              <a:rPr lang="en-US" altLang="zh-CN" b="1" smtClean="0">
                <a:latin typeface="Arial" charset="0"/>
              </a:rPr>
              <a:t>MD</a:t>
            </a:r>
            <a:r>
              <a:rPr lang="zh-CN" altLang="en-US" b="1" smtClean="0">
                <a:latin typeface="Arial" charset="0"/>
              </a:rPr>
              <a:t>探测器：  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2s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每粒子</a:t>
            </a:r>
            <a:endParaRPr lang="en-US" altLang="zh-CN" b="1" smtClean="0"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2. YBJ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工程阵列  </a:t>
            </a:r>
            <a:r>
              <a:rPr lang="en-US" altLang="zh-CN" b="1" smtClean="0">
                <a:solidFill>
                  <a:schemeClr val="tx1"/>
                </a:solidFill>
                <a:latin typeface="Arial" charset="0"/>
              </a:rPr>
              <a:t>(10-100TeV </a:t>
            </a:r>
            <a:r>
              <a:rPr lang="zh-CN" altLang="en-US" b="1" smtClean="0">
                <a:solidFill>
                  <a:schemeClr val="tx1"/>
                </a:solidFill>
                <a:latin typeface="Arial" charset="0"/>
              </a:rPr>
              <a:t>质子</a:t>
            </a:r>
            <a:r>
              <a:rPr lang="en-US" altLang="zh-CN" b="1" smtClean="0">
                <a:solidFill>
                  <a:schemeClr val="tx1"/>
                </a:solidFill>
                <a:latin typeface="Arial" charset="0"/>
              </a:rPr>
              <a:t>shower</a:t>
            </a:r>
            <a:r>
              <a:rPr lang="zh-CN" altLang="en-US" b="1" smtClean="0">
                <a:solidFill>
                  <a:schemeClr val="tx1"/>
                </a:solidFill>
                <a:latin typeface="Arial" charset="0"/>
              </a:rPr>
              <a:t>为例</a:t>
            </a:r>
            <a:r>
              <a:rPr lang="en-US" altLang="zh-CN" b="1" smtClean="0">
                <a:solidFill>
                  <a:schemeClr val="tx1"/>
                </a:solidFill>
                <a:latin typeface="Arial" charset="0"/>
              </a:rPr>
              <a:t>, R=2m)</a:t>
            </a:r>
          </a:p>
          <a:p>
            <a:pPr marL="0" indent="0" eaLnBrk="1" hangingPunct="1"/>
            <a:r>
              <a:rPr lang="zh-CN" altLang="en-US" b="1" smtClean="0">
                <a:latin typeface="Arial" charset="0"/>
              </a:rPr>
              <a:t>全模拟：    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76.2s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每事例</a:t>
            </a:r>
            <a:endParaRPr lang="en-US" altLang="zh-CN" b="1" smtClean="0">
              <a:solidFill>
                <a:srgbClr val="0000FF"/>
              </a:solidFill>
              <a:latin typeface="Arial" charset="0"/>
            </a:endParaRPr>
          </a:p>
          <a:p>
            <a:pPr marL="0" indent="0" eaLnBrk="1" hangingPunct="1"/>
            <a:r>
              <a:rPr lang="zh-CN" altLang="en-US" b="1" smtClean="0">
                <a:latin typeface="Arial" charset="0"/>
              </a:rPr>
              <a:t>加速模拟： 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18.9s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每事例</a:t>
            </a:r>
            <a:endParaRPr lang="en-US" altLang="zh-CN" b="1" smtClean="0">
              <a:solidFill>
                <a:srgbClr val="0000FF"/>
              </a:solidFill>
              <a:latin typeface="Arial" charset="0"/>
            </a:endParaRPr>
          </a:p>
          <a:p>
            <a:pPr marL="0" indent="0" eaLnBrk="1" hangingPunct="1"/>
            <a:r>
              <a:rPr lang="zh-CN" altLang="en-US" b="1" smtClean="0">
                <a:latin typeface="Arial" charset="0"/>
              </a:rPr>
              <a:t>加速模拟（</a:t>
            </a:r>
            <a:r>
              <a:rPr lang="en-US" altLang="zh-CN" b="1" smtClean="0">
                <a:latin typeface="Arial" charset="0"/>
              </a:rPr>
              <a:t>NO MD</a:t>
            </a:r>
            <a:r>
              <a:rPr lang="zh-CN" altLang="en-US" b="1" smtClean="0">
                <a:latin typeface="Arial" charset="0"/>
              </a:rPr>
              <a:t>）： 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0.8s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每事例</a:t>
            </a:r>
            <a:endParaRPr lang="en-US" altLang="zh-CN" b="1" smtClean="0">
              <a:latin typeface="Arial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3. KM2A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全阵列 </a:t>
            </a:r>
            <a:r>
              <a:rPr lang="zh-CN" altLang="en-US" b="1" smtClean="0">
                <a:solidFill>
                  <a:srgbClr val="FF0000"/>
                </a:solidFill>
                <a:latin typeface="Arial" charset="0"/>
              </a:rPr>
              <a:t>（加速模拟加速</a:t>
            </a:r>
            <a:r>
              <a:rPr lang="en-US" altLang="zh-CN" b="1" smtClean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zh-CN" altLang="en-US" b="1" smtClean="0">
                <a:solidFill>
                  <a:srgbClr val="FF0000"/>
                </a:solidFill>
                <a:latin typeface="Arial" charset="0"/>
              </a:rPr>
              <a:t>倍）</a:t>
            </a:r>
            <a:endParaRPr lang="en-US" altLang="zh-CN" b="1" smtClean="0">
              <a:solidFill>
                <a:srgbClr val="FF0000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altLang="zh-CN" b="1" smtClean="0">
                <a:latin typeface="Arial" charset="0"/>
              </a:rPr>
              <a:t>10-100TeV</a:t>
            </a:r>
            <a:r>
              <a:rPr lang="zh-CN" altLang="en-US" b="1" smtClean="0">
                <a:latin typeface="Arial" charset="0"/>
              </a:rPr>
              <a:t>，  </a:t>
            </a:r>
            <a:r>
              <a:rPr lang="en-US" altLang="zh-CN" b="1" smtClean="0">
                <a:latin typeface="Arial" charset="0"/>
              </a:rPr>
              <a:t>R=800m  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约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5.5s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每事例     （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1.5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万事例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/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天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/CPU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，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~34%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触发）</a:t>
            </a:r>
          </a:p>
          <a:p>
            <a:pPr marL="0" indent="0" eaLnBrk="1" hangingPunct="1"/>
            <a:r>
              <a:rPr lang="en-US" altLang="zh-CN" b="1" smtClean="0">
                <a:latin typeface="Arial" charset="0"/>
              </a:rPr>
              <a:t>0.1-1PeV</a:t>
            </a:r>
            <a:r>
              <a:rPr lang="zh-CN" altLang="en-US" b="1" smtClean="0">
                <a:latin typeface="Arial" charset="0"/>
              </a:rPr>
              <a:t>，    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R=800m   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约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120s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每事例    （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700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事例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/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天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/CPU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，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  ~80%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触发）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                          </a:t>
            </a:r>
            <a:r>
              <a:rPr lang="en-US" altLang="zh-CN" b="1" smtClean="0">
                <a:latin typeface="Arial" charset="0"/>
              </a:rPr>
              <a:t>R=1200m 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约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31s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每事例     （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2700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事例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/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天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/CPU,   ~40%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触发）</a:t>
            </a:r>
          </a:p>
          <a:p>
            <a:pPr marL="0" indent="0" eaLnBrk="1" hangingPunct="1"/>
            <a:r>
              <a:rPr lang="en-US" altLang="zh-CN" b="1" smtClean="0">
                <a:latin typeface="Arial" charset="0"/>
              </a:rPr>
              <a:t>1-10PeV</a:t>
            </a:r>
            <a:r>
              <a:rPr lang="zh-CN" altLang="en-US" b="1" smtClean="0">
                <a:latin typeface="Arial" charset="0"/>
              </a:rPr>
              <a:t>，     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R=800m   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约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1386s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每事例 （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60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事例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/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天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/CPU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，    </a:t>
            </a:r>
            <a:r>
              <a:rPr lang="en-US" altLang="zh-CN" b="1" smtClean="0">
                <a:solidFill>
                  <a:schemeClr val="tx2"/>
                </a:solidFill>
                <a:latin typeface="Arial" charset="0"/>
              </a:rPr>
              <a:t>~100%</a:t>
            </a:r>
            <a:r>
              <a:rPr lang="zh-CN" altLang="en-US" b="1" smtClean="0">
                <a:solidFill>
                  <a:schemeClr val="tx2"/>
                </a:solidFill>
                <a:latin typeface="Arial" charset="0"/>
              </a:rPr>
              <a:t>触发）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                          </a:t>
            </a:r>
            <a:r>
              <a:rPr lang="en-US" altLang="zh-CN" b="1" smtClean="0">
                <a:latin typeface="Arial" charset="0"/>
              </a:rPr>
              <a:t>R=1200m 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约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199s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每事例  （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400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事例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/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天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/CPU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，   </a:t>
            </a:r>
            <a:r>
              <a:rPr lang="en-US" altLang="zh-CN" b="1" smtClean="0">
                <a:solidFill>
                  <a:srgbClr val="0000FF"/>
                </a:solidFill>
                <a:latin typeface="Arial" charset="0"/>
              </a:rPr>
              <a:t>~75%</a:t>
            </a:r>
            <a:r>
              <a:rPr lang="zh-CN" altLang="en-US" b="1" smtClean="0">
                <a:solidFill>
                  <a:srgbClr val="0000FF"/>
                </a:solidFill>
                <a:latin typeface="Arial" charset="0"/>
              </a:rPr>
              <a:t>触发） </a:t>
            </a:r>
            <a:endParaRPr lang="en-US" altLang="zh-CN" b="1" smtClean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1713" cy="1325563"/>
          </a:xfrm>
        </p:spPr>
        <p:txBody>
          <a:bodyPr/>
          <a:lstStyle/>
          <a:p>
            <a:pPr algn="ctr" eaLnBrk="1" hangingPunct="1"/>
            <a:r>
              <a:rPr lang="en-US" altLang="zh-CN" b="1" smtClean="0">
                <a:solidFill>
                  <a:schemeClr val="tx1"/>
                </a:solidFill>
              </a:rPr>
              <a:t>4. </a:t>
            </a:r>
            <a:r>
              <a:rPr lang="zh-CN" altLang="en-US" b="1" smtClean="0">
                <a:solidFill>
                  <a:schemeClr val="tx1"/>
                </a:solidFill>
              </a:rPr>
              <a:t>总结与展望</a:t>
            </a:r>
            <a:endParaRPr lang="en-US" altLang="zh-CN" b="1" smtClean="0">
              <a:solidFill>
                <a:schemeClr val="tx1"/>
              </a:solidFill>
            </a:endParaRPr>
          </a:p>
        </p:txBody>
      </p:sp>
      <p:sp>
        <p:nvSpPr>
          <p:cNvPr id="40962" name="内容占位符 2"/>
          <p:cNvSpPr>
            <a:spLocks noGrp="1"/>
          </p:cNvSpPr>
          <p:nvPr>
            <p:ph idx="1"/>
          </p:nvPr>
        </p:nvSpPr>
        <p:spPr>
          <a:xfrm>
            <a:off x="2312988" y="1690688"/>
            <a:ext cx="9023350" cy="4621212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zh-CN" altLang="en-US" sz="2400" b="1" smtClean="0">
                <a:latin typeface="幼圆" pitchFamily="49" charset="-122"/>
              </a:rPr>
              <a:t>目前基于</a:t>
            </a:r>
            <a:r>
              <a:rPr lang="en-US" altLang="zh-CN" sz="2400" b="1" smtClean="0">
                <a:latin typeface="幼圆" pitchFamily="49" charset="-122"/>
              </a:rPr>
              <a:t>Geant4</a:t>
            </a:r>
            <a:r>
              <a:rPr lang="zh-CN" altLang="en-US" sz="2400" b="1" smtClean="0">
                <a:latin typeface="幼圆" pitchFamily="49" charset="-122"/>
              </a:rPr>
              <a:t>基本完成</a:t>
            </a:r>
            <a:r>
              <a:rPr lang="en-US" altLang="zh-CN" sz="2400" b="1" smtClean="0">
                <a:latin typeface="幼圆" pitchFamily="49" charset="-122"/>
              </a:rPr>
              <a:t>KM2A</a:t>
            </a:r>
            <a:r>
              <a:rPr lang="zh-CN" altLang="en-US" sz="2400" b="1" smtClean="0">
                <a:latin typeface="幼圆" pitchFamily="49" charset="-122"/>
              </a:rPr>
              <a:t>全模拟软件开发，可以实现单元探测器和阵列模拟，用户可以自由配置探测各种参数，在采取加速措施之后运行时间基本满足运行要求；</a:t>
            </a:r>
            <a:endParaRPr lang="en-US" altLang="zh-CN" sz="2400" b="1" smtClean="0">
              <a:latin typeface="幼圆" pitchFamily="49" charset="-122"/>
            </a:endParaRPr>
          </a:p>
          <a:p>
            <a:pPr eaLnBrk="1" hangingPunct="1">
              <a:lnSpc>
                <a:spcPct val="170000"/>
              </a:lnSpc>
            </a:pPr>
            <a:r>
              <a:rPr lang="zh-CN" altLang="en-US" sz="2400" b="1" smtClean="0">
                <a:solidFill>
                  <a:srgbClr val="0000FF"/>
                </a:solidFill>
                <a:latin typeface="幼圆" pitchFamily="49" charset="-122"/>
              </a:rPr>
              <a:t>未来需要进一步完善数字化，并与数据进行详细比较，特别是用</a:t>
            </a:r>
            <a:r>
              <a:rPr lang="en-US" altLang="zh-CN" sz="2400" b="1" smtClean="0">
                <a:solidFill>
                  <a:srgbClr val="0000FF"/>
                </a:solidFill>
                <a:latin typeface="幼圆" pitchFamily="49" charset="-122"/>
              </a:rPr>
              <a:t>YBJ</a:t>
            </a:r>
            <a:r>
              <a:rPr lang="zh-CN" altLang="en-US" sz="2400" b="1" smtClean="0">
                <a:solidFill>
                  <a:srgbClr val="0000FF"/>
                </a:solidFill>
                <a:latin typeface="幼圆" pitchFamily="49" charset="-122"/>
              </a:rPr>
              <a:t>小阵列数据检验和改善模拟程序中的参数。</a:t>
            </a:r>
            <a:endParaRPr lang="en-US" altLang="zh-CN" sz="2400" b="1" smtClean="0">
              <a:solidFill>
                <a:srgbClr val="0000FF"/>
              </a:solidFill>
              <a:latin typeface="幼圆" pitchFamily="49" charset="-122"/>
            </a:endParaRP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5411788" y="5500688"/>
            <a:ext cx="2595562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056562" cy="1281112"/>
          </a:xfrm>
        </p:spPr>
        <p:txBody>
          <a:bodyPr/>
          <a:lstStyle/>
          <a:p>
            <a:pPr algn="ctr" eaLnBrk="1" hangingPunct="1"/>
            <a:r>
              <a:rPr lang="en-US" altLang="zh-CN" b="1" smtClean="0">
                <a:solidFill>
                  <a:schemeClr val="tx1"/>
                </a:solidFill>
              </a:rPr>
              <a:t>1. LHAASO</a:t>
            </a:r>
            <a:r>
              <a:rPr lang="zh-CN" altLang="en-US" b="1" smtClean="0">
                <a:solidFill>
                  <a:schemeClr val="tx1"/>
                </a:solidFill>
              </a:rPr>
              <a:t>及</a:t>
            </a:r>
            <a:r>
              <a:rPr lang="en-US" altLang="zh-CN" b="1" smtClean="0">
                <a:solidFill>
                  <a:schemeClr val="tx1"/>
                </a:solidFill>
              </a:rPr>
              <a:t>KM2A</a:t>
            </a:r>
            <a:r>
              <a:rPr lang="zh-CN" altLang="en-US" b="1" smtClean="0">
                <a:solidFill>
                  <a:schemeClr val="tx1"/>
                </a:solidFill>
              </a:rPr>
              <a:t>简介</a:t>
            </a:r>
            <a:endParaRPr lang="zh-CN" altLang="en-US" smtClean="0"/>
          </a:p>
        </p:txBody>
      </p:sp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1668463" y="1676400"/>
            <a:ext cx="4411662" cy="44719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smtClean="0"/>
              <a:t>高海拔宇宙线观测站（</a:t>
            </a:r>
            <a:r>
              <a:rPr lang="en-US" altLang="zh-CN" sz="2400" b="1" smtClean="0"/>
              <a:t>LHAASO</a:t>
            </a:r>
            <a:r>
              <a:rPr lang="zh-CN" altLang="en-US" sz="2400" b="1" smtClean="0"/>
              <a:t>）是新一代的大型宇宙射线探测装置。</a:t>
            </a:r>
            <a:endParaRPr lang="en-US" altLang="zh-CN" sz="2400" b="1" smtClean="0"/>
          </a:p>
          <a:p>
            <a:pPr eaLnBrk="1" hangingPunct="1">
              <a:lnSpc>
                <a:spcPct val="150000"/>
              </a:lnSpc>
            </a:pPr>
            <a:r>
              <a:rPr lang="zh-CN" altLang="en-US" sz="2400" b="1" smtClean="0"/>
              <a:t>三个子阵列</a:t>
            </a:r>
            <a:endParaRPr lang="en-US" altLang="zh-CN" sz="2400" b="1" smtClean="0"/>
          </a:p>
          <a:p>
            <a:pPr lvl="1" eaLnBrk="1" hangingPunct="1">
              <a:lnSpc>
                <a:spcPct val="150000"/>
              </a:lnSpc>
            </a:pPr>
            <a:r>
              <a:rPr lang="en-US" altLang="zh-CN" sz="2200" b="1" smtClean="0">
                <a:solidFill>
                  <a:srgbClr val="0070C0"/>
                </a:solidFill>
              </a:rPr>
              <a:t>WCDA </a:t>
            </a:r>
            <a:r>
              <a:rPr lang="zh-CN" altLang="en-US" sz="2200" b="1" smtClean="0">
                <a:solidFill>
                  <a:srgbClr val="0070C0"/>
                </a:solidFill>
              </a:rPr>
              <a:t>： </a:t>
            </a:r>
            <a:r>
              <a:rPr lang="en-US" altLang="zh-CN" sz="2200" b="1" smtClean="0"/>
              <a:t>TeV</a:t>
            </a:r>
            <a:r>
              <a:rPr lang="zh-CN" altLang="en-US" sz="2200" b="1" smtClean="0"/>
              <a:t>伽马天文</a:t>
            </a:r>
            <a:endParaRPr lang="en-US" altLang="zh-CN" sz="2200" b="1" smtClean="0"/>
          </a:p>
          <a:p>
            <a:pPr lvl="1" eaLnBrk="1" hangingPunct="1">
              <a:lnSpc>
                <a:spcPct val="150000"/>
              </a:lnSpc>
            </a:pPr>
            <a:r>
              <a:rPr lang="en-US" altLang="zh-CN" sz="2200" b="1" smtClean="0">
                <a:solidFill>
                  <a:srgbClr val="0070C0"/>
                </a:solidFill>
              </a:rPr>
              <a:t>KM2A  </a:t>
            </a:r>
            <a:r>
              <a:rPr lang="zh-CN" altLang="en-US" sz="2200" b="1" smtClean="0">
                <a:solidFill>
                  <a:srgbClr val="0070C0"/>
                </a:solidFill>
              </a:rPr>
              <a:t>：</a:t>
            </a:r>
            <a:r>
              <a:rPr lang="en-US" altLang="zh-CN" sz="2200" b="1" smtClean="0"/>
              <a:t>&gt;20TeV</a:t>
            </a:r>
            <a:r>
              <a:rPr lang="zh-CN" altLang="en-US" sz="2200" b="1" smtClean="0"/>
              <a:t>伽马天文</a:t>
            </a:r>
            <a:endParaRPr lang="en-US" altLang="zh-CN" sz="2200" b="1" smtClean="0"/>
          </a:p>
          <a:p>
            <a:pPr lvl="1" eaLnBrk="1" hangingPunct="1">
              <a:lnSpc>
                <a:spcPct val="150000"/>
              </a:lnSpc>
            </a:pPr>
            <a:r>
              <a:rPr lang="en-US" altLang="zh-CN" sz="2200" b="1" smtClean="0">
                <a:solidFill>
                  <a:srgbClr val="0070C0"/>
                </a:solidFill>
              </a:rPr>
              <a:t>WFCTA</a:t>
            </a:r>
            <a:r>
              <a:rPr lang="zh-CN" altLang="en-US" sz="2200" b="1" smtClean="0">
                <a:solidFill>
                  <a:srgbClr val="0070C0"/>
                </a:solidFill>
              </a:rPr>
              <a:t>：</a:t>
            </a:r>
            <a:r>
              <a:rPr lang="zh-CN" altLang="en-US" sz="2200" b="1" smtClean="0"/>
              <a:t>宇宙线成分谱</a:t>
            </a:r>
          </a:p>
        </p:txBody>
      </p:sp>
      <p:pic>
        <p:nvPicPr>
          <p:cNvPr id="21507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2863" y="1905000"/>
            <a:ext cx="5799137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7821612" cy="1281112"/>
          </a:xfrm>
        </p:spPr>
        <p:txBody>
          <a:bodyPr/>
          <a:lstStyle/>
          <a:p>
            <a:pPr algn="ctr" eaLnBrk="1" hangingPunct="1"/>
            <a:r>
              <a:rPr lang="en-US" altLang="zh-CN" b="1" smtClean="0"/>
              <a:t>LHAASO</a:t>
            </a:r>
            <a:r>
              <a:rPr lang="zh-CN" altLang="en-US" b="1" smtClean="0"/>
              <a:t>对伽马源的灵敏度</a:t>
            </a:r>
          </a:p>
        </p:txBody>
      </p:sp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2257425" y="2133600"/>
            <a:ext cx="3749675" cy="40878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smtClean="0"/>
              <a:t>LHAASO</a:t>
            </a:r>
            <a:r>
              <a:rPr lang="zh-CN" altLang="en-US" sz="2400" b="1" smtClean="0"/>
              <a:t>作为大视场的伽马源巡天探测器，相比其它实验灵敏度有大幅提升。</a:t>
            </a:r>
            <a:endParaRPr lang="en-US" altLang="zh-CN" sz="2400" b="1" smtClean="0"/>
          </a:p>
          <a:p>
            <a:pPr eaLnBrk="1" hangingPunct="1">
              <a:lnSpc>
                <a:spcPct val="150000"/>
              </a:lnSpc>
            </a:pPr>
            <a:r>
              <a:rPr lang="en-US" altLang="zh-CN" sz="2400" b="1" smtClean="0">
                <a:solidFill>
                  <a:srgbClr val="0070C0"/>
                </a:solidFill>
              </a:rPr>
              <a:t>LHAASO-KM2A</a:t>
            </a:r>
            <a:r>
              <a:rPr lang="zh-CN" altLang="en-US" sz="2400" b="1" smtClean="0">
                <a:solidFill>
                  <a:srgbClr val="0070C0"/>
                </a:solidFill>
              </a:rPr>
              <a:t>在</a:t>
            </a:r>
            <a:r>
              <a:rPr lang="en-US" altLang="zh-CN" sz="2400" b="1" smtClean="0">
                <a:solidFill>
                  <a:srgbClr val="0070C0"/>
                </a:solidFill>
              </a:rPr>
              <a:t>&gt;20TeV </a:t>
            </a:r>
            <a:r>
              <a:rPr lang="zh-CN" altLang="en-US" sz="2400" b="1" smtClean="0">
                <a:solidFill>
                  <a:srgbClr val="0070C0"/>
                </a:solidFill>
              </a:rPr>
              <a:t>将具有国际最强灵敏度。</a:t>
            </a:r>
          </a:p>
        </p:txBody>
      </p:sp>
      <p:pic>
        <p:nvPicPr>
          <p:cNvPr id="22531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013" y="1812925"/>
            <a:ext cx="5233987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9794875" y="2268538"/>
            <a:ext cx="1606550" cy="3519487"/>
            <a:chOff x="9794277" y="2268639"/>
            <a:chExt cx="1606786" cy="3518704"/>
          </a:xfrm>
        </p:grpSpPr>
        <p:sp>
          <p:nvSpPr>
            <p:cNvPr id="5" name="矩形 4"/>
            <p:cNvSpPr/>
            <p:nvPr/>
          </p:nvSpPr>
          <p:spPr>
            <a:xfrm>
              <a:off x="9794277" y="2268639"/>
              <a:ext cx="1606786" cy="3518704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251544" y="5092173"/>
              <a:ext cx="944702" cy="3698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accent6"/>
                  </a:solidFill>
                  <a:latin typeface="+mn-lt"/>
                  <a:ea typeface="+mn-ea"/>
                </a:rPr>
                <a:t>KM2A</a:t>
              </a:r>
              <a:endParaRPr lang="zh-CN" altLang="en-US" b="1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2193925" y="284163"/>
            <a:ext cx="7866063" cy="1281112"/>
          </a:xfrm>
        </p:spPr>
        <p:txBody>
          <a:bodyPr/>
          <a:lstStyle/>
          <a:p>
            <a:pPr algn="ctr" eaLnBrk="1" hangingPunct="1"/>
            <a:r>
              <a:rPr lang="en-US" altLang="zh-CN" b="1" smtClean="0"/>
              <a:t>LHAASO-KM2A</a:t>
            </a:r>
            <a:endParaRPr lang="zh-CN" altLang="en-US" b="1" smtClean="0"/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1430338" y="1287463"/>
            <a:ext cx="5018087" cy="3778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smtClean="0"/>
              <a:t>总面积</a:t>
            </a:r>
            <a:r>
              <a:rPr lang="en-US" altLang="zh-CN" sz="2800" b="1" smtClean="0"/>
              <a:t>1.3</a:t>
            </a:r>
            <a:r>
              <a:rPr lang="zh-CN" altLang="en-US" sz="2800" b="1" smtClean="0"/>
              <a:t>平方公里</a:t>
            </a:r>
            <a:endParaRPr lang="en-US" altLang="zh-CN" sz="2800" b="1" smtClean="0"/>
          </a:p>
          <a:p>
            <a:pPr eaLnBrk="1" hangingPunct="1">
              <a:lnSpc>
                <a:spcPct val="150000"/>
              </a:lnSpc>
            </a:pPr>
            <a:r>
              <a:rPr lang="en-US" altLang="zh-CN" sz="2800" b="1" smtClean="0">
                <a:solidFill>
                  <a:srgbClr val="0070C0"/>
                </a:solidFill>
              </a:rPr>
              <a:t>ED</a:t>
            </a:r>
            <a:r>
              <a:rPr lang="zh-CN" altLang="en-US" sz="2800" b="1" smtClean="0">
                <a:solidFill>
                  <a:srgbClr val="0070C0"/>
                </a:solidFill>
              </a:rPr>
              <a:t>：</a:t>
            </a:r>
            <a:r>
              <a:rPr lang="en-US" altLang="zh-CN" sz="2800" b="1" smtClean="0"/>
              <a:t>5242</a:t>
            </a:r>
            <a:r>
              <a:rPr lang="zh-CN" altLang="en-US" sz="2800" b="1" smtClean="0"/>
              <a:t>，</a:t>
            </a:r>
            <a:r>
              <a:rPr lang="en-US" altLang="zh-CN" sz="2800" b="1" smtClean="0"/>
              <a:t> </a:t>
            </a:r>
            <a:r>
              <a:rPr lang="zh-CN" altLang="en-US" sz="2800" b="1" smtClean="0"/>
              <a:t>探测电磁粒子</a:t>
            </a:r>
            <a:endParaRPr lang="en-US" altLang="zh-CN" sz="2800" b="1" smtClean="0"/>
          </a:p>
          <a:p>
            <a:pPr eaLnBrk="1" hangingPunct="1">
              <a:lnSpc>
                <a:spcPct val="150000"/>
              </a:lnSpc>
            </a:pPr>
            <a:r>
              <a:rPr lang="en-US" altLang="zh-CN" sz="2800" b="1" smtClean="0">
                <a:solidFill>
                  <a:srgbClr val="0070C0"/>
                </a:solidFill>
              </a:rPr>
              <a:t>MD</a:t>
            </a:r>
            <a:r>
              <a:rPr lang="zh-CN" altLang="en-US" sz="2800" b="1" smtClean="0">
                <a:solidFill>
                  <a:srgbClr val="0070C0"/>
                </a:solidFill>
              </a:rPr>
              <a:t>：</a:t>
            </a:r>
            <a:r>
              <a:rPr lang="en-US" altLang="zh-CN" sz="2800" b="1" smtClean="0"/>
              <a:t>1171</a:t>
            </a:r>
            <a:r>
              <a:rPr lang="zh-CN" altLang="en-US" sz="2800" b="1" smtClean="0"/>
              <a:t>，</a:t>
            </a:r>
            <a:r>
              <a:rPr lang="en-US" altLang="zh-CN" sz="2800" b="1" smtClean="0"/>
              <a:t> </a:t>
            </a:r>
            <a:r>
              <a:rPr lang="zh-CN" altLang="en-US" sz="2800" b="1" smtClean="0"/>
              <a:t>探测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zh-CN" altLang="en-US" sz="2800" b="1" smtClean="0">
                <a:latin typeface="Times New Roman" pitchFamily="18" charset="0"/>
                <a:cs typeface="Times New Roman" pitchFamily="18" charset="0"/>
              </a:rPr>
              <a:t>子</a:t>
            </a:r>
            <a:endParaRPr lang="zh-CN" altLang="en-US" sz="2800" b="1" smtClean="0"/>
          </a:p>
        </p:txBody>
      </p:sp>
      <p:pic>
        <p:nvPicPr>
          <p:cNvPr id="23555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775" y="1265238"/>
            <a:ext cx="51911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200" y="4537075"/>
            <a:ext cx="3154363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2888" y="4610100"/>
            <a:ext cx="30591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7689850" y="3679825"/>
            <a:ext cx="407988" cy="263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箭头连接符 9"/>
          <p:cNvCxnSpPr>
            <a:stCxn id="8" idx="3"/>
          </p:cNvCxnSpPr>
          <p:nvPr/>
        </p:nvCxnSpPr>
        <p:spPr>
          <a:xfrm flipH="1">
            <a:off x="7385050" y="3905250"/>
            <a:ext cx="365125" cy="631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0185400" y="3519488"/>
            <a:ext cx="469900" cy="385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箭头连接符 11"/>
          <p:cNvCxnSpPr>
            <a:stCxn id="11" idx="3"/>
          </p:cNvCxnSpPr>
          <p:nvPr/>
        </p:nvCxnSpPr>
        <p:spPr>
          <a:xfrm flipH="1">
            <a:off x="9942513" y="3848100"/>
            <a:ext cx="311150" cy="650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文本框 14"/>
          <p:cNvSpPr txBox="1">
            <a:spLocks noChangeArrowheads="1"/>
          </p:cNvSpPr>
          <p:nvPr/>
        </p:nvSpPr>
        <p:spPr bwMode="auto">
          <a:xfrm>
            <a:off x="10155238" y="4337050"/>
            <a:ext cx="6143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zh-CN" sz="320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μ</a:t>
            </a:r>
            <a:endParaRPr lang="zh-CN" altLang="en-US" sz="3200">
              <a:latin typeface="Century Gothic" pitchFamily="34" charset="0"/>
              <a:ea typeface="幼圆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2400300" y="417513"/>
            <a:ext cx="7038975" cy="1281112"/>
          </a:xfrm>
        </p:spPr>
        <p:txBody>
          <a:bodyPr/>
          <a:lstStyle/>
          <a:p>
            <a:pPr algn="ctr" eaLnBrk="1" hangingPunct="1"/>
            <a:r>
              <a:rPr lang="en-US" altLang="zh-CN" sz="4000" b="1" smtClean="0">
                <a:solidFill>
                  <a:schemeClr val="tx1"/>
                </a:solidFill>
              </a:rPr>
              <a:t>2. KM2A</a:t>
            </a:r>
            <a:r>
              <a:rPr lang="zh-CN" altLang="en-US" sz="4000" b="1" smtClean="0">
                <a:solidFill>
                  <a:schemeClr val="tx1"/>
                </a:solidFill>
              </a:rPr>
              <a:t>全模拟</a:t>
            </a:r>
            <a:r>
              <a:rPr lang="en-US" altLang="zh-CN" b="1" smtClean="0"/>
              <a:t/>
            </a:r>
            <a:br>
              <a:rPr lang="en-US" altLang="zh-CN" b="1" smtClean="0"/>
            </a:br>
            <a:r>
              <a:rPr lang="zh-CN" altLang="en-US" b="1" smtClean="0"/>
              <a:t>为何进行探测器模拟？</a:t>
            </a:r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873125" y="2090738"/>
            <a:ext cx="7569200" cy="3778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600" b="1" smtClean="0"/>
              <a:t>建立测量信息与原始信息响应关系</a:t>
            </a:r>
            <a:endParaRPr lang="en-US" altLang="zh-CN" sz="2600" b="1" smtClean="0"/>
          </a:p>
          <a:p>
            <a:pPr lvl="1" eaLnBrk="1" hangingPunct="1">
              <a:lnSpc>
                <a:spcPct val="150000"/>
              </a:lnSpc>
            </a:pPr>
            <a:r>
              <a:rPr lang="zh-CN" altLang="en-US" sz="2600" b="1" smtClean="0"/>
              <a:t>研究事例重建，估计探测器性能（角分辩率、能量分辩率、有效面积等），流强能谱估计等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 sz="2600" b="1" smtClean="0">
                <a:solidFill>
                  <a:srgbClr val="FF0000"/>
                </a:solidFill>
              </a:rPr>
              <a:t>取数前：</a:t>
            </a:r>
            <a:r>
              <a:rPr lang="zh-CN" altLang="en-US" sz="2600" b="1" smtClean="0"/>
              <a:t>预测探测器性能灵敏度等</a:t>
            </a:r>
            <a:endParaRPr lang="en-US" altLang="zh-CN" smtClean="0"/>
          </a:p>
          <a:p>
            <a:pPr lvl="1" eaLnBrk="1" hangingPunct="1">
              <a:lnSpc>
                <a:spcPct val="150000"/>
              </a:lnSpc>
            </a:pPr>
            <a:r>
              <a:rPr lang="zh-CN" altLang="en-US" sz="2600" b="1" smtClean="0">
                <a:solidFill>
                  <a:srgbClr val="FF0000"/>
                </a:solidFill>
              </a:rPr>
              <a:t>取数后：几乎是所有物理分析的重要基础！</a:t>
            </a:r>
          </a:p>
        </p:txBody>
      </p:sp>
      <p:sp>
        <p:nvSpPr>
          <p:cNvPr id="4" name="立方体 3"/>
          <p:cNvSpPr/>
          <p:nvPr/>
        </p:nvSpPr>
        <p:spPr>
          <a:xfrm>
            <a:off x="8704263" y="2605088"/>
            <a:ext cx="2800350" cy="1619250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9398000" y="1239838"/>
            <a:ext cx="0" cy="1517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9759950" y="1239838"/>
            <a:ext cx="0" cy="1517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0096500" y="1239838"/>
            <a:ext cx="0" cy="1517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0423525" y="1239838"/>
            <a:ext cx="0" cy="1517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0725150" y="1239838"/>
            <a:ext cx="0" cy="1517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1074400" y="1239838"/>
            <a:ext cx="0" cy="1517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609138" y="4224338"/>
            <a:ext cx="0" cy="1516062"/>
          </a:xfrm>
          <a:prstGeom prst="straightConnector1">
            <a:avLst/>
          </a:prstGeom>
          <a:ln w="57150">
            <a:solidFill>
              <a:srgbClr val="0101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0110788" y="4224338"/>
            <a:ext cx="0" cy="1516062"/>
          </a:xfrm>
          <a:prstGeom prst="straightConnector1">
            <a:avLst/>
          </a:prstGeom>
          <a:ln w="57150">
            <a:solidFill>
              <a:srgbClr val="0101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0674350" y="4224338"/>
            <a:ext cx="0" cy="1516062"/>
          </a:xfrm>
          <a:prstGeom prst="straightConnector1">
            <a:avLst/>
          </a:prstGeom>
          <a:ln w="57150">
            <a:solidFill>
              <a:srgbClr val="0101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9" name="文本框 14"/>
          <p:cNvSpPr txBox="1">
            <a:spLocks noChangeArrowheads="1"/>
          </p:cNvSpPr>
          <p:nvPr/>
        </p:nvSpPr>
        <p:spPr bwMode="auto">
          <a:xfrm>
            <a:off x="9604375" y="792163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Century Gothic" pitchFamily="34" charset="0"/>
                <a:ea typeface="幼圆" pitchFamily="49" charset="-122"/>
              </a:rPr>
              <a:t>原始信息</a:t>
            </a:r>
          </a:p>
        </p:txBody>
      </p:sp>
      <p:sp>
        <p:nvSpPr>
          <p:cNvPr id="24590" name="文本框 15"/>
          <p:cNvSpPr txBox="1">
            <a:spLocks noChangeArrowheads="1"/>
          </p:cNvSpPr>
          <p:nvPr/>
        </p:nvSpPr>
        <p:spPr bwMode="auto">
          <a:xfrm>
            <a:off x="9604375" y="5740400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1017F"/>
                </a:solidFill>
                <a:latin typeface="Century Gothic" pitchFamily="34" charset="0"/>
                <a:ea typeface="幼圆" pitchFamily="49" charset="-122"/>
              </a:rPr>
              <a:t>测量信息</a:t>
            </a:r>
          </a:p>
        </p:txBody>
      </p:sp>
      <p:sp>
        <p:nvSpPr>
          <p:cNvPr id="5" name="矩形 4"/>
          <p:cNvSpPr/>
          <p:nvPr/>
        </p:nvSpPr>
        <p:spPr>
          <a:xfrm>
            <a:off x="9604747" y="1353121"/>
            <a:ext cx="12295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7142162" cy="1281112"/>
          </a:xfrm>
        </p:spPr>
        <p:txBody>
          <a:bodyPr/>
          <a:lstStyle/>
          <a:p>
            <a:pPr algn="ctr" eaLnBrk="1" hangingPunct="1"/>
            <a:r>
              <a:rPr lang="zh-CN" altLang="en-US" b="1" smtClean="0"/>
              <a:t>模拟过程</a:t>
            </a:r>
          </a:p>
        </p:txBody>
      </p:sp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2300288" y="2354263"/>
            <a:ext cx="4459287" cy="41195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smtClean="0">
                <a:solidFill>
                  <a:srgbClr val="FF0000"/>
                </a:solidFill>
              </a:rPr>
              <a:t>Corsika</a:t>
            </a:r>
            <a:r>
              <a:rPr lang="zh-CN" altLang="en-US" sz="3200" smtClean="0">
                <a:solidFill>
                  <a:srgbClr val="FF0000"/>
                </a:solidFill>
              </a:rPr>
              <a:t>软件包模拟广延大气蔟射</a:t>
            </a:r>
          </a:p>
          <a:p>
            <a:pPr eaLnBrk="1" hangingPunct="1">
              <a:lnSpc>
                <a:spcPct val="150000"/>
              </a:lnSpc>
            </a:pPr>
            <a:endParaRPr lang="en-US" altLang="zh-CN" sz="3200" smtClean="0"/>
          </a:p>
          <a:p>
            <a:pPr eaLnBrk="1" hangingPunct="1">
              <a:lnSpc>
                <a:spcPct val="150000"/>
              </a:lnSpc>
            </a:pPr>
            <a:r>
              <a:rPr lang="en-US" altLang="zh-CN" sz="3200" smtClean="0">
                <a:solidFill>
                  <a:srgbClr val="01017F"/>
                </a:solidFill>
              </a:rPr>
              <a:t>Geant4</a:t>
            </a:r>
            <a:r>
              <a:rPr lang="zh-CN" altLang="en-US" sz="3200" smtClean="0">
                <a:solidFill>
                  <a:srgbClr val="01017F"/>
                </a:solidFill>
              </a:rPr>
              <a:t>软件包模拟探测器响应</a:t>
            </a:r>
          </a:p>
        </p:txBody>
      </p:sp>
      <p:pic>
        <p:nvPicPr>
          <p:cNvPr id="2560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050" y="1819275"/>
            <a:ext cx="460533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左大括号 4"/>
          <p:cNvSpPr/>
          <p:nvPr/>
        </p:nvSpPr>
        <p:spPr>
          <a:xfrm>
            <a:off x="6759575" y="1820863"/>
            <a:ext cx="393700" cy="3082925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左大括号 5"/>
          <p:cNvSpPr/>
          <p:nvPr/>
        </p:nvSpPr>
        <p:spPr>
          <a:xfrm>
            <a:off x="6759575" y="5002213"/>
            <a:ext cx="393700" cy="742950"/>
          </a:xfrm>
          <a:prstGeom prst="leftBrace">
            <a:avLst/>
          </a:prstGeom>
          <a:ln w="34925">
            <a:solidFill>
              <a:srgbClr val="010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9586913" y="3657600"/>
            <a:ext cx="1563687" cy="200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9256713" y="3400425"/>
            <a:ext cx="942975" cy="2024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9586913" y="3657600"/>
            <a:ext cx="1563687" cy="200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9256713" y="3400425"/>
            <a:ext cx="942975" cy="2024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10" name="Group 14"/>
          <p:cNvGrpSpPr>
            <a:grpSpLocks/>
          </p:cNvGrpSpPr>
          <p:nvPr/>
        </p:nvGrpSpPr>
        <p:grpSpPr bwMode="auto">
          <a:xfrm>
            <a:off x="7258050" y="1819275"/>
            <a:ext cx="4605338" cy="3925888"/>
            <a:chOff x="4572" y="1146"/>
            <a:chExt cx="2901" cy="2473"/>
          </a:xfrm>
        </p:grpSpPr>
        <p:pic>
          <p:nvPicPr>
            <p:cNvPr id="25611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" y="1146"/>
              <a:ext cx="2901" cy="2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6039" y="2304"/>
              <a:ext cx="985" cy="1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>
              <a:off x="5831" y="2142"/>
              <a:ext cx="594" cy="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 txBox="1">
            <a:spLocks/>
          </p:cNvSpPr>
          <p:nvPr/>
        </p:nvSpPr>
        <p:spPr bwMode="auto">
          <a:xfrm>
            <a:off x="1112838" y="120650"/>
            <a:ext cx="88566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CN" sz="4400">
              <a:latin typeface="Calibri Light" pitchFamily="34" charset="0"/>
            </a:endParaRPr>
          </a:p>
        </p:txBody>
      </p:sp>
      <p:sp>
        <p:nvSpPr>
          <p:cNvPr id="27650" name="标题 1"/>
          <p:cNvSpPr>
            <a:spLocks noGrp="1"/>
          </p:cNvSpPr>
          <p:nvPr>
            <p:ph type="title" idx="4294967295"/>
          </p:nvPr>
        </p:nvSpPr>
        <p:spPr>
          <a:xfrm>
            <a:off x="2001838" y="0"/>
            <a:ext cx="9263062" cy="1325563"/>
          </a:xfrm>
        </p:spPr>
        <p:txBody>
          <a:bodyPr anchor="ctr"/>
          <a:lstStyle/>
          <a:p>
            <a:pPr algn="ctr" eaLnBrk="1" hangingPunct="1"/>
            <a:r>
              <a:rPr lang="en-US" altLang="zh-CN" b="1" smtClean="0"/>
              <a:t>ED</a:t>
            </a:r>
            <a:r>
              <a:rPr lang="zh-CN" altLang="en-US" b="1" smtClean="0"/>
              <a:t>探测器构造</a:t>
            </a:r>
            <a:endParaRPr lang="en-US" altLang="zh-CN" b="1" smtClean="0"/>
          </a:p>
        </p:txBody>
      </p:sp>
      <p:sp>
        <p:nvSpPr>
          <p:cNvPr id="27651" name="内容占位符 2"/>
          <p:cNvSpPr>
            <a:spLocks noGrp="1"/>
          </p:cNvSpPr>
          <p:nvPr>
            <p:ph idx="4294967295"/>
          </p:nvPr>
        </p:nvSpPr>
        <p:spPr>
          <a:xfrm>
            <a:off x="1044575" y="1649413"/>
            <a:ext cx="4795838" cy="4702175"/>
          </a:xfrm>
        </p:spPr>
        <p:txBody>
          <a:bodyPr/>
          <a:lstStyle/>
          <a:p>
            <a:pPr eaLnBrk="1" hangingPunct="1"/>
            <a:r>
              <a:rPr lang="zh-CN" altLang="en-US" sz="2400" b="1" smtClean="0"/>
              <a:t>四块闪烁体，</a:t>
            </a:r>
            <a:r>
              <a:rPr lang="en-US" altLang="zh-CN" sz="2400" b="1" smtClean="0"/>
              <a:t>128</a:t>
            </a:r>
            <a:r>
              <a:rPr lang="zh-CN" altLang="en-US" sz="2400" b="1" smtClean="0"/>
              <a:t>跟波长位移光纤和</a:t>
            </a:r>
            <a:r>
              <a:rPr lang="en-US" altLang="zh-CN" sz="2400" b="1" smtClean="0"/>
              <a:t>PMT</a:t>
            </a:r>
          </a:p>
          <a:p>
            <a:pPr eaLnBrk="1" hangingPunct="1"/>
            <a:r>
              <a:rPr lang="zh-CN" altLang="en-US" sz="2400" b="1" smtClean="0"/>
              <a:t>主要参数</a:t>
            </a:r>
            <a:r>
              <a:rPr lang="zh-CN" altLang="en-US" sz="2400" b="1" smtClean="0">
                <a:sym typeface="Wingdings" pitchFamily="2" charset="2"/>
              </a:rPr>
              <a:t>：</a:t>
            </a:r>
            <a:endParaRPr lang="en-US" altLang="zh-CN" sz="2400" b="1" smtClean="0">
              <a:solidFill>
                <a:srgbClr val="FF0000"/>
              </a:solidFill>
            </a:endParaRPr>
          </a:p>
          <a:p>
            <a:pPr lvl="1" eaLnBrk="1" hangingPunct="1"/>
            <a:r>
              <a:rPr lang="zh-CN" altLang="en-US" sz="2400" b="1" smtClean="0">
                <a:solidFill>
                  <a:schemeClr val="tx1"/>
                </a:solidFill>
              </a:rPr>
              <a:t>闪烁体光产额</a:t>
            </a:r>
            <a:r>
              <a:rPr lang="en-US" altLang="zh-CN" sz="2400" b="1" smtClean="0">
                <a:solidFill>
                  <a:schemeClr val="tx1"/>
                </a:solidFill>
              </a:rPr>
              <a:t>11136</a:t>
            </a:r>
            <a:r>
              <a:rPr lang="zh-CN" altLang="en-US" sz="2400" b="1" smtClean="0">
                <a:solidFill>
                  <a:schemeClr val="tx1"/>
                </a:solidFill>
              </a:rPr>
              <a:t>光子</a:t>
            </a:r>
            <a:r>
              <a:rPr lang="en-US" altLang="zh-CN" sz="2400" b="1" smtClean="0">
                <a:solidFill>
                  <a:schemeClr val="tx1"/>
                </a:solidFill>
              </a:rPr>
              <a:t>/MeV</a:t>
            </a:r>
            <a:r>
              <a:rPr lang="zh-CN" altLang="en-US" sz="2400" b="1" smtClean="0">
                <a:solidFill>
                  <a:schemeClr val="tx1"/>
                </a:solidFill>
              </a:rPr>
              <a:t>，吸收长度</a:t>
            </a:r>
            <a:r>
              <a:rPr lang="en-US" altLang="zh-CN" sz="2400" b="1" smtClean="0">
                <a:solidFill>
                  <a:schemeClr val="tx1"/>
                </a:solidFill>
              </a:rPr>
              <a:t>3.8m</a:t>
            </a:r>
          </a:p>
          <a:p>
            <a:pPr lvl="1" eaLnBrk="1" hangingPunct="1"/>
            <a:r>
              <a:rPr lang="en-US" altLang="zh-CN" sz="2400" b="1" smtClean="0">
                <a:solidFill>
                  <a:schemeClr val="tx1"/>
                </a:solidFill>
              </a:rPr>
              <a:t>Tevk</a:t>
            </a:r>
            <a:r>
              <a:rPr lang="zh-CN" altLang="en-US" sz="2400" b="1" smtClean="0">
                <a:solidFill>
                  <a:schemeClr val="tx1"/>
                </a:solidFill>
              </a:rPr>
              <a:t>反射率</a:t>
            </a:r>
            <a:r>
              <a:rPr lang="en-US" altLang="zh-CN" sz="2400" b="1" smtClean="0">
                <a:solidFill>
                  <a:schemeClr val="tx1"/>
                </a:solidFill>
              </a:rPr>
              <a:t>:91.5%</a:t>
            </a:r>
          </a:p>
          <a:p>
            <a:pPr lvl="1" eaLnBrk="1" hangingPunct="1"/>
            <a:r>
              <a:rPr lang="en-US" altLang="zh-CN" sz="2400" b="1" smtClean="0">
                <a:solidFill>
                  <a:schemeClr val="tx1"/>
                </a:solidFill>
              </a:rPr>
              <a:t>PMT</a:t>
            </a:r>
            <a:r>
              <a:rPr lang="zh-CN" altLang="en-US" sz="2400" b="1" smtClean="0">
                <a:solidFill>
                  <a:schemeClr val="tx1"/>
                </a:solidFill>
              </a:rPr>
              <a:t>量子效率最大</a:t>
            </a:r>
            <a:r>
              <a:rPr lang="en-US" altLang="zh-CN" sz="2400" b="1" smtClean="0">
                <a:solidFill>
                  <a:schemeClr val="tx1"/>
                </a:solidFill>
              </a:rPr>
              <a:t>28.5%</a:t>
            </a:r>
            <a:r>
              <a:rPr lang="zh-CN" altLang="en-US" sz="2400" b="1" smtClean="0">
                <a:solidFill>
                  <a:schemeClr val="tx1"/>
                </a:solidFill>
              </a:rPr>
              <a:t>，收集效率</a:t>
            </a:r>
            <a:r>
              <a:rPr lang="en-US" altLang="zh-CN" sz="2400" b="1" smtClean="0">
                <a:solidFill>
                  <a:schemeClr val="tx1"/>
                </a:solidFill>
              </a:rPr>
              <a:t>80%</a:t>
            </a:r>
          </a:p>
          <a:p>
            <a:pPr lvl="1" eaLnBrk="1" hangingPunct="1"/>
            <a:r>
              <a:rPr lang="en-US" altLang="zh-CN" sz="2400" b="1" smtClean="0">
                <a:solidFill>
                  <a:schemeClr val="tx1"/>
                </a:solidFill>
              </a:rPr>
              <a:t>Fiber</a:t>
            </a:r>
            <a:r>
              <a:rPr lang="zh-CN" altLang="en-US" sz="2400" b="1" smtClean="0">
                <a:solidFill>
                  <a:schemeClr val="tx1"/>
                </a:solidFill>
              </a:rPr>
              <a:t>吸收长度</a:t>
            </a:r>
            <a:r>
              <a:rPr lang="en-US" altLang="zh-CN" sz="2400" b="1" smtClean="0">
                <a:solidFill>
                  <a:schemeClr val="tx1"/>
                </a:solidFill>
              </a:rPr>
              <a:t>2.6m</a:t>
            </a:r>
          </a:p>
          <a:p>
            <a:pPr lvl="1" eaLnBrk="1" hangingPunct="1"/>
            <a:r>
              <a:rPr lang="zh-CN" altLang="en-US" sz="2400" b="1" smtClean="0">
                <a:solidFill>
                  <a:srgbClr val="FF0000"/>
                </a:solidFill>
              </a:rPr>
              <a:t>多个光学界面性质</a:t>
            </a:r>
            <a:endParaRPr lang="en-US" altLang="zh-CN" sz="2400" b="1" smtClean="0">
              <a:solidFill>
                <a:srgbClr val="FF0000"/>
              </a:solidFill>
            </a:endParaRPr>
          </a:p>
        </p:txBody>
      </p:sp>
      <p:pic>
        <p:nvPicPr>
          <p:cNvPr id="27652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550" y="1462088"/>
            <a:ext cx="5505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 idx="4294967295"/>
          </p:nvPr>
        </p:nvSpPr>
        <p:spPr>
          <a:xfrm>
            <a:off x="2460625" y="255588"/>
            <a:ext cx="7747000" cy="838200"/>
          </a:xfrm>
        </p:spPr>
        <p:txBody>
          <a:bodyPr anchor="ctr"/>
          <a:lstStyle/>
          <a:p>
            <a:pPr algn="ctr" eaLnBrk="1" hangingPunct="1"/>
            <a:r>
              <a:rPr lang="en-US" altLang="zh-CN" b="1" smtClean="0"/>
              <a:t>MD</a:t>
            </a:r>
            <a:r>
              <a:rPr lang="zh-CN" altLang="en-US" b="1" smtClean="0"/>
              <a:t>探测器构造</a:t>
            </a:r>
            <a:endParaRPr lang="zh-CN" altLang="en-US" sz="1800" b="1" smtClean="0"/>
          </a:p>
        </p:txBody>
      </p:sp>
      <p:sp>
        <p:nvSpPr>
          <p:cNvPr id="28674" name="内容占位符 2"/>
          <p:cNvSpPr>
            <a:spLocks noGrp="1"/>
          </p:cNvSpPr>
          <p:nvPr>
            <p:ph idx="4294967295"/>
          </p:nvPr>
        </p:nvSpPr>
        <p:spPr>
          <a:xfrm>
            <a:off x="1484313" y="1720850"/>
            <a:ext cx="5227637" cy="4359275"/>
          </a:xfrm>
        </p:spPr>
        <p:txBody>
          <a:bodyPr/>
          <a:lstStyle/>
          <a:p>
            <a:pPr eaLnBrk="1" hangingPunct="1"/>
            <a:r>
              <a:rPr lang="zh-CN" altLang="en-US" sz="2400" b="1" smtClean="0"/>
              <a:t>锥形土堆包裹水罐，一个</a:t>
            </a:r>
            <a:r>
              <a:rPr lang="en-US" altLang="zh-CN" sz="2400" b="1" smtClean="0"/>
              <a:t>PMT</a:t>
            </a:r>
          </a:p>
          <a:p>
            <a:pPr eaLnBrk="1" hangingPunct="1"/>
            <a:r>
              <a:rPr lang="zh-CN" altLang="en-US" sz="2400" b="1" smtClean="0"/>
              <a:t>主要参数：</a:t>
            </a:r>
            <a:endParaRPr lang="en-US" altLang="zh-CN" sz="2400" b="1" smtClean="0"/>
          </a:p>
          <a:p>
            <a:pPr lvl="1" eaLnBrk="1" hangingPunct="1"/>
            <a:r>
              <a:rPr lang="zh-CN" altLang="en-US" sz="2400" b="1" smtClean="0"/>
              <a:t>水吸收长度最大</a:t>
            </a:r>
            <a:r>
              <a:rPr lang="en-US" altLang="zh-CN" sz="2400" b="1" smtClean="0"/>
              <a:t>200m</a:t>
            </a:r>
            <a:r>
              <a:rPr lang="zh-CN" altLang="en-US" sz="2400" b="1" smtClean="0"/>
              <a:t>（波长依赖）</a:t>
            </a:r>
            <a:endParaRPr lang="en-US" altLang="zh-CN" sz="2400" b="1" smtClean="0"/>
          </a:p>
          <a:p>
            <a:pPr lvl="1" eaLnBrk="1" hangingPunct="1"/>
            <a:r>
              <a:rPr lang="en-US" altLang="zh-CN" sz="2400" b="1" smtClean="0"/>
              <a:t>Tyvek</a:t>
            </a:r>
            <a:r>
              <a:rPr lang="zh-CN" altLang="en-US" sz="2400" b="1" smtClean="0"/>
              <a:t>最大反射率</a:t>
            </a:r>
            <a:r>
              <a:rPr lang="en-US" altLang="zh-CN" sz="2400" b="1" smtClean="0"/>
              <a:t>:98.5% </a:t>
            </a:r>
            <a:r>
              <a:rPr lang="zh-CN" altLang="en-US" sz="2400" b="1" smtClean="0"/>
              <a:t>（波长依赖）</a:t>
            </a:r>
            <a:endParaRPr lang="en-US" altLang="zh-CN" sz="2400" b="1" smtClean="0"/>
          </a:p>
          <a:p>
            <a:pPr lvl="1" eaLnBrk="1" hangingPunct="1"/>
            <a:r>
              <a:rPr lang="en-US" altLang="zh-CN" sz="2400" b="1" smtClean="0"/>
              <a:t>PMT</a:t>
            </a:r>
            <a:r>
              <a:rPr lang="zh-CN" altLang="en-US" sz="2400" b="1" smtClean="0"/>
              <a:t>量子效率最大</a:t>
            </a:r>
            <a:r>
              <a:rPr lang="en-US" altLang="zh-CN" sz="2400" b="1" smtClean="0"/>
              <a:t>24.9%</a:t>
            </a:r>
            <a:r>
              <a:rPr lang="zh-CN" altLang="en-US" sz="2400" b="1" smtClean="0"/>
              <a:t>，收集效率</a:t>
            </a:r>
            <a:r>
              <a:rPr lang="en-US" altLang="zh-CN" sz="2400" b="1" smtClean="0"/>
              <a:t>66% </a:t>
            </a:r>
          </a:p>
          <a:p>
            <a:pPr lvl="1" eaLnBrk="1" hangingPunct="1"/>
            <a:r>
              <a:rPr lang="zh-CN" altLang="en-US" sz="2400" b="1" smtClean="0"/>
              <a:t>光学界面性质</a:t>
            </a:r>
          </a:p>
        </p:txBody>
      </p:sp>
      <p:pic>
        <p:nvPicPr>
          <p:cNvPr id="28675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1338" y="1690688"/>
            <a:ext cx="530066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428</TotalTime>
  <Words>1515</Words>
  <Application>Microsoft Office PowerPoint</Application>
  <PresentationFormat>自定义</PresentationFormat>
  <Paragraphs>157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17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Arial</vt:lpstr>
      <vt:lpstr>宋体</vt:lpstr>
      <vt:lpstr>Century Gothic</vt:lpstr>
      <vt:lpstr>幼圆</vt:lpstr>
      <vt:lpstr>Wingdings 3</vt:lpstr>
      <vt:lpstr>Calibri</vt:lpstr>
      <vt:lpstr>Times New Roman</vt:lpstr>
      <vt:lpstr>Calibri Light</vt:lpstr>
      <vt:lpstr>Wingdings</vt:lpstr>
      <vt:lpstr>丝状</vt:lpstr>
      <vt:lpstr>丝状</vt:lpstr>
      <vt:lpstr>丝状</vt:lpstr>
      <vt:lpstr>丝状</vt:lpstr>
      <vt:lpstr>丝状</vt:lpstr>
      <vt:lpstr>丝状</vt:lpstr>
      <vt:lpstr>丝状</vt:lpstr>
      <vt:lpstr>丝状</vt:lpstr>
      <vt:lpstr>丝状</vt:lpstr>
      <vt:lpstr>丝状</vt:lpstr>
      <vt:lpstr>丝状</vt:lpstr>
      <vt:lpstr>丝状</vt:lpstr>
      <vt:lpstr>丝状</vt:lpstr>
      <vt:lpstr>丝状</vt:lpstr>
      <vt:lpstr>丝状</vt:lpstr>
      <vt:lpstr>丝状</vt:lpstr>
      <vt:lpstr>丝状</vt:lpstr>
      <vt:lpstr>LHAASO-KM2A探测器的全模拟</vt:lpstr>
      <vt:lpstr>内容</vt:lpstr>
      <vt:lpstr>1. LHAASO及KM2A简介</vt:lpstr>
      <vt:lpstr>LHAASO对伽马源的灵敏度</vt:lpstr>
      <vt:lpstr>LHAASO-KM2A</vt:lpstr>
      <vt:lpstr>2. KM2A全模拟 为何进行探测器模拟？</vt:lpstr>
      <vt:lpstr>模拟过程</vt:lpstr>
      <vt:lpstr>ED探测器构造</vt:lpstr>
      <vt:lpstr>MD探测器构造</vt:lpstr>
      <vt:lpstr>利用Geant4模拟KM2A探测器的难点</vt:lpstr>
      <vt:lpstr>内存溢出解决方案</vt:lpstr>
      <vt:lpstr>模拟过程加速措施（一）</vt:lpstr>
      <vt:lpstr>模拟过程加速措施（二）可选</vt:lpstr>
      <vt:lpstr>幻灯片 14</vt:lpstr>
      <vt:lpstr>数字化Hit</vt:lpstr>
      <vt:lpstr>触发判选</vt:lpstr>
      <vt:lpstr>输出文件</vt:lpstr>
      <vt:lpstr>程序框架结构</vt:lpstr>
      <vt:lpstr>主要参数设置文件</vt:lpstr>
      <vt:lpstr>3. 运行时间</vt:lpstr>
      <vt:lpstr>4. 总结与展望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LHAASO-KM2A探测器的全模拟</dc:title>
  <dc:creator>陈松战</dc:creator>
  <cp:lastModifiedBy>chensz</cp:lastModifiedBy>
  <cp:revision>146</cp:revision>
  <dcterms:created xsi:type="dcterms:W3CDTF">2017-05-31T08:35:55Z</dcterms:created>
  <dcterms:modified xsi:type="dcterms:W3CDTF">2017-06-06T06:43:45Z</dcterms:modified>
</cp:coreProperties>
</file>