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3"/>
  </p:notesMasterIdLst>
  <p:handoutMasterIdLst>
    <p:handoutMasterId r:id="rId24"/>
  </p:handoutMasterIdLst>
  <p:sldIdLst>
    <p:sldId id="561" r:id="rId2"/>
    <p:sldId id="668" r:id="rId3"/>
    <p:sldId id="730" r:id="rId4"/>
    <p:sldId id="731" r:id="rId5"/>
    <p:sldId id="732" r:id="rId6"/>
    <p:sldId id="733" r:id="rId7"/>
    <p:sldId id="734" r:id="rId8"/>
    <p:sldId id="724" r:id="rId9"/>
    <p:sldId id="695" r:id="rId10"/>
    <p:sldId id="742" r:id="rId11"/>
    <p:sldId id="743" r:id="rId12"/>
    <p:sldId id="738" r:id="rId13"/>
    <p:sldId id="735" r:id="rId14"/>
    <p:sldId id="744" r:id="rId15"/>
    <p:sldId id="703" r:id="rId16"/>
    <p:sldId id="736" r:id="rId17"/>
    <p:sldId id="729" r:id="rId18"/>
    <p:sldId id="725" r:id="rId19"/>
    <p:sldId id="740" r:id="rId20"/>
    <p:sldId id="739" r:id="rId21"/>
    <p:sldId id="689" r:id="rId22"/>
  </p:sldIdLst>
  <p:sldSz cx="9144000" cy="6858000" type="screen4x3"/>
  <p:notesSz cx="6794500" cy="9918700"/>
  <p:defaultTextStyle>
    <a:defPPr>
      <a:defRPr lang="zh-CN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49B8"/>
    <a:srgbClr val="000000"/>
    <a:srgbClr val="1679BA"/>
    <a:srgbClr val="5D7749"/>
    <a:srgbClr val="4D5E68"/>
    <a:srgbClr val="777777"/>
    <a:srgbClr val="2A3454"/>
    <a:srgbClr val="C0C0C0"/>
    <a:srgbClr val="11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2" autoAdjust="0"/>
    <p:restoredTop sz="93537" autoAdjust="0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52276-ECFF-4339-9C8B-A602B6593B5F}" type="doc">
      <dgm:prSet loTypeId="urn:microsoft.com/office/officeart/2005/8/layout/equation1" loCatId="process" qsTypeId="urn:microsoft.com/office/officeart/2005/8/quickstyle/simple3" qsCatId="simple" csTypeId="urn:microsoft.com/office/officeart/2005/8/colors/accent2_3" csCatId="accent2" phldr="1"/>
      <dgm:spPr/>
    </dgm:pt>
    <dgm:pt modelId="{620CAAB9-2098-4166-B2FF-429C415604D2}">
      <dgm:prSet phldrT="[文本]"/>
      <dgm:spPr/>
      <dgm:t>
        <a:bodyPr/>
        <a:lstStyle/>
        <a:p>
          <a:r>
            <a:rPr lang="zh-CN" altLang="en-US" dirty="0" smtClean="0"/>
            <a:t>好的装置</a:t>
          </a:r>
          <a:endParaRPr lang="zh-CN" altLang="en-US" dirty="0"/>
        </a:p>
      </dgm:t>
    </dgm:pt>
    <dgm:pt modelId="{50639CA7-E424-4381-A204-C532377D26AC}" type="parTrans" cxnId="{2A0080AC-BEDF-4DB2-9726-8D867E2E4B9E}">
      <dgm:prSet/>
      <dgm:spPr/>
      <dgm:t>
        <a:bodyPr/>
        <a:lstStyle/>
        <a:p>
          <a:endParaRPr lang="zh-CN" altLang="en-US"/>
        </a:p>
      </dgm:t>
    </dgm:pt>
    <dgm:pt modelId="{640B332D-B472-4B37-9F1C-5471561F962E}" type="sibTrans" cxnId="{2A0080AC-BEDF-4DB2-9726-8D867E2E4B9E}">
      <dgm:prSet/>
      <dgm:spPr/>
      <dgm:t>
        <a:bodyPr/>
        <a:lstStyle/>
        <a:p>
          <a:endParaRPr lang="zh-CN" altLang="en-US"/>
        </a:p>
      </dgm:t>
    </dgm:pt>
    <dgm:pt modelId="{264702FD-3ED0-4FE8-94AE-CCB5C1BA9432}">
      <dgm:prSet phldrT="[文本]"/>
      <dgm:spPr/>
      <dgm:t>
        <a:bodyPr/>
        <a:lstStyle/>
        <a:p>
          <a:r>
            <a:rPr lang="zh-CN" altLang="en-US" dirty="0" smtClean="0"/>
            <a:t>好的用户平台</a:t>
          </a:r>
          <a:endParaRPr lang="zh-CN" altLang="en-US" dirty="0"/>
        </a:p>
      </dgm:t>
    </dgm:pt>
    <dgm:pt modelId="{A40DA4B0-B33B-4C8C-8A07-2DE236AC674A}" type="parTrans" cxnId="{B3958367-0857-4B23-ABFD-6035B3CA2DEB}">
      <dgm:prSet/>
      <dgm:spPr/>
      <dgm:t>
        <a:bodyPr/>
        <a:lstStyle/>
        <a:p>
          <a:endParaRPr lang="zh-CN" altLang="en-US"/>
        </a:p>
      </dgm:t>
    </dgm:pt>
    <dgm:pt modelId="{5A575CFD-4E0D-4B27-9E35-89348F1B2110}" type="sibTrans" cxnId="{B3958367-0857-4B23-ABFD-6035B3CA2DEB}">
      <dgm:prSet/>
      <dgm:spPr/>
      <dgm:t>
        <a:bodyPr/>
        <a:lstStyle/>
        <a:p>
          <a:endParaRPr lang="zh-CN" altLang="en-US"/>
        </a:p>
      </dgm:t>
    </dgm:pt>
    <dgm:pt modelId="{40F89D0C-90A9-4BA7-93E6-4FEC9B39D6A7}">
      <dgm:prSet phldrT="[文本]"/>
      <dgm:spPr/>
      <dgm:t>
        <a:bodyPr/>
        <a:lstStyle/>
        <a:p>
          <a:r>
            <a:rPr lang="zh-CN" altLang="en-US" dirty="0" smtClean="0"/>
            <a:t>好的竞争力</a:t>
          </a:r>
          <a:endParaRPr lang="zh-CN" altLang="en-US" dirty="0"/>
        </a:p>
      </dgm:t>
    </dgm:pt>
    <dgm:pt modelId="{08C0355F-1E6E-4AE9-8710-B5AF68725EA3}" type="parTrans" cxnId="{BFAB0CFC-07DA-4DB1-AF86-CBB065D14924}">
      <dgm:prSet/>
      <dgm:spPr/>
      <dgm:t>
        <a:bodyPr/>
        <a:lstStyle/>
        <a:p>
          <a:endParaRPr lang="zh-CN" altLang="en-US"/>
        </a:p>
      </dgm:t>
    </dgm:pt>
    <dgm:pt modelId="{C265648F-2C77-4DA4-A7AD-43C2ED327BDF}" type="sibTrans" cxnId="{BFAB0CFC-07DA-4DB1-AF86-CBB065D14924}">
      <dgm:prSet/>
      <dgm:spPr/>
      <dgm:t>
        <a:bodyPr/>
        <a:lstStyle/>
        <a:p>
          <a:endParaRPr lang="zh-CN" altLang="en-US"/>
        </a:p>
      </dgm:t>
    </dgm:pt>
    <dgm:pt modelId="{BDB1655F-80FA-467C-A97B-F2EE33408860}" type="pres">
      <dgm:prSet presAssocID="{41652276-ECFF-4339-9C8B-A602B6593B5F}" presName="linearFlow" presStyleCnt="0">
        <dgm:presLayoutVars>
          <dgm:dir/>
          <dgm:resizeHandles val="exact"/>
        </dgm:presLayoutVars>
      </dgm:prSet>
      <dgm:spPr/>
    </dgm:pt>
    <dgm:pt modelId="{72CBD0DA-BF28-4C40-9D42-43567EC82663}" type="pres">
      <dgm:prSet presAssocID="{620CAAB9-2098-4166-B2FF-429C415604D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F0A19C1-3B8C-48A7-BD87-86F49FCEC260}" type="pres">
      <dgm:prSet presAssocID="{640B332D-B472-4B37-9F1C-5471561F962E}" presName="spacerL" presStyleCnt="0"/>
      <dgm:spPr/>
    </dgm:pt>
    <dgm:pt modelId="{BA4324E5-A647-4718-8894-EEDBFF586365}" type="pres">
      <dgm:prSet presAssocID="{640B332D-B472-4B37-9F1C-5471561F962E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590D3D21-01FD-4224-A3EC-4804C6DE1F4F}" type="pres">
      <dgm:prSet presAssocID="{640B332D-B472-4B37-9F1C-5471561F962E}" presName="spacerR" presStyleCnt="0"/>
      <dgm:spPr/>
    </dgm:pt>
    <dgm:pt modelId="{E97D4FD7-8AA9-4F4F-A18E-A13E05DB27E7}" type="pres">
      <dgm:prSet presAssocID="{264702FD-3ED0-4FE8-94AE-CCB5C1BA943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9DA8E2E-97C0-47C9-A278-901B6AD1ADA8}" type="pres">
      <dgm:prSet presAssocID="{5A575CFD-4E0D-4B27-9E35-89348F1B2110}" presName="spacerL" presStyleCnt="0"/>
      <dgm:spPr/>
    </dgm:pt>
    <dgm:pt modelId="{1F986372-E331-42F6-AB8D-EC1D14AA8D7A}" type="pres">
      <dgm:prSet presAssocID="{5A575CFD-4E0D-4B27-9E35-89348F1B2110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BAB91143-D42B-4469-98B7-22F2753A4B3A}" type="pres">
      <dgm:prSet presAssocID="{5A575CFD-4E0D-4B27-9E35-89348F1B2110}" presName="spacerR" presStyleCnt="0"/>
      <dgm:spPr/>
    </dgm:pt>
    <dgm:pt modelId="{659E2FF9-12B1-4033-826F-91510BEFA632}" type="pres">
      <dgm:prSet presAssocID="{40F89D0C-90A9-4BA7-93E6-4FEC9B39D6A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E20C21D-20D5-4844-B28D-09D887340785}" type="presOf" srcId="{264702FD-3ED0-4FE8-94AE-CCB5C1BA9432}" destId="{E97D4FD7-8AA9-4F4F-A18E-A13E05DB27E7}" srcOrd="0" destOrd="0" presId="urn:microsoft.com/office/officeart/2005/8/layout/equation1"/>
    <dgm:cxn modelId="{489AB66F-5B71-4F76-998E-62530B926911}" type="presOf" srcId="{40F89D0C-90A9-4BA7-93E6-4FEC9B39D6A7}" destId="{659E2FF9-12B1-4033-826F-91510BEFA632}" srcOrd="0" destOrd="0" presId="urn:microsoft.com/office/officeart/2005/8/layout/equation1"/>
    <dgm:cxn modelId="{B3958367-0857-4B23-ABFD-6035B3CA2DEB}" srcId="{41652276-ECFF-4339-9C8B-A602B6593B5F}" destId="{264702FD-3ED0-4FE8-94AE-CCB5C1BA9432}" srcOrd="1" destOrd="0" parTransId="{A40DA4B0-B33B-4C8C-8A07-2DE236AC674A}" sibTransId="{5A575CFD-4E0D-4B27-9E35-89348F1B2110}"/>
    <dgm:cxn modelId="{11CFA035-70A2-4B8F-99DC-27759CEBDA12}" type="presOf" srcId="{41652276-ECFF-4339-9C8B-A602B6593B5F}" destId="{BDB1655F-80FA-467C-A97B-F2EE33408860}" srcOrd="0" destOrd="0" presId="urn:microsoft.com/office/officeart/2005/8/layout/equation1"/>
    <dgm:cxn modelId="{5AD9500E-46F7-421A-988F-D13F0687088C}" type="presOf" srcId="{620CAAB9-2098-4166-B2FF-429C415604D2}" destId="{72CBD0DA-BF28-4C40-9D42-43567EC82663}" srcOrd="0" destOrd="0" presId="urn:microsoft.com/office/officeart/2005/8/layout/equation1"/>
    <dgm:cxn modelId="{BB0A9E7D-D182-43A3-88C4-D957571B2CD6}" type="presOf" srcId="{5A575CFD-4E0D-4B27-9E35-89348F1B2110}" destId="{1F986372-E331-42F6-AB8D-EC1D14AA8D7A}" srcOrd="0" destOrd="0" presId="urn:microsoft.com/office/officeart/2005/8/layout/equation1"/>
    <dgm:cxn modelId="{7FC466B6-3676-4658-8133-908A4E811BF1}" type="presOf" srcId="{640B332D-B472-4B37-9F1C-5471561F962E}" destId="{BA4324E5-A647-4718-8894-EEDBFF586365}" srcOrd="0" destOrd="0" presId="urn:microsoft.com/office/officeart/2005/8/layout/equation1"/>
    <dgm:cxn modelId="{2A0080AC-BEDF-4DB2-9726-8D867E2E4B9E}" srcId="{41652276-ECFF-4339-9C8B-A602B6593B5F}" destId="{620CAAB9-2098-4166-B2FF-429C415604D2}" srcOrd="0" destOrd="0" parTransId="{50639CA7-E424-4381-A204-C532377D26AC}" sibTransId="{640B332D-B472-4B37-9F1C-5471561F962E}"/>
    <dgm:cxn modelId="{BFAB0CFC-07DA-4DB1-AF86-CBB065D14924}" srcId="{41652276-ECFF-4339-9C8B-A602B6593B5F}" destId="{40F89D0C-90A9-4BA7-93E6-4FEC9B39D6A7}" srcOrd="2" destOrd="0" parTransId="{08C0355F-1E6E-4AE9-8710-B5AF68725EA3}" sibTransId="{C265648F-2C77-4DA4-A7AD-43C2ED327BDF}"/>
    <dgm:cxn modelId="{993370B5-A94B-4932-A11A-05ADB62A6280}" type="presParOf" srcId="{BDB1655F-80FA-467C-A97B-F2EE33408860}" destId="{72CBD0DA-BF28-4C40-9D42-43567EC82663}" srcOrd="0" destOrd="0" presId="urn:microsoft.com/office/officeart/2005/8/layout/equation1"/>
    <dgm:cxn modelId="{64C6FA0D-1C62-419B-95D4-3E27C0D2C21C}" type="presParOf" srcId="{BDB1655F-80FA-467C-A97B-F2EE33408860}" destId="{8F0A19C1-3B8C-48A7-BD87-86F49FCEC260}" srcOrd="1" destOrd="0" presId="urn:microsoft.com/office/officeart/2005/8/layout/equation1"/>
    <dgm:cxn modelId="{71B0CC55-6DFC-49D8-B54D-F5F4293778C9}" type="presParOf" srcId="{BDB1655F-80FA-467C-A97B-F2EE33408860}" destId="{BA4324E5-A647-4718-8894-EEDBFF586365}" srcOrd="2" destOrd="0" presId="urn:microsoft.com/office/officeart/2005/8/layout/equation1"/>
    <dgm:cxn modelId="{364773CD-9C86-4951-9280-281E77679DE6}" type="presParOf" srcId="{BDB1655F-80FA-467C-A97B-F2EE33408860}" destId="{590D3D21-01FD-4224-A3EC-4804C6DE1F4F}" srcOrd="3" destOrd="0" presId="urn:microsoft.com/office/officeart/2005/8/layout/equation1"/>
    <dgm:cxn modelId="{D52C76DA-B887-491A-849D-570EF98B2A76}" type="presParOf" srcId="{BDB1655F-80FA-467C-A97B-F2EE33408860}" destId="{E97D4FD7-8AA9-4F4F-A18E-A13E05DB27E7}" srcOrd="4" destOrd="0" presId="urn:microsoft.com/office/officeart/2005/8/layout/equation1"/>
    <dgm:cxn modelId="{3650913C-61FB-4A6E-9BD2-2B3DB336259A}" type="presParOf" srcId="{BDB1655F-80FA-467C-A97B-F2EE33408860}" destId="{E9DA8E2E-97C0-47C9-A278-901B6AD1ADA8}" srcOrd="5" destOrd="0" presId="urn:microsoft.com/office/officeart/2005/8/layout/equation1"/>
    <dgm:cxn modelId="{D71FCCBF-B348-4B4F-BA5A-E43FDA9785ED}" type="presParOf" srcId="{BDB1655F-80FA-467C-A97B-F2EE33408860}" destId="{1F986372-E331-42F6-AB8D-EC1D14AA8D7A}" srcOrd="6" destOrd="0" presId="urn:microsoft.com/office/officeart/2005/8/layout/equation1"/>
    <dgm:cxn modelId="{97567B9B-DC7A-4D3B-A9D0-366601DFBA14}" type="presParOf" srcId="{BDB1655F-80FA-467C-A97B-F2EE33408860}" destId="{BAB91143-D42B-4469-98B7-22F2753A4B3A}" srcOrd="7" destOrd="0" presId="urn:microsoft.com/office/officeart/2005/8/layout/equation1"/>
    <dgm:cxn modelId="{44592892-F4CA-4CAF-AC8A-9E86557A5ED9}" type="presParOf" srcId="{BDB1655F-80FA-467C-A97B-F2EE33408860}" destId="{659E2FF9-12B1-4033-826F-91510BEFA63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F58DB6-2669-4CAA-8F32-7BD0D31A0550}" type="doc">
      <dgm:prSet loTypeId="urn:microsoft.com/office/officeart/2005/8/layout/hierarchy1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08E23AD3-EFFF-4702-9C5D-2966988BDB70}">
      <dgm:prSet phldrT="[文本]"/>
      <dgm:spPr/>
      <dgm:t>
        <a:bodyPr/>
        <a:lstStyle/>
        <a:p>
          <a:r>
            <a:rPr lang="zh-CN" altLang="en-US" dirty="0" smtClean="0"/>
            <a:t>逻辑存储</a:t>
          </a:r>
          <a:endParaRPr lang="zh-CN" altLang="en-US" dirty="0"/>
        </a:p>
      </dgm:t>
    </dgm:pt>
    <dgm:pt modelId="{A4BD8DD6-486D-4122-A82E-538826ADEDDA}" type="parTrans" cxnId="{8BECCA38-A7EE-46E7-A1DA-B14493010A34}">
      <dgm:prSet/>
      <dgm:spPr/>
      <dgm:t>
        <a:bodyPr/>
        <a:lstStyle/>
        <a:p>
          <a:endParaRPr lang="zh-CN" altLang="en-US"/>
        </a:p>
      </dgm:t>
    </dgm:pt>
    <dgm:pt modelId="{455342AA-E82C-487F-A72F-9F1AE566990B}" type="sibTrans" cxnId="{8BECCA38-A7EE-46E7-A1DA-B14493010A34}">
      <dgm:prSet/>
      <dgm:spPr/>
      <dgm:t>
        <a:bodyPr/>
        <a:lstStyle/>
        <a:p>
          <a:endParaRPr lang="zh-CN" altLang="en-US"/>
        </a:p>
      </dgm:t>
    </dgm:pt>
    <dgm:pt modelId="{56E0694B-2531-4C5B-B44D-1AF16E37B3AB}">
      <dgm:prSet phldrT="[文本]"/>
      <dgm:spPr/>
      <dgm:t>
        <a:bodyPr/>
        <a:lstStyle/>
        <a:p>
          <a:r>
            <a:rPr lang="zh-CN" altLang="en-US" dirty="0" smtClean="0"/>
            <a:t>工作区</a:t>
          </a:r>
          <a:endParaRPr lang="zh-CN" altLang="en-US" dirty="0"/>
        </a:p>
      </dgm:t>
    </dgm:pt>
    <dgm:pt modelId="{EF3CB534-F0A7-465A-9388-CECA6270F6C7}" type="parTrans" cxnId="{F3CD8741-1074-49CE-B763-F2300F6E12D2}">
      <dgm:prSet/>
      <dgm:spPr/>
      <dgm:t>
        <a:bodyPr/>
        <a:lstStyle/>
        <a:p>
          <a:endParaRPr lang="zh-CN" altLang="en-US"/>
        </a:p>
      </dgm:t>
    </dgm:pt>
    <dgm:pt modelId="{EC9D0623-82A3-49E6-BB94-492297530D48}" type="sibTrans" cxnId="{F3CD8741-1074-49CE-B763-F2300F6E12D2}">
      <dgm:prSet/>
      <dgm:spPr/>
      <dgm:t>
        <a:bodyPr/>
        <a:lstStyle/>
        <a:p>
          <a:endParaRPr lang="zh-CN" altLang="en-US"/>
        </a:p>
      </dgm:t>
    </dgm:pt>
    <dgm:pt modelId="{7D0CCDC5-C8FC-4439-BAF1-08050333EA77}">
      <dgm:prSet phldrT="[文本]"/>
      <dgm:spPr/>
      <dgm:t>
        <a:bodyPr/>
        <a:lstStyle/>
        <a:p>
          <a:r>
            <a:rPr lang="zh-CN" altLang="en-US" dirty="0" smtClean="0"/>
            <a:t>备份区</a:t>
          </a:r>
          <a:endParaRPr lang="zh-CN" altLang="en-US" dirty="0"/>
        </a:p>
      </dgm:t>
    </dgm:pt>
    <dgm:pt modelId="{3C8C5136-BE61-49F6-A621-34679365493E}" type="parTrans" cxnId="{2F9C5F89-907E-418A-BEFF-397538F1F4CE}">
      <dgm:prSet/>
      <dgm:spPr/>
      <dgm:t>
        <a:bodyPr/>
        <a:lstStyle/>
        <a:p>
          <a:endParaRPr lang="zh-CN" altLang="en-US"/>
        </a:p>
      </dgm:t>
    </dgm:pt>
    <dgm:pt modelId="{554D2507-7421-4110-AD69-90FA4A034428}" type="sibTrans" cxnId="{2F9C5F89-907E-418A-BEFF-397538F1F4CE}">
      <dgm:prSet/>
      <dgm:spPr/>
      <dgm:t>
        <a:bodyPr/>
        <a:lstStyle/>
        <a:p>
          <a:endParaRPr lang="zh-CN" altLang="en-US"/>
        </a:p>
      </dgm:t>
    </dgm:pt>
    <dgm:pt modelId="{B81B0598-E3AF-47A9-A82D-84DBD8F6ADFD}">
      <dgm:prSet phldrT="[文本]"/>
      <dgm:spPr/>
      <dgm:t>
        <a:bodyPr/>
        <a:lstStyle/>
        <a:p>
          <a:r>
            <a:rPr lang="zh-CN" altLang="en-US" dirty="0" smtClean="0"/>
            <a:t>热区</a:t>
          </a:r>
          <a:endParaRPr lang="zh-CN" altLang="en-US" dirty="0"/>
        </a:p>
      </dgm:t>
    </dgm:pt>
    <dgm:pt modelId="{F1FAA32F-A5DF-45C4-8894-433A84646A9E}" type="parTrans" cxnId="{749491E2-1CCB-4A80-A7C5-E7CF4FE34BF2}">
      <dgm:prSet/>
      <dgm:spPr/>
      <dgm:t>
        <a:bodyPr/>
        <a:lstStyle/>
        <a:p>
          <a:endParaRPr lang="zh-CN" altLang="en-US"/>
        </a:p>
      </dgm:t>
    </dgm:pt>
    <dgm:pt modelId="{C06C054C-11D2-4BC4-B01C-9B34128BBD60}" type="sibTrans" cxnId="{749491E2-1CCB-4A80-A7C5-E7CF4FE34BF2}">
      <dgm:prSet/>
      <dgm:spPr/>
      <dgm:t>
        <a:bodyPr/>
        <a:lstStyle/>
        <a:p>
          <a:endParaRPr lang="zh-CN" altLang="en-US"/>
        </a:p>
      </dgm:t>
    </dgm:pt>
    <dgm:pt modelId="{9E1132E7-1688-4968-8A4B-45C6F03F3EEC}">
      <dgm:prSet phldrT="[文本]"/>
      <dgm:spPr/>
      <dgm:t>
        <a:bodyPr/>
        <a:lstStyle/>
        <a:p>
          <a:r>
            <a:rPr lang="zh-CN" altLang="en-US" dirty="0" smtClean="0"/>
            <a:t>冷区</a:t>
          </a:r>
          <a:endParaRPr lang="zh-CN" altLang="en-US" dirty="0"/>
        </a:p>
      </dgm:t>
    </dgm:pt>
    <dgm:pt modelId="{3DE415A5-4DD2-4B2E-BDCC-1DA9213F0A51}" type="parTrans" cxnId="{C7484DF7-25F9-4F16-A610-C404C6C13015}">
      <dgm:prSet/>
      <dgm:spPr/>
      <dgm:t>
        <a:bodyPr/>
        <a:lstStyle/>
        <a:p>
          <a:endParaRPr lang="zh-CN" altLang="en-US"/>
        </a:p>
      </dgm:t>
    </dgm:pt>
    <dgm:pt modelId="{84A211E1-6080-4049-8C3C-A2696E0906FC}" type="sibTrans" cxnId="{C7484DF7-25F9-4F16-A610-C404C6C13015}">
      <dgm:prSet/>
      <dgm:spPr/>
      <dgm:t>
        <a:bodyPr/>
        <a:lstStyle/>
        <a:p>
          <a:endParaRPr lang="zh-CN" altLang="en-US"/>
        </a:p>
      </dgm:t>
    </dgm:pt>
    <dgm:pt modelId="{8EE00B87-A53B-4355-928E-E138D0217DE7}" type="pres">
      <dgm:prSet presAssocID="{37F58DB6-2669-4CAA-8F32-7BD0D31A055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CB507957-B3CB-4406-9735-4C3B76758ED6}" type="pres">
      <dgm:prSet presAssocID="{08E23AD3-EFFF-4702-9C5D-2966988BDB70}" presName="hierRoot1" presStyleCnt="0"/>
      <dgm:spPr/>
      <dgm:t>
        <a:bodyPr/>
        <a:lstStyle/>
        <a:p>
          <a:endParaRPr lang="zh-CN" altLang="en-US"/>
        </a:p>
      </dgm:t>
    </dgm:pt>
    <dgm:pt modelId="{492CC555-B40C-47F6-9779-5687193D7DA5}" type="pres">
      <dgm:prSet presAssocID="{08E23AD3-EFFF-4702-9C5D-2966988BDB70}" presName="composite" presStyleCnt="0"/>
      <dgm:spPr/>
      <dgm:t>
        <a:bodyPr/>
        <a:lstStyle/>
        <a:p>
          <a:endParaRPr lang="zh-CN" altLang="en-US"/>
        </a:p>
      </dgm:t>
    </dgm:pt>
    <dgm:pt modelId="{F4568CFD-0211-4CFE-B8C4-A4AC44FD64D9}" type="pres">
      <dgm:prSet presAssocID="{08E23AD3-EFFF-4702-9C5D-2966988BDB70}" presName="background" presStyleLbl="node0" presStyleIdx="0" presStyleCnt="1"/>
      <dgm:spPr/>
      <dgm:t>
        <a:bodyPr/>
        <a:lstStyle/>
        <a:p>
          <a:endParaRPr lang="zh-CN" altLang="en-US"/>
        </a:p>
      </dgm:t>
    </dgm:pt>
    <dgm:pt modelId="{C424953F-20FA-4EE2-8FE2-70218CDF51FC}" type="pres">
      <dgm:prSet presAssocID="{08E23AD3-EFFF-4702-9C5D-2966988BDB7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46A6982-83F2-4AF3-A41A-9BD605AEC2B8}" type="pres">
      <dgm:prSet presAssocID="{08E23AD3-EFFF-4702-9C5D-2966988BDB70}" presName="hierChild2" presStyleCnt="0"/>
      <dgm:spPr/>
      <dgm:t>
        <a:bodyPr/>
        <a:lstStyle/>
        <a:p>
          <a:endParaRPr lang="zh-CN" altLang="en-US"/>
        </a:p>
      </dgm:t>
    </dgm:pt>
    <dgm:pt modelId="{ECA9C5F0-709B-48E9-8EF7-C030A00EC2A9}" type="pres">
      <dgm:prSet presAssocID="{EF3CB534-F0A7-465A-9388-CECA6270F6C7}" presName="Name10" presStyleLbl="parChTrans1D2" presStyleIdx="0" presStyleCnt="2"/>
      <dgm:spPr/>
      <dgm:t>
        <a:bodyPr/>
        <a:lstStyle/>
        <a:p>
          <a:endParaRPr lang="zh-CN" altLang="en-US"/>
        </a:p>
      </dgm:t>
    </dgm:pt>
    <dgm:pt modelId="{7261DE87-C1FA-44C1-9336-CDFA263BA35B}" type="pres">
      <dgm:prSet presAssocID="{56E0694B-2531-4C5B-B44D-1AF16E37B3AB}" presName="hierRoot2" presStyleCnt="0"/>
      <dgm:spPr/>
      <dgm:t>
        <a:bodyPr/>
        <a:lstStyle/>
        <a:p>
          <a:endParaRPr lang="zh-CN" altLang="en-US"/>
        </a:p>
      </dgm:t>
    </dgm:pt>
    <dgm:pt modelId="{79C87855-0755-48F3-9AF1-7929BB431A55}" type="pres">
      <dgm:prSet presAssocID="{56E0694B-2531-4C5B-B44D-1AF16E37B3AB}" presName="composite2" presStyleCnt="0"/>
      <dgm:spPr/>
      <dgm:t>
        <a:bodyPr/>
        <a:lstStyle/>
        <a:p>
          <a:endParaRPr lang="zh-CN" altLang="en-US"/>
        </a:p>
      </dgm:t>
    </dgm:pt>
    <dgm:pt modelId="{7C3D5FA3-9AB4-4FEB-9205-7BE8AFD4ECC9}" type="pres">
      <dgm:prSet presAssocID="{56E0694B-2531-4C5B-B44D-1AF16E37B3AB}" presName="background2" presStyleLbl="node2" presStyleIdx="0" presStyleCnt="2"/>
      <dgm:spPr/>
      <dgm:t>
        <a:bodyPr/>
        <a:lstStyle/>
        <a:p>
          <a:endParaRPr lang="zh-CN" altLang="en-US"/>
        </a:p>
      </dgm:t>
    </dgm:pt>
    <dgm:pt modelId="{8AA5B2C7-6501-43EA-8FE8-936D1F81C813}" type="pres">
      <dgm:prSet presAssocID="{56E0694B-2531-4C5B-B44D-1AF16E37B3AB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68743F4-C1B1-4B86-ABC5-780391EF7100}" type="pres">
      <dgm:prSet presAssocID="{56E0694B-2531-4C5B-B44D-1AF16E37B3AB}" presName="hierChild3" presStyleCnt="0"/>
      <dgm:spPr/>
      <dgm:t>
        <a:bodyPr/>
        <a:lstStyle/>
        <a:p>
          <a:endParaRPr lang="zh-CN" altLang="en-US"/>
        </a:p>
      </dgm:t>
    </dgm:pt>
    <dgm:pt modelId="{F2418C73-BA53-4992-9920-C3D5BE633DAB}" type="pres">
      <dgm:prSet presAssocID="{F1FAA32F-A5DF-45C4-8894-433A84646A9E}" presName="Name17" presStyleLbl="parChTrans1D3" presStyleIdx="0" presStyleCnt="2"/>
      <dgm:spPr/>
      <dgm:t>
        <a:bodyPr/>
        <a:lstStyle/>
        <a:p>
          <a:endParaRPr lang="zh-CN" altLang="en-US"/>
        </a:p>
      </dgm:t>
    </dgm:pt>
    <dgm:pt modelId="{F5D54F3B-8BF9-4009-8ACB-47D18E5D0751}" type="pres">
      <dgm:prSet presAssocID="{B81B0598-E3AF-47A9-A82D-84DBD8F6ADFD}" presName="hierRoot3" presStyleCnt="0"/>
      <dgm:spPr/>
      <dgm:t>
        <a:bodyPr/>
        <a:lstStyle/>
        <a:p>
          <a:endParaRPr lang="zh-CN" altLang="en-US"/>
        </a:p>
      </dgm:t>
    </dgm:pt>
    <dgm:pt modelId="{16489C16-008F-4563-9F1B-5CBC2272F025}" type="pres">
      <dgm:prSet presAssocID="{B81B0598-E3AF-47A9-A82D-84DBD8F6ADFD}" presName="composite3" presStyleCnt="0"/>
      <dgm:spPr/>
      <dgm:t>
        <a:bodyPr/>
        <a:lstStyle/>
        <a:p>
          <a:endParaRPr lang="zh-CN" altLang="en-US"/>
        </a:p>
      </dgm:t>
    </dgm:pt>
    <dgm:pt modelId="{26627445-24B7-467C-AAC7-CD36EB39EE65}" type="pres">
      <dgm:prSet presAssocID="{B81B0598-E3AF-47A9-A82D-84DBD8F6ADFD}" presName="background3" presStyleLbl="node3" presStyleIdx="0" presStyleCnt="2"/>
      <dgm:spPr/>
      <dgm:t>
        <a:bodyPr/>
        <a:lstStyle/>
        <a:p>
          <a:endParaRPr lang="zh-CN" altLang="en-US"/>
        </a:p>
      </dgm:t>
    </dgm:pt>
    <dgm:pt modelId="{0EB2CC17-A070-46E0-94D9-18D98BAC2B1F}" type="pres">
      <dgm:prSet presAssocID="{B81B0598-E3AF-47A9-A82D-84DBD8F6ADFD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DF75E23-9F09-4BD0-A219-751C1FDB2643}" type="pres">
      <dgm:prSet presAssocID="{B81B0598-E3AF-47A9-A82D-84DBD8F6ADFD}" presName="hierChild4" presStyleCnt="0"/>
      <dgm:spPr/>
      <dgm:t>
        <a:bodyPr/>
        <a:lstStyle/>
        <a:p>
          <a:endParaRPr lang="zh-CN" altLang="en-US"/>
        </a:p>
      </dgm:t>
    </dgm:pt>
    <dgm:pt modelId="{23AF5500-E851-4A31-8340-BEA3F07AC7C5}" type="pres">
      <dgm:prSet presAssocID="{3DE415A5-4DD2-4B2E-BDCC-1DA9213F0A51}" presName="Name17" presStyleLbl="parChTrans1D3" presStyleIdx="1" presStyleCnt="2"/>
      <dgm:spPr/>
      <dgm:t>
        <a:bodyPr/>
        <a:lstStyle/>
        <a:p>
          <a:endParaRPr lang="zh-CN" altLang="en-US"/>
        </a:p>
      </dgm:t>
    </dgm:pt>
    <dgm:pt modelId="{7AD9C578-5AEE-4C94-B0D9-85D6B5B88D5F}" type="pres">
      <dgm:prSet presAssocID="{9E1132E7-1688-4968-8A4B-45C6F03F3EEC}" presName="hierRoot3" presStyleCnt="0"/>
      <dgm:spPr/>
      <dgm:t>
        <a:bodyPr/>
        <a:lstStyle/>
        <a:p>
          <a:endParaRPr lang="zh-CN" altLang="en-US"/>
        </a:p>
      </dgm:t>
    </dgm:pt>
    <dgm:pt modelId="{833F3067-1FBC-4FF2-BC86-79CA80D90083}" type="pres">
      <dgm:prSet presAssocID="{9E1132E7-1688-4968-8A4B-45C6F03F3EEC}" presName="composite3" presStyleCnt="0"/>
      <dgm:spPr/>
      <dgm:t>
        <a:bodyPr/>
        <a:lstStyle/>
        <a:p>
          <a:endParaRPr lang="zh-CN" altLang="en-US"/>
        </a:p>
      </dgm:t>
    </dgm:pt>
    <dgm:pt modelId="{3B3DD18B-1EF8-4D6A-BC1C-671B059455F0}" type="pres">
      <dgm:prSet presAssocID="{9E1132E7-1688-4968-8A4B-45C6F03F3EEC}" presName="background3" presStyleLbl="node3" presStyleIdx="1" presStyleCnt="2"/>
      <dgm:spPr/>
      <dgm:t>
        <a:bodyPr/>
        <a:lstStyle/>
        <a:p>
          <a:endParaRPr lang="zh-CN" altLang="en-US"/>
        </a:p>
      </dgm:t>
    </dgm:pt>
    <dgm:pt modelId="{B9B11587-D626-404D-8606-65872D30A223}" type="pres">
      <dgm:prSet presAssocID="{9E1132E7-1688-4968-8A4B-45C6F03F3EEC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C51D9F6-0AD3-42FD-916E-67415041EB0B}" type="pres">
      <dgm:prSet presAssocID="{9E1132E7-1688-4968-8A4B-45C6F03F3EEC}" presName="hierChild4" presStyleCnt="0"/>
      <dgm:spPr/>
      <dgm:t>
        <a:bodyPr/>
        <a:lstStyle/>
        <a:p>
          <a:endParaRPr lang="zh-CN" altLang="en-US"/>
        </a:p>
      </dgm:t>
    </dgm:pt>
    <dgm:pt modelId="{F15F280F-3472-4E65-AA14-45C30FCB6317}" type="pres">
      <dgm:prSet presAssocID="{3C8C5136-BE61-49F6-A621-34679365493E}" presName="Name10" presStyleLbl="parChTrans1D2" presStyleIdx="1" presStyleCnt="2"/>
      <dgm:spPr/>
      <dgm:t>
        <a:bodyPr/>
        <a:lstStyle/>
        <a:p>
          <a:endParaRPr lang="zh-CN" altLang="en-US"/>
        </a:p>
      </dgm:t>
    </dgm:pt>
    <dgm:pt modelId="{6E82A7C1-DFF1-4939-A772-C240D5FAEEDF}" type="pres">
      <dgm:prSet presAssocID="{7D0CCDC5-C8FC-4439-BAF1-08050333EA77}" presName="hierRoot2" presStyleCnt="0"/>
      <dgm:spPr/>
      <dgm:t>
        <a:bodyPr/>
        <a:lstStyle/>
        <a:p>
          <a:endParaRPr lang="zh-CN" altLang="en-US"/>
        </a:p>
      </dgm:t>
    </dgm:pt>
    <dgm:pt modelId="{A8E655FB-915D-4111-8344-83F3A6397E43}" type="pres">
      <dgm:prSet presAssocID="{7D0CCDC5-C8FC-4439-BAF1-08050333EA77}" presName="composite2" presStyleCnt="0"/>
      <dgm:spPr/>
      <dgm:t>
        <a:bodyPr/>
        <a:lstStyle/>
        <a:p>
          <a:endParaRPr lang="zh-CN" altLang="en-US"/>
        </a:p>
      </dgm:t>
    </dgm:pt>
    <dgm:pt modelId="{6A8D0760-499E-40F7-B19F-E55E0CF91851}" type="pres">
      <dgm:prSet presAssocID="{7D0CCDC5-C8FC-4439-BAF1-08050333EA77}" presName="background2" presStyleLbl="node2" presStyleIdx="1" presStyleCnt="2"/>
      <dgm:spPr/>
      <dgm:t>
        <a:bodyPr/>
        <a:lstStyle/>
        <a:p>
          <a:endParaRPr lang="zh-CN" altLang="en-US"/>
        </a:p>
      </dgm:t>
    </dgm:pt>
    <dgm:pt modelId="{FBCD3D5F-8EA2-4CDD-A90B-F62118D93D56}" type="pres">
      <dgm:prSet presAssocID="{7D0CCDC5-C8FC-4439-BAF1-08050333EA7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933E861-8F99-49DB-87F4-30D6CC61A5B8}" type="pres">
      <dgm:prSet presAssocID="{7D0CCDC5-C8FC-4439-BAF1-08050333EA77}" presName="hierChild3" presStyleCnt="0"/>
      <dgm:spPr/>
      <dgm:t>
        <a:bodyPr/>
        <a:lstStyle/>
        <a:p>
          <a:endParaRPr lang="zh-CN" altLang="en-US"/>
        </a:p>
      </dgm:t>
    </dgm:pt>
  </dgm:ptLst>
  <dgm:cxnLst>
    <dgm:cxn modelId="{8BECCA38-A7EE-46E7-A1DA-B14493010A34}" srcId="{37F58DB6-2669-4CAA-8F32-7BD0D31A0550}" destId="{08E23AD3-EFFF-4702-9C5D-2966988BDB70}" srcOrd="0" destOrd="0" parTransId="{A4BD8DD6-486D-4122-A82E-538826ADEDDA}" sibTransId="{455342AA-E82C-487F-A72F-9F1AE566990B}"/>
    <dgm:cxn modelId="{F3CD8741-1074-49CE-B763-F2300F6E12D2}" srcId="{08E23AD3-EFFF-4702-9C5D-2966988BDB70}" destId="{56E0694B-2531-4C5B-B44D-1AF16E37B3AB}" srcOrd="0" destOrd="0" parTransId="{EF3CB534-F0A7-465A-9388-CECA6270F6C7}" sibTransId="{EC9D0623-82A3-49E6-BB94-492297530D48}"/>
    <dgm:cxn modelId="{6E6775C1-CBB3-4756-B413-7C8362EB44EC}" type="presOf" srcId="{37F58DB6-2669-4CAA-8F32-7BD0D31A0550}" destId="{8EE00B87-A53B-4355-928E-E138D0217DE7}" srcOrd="0" destOrd="0" presId="urn:microsoft.com/office/officeart/2005/8/layout/hierarchy1"/>
    <dgm:cxn modelId="{F1CC8B6B-CA9F-4196-9223-A5EC43BF23EC}" type="presOf" srcId="{B81B0598-E3AF-47A9-A82D-84DBD8F6ADFD}" destId="{0EB2CC17-A070-46E0-94D9-18D98BAC2B1F}" srcOrd="0" destOrd="0" presId="urn:microsoft.com/office/officeart/2005/8/layout/hierarchy1"/>
    <dgm:cxn modelId="{F1708A82-9980-4C0E-989A-C236D4B339CA}" type="presOf" srcId="{3DE415A5-4DD2-4B2E-BDCC-1DA9213F0A51}" destId="{23AF5500-E851-4A31-8340-BEA3F07AC7C5}" srcOrd="0" destOrd="0" presId="urn:microsoft.com/office/officeart/2005/8/layout/hierarchy1"/>
    <dgm:cxn modelId="{0D5C394E-BEC2-4E10-BBA8-8444CBB9CCF9}" type="presOf" srcId="{EF3CB534-F0A7-465A-9388-CECA6270F6C7}" destId="{ECA9C5F0-709B-48E9-8EF7-C030A00EC2A9}" srcOrd="0" destOrd="0" presId="urn:microsoft.com/office/officeart/2005/8/layout/hierarchy1"/>
    <dgm:cxn modelId="{2D8332D0-91EC-433A-84D9-E94A975FA297}" type="presOf" srcId="{3C8C5136-BE61-49F6-A621-34679365493E}" destId="{F15F280F-3472-4E65-AA14-45C30FCB6317}" srcOrd="0" destOrd="0" presId="urn:microsoft.com/office/officeart/2005/8/layout/hierarchy1"/>
    <dgm:cxn modelId="{64F35EA0-BB9B-4559-B787-22EF784E8806}" type="presOf" srcId="{7D0CCDC5-C8FC-4439-BAF1-08050333EA77}" destId="{FBCD3D5F-8EA2-4CDD-A90B-F62118D93D56}" srcOrd="0" destOrd="0" presId="urn:microsoft.com/office/officeart/2005/8/layout/hierarchy1"/>
    <dgm:cxn modelId="{2FE72CC8-8BF8-40E6-920B-2E2639F94E17}" type="presOf" srcId="{9E1132E7-1688-4968-8A4B-45C6F03F3EEC}" destId="{B9B11587-D626-404D-8606-65872D30A223}" srcOrd="0" destOrd="0" presId="urn:microsoft.com/office/officeart/2005/8/layout/hierarchy1"/>
    <dgm:cxn modelId="{0DEBB3BB-E89E-4B24-8F63-C1D4DCF61E4A}" type="presOf" srcId="{08E23AD3-EFFF-4702-9C5D-2966988BDB70}" destId="{C424953F-20FA-4EE2-8FE2-70218CDF51FC}" srcOrd="0" destOrd="0" presId="urn:microsoft.com/office/officeart/2005/8/layout/hierarchy1"/>
    <dgm:cxn modelId="{2F9C5F89-907E-418A-BEFF-397538F1F4CE}" srcId="{08E23AD3-EFFF-4702-9C5D-2966988BDB70}" destId="{7D0CCDC5-C8FC-4439-BAF1-08050333EA77}" srcOrd="1" destOrd="0" parTransId="{3C8C5136-BE61-49F6-A621-34679365493E}" sibTransId="{554D2507-7421-4110-AD69-90FA4A034428}"/>
    <dgm:cxn modelId="{749491E2-1CCB-4A80-A7C5-E7CF4FE34BF2}" srcId="{56E0694B-2531-4C5B-B44D-1AF16E37B3AB}" destId="{B81B0598-E3AF-47A9-A82D-84DBD8F6ADFD}" srcOrd="0" destOrd="0" parTransId="{F1FAA32F-A5DF-45C4-8894-433A84646A9E}" sibTransId="{C06C054C-11D2-4BC4-B01C-9B34128BBD60}"/>
    <dgm:cxn modelId="{0B67AF8F-87FE-42D9-B20E-E34DA7D5952D}" type="presOf" srcId="{F1FAA32F-A5DF-45C4-8894-433A84646A9E}" destId="{F2418C73-BA53-4992-9920-C3D5BE633DAB}" srcOrd="0" destOrd="0" presId="urn:microsoft.com/office/officeart/2005/8/layout/hierarchy1"/>
    <dgm:cxn modelId="{4FB8F64E-AFA4-40B2-8DB9-86E96E2DC98B}" type="presOf" srcId="{56E0694B-2531-4C5B-B44D-1AF16E37B3AB}" destId="{8AA5B2C7-6501-43EA-8FE8-936D1F81C813}" srcOrd="0" destOrd="0" presId="urn:microsoft.com/office/officeart/2005/8/layout/hierarchy1"/>
    <dgm:cxn modelId="{C7484DF7-25F9-4F16-A610-C404C6C13015}" srcId="{56E0694B-2531-4C5B-B44D-1AF16E37B3AB}" destId="{9E1132E7-1688-4968-8A4B-45C6F03F3EEC}" srcOrd="1" destOrd="0" parTransId="{3DE415A5-4DD2-4B2E-BDCC-1DA9213F0A51}" sibTransId="{84A211E1-6080-4049-8C3C-A2696E0906FC}"/>
    <dgm:cxn modelId="{46C0FDE0-E1D0-4FEF-A9CF-20C263FB0CFF}" type="presParOf" srcId="{8EE00B87-A53B-4355-928E-E138D0217DE7}" destId="{CB507957-B3CB-4406-9735-4C3B76758ED6}" srcOrd="0" destOrd="0" presId="urn:microsoft.com/office/officeart/2005/8/layout/hierarchy1"/>
    <dgm:cxn modelId="{ACDFDCEF-0DA4-4AAC-AB25-718E2A96A8F2}" type="presParOf" srcId="{CB507957-B3CB-4406-9735-4C3B76758ED6}" destId="{492CC555-B40C-47F6-9779-5687193D7DA5}" srcOrd="0" destOrd="0" presId="urn:microsoft.com/office/officeart/2005/8/layout/hierarchy1"/>
    <dgm:cxn modelId="{E0DA5B52-A299-4AA8-AB08-391B19A77E9C}" type="presParOf" srcId="{492CC555-B40C-47F6-9779-5687193D7DA5}" destId="{F4568CFD-0211-4CFE-B8C4-A4AC44FD64D9}" srcOrd="0" destOrd="0" presId="urn:microsoft.com/office/officeart/2005/8/layout/hierarchy1"/>
    <dgm:cxn modelId="{076952FB-E83F-4F75-9D5E-B8F24EE61E8C}" type="presParOf" srcId="{492CC555-B40C-47F6-9779-5687193D7DA5}" destId="{C424953F-20FA-4EE2-8FE2-70218CDF51FC}" srcOrd="1" destOrd="0" presId="urn:microsoft.com/office/officeart/2005/8/layout/hierarchy1"/>
    <dgm:cxn modelId="{CDBE9211-2483-491C-986F-7E5ADC2EC8A3}" type="presParOf" srcId="{CB507957-B3CB-4406-9735-4C3B76758ED6}" destId="{346A6982-83F2-4AF3-A41A-9BD605AEC2B8}" srcOrd="1" destOrd="0" presId="urn:microsoft.com/office/officeart/2005/8/layout/hierarchy1"/>
    <dgm:cxn modelId="{F8157201-429E-4423-AF94-1D77AC819EDD}" type="presParOf" srcId="{346A6982-83F2-4AF3-A41A-9BD605AEC2B8}" destId="{ECA9C5F0-709B-48E9-8EF7-C030A00EC2A9}" srcOrd="0" destOrd="0" presId="urn:microsoft.com/office/officeart/2005/8/layout/hierarchy1"/>
    <dgm:cxn modelId="{24F68880-5A22-4F1A-81F4-7BE066190334}" type="presParOf" srcId="{346A6982-83F2-4AF3-A41A-9BD605AEC2B8}" destId="{7261DE87-C1FA-44C1-9336-CDFA263BA35B}" srcOrd="1" destOrd="0" presId="urn:microsoft.com/office/officeart/2005/8/layout/hierarchy1"/>
    <dgm:cxn modelId="{E08AD8EF-C289-4350-B459-76EC9813C312}" type="presParOf" srcId="{7261DE87-C1FA-44C1-9336-CDFA263BA35B}" destId="{79C87855-0755-48F3-9AF1-7929BB431A55}" srcOrd="0" destOrd="0" presId="urn:microsoft.com/office/officeart/2005/8/layout/hierarchy1"/>
    <dgm:cxn modelId="{ACA0561D-7F3A-47AE-A2E7-20423B9830C5}" type="presParOf" srcId="{79C87855-0755-48F3-9AF1-7929BB431A55}" destId="{7C3D5FA3-9AB4-4FEB-9205-7BE8AFD4ECC9}" srcOrd="0" destOrd="0" presId="urn:microsoft.com/office/officeart/2005/8/layout/hierarchy1"/>
    <dgm:cxn modelId="{C46F6421-8A61-4E46-8E91-423D0B6384D6}" type="presParOf" srcId="{79C87855-0755-48F3-9AF1-7929BB431A55}" destId="{8AA5B2C7-6501-43EA-8FE8-936D1F81C813}" srcOrd="1" destOrd="0" presId="urn:microsoft.com/office/officeart/2005/8/layout/hierarchy1"/>
    <dgm:cxn modelId="{7FB01114-3C8C-4693-9BA9-8CC50B6E9870}" type="presParOf" srcId="{7261DE87-C1FA-44C1-9336-CDFA263BA35B}" destId="{D68743F4-C1B1-4B86-ABC5-780391EF7100}" srcOrd="1" destOrd="0" presId="urn:microsoft.com/office/officeart/2005/8/layout/hierarchy1"/>
    <dgm:cxn modelId="{7B46ADAD-8CEB-4A21-AEA3-8BBC573CEEE6}" type="presParOf" srcId="{D68743F4-C1B1-4B86-ABC5-780391EF7100}" destId="{F2418C73-BA53-4992-9920-C3D5BE633DAB}" srcOrd="0" destOrd="0" presId="urn:microsoft.com/office/officeart/2005/8/layout/hierarchy1"/>
    <dgm:cxn modelId="{FF88755B-C678-4CF4-8D5C-88C63AD9AE7A}" type="presParOf" srcId="{D68743F4-C1B1-4B86-ABC5-780391EF7100}" destId="{F5D54F3B-8BF9-4009-8ACB-47D18E5D0751}" srcOrd="1" destOrd="0" presId="urn:microsoft.com/office/officeart/2005/8/layout/hierarchy1"/>
    <dgm:cxn modelId="{07D8D585-F9AA-44EC-9715-50C350BDAB8F}" type="presParOf" srcId="{F5D54F3B-8BF9-4009-8ACB-47D18E5D0751}" destId="{16489C16-008F-4563-9F1B-5CBC2272F025}" srcOrd="0" destOrd="0" presId="urn:microsoft.com/office/officeart/2005/8/layout/hierarchy1"/>
    <dgm:cxn modelId="{09B9AA63-3455-4D7C-9CA2-8603497D56DB}" type="presParOf" srcId="{16489C16-008F-4563-9F1B-5CBC2272F025}" destId="{26627445-24B7-467C-AAC7-CD36EB39EE65}" srcOrd="0" destOrd="0" presId="urn:microsoft.com/office/officeart/2005/8/layout/hierarchy1"/>
    <dgm:cxn modelId="{7FF750A3-9C84-49B0-9387-8DE63AAF07B8}" type="presParOf" srcId="{16489C16-008F-4563-9F1B-5CBC2272F025}" destId="{0EB2CC17-A070-46E0-94D9-18D98BAC2B1F}" srcOrd="1" destOrd="0" presId="urn:microsoft.com/office/officeart/2005/8/layout/hierarchy1"/>
    <dgm:cxn modelId="{9A3E6C91-7079-4C14-98FE-C0CAF37DB98F}" type="presParOf" srcId="{F5D54F3B-8BF9-4009-8ACB-47D18E5D0751}" destId="{5DF75E23-9F09-4BD0-A219-751C1FDB2643}" srcOrd="1" destOrd="0" presId="urn:microsoft.com/office/officeart/2005/8/layout/hierarchy1"/>
    <dgm:cxn modelId="{2A480FCF-FA4B-4FF4-84D3-93E6513EC122}" type="presParOf" srcId="{D68743F4-C1B1-4B86-ABC5-780391EF7100}" destId="{23AF5500-E851-4A31-8340-BEA3F07AC7C5}" srcOrd="2" destOrd="0" presId="urn:microsoft.com/office/officeart/2005/8/layout/hierarchy1"/>
    <dgm:cxn modelId="{C4975FCA-37BB-4428-9AAF-9D8CC30D54C5}" type="presParOf" srcId="{D68743F4-C1B1-4B86-ABC5-780391EF7100}" destId="{7AD9C578-5AEE-4C94-B0D9-85D6B5B88D5F}" srcOrd="3" destOrd="0" presId="urn:microsoft.com/office/officeart/2005/8/layout/hierarchy1"/>
    <dgm:cxn modelId="{35CC94CD-5B67-412D-AA84-2A7D6CDA15DC}" type="presParOf" srcId="{7AD9C578-5AEE-4C94-B0D9-85D6B5B88D5F}" destId="{833F3067-1FBC-4FF2-BC86-79CA80D90083}" srcOrd="0" destOrd="0" presId="urn:microsoft.com/office/officeart/2005/8/layout/hierarchy1"/>
    <dgm:cxn modelId="{ADE68E44-B413-49AD-B9CC-9B4060C04F06}" type="presParOf" srcId="{833F3067-1FBC-4FF2-BC86-79CA80D90083}" destId="{3B3DD18B-1EF8-4D6A-BC1C-671B059455F0}" srcOrd="0" destOrd="0" presId="urn:microsoft.com/office/officeart/2005/8/layout/hierarchy1"/>
    <dgm:cxn modelId="{1E1CDC9D-EA3E-4CB0-9533-2E07DF4C0A2E}" type="presParOf" srcId="{833F3067-1FBC-4FF2-BC86-79CA80D90083}" destId="{B9B11587-D626-404D-8606-65872D30A223}" srcOrd="1" destOrd="0" presId="urn:microsoft.com/office/officeart/2005/8/layout/hierarchy1"/>
    <dgm:cxn modelId="{86DFA824-E4B2-44C2-848B-5AA29391D41F}" type="presParOf" srcId="{7AD9C578-5AEE-4C94-B0D9-85D6B5B88D5F}" destId="{CC51D9F6-0AD3-42FD-916E-67415041EB0B}" srcOrd="1" destOrd="0" presId="urn:microsoft.com/office/officeart/2005/8/layout/hierarchy1"/>
    <dgm:cxn modelId="{160799DD-5FBD-4DDF-8935-360E572DA32E}" type="presParOf" srcId="{346A6982-83F2-4AF3-A41A-9BD605AEC2B8}" destId="{F15F280F-3472-4E65-AA14-45C30FCB6317}" srcOrd="2" destOrd="0" presId="urn:microsoft.com/office/officeart/2005/8/layout/hierarchy1"/>
    <dgm:cxn modelId="{83E800FE-BD3D-4BE9-A6BA-90EF4E6CE27F}" type="presParOf" srcId="{346A6982-83F2-4AF3-A41A-9BD605AEC2B8}" destId="{6E82A7C1-DFF1-4939-A772-C240D5FAEEDF}" srcOrd="3" destOrd="0" presId="urn:microsoft.com/office/officeart/2005/8/layout/hierarchy1"/>
    <dgm:cxn modelId="{96BCD079-922E-4DE7-8A27-F20EE729FBA1}" type="presParOf" srcId="{6E82A7C1-DFF1-4939-A772-C240D5FAEEDF}" destId="{A8E655FB-915D-4111-8344-83F3A6397E43}" srcOrd="0" destOrd="0" presId="urn:microsoft.com/office/officeart/2005/8/layout/hierarchy1"/>
    <dgm:cxn modelId="{ECCD65D1-F71F-40E2-8ED9-14E338434D03}" type="presParOf" srcId="{A8E655FB-915D-4111-8344-83F3A6397E43}" destId="{6A8D0760-499E-40F7-B19F-E55E0CF91851}" srcOrd="0" destOrd="0" presId="urn:microsoft.com/office/officeart/2005/8/layout/hierarchy1"/>
    <dgm:cxn modelId="{9A44E10D-89DF-4DC2-91AC-2C5DB21A6381}" type="presParOf" srcId="{A8E655FB-915D-4111-8344-83F3A6397E43}" destId="{FBCD3D5F-8EA2-4CDD-A90B-F62118D93D56}" srcOrd="1" destOrd="0" presId="urn:microsoft.com/office/officeart/2005/8/layout/hierarchy1"/>
    <dgm:cxn modelId="{C3875805-78AB-4F65-96FA-D4C7F85068F7}" type="presParOf" srcId="{6E82A7C1-DFF1-4939-A772-C240D5FAEEDF}" destId="{9933E861-8F99-49DB-87F4-30D6CC61A5B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303128-48C0-4BBF-91F1-9436E8BC5C1D}" type="doc">
      <dgm:prSet loTypeId="urn:microsoft.com/office/officeart/2005/8/layout/equation1" loCatId="process" qsTypeId="urn:microsoft.com/office/officeart/2005/8/quickstyle/simple1" qsCatId="simple" csTypeId="urn:microsoft.com/office/officeart/2005/8/colors/colorful5" csCatId="colorful" phldr="1"/>
      <dgm:spPr/>
    </dgm:pt>
    <dgm:pt modelId="{CE216658-516F-419A-A284-3A2DC19952F9}">
      <dgm:prSet phldrT="[文本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zh-CN" altLang="en-US" dirty="0" smtClean="0"/>
            <a:t>关系型数据库</a:t>
          </a:r>
          <a:endParaRPr lang="zh-CN" altLang="en-US" dirty="0"/>
        </a:p>
      </dgm:t>
    </dgm:pt>
    <dgm:pt modelId="{EBA4F1CA-E3F5-4C09-A420-9BECFEA72406}" type="parTrans" cxnId="{BDFFC783-7005-4BA6-B56A-0EFF4E2FA7DA}">
      <dgm:prSet/>
      <dgm:spPr/>
      <dgm:t>
        <a:bodyPr/>
        <a:lstStyle/>
        <a:p>
          <a:endParaRPr lang="zh-CN" altLang="en-US"/>
        </a:p>
      </dgm:t>
    </dgm:pt>
    <dgm:pt modelId="{042A7506-2953-4BD6-BF8E-171570A1C925}" type="sibTrans" cxnId="{BDFFC783-7005-4BA6-B56A-0EFF4E2FA7DA}">
      <dgm:prSet/>
      <dgm:spPr/>
      <dgm:t>
        <a:bodyPr/>
        <a:lstStyle/>
        <a:p>
          <a:endParaRPr lang="zh-CN" altLang="en-US"/>
        </a:p>
      </dgm:t>
    </dgm:pt>
    <dgm:pt modelId="{8642F6EC-BB90-4AF6-A337-21CA19FE72DD}">
      <dgm:prSet phldrT="[文本]"/>
      <dgm:spPr/>
      <dgm:t>
        <a:bodyPr/>
        <a:lstStyle/>
        <a:p>
          <a:r>
            <a:rPr lang="zh-CN" altLang="en-US" dirty="0" smtClean="0"/>
            <a:t>操作 </a:t>
          </a:r>
          <a:r>
            <a:rPr lang="en-US" altLang="zh-CN" dirty="0" smtClean="0"/>
            <a:t>API</a:t>
          </a:r>
          <a:endParaRPr lang="zh-CN" altLang="en-US" dirty="0"/>
        </a:p>
      </dgm:t>
    </dgm:pt>
    <dgm:pt modelId="{0EE93199-0061-4E13-B0BB-11987E659D48}" type="parTrans" cxnId="{439E6516-48C9-42E8-B0E4-18D55558CD0E}">
      <dgm:prSet/>
      <dgm:spPr/>
      <dgm:t>
        <a:bodyPr/>
        <a:lstStyle/>
        <a:p>
          <a:endParaRPr lang="zh-CN" altLang="en-US"/>
        </a:p>
      </dgm:t>
    </dgm:pt>
    <dgm:pt modelId="{DBBEA1A8-5D92-482D-B37B-056BED805E98}" type="sibTrans" cxnId="{439E6516-48C9-42E8-B0E4-18D55558CD0E}">
      <dgm:prSet/>
      <dgm:spPr/>
      <dgm:t>
        <a:bodyPr/>
        <a:lstStyle/>
        <a:p>
          <a:endParaRPr lang="zh-CN" altLang="en-US"/>
        </a:p>
      </dgm:t>
    </dgm:pt>
    <dgm:pt modelId="{CF4B9BD0-F1E3-4720-8046-1A6D9C1099AD}">
      <dgm:prSet phldrT="[文本]"/>
      <dgm:spPr/>
      <dgm:t>
        <a:bodyPr/>
        <a:lstStyle/>
        <a:p>
          <a:r>
            <a:rPr lang="zh-CN" altLang="en-US" dirty="0" smtClean="0"/>
            <a:t>元数据目录</a:t>
          </a:r>
          <a:endParaRPr lang="zh-CN" altLang="en-US" dirty="0"/>
        </a:p>
      </dgm:t>
    </dgm:pt>
    <dgm:pt modelId="{9F918BA5-EEE2-4242-8520-04786E2DB344}" type="parTrans" cxnId="{89F9E5F7-4C86-49CD-9E2B-C31567495937}">
      <dgm:prSet/>
      <dgm:spPr/>
      <dgm:t>
        <a:bodyPr/>
        <a:lstStyle/>
        <a:p>
          <a:endParaRPr lang="zh-CN" altLang="en-US"/>
        </a:p>
      </dgm:t>
    </dgm:pt>
    <dgm:pt modelId="{4F43B2B2-987D-4B86-9FDC-935F95C93AB0}" type="sibTrans" cxnId="{89F9E5F7-4C86-49CD-9E2B-C31567495937}">
      <dgm:prSet/>
      <dgm:spPr/>
      <dgm:t>
        <a:bodyPr/>
        <a:lstStyle/>
        <a:p>
          <a:endParaRPr lang="zh-CN" altLang="en-US"/>
        </a:p>
      </dgm:t>
    </dgm:pt>
    <dgm:pt modelId="{4ACCAA22-B75E-4760-B64D-3E94EEDD1A73}" type="pres">
      <dgm:prSet presAssocID="{81303128-48C0-4BBF-91F1-9436E8BC5C1D}" presName="linearFlow" presStyleCnt="0">
        <dgm:presLayoutVars>
          <dgm:dir/>
          <dgm:resizeHandles val="exact"/>
        </dgm:presLayoutVars>
      </dgm:prSet>
      <dgm:spPr/>
    </dgm:pt>
    <dgm:pt modelId="{3291D501-3CE0-4B0A-AAAF-A867D0C9D46F}" type="pres">
      <dgm:prSet presAssocID="{CE216658-516F-419A-A284-3A2DC19952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7AD971C-B032-4BA8-B0EE-3FD8EDC5ED95}" type="pres">
      <dgm:prSet presAssocID="{042A7506-2953-4BD6-BF8E-171570A1C925}" presName="spacerL" presStyleCnt="0"/>
      <dgm:spPr/>
    </dgm:pt>
    <dgm:pt modelId="{DAE1E639-77F5-42A6-B3F5-EE995BB7BFB1}" type="pres">
      <dgm:prSet presAssocID="{042A7506-2953-4BD6-BF8E-171570A1C925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137AAE5F-71D6-4AB3-AB50-DD65445D3FD6}" type="pres">
      <dgm:prSet presAssocID="{042A7506-2953-4BD6-BF8E-171570A1C925}" presName="spacerR" presStyleCnt="0"/>
      <dgm:spPr/>
    </dgm:pt>
    <dgm:pt modelId="{D0F2A0F6-A893-4A37-8A03-CA8BA5F84E31}" type="pres">
      <dgm:prSet presAssocID="{8642F6EC-BB90-4AF6-A337-21CA19FE72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FD938C6-8C77-4B39-ABB6-8C5572C395A6}" type="pres">
      <dgm:prSet presAssocID="{DBBEA1A8-5D92-482D-B37B-056BED805E98}" presName="spacerL" presStyleCnt="0"/>
      <dgm:spPr/>
    </dgm:pt>
    <dgm:pt modelId="{A1ED7838-A595-4EC6-9A7E-D6A56C40216A}" type="pres">
      <dgm:prSet presAssocID="{DBBEA1A8-5D92-482D-B37B-056BED805E98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DB58B0B4-0FA5-48B6-9303-34A3960C337C}" type="pres">
      <dgm:prSet presAssocID="{DBBEA1A8-5D92-482D-B37B-056BED805E98}" presName="spacerR" presStyleCnt="0"/>
      <dgm:spPr/>
    </dgm:pt>
    <dgm:pt modelId="{B5F2116F-F601-48BE-9F0B-AA7CE3405C73}" type="pres">
      <dgm:prSet presAssocID="{CF4B9BD0-F1E3-4720-8046-1A6D9C1099A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2DD2F70E-B8CB-41EB-9E6A-34CEC9AD06B9}" type="presOf" srcId="{CF4B9BD0-F1E3-4720-8046-1A6D9C1099AD}" destId="{B5F2116F-F601-48BE-9F0B-AA7CE3405C73}" srcOrd="0" destOrd="0" presId="urn:microsoft.com/office/officeart/2005/8/layout/equation1"/>
    <dgm:cxn modelId="{439E6516-48C9-42E8-B0E4-18D55558CD0E}" srcId="{81303128-48C0-4BBF-91F1-9436E8BC5C1D}" destId="{8642F6EC-BB90-4AF6-A337-21CA19FE72DD}" srcOrd="1" destOrd="0" parTransId="{0EE93199-0061-4E13-B0BB-11987E659D48}" sibTransId="{DBBEA1A8-5D92-482D-B37B-056BED805E98}"/>
    <dgm:cxn modelId="{006CAD0A-46E2-48F6-B838-2875F80870E3}" type="presOf" srcId="{042A7506-2953-4BD6-BF8E-171570A1C925}" destId="{DAE1E639-77F5-42A6-B3F5-EE995BB7BFB1}" srcOrd="0" destOrd="0" presId="urn:microsoft.com/office/officeart/2005/8/layout/equation1"/>
    <dgm:cxn modelId="{6B993E23-18ED-4559-AAA9-7D77054637D6}" type="presOf" srcId="{CE216658-516F-419A-A284-3A2DC19952F9}" destId="{3291D501-3CE0-4B0A-AAAF-A867D0C9D46F}" srcOrd="0" destOrd="0" presId="urn:microsoft.com/office/officeart/2005/8/layout/equation1"/>
    <dgm:cxn modelId="{BDFFC783-7005-4BA6-B56A-0EFF4E2FA7DA}" srcId="{81303128-48C0-4BBF-91F1-9436E8BC5C1D}" destId="{CE216658-516F-419A-A284-3A2DC19952F9}" srcOrd="0" destOrd="0" parTransId="{EBA4F1CA-E3F5-4C09-A420-9BECFEA72406}" sibTransId="{042A7506-2953-4BD6-BF8E-171570A1C925}"/>
    <dgm:cxn modelId="{A62AC7F4-AD94-4286-9520-E900E64E6F29}" type="presOf" srcId="{DBBEA1A8-5D92-482D-B37B-056BED805E98}" destId="{A1ED7838-A595-4EC6-9A7E-D6A56C40216A}" srcOrd="0" destOrd="0" presId="urn:microsoft.com/office/officeart/2005/8/layout/equation1"/>
    <dgm:cxn modelId="{6A481C59-2899-43B9-A733-B3B8F8A75463}" type="presOf" srcId="{8642F6EC-BB90-4AF6-A337-21CA19FE72DD}" destId="{D0F2A0F6-A893-4A37-8A03-CA8BA5F84E31}" srcOrd="0" destOrd="0" presId="urn:microsoft.com/office/officeart/2005/8/layout/equation1"/>
    <dgm:cxn modelId="{89F9E5F7-4C86-49CD-9E2B-C31567495937}" srcId="{81303128-48C0-4BBF-91F1-9436E8BC5C1D}" destId="{CF4B9BD0-F1E3-4720-8046-1A6D9C1099AD}" srcOrd="2" destOrd="0" parTransId="{9F918BA5-EEE2-4242-8520-04786E2DB344}" sibTransId="{4F43B2B2-987D-4B86-9FDC-935F95C93AB0}"/>
    <dgm:cxn modelId="{E8269267-1396-4B20-9D3A-37D52E2B2078}" type="presOf" srcId="{81303128-48C0-4BBF-91F1-9436E8BC5C1D}" destId="{4ACCAA22-B75E-4760-B64D-3E94EEDD1A73}" srcOrd="0" destOrd="0" presId="urn:microsoft.com/office/officeart/2005/8/layout/equation1"/>
    <dgm:cxn modelId="{3A7DB132-95B0-41B9-A65E-872F418DCC9F}" type="presParOf" srcId="{4ACCAA22-B75E-4760-B64D-3E94EEDD1A73}" destId="{3291D501-3CE0-4B0A-AAAF-A867D0C9D46F}" srcOrd="0" destOrd="0" presId="urn:microsoft.com/office/officeart/2005/8/layout/equation1"/>
    <dgm:cxn modelId="{7CF7BBBF-6EC3-44AC-B366-34D5FC027BBF}" type="presParOf" srcId="{4ACCAA22-B75E-4760-B64D-3E94EEDD1A73}" destId="{37AD971C-B032-4BA8-B0EE-3FD8EDC5ED95}" srcOrd="1" destOrd="0" presId="urn:microsoft.com/office/officeart/2005/8/layout/equation1"/>
    <dgm:cxn modelId="{9D9ACB4D-B11D-4AB5-B134-F09244DE256D}" type="presParOf" srcId="{4ACCAA22-B75E-4760-B64D-3E94EEDD1A73}" destId="{DAE1E639-77F5-42A6-B3F5-EE995BB7BFB1}" srcOrd="2" destOrd="0" presId="urn:microsoft.com/office/officeart/2005/8/layout/equation1"/>
    <dgm:cxn modelId="{9A7989CF-3421-4DA0-86C2-1DA9BDE18059}" type="presParOf" srcId="{4ACCAA22-B75E-4760-B64D-3E94EEDD1A73}" destId="{137AAE5F-71D6-4AB3-AB50-DD65445D3FD6}" srcOrd="3" destOrd="0" presId="urn:microsoft.com/office/officeart/2005/8/layout/equation1"/>
    <dgm:cxn modelId="{AA7BE0CE-8DE4-4CE0-B738-BBD1C2342602}" type="presParOf" srcId="{4ACCAA22-B75E-4760-B64D-3E94EEDD1A73}" destId="{D0F2A0F6-A893-4A37-8A03-CA8BA5F84E31}" srcOrd="4" destOrd="0" presId="urn:microsoft.com/office/officeart/2005/8/layout/equation1"/>
    <dgm:cxn modelId="{45812022-E4C4-4B53-9F98-2767DF4BDDAE}" type="presParOf" srcId="{4ACCAA22-B75E-4760-B64D-3E94EEDD1A73}" destId="{1FD938C6-8C77-4B39-ABB6-8C5572C395A6}" srcOrd="5" destOrd="0" presId="urn:microsoft.com/office/officeart/2005/8/layout/equation1"/>
    <dgm:cxn modelId="{57370A27-7587-451F-87A3-ACB152F0612C}" type="presParOf" srcId="{4ACCAA22-B75E-4760-B64D-3E94EEDD1A73}" destId="{A1ED7838-A595-4EC6-9A7E-D6A56C40216A}" srcOrd="6" destOrd="0" presId="urn:microsoft.com/office/officeart/2005/8/layout/equation1"/>
    <dgm:cxn modelId="{CE1F8A05-AA59-4581-A78E-9F18395A8E58}" type="presParOf" srcId="{4ACCAA22-B75E-4760-B64D-3E94EEDD1A73}" destId="{DB58B0B4-0FA5-48B6-9303-34A3960C337C}" srcOrd="7" destOrd="0" presId="urn:microsoft.com/office/officeart/2005/8/layout/equation1"/>
    <dgm:cxn modelId="{DBEA6D98-76EC-468E-8C1F-F3259A147AAF}" type="presParOf" srcId="{4ACCAA22-B75E-4760-B64D-3E94EEDD1A73}" destId="{B5F2116F-F601-48BE-9F0B-AA7CE3405C73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ECD279-2844-42AB-94A3-0869E1F6CAC7}" type="doc">
      <dgm:prSet loTypeId="urn:microsoft.com/office/officeart/2005/8/layout/process1" loCatId="process" qsTypeId="urn:microsoft.com/office/officeart/2005/8/quickstyle/simple5" qsCatId="simple" csTypeId="urn:microsoft.com/office/officeart/2005/8/colors/accent6_3" csCatId="accent6" phldr="1"/>
      <dgm:spPr/>
    </dgm:pt>
    <dgm:pt modelId="{5A668ABB-BE88-4943-8A39-5B2CFDB23E24}">
      <dgm:prSet phldrT="[文本]"/>
      <dgm:spPr/>
      <dgm:t>
        <a:bodyPr/>
        <a:lstStyle/>
        <a:p>
          <a:r>
            <a:rPr lang="zh-CN" altLang="en-US" dirty="0" smtClean="0"/>
            <a:t>镜像</a:t>
          </a:r>
          <a:endParaRPr lang="zh-CN" altLang="en-US" dirty="0"/>
        </a:p>
      </dgm:t>
    </dgm:pt>
    <dgm:pt modelId="{715F2FDB-6B8E-48D0-94D5-44F9D3C2F89A}" type="parTrans" cxnId="{B6DB7CDB-15A8-4703-83C4-F2E7F3E22F69}">
      <dgm:prSet/>
      <dgm:spPr/>
      <dgm:t>
        <a:bodyPr/>
        <a:lstStyle/>
        <a:p>
          <a:endParaRPr lang="zh-CN" altLang="en-US"/>
        </a:p>
      </dgm:t>
    </dgm:pt>
    <dgm:pt modelId="{08CD7F1D-0FFF-4CC4-AE57-1CFEEBC0A23A}" type="sibTrans" cxnId="{B6DB7CDB-15A8-4703-83C4-F2E7F3E22F69}">
      <dgm:prSet/>
      <dgm:spPr/>
      <dgm:t>
        <a:bodyPr/>
        <a:lstStyle/>
        <a:p>
          <a:endParaRPr lang="zh-CN" altLang="en-US"/>
        </a:p>
      </dgm:t>
    </dgm:pt>
    <dgm:pt modelId="{D51B51FE-50E1-4179-93A8-9547A11B4C74}">
      <dgm:prSet phldrT="[文本]"/>
      <dgm:spPr/>
      <dgm:t>
        <a:bodyPr/>
        <a:lstStyle/>
        <a:p>
          <a:r>
            <a:rPr lang="zh-CN" altLang="en-US" dirty="0" smtClean="0"/>
            <a:t>启动</a:t>
          </a:r>
          <a:endParaRPr lang="zh-CN" altLang="en-US" dirty="0"/>
        </a:p>
      </dgm:t>
    </dgm:pt>
    <dgm:pt modelId="{F0C8009D-86B6-48E6-B9C6-F87345926EB4}" type="parTrans" cxnId="{99F80FD1-E03C-4B00-98D4-AFEED50C7860}">
      <dgm:prSet/>
      <dgm:spPr/>
      <dgm:t>
        <a:bodyPr/>
        <a:lstStyle/>
        <a:p>
          <a:endParaRPr lang="zh-CN" altLang="en-US"/>
        </a:p>
      </dgm:t>
    </dgm:pt>
    <dgm:pt modelId="{B232DBD9-59A6-4093-AB75-5E2DF412F3FC}" type="sibTrans" cxnId="{99F80FD1-E03C-4B00-98D4-AFEED50C7860}">
      <dgm:prSet/>
      <dgm:spPr/>
      <dgm:t>
        <a:bodyPr/>
        <a:lstStyle/>
        <a:p>
          <a:endParaRPr lang="zh-CN" altLang="en-US"/>
        </a:p>
      </dgm:t>
    </dgm:pt>
    <dgm:pt modelId="{0D85A3C9-AAF9-489B-8BFB-2B0B7044B5A4}">
      <dgm:prSet phldrT="[文本]"/>
      <dgm:spPr/>
      <dgm:t>
        <a:bodyPr/>
        <a:lstStyle/>
        <a:p>
          <a:r>
            <a:rPr lang="zh-CN" altLang="en-US" dirty="0" smtClean="0"/>
            <a:t>初始化</a:t>
          </a:r>
          <a:endParaRPr lang="zh-CN" altLang="en-US" dirty="0"/>
        </a:p>
      </dgm:t>
    </dgm:pt>
    <dgm:pt modelId="{90D46E6B-8D2D-400B-83B1-FBEBA8E062E0}" type="parTrans" cxnId="{66F75DA2-4AAC-41E8-97AE-54F2C8D529CD}">
      <dgm:prSet/>
      <dgm:spPr/>
      <dgm:t>
        <a:bodyPr/>
        <a:lstStyle/>
        <a:p>
          <a:endParaRPr lang="zh-CN" altLang="en-US"/>
        </a:p>
      </dgm:t>
    </dgm:pt>
    <dgm:pt modelId="{10D89EE7-9C63-4AAE-85AE-34A1A2796B71}" type="sibTrans" cxnId="{66F75DA2-4AAC-41E8-97AE-54F2C8D529CD}">
      <dgm:prSet/>
      <dgm:spPr/>
      <dgm:t>
        <a:bodyPr/>
        <a:lstStyle/>
        <a:p>
          <a:endParaRPr lang="zh-CN" altLang="en-US"/>
        </a:p>
      </dgm:t>
    </dgm:pt>
    <dgm:pt modelId="{528B5FC4-AD4D-4DB4-B066-C3CD6E425380}">
      <dgm:prSet phldrT="[文本]"/>
      <dgm:spPr/>
      <dgm:t>
        <a:bodyPr/>
        <a:lstStyle/>
        <a:p>
          <a:r>
            <a:rPr lang="zh-CN" altLang="en-US" dirty="0" smtClean="0"/>
            <a:t>计算</a:t>
          </a:r>
          <a:endParaRPr lang="zh-CN" altLang="en-US" dirty="0"/>
        </a:p>
      </dgm:t>
    </dgm:pt>
    <dgm:pt modelId="{EED19DD3-8496-4277-B0A9-DC3F00298689}" type="parTrans" cxnId="{634AFEE7-440D-48C0-9ED6-ED6D7F36077E}">
      <dgm:prSet/>
      <dgm:spPr/>
      <dgm:t>
        <a:bodyPr/>
        <a:lstStyle/>
        <a:p>
          <a:endParaRPr lang="zh-CN" altLang="en-US"/>
        </a:p>
      </dgm:t>
    </dgm:pt>
    <dgm:pt modelId="{B56A9203-68E2-4808-A8A1-3390E0986D1D}" type="sibTrans" cxnId="{634AFEE7-440D-48C0-9ED6-ED6D7F36077E}">
      <dgm:prSet/>
      <dgm:spPr/>
      <dgm:t>
        <a:bodyPr/>
        <a:lstStyle/>
        <a:p>
          <a:endParaRPr lang="zh-CN" altLang="en-US"/>
        </a:p>
      </dgm:t>
    </dgm:pt>
    <dgm:pt modelId="{BB890580-ECCE-481D-BBFD-9C48515F673D}">
      <dgm:prSet phldrT="[文本]"/>
      <dgm:spPr/>
      <dgm:t>
        <a:bodyPr/>
        <a:lstStyle/>
        <a:p>
          <a:r>
            <a:rPr lang="zh-CN" altLang="en-US" dirty="0" smtClean="0"/>
            <a:t>结果</a:t>
          </a:r>
          <a:endParaRPr lang="zh-CN" altLang="en-US" dirty="0"/>
        </a:p>
      </dgm:t>
    </dgm:pt>
    <dgm:pt modelId="{66E7FA13-F230-436D-BCCA-D57ED29A777C}" type="parTrans" cxnId="{9B3B788A-4D51-46F1-95BF-8B6C82367DFF}">
      <dgm:prSet/>
      <dgm:spPr/>
      <dgm:t>
        <a:bodyPr/>
        <a:lstStyle/>
        <a:p>
          <a:endParaRPr lang="zh-CN" altLang="en-US"/>
        </a:p>
      </dgm:t>
    </dgm:pt>
    <dgm:pt modelId="{EA862E95-949E-462D-9507-DF58B81D5777}" type="sibTrans" cxnId="{9B3B788A-4D51-46F1-95BF-8B6C82367DFF}">
      <dgm:prSet/>
      <dgm:spPr/>
      <dgm:t>
        <a:bodyPr/>
        <a:lstStyle/>
        <a:p>
          <a:endParaRPr lang="zh-CN" altLang="en-US"/>
        </a:p>
      </dgm:t>
    </dgm:pt>
    <dgm:pt modelId="{0DA57F44-2EB9-462C-9818-E861F90651E5}">
      <dgm:prSet phldrT="[文本]"/>
      <dgm:spPr/>
      <dgm:t>
        <a:bodyPr/>
        <a:lstStyle/>
        <a:p>
          <a:r>
            <a:rPr lang="zh-CN" altLang="en-US" dirty="0" smtClean="0"/>
            <a:t>关闭</a:t>
          </a:r>
          <a:endParaRPr lang="zh-CN" altLang="en-US" dirty="0"/>
        </a:p>
      </dgm:t>
    </dgm:pt>
    <dgm:pt modelId="{F0D6CD58-E1E9-470A-9382-A92C9F28C539}" type="parTrans" cxnId="{E8B0C032-5FF9-441C-8B22-61F70D8A099A}">
      <dgm:prSet/>
      <dgm:spPr/>
      <dgm:t>
        <a:bodyPr/>
        <a:lstStyle/>
        <a:p>
          <a:endParaRPr lang="zh-CN" altLang="en-US"/>
        </a:p>
      </dgm:t>
    </dgm:pt>
    <dgm:pt modelId="{08454F93-4872-4D66-929E-3196CC0B1D35}" type="sibTrans" cxnId="{E8B0C032-5FF9-441C-8B22-61F70D8A099A}">
      <dgm:prSet/>
      <dgm:spPr/>
      <dgm:t>
        <a:bodyPr/>
        <a:lstStyle/>
        <a:p>
          <a:endParaRPr lang="zh-CN" altLang="en-US"/>
        </a:p>
      </dgm:t>
    </dgm:pt>
    <dgm:pt modelId="{F9643FE6-BD00-44B0-8D96-8266C0168304}" type="pres">
      <dgm:prSet presAssocID="{F4ECD279-2844-42AB-94A3-0869E1F6CAC7}" presName="Name0" presStyleCnt="0">
        <dgm:presLayoutVars>
          <dgm:dir/>
          <dgm:resizeHandles val="exact"/>
        </dgm:presLayoutVars>
      </dgm:prSet>
      <dgm:spPr/>
    </dgm:pt>
    <dgm:pt modelId="{8AECBB31-014C-4B03-A453-5350D723C447}" type="pres">
      <dgm:prSet presAssocID="{5A668ABB-BE88-4943-8A39-5B2CFDB23E2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9D8F9D4-C478-48D7-BF9D-1F9251D3F6FD}" type="pres">
      <dgm:prSet presAssocID="{08CD7F1D-0FFF-4CC4-AE57-1CFEEBC0A23A}" presName="sibTrans" presStyleLbl="sibTrans2D1" presStyleIdx="0" presStyleCnt="5"/>
      <dgm:spPr/>
      <dgm:t>
        <a:bodyPr/>
        <a:lstStyle/>
        <a:p>
          <a:endParaRPr lang="zh-CN" altLang="en-US"/>
        </a:p>
      </dgm:t>
    </dgm:pt>
    <dgm:pt modelId="{1E46FADB-D020-4595-97DB-14A476BB47E9}" type="pres">
      <dgm:prSet presAssocID="{08CD7F1D-0FFF-4CC4-AE57-1CFEEBC0A23A}" presName="connectorText" presStyleLbl="sibTrans2D1" presStyleIdx="0" presStyleCnt="5"/>
      <dgm:spPr/>
      <dgm:t>
        <a:bodyPr/>
        <a:lstStyle/>
        <a:p>
          <a:endParaRPr lang="zh-CN" altLang="en-US"/>
        </a:p>
      </dgm:t>
    </dgm:pt>
    <dgm:pt modelId="{47079E4E-6D80-4ECB-926B-DBDC2E3750AE}" type="pres">
      <dgm:prSet presAssocID="{D51B51FE-50E1-4179-93A8-9547A11B4C7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D77FF6C-44FB-4BFD-8496-F084772B1201}" type="pres">
      <dgm:prSet presAssocID="{B232DBD9-59A6-4093-AB75-5E2DF412F3FC}" presName="sibTrans" presStyleLbl="sibTrans2D1" presStyleIdx="1" presStyleCnt="5"/>
      <dgm:spPr/>
      <dgm:t>
        <a:bodyPr/>
        <a:lstStyle/>
        <a:p>
          <a:endParaRPr lang="zh-CN" altLang="en-US"/>
        </a:p>
      </dgm:t>
    </dgm:pt>
    <dgm:pt modelId="{F88E0AB6-3787-48CE-BF02-B13C62A40EE7}" type="pres">
      <dgm:prSet presAssocID="{B232DBD9-59A6-4093-AB75-5E2DF412F3FC}" presName="connectorText" presStyleLbl="sibTrans2D1" presStyleIdx="1" presStyleCnt="5"/>
      <dgm:spPr/>
      <dgm:t>
        <a:bodyPr/>
        <a:lstStyle/>
        <a:p>
          <a:endParaRPr lang="zh-CN" altLang="en-US"/>
        </a:p>
      </dgm:t>
    </dgm:pt>
    <dgm:pt modelId="{B9408E61-3817-4177-8670-3EF5146FA6D2}" type="pres">
      <dgm:prSet presAssocID="{0D85A3C9-AAF9-489B-8BFB-2B0B7044B5A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1F0731-B8C8-4125-885F-CA937374C825}" type="pres">
      <dgm:prSet presAssocID="{10D89EE7-9C63-4AAE-85AE-34A1A2796B71}" presName="sibTrans" presStyleLbl="sibTrans2D1" presStyleIdx="2" presStyleCnt="5"/>
      <dgm:spPr/>
      <dgm:t>
        <a:bodyPr/>
        <a:lstStyle/>
        <a:p>
          <a:endParaRPr lang="zh-CN" altLang="en-US"/>
        </a:p>
      </dgm:t>
    </dgm:pt>
    <dgm:pt modelId="{F78028BC-7244-4B16-8DBA-9598C51C3C05}" type="pres">
      <dgm:prSet presAssocID="{10D89EE7-9C63-4AAE-85AE-34A1A2796B71}" presName="connectorText" presStyleLbl="sibTrans2D1" presStyleIdx="2" presStyleCnt="5"/>
      <dgm:spPr/>
      <dgm:t>
        <a:bodyPr/>
        <a:lstStyle/>
        <a:p>
          <a:endParaRPr lang="zh-CN" altLang="en-US"/>
        </a:p>
      </dgm:t>
    </dgm:pt>
    <dgm:pt modelId="{103C9F12-C105-4681-B40D-089129DA94DC}" type="pres">
      <dgm:prSet presAssocID="{528B5FC4-AD4D-4DB4-B066-C3CD6E425380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86805C6-094C-4714-9EA9-9CE66144B7A9}" type="pres">
      <dgm:prSet presAssocID="{B56A9203-68E2-4808-A8A1-3390E0986D1D}" presName="sibTrans" presStyleLbl="sibTrans2D1" presStyleIdx="3" presStyleCnt="5"/>
      <dgm:spPr/>
      <dgm:t>
        <a:bodyPr/>
        <a:lstStyle/>
        <a:p>
          <a:endParaRPr lang="zh-CN" altLang="en-US"/>
        </a:p>
      </dgm:t>
    </dgm:pt>
    <dgm:pt modelId="{3281FB1D-0C5C-4FE9-84C3-07917A328993}" type="pres">
      <dgm:prSet presAssocID="{B56A9203-68E2-4808-A8A1-3390E0986D1D}" presName="connectorText" presStyleLbl="sibTrans2D1" presStyleIdx="3" presStyleCnt="5"/>
      <dgm:spPr/>
      <dgm:t>
        <a:bodyPr/>
        <a:lstStyle/>
        <a:p>
          <a:endParaRPr lang="zh-CN" altLang="en-US"/>
        </a:p>
      </dgm:t>
    </dgm:pt>
    <dgm:pt modelId="{2331061F-1D9E-42DC-9780-5C39FE6272ED}" type="pres">
      <dgm:prSet presAssocID="{BB890580-ECCE-481D-BBFD-9C48515F673D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885FCE-590D-4E48-95BC-5E9CE5DED3B7}" type="pres">
      <dgm:prSet presAssocID="{EA862E95-949E-462D-9507-DF58B81D5777}" presName="sibTrans" presStyleLbl="sibTrans2D1" presStyleIdx="4" presStyleCnt="5"/>
      <dgm:spPr/>
      <dgm:t>
        <a:bodyPr/>
        <a:lstStyle/>
        <a:p>
          <a:endParaRPr lang="zh-CN" altLang="en-US"/>
        </a:p>
      </dgm:t>
    </dgm:pt>
    <dgm:pt modelId="{BF2BD779-26BD-472B-9C9F-2607C76FA18C}" type="pres">
      <dgm:prSet presAssocID="{EA862E95-949E-462D-9507-DF58B81D5777}" presName="connectorText" presStyleLbl="sibTrans2D1" presStyleIdx="4" presStyleCnt="5"/>
      <dgm:spPr/>
      <dgm:t>
        <a:bodyPr/>
        <a:lstStyle/>
        <a:p>
          <a:endParaRPr lang="zh-CN" altLang="en-US"/>
        </a:p>
      </dgm:t>
    </dgm:pt>
    <dgm:pt modelId="{0A840EC3-1D6D-4976-B439-78F661D5576D}" type="pres">
      <dgm:prSet presAssocID="{0DA57F44-2EB9-462C-9818-E861F90651E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6F75DA2-4AAC-41E8-97AE-54F2C8D529CD}" srcId="{F4ECD279-2844-42AB-94A3-0869E1F6CAC7}" destId="{0D85A3C9-AAF9-489B-8BFB-2B0B7044B5A4}" srcOrd="2" destOrd="0" parTransId="{90D46E6B-8D2D-400B-83B1-FBEBA8E062E0}" sibTransId="{10D89EE7-9C63-4AAE-85AE-34A1A2796B71}"/>
    <dgm:cxn modelId="{7E7EEFA9-CFD6-4B5D-9C75-BF47F1290DE3}" type="presOf" srcId="{08CD7F1D-0FFF-4CC4-AE57-1CFEEBC0A23A}" destId="{1E46FADB-D020-4595-97DB-14A476BB47E9}" srcOrd="1" destOrd="0" presId="urn:microsoft.com/office/officeart/2005/8/layout/process1"/>
    <dgm:cxn modelId="{B6DB7CDB-15A8-4703-83C4-F2E7F3E22F69}" srcId="{F4ECD279-2844-42AB-94A3-0869E1F6CAC7}" destId="{5A668ABB-BE88-4943-8A39-5B2CFDB23E24}" srcOrd="0" destOrd="0" parTransId="{715F2FDB-6B8E-48D0-94D5-44F9D3C2F89A}" sibTransId="{08CD7F1D-0FFF-4CC4-AE57-1CFEEBC0A23A}"/>
    <dgm:cxn modelId="{D1398D42-BD28-4CB2-BB39-1062650B07C3}" type="presOf" srcId="{0DA57F44-2EB9-462C-9818-E861F90651E5}" destId="{0A840EC3-1D6D-4976-B439-78F661D5576D}" srcOrd="0" destOrd="0" presId="urn:microsoft.com/office/officeart/2005/8/layout/process1"/>
    <dgm:cxn modelId="{E020BDAE-2840-4EB3-8A68-96FC56F9A8D9}" type="presOf" srcId="{B232DBD9-59A6-4093-AB75-5E2DF412F3FC}" destId="{F88E0AB6-3787-48CE-BF02-B13C62A40EE7}" srcOrd="1" destOrd="0" presId="urn:microsoft.com/office/officeart/2005/8/layout/process1"/>
    <dgm:cxn modelId="{4FBF6C27-FF7E-4999-89F3-E60146EC75CA}" type="presOf" srcId="{EA862E95-949E-462D-9507-DF58B81D5777}" destId="{BF2BD779-26BD-472B-9C9F-2607C76FA18C}" srcOrd="1" destOrd="0" presId="urn:microsoft.com/office/officeart/2005/8/layout/process1"/>
    <dgm:cxn modelId="{5F788943-027A-4E08-85B1-B8626091EF54}" type="presOf" srcId="{5A668ABB-BE88-4943-8A39-5B2CFDB23E24}" destId="{8AECBB31-014C-4B03-A453-5350D723C447}" srcOrd="0" destOrd="0" presId="urn:microsoft.com/office/officeart/2005/8/layout/process1"/>
    <dgm:cxn modelId="{ECEA80F5-FC1C-4523-8093-9B40FCF85E39}" type="presOf" srcId="{EA862E95-949E-462D-9507-DF58B81D5777}" destId="{AC885FCE-590D-4E48-95BC-5E9CE5DED3B7}" srcOrd="0" destOrd="0" presId="urn:microsoft.com/office/officeart/2005/8/layout/process1"/>
    <dgm:cxn modelId="{48159CD3-0145-411C-B7FF-201A7C3C398A}" type="presOf" srcId="{10D89EE7-9C63-4AAE-85AE-34A1A2796B71}" destId="{F78028BC-7244-4B16-8DBA-9598C51C3C05}" srcOrd="1" destOrd="0" presId="urn:microsoft.com/office/officeart/2005/8/layout/process1"/>
    <dgm:cxn modelId="{F3C5A706-BE1B-49FF-BE6F-1075363AAFE5}" type="presOf" srcId="{BB890580-ECCE-481D-BBFD-9C48515F673D}" destId="{2331061F-1D9E-42DC-9780-5C39FE6272ED}" srcOrd="0" destOrd="0" presId="urn:microsoft.com/office/officeart/2005/8/layout/process1"/>
    <dgm:cxn modelId="{99F80FD1-E03C-4B00-98D4-AFEED50C7860}" srcId="{F4ECD279-2844-42AB-94A3-0869E1F6CAC7}" destId="{D51B51FE-50E1-4179-93A8-9547A11B4C74}" srcOrd="1" destOrd="0" parTransId="{F0C8009D-86B6-48E6-B9C6-F87345926EB4}" sibTransId="{B232DBD9-59A6-4093-AB75-5E2DF412F3FC}"/>
    <dgm:cxn modelId="{71EFEC7A-B79D-49BA-9693-44FAFE43980E}" type="presOf" srcId="{10D89EE7-9C63-4AAE-85AE-34A1A2796B71}" destId="{CE1F0731-B8C8-4125-885F-CA937374C825}" srcOrd="0" destOrd="0" presId="urn:microsoft.com/office/officeart/2005/8/layout/process1"/>
    <dgm:cxn modelId="{92E19E15-67EA-44BE-BAC5-B97174C3A846}" type="presOf" srcId="{B56A9203-68E2-4808-A8A1-3390E0986D1D}" destId="{3281FB1D-0C5C-4FE9-84C3-07917A328993}" srcOrd="1" destOrd="0" presId="urn:microsoft.com/office/officeart/2005/8/layout/process1"/>
    <dgm:cxn modelId="{58E6FF43-BD5A-4B8E-A378-EB21BCEC0C73}" type="presOf" srcId="{0D85A3C9-AAF9-489B-8BFB-2B0B7044B5A4}" destId="{B9408E61-3817-4177-8670-3EF5146FA6D2}" srcOrd="0" destOrd="0" presId="urn:microsoft.com/office/officeart/2005/8/layout/process1"/>
    <dgm:cxn modelId="{1E8EA3E0-A331-4F32-93F9-DB5D03DB9127}" type="presOf" srcId="{D51B51FE-50E1-4179-93A8-9547A11B4C74}" destId="{47079E4E-6D80-4ECB-926B-DBDC2E3750AE}" srcOrd="0" destOrd="0" presId="urn:microsoft.com/office/officeart/2005/8/layout/process1"/>
    <dgm:cxn modelId="{634AFEE7-440D-48C0-9ED6-ED6D7F36077E}" srcId="{F4ECD279-2844-42AB-94A3-0869E1F6CAC7}" destId="{528B5FC4-AD4D-4DB4-B066-C3CD6E425380}" srcOrd="3" destOrd="0" parTransId="{EED19DD3-8496-4277-B0A9-DC3F00298689}" sibTransId="{B56A9203-68E2-4808-A8A1-3390E0986D1D}"/>
    <dgm:cxn modelId="{2DCC2089-3D89-4A93-A287-DA6A1F69D240}" type="presOf" srcId="{B56A9203-68E2-4808-A8A1-3390E0986D1D}" destId="{086805C6-094C-4714-9EA9-9CE66144B7A9}" srcOrd="0" destOrd="0" presId="urn:microsoft.com/office/officeart/2005/8/layout/process1"/>
    <dgm:cxn modelId="{9B3B788A-4D51-46F1-95BF-8B6C82367DFF}" srcId="{F4ECD279-2844-42AB-94A3-0869E1F6CAC7}" destId="{BB890580-ECCE-481D-BBFD-9C48515F673D}" srcOrd="4" destOrd="0" parTransId="{66E7FA13-F230-436D-BCCA-D57ED29A777C}" sibTransId="{EA862E95-949E-462D-9507-DF58B81D5777}"/>
    <dgm:cxn modelId="{54884A6C-530E-49FC-8F6A-E2491326EE47}" type="presOf" srcId="{F4ECD279-2844-42AB-94A3-0869E1F6CAC7}" destId="{F9643FE6-BD00-44B0-8D96-8266C0168304}" srcOrd="0" destOrd="0" presId="urn:microsoft.com/office/officeart/2005/8/layout/process1"/>
    <dgm:cxn modelId="{38EC9438-9156-49E0-B26E-92C028EF2FD9}" type="presOf" srcId="{08CD7F1D-0FFF-4CC4-AE57-1CFEEBC0A23A}" destId="{19D8F9D4-C478-48D7-BF9D-1F9251D3F6FD}" srcOrd="0" destOrd="0" presId="urn:microsoft.com/office/officeart/2005/8/layout/process1"/>
    <dgm:cxn modelId="{1775C638-65ED-46B8-9760-D2C24C7D0CEA}" type="presOf" srcId="{528B5FC4-AD4D-4DB4-B066-C3CD6E425380}" destId="{103C9F12-C105-4681-B40D-089129DA94DC}" srcOrd="0" destOrd="0" presId="urn:microsoft.com/office/officeart/2005/8/layout/process1"/>
    <dgm:cxn modelId="{05709295-4326-47EE-8F3A-AC02B2CE85B9}" type="presOf" srcId="{B232DBD9-59A6-4093-AB75-5E2DF412F3FC}" destId="{3D77FF6C-44FB-4BFD-8496-F084772B1201}" srcOrd="0" destOrd="0" presId="urn:microsoft.com/office/officeart/2005/8/layout/process1"/>
    <dgm:cxn modelId="{E8B0C032-5FF9-441C-8B22-61F70D8A099A}" srcId="{F4ECD279-2844-42AB-94A3-0869E1F6CAC7}" destId="{0DA57F44-2EB9-462C-9818-E861F90651E5}" srcOrd="5" destOrd="0" parTransId="{F0D6CD58-E1E9-470A-9382-A92C9F28C539}" sibTransId="{08454F93-4872-4D66-929E-3196CC0B1D35}"/>
    <dgm:cxn modelId="{9D804EA7-F3BD-47C6-9162-556B2EF30D86}" type="presParOf" srcId="{F9643FE6-BD00-44B0-8D96-8266C0168304}" destId="{8AECBB31-014C-4B03-A453-5350D723C447}" srcOrd="0" destOrd="0" presId="urn:microsoft.com/office/officeart/2005/8/layout/process1"/>
    <dgm:cxn modelId="{92804240-EA86-4E3D-9A35-219FA957F434}" type="presParOf" srcId="{F9643FE6-BD00-44B0-8D96-8266C0168304}" destId="{19D8F9D4-C478-48D7-BF9D-1F9251D3F6FD}" srcOrd="1" destOrd="0" presId="urn:microsoft.com/office/officeart/2005/8/layout/process1"/>
    <dgm:cxn modelId="{E92969DB-DFA0-4E5A-BB98-294EA0A70411}" type="presParOf" srcId="{19D8F9D4-C478-48D7-BF9D-1F9251D3F6FD}" destId="{1E46FADB-D020-4595-97DB-14A476BB47E9}" srcOrd="0" destOrd="0" presId="urn:microsoft.com/office/officeart/2005/8/layout/process1"/>
    <dgm:cxn modelId="{C66168E0-9FD7-4239-811F-A45B5E192900}" type="presParOf" srcId="{F9643FE6-BD00-44B0-8D96-8266C0168304}" destId="{47079E4E-6D80-4ECB-926B-DBDC2E3750AE}" srcOrd="2" destOrd="0" presId="urn:microsoft.com/office/officeart/2005/8/layout/process1"/>
    <dgm:cxn modelId="{EA26C5F2-3893-4571-ADCA-88259CF47D10}" type="presParOf" srcId="{F9643FE6-BD00-44B0-8D96-8266C0168304}" destId="{3D77FF6C-44FB-4BFD-8496-F084772B1201}" srcOrd="3" destOrd="0" presId="urn:microsoft.com/office/officeart/2005/8/layout/process1"/>
    <dgm:cxn modelId="{8BF03BEA-0F3A-46E7-9D60-53C3DD61A770}" type="presParOf" srcId="{3D77FF6C-44FB-4BFD-8496-F084772B1201}" destId="{F88E0AB6-3787-48CE-BF02-B13C62A40EE7}" srcOrd="0" destOrd="0" presId="urn:microsoft.com/office/officeart/2005/8/layout/process1"/>
    <dgm:cxn modelId="{2F7382EE-8BE0-48B8-A4D0-602AC91B2354}" type="presParOf" srcId="{F9643FE6-BD00-44B0-8D96-8266C0168304}" destId="{B9408E61-3817-4177-8670-3EF5146FA6D2}" srcOrd="4" destOrd="0" presId="urn:microsoft.com/office/officeart/2005/8/layout/process1"/>
    <dgm:cxn modelId="{B6566DD2-3A4D-4090-8114-A2ED58FC76D4}" type="presParOf" srcId="{F9643FE6-BD00-44B0-8D96-8266C0168304}" destId="{CE1F0731-B8C8-4125-885F-CA937374C825}" srcOrd="5" destOrd="0" presId="urn:microsoft.com/office/officeart/2005/8/layout/process1"/>
    <dgm:cxn modelId="{225C5619-E660-4285-B297-4DEA3DE9FDF3}" type="presParOf" srcId="{CE1F0731-B8C8-4125-885F-CA937374C825}" destId="{F78028BC-7244-4B16-8DBA-9598C51C3C05}" srcOrd="0" destOrd="0" presId="urn:microsoft.com/office/officeart/2005/8/layout/process1"/>
    <dgm:cxn modelId="{A28A93D8-C046-403A-AE4A-F539A92F70AA}" type="presParOf" srcId="{F9643FE6-BD00-44B0-8D96-8266C0168304}" destId="{103C9F12-C105-4681-B40D-089129DA94DC}" srcOrd="6" destOrd="0" presId="urn:microsoft.com/office/officeart/2005/8/layout/process1"/>
    <dgm:cxn modelId="{B2899F29-59BC-4DB3-918B-000F5011CCED}" type="presParOf" srcId="{F9643FE6-BD00-44B0-8D96-8266C0168304}" destId="{086805C6-094C-4714-9EA9-9CE66144B7A9}" srcOrd="7" destOrd="0" presId="urn:microsoft.com/office/officeart/2005/8/layout/process1"/>
    <dgm:cxn modelId="{8C684835-AEE4-4A9C-8707-7AAB6FDD993B}" type="presParOf" srcId="{086805C6-094C-4714-9EA9-9CE66144B7A9}" destId="{3281FB1D-0C5C-4FE9-84C3-07917A328993}" srcOrd="0" destOrd="0" presId="urn:microsoft.com/office/officeart/2005/8/layout/process1"/>
    <dgm:cxn modelId="{35E1C80E-E7E0-498C-BCE0-145B73A297ED}" type="presParOf" srcId="{F9643FE6-BD00-44B0-8D96-8266C0168304}" destId="{2331061F-1D9E-42DC-9780-5C39FE6272ED}" srcOrd="8" destOrd="0" presId="urn:microsoft.com/office/officeart/2005/8/layout/process1"/>
    <dgm:cxn modelId="{1F3CBE95-D72D-4DB1-A159-6F382A3A0081}" type="presParOf" srcId="{F9643FE6-BD00-44B0-8D96-8266C0168304}" destId="{AC885FCE-590D-4E48-95BC-5E9CE5DED3B7}" srcOrd="9" destOrd="0" presId="urn:microsoft.com/office/officeart/2005/8/layout/process1"/>
    <dgm:cxn modelId="{2BBE1D6D-CC7B-416E-84A1-B18706EF18E9}" type="presParOf" srcId="{AC885FCE-590D-4E48-95BC-5E9CE5DED3B7}" destId="{BF2BD779-26BD-472B-9C9F-2607C76FA18C}" srcOrd="0" destOrd="0" presId="urn:microsoft.com/office/officeart/2005/8/layout/process1"/>
    <dgm:cxn modelId="{D0F50F7C-3457-4696-8F4E-E2897E454F74}" type="presParOf" srcId="{F9643FE6-BD00-44B0-8D96-8266C0168304}" destId="{0A840EC3-1D6D-4976-B439-78F661D5576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A1D3FF-ECBF-4809-ABAB-ACEC526A28E9}" type="doc">
      <dgm:prSet loTypeId="urn:microsoft.com/office/officeart/2005/8/layout/process1" loCatId="process" qsTypeId="urn:microsoft.com/office/officeart/2005/8/quickstyle/simple5" qsCatId="simple" csTypeId="urn:microsoft.com/office/officeart/2005/8/colors/colorful5" csCatId="colorful" phldr="1"/>
      <dgm:spPr/>
    </dgm:pt>
    <dgm:pt modelId="{886D2B1E-2AED-4365-B087-6D0768A9A4F9}">
      <dgm:prSet phldrT="[文本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zh-CN" altLang="en-US" dirty="0" smtClean="0"/>
            <a:t>虚拟漫游</a:t>
          </a:r>
          <a:endParaRPr lang="zh-CN" altLang="en-US" dirty="0"/>
        </a:p>
      </dgm:t>
    </dgm:pt>
    <dgm:pt modelId="{9D1356D3-6690-4ACF-A48F-FD4C2BF2BF07}" type="parTrans" cxnId="{515B3C65-2D68-4B42-BF2E-C3B6633C27D8}">
      <dgm:prSet/>
      <dgm:spPr/>
      <dgm:t>
        <a:bodyPr/>
        <a:lstStyle/>
        <a:p>
          <a:endParaRPr lang="zh-CN" altLang="en-US"/>
        </a:p>
      </dgm:t>
    </dgm:pt>
    <dgm:pt modelId="{93DBD047-A320-4BF8-8B35-8C7189359B4B}" type="sibTrans" cxnId="{515B3C65-2D68-4B42-BF2E-C3B6633C27D8}">
      <dgm:prSet/>
      <dgm:spPr/>
      <dgm:t>
        <a:bodyPr/>
        <a:lstStyle/>
        <a:p>
          <a:endParaRPr lang="zh-CN" altLang="en-US"/>
        </a:p>
      </dgm:t>
    </dgm:pt>
    <dgm:pt modelId="{91D2D8D4-5F3C-4FB8-AC7F-AE18106EAA24}">
      <dgm:prSet phldrT="[文本]"/>
      <dgm:spPr/>
      <dgm:t>
        <a:bodyPr/>
        <a:lstStyle/>
        <a:p>
          <a:r>
            <a:rPr lang="zh-CN" altLang="en-US" dirty="0" smtClean="0"/>
            <a:t>装置增强</a:t>
          </a:r>
          <a:endParaRPr lang="zh-CN" altLang="en-US" dirty="0"/>
        </a:p>
      </dgm:t>
    </dgm:pt>
    <dgm:pt modelId="{9393AF63-6A21-43D8-8E9E-A3B9C95CFCB4}" type="parTrans" cxnId="{CD440B9D-AD25-4A92-B992-9238FF399092}">
      <dgm:prSet/>
      <dgm:spPr/>
      <dgm:t>
        <a:bodyPr/>
        <a:lstStyle/>
        <a:p>
          <a:endParaRPr lang="zh-CN" altLang="en-US"/>
        </a:p>
      </dgm:t>
    </dgm:pt>
    <dgm:pt modelId="{F13DD79E-1249-45D6-A0BC-5F6342D1F599}" type="sibTrans" cxnId="{CD440B9D-AD25-4A92-B992-9238FF399092}">
      <dgm:prSet/>
      <dgm:spPr/>
      <dgm:t>
        <a:bodyPr/>
        <a:lstStyle/>
        <a:p>
          <a:endParaRPr lang="zh-CN" altLang="en-US"/>
        </a:p>
      </dgm:t>
    </dgm:pt>
    <dgm:pt modelId="{77F37358-F025-4E63-A801-31D663A5EEC5}">
      <dgm:prSet phldrT="[文本]"/>
      <dgm:spPr/>
      <dgm:t>
        <a:bodyPr/>
        <a:lstStyle/>
        <a:p>
          <a:r>
            <a:rPr lang="zh-CN" altLang="en-US" dirty="0" smtClean="0"/>
            <a:t>虚拟实验</a:t>
          </a:r>
          <a:endParaRPr lang="zh-CN" altLang="en-US" dirty="0"/>
        </a:p>
      </dgm:t>
    </dgm:pt>
    <dgm:pt modelId="{124488A1-7FBF-4D85-86BB-D0CE215F0C89}" type="parTrans" cxnId="{CED3DB13-3C6C-4E6D-883E-D2F876334757}">
      <dgm:prSet/>
      <dgm:spPr/>
      <dgm:t>
        <a:bodyPr/>
        <a:lstStyle/>
        <a:p>
          <a:endParaRPr lang="zh-CN" altLang="en-US"/>
        </a:p>
      </dgm:t>
    </dgm:pt>
    <dgm:pt modelId="{0DB018B5-1573-432B-A429-4A12A5EFEE02}" type="sibTrans" cxnId="{CED3DB13-3C6C-4E6D-883E-D2F876334757}">
      <dgm:prSet/>
      <dgm:spPr/>
      <dgm:t>
        <a:bodyPr/>
        <a:lstStyle/>
        <a:p>
          <a:endParaRPr lang="zh-CN" altLang="en-US"/>
        </a:p>
      </dgm:t>
    </dgm:pt>
    <dgm:pt modelId="{0E48BFA5-7353-4ACF-A0D8-4F3A1AEC615B}" type="pres">
      <dgm:prSet presAssocID="{8FA1D3FF-ECBF-4809-ABAB-ACEC526A28E9}" presName="Name0" presStyleCnt="0">
        <dgm:presLayoutVars>
          <dgm:dir/>
          <dgm:resizeHandles val="exact"/>
        </dgm:presLayoutVars>
      </dgm:prSet>
      <dgm:spPr/>
    </dgm:pt>
    <dgm:pt modelId="{32EE52BE-BE85-42C2-A15F-CE7382B7FECC}" type="pres">
      <dgm:prSet presAssocID="{886D2B1E-2AED-4365-B087-6D0768A9A4F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790AE87-D489-4953-8C5E-46DE0BE74DE7}" type="pres">
      <dgm:prSet presAssocID="{93DBD047-A320-4BF8-8B35-8C7189359B4B}" presName="sibTrans" presStyleLbl="sibTrans2D1" presStyleIdx="0" presStyleCnt="2"/>
      <dgm:spPr/>
      <dgm:t>
        <a:bodyPr/>
        <a:lstStyle/>
        <a:p>
          <a:endParaRPr lang="zh-CN" altLang="en-US"/>
        </a:p>
      </dgm:t>
    </dgm:pt>
    <dgm:pt modelId="{505610C8-1045-498C-B0CE-1301D9EDC5CB}" type="pres">
      <dgm:prSet presAssocID="{93DBD047-A320-4BF8-8B35-8C7189359B4B}" presName="connectorText" presStyleLbl="sibTrans2D1" presStyleIdx="0" presStyleCnt="2"/>
      <dgm:spPr/>
      <dgm:t>
        <a:bodyPr/>
        <a:lstStyle/>
        <a:p>
          <a:endParaRPr lang="zh-CN" altLang="en-US"/>
        </a:p>
      </dgm:t>
    </dgm:pt>
    <dgm:pt modelId="{ACF20340-71F5-46ED-B9C5-7BB5CED19BE7}" type="pres">
      <dgm:prSet presAssocID="{91D2D8D4-5F3C-4FB8-AC7F-AE18106EAA2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FDEE0CC-2A60-4480-AE4B-235CEB38E598}" type="pres">
      <dgm:prSet presAssocID="{F13DD79E-1249-45D6-A0BC-5F6342D1F599}" presName="sibTrans" presStyleLbl="sibTrans2D1" presStyleIdx="1" presStyleCnt="2"/>
      <dgm:spPr/>
      <dgm:t>
        <a:bodyPr/>
        <a:lstStyle/>
        <a:p>
          <a:endParaRPr lang="zh-CN" altLang="en-US"/>
        </a:p>
      </dgm:t>
    </dgm:pt>
    <dgm:pt modelId="{10E225E6-CEC8-405D-8554-B93D4EBAFE6D}" type="pres">
      <dgm:prSet presAssocID="{F13DD79E-1249-45D6-A0BC-5F6342D1F599}" presName="connectorText" presStyleLbl="sibTrans2D1" presStyleIdx="1" presStyleCnt="2"/>
      <dgm:spPr/>
      <dgm:t>
        <a:bodyPr/>
        <a:lstStyle/>
        <a:p>
          <a:endParaRPr lang="zh-CN" altLang="en-US"/>
        </a:p>
      </dgm:t>
    </dgm:pt>
    <dgm:pt modelId="{377DE437-DCE5-4091-9CFB-C172FED13A34}" type="pres">
      <dgm:prSet presAssocID="{77F37358-F025-4E63-A801-31D663A5EE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C4D9A93-ED55-4450-88CD-E3AB994137F0}" type="presOf" srcId="{886D2B1E-2AED-4365-B087-6D0768A9A4F9}" destId="{32EE52BE-BE85-42C2-A15F-CE7382B7FECC}" srcOrd="0" destOrd="0" presId="urn:microsoft.com/office/officeart/2005/8/layout/process1"/>
    <dgm:cxn modelId="{CD440B9D-AD25-4A92-B992-9238FF399092}" srcId="{8FA1D3FF-ECBF-4809-ABAB-ACEC526A28E9}" destId="{91D2D8D4-5F3C-4FB8-AC7F-AE18106EAA24}" srcOrd="1" destOrd="0" parTransId="{9393AF63-6A21-43D8-8E9E-A3B9C95CFCB4}" sibTransId="{F13DD79E-1249-45D6-A0BC-5F6342D1F599}"/>
    <dgm:cxn modelId="{63F4CF74-190A-4C36-A8FB-DB0DD204D227}" type="presOf" srcId="{77F37358-F025-4E63-A801-31D663A5EEC5}" destId="{377DE437-DCE5-4091-9CFB-C172FED13A34}" srcOrd="0" destOrd="0" presId="urn:microsoft.com/office/officeart/2005/8/layout/process1"/>
    <dgm:cxn modelId="{CED3DB13-3C6C-4E6D-883E-D2F876334757}" srcId="{8FA1D3FF-ECBF-4809-ABAB-ACEC526A28E9}" destId="{77F37358-F025-4E63-A801-31D663A5EEC5}" srcOrd="2" destOrd="0" parTransId="{124488A1-7FBF-4D85-86BB-D0CE215F0C89}" sibTransId="{0DB018B5-1573-432B-A429-4A12A5EFEE02}"/>
    <dgm:cxn modelId="{45A1C16A-E85A-462B-9569-3B24128B642D}" type="presOf" srcId="{F13DD79E-1249-45D6-A0BC-5F6342D1F599}" destId="{BFDEE0CC-2A60-4480-AE4B-235CEB38E598}" srcOrd="0" destOrd="0" presId="urn:microsoft.com/office/officeart/2005/8/layout/process1"/>
    <dgm:cxn modelId="{DEF3DD4C-39EF-4B71-B6ED-83640ECB45DA}" type="presOf" srcId="{93DBD047-A320-4BF8-8B35-8C7189359B4B}" destId="{505610C8-1045-498C-B0CE-1301D9EDC5CB}" srcOrd="1" destOrd="0" presId="urn:microsoft.com/office/officeart/2005/8/layout/process1"/>
    <dgm:cxn modelId="{D21F04DF-C34F-43C1-9B36-5199F6FB7E1E}" type="presOf" srcId="{F13DD79E-1249-45D6-A0BC-5F6342D1F599}" destId="{10E225E6-CEC8-405D-8554-B93D4EBAFE6D}" srcOrd="1" destOrd="0" presId="urn:microsoft.com/office/officeart/2005/8/layout/process1"/>
    <dgm:cxn modelId="{8C0D6B49-978F-4681-B285-94AF1F8B2CDF}" type="presOf" srcId="{91D2D8D4-5F3C-4FB8-AC7F-AE18106EAA24}" destId="{ACF20340-71F5-46ED-B9C5-7BB5CED19BE7}" srcOrd="0" destOrd="0" presId="urn:microsoft.com/office/officeart/2005/8/layout/process1"/>
    <dgm:cxn modelId="{ED55E678-E838-45F7-9212-968B3105B0ED}" type="presOf" srcId="{8FA1D3FF-ECBF-4809-ABAB-ACEC526A28E9}" destId="{0E48BFA5-7353-4ACF-A0D8-4F3A1AEC615B}" srcOrd="0" destOrd="0" presId="urn:microsoft.com/office/officeart/2005/8/layout/process1"/>
    <dgm:cxn modelId="{515B3C65-2D68-4B42-BF2E-C3B6633C27D8}" srcId="{8FA1D3FF-ECBF-4809-ABAB-ACEC526A28E9}" destId="{886D2B1E-2AED-4365-B087-6D0768A9A4F9}" srcOrd="0" destOrd="0" parTransId="{9D1356D3-6690-4ACF-A48F-FD4C2BF2BF07}" sibTransId="{93DBD047-A320-4BF8-8B35-8C7189359B4B}"/>
    <dgm:cxn modelId="{55CC60E2-E645-413C-A801-3D245958C9EE}" type="presOf" srcId="{93DBD047-A320-4BF8-8B35-8C7189359B4B}" destId="{8790AE87-D489-4953-8C5E-46DE0BE74DE7}" srcOrd="0" destOrd="0" presId="urn:microsoft.com/office/officeart/2005/8/layout/process1"/>
    <dgm:cxn modelId="{52E2097B-79AE-4556-9FC9-AFB58ED639E1}" type="presParOf" srcId="{0E48BFA5-7353-4ACF-A0D8-4F3A1AEC615B}" destId="{32EE52BE-BE85-42C2-A15F-CE7382B7FECC}" srcOrd="0" destOrd="0" presId="urn:microsoft.com/office/officeart/2005/8/layout/process1"/>
    <dgm:cxn modelId="{4B6BD7B0-25B8-4FB1-B969-2DA1EA2A8BA5}" type="presParOf" srcId="{0E48BFA5-7353-4ACF-A0D8-4F3A1AEC615B}" destId="{8790AE87-D489-4953-8C5E-46DE0BE74DE7}" srcOrd="1" destOrd="0" presId="urn:microsoft.com/office/officeart/2005/8/layout/process1"/>
    <dgm:cxn modelId="{881E6614-8C07-4F5A-B192-EFC0D757B749}" type="presParOf" srcId="{8790AE87-D489-4953-8C5E-46DE0BE74DE7}" destId="{505610C8-1045-498C-B0CE-1301D9EDC5CB}" srcOrd="0" destOrd="0" presId="urn:microsoft.com/office/officeart/2005/8/layout/process1"/>
    <dgm:cxn modelId="{4417F640-557E-4F87-BB14-39CDBA7A2DE7}" type="presParOf" srcId="{0E48BFA5-7353-4ACF-A0D8-4F3A1AEC615B}" destId="{ACF20340-71F5-46ED-B9C5-7BB5CED19BE7}" srcOrd="2" destOrd="0" presId="urn:microsoft.com/office/officeart/2005/8/layout/process1"/>
    <dgm:cxn modelId="{C510D622-BF87-432C-B4BD-DB6C8DD589B5}" type="presParOf" srcId="{0E48BFA5-7353-4ACF-A0D8-4F3A1AEC615B}" destId="{BFDEE0CC-2A60-4480-AE4B-235CEB38E598}" srcOrd="3" destOrd="0" presId="urn:microsoft.com/office/officeart/2005/8/layout/process1"/>
    <dgm:cxn modelId="{6853A198-EAD9-4DC3-92CA-EAB8A7CF375D}" type="presParOf" srcId="{BFDEE0CC-2A60-4480-AE4B-235CEB38E598}" destId="{10E225E6-CEC8-405D-8554-B93D4EBAFE6D}" srcOrd="0" destOrd="0" presId="urn:microsoft.com/office/officeart/2005/8/layout/process1"/>
    <dgm:cxn modelId="{819896E7-3020-4415-BCC0-8BBC89579022}" type="presParOf" srcId="{0E48BFA5-7353-4ACF-A0D8-4F3A1AEC615B}" destId="{377DE437-DCE5-4091-9CFB-C172FED13A3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BD0DA-BF28-4C40-9D42-43567EC82663}">
      <dsp:nvSpPr>
        <dsp:cNvPr id="0" name=""/>
        <dsp:cNvSpPr/>
      </dsp:nvSpPr>
      <dsp:spPr>
        <a:xfrm>
          <a:off x="766" y="554620"/>
          <a:ext cx="1016463" cy="101646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好的装置</a:t>
          </a:r>
          <a:endParaRPr lang="zh-CN" altLang="en-US" sz="1700" kern="1200" dirty="0"/>
        </a:p>
      </dsp:txBody>
      <dsp:txXfrm>
        <a:off x="149624" y="703478"/>
        <a:ext cx="718747" cy="718747"/>
      </dsp:txXfrm>
    </dsp:sp>
    <dsp:sp modelId="{BA4324E5-A647-4718-8894-EEDBFF586365}">
      <dsp:nvSpPr>
        <dsp:cNvPr id="0" name=""/>
        <dsp:cNvSpPr/>
      </dsp:nvSpPr>
      <dsp:spPr>
        <a:xfrm>
          <a:off x="1099766" y="768077"/>
          <a:ext cx="589548" cy="589548"/>
        </a:xfrm>
        <a:prstGeom prst="mathPlus">
          <a:avLst/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/>
        </a:p>
      </dsp:txBody>
      <dsp:txXfrm>
        <a:off x="1177911" y="993520"/>
        <a:ext cx="433258" cy="138662"/>
      </dsp:txXfrm>
    </dsp:sp>
    <dsp:sp modelId="{E97D4FD7-8AA9-4F4F-A18E-A13E05DB27E7}">
      <dsp:nvSpPr>
        <dsp:cNvPr id="0" name=""/>
        <dsp:cNvSpPr/>
      </dsp:nvSpPr>
      <dsp:spPr>
        <a:xfrm>
          <a:off x="1771852" y="554620"/>
          <a:ext cx="1016463" cy="101646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385128"/>
                <a:satOff val="0"/>
                <a:lumOff val="16938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85128"/>
                <a:satOff val="0"/>
                <a:lumOff val="16938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85128"/>
                <a:satOff val="0"/>
                <a:lumOff val="169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好的用户平台</a:t>
          </a:r>
          <a:endParaRPr lang="zh-CN" altLang="en-US" sz="1700" kern="1200" dirty="0"/>
        </a:p>
      </dsp:txBody>
      <dsp:txXfrm>
        <a:off x="1920710" y="703478"/>
        <a:ext cx="718747" cy="718747"/>
      </dsp:txXfrm>
    </dsp:sp>
    <dsp:sp modelId="{1F986372-E331-42F6-AB8D-EC1D14AA8D7A}">
      <dsp:nvSpPr>
        <dsp:cNvPr id="0" name=""/>
        <dsp:cNvSpPr/>
      </dsp:nvSpPr>
      <dsp:spPr>
        <a:xfrm>
          <a:off x="2870852" y="768077"/>
          <a:ext cx="589548" cy="589548"/>
        </a:xfrm>
        <a:prstGeom prst="mathEqual">
          <a:avLst/>
        </a:prstGeom>
        <a:gradFill rotWithShape="0">
          <a:gsLst>
            <a:gs pos="0">
              <a:schemeClr val="accent2">
                <a:shade val="90000"/>
                <a:hueOff val="776505"/>
                <a:satOff val="0"/>
                <a:lumOff val="31458"/>
                <a:alphaOff val="0"/>
                <a:tint val="50000"/>
                <a:satMod val="300000"/>
              </a:schemeClr>
            </a:gs>
            <a:gs pos="35000">
              <a:schemeClr val="accent2">
                <a:shade val="90000"/>
                <a:hueOff val="776505"/>
                <a:satOff val="0"/>
                <a:lumOff val="31458"/>
                <a:alphaOff val="0"/>
                <a:tint val="37000"/>
                <a:satMod val="300000"/>
              </a:schemeClr>
            </a:gs>
            <a:gs pos="100000">
              <a:schemeClr val="accent2">
                <a:shade val="90000"/>
                <a:hueOff val="776505"/>
                <a:satOff val="0"/>
                <a:lumOff val="3145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800" kern="1200"/>
        </a:p>
      </dsp:txBody>
      <dsp:txXfrm>
        <a:off x="2948997" y="889524"/>
        <a:ext cx="433258" cy="346654"/>
      </dsp:txXfrm>
    </dsp:sp>
    <dsp:sp modelId="{659E2FF9-12B1-4033-826F-91510BEFA632}">
      <dsp:nvSpPr>
        <dsp:cNvPr id="0" name=""/>
        <dsp:cNvSpPr/>
      </dsp:nvSpPr>
      <dsp:spPr>
        <a:xfrm>
          <a:off x="3542937" y="554620"/>
          <a:ext cx="1016463" cy="1016463"/>
        </a:xfrm>
        <a:prstGeom prst="ellipse">
          <a:avLst/>
        </a:prstGeom>
        <a:gradFill rotWithShape="0">
          <a:gsLst>
            <a:gs pos="0">
              <a:schemeClr val="accent2">
                <a:shade val="80000"/>
                <a:hueOff val="770256"/>
                <a:satOff val="0"/>
                <a:lumOff val="3387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770256"/>
                <a:satOff val="0"/>
                <a:lumOff val="3387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770256"/>
                <a:satOff val="0"/>
                <a:lumOff val="3387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700" kern="1200" dirty="0" smtClean="0"/>
            <a:t>好的竞争力</a:t>
          </a:r>
          <a:endParaRPr lang="zh-CN" altLang="en-US" sz="1700" kern="1200" dirty="0"/>
        </a:p>
      </dsp:txBody>
      <dsp:txXfrm>
        <a:off x="3691795" y="703478"/>
        <a:ext cx="718747" cy="718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F280F-3472-4E65-AA14-45C30FCB6317}">
      <dsp:nvSpPr>
        <dsp:cNvPr id="0" name=""/>
        <dsp:cNvSpPr/>
      </dsp:nvSpPr>
      <dsp:spPr>
        <a:xfrm>
          <a:off x="1318713" y="502360"/>
          <a:ext cx="467500" cy="222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619"/>
              </a:lnTo>
              <a:lnTo>
                <a:pt x="467500" y="151619"/>
              </a:lnTo>
              <a:lnTo>
                <a:pt x="467500" y="22248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F5500-E851-4A31-8340-BEA3F07AC7C5}">
      <dsp:nvSpPr>
        <dsp:cNvPr id="0" name=""/>
        <dsp:cNvSpPr/>
      </dsp:nvSpPr>
      <dsp:spPr>
        <a:xfrm>
          <a:off x="851212" y="1210624"/>
          <a:ext cx="467500" cy="222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619"/>
              </a:lnTo>
              <a:lnTo>
                <a:pt x="467500" y="151619"/>
              </a:lnTo>
              <a:lnTo>
                <a:pt x="467500" y="2224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418C73-BA53-4992-9920-C3D5BE633DAB}">
      <dsp:nvSpPr>
        <dsp:cNvPr id="0" name=""/>
        <dsp:cNvSpPr/>
      </dsp:nvSpPr>
      <dsp:spPr>
        <a:xfrm>
          <a:off x="383711" y="1210624"/>
          <a:ext cx="467500" cy="222487"/>
        </a:xfrm>
        <a:custGeom>
          <a:avLst/>
          <a:gdLst/>
          <a:ahLst/>
          <a:cxnLst/>
          <a:rect l="0" t="0" r="0" b="0"/>
          <a:pathLst>
            <a:path>
              <a:moveTo>
                <a:pt x="467500" y="0"/>
              </a:moveTo>
              <a:lnTo>
                <a:pt x="467500" y="151619"/>
              </a:lnTo>
              <a:lnTo>
                <a:pt x="0" y="151619"/>
              </a:lnTo>
              <a:lnTo>
                <a:pt x="0" y="22248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9C5F0-709B-48E9-8EF7-C030A00EC2A9}">
      <dsp:nvSpPr>
        <dsp:cNvPr id="0" name=""/>
        <dsp:cNvSpPr/>
      </dsp:nvSpPr>
      <dsp:spPr>
        <a:xfrm>
          <a:off x="851212" y="502360"/>
          <a:ext cx="467500" cy="222487"/>
        </a:xfrm>
        <a:custGeom>
          <a:avLst/>
          <a:gdLst/>
          <a:ahLst/>
          <a:cxnLst/>
          <a:rect l="0" t="0" r="0" b="0"/>
          <a:pathLst>
            <a:path>
              <a:moveTo>
                <a:pt x="467500" y="0"/>
              </a:moveTo>
              <a:lnTo>
                <a:pt x="467500" y="151619"/>
              </a:lnTo>
              <a:lnTo>
                <a:pt x="0" y="151619"/>
              </a:lnTo>
              <a:lnTo>
                <a:pt x="0" y="22248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568CFD-0211-4CFE-B8C4-A4AC44FD64D9}">
      <dsp:nvSpPr>
        <dsp:cNvPr id="0" name=""/>
        <dsp:cNvSpPr/>
      </dsp:nvSpPr>
      <dsp:spPr>
        <a:xfrm>
          <a:off x="936213" y="16584"/>
          <a:ext cx="765001" cy="4857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424953F-20FA-4EE2-8FE2-70218CDF51FC}">
      <dsp:nvSpPr>
        <dsp:cNvPr id="0" name=""/>
        <dsp:cNvSpPr/>
      </dsp:nvSpPr>
      <dsp:spPr>
        <a:xfrm>
          <a:off x="1021213" y="97335"/>
          <a:ext cx="765001" cy="485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逻辑存储</a:t>
          </a:r>
          <a:endParaRPr lang="zh-CN" altLang="en-US" sz="1200" kern="1200" dirty="0"/>
        </a:p>
      </dsp:txBody>
      <dsp:txXfrm>
        <a:off x="1035441" y="111563"/>
        <a:ext cx="736545" cy="457320"/>
      </dsp:txXfrm>
    </dsp:sp>
    <dsp:sp modelId="{7C3D5FA3-9AB4-4FEB-9205-7BE8AFD4ECC9}">
      <dsp:nvSpPr>
        <dsp:cNvPr id="0" name=""/>
        <dsp:cNvSpPr/>
      </dsp:nvSpPr>
      <dsp:spPr>
        <a:xfrm>
          <a:off x="468712" y="724848"/>
          <a:ext cx="765001" cy="4857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A5B2C7-6501-43EA-8FE8-936D1F81C813}">
      <dsp:nvSpPr>
        <dsp:cNvPr id="0" name=""/>
        <dsp:cNvSpPr/>
      </dsp:nvSpPr>
      <dsp:spPr>
        <a:xfrm>
          <a:off x="553712" y="805599"/>
          <a:ext cx="765001" cy="485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工作区</a:t>
          </a:r>
          <a:endParaRPr lang="zh-CN" altLang="en-US" sz="1200" kern="1200" dirty="0"/>
        </a:p>
      </dsp:txBody>
      <dsp:txXfrm>
        <a:off x="567940" y="819827"/>
        <a:ext cx="736545" cy="457320"/>
      </dsp:txXfrm>
    </dsp:sp>
    <dsp:sp modelId="{26627445-24B7-467C-AAC7-CD36EB39EE65}">
      <dsp:nvSpPr>
        <dsp:cNvPr id="0" name=""/>
        <dsp:cNvSpPr/>
      </dsp:nvSpPr>
      <dsp:spPr>
        <a:xfrm>
          <a:off x="1211" y="1433112"/>
          <a:ext cx="765001" cy="4857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B2CC17-A070-46E0-94D9-18D98BAC2B1F}">
      <dsp:nvSpPr>
        <dsp:cNvPr id="0" name=""/>
        <dsp:cNvSpPr/>
      </dsp:nvSpPr>
      <dsp:spPr>
        <a:xfrm>
          <a:off x="86211" y="1513863"/>
          <a:ext cx="765001" cy="485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热区</a:t>
          </a:r>
          <a:endParaRPr lang="zh-CN" altLang="en-US" sz="1200" kern="1200" dirty="0"/>
        </a:p>
      </dsp:txBody>
      <dsp:txXfrm>
        <a:off x="100439" y="1528091"/>
        <a:ext cx="736545" cy="457320"/>
      </dsp:txXfrm>
    </dsp:sp>
    <dsp:sp modelId="{3B3DD18B-1EF8-4D6A-BC1C-671B059455F0}">
      <dsp:nvSpPr>
        <dsp:cNvPr id="0" name=""/>
        <dsp:cNvSpPr/>
      </dsp:nvSpPr>
      <dsp:spPr>
        <a:xfrm>
          <a:off x="936213" y="1433112"/>
          <a:ext cx="765001" cy="4857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B11587-D626-404D-8606-65872D30A223}">
      <dsp:nvSpPr>
        <dsp:cNvPr id="0" name=""/>
        <dsp:cNvSpPr/>
      </dsp:nvSpPr>
      <dsp:spPr>
        <a:xfrm>
          <a:off x="1021213" y="1513863"/>
          <a:ext cx="765001" cy="485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冷区</a:t>
          </a:r>
          <a:endParaRPr lang="zh-CN" altLang="en-US" sz="1200" kern="1200" dirty="0"/>
        </a:p>
      </dsp:txBody>
      <dsp:txXfrm>
        <a:off x="1035441" y="1528091"/>
        <a:ext cx="736545" cy="457320"/>
      </dsp:txXfrm>
    </dsp:sp>
    <dsp:sp modelId="{6A8D0760-499E-40F7-B19F-E55E0CF91851}">
      <dsp:nvSpPr>
        <dsp:cNvPr id="0" name=""/>
        <dsp:cNvSpPr/>
      </dsp:nvSpPr>
      <dsp:spPr>
        <a:xfrm>
          <a:off x="1403714" y="724848"/>
          <a:ext cx="765001" cy="4857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BCD3D5F-8EA2-4CDD-A90B-F62118D93D56}">
      <dsp:nvSpPr>
        <dsp:cNvPr id="0" name=""/>
        <dsp:cNvSpPr/>
      </dsp:nvSpPr>
      <dsp:spPr>
        <a:xfrm>
          <a:off x="1488714" y="805599"/>
          <a:ext cx="765001" cy="485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200" kern="1200" dirty="0" smtClean="0"/>
            <a:t>备份区</a:t>
          </a:r>
          <a:endParaRPr lang="zh-CN" altLang="en-US" sz="1200" kern="1200" dirty="0"/>
        </a:p>
      </dsp:txBody>
      <dsp:txXfrm>
        <a:off x="1502942" y="819827"/>
        <a:ext cx="736545" cy="457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1D501-3CE0-4B0A-AAAF-A867D0C9D46F}">
      <dsp:nvSpPr>
        <dsp:cNvPr id="0" name=""/>
        <dsp:cNvSpPr/>
      </dsp:nvSpPr>
      <dsp:spPr>
        <a:xfrm>
          <a:off x="605" y="288945"/>
          <a:ext cx="802530" cy="802530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 smtClean="0"/>
            <a:t>关系型数据库</a:t>
          </a:r>
          <a:endParaRPr lang="zh-CN" altLang="en-US" sz="1300" kern="1200" dirty="0"/>
        </a:p>
      </dsp:txBody>
      <dsp:txXfrm>
        <a:off x="118133" y="406473"/>
        <a:ext cx="567474" cy="567474"/>
      </dsp:txXfrm>
    </dsp:sp>
    <dsp:sp modelId="{DAE1E639-77F5-42A6-B3F5-EE995BB7BFB1}">
      <dsp:nvSpPr>
        <dsp:cNvPr id="0" name=""/>
        <dsp:cNvSpPr/>
      </dsp:nvSpPr>
      <dsp:spPr>
        <a:xfrm>
          <a:off x="868301" y="457476"/>
          <a:ext cx="465467" cy="465467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800" kern="1200"/>
        </a:p>
      </dsp:txBody>
      <dsp:txXfrm>
        <a:off x="929999" y="635471"/>
        <a:ext cx="342071" cy="109477"/>
      </dsp:txXfrm>
    </dsp:sp>
    <dsp:sp modelId="{D0F2A0F6-A893-4A37-8A03-CA8BA5F84E31}">
      <dsp:nvSpPr>
        <dsp:cNvPr id="0" name=""/>
        <dsp:cNvSpPr/>
      </dsp:nvSpPr>
      <dsp:spPr>
        <a:xfrm>
          <a:off x="1398934" y="288945"/>
          <a:ext cx="802530" cy="802530"/>
        </a:xfrm>
        <a:prstGeom prst="ellipse">
          <a:avLst/>
        </a:prstGeom>
        <a:solidFill>
          <a:schemeClr val="accent5">
            <a:hueOff val="6483126"/>
            <a:satOff val="50000"/>
            <a:lumOff val="-20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 smtClean="0"/>
            <a:t>操作 </a:t>
          </a:r>
          <a:r>
            <a:rPr lang="en-US" altLang="zh-CN" sz="1300" kern="1200" dirty="0" smtClean="0"/>
            <a:t>API</a:t>
          </a:r>
          <a:endParaRPr lang="zh-CN" altLang="en-US" sz="1300" kern="1200" dirty="0"/>
        </a:p>
      </dsp:txBody>
      <dsp:txXfrm>
        <a:off x="1516462" y="406473"/>
        <a:ext cx="567474" cy="567474"/>
      </dsp:txXfrm>
    </dsp:sp>
    <dsp:sp modelId="{A1ED7838-A595-4EC6-9A7E-D6A56C40216A}">
      <dsp:nvSpPr>
        <dsp:cNvPr id="0" name=""/>
        <dsp:cNvSpPr/>
      </dsp:nvSpPr>
      <dsp:spPr>
        <a:xfrm>
          <a:off x="2266630" y="457476"/>
          <a:ext cx="465467" cy="465467"/>
        </a:xfrm>
        <a:prstGeom prst="mathEqual">
          <a:avLst/>
        </a:prstGeom>
        <a:solidFill>
          <a:schemeClr val="accent5">
            <a:hueOff val="12966251"/>
            <a:satOff val="100000"/>
            <a:lumOff val="-40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000" kern="1200"/>
        </a:p>
      </dsp:txBody>
      <dsp:txXfrm>
        <a:off x="2328328" y="553362"/>
        <a:ext cx="342071" cy="273695"/>
      </dsp:txXfrm>
    </dsp:sp>
    <dsp:sp modelId="{B5F2116F-F601-48BE-9F0B-AA7CE3405C73}">
      <dsp:nvSpPr>
        <dsp:cNvPr id="0" name=""/>
        <dsp:cNvSpPr/>
      </dsp:nvSpPr>
      <dsp:spPr>
        <a:xfrm>
          <a:off x="2797263" y="288945"/>
          <a:ext cx="802530" cy="802530"/>
        </a:xfrm>
        <a:prstGeom prst="ellipse">
          <a:avLst/>
        </a:prstGeom>
        <a:solidFill>
          <a:schemeClr val="accent5">
            <a:hueOff val="12966251"/>
            <a:satOff val="100000"/>
            <a:lumOff val="-40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300" kern="1200" dirty="0" smtClean="0"/>
            <a:t>元数据目录</a:t>
          </a:r>
          <a:endParaRPr lang="zh-CN" altLang="en-US" sz="1300" kern="1200" dirty="0"/>
        </a:p>
      </dsp:txBody>
      <dsp:txXfrm>
        <a:off x="2914791" y="406473"/>
        <a:ext cx="567474" cy="567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CBB31-014C-4B03-A453-5350D723C447}">
      <dsp:nvSpPr>
        <dsp:cNvPr id="0" name=""/>
        <dsp:cNvSpPr/>
      </dsp:nvSpPr>
      <dsp:spPr>
        <a:xfrm>
          <a:off x="0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镜像</a:t>
          </a:r>
          <a:endParaRPr lang="zh-CN" altLang="en-US" sz="2300" kern="1200" dirty="0"/>
        </a:p>
      </dsp:txBody>
      <dsp:txXfrm>
        <a:off x="19298" y="177869"/>
        <a:ext cx="1059541" cy="620286"/>
      </dsp:txXfrm>
    </dsp:sp>
    <dsp:sp modelId="{19D8F9D4-C478-48D7-BF9D-1F9251D3F6FD}">
      <dsp:nvSpPr>
        <dsp:cNvPr id="0" name=""/>
        <dsp:cNvSpPr/>
      </dsp:nvSpPr>
      <dsp:spPr>
        <a:xfrm>
          <a:off x="1207951" y="351843"/>
          <a:ext cx="232805" cy="2723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1207951" y="406311"/>
        <a:ext cx="162964" cy="163402"/>
      </dsp:txXfrm>
    </dsp:sp>
    <dsp:sp modelId="{47079E4E-6D80-4ECB-926B-DBDC2E3750AE}">
      <dsp:nvSpPr>
        <dsp:cNvPr id="0" name=""/>
        <dsp:cNvSpPr/>
      </dsp:nvSpPr>
      <dsp:spPr>
        <a:xfrm>
          <a:off x="1537392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156860"/>
                <a:satOff val="-5372"/>
                <a:lumOff val="6987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156860"/>
                <a:satOff val="-5372"/>
                <a:lumOff val="6987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156860"/>
                <a:satOff val="-5372"/>
                <a:lumOff val="698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启动</a:t>
          </a:r>
          <a:endParaRPr lang="zh-CN" altLang="en-US" sz="2300" kern="1200" dirty="0"/>
        </a:p>
      </dsp:txBody>
      <dsp:txXfrm>
        <a:off x="1556690" y="177869"/>
        <a:ext cx="1059541" cy="620286"/>
      </dsp:txXfrm>
    </dsp:sp>
    <dsp:sp modelId="{3D77FF6C-44FB-4BFD-8496-F084772B1201}">
      <dsp:nvSpPr>
        <dsp:cNvPr id="0" name=""/>
        <dsp:cNvSpPr/>
      </dsp:nvSpPr>
      <dsp:spPr>
        <a:xfrm>
          <a:off x="2745344" y="351843"/>
          <a:ext cx="232805" cy="2723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197813"/>
                <a:satOff val="-6715"/>
                <a:lumOff val="8183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197813"/>
                <a:satOff val="-6715"/>
                <a:lumOff val="8183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197813"/>
                <a:satOff val="-6715"/>
                <a:lumOff val="81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2745344" y="406311"/>
        <a:ext cx="162964" cy="163402"/>
      </dsp:txXfrm>
    </dsp:sp>
    <dsp:sp modelId="{B9408E61-3817-4177-8670-3EF5146FA6D2}">
      <dsp:nvSpPr>
        <dsp:cNvPr id="0" name=""/>
        <dsp:cNvSpPr/>
      </dsp:nvSpPr>
      <dsp:spPr>
        <a:xfrm>
          <a:off x="3074785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313719"/>
                <a:satOff val="-10744"/>
                <a:lumOff val="13974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313719"/>
                <a:satOff val="-10744"/>
                <a:lumOff val="13974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313719"/>
                <a:satOff val="-10744"/>
                <a:lumOff val="139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初始化</a:t>
          </a:r>
          <a:endParaRPr lang="zh-CN" altLang="en-US" sz="2300" kern="1200" dirty="0"/>
        </a:p>
      </dsp:txBody>
      <dsp:txXfrm>
        <a:off x="3094083" y="177869"/>
        <a:ext cx="1059541" cy="620286"/>
      </dsp:txXfrm>
    </dsp:sp>
    <dsp:sp modelId="{CE1F0731-B8C8-4125-885F-CA937374C825}">
      <dsp:nvSpPr>
        <dsp:cNvPr id="0" name=""/>
        <dsp:cNvSpPr/>
      </dsp:nvSpPr>
      <dsp:spPr>
        <a:xfrm>
          <a:off x="4282736" y="351843"/>
          <a:ext cx="232805" cy="2723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395627"/>
                <a:satOff val="-13430"/>
                <a:lumOff val="16366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395627"/>
                <a:satOff val="-13430"/>
                <a:lumOff val="16366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395627"/>
                <a:satOff val="-13430"/>
                <a:lumOff val="163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4282736" y="406311"/>
        <a:ext cx="162964" cy="163402"/>
      </dsp:txXfrm>
    </dsp:sp>
    <dsp:sp modelId="{103C9F12-C105-4681-B40D-089129DA94DC}">
      <dsp:nvSpPr>
        <dsp:cNvPr id="0" name=""/>
        <dsp:cNvSpPr/>
      </dsp:nvSpPr>
      <dsp:spPr>
        <a:xfrm>
          <a:off x="4612178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470579"/>
                <a:satOff val="-16116"/>
                <a:lumOff val="20961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470579"/>
                <a:satOff val="-16116"/>
                <a:lumOff val="20961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470579"/>
                <a:satOff val="-16116"/>
                <a:lumOff val="2096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计算</a:t>
          </a:r>
          <a:endParaRPr lang="zh-CN" altLang="en-US" sz="2300" kern="1200" dirty="0"/>
        </a:p>
      </dsp:txBody>
      <dsp:txXfrm>
        <a:off x="4631476" y="177869"/>
        <a:ext cx="1059541" cy="620286"/>
      </dsp:txXfrm>
    </dsp:sp>
    <dsp:sp modelId="{086805C6-094C-4714-9EA9-9CE66144B7A9}">
      <dsp:nvSpPr>
        <dsp:cNvPr id="0" name=""/>
        <dsp:cNvSpPr/>
      </dsp:nvSpPr>
      <dsp:spPr>
        <a:xfrm>
          <a:off x="5820129" y="351843"/>
          <a:ext cx="232805" cy="2723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593440"/>
                <a:satOff val="-20145"/>
                <a:lumOff val="24549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593440"/>
                <a:satOff val="-20145"/>
                <a:lumOff val="24549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593440"/>
                <a:satOff val="-20145"/>
                <a:lumOff val="24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5820129" y="406311"/>
        <a:ext cx="162964" cy="163402"/>
      </dsp:txXfrm>
    </dsp:sp>
    <dsp:sp modelId="{2331061F-1D9E-42DC-9780-5C39FE6272ED}">
      <dsp:nvSpPr>
        <dsp:cNvPr id="0" name=""/>
        <dsp:cNvSpPr/>
      </dsp:nvSpPr>
      <dsp:spPr>
        <a:xfrm>
          <a:off x="6149570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627439"/>
                <a:satOff val="-21488"/>
                <a:lumOff val="27948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627439"/>
                <a:satOff val="-21488"/>
                <a:lumOff val="27948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627439"/>
                <a:satOff val="-21488"/>
                <a:lumOff val="279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结果</a:t>
          </a:r>
          <a:endParaRPr lang="zh-CN" altLang="en-US" sz="2300" kern="1200" dirty="0"/>
        </a:p>
      </dsp:txBody>
      <dsp:txXfrm>
        <a:off x="6168868" y="177869"/>
        <a:ext cx="1059541" cy="620286"/>
      </dsp:txXfrm>
    </dsp:sp>
    <dsp:sp modelId="{AC885FCE-590D-4E48-95BC-5E9CE5DED3B7}">
      <dsp:nvSpPr>
        <dsp:cNvPr id="0" name=""/>
        <dsp:cNvSpPr/>
      </dsp:nvSpPr>
      <dsp:spPr>
        <a:xfrm>
          <a:off x="7357522" y="351843"/>
          <a:ext cx="232805" cy="27233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791254"/>
                <a:satOff val="-26860"/>
                <a:lumOff val="32732"/>
                <a:alphaOff val="0"/>
                <a:shade val="51000"/>
                <a:satMod val="130000"/>
              </a:schemeClr>
            </a:gs>
            <a:gs pos="80000">
              <a:schemeClr val="accent6">
                <a:shade val="90000"/>
                <a:hueOff val="791254"/>
                <a:satOff val="-26860"/>
                <a:lumOff val="32732"/>
                <a:alphaOff val="0"/>
                <a:shade val="93000"/>
                <a:satMod val="130000"/>
              </a:schemeClr>
            </a:gs>
            <a:gs pos="100000">
              <a:schemeClr val="accent6">
                <a:shade val="90000"/>
                <a:hueOff val="791254"/>
                <a:satOff val="-26860"/>
                <a:lumOff val="3273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1200" kern="1200"/>
        </a:p>
      </dsp:txBody>
      <dsp:txXfrm>
        <a:off x="7357522" y="406311"/>
        <a:ext cx="162964" cy="163402"/>
      </dsp:txXfrm>
    </dsp:sp>
    <dsp:sp modelId="{0A840EC3-1D6D-4976-B439-78F661D5576D}">
      <dsp:nvSpPr>
        <dsp:cNvPr id="0" name=""/>
        <dsp:cNvSpPr/>
      </dsp:nvSpPr>
      <dsp:spPr>
        <a:xfrm>
          <a:off x="7686963" y="158571"/>
          <a:ext cx="1098137" cy="6588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784298"/>
                <a:satOff val="-26860"/>
                <a:lumOff val="34935"/>
                <a:alphaOff val="0"/>
                <a:shade val="51000"/>
                <a:satMod val="130000"/>
              </a:schemeClr>
            </a:gs>
            <a:gs pos="80000">
              <a:schemeClr val="accent6">
                <a:shade val="80000"/>
                <a:hueOff val="784298"/>
                <a:satOff val="-26860"/>
                <a:lumOff val="34935"/>
                <a:alphaOff val="0"/>
                <a:shade val="93000"/>
                <a:satMod val="130000"/>
              </a:schemeClr>
            </a:gs>
            <a:gs pos="100000">
              <a:schemeClr val="accent6">
                <a:shade val="80000"/>
                <a:hueOff val="784298"/>
                <a:satOff val="-26860"/>
                <a:lumOff val="34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300" kern="1200" dirty="0" smtClean="0"/>
            <a:t>关闭</a:t>
          </a:r>
          <a:endParaRPr lang="zh-CN" altLang="en-US" sz="2300" kern="1200" dirty="0"/>
        </a:p>
      </dsp:txBody>
      <dsp:txXfrm>
        <a:off x="7706261" y="177869"/>
        <a:ext cx="1059541" cy="6202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EE52BE-BE85-42C2-A15F-CE7382B7FECC}">
      <dsp:nvSpPr>
        <dsp:cNvPr id="0" name=""/>
        <dsp:cNvSpPr/>
      </dsp:nvSpPr>
      <dsp:spPr>
        <a:xfrm>
          <a:off x="7153" y="0"/>
          <a:ext cx="2138041" cy="1178988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虚拟漫游</a:t>
          </a:r>
          <a:endParaRPr lang="zh-CN" altLang="en-US" sz="3500" kern="1200" dirty="0"/>
        </a:p>
      </dsp:txBody>
      <dsp:txXfrm>
        <a:off x="41684" y="34531"/>
        <a:ext cx="2068979" cy="1109926"/>
      </dsp:txXfrm>
    </dsp:sp>
    <dsp:sp modelId="{8790AE87-D489-4953-8C5E-46DE0BE74DE7}">
      <dsp:nvSpPr>
        <dsp:cNvPr id="0" name=""/>
        <dsp:cNvSpPr/>
      </dsp:nvSpPr>
      <dsp:spPr>
        <a:xfrm>
          <a:off x="2358998" y="324376"/>
          <a:ext cx="453264" cy="5302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2358998" y="430423"/>
        <a:ext cx="317285" cy="318140"/>
      </dsp:txXfrm>
    </dsp:sp>
    <dsp:sp modelId="{ACF20340-71F5-46ED-B9C5-7BB5CED19BE7}">
      <dsp:nvSpPr>
        <dsp:cNvPr id="0" name=""/>
        <dsp:cNvSpPr/>
      </dsp:nvSpPr>
      <dsp:spPr>
        <a:xfrm>
          <a:off x="3000411" y="0"/>
          <a:ext cx="2138041" cy="11789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483126"/>
                <a:satOff val="50000"/>
                <a:lumOff val="-20490"/>
                <a:alphaOff val="0"/>
                <a:shade val="51000"/>
                <a:satMod val="130000"/>
              </a:schemeClr>
            </a:gs>
            <a:gs pos="80000">
              <a:schemeClr val="accent5">
                <a:hueOff val="6483126"/>
                <a:satOff val="50000"/>
                <a:lumOff val="-20490"/>
                <a:alphaOff val="0"/>
                <a:shade val="93000"/>
                <a:satMod val="130000"/>
              </a:schemeClr>
            </a:gs>
            <a:gs pos="100000">
              <a:schemeClr val="accent5">
                <a:hueOff val="6483126"/>
                <a:satOff val="50000"/>
                <a:lumOff val="-204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装置增强</a:t>
          </a:r>
          <a:endParaRPr lang="zh-CN" altLang="en-US" sz="3500" kern="1200" dirty="0"/>
        </a:p>
      </dsp:txBody>
      <dsp:txXfrm>
        <a:off x="3034942" y="34531"/>
        <a:ext cx="2068979" cy="1109926"/>
      </dsp:txXfrm>
    </dsp:sp>
    <dsp:sp modelId="{BFDEE0CC-2A60-4480-AE4B-235CEB38E598}">
      <dsp:nvSpPr>
        <dsp:cNvPr id="0" name=""/>
        <dsp:cNvSpPr/>
      </dsp:nvSpPr>
      <dsp:spPr>
        <a:xfrm>
          <a:off x="5352256" y="324376"/>
          <a:ext cx="453264" cy="53023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2966251"/>
                <a:satOff val="100000"/>
                <a:lumOff val="-40980"/>
                <a:alphaOff val="0"/>
                <a:shade val="51000"/>
                <a:satMod val="130000"/>
              </a:schemeClr>
            </a:gs>
            <a:gs pos="80000">
              <a:schemeClr val="accent5">
                <a:hueOff val="12966251"/>
                <a:satOff val="100000"/>
                <a:lumOff val="-40980"/>
                <a:alphaOff val="0"/>
                <a:shade val="93000"/>
                <a:satMod val="130000"/>
              </a:schemeClr>
            </a:gs>
            <a:gs pos="100000">
              <a:schemeClr val="accent5">
                <a:hueOff val="12966251"/>
                <a:satOff val="100000"/>
                <a:lumOff val="-409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2400" kern="1200"/>
        </a:p>
      </dsp:txBody>
      <dsp:txXfrm>
        <a:off x="5352256" y="430423"/>
        <a:ext cx="317285" cy="318140"/>
      </dsp:txXfrm>
    </dsp:sp>
    <dsp:sp modelId="{377DE437-DCE5-4091-9CFB-C172FED13A34}">
      <dsp:nvSpPr>
        <dsp:cNvPr id="0" name=""/>
        <dsp:cNvSpPr/>
      </dsp:nvSpPr>
      <dsp:spPr>
        <a:xfrm>
          <a:off x="5993669" y="0"/>
          <a:ext cx="2138041" cy="11789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2966251"/>
                <a:satOff val="100000"/>
                <a:lumOff val="-40980"/>
                <a:alphaOff val="0"/>
                <a:shade val="51000"/>
                <a:satMod val="130000"/>
              </a:schemeClr>
            </a:gs>
            <a:gs pos="80000">
              <a:schemeClr val="accent5">
                <a:hueOff val="12966251"/>
                <a:satOff val="100000"/>
                <a:lumOff val="-40980"/>
                <a:alphaOff val="0"/>
                <a:shade val="93000"/>
                <a:satMod val="130000"/>
              </a:schemeClr>
            </a:gs>
            <a:gs pos="100000">
              <a:schemeClr val="accent5">
                <a:hueOff val="12966251"/>
                <a:satOff val="100000"/>
                <a:lumOff val="-409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500" kern="1200" dirty="0" smtClean="0"/>
            <a:t>虚拟实验</a:t>
          </a:r>
          <a:endParaRPr lang="zh-CN" altLang="en-US" sz="3500" kern="1200" dirty="0"/>
        </a:p>
      </dsp:txBody>
      <dsp:txXfrm>
        <a:off x="6028200" y="34531"/>
        <a:ext cx="2068979" cy="1109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8202C069-549B-4993-815F-6A7995A7361C}" type="datetimeFigureOut">
              <a:rPr lang="zh-CN" altLang="en-US"/>
              <a:pPr>
                <a:defRPr/>
              </a:pPr>
              <a:t>2017-6-5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CEAA641F-A483-4A25-9A6F-63648487E8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2160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17575" y="744538"/>
            <a:ext cx="4959350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79450" y="4711700"/>
            <a:ext cx="54356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218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B6E832DF-4B6A-4FBD-9846-EB973104DA8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827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 smtClean="0">
              <a:ea typeface="宋体" charset="-122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E772ECE-A8FF-4F9D-BA31-25EE1997C70C}" type="slidenum">
              <a:rPr lang="zh-CN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2516899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0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2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86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01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E832DF-4B6A-4FBD-9846-EB973104DA88}" type="slidenum">
              <a:rPr lang="zh-CN" alt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30956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l" eaLnBrk="1" hangingPunct="1">
              <a:lnSpc>
                <a:spcPct val="88000"/>
              </a:lnSpc>
              <a:defRPr/>
            </a:pPr>
            <a:endParaRPr lang="zh-CN" altLang="en-US" sz="1000" smtClean="0">
              <a:solidFill>
                <a:schemeClr val="bg2"/>
              </a:solidFill>
              <a:latin typeface="Impact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501563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41042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BDE58-C557-4301-9B02-3227CFCF58F4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802140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6248400" cy="4572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11188" y="1412875"/>
            <a:ext cx="3992562" cy="49530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56150" y="1412875"/>
            <a:ext cx="3994150" cy="4953000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A8AC1-B1E1-4009-85A7-F52F95FDFABF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310539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SSppt母板正文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412875"/>
            <a:ext cx="81391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2450" y="6551613"/>
            <a:ext cx="7921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Impact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CA399397-9604-4641-AB45-0D504BE57B21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667625" y="6597650"/>
            <a:ext cx="1368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>
              <a:defRPr/>
            </a:pPr>
            <a:endParaRPr lang="zh-CN" altLang="en-US" sz="900" smtClean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27" r:id="rId3"/>
    <p:sldLayoutId id="2147483930" r:id="rId4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sz="2100" b="1">
          <a:solidFill>
            <a:srgbClr val="1679BA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sz="1900" b="1">
          <a:solidFill>
            <a:srgbClr val="4D5E68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b="1">
          <a:solidFill>
            <a:srgbClr val="4D5E68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12" Type="http://schemas.openxmlformats.org/officeDocument/2006/relationships/image" Target="../media/image40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image" Target="../media/image39.gif"/><Relationship Id="rId5" Type="http://schemas.openxmlformats.org/officeDocument/2006/relationships/diagramColors" Target="../diagrams/colors5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196975"/>
            <a:ext cx="7772400" cy="1470025"/>
          </a:xfrm>
        </p:spPr>
        <p:txBody>
          <a:bodyPr/>
          <a:lstStyle/>
          <a:p>
            <a:pPr eaLnBrk="1" hangingPunct="1"/>
            <a:r>
              <a:rPr lang="zh-CN" altLang="en-US" sz="4400" dirty="0" smtClean="0">
                <a:solidFill>
                  <a:srgbClr val="7030A0"/>
                </a:solidFill>
              </a:rPr>
              <a:t>中国散裂中子源（</a:t>
            </a:r>
            <a:r>
              <a:rPr lang="en-US" altLang="zh-CN" sz="4400" dirty="0" smtClean="0">
                <a:solidFill>
                  <a:srgbClr val="7030A0"/>
                </a:solidFill>
              </a:rPr>
              <a:t>CSNS</a:t>
            </a:r>
            <a:r>
              <a:rPr lang="zh-CN" altLang="en-US" sz="4400" dirty="0" smtClean="0">
                <a:solidFill>
                  <a:srgbClr val="7030A0"/>
                </a:solidFill>
              </a:rPr>
              <a:t>）数据管理和云分析平台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3284538"/>
            <a:ext cx="7345362" cy="19446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zh-CN" altLang="en-US" sz="2800" dirty="0" smtClean="0">
                <a:solidFill>
                  <a:srgbClr val="000000"/>
                </a:solidFill>
                <a:ea typeface="华文仿宋" pitchFamily="2" charset="-122"/>
              </a:rPr>
              <a:t>唐明</a:t>
            </a:r>
            <a:endParaRPr lang="en-US" altLang="zh-CN" sz="2800" dirty="0" smtClean="0">
              <a:solidFill>
                <a:srgbClr val="000000"/>
              </a:solidFill>
              <a:ea typeface="华文仿宋" pitchFamily="2" charset="-122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zh-CN" sz="2400" dirty="0" smtClean="0">
                <a:solidFill>
                  <a:srgbClr val="000000"/>
                </a:solidFill>
                <a:ea typeface="华文仿宋" pitchFamily="2" charset="-122"/>
              </a:rPr>
              <a:t>tangm@ihep.ac.cn</a:t>
            </a:r>
          </a:p>
          <a:p>
            <a:pPr eaLnBrk="1" hangingPunct="1">
              <a:lnSpc>
                <a:spcPct val="100000"/>
              </a:lnSpc>
            </a:pPr>
            <a:endParaRPr lang="en-US" altLang="zh-CN" sz="2400" dirty="0" smtClean="0">
              <a:solidFill>
                <a:schemeClr val="tx1"/>
              </a:solidFill>
              <a:ea typeface="华文仿宋" pitchFamily="2" charset="-122"/>
            </a:endParaRPr>
          </a:p>
          <a:p>
            <a:pPr eaLnBrk="1" hangingPunct="1">
              <a:lnSpc>
                <a:spcPct val="100000"/>
              </a:lnSpc>
            </a:pPr>
            <a:r>
              <a:rPr lang="zh-CN" altLang="en-US" sz="2400" dirty="0" smtClean="0">
                <a:solidFill>
                  <a:schemeClr val="tx1"/>
                </a:solidFill>
                <a:ea typeface="华文仿宋" pitchFamily="2" charset="-122"/>
              </a:rPr>
              <a:t>中国科学院高能物理研究所</a:t>
            </a:r>
          </a:p>
          <a:p>
            <a:pPr eaLnBrk="1" hangingPunct="1">
              <a:lnSpc>
                <a:spcPct val="100000"/>
              </a:lnSpc>
            </a:pPr>
            <a:endParaRPr lang="zh-CN" altLang="en-US" sz="2400" dirty="0" smtClean="0">
              <a:solidFill>
                <a:schemeClr val="tx1"/>
              </a:solidFill>
              <a:ea typeface="华文仿宋" pitchFamily="2" charset="-122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zh-CN" sz="2400" dirty="0" smtClean="0">
                <a:solidFill>
                  <a:schemeClr val="tx1"/>
                </a:solidFill>
              </a:rPr>
              <a:t>2017</a:t>
            </a:r>
            <a:r>
              <a:rPr lang="zh-CN" altLang="en-US" sz="2400" dirty="0" smtClean="0">
                <a:solidFill>
                  <a:schemeClr val="tx1"/>
                </a:solidFill>
              </a:rPr>
              <a:t>年</a:t>
            </a:r>
            <a:r>
              <a:rPr lang="en-US" altLang="zh-CN" sz="2400" dirty="0" smtClean="0">
                <a:solidFill>
                  <a:schemeClr val="tx1"/>
                </a:solidFill>
              </a:rPr>
              <a:t>6</a:t>
            </a:r>
            <a:r>
              <a:rPr lang="zh-CN" altLang="en-US" sz="2400" dirty="0" smtClean="0">
                <a:solidFill>
                  <a:schemeClr val="tx1"/>
                </a:solidFill>
              </a:rPr>
              <a:t>月</a:t>
            </a:r>
            <a:endParaRPr lang="en-US" altLang="zh-CN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822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元数据目录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基于</a:t>
            </a:r>
            <a:r>
              <a:rPr lang="en-US" altLang="zh-CN" dirty="0" smtClean="0"/>
              <a:t>ICAT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07504" y="1403484"/>
            <a:ext cx="52565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800" b="1" dirty="0" smtClean="0"/>
              <a:t>目的：管理科研活动生命周期中产生的各种信息</a:t>
            </a:r>
            <a:endParaRPr lang="zh-CN" altLang="en-US" sz="1800" b="1" dirty="0"/>
          </a:p>
        </p:txBody>
      </p:sp>
      <p:grpSp>
        <p:nvGrpSpPr>
          <p:cNvPr id="63" name="组合 62"/>
          <p:cNvGrpSpPr/>
          <p:nvPr/>
        </p:nvGrpSpPr>
        <p:grpSpPr>
          <a:xfrm>
            <a:off x="35496" y="2199194"/>
            <a:ext cx="5432241" cy="4326150"/>
            <a:chOff x="35496" y="2149563"/>
            <a:chExt cx="5432241" cy="4326150"/>
          </a:xfrm>
        </p:grpSpPr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2030741" y="3717032"/>
              <a:ext cx="12602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charset="0"/>
                  <a:ea typeface="宋体" charset="-122"/>
                </a:defRPr>
              </a:lvl1pPr>
              <a:lvl2pPr marL="742950" indent="-285750" algn="l" eaLnBrk="0" hangingPunct="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1"/>
                </a:buClr>
                <a:buFont typeface="Wingdings" pitchFamily="2" charset="2"/>
                <a:buChar char="§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zh-CN" altLang="en-US" sz="1600" dirty="0" smtClean="0">
                  <a:solidFill>
                    <a:srgbClr val="7030A0"/>
                  </a:solidFill>
                </a:rPr>
                <a:t>科研活动</a:t>
              </a:r>
              <a:endParaRPr lang="zh-CN" altLang="en-US" sz="1600" dirty="0">
                <a:solidFill>
                  <a:srgbClr val="7030A0"/>
                </a:solidFill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1098917" y="2174808"/>
              <a:ext cx="3093042" cy="3458623"/>
              <a:chOff x="1127109" y="2202625"/>
              <a:chExt cx="3253456" cy="3616983"/>
            </a:xfrm>
          </p:grpSpPr>
          <p:sp>
            <p:nvSpPr>
              <p:cNvPr id="49" name="任意多边形 48"/>
              <p:cNvSpPr/>
              <p:nvPr/>
            </p:nvSpPr>
            <p:spPr>
              <a:xfrm>
                <a:off x="2302047" y="2202625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想法</a:t>
                </a:r>
                <a:endParaRPr lang="zh-CN" altLang="en-US" sz="2200" kern="1200" dirty="0"/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 rot="1800000">
                <a:off x="3215343" y="2837713"/>
                <a:ext cx="240154" cy="304958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0" y="60992"/>
                    </a:moveTo>
                    <a:lnTo>
                      <a:pt x="120077" y="60992"/>
                    </a:lnTo>
                    <a:lnTo>
                      <a:pt x="120077" y="0"/>
                    </a:lnTo>
                    <a:lnTo>
                      <a:pt x="240154" y="152479"/>
                    </a:lnTo>
                    <a:lnTo>
                      <a:pt x="120077" y="304958"/>
                    </a:lnTo>
                    <a:lnTo>
                      <a:pt x="120077" y="243966"/>
                    </a:lnTo>
                    <a:lnTo>
                      <a:pt x="0" y="243966"/>
                    </a:lnTo>
                    <a:lnTo>
                      <a:pt x="0" y="6099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60992" rIns="72045" bIns="60991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  <p:sp>
            <p:nvSpPr>
              <p:cNvPr id="51" name="任意多边形 50"/>
              <p:cNvSpPr/>
              <p:nvPr/>
            </p:nvSpPr>
            <p:spPr>
              <a:xfrm>
                <a:off x="3476985" y="2880976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2593250"/>
                  <a:satOff val="20000"/>
                  <a:lumOff val="-8196"/>
                  <a:alphaOff val="0"/>
                </a:schemeClr>
              </a:fillRef>
              <a:effectRef idx="3">
                <a:schemeClr val="accent5">
                  <a:hueOff val="2593250"/>
                  <a:satOff val="20000"/>
                  <a:lumOff val="-819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提案</a:t>
                </a:r>
                <a:endParaRPr lang="zh-CN" altLang="en-US" sz="2200" kern="1200" dirty="0"/>
              </a:p>
            </p:txBody>
          </p:sp>
          <p:sp>
            <p:nvSpPr>
              <p:cNvPr id="52" name="任意多边形 51"/>
              <p:cNvSpPr/>
              <p:nvPr/>
            </p:nvSpPr>
            <p:spPr>
              <a:xfrm rot="5400000">
                <a:off x="3808699" y="3851841"/>
                <a:ext cx="240154" cy="304958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0" y="60992"/>
                    </a:moveTo>
                    <a:lnTo>
                      <a:pt x="120077" y="60992"/>
                    </a:lnTo>
                    <a:lnTo>
                      <a:pt x="120077" y="0"/>
                    </a:lnTo>
                    <a:lnTo>
                      <a:pt x="240154" y="152479"/>
                    </a:lnTo>
                    <a:lnTo>
                      <a:pt x="120077" y="304958"/>
                    </a:lnTo>
                    <a:lnTo>
                      <a:pt x="120077" y="243966"/>
                    </a:lnTo>
                    <a:lnTo>
                      <a:pt x="0" y="243966"/>
                    </a:lnTo>
                    <a:lnTo>
                      <a:pt x="0" y="6099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2593250"/>
                  <a:satOff val="20000"/>
                  <a:lumOff val="-8196"/>
                  <a:alphaOff val="0"/>
                </a:schemeClr>
              </a:fillRef>
              <a:effectRef idx="3">
                <a:schemeClr val="accent5">
                  <a:hueOff val="2593250"/>
                  <a:satOff val="20000"/>
                  <a:lumOff val="-819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60992" rIns="72046" bIns="60992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3476985" y="4237678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5186500"/>
                  <a:satOff val="40000"/>
                  <a:lumOff val="-16392"/>
                  <a:alphaOff val="0"/>
                </a:schemeClr>
              </a:fillRef>
              <a:effectRef idx="3">
                <a:schemeClr val="accent5">
                  <a:hueOff val="5186500"/>
                  <a:satOff val="40000"/>
                  <a:lumOff val="-1639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实验</a:t>
                </a:r>
                <a:endParaRPr lang="zh-CN" altLang="en-US" sz="2200" kern="1200" dirty="0"/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9800000">
                <a:off x="3227116" y="4872765"/>
                <a:ext cx="240155" cy="304959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240154" y="243966"/>
                    </a:moveTo>
                    <a:lnTo>
                      <a:pt x="120077" y="243966"/>
                    </a:lnTo>
                    <a:lnTo>
                      <a:pt x="120077" y="304958"/>
                    </a:lnTo>
                    <a:lnTo>
                      <a:pt x="0" y="152479"/>
                    </a:lnTo>
                    <a:lnTo>
                      <a:pt x="120077" y="0"/>
                    </a:lnTo>
                    <a:lnTo>
                      <a:pt x="120077" y="60992"/>
                    </a:lnTo>
                    <a:lnTo>
                      <a:pt x="240154" y="60992"/>
                    </a:lnTo>
                    <a:lnTo>
                      <a:pt x="240154" y="243966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5186500"/>
                  <a:satOff val="40000"/>
                  <a:lumOff val="-16392"/>
                  <a:alphaOff val="0"/>
                </a:schemeClr>
              </a:fillRef>
              <a:effectRef idx="3">
                <a:schemeClr val="accent5">
                  <a:hueOff val="5186500"/>
                  <a:satOff val="40000"/>
                  <a:lumOff val="-16392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2045" tIns="60993" rIns="1" bIns="60991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>
                <a:off x="2302047" y="4916028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7779751"/>
                  <a:satOff val="60000"/>
                  <a:lumOff val="-24588"/>
                  <a:alphaOff val="0"/>
                </a:schemeClr>
              </a:fillRef>
              <a:effectRef idx="3">
                <a:schemeClr val="accent5">
                  <a:hueOff val="7779751"/>
                  <a:satOff val="60000"/>
                  <a:lumOff val="-2458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数据</a:t>
                </a:r>
                <a:endParaRPr lang="zh-CN" altLang="en-US" sz="2200" kern="1200" dirty="0"/>
              </a:p>
            </p:txBody>
          </p:sp>
          <p:sp>
            <p:nvSpPr>
              <p:cNvPr id="56" name="任意多边形 55"/>
              <p:cNvSpPr/>
              <p:nvPr/>
            </p:nvSpPr>
            <p:spPr>
              <a:xfrm rot="23400000">
                <a:off x="2052177" y="4879563"/>
                <a:ext cx="240155" cy="304958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240154" y="243966"/>
                    </a:moveTo>
                    <a:lnTo>
                      <a:pt x="120077" y="243966"/>
                    </a:lnTo>
                    <a:lnTo>
                      <a:pt x="120077" y="304958"/>
                    </a:lnTo>
                    <a:lnTo>
                      <a:pt x="0" y="152479"/>
                    </a:lnTo>
                    <a:lnTo>
                      <a:pt x="120077" y="0"/>
                    </a:lnTo>
                    <a:lnTo>
                      <a:pt x="120077" y="60992"/>
                    </a:lnTo>
                    <a:lnTo>
                      <a:pt x="240154" y="60992"/>
                    </a:lnTo>
                    <a:lnTo>
                      <a:pt x="240154" y="243966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7779751"/>
                  <a:satOff val="60000"/>
                  <a:lumOff val="-24588"/>
                  <a:alphaOff val="0"/>
                </a:schemeClr>
              </a:fillRef>
              <a:effectRef idx="3">
                <a:schemeClr val="accent5">
                  <a:hueOff val="7779751"/>
                  <a:satOff val="60000"/>
                  <a:lumOff val="-2458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2046" tIns="60992" rIns="0" bIns="60991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>
                <a:off x="1127109" y="4237678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10373001"/>
                  <a:satOff val="80000"/>
                  <a:lumOff val="-32784"/>
                  <a:alphaOff val="0"/>
                </a:schemeClr>
              </a:fillRef>
              <a:effectRef idx="3">
                <a:schemeClr val="accent5">
                  <a:hueOff val="10373001"/>
                  <a:satOff val="80000"/>
                  <a:lumOff val="-3278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分析</a:t>
                </a:r>
                <a:endParaRPr lang="zh-CN" altLang="en-US" sz="2200" kern="1200" dirty="0"/>
              </a:p>
            </p:txBody>
          </p:sp>
          <p:sp>
            <p:nvSpPr>
              <p:cNvPr id="58" name="任意多边形 57"/>
              <p:cNvSpPr/>
              <p:nvPr/>
            </p:nvSpPr>
            <p:spPr>
              <a:xfrm rot="16200000">
                <a:off x="1458822" y="3865435"/>
                <a:ext cx="240154" cy="304958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0" y="60992"/>
                    </a:moveTo>
                    <a:lnTo>
                      <a:pt x="120077" y="60992"/>
                    </a:lnTo>
                    <a:lnTo>
                      <a:pt x="120077" y="0"/>
                    </a:lnTo>
                    <a:lnTo>
                      <a:pt x="240154" y="152479"/>
                    </a:lnTo>
                    <a:lnTo>
                      <a:pt x="120077" y="304958"/>
                    </a:lnTo>
                    <a:lnTo>
                      <a:pt x="120077" y="243966"/>
                    </a:lnTo>
                    <a:lnTo>
                      <a:pt x="0" y="243966"/>
                    </a:lnTo>
                    <a:lnTo>
                      <a:pt x="0" y="6099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10373001"/>
                  <a:satOff val="80000"/>
                  <a:lumOff val="-32784"/>
                  <a:alphaOff val="0"/>
                </a:schemeClr>
              </a:fillRef>
              <a:effectRef idx="3">
                <a:schemeClr val="accent5">
                  <a:hueOff val="10373001"/>
                  <a:satOff val="80000"/>
                  <a:lumOff val="-3278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60992" rIns="72045" bIns="60992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  <p:sp>
            <p:nvSpPr>
              <p:cNvPr id="59" name="任意多边形 58"/>
              <p:cNvSpPr/>
              <p:nvPr/>
            </p:nvSpPr>
            <p:spPr>
              <a:xfrm>
                <a:off x="1127109" y="2880976"/>
                <a:ext cx="903580" cy="903580"/>
              </a:xfrm>
              <a:custGeom>
                <a:avLst/>
                <a:gdLst>
                  <a:gd name="connsiteX0" fmla="*/ 0 w 903580"/>
                  <a:gd name="connsiteY0" fmla="*/ 451790 h 903580"/>
                  <a:gd name="connsiteX1" fmla="*/ 451790 w 903580"/>
                  <a:gd name="connsiteY1" fmla="*/ 0 h 903580"/>
                  <a:gd name="connsiteX2" fmla="*/ 903580 w 903580"/>
                  <a:gd name="connsiteY2" fmla="*/ 451790 h 903580"/>
                  <a:gd name="connsiteX3" fmla="*/ 451790 w 903580"/>
                  <a:gd name="connsiteY3" fmla="*/ 903580 h 903580"/>
                  <a:gd name="connsiteX4" fmla="*/ 0 w 903580"/>
                  <a:gd name="connsiteY4" fmla="*/ 451790 h 9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80" h="903580">
                    <a:moveTo>
                      <a:pt x="0" y="451790"/>
                    </a:moveTo>
                    <a:cubicBezTo>
                      <a:pt x="0" y="202273"/>
                      <a:pt x="202273" y="0"/>
                      <a:pt x="451790" y="0"/>
                    </a:cubicBezTo>
                    <a:cubicBezTo>
                      <a:pt x="701307" y="0"/>
                      <a:pt x="903580" y="202273"/>
                      <a:pt x="903580" y="451790"/>
                    </a:cubicBezTo>
                    <a:cubicBezTo>
                      <a:pt x="903580" y="701307"/>
                      <a:pt x="701307" y="903580"/>
                      <a:pt x="451790" y="903580"/>
                    </a:cubicBezTo>
                    <a:cubicBezTo>
                      <a:pt x="202273" y="903580"/>
                      <a:pt x="0" y="701307"/>
                      <a:pt x="0" y="451790"/>
                    </a:cubicBez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12966251"/>
                  <a:satOff val="100000"/>
                  <a:lumOff val="-40980"/>
                  <a:alphaOff val="0"/>
                </a:schemeClr>
              </a:fillRef>
              <a:effectRef idx="3">
                <a:schemeClr val="accent5">
                  <a:hueOff val="12966251"/>
                  <a:satOff val="100000"/>
                  <a:lumOff val="-4098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60266" tIns="160266" rIns="160266" bIns="160266" numCol="1" spcCol="1270" anchor="ctr" anchorCtr="0">
                <a:noAutofit/>
              </a:bodyPr>
              <a:lstStyle/>
              <a:p>
                <a:pPr lvl="0" algn="ctr" defTabSz="9779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2200" kern="1200" dirty="0" smtClean="0"/>
                  <a:t>结果</a:t>
                </a:r>
                <a:endParaRPr lang="zh-CN" altLang="en-US" sz="2200" kern="1200" dirty="0"/>
              </a:p>
            </p:txBody>
          </p:sp>
          <p:sp>
            <p:nvSpPr>
              <p:cNvPr id="60" name="任意多边形 59"/>
              <p:cNvSpPr/>
              <p:nvPr/>
            </p:nvSpPr>
            <p:spPr>
              <a:xfrm rot="19800000">
                <a:off x="2040405" y="2844510"/>
                <a:ext cx="240154" cy="304958"/>
              </a:xfrm>
              <a:custGeom>
                <a:avLst/>
                <a:gdLst>
                  <a:gd name="connsiteX0" fmla="*/ 0 w 240154"/>
                  <a:gd name="connsiteY0" fmla="*/ 60992 h 304958"/>
                  <a:gd name="connsiteX1" fmla="*/ 120077 w 240154"/>
                  <a:gd name="connsiteY1" fmla="*/ 60992 h 304958"/>
                  <a:gd name="connsiteX2" fmla="*/ 120077 w 240154"/>
                  <a:gd name="connsiteY2" fmla="*/ 0 h 304958"/>
                  <a:gd name="connsiteX3" fmla="*/ 240154 w 240154"/>
                  <a:gd name="connsiteY3" fmla="*/ 152479 h 304958"/>
                  <a:gd name="connsiteX4" fmla="*/ 120077 w 240154"/>
                  <a:gd name="connsiteY4" fmla="*/ 304958 h 304958"/>
                  <a:gd name="connsiteX5" fmla="*/ 120077 w 240154"/>
                  <a:gd name="connsiteY5" fmla="*/ 243966 h 304958"/>
                  <a:gd name="connsiteX6" fmla="*/ 0 w 240154"/>
                  <a:gd name="connsiteY6" fmla="*/ 243966 h 304958"/>
                  <a:gd name="connsiteX7" fmla="*/ 0 w 240154"/>
                  <a:gd name="connsiteY7" fmla="*/ 60992 h 30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154" h="304958">
                    <a:moveTo>
                      <a:pt x="0" y="60992"/>
                    </a:moveTo>
                    <a:lnTo>
                      <a:pt x="120077" y="60992"/>
                    </a:lnTo>
                    <a:lnTo>
                      <a:pt x="120077" y="0"/>
                    </a:lnTo>
                    <a:lnTo>
                      <a:pt x="240154" y="152479"/>
                    </a:lnTo>
                    <a:lnTo>
                      <a:pt x="120077" y="304958"/>
                    </a:lnTo>
                    <a:lnTo>
                      <a:pt x="120077" y="243966"/>
                    </a:lnTo>
                    <a:lnTo>
                      <a:pt x="0" y="243966"/>
                    </a:lnTo>
                    <a:lnTo>
                      <a:pt x="0" y="60992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12966251"/>
                  <a:satOff val="100000"/>
                  <a:lumOff val="-40980"/>
                  <a:alphaOff val="0"/>
                </a:schemeClr>
              </a:fillRef>
              <a:effectRef idx="3">
                <a:schemeClr val="accent5">
                  <a:hueOff val="12966251"/>
                  <a:satOff val="100000"/>
                  <a:lumOff val="-4098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-1" tIns="60992" rIns="72046" bIns="60991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1300" kern="1200"/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4147594" y="2149563"/>
              <a:ext cx="12961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标题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关键词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/>
                <a:t>课题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/>
                <a:t>设备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实验参数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/>
                <a:t>样品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步骤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合作伙伴</a:t>
              </a:r>
              <a:endParaRPr lang="en-US" altLang="zh-CN" sz="1200" dirty="0" smtClean="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4171593" y="4248042"/>
              <a:ext cx="129614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环境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样品处理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数据文件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数据集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运行参数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日志</a:t>
              </a:r>
              <a:endParaRPr lang="en-US" altLang="zh-CN" sz="1200" dirty="0" smtClean="0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719931" y="5644716"/>
              <a:ext cx="1296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模拟数据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测量数据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数据关联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数据存储</a:t>
              </a:r>
              <a:endParaRPr lang="en-US" altLang="zh-CN" sz="1200" dirty="0" smtClean="0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35496" y="4181636"/>
              <a:ext cx="129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程序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算法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输入参数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方法步骤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分析日志</a:t>
              </a:r>
              <a:endParaRPr lang="en-US" altLang="zh-CN" sz="1200" dirty="0" smtClean="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5496" y="2728805"/>
              <a:ext cx="129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实验报告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数据引用</a:t>
              </a:r>
              <a:endParaRPr lang="en-US" altLang="zh-CN" sz="12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模型拟合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文章发表</a:t>
              </a:r>
              <a:endParaRPr lang="en-US" altLang="zh-CN" sz="1200" dirty="0" smtClean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反馈</a:t>
              </a:r>
              <a:endParaRPr lang="en-US" altLang="zh-CN" sz="1200" dirty="0" smtClean="0"/>
            </a:p>
          </p:txBody>
        </p:sp>
      </p:grpSp>
      <p:sp>
        <p:nvSpPr>
          <p:cNvPr id="61" name="TextBox 8"/>
          <p:cNvSpPr txBox="1">
            <a:spLocks noChangeArrowheads="1"/>
          </p:cNvSpPr>
          <p:nvPr/>
        </p:nvSpPr>
        <p:spPr bwMode="auto">
          <a:xfrm>
            <a:off x="1331640" y="1782634"/>
            <a:ext cx="2740440" cy="4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2000" dirty="0">
                <a:solidFill>
                  <a:srgbClr val="7030A0"/>
                </a:solidFill>
              </a:rPr>
              <a:t>科研活动中的信息</a:t>
            </a:r>
          </a:p>
        </p:txBody>
      </p:sp>
      <p:pic>
        <p:nvPicPr>
          <p:cNvPr id="1026" name="Picture 2" descr="https://icatproject.org/wp-content/uploads/2014/07/ICAT-4.3-Schem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10935"/>
          <a:stretch/>
        </p:blipFill>
        <p:spPr bwMode="auto">
          <a:xfrm>
            <a:off x="6080252" y="1354131"/>
            <a:ext cx="3028252" cy="295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右箭头 64"/>
          <p:cNvSpPr/>
          <p:nvPr/>
        </p:nvSpPr>
        <p:spPr bwMode="auto">
          <a:xfrm>
            <a:off x="5288600" y="3935940"/>
            <a:ext cx="939584" cy="42916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6228059" y="4509120"/>
            <a:ext cx="288044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7030A0"/>
                </a:solidFill>
              </a:rPr>
              <a:t>CSMD 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模型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抽象</a:t>
            </a:r>
            <a:r>
              <a:rPr lang="zh-CN" altLang="en-US" b="1" dirty="0" smtClean="0"/>
              <a:t>：适用于结构科学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通用</a:t>
            </a:r>
            <a:r>
              <a:rPr lang="zh-CN" altLang="en-US" b="1" dirty="0" smtClean="0"/>
              <a:t>：中子源、光源。。。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能力</a:t>
            </a:r>
            <a:r>
              <a:rPr lang="zh-CN" altLang="en-US" b="1" dirty="0" smtClean="0"/>
              <a:t>：提案</a:t>
            </a:r>
            <a:r>
              <a:rPr lang="en-US" altLang="zh-CN" b="1" dirty="0" smtClean="0">
                <a:sym typeface="Wingdings" panose="05000000000000000000" pitchFamily="2" charset="2"/>
              </a:rPr>
              <a:t></a:t>
            </a:r>
            <a:r>
              <a:rPr lang="zh-CN" altLang="en-US" b="1" dirty="0" smtClean="0"/>
              <a:t>实验</a:t>
            </a:r>
            <a:r>
              <a:rPr lang="en-US" altLang="zh-CN" b="1" dirty="0" smtClean="0">
                <a:sym typeface="Wingdings" panose="05000000000000000000" pitchFamily="2" charset="2"/>
              </a:rPr>
              <a:t></a:t>
            </a:r>
            <a:r>
              <a:rPr lang="zh-CN" altLang="en-US" b="1" dirty="0" smtClean="0"/>
              <a:t>成果发表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关联</a:t>
            </a:r>
            <a:r>
              <a:rPr lang="zh-CN" altLang="en-US" b="1" dirty="0" smtClean="0"/>
              <a:t>：关系型</a:t>
            </a:r>
            <a:endParaRPr lang="en-US" altLang="zh-CN" b="1" dirty="0" smtClean="0"/>
          </a:p>
        </p:txBody>
      </p:sp>
      <p:sp>
        <p:nvSpPr>
          <p:cNvPr id="68" name="TextBox 8"/>
          <p:cNvSpPr txBox="1">
            <a:spLocks noChangeArrowheads="1"/>
          </p:cNvSpPr>
          <p:nvPr/>
        </p:nvSpPr>
        <p:spPr bwMode="auto">
          <a:xfrm>
            <a:off x="5263812" y="3738518"/>
            <a:ext cx="8923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>
                <a:solidFill>
                  <a:srgbClr val="00B050"/>
                </a:solidFill>
              </a:rPr>
              <a:t>建模</a:t>
            </a:r>
          </a:p>
        </p:txBody>
      </p:sp>
    </p:spTree>
    <p:extLst>
      <p:ext uri="{BB962C8B-B14F-4D97-AF65-F5344CB8AC3E}">
        <p14:creationId xmlns:p14="http://schemas.microsoft.com/office/powerpoint/2010/main" val="1863393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元数据目录（续）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11</a:t>
            </a:fld>
            <a:endParaRPr lang="zh-CN" altLang="en-US" dirty="0"/>
          </a:p>
        </p:txBody>
      </p:sp>
      <p:pic>
        <p:nvPicPr>
          <p:cNvPr id="5" name="Picture 5" descr="CoreEntityMode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7" y="1423110"/>
            <a:ext cx="3560752" cy="243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899592" y="4051230"/>
            <a:ext cx="215378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dirty="0" smtClean="0">
                <a:solidFill>
                  <a:srgbClr val="7030A0"/>
                </a:solidFill>
              </a:rPr>
              <a:t>IT </a:t>
            </a:r>
            <a:r>
              <a:rPr lang="zh-CN" altLang="en-US" sz="2000" b="1" dirty="0">
                <a:solidFill>
                  <a:srgbClr val="7030A0"/>
                </a:solidFill>
              </a:rPr>
              <a:t>实现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关系型数据库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数据库表：</a:t>
            </a:r>
            <a:r>
              <a:rPr lang="en-US" altLang="zh-CN" b="1" dirty="0" smtClean="0"/>
              <a:t>30+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对象关系映射</a:t>
            </a:r>
            <a:endParaRPr lang="en-US" altLang="zh-CN" b="1" dirty="0" smtClean="0"/>
          </a:p>
        </p:txBody>
      </p:sp>
      <p:grpSp>
        <p:nvGrpSpPr>
          <p:cNvPr id="12" name="组合 11"/>
          <p:cNvGrpSpPr/>
          <p:nvPr/>
        </p:nvGrpSpPr>
        <p:grpSpPr>
          <a:xfrm>
            <a:off x="4427497" y="3645024"/>
            <a:ext cx="4168418" cy="2493892"/>
            <a:chOff x="4499992" y="1859340"/>
            <a:chExt cx="4168418" cy="2493892"/>
          </a:xfrm>
        </p:grpSpPr>
        <p:graphicFrame>
          <p:nvGraphicFramePr>
            <p:cNvPr id="8" name="图示 7"/>
            <p:cNvGraphicFramePr/>
            <p:nvPr>
              <p:extLst>
                <p:ext uri="{D42A27DB-BD31-4B8C-83A1-F6EECF244321}">
                  <p14:modId xmlns:p14="http://schemas.microsoft.com/office/powerpoint/2010/main" val="4032756026"/>
                </p:ext>
              </p:extLst>
            </p:nvPr>
          </p:nvGraphicFramePr>
          <p:xfrm>
            <a:off x="4644008" y="2972811"/>
            <a:ext cx="3600400" cy="13804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文本框 8"/>
            <p:cNvSpPr txBox="1"/>
            <p:nvPr/>
          </p:nvSpPr>
          <p:spPr>
            <a:xfrm>
              <a:off x="4499992" y="1859340"/>
              <a:ext cx="136815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实现</a:t>
              </a:r>
              <a:r>
                <a:rPr lang="en-US" altLang="zh-CN" sz="1200" dirty="0" smtClean="0"/>
                <a:t>CSMD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en-US" altLang="zh-CN" sz="1200" dirty="0" smtClean="0"/>
                <a:t>DBMS: MySQL</a:t>
              </a:r>
              <a:r>
                <a:rPr lang="zh-CN" altLang="en-US" sz="1200" dirty="0" smtClean="0"/>
                <a:t>、</a:t>
              </a:r>
              <a:r>
                <a:rPr lang="en-US" altLang="zh-CN" sz="1200" dirty="0" smtClean="0"/>
                <a:t>Oracle</a:t>
              </a:r>
              <a:r>
                <a:rPr lang="zh-CN" altLang="en-US" sz="1200" dirty="0" smtClean="0"/>
                <a:t>、</a:t>
              </a:r>
              <a:r>
                <a:rPr lang="en-US" altLang="zh-CN" sz="1200" dirty="0" smtClean="0"/>
                <a:t>PostgreSQL</a:t>
              </a:r>
              <a:r>
                <a:rPr lang="zh-CN" altLang="en-US" sz="1200" dirty="0" smtClean="0"/>
                <a:t>、。。。</a:t>
              </a:r>
              <a:endParaRPr lang="en-US" altLang="zh-CN" sz="1200" dirty="0" smtClean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数据库</a:t>
              </a:r>
              <a:r>
                <a:rPr lang="zh-CN" altLang="en-US" sz="1200" dirty="0"/>
                <a:t>表</a:t>
              </a:r>
              <a:endParaRPr lang="en-US" altLang="zh-CN" sz="12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US" altLang="zh-CN" sz="1200" dirty="0" smtClean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101879" y="2099240"/>
              <a:ext cx="5760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增</a:t>
              </a:r>
              <a:endParaRPr lang="en-US" altLang="zh-CN" sz="1200" dirty="0" smtClean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删</a:t>
              </a:r>
              <a:endParaRPr lang="en-US" altLang="zh-CN" sz="1200" dirty="0" smtClean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改</a:t>
              </a:r>
              <a:endParaRPr lang="en-US" altLang="zh-CN" sz="1200" dirty="0" smtClean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查</a:t>
              </a:r>
              <a:endParaRPr lang="en-US" altLang="zh-CN" sz="1200" dirty="0" smtClean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300183" y="2468572"/>
              <a:ext cx="1368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元数据管理</a:t>
              </a:r>
              <a:endParaRPr lang="en-US" altLang="zh-CN" sz="1200" dirty="0" smtClean="0"/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zh-CN" altLang="en-US" sz="1200" dirty="0" smtClean="0"/>
                <a:t>通用访问接口</a:t>
              </a:r>
              <a:endParaRPr lang="en-US" altLang="zh-CN" sz="1200" dirty="0" smtClean="0"/>
            </a:p>
          </p:txBody>
        </p:sp>
      </p:grpSp>
      <p:sp>
        <p:nvSpPr>
          <p:cNvPr id="13" name="矩形 12"/>
          <p:cNvSpPr/>
          <p:nvPr/>
        </p:nvSpPr>
        <p:spPr>
          <a:xfrm>
            <a:off x="3996390" y="1556792"/>
            <a:ext cx="47521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Application,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DataCollection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DataCollectionDatafile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DataCollectionDataset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DataCollectionParameter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Datafile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DatafileFormat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DatafileParameter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Dataset,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DatasetParameter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DatasetType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Facility,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FacilityCycle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Grouping, Instrument,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InstrumentScientist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Investigation,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InvestigationGroup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InvestigationInstrument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InvestigationParameter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InvestigationType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InvestigationUser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Job, Keyword,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ParameterType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PermissibleStringValue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PublicStep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Publication,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RelatedDatafile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Rule, Sample,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SampleParameter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SampleType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Shift, Study,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StudyInvestigation</a:t>
            </a:r>
            <a:r>
              <a:rPr lang="en-US" altLang="zh-CN" sz="10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 User, </a:t>
            </a:r>
            <a:r>
              <a:rPr lang="en-US" altLang="zh-CN" sz="1000" dirty="0" err="1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UserGroup</a:t>
            </a:r>
            <a:endParaRPr lang="zh-CN" altLang="en-US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412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元数据目录（续）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12</a:t>
            </a:fld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1547664" y="1779354"/>
            <a:ext cx="1009401" cy="246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 smtClean="0"/>
              <a:t>元数据摄取器</a:t>
            </a:r>
            <a:endParaRPr lang="zh-CN" altLang="en-US" sz="1000" dirty="0"/>
          </a:p>
        </p:txBody>
      </p:sp>
      <p:sp>
        <p:nvSpPr>
          <p:cNvPr id="41" name="文本框 40"/>
          <p:cNvSpPr txBox="1"/>
          <p:nvPr/>
        </p:nvSpPr>
        <p:spPr>
          <a:xfrm>
            <a:off x="231722" y="1602660"/>
            <a:ext cx="811886" cy="24622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 smtClean="0"/>
              <a:t>提案系统</a:t>
            </a:r>
            <a:endParaRPr lang="zh-CN" altLang="en-US" sz="1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232264" y="1882562"/>
            <a:ext cx="811344" cy="24622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用户</a:t>
            </a:r>
            <a:r>
              <a:rPr lang="zh-CN" altLang="en-US" sz="1000" dirty="0" smtClean="0"/>
              <a:t>系统</a:t>
            </a:r>
            <a:endParaRPr lang="zh-CN" altLang="en-US" sz="1000" dirty="0"/>
          </a:p>
        </p:txBody>
      </p:sp>
      <p:sp>
        <p:nvSpPr>
          <p:cNvPr id="43" name="文本框 42"/>
          <p:cNvSpPr txBox="1"/>
          <p:nvPr/>
        </p:nvSpPr>
        <p:spPr>
          <a:xfrm>
            <a:off x="231720" y="2442954"/>
            <a:ext cx="811888" cy="5539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 smtClean="0"/>
              <a:t>运行 </a:t>
            </a:r>
            <a:r>
              <a:rPr lang="en-US" altLang="zh-CN" sz="1000" dirty="0" smtClean="0"/>
              <a:t>Summary</a:t>
            </a:r>
            <a:r>
              <a:rPr lang="zh-CN" altLang="en-US" sz="1000" dirty="0" smtClean="0"/>
              <a:t>文件</a:t>
            </a:r>
            <a:endParaRPr lang="zh-CN" altLang="en-US" sz="1000" dirty="0"/>
          </a:p>
        </p:txBody>
      </p:sp>
      <p:sp>
        <p:nvSpPr>
          <p:cNvPr id="44" name="文本框 43"/>
          <p:cNvSpPr txBox="1"/>
          <p:nvPr/>
        </p:nvSpPr>
        <p:spPr>
          <a:xfrm>
            <a:off x="1706868" y="2578624"/>
            <a:ext cx="704892" cy="24622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 smtClean="0"/>
              <a:t>传输应用</a:t>
            </a:r>
            <a:endParaRPr lang="zh-CN" altLang="en-US" sz="1000" dirty="0"/>
          </a:p>
        </p:txBody>
      </p:sp>
      <p:sp>
        <p:nvSpPr>
          <p:cNvPr id="45" name="文本框 44"/>
          <p:cNvSpPr txBox="1"/>
          <p:nvPr/>
        </p:nvSpPr>
        <p:spPr>
          <a:xfrm>
            <a:off x="1706868" y="2876219"/>
            <a:ext cx="704892" cy="24622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 smtClean="0"/>
              <a:t>分析</a:t>
            </a:r>
            <a:r>
              <a:rPr lang="zh-CN" altLang="en-US" sz="1000" dirty="0"/>
              <a:t>应用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915816" y="2276872"/>
            <a:ext cx="504056" cy="24622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000" dirty="0" smtClean="0"/>
              <a:t>API</a:t>
            </a:r>
            <a:endParaRPr lang="zh-CN" altLang="en-US" sz="1000" dirty="0"/>
          </a:p>
        </p:txBody>
      </p:sp>
      <p:sp>
        <p:nvSpPr>
          <p:cNvPr id="47" name="文本框 46"/>
          <p:cNvSpPr txBox="1"/>
          <p:nvPr/>
        </p:nvSpPr>
        <p:spPr>
          <a:xfrm>
            <a:off x="3707904" y="2204864"/>
            <a:ext cx="1004758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000" dirty="0" smtClean="0"/>
              <a:t>ICAT </a:t>
            </a:r>
            <a:r>
              <a:rPr lang="zh-CN" altLang="en-US" sz="1000" dirty="0" smtClean="0"/>
              <a:t>元数据目录</a:t>
            </a:r>
            <a:endParaRPr lang="zh-CN" altLang="en-US" sz="1000" dirty="0"/>
          </a:p>
        </p:txBody>
      </p:sp>
      <p:sp>
        <p:nvSpPr>
          <p:cNvPr id="48" name="矩形 47"/>
          <p:cNvSpPr/>
          <p:nvPr/>
        </p:nvSpPr>
        <p:spPr>
          <a:xfrm>
            <a:off x="179512" y="1295876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 smtClean="0">
                <a:solidFill>
                  <a:srgbClr val="7030A0"/>
                </a:solidFill>
              </a:rPr>
              <a:t>静态元数据</a:t>
            </a:r>
            <a:endParaRPr lang="zh-CN" altLang="en-US" sz="1200" b="1" dirty="0">
              <a:solidFill>
                <a:srgbClr val="7030A0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3655" y="3007985"/>
            <a:ext cx="12618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 smtClean="0">
                <a:solidFill>
                  <a:srgbClr val="7030A0"/>
                </a:solidFill>
              </a:rPr>
              <a:t>实验动态元数据</a:t>
            </a:r>
            <a:endParaRPr lang="zh-CN" altLang="en-US" sz="1200" b="1" dirty="0">
              <a:solidFill>
                <a:srgbClr val="7030A0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428035" y="3152001"/>
            <a:ext cx="14157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b="1" dirty="0" smtClean="0">
                <a:solidFill>
                  <a:srgbClr val="7030A0"/>
                </a:solidFill>
              </a:rPr>
              <a:t>应用产生的元数据</a:t>
            </a:r>
            <a:endParaRPr lang="zh-CN" altLang="en-US" sz="1200" b="1" dirty="0">
              <a:solidFill>
                <a:srgbClr val="7030A0"/>
              </a:solidFill>
            </a:endParaRPr>
          </a:p>
        </p:txBody>
      </p:sp>
      <p:cxnSp>
        <p:nvCxnSpPr>
          <p:cNvPr id="52" name="直接箭头连接符 51"/>
          <p:cNvCxnSpPr>
            <a:stCxn id="41" idx="3"/>
            <a:endCxn id="40" idx="1"/>
          </p:cNvCxnSpPr>
          <p:nvPr/>
        </p:nvCxnSpPr>
        <p:spPr bwMode="auto">
          <a:xfrm>
            <a:off x="1043608" y="1725771"/>
            <a:ext cx="504056" cy="176694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直接箭头连接符 52"/>
          <p:cNvCxnSpPr>
            <a:stCxn id="42" idx="3"/>
            <a:endCxn id="40" idx="1"/>
          </p:cNvCxnSpPr>
          <p:nvPr/>
        </p:nvCxnSpPr>
        <p:spPr bwMode="auto">
          <a:xfrm flipV="1">
            <a:off x="1043608" y="1902465"/>
            <a:ext cx="504056" cy="10320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直接箭头连接符 54"/>
          <p:cNvCxnSpPr>
            <a:stCxn id="43" idx="3"/>
            <a:endCxn id="40" idx="1"/>
          </p:cNvCxnSpPr>
          <p:nvPr/>
        </p:nvCxnSpPr>
        <p:spPr bwMode="auto">
          <a:xfrm flipV="1">
            <a:off x="1043608" y="1902465"/>
            <a:ext cx="504056" cy="81748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8" name="直接箭头连接符 57"/>
          <p:cNvCxnSpPr>
            <a:stCxn id="40" idx="3"/>
            <a:endCxn id="46" idx="1"/>
          </p:cNvCxnSpPr>
          <p:nvPr/>
        </p:nvCxnSpPr>
        <p:spPr bwMode="auto">
          <a:xfrm>
            <a:off x="2557065" y="1902465"/>
            <a:ext cx="358751" cy="497518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直接箭头连接符 60"/>
          <p:cNvCxnSpPr>
            <a:stCxn id="44" idx="3"/>
            <a:endCxn id="46" idx="1"/>
          </p:cNvCxnSpPr>
          <p:nvPr/>
        </p:nvCxnSpPr>
        <p:spPr bwMode="auto">
          <a:xfrm flipV="1">
            <a:off x="2411760" y="2399983"/>
            <a:ext cx="504056" cy="301752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直接箭头连接符 62"/>
          <p:cNvCxnSpPr>
            <a:stCxn id="45" idx="3"/>
            <a:endCxn id="46" idx="1"/>
          </p:cNvCxnSpPr>
          <p:nvPr/>
        </p:nvCxnSpPr>
        <p:spPr bwMode="auto">
          <a:xfrm flipV="1">
            <a:off x="2411760" y="2399983"/>
            <a:ext cx="504056" cy="599347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直接箭头连接符 66"/>
          <p:cNvCxnSpPr>
            <a:stCxn id="46" idx="3"/>
            <a:endCxn id="47" idx="1"/>
          </p:cNvCxnSpPr>
          <p:nvPr/>
        </p:nvCxnSpPr>
        <p:spPr bwMode="auto">
          <a:xfrm>
            <a:off x="3419872" y="2399983"/>
            <a:ext cx="288032" cy="4936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1" name="矩形 70"/>
          <p:cNvSpPr/>
          <p:nvPr/>
        </p:nvSpPr>
        <p:spPr>
          <a:xfrm>
            <a:off x="870317" y="3429000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元数据自动摄取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53185"/>
            <a:ext cx="3026296" cy="2048366"/>
          </a:xfrm>
          <a:prstGeom prst="rect">
            <a:avLst/>
          </a:prstGeom>
        </p:spPr>
      </p:pic>
      <p:sp>
        <p:nvSpPr>
          <p:cNvPr id="73" name="矩形 72"/>
          <p:cNvSpPr/>
          <p:nvPr/>
        </p:nvSpPr>
        <p:spPr>
          <a:xfrm>
            <a:off x="878584" y="6108919"/>
            <a:ext cx="227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高可用性与读写分离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74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38" y="1424019"/>
            <a:ext cx="3989366" cy="1862630"/>
          </a:xfrm>
        </p:spPr>
      </p:pic>
      <p:sp>
        <p:nvSpPr>
          <p:cNvPr id="75" name="矩形 74"/>
          <p:cNvSpPr/>
          <p:nvPr/>
        </p:nvSpPr>
        <p:spPr>
          <a:xfrm>
            <a:off x="6055569" y="3266192"/>
            <a:ext cx="2276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装置联合与数据共享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8923" y="4357431"/>
            <a:ext cx="2072451" cy="103448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083" y="5463494"/>
            <a:ext cx="1416130" cy="87865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816" y="5481604"/>
            <a:ext cx="932242" cy="1014343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21116" b="3800"/>
          <a:stretch/>
        </p:blipFill>
        <p:spPr>
          <a:xfrm>
            <a:off x="4951615" y="5340264"/>
            <a:ext cx="1365654" cy="1125114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6439966" y="3957321"/>
            <a:ext cx="1510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</a:rPr>
              <a:t>	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Web</a:t>
            </a:r>
            <a:r>
              <a:rPr lang="zh-CN" altLang="en-US" sz="1800" b="1" dirty="0" smtClean="0">
                <a:solidFill>
                  <a:srgbClr val="FF0000"/>
                </a:solidFill>
              </a:rPr>
              <a:t>客户端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004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云形 10"/>
          <p:cNvSpPr/>
          <p:nvPr/>
        </p:nvSpPr>
        <p:spPr bwMode="auto">
          <a:xfrm>
            <a:off x="3282033" y="2615605"/>
            <a:ext cx="1152103" cy="108012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数据访问</a:t>
            </a:r>
            <a:r>
              <a:rPr lang="en-US" altLang="zh-CN" dirty="0" smtClean="0"/>
              <a:t>——CSNS Portal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2896"/>
            <a:ext cx="3540959" cy="1800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51520" y="1412875"/>
            <a:ext cx="792093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1800" b="1" dirty="0" smtClean="0"/>
              <a:t>目的：</a:t>
            </a:r>
            <a:r>
              <a:rPr lang="zh-CN" altLang="en-US" sz="1800" b="1" dirty="0" smtClean="0"/>
              <a:t>提供</a:t>
            </a:r>
            <a:r>
              <a:rPr lang="zh-CN" altLang="en-US" sz="1800" b="1" dirty="0" smtClean="0"/>
              <a:t>基于</a:t>
            </a:r>
            <a:r>
              <a:rPr lang="en-US" altLang="zh-CN" sz="1800" b="1" smtClean="0"/>
              <a:t>Web</a:t>
            </a:r>
            <a:r>
              <a:rPr lang="zh-CN" altLang="en-US" sz="1800" b="1" smtClean="0"/>
              <a:t>一</a:t>
            </a:r>
            <a:r>
              <a:rPr lang="zh-CN" altLang="en-US" sz="1800" b="1" dirty="0" smtClean="0"/>
              <a:t>站式的账户注册、提案申请、数据</a:t>
            </a:r>
            <a:r>
              <a:rPr lang="en-US" altLang="zh-CN" sz="1800" b="1" dirty="0" smtClean="0"/>
              <a:t>/</a:t>
            </a:r>
            <a:r>
              <a:rPr lang="zh-CN" altLang="en-US" sz="1800" b="1" dirty="0" smtClean="0"/>
              <a:t>元数据检索、浏览、可视化、上传、下载、分析等功能</a:t>
            </a:r>
            <a:endParaRPr lang="zh-CN" altLang="en-US" sz="1800" b="1" dirty="0"/>
          </a:p>
        </p:txBody>
      </p:sp>
      <p:pic>
        <p:nvPicPr>
          <p:cNvPr id="7" name="图片 6" descr="D:\Work\IHEP\CSNS_Software\Design Document\初步设计报告\portal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9823" r="34578" b="20202"/>
          <a:stretch/>
        </p:blipFill>
        <p:spPr bwMode="auto">
          <a:xfrm>
            <a:off x="395536" y="2204864"/>
            <a:ext cx="4038600" cy="2874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711841" y="4614626"/>
            <a:ext cx="3021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挑战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多系统：多主机、多应用服务器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认证与授权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系统间交互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移动设备支持</a:t>
            </a:r>
            <a:endParaRPr lang="en-US" altLang="zh-CN" b="1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5148064" y="4509120"/>
            <a:ext cx="3995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方案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认证：统一认证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单点登录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授权：分散授权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系统间交互：</a:t>
            </a:r>
            <a:r>
              <a:rPr lang="en-US" altLang="zh-CN" b="1" dirty="0" smtClean="0"/>
              <a:t>RESTful/SOAP API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移动设备支持：</a:t>
            </a:r>
            <a:r>
              <a:rPr lang="en-US" altLang="zh-CN" b="1" dirty="0" smtClean="0"/>
              <a:t>HTML5 + CSS3 </a:t>
            </a:r>
            <a:r>
              <a:rPr lang="zh-CN" altLang="en-US" b="1" dirty="0" smtClean="0"/>
              <a:t>响应式设计</a:t>
            </a:r>
            <a:endParaRPr lang="en-US" altLang="zh-CN" b="1" dirty="0" smtClean="0"/>
          </a:p>
        </p:txBody>
      </p:sp>
      <p:sp>
        <p:nvSpPr>
          <p:cNvPr id="13" name="上弧形箭头 12"/>
          <p:cNvSpPr/>
          <p:nvPr/>
        </p:nvSpPr>
        <p:spPr bwMode="auto">
          <a:xfrm rot="20234910">
            <a:off x="3845053" y="2208779"/>
            <a:ext cx="1759422" cy="690859"/>
          </a:xfrm>
          <a:prstGeom prst="curved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47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数据访问（续）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grpSp>
        <p:nvGrpSpPr>
          <p:cNvPr id="58" name="组合 57"/>
          <p:cNvGrpSpPr/>
          <p:nvPr/>
        </p:nvGrpSpPr>
        <p:grpSpPr>
          <a:xfrm>
            <a:off x="755576" y="1844692"/>
            <a:ext cx="3816424" cy="3960572"/>
            <a:chOff x="251520" y="1647924"/>
            <a:chExt cx="3816424" cy="3960572"/>
          </a:xfrm>
        </p:grpSpPr>
        <p:sp>
          <p:nvSpPr>
            <p:cNvPr id="5" name="文本框 4"/>
            <p:cNvSpPr txBox="1"/>
            <p:nvPr/>
          </p:nvSpPr>
          <p:spPr>
            <a:xfrm>
              <a:off x="1691680" y="2534707"/>
              <a:ext cx="1152128" cy="24622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认证服务器</a:t>
              </a:r>
              <a:endParaRPr lang="zh-CN" altLang="en-US" sz="1000" dirty="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467544" y="1647926"/>
              <a:ext cx="578024" cy="24622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LDAP</a:t>
              </a:r>
              <a:endParaRPr lang="zh-CN" altLang="en-US" sz="1000" dirty="0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331640" y="1647925"/>
              <a:ext cx="648072" cy="24622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DB</a:t>
              </a:r>
              <a:endParaRPr lang="zh-CN" altLang="en-US" sz="1000" dirty="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2168088" y="1647924"/>
              <a:ext cx="648072" cy="24622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X.509</a:t>
              </a:r>
              <a:endParaRPr lang="zh-CN" altLang="en-US" sz="1000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3203848" y="1647924"/>
              <a:ext cx="576064" cy="246221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OAuth</a:t>
              </a:r>
              <a:endParaRPr lang="zh-CN" altLang="en-US" sz="1000" dirty="0"/>
            </a:p>
          </p:txBody>
        </p:sp>
        <p:sp>
          <p:nvSpPr>
            <p:cNvPr id="11" name="圆角矩形 10"/>
            <p:cNvSpPr/>
            <p:nvPr/>
          </p:nvSpPr>
          <p:spPr bwMode="auto">
            <a:xfrm>
              <a:off x="251520" y="4077072"/>
              <a:ext cx="1728192" cy="15121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403648" y="4149080"/>
              <a:ext cx="432048" cy="1296144"/>
              <a:chOff x="1547664" y="4581128"/>
              <a:chExt cx="432048" cy="1296144"/>
            </a:xfrm>
          </p:grpSpPr>
          <p:sp>
            <p:nvSpPr>
              <p:cNvPr id="12" name="圆柱形 11"/>
              <p:cNvSpPr/>
              <p:nvPr/>
            </p:nvSpPr>
            <p:spPr bwMode="auto">
              <a:xfrm>
                <a:off x="1547664" y="4581128"/>
                <a:ext cx="432048" cy="1296144"/>
              </a:xfrm>
              <a:prstGeom prst="ca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582832" y="4691776"/>
                <a:ext cx="360040" cy="116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权限数据库</a:t>
                </a:r>
                <a:endParaRPr lang="zh-CN" altLang="en-US" dirty="0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334990" y="4180087"/>
              <a:ext cx="676963" cy="307777"/>
              <a:chOff x="334990" y="4612135"/>
              <a:chExt cx="676963" cy="307777"/>
            </a:xfrm>
          </p:grpSpPr>
          <p:sp>
            <p:nvSpPr>
              <p:cNvPr id="14" name="六边形 13"/>
              <p:cNvSpPr/>
              <p:nvPr/>
            </p:nvSpPr>
            <p:spPr bwMode="auto">
              <a:xfrm>
                <a:off x="334990" y="4612135"/>
                <a:ext cx="676963" cy="307777"/>
              </a:xfrm>
              <a:prstGeom prst="hex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395536" y="4612135"/>
                <a:ext cx="5618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认证</a:t>
                </a:r>
                <a:endParaRPr lang="zh-CN" altLang="en-US" dirty="0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323528" y="4725144"/>
              <a:ext cx="676963" cy="307777"/>
              <a:chOff x="334990" y="4612135"/>
              <a:chExt cx="676963" cy="307777"/>
            </a:xfrm>
          </p:grpSpPr>
          <p:sp>
            <p:nvSpPr>
              <p:cNvPr id="19" name="六边形 18"/>
              <p:cNvSpPr/>
              <p:nvPr/>
            </p:nvSpPr>
            <p:spPr bwMode="auto">
              <a:xfrm>
                <a:off x="334990" y="4612135"/>
                <a:ext cx="676963" cy="307777"/>
              </a:xfrm>
              <a:prstGeom prst="hex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395536" y="4612135"/>
                <a:ext cx="5618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授权</a:t>
                </a: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467544" y="5157192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7030A0"/>
                  </a:solidFill>
                </a:rPr>
                <a:t>应用 </a:t>
              </a:r>
              <a:r>
                <a:rPr lang="en-US" altLang="zh-CN" b="1" dirty="0" smtClean="0">
                  <a:solidFill>
                    <a:srgbClr val="7030A0"/>
                  </a:solidFill>
                </a:rPr>
                <a:t>1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22" name="圆角矩形 21"/>
            <p:cNvSpPr/>
            <p:nvPr/>
          </p:nvSpPr>
          <p:spPr bwMode="auto">
            <a:xfrm>
              <a:off x="2339752" y="4096328"/>
              <a:ext cx="1728192" cy="1512168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491880" y="4168336"/>
              <a:ext cx="432048" cy="1296144"/>
              <a:chOff x="1547664" y="4581128"/>
              <a:chExt cx="432048" cy="1296144"/>
            </a:xfrm>
          </p:grpSpPr>
          <p:sp>
            <p:nvSpPr>
              <p:cNvPr id="24" name="圆柱形 23"/>
              <p:cNvSpPr/>
              <p:nvPr/>
            </p:nvSpPr>
            <p:spPr bwMode="auto">
              <a:xfrm>
                <a:off x="1547664" y="4581128"/>
                <a:ext cx="432048" cy="1296144"/>
              </a:xfrm>
              <a:prstGeom prst="ca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582832" y="4691776"/>
                <a:ext cx="360040" cy="1169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权限数据库</a:t>
                </a:r>
                <a:endParaRPr lang="zh-CN" altLang="en-US" dirty="0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423222" y="4199343"/>
              <a:ext cx="676963" cy="307777"/>
              <a:chOff x="334990" y="4612135"/>
              <a:chExt cx="676963" cy="307777"/>
            </a:xfrm>
          </p:grpSpPr>
          <p:sp>
            <p:nvSpPr>
              <p:cNvPr id="27" name="六边形 26"/>
              <p:cNvSpPr/>
              <p:nvPr/>
            </p:nvSpPr>
            <p:spPr bwMode="auto">
              <a:xfrm>
                <a:off x="334990" y="4612135"/>
                <a:ext cx="676963" cy="307777"/>
              </a:xfrm>
              <a:prstGeom prst="hex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395536" y="4612135"/>
                <a:ext cx="5618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 smtClean="0"/>
                  <a:t>认证</a:t>
                </a:r>
                <a:endParaRPr lang="zh-CN" altLang="en-US" dirty="0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411760" y="4744400"/>
              <a:ext cx="676963" cy="307777"/>
              <a:chOff x="334990" y="4612135"/>
              <a:chExt cx="676963" cy="307777"/>
            </a:xfrm>
          </p:grpSpPr>
          <p:sp>
            <p:nvSpPr>
              <p:cNvPr id="30" name="六边形 29"/>
              <p:cNvSpPr/>
              <p:nvPr/>
            </p:nvSpPr>
            <p:spPr bwMode="auto">
              <a:xfrm>
                <a:off x="334990" y="4612135"/>
                <a:ext cx="676963" cy="307777"/>
              </a:xfrm>
              <a:prstGeom prst="hexagon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395536" y="4612135"/>
                <a:ext cx="5618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/>
                  <a:t>授权</a:t>
                </a: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2555776" y="5176448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7030A0"/>
                  </a:solidFill>
                </a:rPr>
                <a:t>应用 </a:t>
              </a:r>
              <a:r>
                <a:rPr lang="en-US" altLang="zh-CN" b="1" dirty="0">
                  <a:solidFill>
                    <a:srgbClr val="7030A0"/>
                  </a:solidFill>
                </a:rPr>
                <a:t>2</a:t>
              </a:r>
              <a:endParaRPr lang="zh-CN" alt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 bwMode="auto">
            <a:xfrm>
              <a:off x="668215" y="1881554"/>
              <a:ext cx="1520092" cy="2312377"/>
            </a:xfrm>
            <a:custGeom>
              <a:avLst/>
              <a:gdLst>
                <a:gd name="connsiteX0" fmla="*/ 0 w 1431474"/>
                <a:gd name="connsiteY0" fmla="*/ 2312377 h 2312377"/>
                <a:gd name="connsiteX1" fmla="*/ 703385 w 1431474"/>
                <a:gd name="connsiteY1" fmla="*/ 1846384 h 2312377"/>
                <a:gd name="connsiteX2" fmla="*/ 1424354 w 1431474"/>
                <a:gd name="connsiteY2" fmla="*/ 896815 h 2312377"/>
                <a:gd name="connsiteX3" fmla="*/ 1072662 w 1431474"/>
                <a:gd name="connsiteY3" fmla="*/ 0 h 2312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1474" h="2312377">
                  <a:moveTo>
                    <a:pt x="0" y="2312377"/>
                  </a:moveTo>
                  <a:cubicBezTo>
                    <a:pt x="232996" y="2197344"/>
                    <a:pt x="465993" y="2082311"/>
                    <a:pt x="703385" y="1846384"/>
                  </a:cubicBezTo>
                  <a:cubicBezTo>
                    <a:pt x="940777" y="1610457"/>
                    <a:pt x="1362808" y="1204546"/>
                    <a:pt x="1424354" y="896815"/>
                  </a:cubicBezTo>
                  <a:cubicBezTo>
                    <a:pt x="1485900" y="589084"/>
                    <a:pt x="1129812" y="148004"/>
                    <a:pt x="1072662" y="0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4" name="任意多边形 33"/>
            <p:cNvSpPr/>
            <p:nvPr/>
          </p:nvSpPr>
          <p:spPr bwMode="auto">
            <a:xfrm>
              <a:off x="548942" y="1916723"/>
              <a:ext cx="1387653" cy="3033346"/>
            </a:xfrm>
            <a:custGeom>
              <a:avLst/>
              <a:gdLst>
                <a:gd name="connsiteX0" fmla="*/ 1130389 w 1471902"/>
                <a:gd name="connsiteY0" fmla="*/ 0 h 3033346"/>
                <a:gd name="connsiteX1" fmla="*/ 1402950 w 1471902"/>
                <a:gd name="connsiteY1" fmla="*/ 720969 h 3033346"/>
                <a:gd name="connsiteX2" fmla="*/ 4973 w 1471902"/>
                <a:gd name="connsiteY2" fmla="*/ 2233246 h 3033346"/>
                <a:gd name="connsiteX3" fmla="*/ 919373 w 1471902"/>
                <a:gd name="connsiteY3" fmla="*/ 2725615 h 3033346"/>
                <a:gd name="connsiteX4" fmla="*/ 427004 w 1471902"/>
                <a:gd name="connsiteY4" fmla="*/ 3033346 h 3033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1902" h="3033346">
                  <a:moveTo>
                    <a:pt x="1130389" y="0"/>
                  </a:moveTo>
                  <a:cubicBezTo>
                    <a:pt x="1360454" y="174380"/>
                    <a:pt x="1590519" y="348761"/>
                    <a:pt x="1402950" y="720969"/>
                  </a:cubicBezTo>
                  <a:cubicBezTo>
                    <a:pt x="1215381" y="1093177"/>
                    <a:pt x="85569" y="1899138"/>
                    <a:pt x="4973" y="2233246"/>
                  </a:cubicBezTo>
                  <a:cubicBezTo>
                    <a:pt x="-75623" y="2567354"/>
                    <a:pt x="849034" y="2592265"/>
                    <a:pt x="919373" y="2725615"/>
                  </a:cubicBezTo>
                  <a:cubicBezTo>
                    <a:pt x="989711" y="2858965"/>
                    <a:pt x="520788" y="2983523"/>
                    <a:pt x="427004" y="3033346"/>
                  </a:cubicBez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5" name="任意多边形 34"/>
            <p:cNvSpPr/>
            <p:nvPr/>
          </p:nvSpPr>
          <p:spPr bwMode="auto">
            <a:xfrm>
              <a:off x="2325939" y="2743200"/>
              <a:ext cx="362273" cy="1516528"/>
            </a:xfrm>
            <a:custGeom>
              <a:avLst/>
              <a:gdLst>
                <a:gd name="connsiteX0" fmla="*/ 302960 w 302960"/>
                <a:gd name="connsiteY0" fmla="*/ 1380392 h 1380392"/>
                <a:gd name="connsiteX1" fmla="*/ 4022 w 302960"/>
                <a:gd name="connsiteY1" fmla="*/ 808892 h 1380392"/>
                <a:gd name="connsiteX2" fmla="*/ 135906 w 302960"/>
                <a:gd name="connsiteY2" fmla="*/ 0 h 138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2960" h="1380392">
                  <a:moveTo>
                    <a:pt x="302960" y="1380392"/>
                  </a:moveTo>
                  <a:cubicBezTo>
                    <a:pt x="167412" y="1209674"/>
                    <a:pt x="31864" y="1038957"/>
                    <a:pt x="4022" y="808892"/>
                  </a:cubicBezTo>
                  <a:cubicBezTo>
                    <a:pt x="-23820" y="578827"/>
                    <a:pt x="100737" y="139211"/>
                    <a:pt x="135906" y="0"/>
                  </a:cubicBezTo>
                </a:path>
              </a:pathLst>
            </a:custGeom>
            <a:ln w="19050"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36" name="任意多边形 35"/>
            <p:cNvSpPr/>
            <p:nvPr/>
          </p:nvSpPr>
          <p:spPr bwMode="auto">
            <a:xfrm>
              <a:off x="2602523" y="2743200"/>
              <a:ext cx="1090264" cy="2092569"/>
            </a:xfrm>
            <a:custGeom>
              <a:avLst/>
              <a:gdLst>
                <a:gd name="connsiteX0" fmla="*/ 0 w 1090264"/>
                <a:gd name="connsiteY0" fmla="*/ 0 h 2092569"/>
                <a:gd name="connsiteX1" fmla="*/ 61546 w 1090264"/>
                <a:gd name="connsiteY1" fmla="*/ 272562 h 2092569"/>
                <a:gd name="connsiteX2" fmla="*/ 114300 w 1090264"/>
                <a:gd name="connsiteY2" fmla="*/ 905608 h 2092569"/>
                <a:gd name="connsiteX3" fmla="*/ 378069 w 1090264"/>
                <a:gd name="connsiteY3" fmla="*/ 1521069 h 2092569"/>
                <a:gd name="connsiteX4" fmla="*/ 1090246 w 1090264"/>
                <a:gd name="connsiteY4" fmla="*/ 1776046 h 2092569"/>
                <a:gd name="connsiteX5" fmla="*/ 395654 w 1090264"/>
                <a:gd name="connsiteY5" fmla="*/ 2092569 h 209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0264" h="2092569">
                  <a:moveTo>
                    <a:pt x="0" y="0"/>
                  </a:moveTo>
                  <a:cubicBezTo>
                    <a:pt x="21248" y="60813"/>
                    <a:pt x="42496" y="121627"/>
                    <a:pt x="61546" y="272562"/>
                  </a:cubicBezTo>
                  <a:cubicBezTo>
                    <a:pt x="80596" y="423497"/>
                    <a:pt x="61546" y="697524"/>
                    <a:pt x="114300" y="905608"/>
                  </a:cubicBezTo>
                  <a:cubicBezTo>
                    <a:pt x="167054" y="1113692"/>
                    <a:pt x="215411" y="1375996"/>
                    <a:pt x="378069" y="1521069"/>
                  </a:cubicBezTo>
                  <a:cubicBezTo>
                    <a:pt x="540727" y="1666142"/>
                    <a:pt x="1087315" y="1680796"/>
                    <a:pt x="1090246" y="1776046"/>
                  </a:cubicBezTo>
                  <a:cubicBezTo>
                    <a:pt x="1093177" y="1871296"/>
                    <a:pt x="744415" y="1981932"/>
                    <a:pt x="395654" y="2092569"/>
                  </a:cubicBezTo>
                </a:path>
              </a:pathLst>
            </a:custGeom>
            <a:ln w="19050">
              <a:prstDash val="dash"/>
              <a:headEnd type="none" w="med" len="med"/>
              <a:tailEnd type="arrow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41" name="直接连接符 40"/>
            <p:cNvCxnSpPr>
              <a:stCxn id="5" idx="2"/>
              <a:endCxn id="22" idx="0"/>
            </p:cNvCxnSpPr>
            <p:nvPr/>
          </p:nvCxnSpPr>
          <p:spPr bwMode="auto">
            <a:xfrm>
              <a:off x="2267744" y="2780928"/>
              <a:ext cx="936104" cy="1315400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直接连接符 42"/>
            <p:cNvCxnSpPr>
              <a:stCxn id="5" idx="2"/>
              <a:endCxn id="11" idx="0"/>
            </p:cNvCxnSpPr>
            <p:nvPr/>
          </p:nvCxnSpPr>
          <p:spPr bwMode="auto">
            <a:xfrm flipH="1">
              <a:off x="1115616" y="2780928"/>
              <a:ext cx="1152128" cy="1296144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直接连接符 45"/>
            <p:cNvCxnSpPr>
              <a:stCxn id="9" idx="2"/>
              <a:endCxn id="5" idx="0"/>
            </p:cNvCxnSpPr>
            <p:nvPr/>
          </p:nvCxnSpPr>
          <p:spPr bwMode="auto">
            <a:xfrm flipH="1">
              <a:off x="2267744" y="1894145"/>
              <a:ext cx="1224136" cy="640562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直接连接符 48"/>
            <p:cNvCxnSpPr>
              <a:stCxn id="8" idx="2"/>
            </p:cNvCxnSpPr>
            <p:nvPr/>
          </p:nvCxnSpPr>
          <p:spPr bwMode="auto">
            <a:xfrm flipH="1">
              <a:off x="2268787" y="1894145"/>
              <a:ext cx="223337" cy="659063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直接连接符 51"/>
            <p:cNvCxnSpPr>
              <a:stCxn id="7" idx="2"/>
              <a:endCxn id="5" idx="0"/>
            </p:cNvCxnSpPr>
            <p:nvPr/>
          </p:nvCxnSpPr>
          <p:spPr bwMode="auto">
            <a:xfrm>
              <a:off x="1655676" y="1894146"/>
              <a:ext cx="612068" cy="640561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直接连接符 54"/>
            <p:cNvCxnSpPr>
              <a:stCxn id="6" idx="2"/>
              <a:endCxn id="5" idx="0"/>
            </p:cNvCxnSpPr>
            <p:nvPr/>
          </p:nvCxnSpPr>
          <p:spPr bwMode="auto">
            <a:xfrm>
              <a:off x="756556" y="1894147"/>
              <a:ext cx="1511188" cy="640560"/>
            </a:xfrm>
            <a:prstGeom prst="line">
              <a:avLst/>
            </a:prstGeom>
            <a:solidFill>
              <a:srgbClr val="FFFF00"/>
            </a:solidFill>
            <a:ln w="381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9" name="矩形 58"/>
          <p:cNvSpPr/>
          <p:nvPr/>
        </p:nvSpPr>
        <p:spPr>
          <a:xfrm>
            <a:off x="1851664" y="6012880"/>
            <a:ext cx="1640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认证与授权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8444" y="4876035"/>
            <a:ext cx="68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分散授权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72008" y="2659158"/>
            <a:ext cx="68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统一认证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2008" y="1749476"/>
            <a:ext cx="7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7030A0"/>
                </a:solidFill>
              </a:rPr>
              <a:t>用户数据库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652" y="1543663"/>
            <a:ext cx="1977576" cy="1310922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409" y="2405603"/>
            <a:ext cx="1951361" cy="1068729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269" y="1377888"/>
            <a:ext cx="1482788" cy="933607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496" y="2987267"/>
            <a:ext cx="1641950" cy="1500746"/>
          </a:xfrm>
          <a:prstGeom prst="rect">
            <a:avLst/>
          </a:prstGeom>
        </p:spPr>
      </p:pic>
      <p:pic>
        <p:nvPicPr>
          <p:cNvPr id="68" name="图片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0409" y="3613018"/>
            <a:ext cx="1899028" cy="1555361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082" y="4599695"/>
            <a:ext cx="2366603" cy="748152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5493097"/>
            <a:ext cx="2658459" cy="9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650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云分析平台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基于</a:t>
            </a:r>
            <a:r>
              <a:rPr lang="en-US" altLang="zh-CN" dirty="0" smtClean="0"/>
              <a:t>OpenStack</a:t>
            </a:r>
            <a:endParaRPr lang="zh-CN" altLang="en-US" dirty="0" smtClean="0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62B3284-7465-433A-BC26-C8E306524DC1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15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1520" y="1412875"/>
            <a:ext cx="79209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sz="1800" b="1" dirty="0" smtClean="0"/>
              <a:t>目的：提供用户按需使用的计算资源，简化数据处理环境的部署和管理</a:t>
            </a:r>
            <a:endParaRPr lang="zh-CN" altLang="en-US" sz="1800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57" y="2288291"/>
            <a:ext cx="4550079" cy="340127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51520" y="1835239"/>
            <a:ext cx="38164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7030A0"/>
                </a:solidFill>
              </a:rPr>
              <a:t>必要性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数据量大：数据转移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计算密集型：</a:t>
            </a:r>
            <a:r>
              <a:rPr lang="en-US" altLang="zh-CN" b="1" dirty="0" smtClean="0"/>
              <a:t>CPU</a:t>
            </a:r>
            <a:r>
              <a:rPr lang="zh-CN" altLang="en-US" b="1" dirty="0" smtClean="0"/>
              <a:t>、内存、显卡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环境配置复杂：</a:t>
            </a:r>
            <a:r>
              <a:rPr lang="zh-CN" altLang="en-US" b="1" dirty="0"/>
              <a:t>依赖</a:t>
            </a:r>
            <a:r>
              <a:rPr lang="zh-CN" altLang="en-US" b="1" dirty="0" smtClean="0"/>
              <a:t>库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分析软件部署：编译、升级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系统平台多样：</a:t>
            </a:r>
            <a:r>
              <a:rPr lang="en-US" altLang="zh-CN" b="1" dirty="0" smtClean="0"/>
              <a:t>Linux/Windows/Mac</a:t>
            </a:r>
            <a:r>
              <a:rPr lang="en-US" altLang="zh-CN" b="1" dirty="0"/>
              <a:t> </a:t>
            </a:r>
            <a:r>
              <a:rPr lang="en-US" altLang="zh-CN" b="1" dirty="0" smtClean="0"/>
              <a:t>OS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51520" y="4005064"/>
            <a:ext cx="38164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7030A0"/>
                </a:solidFill>
              </a:rPr>
              <a:t>云方案优势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数据量小：分析结果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资源分配：</a:t>
            </a:r>
            <a:r>
              <a:rPr lang="zh-CN" altLang="en-US" b="1" dirty="0"/>
              <a:t>按需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环境配置与软件部署：镜像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异构系统平台：虚拟机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用户硬件投入：小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扩展性好</a:t>
            </a:r>
            <a:endParaRPr lang="en-US" altLang="zh-CN" b="1" dirty="0" smtClean="0"/>
          </a:p>
        </p:txBody>
      </p:sp>
      <p:sp>
        <p:nvSpPr>
          <p:cNvPr id="20" name="矩形 19"/>
          <p:cNvSpPr/>
          <p:nvPr/>
        </p:nvSpPr>
        <p:spPr>
          <a:xfrm>
            <a:off x="4773619" y="5853805"/>
            <a:ext cx="4190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 smtClean="0">
                <a:solidFill>
                  <a:srgbClr val="FF0000"/>
                </a:solidFill>
              </a:rPr>
              <a:t>云分析平台解决方案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4039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云分析平台（续）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16</a:t>
            </a:fld>
            <a:r>
              <a:rPr lang="zh-CN" altLang="en-US" smtClean="0"/>
              <a:t>/</a:t>
            </a:r>
            <a:r>
              <a:rPr lang="en-US" altLang="zh-CN" smtClean="0"/>
              <a:t>41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251520" y="1871547"/>
            <a:ext cx="1152128" cy="1641413"/>
            <a:chOff x="394933" y="3579994"/>
            <a:chExt cx="1152128" cy="1641413"/>
          </a:xfrm>
        </p:grpSpPr>
        <p:sp>
          <p:nvSpPr>
            <p:cNvPr id="8" name="文本框 7"/>
            <p:cNvSpPr txBox="1"/>
            <p:nvPr/>
          </p:nvSpPr>
          <p:spPr>
            <a:xfrm>
              <a:off x="523220" y="3699977"/>
              <a:ext cx="895554" cy="3077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小角谱仪</a:t>
              </a:r>
              <a:endParaRPr lang="zh-CN" altLang="en-US" dirty="0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23220" y="4054327"/>
              <a:ext cx="895554" cy="3077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反射谱仪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23220" y="4408677"/>
              <a:ext cx="895554" cy="3077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/>
                <a:t>粉末</a:t>
              </a:r>
              <a:r>
                <a:rPr lang="zh-CN" altLang="en-US" dirty="0" smtClean="0"/>
                <a:t>谱仪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23220" y="4798087"/>
              <a:ext cx="895554" cy="307777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通用计算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394933" y="3579994"/>
              <a:ext cx="1152128" cy="1641413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51520" y="4838820"/>
            <a:ext cx="1152128" cy="561119"/>
            <a:chOff x="251520" y="5172137"/>
            <a:chExt cx="1152128" cy="561119"/>
          </a:xfrm>
        </p:grpSpPr>
        <p:sp>
          <p:nvSpPr>
            <p:cNvPr id="12" name="文本框 11"/>
            <p:cNvSpPr txBox="1"/>
            <p:nvPr/>
          </p:nvSpPr>
          <p:spPr>
            <a:xfrm>
              <a:off x="379807" y="5289431"/>
              <a:ext cx="895554" cy="307777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用户定制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51520" y="5172137"/>
              <a:ext cx="1152128" cy="561119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45300" y="1556792"/>
            <a:ext cx="895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00"/>
                </a:solidFill>
              </a:rPr>
              <a:t>公用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5300" y="4476875"/>
            <a:ext cx="895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</a:rPr>
              <a:t>专</a:t>
            </a:r>
            <a:r>
              <a:rPr lang="zh-CN" altLang="en-US" b="1" dirty="0" smtClean="0">
                <a:solidFill>
                  <a:srgbClr val="000000"/>
                </a:solidFill>
              </a:rPr>
              <a:t>用</a:t>
            </a:r>
            <a:endParaRPr lang="zh-CN" altLang="en-US" b="1" dirty="0">
              <a:solidFill>
                <a:srgbClr val="000000"/>
              </a:solidFill>
            </a:endParaRPr>
          </a:p>
        </p:txBody>
      </p:sp>
      <p:graphicFrame>
        <p:nvGraphicFramePr>
          <p:cNvPr id="22" name="图示 21"/>
          <p:cNvGraphicFramePr/>
          <p:nvPr>
            <p:extLst>
              <p:ext uri="{D42A27DB-BD31-4B8C-83A1-F6EECF244321}">
                <p14:modId xmlns:p14="http://schemas.microsoft.com/office/powerpoint/2010/main" val="3518216463"/>
              </p:ext>
            </p:extLst>
          </p:nvPr>
        </p:nvGraphicFramePr>
        <p:xfrm>
          <a:off x="212567" y="3494057"/>
          <a:ext cx="8785101" cy="976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1666206" y="4259638"/>
            <a:ext cx="136623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 smtClean="0">
                <a:solidFill>
                  <a:srgbClr val="7030A0"/>
                </a:solidFill>
              </a:rPr>
              <a:t>直接触发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通用计算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用户定制</a:t>
            </a:r>
            <a:endParaRPr lang="en-US" altLang="zh-CN" sz="1000" b="1" dirty="0" smtClean="0"/>
          </a:p>
        </p:txBody>
      </p:sp>
      <p:sp>
        <p:nvSpPr>
          <p:cNvPr id="25" name="矩形 24"/>
          <p:cNvSpPr/>
          <p:nvPr/>
        </p:nvSpPr>
        <p:spPr>
          <a:xfrm>
            <a:off x="1677221" y="5129474"/>
            <a:ext cx="18002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</a:rPr>
              <a:t>分析触发</a:t>
            </a:r>
            <a:endParaRPr lang="en-US" altLang="zh-CN" b="1" dirty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/>
              <a:t>谱仪特定镜像</a:t>
            </a:r>
            <a:endParaRPr lang="en-US" altLang="zh-CN" sz="1000" b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/>
              <a:t>根据提案</a:t>
            </a:r>
            <a:r>
              <a:rPr lang="en-US" altLang="zh-CN" sz="1000" b="1" dirty="0"/>
              <a:t>ID</a:t>
            </a:r>
            <a:r>
              <a:rPr lang="zh-CN" altLang="en-US" sz="1000" b="1" dirty="0"/>
              <a:t>触发</a:t>
            </a:r>
            <a:endParaRPr lang="en-US" altLang="zh-CN" sz="10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3230842" y="2375603"/>
            <a:ext cx="13662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>
                <a:solidFill>
                  <a:srgbClr val="7030A0"/>
                </a:solidFill>
              </a:rPr>
              <a:t>PAM </a:t>
            </a:r>
            <a:r>
              <a:rPr lang="zh-CN" altLang="en-US" b="1" dirty="0" smtClean="0">
                <a:solidFill>
                  <a:srgbClr val="7030A0"/>
                </a:solidFill>
              </a:rPr>
              <a:t>配置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修改认证配置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连接中央账户管理数据库</a:t>
            </a:r>
            <a:endParaRPr lang="en-US" altLang="zh-CN" sz="1000" b="1" dirty="0" smtClean="0"/>
          </a:p>
        </p:txBody>
      </p:sp>
      <p:sp>
        <p:nvSpPr>
          <p:cNvPr id="27" name="文本框 26"/>
          <p:cNvSpPr txBox="1"/>
          <p:nvPr/>
        </p:nvSpPr>
        <p:spPr>
          <a:xfrm>
            <a:off x="3230842" y="4416129"/>
            <a:ext cx="13662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  <a:r>
              <a:rPr lang="zh-CN" altLang="en-US" b="1" dirty="0" smtClean="0">
                <a:solidFill>
                  <a:srgbClr val="7030A0"/>
                </a:solidFill>
              </a:rPr>
              <a:t>数据准备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存储系统客户端挂载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数据区：只读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工作区：读写</a:t>
            </a:r>
            <a:endParaRPr lang="en-US" altLang="zh-CN" sz="1000" b="1" dirty="0" smtClean="0"/>
          </a:p>
        </p:txBody>
      </p:sp>
      <p:sp>
        <p:nvSpPr>
          <p:cNvPr id="28" name="文本框 27"/>
          <p:cNvSpPr txBox="1"/>
          <p:nvPr/>
        </p:nvSpPr>
        <p:spPr>
          <a:xfrm>
            <a:off x="6386719" y="2576713"/>
            <a:ext cx="11096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  <a:r>
              <a:rPr lang="zh-CN" altLang="en-US" b="1" dirty="0">
                <a:solidFill>
                  <a:srgbClr val="7030A0"/>
                </a:solidFill>
              </a:rPr>
              <a:t>存储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存储系统工作区</a:t>
            </a:r>
            <a:endParaRPr lang="en-US" altLang="zh-CN" sz="1000" b="1" dirty="0" smtClean="0"/>
          </a:p>
        </p:txBody>
      </p:sp>
      <p:sp>
        <p:nvSpPr>
          <p:cNvPr id="29" name="文本框 28"/>
          <p:cNvSpPr txBox="1"/>
          <p:nvPr/>
        </p:nvSpPr>
        <p:spPr>
          <a:xfrm>
            <a:off x="4894882" y="2461296"/>
            <a:ext cx="136623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  <a:r>
              <a:rPr lang="zh-CN" altLang="en-US" b="1" dirty="0" smtClean="0">
                <a:solidFill>
                  <a:srgbClr val="7030A0"/>
                </a:solidFill>
              </a:rPr>
              <a:t>用户操作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启动软件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执行计算</a:t>
            </a:r>
            <a:endParaRPr lang="en-US" altLang="zh-CN" sz="1000" b="1" dirty="0" smtClean="0"/>
          </a:p>
        </p:txBody>
      </p:sp>
      <p:sp>
        <p:nvSpPr>
          <p:cNvPr id="30" name="文本框 29"/>
          <p:cNvSpPr txBox="1"/>
          <p:nvPr/>
        </p:nvSpPr>
        <p:spPr>
          <a:xfrm>
            <a:off x="6360115" y="4416129"/>
            <a:ext cx="123793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  <a:r>
              <a:rPr lang="zh-CN" altLang="en-US" b="1" dirty="0">
                <a:solidFill>
                  <a:srgbClr val="7030A0"/>
                </a:solidFill>
              </a:rPr>
              <a:t>取回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数据 </a:t>
            </a:r>
            <a:r>
              <a:rPr lang="en-US" altLang="zh-CN" sz="1000" b="1" dirty="0" smtClean="0"/>
              <a:t>Portal </a:t>
            </a:r>
            <a:r>
              <a:rPr lang="zh-CN" altLang="en-US" sz="1000" b="1" dirty="0" smtClean="0"/>
              <a:t>下载</a:t>
            </a:r>
            <a:endParaRPr lang="en-US" altLang="zh-CN" sz="1000" b="1" dirty="0" smtClean="0"/>
          </a:p>
        </p:txBody>
      </p:sp>
      <p:sp>
        <p:nvSpPr>
          <p:cNvPr id="31" name="文本框 30"/>
          <p:cNvSpPr txBox="1"/>
          <p:nvPr/>
        </p:nvSpPr>
        <p:spPr>
          <a:xfrm>
            <a:off x="7919767" y="2304170"/>
            <a:ext cx="10448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 smtClean="0">
                <a:solidFill>
                  <a:srgbClr val="7030A0"/>
                </a:solidFill>
              </a:rPr>
              <a:t>释放资源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000" b="1" dirty="0" smtClean="0"/>
              <a:t>CPU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内存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硬盘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/>
              <a:t>网络</a:t>
            </a:r>
            <a:endParaRPr lang="en-US" altLang="zh-CN" sz="1000" b="1" dirty="0" smtClean="0"/>
          </a:p>
        </p:txBody>
      </p:sp>
      <p:sp>
        <p:nvSpPr>
          <p:cNvPr id="32" name="文本框 31"/>
          <p:cNvSpPr txBox="1"/>
          <p:nvPr/>
        </p:nvSpPr>
        <p:spPr>
          <a:xfrm>
            <a:off x="1762579" y="2230463"/>
            <a:ext cx="10448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</a:rPr>
              <a:t>分配</a:t>
            </a:r>
            <a:r>
              <a:rPr lang="zh-CN" altLang="en-US" b="1" dirty="0" smtClean="0">
                <a:solidFill>
                  <a:srgbClr val="7030A0"/>
                </a:solidFill>
              </a:rPr>
              <a:t>资源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000" b="1" dirty="0" smtClean="0"/>
              <a:t>CPU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内存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 smtClean="0"/>
              <a:t>硬盘</a:t>
            </a:r>
            <a:endParaRPr lang="en-US" altLang="zh-CN" sz="10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000" b="1" dirty="0"/>
              <a:t>网络</a:t>
            </a:r>
            <a:endParaRPr lang="en-US" altLang="zh-CN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4243680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云分析平台（续） </a:t>
            </a:r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D62B3284-7465-433A-BC26-C8E306524DC1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17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3" b="28522"/>
          <a:stretch/>
        </p:blipFill>
        <p:spPr>
          <a:xfrm>
            <a:off x="291106" y="2268029"/>
            <a:ext cx="3776838" cy="11723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80" y="5238053"/>
            <a:ext cx="3483020" cy="12214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095943"/>
            <a:ext cx="2996123" cy="12917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11" y="5005592"/>
            <a:ext cx="1960449" cy="147417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90" y="3939910"/>
            <a:ext cx="6135661" cy="705323"/>
          </a:xfrm>
          <a:prstGeom prst="rect">
            <a:avLst/>
          </a:prstGeom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128750" y="1956345"/>
            <a:ext cx="23499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 smtClean="0">
                <a:solidFill>
                  <a:srgbClr val="C00000"/>
                </a:solidFill>
              </a:rPr>
              <a:t>计算环境（镜像）列表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6099993" y="1638152"/>
            <a:ext cx="20424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 smtClean="0">
                <a:solidFill>
                  <a:srgbClr val="C00000"/>
                </a:solidFill>
              </a:rPr>
              <a:t>虚拟机配置、启动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5" name="TextBox 6"/>
          <p:cNvSpPr txBox="1">
            <a:spLocks noChangeArrowheads="1"/>
          </p:cNvSpPr>
          <p:nvPr/>
        </p:nvSpPr>
        <p:spPr bwMode="auto">
          <a:xfrm>
            <a:off x="3761402" y="3623949"/>
            <a:ext cx="20424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 smtClean="0">
                <a:solidFill>
                  <a:srgbClr val="C00000"/>
                </a:solidFill>
              </a:rPr>
              <a:t>当前虚拟机列表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7" name="TextBox 6"/>
          <p:cNvSpPr txBox="1">
            <a:spLocks noChangeArrowheads="1"/>
          </p:cNvSpPr>
          <p:nvPr/>
        </p:nvSpPr>
        <p:spPr bwMode="auto">
          <a:xfrm>
            <a:off x="1436254" y="4877710"/>
            <a:ext cx="20424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 smtClean="0">
                <a:solidFill>
                  <a:srgbClr val="C00000"/>
                </a:solidFill>
              </a:rPr>
              <a:t>数据集选择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>
            <a:off x="6530036" y="4764470"/>
            <a:ext cx="20424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600" dirty="0" smtClean="0">
                <a:solidFill>
                  <a:srgbClr val="C00000"/>
                </a:solidFill>
              </a:rPr>
              <a:t>浏览器中的虚拟机</a:t>
            </a:r>
            <a:endParaRPr lang="zh-CN" altLang="en-US" sz="1600" dirty="0">
              <a:solidFill>
                <a:srgbClr val="C00000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2290" y="1331733"/>
            <a:ext cx="23194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7030A0"/>
                </a:solidFill>
              </a:rPr>
              <a:t>系统部分展示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09025"/>
      </p:ext>
    </p:extLst>
  </p:cSld>
  <p:clrMapOvr>
    <a:masterClrMapping/>
  </p:clrMapOvr>
  <p:transition advTm="30458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/>
              <a:t>展望</a:t>
            </a:r>
            <a:endParaRPr lang="zh-CN" altLang="en-US" dirty="0" smtClean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EB5930B1-C494-4A21-88DC-97ADE611135F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18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16081" y="1300698"/>
            <a:ext cx="4055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CN" altLang="en-US" sz="2000" b="1" dirty="0" smtClean="0">
                <a:solidFill>
                  <a:srgbClr val="7030A0"/>
                </a:solidFill>
              </a:rPr>
              <a:t>装置科学数据可视化（虚拟现实）</a:t>
            </a:r>
            <a:endParaRPr lang="en-US" altLang="zh-CN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108137111"/>
              </p:ext>
            </p:extLst>
          </p:nvPr>
        </p:nvGraphicFramePr>
        <p:xfrm>
          <a:off x="609600" y="2852936"/>
          <a:ext cx="8138864" cy="1178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27583" y="4005064"/>
            <a:ext cx="1881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 smtClean="0"/>
              <a:t>3D </a:t>
            </a:r>
            <a:r>
              <a:rPr lang="zh-CN" altLang="en-US" b="1" dirty="0" smtClean="0"/>
              <a:t>结构建模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科普教育</a:t>
            </a:r>
            <a:endParaRPr lang="en-US" altLang="zh-CN" b="1" dirty="0" smtClean="0"/>
          </a:p>
        </p:txBody>
      </p:sp>
      <p:sp>
        <p:nvSpPr>
          <p:cNvPr id="11" name="文本框 10"/>
          <p:cNvSpPr txBox="1"/>
          <p:nvPr/>
        </p:nvSpPr>
        <p:spPr>
          <a:xfrm>
            <a:off x="3491880" y="364502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 smtClean="0"/>
              <a:t>（多源数据融合）</a:t>
            </a:r>
            <a:endParaRPr lang="zh-CN" altLang="en-US" sz="18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3563888" y="4098845"/>
            <a:ext cx="20882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图像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声音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视频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数据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实时</a:t>
            </a:r>
            <a:r>
              <a:rPr lang="zh-CN" altLang="en-US" b="1" dirty="0" smtClean="0"/>
              <a:t>状态可视化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远程维护</a:t>
            </a:r>
            <a:r>
              <a:rPr lang="en-US" altLang="zh-CN" b="1" dirty="0" smtClean="0"/>
              <a:t>/</a:t>
            </a:r>
            <a:r>
              <a:rPr lang="zh-CN" altLang="en-US" b="1" dirty="0" smtClean="0"/>
              <a:t>虚拟维修</a:t>
            </a:r>
            <a:endParaRPr lang="en-US" altLang="zh-CN" b="1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6646440" y="4085521"/>
            <a:ext cx="23181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中子散射蒙卡模拟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模拟实验与优化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结果数据交互式可视化</a:t>
            </a:r>
            <a:endParaRPr lang="en-US" altLang="zh-CN" b="1" dirty="0" smtClean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8" y="1819127"/>
            <a:ext cx="2312011" cy="85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77295"/>
            <a:ext cx="2212251" cy="14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98" y="1748371"/>
            <a:ext cx="1728192" cy="9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trolleyfrontendschematiccloser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160674"/>
            <a:ext cx="1797120" cy="12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69" y="1447235"/>
            <a:ext cx="1715585" cy="135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838" y="5182944"/>
            <a:ext cx="2189710" cy="127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402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19</a:t>
            </a:fld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324229" y="1359536"/>
            <a:ext cx="2645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solidFill>
                  <a:srgbClr val="7030A0"/>
                </a:solidFill>
              </a:rPr>
              <a:t>大数据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—— 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深度学习</a:t>
            </a:r>
            <a:endParaRPr lang="en-US" altLang="zh-CN" sz="2000" b="1" dirty="0">
              <a:solidFill>
                <a:srgbClr val="7030A0"/>
              </a:solidFill>
            </a:endParaRPr>
          </a:p>
        </p:txBody>
      </p:sp>
      <p:sp>
        <p:nvSpPr>
          <p:cNvPr id="34" name="Rectangle 3"/>
          <p:cNvSpPr/>
          <p:nvPr/>
        </p:nvSpPr>
        <p:spPr>
          <a:xfrm>
            <a:off x="4538988" y="2658543"/>
            <a:ext cx="1289172" cy="5304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中子散射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测量</a:t>
            </a:r>
            <a:endParaRPr lang="en-US" dirty="0"/>
          </a:p>
        </p:txBody>
      </p:sp>
      <p:sp>
        <p:nvSpPr>
          <p:cNvPr id="36" name="Rectangle 4"/>
          <p:cNvSpPr/>
          <p:nvPr/>
        </p:nvSpPr>
        <p:spPr>
          <a:xfrm>
            <a:off x="4538987" y="1844824"/>
            <a:ext cx="1289173" cy="4899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试验样品</a:t>
            </a:r>
            <a:endParaRPr lang="en-US" dirty="0"/>
          </a:p>
        </p:txBody>
      </p:sp>
      <p:sp>
        <p:nvSpPr>
          <p:cNvPr id="38" name="Rectangle 5"/>
          <p:cNvSpPr/>
          <p:nvPr/>
        </p:nvSpPr>
        <p:spPr>
          <a:xfrm>
            <a:off x="7264871" y="1800526"/>
            <a:ext cx="1843633" cy="5972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样品</a:t>
            </a:r>
            <a:r>
              <a:rPr lang="zh-CN" altLang="en-US" dirty="0"/>
              <a:t>模拟</a:t>
            </a:r>
            <a:r>
              <a:rPr lang="zh-CN" altLang="en-US" dirty="0" smtClean="0"/>
              <a:t>与预测</a:t>
            </a:r>
            <a:endParaRPr lang="en-US" dirty="0"/>
          </a:p>
        </p:txBody>
      </p:sp>
      <p:sp>
        <p:nvSpPr>
          <p:cNvPr id="40" name="Rectangle 6"/>
          <p:cNvSpPr/>
          <p:nvPr/>
        </p:nvSpPr>
        <p:spPr>
          <a:xfrm>
            <a:off x="4538987" y="3519441"/>
            <a:ext cx="1289173" cy="546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快速数据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分析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表征</a:t>
            </a:r>
            <a:endParaRPr lang="en-US" dirty="0"/>
          </a:p>
        </p:txBody>
      </p:sp>
      <p:sp>
        <p:nvSpPr>
          <p:cNvPr id="49" name="Rectangle 15"/>
          <p:cNvSpPr/>
          <p:nvPr/>
        </p:nvSpPr>
        <p:spPr>
          <a:xfrm>
            <a:off x="4355977" y="5335396"/>
            <a:ext cx="1247732" cy="591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系列优选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样品</a:t>
            </a:r>
            <a:endParaRPr lang="en-US" dirty="0"/>
          </a:p>
        </p:txBody>
      </p:sp>
      <p:sp>
        <p:nvSpPr>
          <p:cNvPr id="54" name="Can 23"/>
          <p:cNvSpPr/>
          <p:nvPr/>
        </p:nvSpPr>
        <p:spPr>
          <a:xfrm>
            <a:off x="6211596" y="3398786"/>
            <a:ext cx="1125744" cy="780737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>
                <a:ln>
                  <a:solidFill>
                    <a:sysClr val="windowText" lastClr="000000"/>
                  </a:solidFill>
                </a:ln>
              </a:rPr>
              <a:t>材料</a:t>
            </a:r>
            <a:endParaRPr lang="en-US" altLang="zh-CN" dirty="0" smtClean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zh-CN" altLang="en-US" dirty="0" smtClean="0">
                <a:ln>
                  <a:solidFill>
                    <a:sysClr val="windowText" lastClr="000000"/>
                  </a:solidFill>
                </a:ln>
              </a:rPr>
              <a:t>数据库</a:t>
            </a:r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59" name="Rectangle 28"/>
          <p:cNvSpPr/>
          <p:nvPr/>
        </p:nvSpPr>
        <p:spPr>
          <a:xfrm>
            <a:off x="6213549" y="5301209"/>
            <a:ext cx="1127931" cy="669614"/>
          </a:xfrm>
          <a:prstGeom prst="rect">
            <a:avLst/>
          </a:prstGeom>
          <a:solidFill>
            <a:srgbClr val="FF0000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深度学习</a:t>
            </a:r>
            <a:endParaRPr lang="en-US" b="1" dirty="0"/>
          </a:p>
        </p:txBody>
      </p:sp>
      <p:sp>
        <p:nvSpPr>
          <p:cNvPr id="91" name="标题 9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展望（续）</a:t>
            </a:r>
            <a:endParaRPr lang="zh-CN" altLang="en-US" dirty="0"/>
          </a:p>
        </p:txBody>
      </p:sp>
      <p:sp>
        <p:nvSpPr>
          <p:cNvPr id="92" name="Rectangle 7"/>
          <p:cNvSpPr/>
          <p:nvPr/>
        </p:nvSpPr>
        <p:spPr>
          <a:xfrm>
            <a:off x="7260156" y="1296470"/>
            <a:ext cx="1848348" cy="4273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tx1"/>
                </a:solidFill>
              </a:rPr>
              <a:t>第一性原理计算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chemeClr val="tx1"/>
                </a:solidFill>
              </a:rPr>
              <a:t>分子动力学模拟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4" name="Rectangle 15"/>
          <p:cNvSpPr/>
          <p:nvPr/>
        </p:nvSpPr>
        <p:spPr>
          <a:xfrm>
            <a:off x="7610191" y="2893392"/>
            <a:ext cx="1133563" cy="5912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系列候选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样品</a:t>
            </a:r>
            <a:endParaRPr lang="en-US" dirty="0"/>
          </a:p>
        </p:txBody>
      </p:sp>
      <p:sp>
        <p:nvSpPr>
          <p:cNvPr id="95" name="Rectangle 6"/>
          <p:cNvSpPr/>
          <p:nvPr/>
        </p:nvSpPr>
        <p:spPr>
          <a:xfrm>
            <a:off x="7686909" y="4092141"/>
            <a:ext cx="1289173" cy="54614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外部已知样品</a:t>
            </a:r>
            <a:endParaRPr lang="en-US" dirty="0"/>
          </a:p>
        </p:txBody>
      </p:sp>
      <p:cxnSp>
        <p:nvCxnSpPr>
          <p:cNvPr id="97" name="直接箭头连接符 96"/>
          <p:cNvCxnSpPr>
            <a:stCxn id="36" idx="3"/>
            <a:endCxn id="38" idx="1"/>
          </p:cNvCxnSpPr>
          <p:nvPr/>
        </p:nvCxnSpPr>
        <p:spPr bwMode="auto">
          <a:xfrm>
            <a:off x="5828160" y="2089814"/>
            <a:ext cx="1436711" cy="9339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9" name="直接箭头连接符 98"/>
          <p:cNvCxnSpPr>
            <a:stCxn id="36" idx="2"/>
            <a:endCxn id="34" idx="0"/>
          </p:cNvCxnSpPr>
          <p:nvPr/>
        </p:nvCxnSpPr>
        <p:spPr bwMode="auto">
          <a:xfrm>
            <a:off x="5183574" y="2334804"/>
            <a:ext cx="0" cy="323739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1" name="直接箭头连接符 100"/>
          <p:cNvCxnSpPr>
            <a:stCxn id="34" idx="2"/>
            <a:endCxn id="40" idx="0"/>
          </p:cNvCxnSpPr>
          <p:nvPr/>
        </p:nvCxnSpPr>
        <p:spPr bwMode="auto">
          <a:xfrm>
            <a:off x="5183574" y="3189006"/>
            <a:ext cx="0" cy="330435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3" name="直接箭头连接符 102"/>
          <p:cNvCxnSpPr>
            <a:stCxn id="40" idx="3"/>
            <a:endCxn id="54" idx="2"/>
          </p:cNvCxnSpPr>
          <p:nvPr/>
        </p:nvCxnSpPr>
        <p:spPr bwMode="auto">
          <a:xfrm flipV="1">
            <a:off x="5828160" y="3789155"/>
            <a:ext cx="383436" cy="3356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直接箭头连接符 104"/>
          <p:cNvCxnSpPr>
            <a:stCxn id="38" idx="2"/>
            <a:endCxn id="94" idx="0"/>
          </p:cNvCxnSpPr>
          <p:nvPr/>
        </p:nvCxnSpPr>
        <p:spPr bwMode="auto">
          <a:xfrm flipH="1">
            <a:off x="8176973" y="2397779"/>
            <a:ext cx="9715" cy="495613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7" name="直接箭头连接符 106"/>
          <p:cNvCxnSpPr>
            <a:stCxn id="94" idx="1"/>
            <a:endCxn id="54" idx="4"/>
          </p:cNvCxnSpPr>
          <p:nvPr/>
        </p:nvCxnSpPr>
        <p:spPr bwMode="auto">
          <a:xfrm flipH="1">
            <a:off x="7337340" y="3189006"/>
            <a:ext cx="272851" cy="600149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9" name="直接箭头连接符 108"/>
          <p:cNvCxnSpPr>
            <a:stCxn id="95" idx="1"/>
          </p:cNvCxnSpPr>
          <p:nvPr/>
        </p:nvCxnSpPr>
        <p:spPr bwMode="auto">
          <a:xfrm flipH="1" flipV="1">
            <a:off x="7337340" y="3933056"/>
            <a:ext cx="349569" cy="432155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1" name="直接箭头连接符 110"/>
          <p:cNvCxnSpPr>
            <a:stCxn id="54" idx="3"/>
            <a:endCxn id="59" idx="0"/>
          </p:cNvCxnSpPr>
          <p:nvPr/>
        </p:nvCxnSpPr>
        <p:spPr bwMode="auto">
          <a:xfrm>
            <a:off x="6774468" y="4179523"/>
            <a:ext cx="3047" cy="1121686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3" name="直接箭头连接符 112"/>
          <p:cNvCxnSpPr>
            <a:stCxn id="59" idx="1"/>
            <a:endCxn id="49" idx="3"/>
          </p:cNvCxnSpPr>
          <p:nvPr/>
        </p:nvCxnSpPr>
        <p:spPr bwMode="auto">
          <a:xfrm flipH="1" flipV="1">
            <a:off x="5603709" y="5631010"/>
            <a:ext cx="609840" cy="5006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7" name="肘形连接符 116"/>
          <p:cNvCxnSpPr>
            <a:stCxn id="49" idx="1"/>
            <a:endCxn id="36" idx="1"/>
          </p:cNvCxnSpPr>
          <p:nvPr/>
        </p:nvCxnSpPr>
        <p:spPr bwMode="auto">
          <a:xfrm rot="10800000" flipH="1">
            <a:off x="4355977" y="2089814"/>
            <a:ext cx="183010" cy="3541196"/>
          </a:xfrm>
          <a:prstGeom prst="bentConnector3">
            <a:avLst>
              <a:gd name="adj1" fmla="val -124911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0" name="文本框 119"/>
          <p:cNvSpPr txBox="1"/>
          <p:nvPr/>
        </p:nvSpPr>
        <p:spPr>
          <a:xfrm>
            <a:off x="4738252" y="6078488"/>
            <a:ext cx="383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C00000"/>
                </a:solidFill>
              </a:rPr>
              <a:t>样品演进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80309" y="2500774"/>
            <a:ext cx="1179323" cy="558588"/>
            <a:chOff x="19938" y="2099152"/>
            <a:chExt cx="1179323" cy="558588"/>
          </a:xfrm>
        </p:grpSpPr>
        <p:sp>
          <p:nvSpPr>
            <p:cNvPr id="128" name="椭圆 127"/>
            <p:cNvSpPr/>
            <p:nvPr/>
          </p:nvSpPr>
          <p:spPr bwMode="auto">
            <a:xfrm>
              <a:off x="19938" y="2099152"/>
              <a:ext cx="1179323" cy="55858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249401" y="2224557"/>
              <a:ext cx="7193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大数据</a:t>
              </a:r>
              <a:endParaRPr lang="zh-CN" altLang="en-US" b="1" dirty="0"/>
            </a:p>
          </p:txBody>
        </p:sp>
      </p:grpSp>
      <p:sp>
        <p:nvSpPr>
          <p:cNvPr id="130" name="加号 129"/>
          <p:cNvSpPr/>
          <p:nvPr/>
        </p:nvSpPr>
        <p:spPr bwMode="auto">
          <a:xfrm>
            <a:off x="1455546" y="2483298"/>
            <a:ext cx="452158" cy="514947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grpSp>
        <p:nvGrpSpPr>
          <p:cNvPr id="132" name="组合 131"/>
          <p:cNvGrpSpPr/>
          <p:nvPr/>
        </p:nvGrpSpPr>
        <p:grpSpPr>
          <a:xfrm>
            <a:off x="2167910" y="2501412"/>
            <a:ext cx="1179323" cy="558588"/>
            <a:chOff x="19938" y="2099152"/>
            <a:chExt cx="1179323" cy="558588"/>
          </a:xfrm>
        </p:grpSpPr>
        <p:sp>
          <p:nvSpPr>
            <p:cNvPr id="133" name="椭圆 132"/>
            <p:cNvSpPr/>
            <p:nvPr/>
          </p:nvSpPr>
          <p:spPr bwMode="auto">
            <a:xfrm>
              <a:off x="19938" y="2099152"/>
              <a:ext cx="1179323" cy="558588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4" name="文本框 133"/>
            <p:cNvSpPr txBox="1"/>
            <p:nvPr/>
          </p:nvSpPr>
          <p:spPr>
            <a:xfrm>
              <a:off x="178024" y="2224557"/>
              <a:ext cx="9498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机器学习</a:t>
              </a:r>
            </a:p>
          </p:txBody>
        </p:sp>
      </p:grpSp>
      <p:sp>
        <p:nvSpPr>
          <p:cNvPr id="135" name="下箭头 134"/>
          <p:cNvSpPr/>
          <p:nvPr/>
        </p:nvSpPr>
        <p:spPr bwMode="auto">
          <a:xfrm>
            <a:off x="1253278" y="3356992"/>
            <a:ext cx="870450" cy="1471819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6" name="椭圆 135"/>
          <p:cNvSpPr/>
          <p:nvPr/>
        </p:nvSpPr>
        <p:spPr bwMode="auto">
          <a:xfrm>
            <a:off x="309772" y="4959657"/>
            <a:ext cx="2659733" cy="1421671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37" name="文本框 136"/>
          <p:cNvSpPr txBox="1"/>
          <p:nvPr/>
        </p:nvSpPr>
        <p:spPr>
          <a:xfrm>
            <a:off x="769805" y="5103673"/>
            <a:ext cx="19299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/>
              <a:t>解放枯燥工作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/>
              <a:t>加速实验迭代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 smtClean="0"/>
              <a:t>推进科学新发现</a:t>
            </a:r>
            <a:endParaRPr lang="zh-CN" altLang="en-US" b="1" dirty="0"/>
          </a:p>
        </p:txBody>
      </p:sp>
      <p:sp>
        <p:nvSpPr>
          <p:cNvPr id="138" name="文本框 137"/>
          <p:cNvSpPr txBox="1"/>
          <p:nvPr/>
        </p:nvSpPr>
        <p:spPr>
          <a:xfrm>
            <a:off x="121733" y="1754232"/>
            <a:ext cx="1929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 smtClean="0"/>
              <a:t>模拟</a:t>
            </a:r>
            <a:endParaRPr lang="en-US" altLang="zh-CN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 smtClean="0"/>
              <a:t>实验测量</a:t>
            </a:r>
            <a:endParaRPr lang="en-US" altLang="zh-CN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/>
              <a:t>已</a:t>
            </a:r>
            <a:r>
              <a:rPr lang="zh-CN" altLang="en-US" dirty="0" smtClean="0"/>
              <a:t>有知识</a:t>
            </a:r>
            <a:endParaRPr lang="zh-CN" altLang="en-US" dirty="0"/>
          </a:p>
        </p:txBody>
      </p:sp>
      <p:sp>
        <p:nvSpPr>
          <p:cNvPr id="139" name="文本框 138"/>
          <p:cNvSpPr txBox="1"/>
          <p:nvPr/>
        </p:nvSpPr>
        <p:spPr>
          <a:xfrm>
            <a:off x="2214824" y="1945493"/>
            <a:ext cx="192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 smtClean="0"/>
              <a:t>数据挖掘</a:t>
            </a:r>
            <a:endParaRPr lang="en-US" altLang="zh-CN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 smtClean="0"/>
              <a:t>深度学习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4407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buFont typeface="Wingdings" pitchFamily="2" charset="2"/>
              <a:buChar char="p"/>
            </a:pPr>
            <a:r>
              <a:rPr lang="zh-CN" altLang="en-US" dirty="0"/>
              <a:t>大纲</a:t>
            </a:r>
            <a:endParaRPr lang="zh-CN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139112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背景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数据流概览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数据传输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数据存储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元数据目录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数据访问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云分析平台</a:t>
            </a:r>
            <a:endParaRPr lang="en-US" altLang="zh-CN" sz="2000" dirty="0" smtClean="0"/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000" dirty="0" smtClean="0"/>
              <a:t>展望</a:t>
            </a:r>
            <a:endParaRPr lang="en-US" altLang="zh-CN" sz="2000" dirty="0" smtClean="0"/>
          </a:p>
        </p:txBody>
      </p:sp>
      <p:sp>
        <p:nvSpPr>
          <p:cNvPr id="8196" name="灯片编号占位符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0DA039A6-0006-47F6-988C-216FDC6B2CBA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advTm="28762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展望（续）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20</a:t>
            </a:fld>
            <a:endParaRPr lang="zh-CN" altLang="en-US" dirty="0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10369" y="4220691"/>
            <a:ext cx="1152525" cy="1152525"/>
          </a:xfrm>
          <a:prstGeom prst="ellipse">
            <a:avLst/>
          </a:prstGeom>
          <a:solidFill>
            <a:srgbClr val="9BBB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400"/>
              <a:t>超算</a:t>
            </a:r>
            <a:endParaRPr lang="en-US" altLang="zh-CN" sz="2400"/>
          </a:p>
          <a:p>
            <a:pPr algn="ctr" eaLnBrk="1" hangingPunct="1"/>
            <a:r>
              <a:rPr lang="zh-CN" altLang="en-US" sz="2400"/>
              <a:t>中心</a:t>
            </a:r>
            <a:endParaRPr lang="en-US" altLang="zh-CN" sz="2400"/>
          </a:p>
        </p:txBody>
      </p:sp>
      <p:sp>
        <p:nvSpPr>
          <p:cNvPr id="6" name="Oval 5"/>
          <p:cNvSpPr/>
          <p:nvPr/>
        </p:nvSpPr>
        <p:spPr bwMode="auto">
          <a:xfrm>
            <a:off x="610369" y="2173183"/>
            <a:ext cx="1152525" cy="1150937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r>
              <a:rPr lang="zh-CN" altLang="en-US" sz="2400" dirty="0" smtClean="0">
                <a:latin typeface="Arial" charset="0"/>
                <a:cs typeface="宋体" charset="0"/>
              </a:rPr>
              <a:t>装置</a:t>
            </a:r>
            <a:endParaRPr lang="en-US" sz="2400" dirty="0">
              <a:latin typeface="Arial" charset="0"/>
              <a:cs typeface="宋体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78794" y="2349028"/>
            <a:ext cx="3024187" cy="302418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en-US" altLang="zh-CN" sz="2400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2986856" y="3357091"/>
            <a:ext cx="1008063" cy="1008062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400"/>
              <a:t>数据</a:t>
            </a:r>
            <a:endParaRPr lang="en-US" altLang="zh-CN" sz="2400"/>
          </a:p>
        </p:txBody>
      </p:sp>
      <p:cxnSp>
        <p:nvCxnSpPr>
          <p:cNvPr id="13" name="Straight Arrow Connector 13"/>
          <p:cNvCxnSpPr>
            <a:cxnSpLocks noChangeShapeType="1"/>
            <a:stCxn id="6" idx="4"/>
            <a:endCxn id="5" idx="0"/>
          </p:cNvCxnSpPr>
          <p:nvPr/>
        </p:nvCxnSpPr>
        <p:spPr bwMode="auto">
          <a:xfrm>
            <a:off x="1186632" y="3324120"/>
            <a:ext cx="0" cy="8965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Oval 14"/>
          <p:cNvSpPr/>
          <p:nvPr/>
        </p:nvSpPr>
        <p:spPr bwMode="auto">
          <a:xfrm>
            <a:off x="7308031" y="3141191"/>
            <a:ext cx="1440433" cy="136842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400" dirty="0" smtClean="0"/>
              <a:t>用户</a:t>
            </a:r>
            <a:endParaRPr lang="en-US" altLang="zh-CN" sz="2400" dirty="0"/>
          </a:p>
        </p:txBody>
      </p:sp>
      <p:cxnSp>
        <p:nvCxnSpPr>
          <p:cNvPr id="15" name="Straight Arrow Connector 16"/>
          <p:cNvCxnSpPr>
            <a:cxnSpLocks noChangeShapeType="1"/>
            <a:stCxn id="14" idx="0"/>
          </p:cNvCxnSpPr>
          <p:nvPr/>
        </p:nvCxnSpPr>
        <p:spPr bwMode="auto">
          <a:xfrm flipH="1">
            <a:off x="4860106" y="3141191"/>
            <a:ext cx="316814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5548624" y="2741141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000" dirty="0" smtClean="0"/>
              <a:t>发布</a:t>
            </a:r>
            <a:r>
              <a:rPr lang="zh-CN" altLang="en-US" sz="2000" dirty="0"/>
              <a:t>需求</a:t>
            </a:r>
            <a:endParaRPr lang="en-US" altLang="zh-CN" sz="2000" dirty="0"/>
          </a:p>
        </p:txBody>
      </p:sp>
      <p:cxnSp>
        <p:nvCxnSpPr>
          <p:cNvPr id="17" name="Straight Arrow Connector 19"/>
          <p:cNvCxnSpPr>
            <a:cxnSpLocks noChangeShapeType="1"/>
            <a:stCxn id="11" idx="6"/>
            <a:endCxn id="14" idx="2"/>
          </p:cNvCxnSpPr>
          <p:nvPr/>
        </p:nvCxnSpPr>
        <p:spPr bwMode="auto">
          <a:xfrm flipV="1">
            <a:off x="5002981" y="3825404"/>
            <a:ext cx="2305050" cy="357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5449069" y="3501553"/>
            <a:ext cx="1209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000" dirty="0"/>
              <a:t>装置响应</a:t>
            </a:r>
            <a:endParaRPr lang="en-US" altLang="zh-CN" sz="2000" dirty="0"/>
          </a:p>
          <a:p>
            <a:pPr algn="ctr" eaLnBrk="1" hangingPunct="1"/>
            <a:r>
              <a:rPr lang="zh-CN" altLang="en-US" sz="2000" dirty="0"/>
              <a:t>超算响应</a:t>
            </a:r>
            <a:endParaRPr lang="en-US" altLang="zh-CN" sz="2000" dirty="0"/>
          </a:p>
        </p:txBody>
      </p:sp>
      <p:cxnSp>
        <p:nvCxnSpPr>
          <p:cNvPr id="19" name="Straight Arrow Connector 25"/>
          <p:cNvCxnSpPr>
            <a:cxnSpLocks noChangeShapeType="1"/>
            <a:stCxn id="14" idx="4"/>
          </p:cNvCxnSpPr>
          <p:nvPr/>
        </p:nvCxnSpPr>
        <p:spPr bwMode="auto">
          <a:xfrm flipH="1">
            <a:off x="4860106" y="4509616"/>
            <a:ext cx="316814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5076006" y="4541366"/>
            <a:ext cx="2306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r>
              <a:rPr lang="zh-CN" altLang="en-US" sz="2000" dirty="0"/>
              <a:t>分享数据</a:t>
            </a:r>
            <a:r>
              <a:rPr lang="en-US" altLang="zh-CN" sz="2000" dirty="0"/>
              <a:t>/</a:t>
            </a:r>
            <a:r>
              <a:rPr lang="zh-CN" altLang="en-US" sz="2000" dirty="0"/>
              <a:t>发表结果</a:t>
            </a:r>
            <a:endParaRPr lang="en-US" altLang="zh-CN" sz="2000" dirty="0"/>
          </a:p>
        </p:txBody>
      </p:sp>
      <p:cxnSp>
        <p:nvCxnSpPr>
          <p:cNvPr id="22" name="Straight Connector 2"/>
          <p:cNvCxnSpPr>
            <a:cxnSpLocks noChangeShapeType="1"/>
            <a:stCxn id="6" idx="6"/>
            <a:endCxn id="12" idx="1"/>
          </p:cNvCxnSpPr>
          <p:nvPr/>
        </p:nvCxnSpPr>
        <p:spPr bwMode="auto">
          <a:xfrm>
            <a:off x="1762894" y="2748652"/>
            <a:ext cx="1371589" cy="7560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11"/>
          <p:cNvCxnSpPr>
            <a:cxnSpLocks noChangeShapeType="1"/>
            <a:stCxn id="5" idx="6"/>
            <a:endCxn id="12" idx="3"/>
          </p:cNvCxnSpPr>
          <p:nvPr/>
        </p:nvCxnSpPr>
        <p:spPr bwMode="auto">
          <a:xfrm flipV="1">
            <a:off x="1762894" y="4217516"/>
            <a:ext cx="1371600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矩形 2"/>
          <p:cNvSpPr/>
          <p:nvPr/>
        </p:nvSpPr>
        <p:spPr>
          <a:xfrm>
            <a:off x="583203" y="1397660"/>
            <a:ext cx="31967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Science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2.0 ——</a:t>
            </a:r>
            <a:r>
              <a:rPr lang="zh-CN" altLang="en-US" sz="2000" b="1" dirty="0">
                <a:solidFill>
                  <a:srgbClr val="7030A0"/>
                </a:solidFill>
              </a:rPr>
              <a:t>主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动发现</a:t>
            </a:r>
            <a:endParaRPr lang="en-US" altLang="zh-CN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415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71379454-694B-42F1-8647-E5CF7D29C831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21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3393101" y="5038693"/>
            <a:ext cx="32146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6600" dirty="0">
                <a:solidFill>
                  <a:srgbClr val="7030A0"/>
                </a:solidFill>
                <a:latin typeface="华文行楷" pitchFamily="2" charset="-122"/>
                <a:ea typeface="华文行楷" pitchFamily="2" charset="-122"/>
              </a:rPr>
              <a:t>谢谢！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2" y="2042941"/>
            <a:ext cx="10080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reen Shot 2014-12-13 at 6.19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97" y="2870449"/>
            <a:ext cx="7223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51156"/>
            <a:ext cx="1338262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55" y="2255692"/>
            <a:ext cx="11271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3" y="3930428"/>
            <a:ext cx="12954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22" y="4530188"/>
            <a:ext cx="174783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82" y="3062705"/>
            <a:ext cx="1179513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88" y="4254728"/>
            <a:ext cx="588962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019" y="2016440"/>
            <a:ext cx="979211" cy="9713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39" y="3371394"/>
            <a:ext cx="1010800" cy="77515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99" y="3905574"/>
            <a:ext cx="946603" cy="94660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9270" y="1325185"/>
            <a:ext cx="3480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7030A0"/>
                </a:solidFill>
              </a:rPr>
              <a:t>站在巨人的肩膀上</a:t>
            </a:r>
            <a:endParaRPr lang="zh-CN" altLang="en-US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1234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背景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3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827584" y="3789040"/>
            <a:ext cx="32403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7030A0"/>
                </a:solidFill>
              </a:rPr>
              <a:t>CSNS </a:t>
            </a:r>
            <a:r>
              <a:rPr lang="zh-CN" altLang="en-US" sz="2800" b="1" dirty="0" smtClean="0">
                <a:solidFill>
                  <a:srgbClr val="7030A0"/>
                </a:solidFill>
              </a:rPr>
              <a:t>特点</a:t>
            </a:r>
            <a:endParaRPr lang="en-US" altLang="zh-CN" sz="28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面向用户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公共平台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大数据</a:t>
            </a:r>
            <a:r>
              <a:rPr lang="zh-CN" altLang="en-US" b="1" dirty="0" smtClean="0"/>
              <a:t>量</a:t>
            </a:r>
            <a:endParaRPr lang="en-US" altLang="zh-CN" b="1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5724253" y="3862933"/>
            <a:ext cx="324036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7030A0"/>
                </a:solidFill>
              </a:rPr>
              <a:t>用户平台建设理念</a:t>
            </a:r>
            <a:endParaRPr lang="en-US" altLang="zh-CN" sz="28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数据安全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数据共享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用户友好</a:t>
            </a:r>
            <a:endParaRPr lang="en-US" altLang="zh-CN" b="1" dirty="0" smtClean="0"/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456344311"/>
              </p:ext>
            </p:extLst>
          </p:nvPr>
        </p:nvGraphicFramePr>
        <p:xfrm>
          <a:off x="2015716" y="1268760"/>
          <a:ext cx="4560168" cy="2125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右箭头 8"/>
          <p:cNvSpPr/>
          <p:nvPr/>
        </p:nvSpPr>
        <p:spPr bwMode="auto">
          <a:xfrm>
            <a:off x="3491880" y="4357263"/>
            <a:ext cx="1440160" cy="50405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9809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CSNS </a:t>
            </a:r>
            <a:r>
              <a:rPr lang="zh-CN" altLang="en-US" dirty="0"/>
              <a:t>数据流概览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4</a:t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857109" cy="421118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52430" y="1700808"/>
            <a:ext cx="936104" cy="3024336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72516" y="191683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本地存储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1079612" y="1690114"/>
            <a:ext cx="1548172" cy="3024336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95636" y="191683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中控</a:t>
            </a:r>
            <a:r>
              <a:rPr lang="zh-CN" altLang="en-US" b="1" dirty="0" smtClean="0">
                <a:solidFill>
                  <a:srgbClr val="FF0000"/>
                </a:solidFill>
              </a:rPr>
              <a:t>存储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3851921" y="1340768"/>
            <a:ext cx="3924560" cy="1944216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20072" y="1377642"/>
            <a:ext cx="1152128" cy="33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中央存储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735796" y="4005064"/>
            <a:ext cx="3420381" cy="2230092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11960" y="575810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元数据目录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6372199" y="3573016"/>
            <a:ext cx="1260141" cy="2662140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26205" y="5611907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数据访问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7882230" y="1916831"/>
            <a:ext cx="1180729" cy="3168353"/>
          </a:xfrm>
          <a:prstGeom prst="rect">
            <a:avLst/>
          </a:pr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56376" y="213285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数据云分析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627784" y="242088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数据传输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63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数据传输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22313"/>
            <a:ext cx="7851203" cy="22827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07904" y="4149080"/>
            <a:ext cx="241221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7030A0"/>
                </a:solidFill>
              </a:rPr>
              <a:t>多目的地传输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园区传输</a:t>
            </a:r>
            <a:endParaRPr lang="en-US" altLang="zh-CN" b="1" dirty="0" smtClean="0"/>
          </a:p>
          <a:p>
            <a:pPr marL="742950" lvl="1" indent="-285750" algn="l">
              <a:buFont typeface="Wingdings" panose="05000000000000000000" pitchFamily="2" charset="2"/>
              <a:buChar char="l"/>
            </a:pPr>
            <a:r>
              <a:rPr lang="zh-CN" altLang="en-US" b="1" dirty="0"/>
              <a:t>备份</a:t>
            </a:r>
            <a:r>
              <a:rPr lang="zh-CN" altLang="en-US" b="1" dirty="0" smtClean="0"/>
              <a:t>区</a:t>
            </a:r>
            <a:endParaRPr lang="en-US" altLang="zh-CN" b="1" dirty="0" smtClean="0"/>
          </a:p>
          <a:p>
            <a:pPr marL="742950" lvl="1" indent="-285750" algn="l">
              <a:buFont typeface="Wingdings" panose="05000000000000000000" pitchFamily="2" charset="2"/>
              <a:buChar char="l"/>
            </a:pPr>
            <a:r>
              <a:rPr lang="zh-CN" altLang="en-US" b="1" dirty="0"/>
              <a:t>工作区</a:t>
            </a:r>
            <a:endParaRPr lang="en-US" altLang="zh-CN" b="1" dirty="0" smtClean="0"/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远程传输</a:t>
            </a:r>
            <a:endParaRPr lang="en-US" altLang="zh-CN" b="1" dirty="0" smtClean="0"/>
          </a:p>
          <a:p>
            <a:pPr marL="742950" lvl="1" indent="-285750" algn="l"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灾难备份</a:t>
            </a:r>
            <a:endParaRPr lang="en-US" altLang="zh-CN" b="1" dirty="0" smtClean="0"/>
          </a:p>
          <a:p>
            <a:pPr marL="742950" lvl="1" indent="-285750" algn="l">
              <a:buFont typeface="Wingdings" panose="05000000000000000000" pitchFamily="2" charset="2"/>
              <a:buChar char="l"/>
            </a:pPr>
            <a:r>
              <a:rPr lang="zh-CN" altLang="en-US" b="1" dirty="0"/>
              <a:t>超</a:t>
            </a:r>
            <a:r>
              <a:rPr lang="zh-CN" altLang="en-US" b="1" dirty="0" smtClean="0"/>
              <a:t>算中心</a:t>
            </a:r>
            <a:endParaRPr lang="en-US" altLang="zh-CN" b="1" dirty="0"/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中转</a:t>
            </a:r>
            <a:endParaRPr lang="en-US" altLang="zh-CN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6624315" y="4415046"/>
            <a:ext cx="194421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特点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多源路径管理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并行传输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可靠重启</a:t>
            </a:r>
            <a:endParaRPr lang="en-US" altLang="zh-CN" b="1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107504" y="1403484"/>
            <a:ext cx="396044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800" b="1" dirty="0" smtClean="0"/>
              <a:t>目的：高效、可靠地转移大量数据</a:t>
            </a:r>
            <a:endParaRPr lang="zh-CN" altLang="en-US" sz="18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115616" y="3717032"/>
            <a:ext cx="1944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必要性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数据分散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容量限制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完整性</a:t>
            </a:r>
            <a:r>
              <a:rPr lang="zh-CN" altLang="en-US" b="1" dirty="0"/>
              <a:t>需求</a:t>
            </a:r>
            <a:endParaRPr lang="en-US" altLang="zh-CN" b="1" dirty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重构</a:t>
            </a:r>
            <a:r>
              <a:rPr lang="zh-CN" altLang="en-US" b="1" dirty="0" smtClean="0"/>
              <a:t>需求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集中化管理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归档</a:t>
            </a:r>
            <a:endParaRPr lang="en-US" altLang="zh-CN" b="1" dirty="0" smtClean="0"/>
          </a:p>
        </p:txBody>
      </p:sp>
    </p:spTree>
    <p:extLst>
      <p:ext uri="{BB962C8B-B14F-4D97-AF65-F5344CB8AC3E}">
        <p14:creationId xmlns:p14="http://schemas.microsoft.com/office/powerpoint/2010/main" val="27578625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数据传输（续）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6</a:t>
            </a:fld>
            <a:endParaRPr lang="zh-CN" altLang="en-US" dirty="0"/>
          </a:p>
        </p:txBody>
      </p:sp>
      <p:grpSp>
        <p:nvGrpSpPr>
          <p:cNvPr id="49" name="组合 48"/>
          <p:cNvGrpSpPr/>
          <p:nvPr/>
        </p:nvGrpSpPr>
        <p:grpSpPr>
          <a:xfrm>
            <a:off x="107504" y="1361452"/>
            <a:ext cx="6194648" cy="2643612"/>
            <a:chOff x="899592" y="1790361"/>
            <a:chExt cx="6842720" cy="2726564"/>
          </a:xfrm>
        </p:grpSpPr>
        <p:grpSp>
          <p:nvGrpSpPr>
            <p:cNvPr id="23" name="组合 22"/>
            <p:cNvGrpSpPr/>
            <p:nvPr/>
          </p:nvGrpSpPr>
          <p:grpSpPr>
            <a:xfrm>
              <a:off x="899592" y="2204864"/>
              <a:ext cx="2018184" cy="2304256"/>
              <a:chOff x="609600" y="1556792"/>
              <a:chExt cx="2018184" cy="2304256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881088" y="1700808"/>
                <a:ext cx="1444919" cy="1459905"/>
                <a:chOff x="755576" y="2060848"/>
                <a:chExt cx="1444919" cy="1459905"/>
              </a:xfrm>
            </p:grpSpPr>
            <p:sp>
              <p:nvSpPr>
                <p:cNvPr id="6" name="文本框 5"/>
                <p:cNvSpPr txBox="1"/>
                <p:nvPr/>
              </p:nvSpPr>
              <p:spPr>
                <a:xfrm>
                  <a:off x="943378" y="2194160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Control</a:t>
                  </a:r>
                  <a:endParaRPr lang="zh-CN" altLang="en-US" dirty="0"/>
                </a:p>
              </p:txBody>
            </p:sp>
            <p:sp>
              <p:nvSpPr>
                <p:cNvPr id="7" name="文本框 6"/>
                <p:cNvSpPr txBox="1"/>
                <p:nvPr/>
              </p:nvSpPr>
              <p:spPr>
                <a:xfrm>
                  <a:off x="940355" y="2545159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Monitor</a:t>
                  </a:r>
                  <a:endParaRPr lang="zh-CN" altLang="en-US" dirty="0"/>
                </a:p>
              </p:txBody>
            </p:sp>
            <p:sp>
              <p:nvSpPr>
                <p:cNvPr id="8" name="文本框 7"/>
                <p:cNvSpPr txBox="1"/>
                <p:nvPr/>
              </p:nvSpPr>
              <p:spPr>
                <a:xfrm>
                  <a:off x="940355" y="2905199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DAQ</a:t>
                  </a:r>
                  <a:endParaRPr lang="zh-CN" altLang="en-US" dirty="0"/>
                </a:p>
              </p:txBody>
            </p:sp>
            <p:sp>
              <p:nvSpPr>
                <p:cNvPr id="9" name="矩形 8"/>
                <p:cNvSpPr/>
                <p:nvPr/>
              </p:nvSpPr>
              <p:spPr bwMode="auto">
                <a:xfrm>
                  <a:off x="755576" y="2060848"/>
                  <a:ext cx="1444919" cy="145990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0" name="文本框 9"/>
                <p:cNvSpPr txBox="1"/>
                <p:nvPr/>
              </p:nvSpPr>
              <p:spPr>
                <a:xfrm>
                  <a:off x="760335" y="3212976"/>
                  <a:ext cx="14401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 smtClean="0"/>
                    <a:t>Instrument 1</a:t>
                  </a:r>
                  <a:endParaRPr lang="zh-CN" altLang="en-US" b="1" dirty="0"/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894833" y="3356992"/>
                <a:ext cx="1444919" cy="307777"/>
                <a:chOff x="827584" y="5301208"/>
                <a:chExt cx="1444919" cy="307777"/>
              </a:xfrm>
            </p:grpSpPr>
            <p:sp>
              <p:nvSpPr>
                <p:cNvPr id="18" name="矩形 17"/>
                <p:cNvSpPr/>
                <p:nvPr/>
              </p:nvSpPr>
              <p:spPr bwMode="auto">
                <a:xfrm>
                  <a:off x="827584" y="5301208"/>
                  <a:ext cx="1444919" cy="307777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832343" y="5301208"/>
                  <a:ext cx="14401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 smtClean="0"/>
                    <a:t>Instrument 2</a:t>
                  </a:r>
                  <a:endParaRPr lang="zh-CN" altLang="en-US" b="1" dirty="0"/>
                </a:p>
              </p:txBody>
            </p:sp>
          </p:grpSp>
          <p:sp>
            <p:nvSpPr>
              <p:cNvPr id="22" name="矩形 21"/>
              <p:cNvSpPr/>
              <p:nvPr/>
            </p:nvSpPr>
            <p:spPr bwMode="auto">
              <a:xfrm>
                <a:off x="609600" y="1556792"/>
                <a:ext cx="2018184" cy="2304256"/>
              </a:xfrm>
              <a:prstGeom prst="rect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5724128" y="2212669"/>
              <a:ext cx="2018184" cy="2304256"/>
              <a:chOff x="609600" y="1556792"/>
              <a:chExt cx="2018184" cy="2304256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881088" y="1700808"/>
                <a:ext cx="1444919" cy="1459905"/>
                <a:chOff x="755576" y="2060848"/>
                <a:chExt cx="1444919" cy="1459905"/>
              </a:xfrm>
            </p:grpSpPr>
            <p:sp>
              <p:nvSpPr>
                <p:cNvPr id="30" name="文本框 29"/>
                <p:cNvSpPr txBox="1"/>
                <p:nvPr/>
              </p:nvSpPr>
              <p:spPr>
                <a:xfrm>
                  <a:off x="943378" y="2194160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Control</a:t>
                  </a:r>
                  <a:endParaRPr lang="zh-CN" altLang="en-US" dirty="0"/>
                </a:p>
              </p:txBody>
            </p:sp>
            <p:sp>
              <p:nvSpPr>
                <p:cNvPr id="31" name="文本框 30"/>
                <p:cNvSpPr txBox="1"/>
                <p:nvPr/>
              </p:nvSpPr>
              <p:spPr>
                <a:xfrm>
                  <a:off x="940355" y="2545159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Monitor</a:t>
                  </a:r>
                  <a:endParaRPr lang="zh-CN" altLang="en-US" dirty="0"/>
                </a:p>
              </p:txBody>
            </p:sp>
            <p:sp>
              <p:nvSpPr>
                <p:cNvPr id="32" name="文本框 31"/>
                <p:cNvSpPr txBox="1"/>
                <p:nvPr/>
              </p:nvSpPr>
              <p:spPr>
                <a:xfrm>
                  <a:off x="940355" y="2905199"/>
                  <a:ext cx="1080120" cy="30777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DAQ</a:t>
                  </a:r>
                  <a:endParaRPr lang="zh-CN" altLang="en-US" dirty="0"/>
                </a:p>
              </p:txBody>
            </p:sp>
            <p:sp>
              <p:nvSpPr>
                <p:cNvPr id="33" name="矩形 32"/>
                <p:cNvSpPr/>
                <p:nvPr/>
              </p:nvSpPr>
              <p:spPr bwMode="auto">
                <a:xfrm>
                  <a:off x="755576" y="2060848"/>
                  <a:ext cx="1444919" cy="145990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760335" y="3212976"/>
                  <a:ext cx="14401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 smtClean="0"/>
                    <a:t>Instrument 1</a:t>
                  </a:r>
                  <a:endParaRPr lang="zh-CN" altLang="en-US" b="1" dirty="0"/>
                </a:p>
              </p:txBody>
            </p:sp>
          </p:grpSp>
          <p:grpSp>
            <p:nvGrpSpPr>
              <p:cNvPr id="26" name="组合 25"/>
              <p:cNvGrpSpPr/>
              <p:nvPr/>
            </p:nvGrpSpPr>
            <p:grpSpPr>
              <a:xfrm>
                <a:off x="894833" y="3356992"/>
                <a:ext cx="1444919" cy="307777"/>
                <a:chOff x="827584" y="5301208"/>
                <a:chExt cx="1444919" cy="307777"/>
              </a:xfrm>
            </p:grpSpPr>
            <p:sp>
              <p:nvSpPr>
                <p:cNvPr id="28" name="矩形 27"/>
                <p:cNvSpPr/>
                <p:nvPr/>
              </p:nvSpPr>
              <p:spPr bwMode="auto">
                <a:xfrm>
                  <a:off x="827584" y="5301208"/>
                  <a:ext cx="1444919" cy="307777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宋体" pitchFamily="2" charset="-122"/>
                  </a:endParaRPr>
                </a:p>
              </p:txBody>
            </p:sp>
            <p:sp>
              <p:nvSpPr>
                <p:cNvPr id="29" name="文本框 28"/>
                <p:cNvSpPr txBox="1"/>
                <p:nvPr/>
              </p:nvSpPr>
              <p:spPr>
                <a:xfrm>
                  <a:off x="832343" y="5301208"/>
                  <a:ext cx="144016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b="1" dirty="0" smtClean="0"/>
                    <a:t>Instrument 2</a:t>
                  </a:r>
                  <a:endParaRPr lang="zh-CN" altLang="en-US" b="1" dirty="0"/>
                </a:p>
              </p:txBody>
            </p:sp>
          </p:grpSp>
          <p:sp>
            <p:nvSpPr>
              <p:cNvPr id="27" name="矩形 26"/>
              <p:cNvSpPr/>
              <p:nvPr/>
            </p:nvSpPr>
            <p:spPr bwMode="auto">
              <a:xfrm>
                <a:off x="609600" y="1556792"/>
                <a:ext cx="2018184" cy="2304256"/>
              </a:xfrm>
              <a:prstGeom prst="rect">
                <a:avLst/>
              </a:prstGeom>
              <a:no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35" name="右箭头 34"/>
            <p:cNvSpPr/>
            <p:nvPr/>
          </p:nvSpPr>
          <p:spPr bwMode="auto">
            <a:xfrm>
              <a:off x="3383868" y="3501008"/>
              <a:ext cx="2160240" cy="377717"/>
            </a:xfrm>
            <a:prstGeom prst="righ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 bwMode="auto">
            <a:xfrm>
              <a:off x="2615999" y="2997169"/>
              <a:ext cx="3393362" cy="17091"/>
            </a:xfrm>
            <a:prstGeom prst="straightConnector1">
              <a:avLst/>
            </a:prstGeom>
            <a:ln>
              <a:prstDash val="dash"/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 bwMode="auto">
            <a:xfrm>
              <a:off x="2602254" y="2607545"/>
              <a:ext cx="3393362" cy="17091"/>
            </a:xfrm>
            <a:prstGeom prst="straightConnector1">
              <a:avLst/>
            </a:prstGeom>
            <a:ln>
              <a:prstDash val="dash"/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 bwMode="auto">
            <a:xfrm>
              <a:off x="2615999" y="3295321"/>
              <a:ext cx="3393362" cy="17091"/>
            </a:xfrm>
            <a:prstGeom prst="straightConnector1">
              <a:avLst/>
            </a:prstGeom>
            <a:ln>
              <a:prstDash val="dash"/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/>
          </p:nvSpPr>
          <p:spPr>
            <a:xfrm>
              <a:off x="1283851" y="1790361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中控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存储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6108387" y="1844824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中央</a:t>
              </a:r>
              <a:r>
                <a:rPr lang="zh-CN" altLang="en-US" b="1" dirty="0" smtClean="0">
                  <a:solidFill>
                    <a:srgbClr val="FF0000"/>
                  </a:solidFill>
                </a:rPr>
                <a:t>存储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0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334061"/>
            <a:ext cx="1527610" cy="5112568"/>
          </a:xfrm>
          <a:prstGeom prst="rect">
            <a:avLst/>
          </a:prstGeom>
        </p:spPr>
      </p:pic>
      <p:sp>
        <p:nvSpPr>
          <p:cNvPr id="51" name="文本框 50"/>
          <p:cNvSpPr txBox="1"/>
          <p:nvPr/>
        </p:nvSpPr>
        <p:spPr>
          <a:xfrm>
            <a:off x="526005" y="4221088"/>
            <a:ext cx="2677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挑战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多</a:t>
            </a:r>
            <a:r>
              <a:rPr lang="zh-CN" altLang="en-US" b="1" dirty="0" smtClean="0"/>
              <a:t>来源、多数据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数据就绪时机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完整性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/>
              <a:t>松耦合</a:t>
            </a:r>
            <a:endParaRPr lang="en-US" altLang="zh-CN" b="1" dirty="0" smtClean="0"/>
          </a:p>
        </p:txBody>
      </p:sp>
      <p:sp>
        <p:nvSpPr>
          <p:cNvPr id="52" name="文本框 51"/>
          <p:cNvSpPr txBox="1"/>
          <p:nvPr/>
        </p:nvSpPr>
        <p:spPr>
          <a:xfrm>
            <a:off x="4005559" y="4445597"/>
            <a:ext cx="2677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solidFill>
                  <a:srgbClr val="7030A0"/>
                </a:solidFill>
              </a:rPr>
              <a:t>方案</a:t>
            </a:r>
            <a:endParaRPr lang="en-US" altLang="zh-CN" sz="24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源扫描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按</a:t>
            </a:r>
            <a:r>
              <a:rPr lang="en-US" altLang="zh-CN" b="1" dirty="0" smtClean="0"/>
              <a:t>Run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就绪标志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可配置</a:t>
            </a:r>
            <a:endParaRPr lang="en-US" altLang="zh-CN" b="1" dirty="0" smtClean="0"/>
          </a:p>
        </p:txBody>
      </p:sp>
      <p:cxnSp>
        <p:nvCxnSpPr>
          <p:cNvPr id="55" name="直接箭头连接符 54"/>
          <p:cNvCxnSpPr/>
          <p:nvPr/>
        </p:nvCxnSpPr>
        <p:spPr bwMode="auto">
          <a:xfrm flipV="1">
            <a:off x="5004048" y="3168570"/>
            <a:ext cx="2825108" cy="2022015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E549B8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7" name="直接箭头连接符 56"/>
          <p:cNvCxnSpPr/>
          <p:nvPr/>
        </p:nvCxnSpPr>
        <p:spPr bwMode="auto">
          <a:xfrm flipV="1">
            <a:off x="5053941" y="1936253"/>
            <a:ext cx="2786339" cy="3236322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E549B8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0" name="直接箭头连接符 59"/>
          <p:cNvCxnSpPr/>
          <p:nvPr/>
        </p:nvCxnSpPr>
        <p:spPr bwMode="auto">
          <a:xfrm flipV="1">
            <a:off x="4992924" y="4440789"/>
            <a:ext cx="2836232" cy="710231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E549B8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3" name="直接箭头连接符 62"/>
          <p:cNvCxnSpPr/>
          <p:nvPr/>
        </p:nvCxnSpPr>
        <p:spPr bwMode="auto">
          <a:xfrm flipV="1">
            <a:off x="4931907" y="4650651"/>
            <a:ext cx="3068194" cy="909603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00206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65" name="直接箭头连接符 64"/>
          <p:cNvCxnSpPr/>
          <p:nvPr/>
        </p:nvCxnSpPr>
        <p:spPr bwMode="auto">
          <a:xfrm flipV="1">
            <a:off x="5142990" y="5272565"/>
            <a:ext cx="3014914" cy="55215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rgbClr val="1679BA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994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数据存储</a:t>
            </a:r>
            <a:r>
              <a:rPr lang="en-US" altLang="zh-CN" dirty="0" smtClean="0"/>
              <a:t>——</a:t>
            </a:r>
            <a:r>
              <a:rPr lang="zh-CN" altLang="en-US" dirty="0" smtClean="0"/>
              <a:t>基于</a:t>
            </a:r>
            <a:r>
              <a:rPr lang="en-US" altLang="zh-CN" dirty="0" err="1" smtClean="0"/>
              <a:t>iRODS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5D45CA-31E9-4073-9725-927BE599AC4C}" type="slidenum">
              <a:rPr lang="zh-CN" altLang="en-US" smtClean="0"/>
              <a:pPr>
                <a:defRPr/>
              </a:pPr>
              <a:t>7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80" y="3935799"/>
            <a:ext cx="3230744" cy="25895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3264" y="1880900"/>
            <a:ext cx="2826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7030A0"/>
                </a:solidFill>
              </a:rPr>
              <a:t>多级存储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分区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/>
              <a:t>备份</a:t>
            </a:r>
            <a:r>
              <a:rPr lang="zh-CN" altLang="en-US" sz="1200" b="1" dirty="0" smtClean="0"/>
              <a:t>区：只读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工作区：读</a:t>
            </a:r>
            <a:r>
              <a:rPr lang="en-US" altLang="zh-CN" sz="1200" b="1" dirty="0" smtClean="0"/>
              <a:t>/</a:t>
            </a:r>
            <a:r>
              <a:rPr lang="zh-CN" altLang="en-US" sz="1200" b="1" dirty="0" smtClean="0"/>
              <a:t>写</a:t>
            </a:r>
            <a:endParaRPr lang="en-US" altLang="zh-CN" sz="1200" b="1" dirty="0" smtClean="0"/>
          </a:p>
          <a:p>
            <a:pPr marL="1200150" lvl="2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系统重构</a:t>
            </a:r>
            <a:endParaRPr lang="en-US" altLang="zh-CN" sz="1200" b="1" dirty="0" smtClean="0"/>
          </a:p>
          <a:p>
            <a:pPr marL="1200150" lvl="2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用户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分级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/>
              <a:t>快</a:t>
            </a:r>
            <a:r>
              <a:rPr lang="zh-CN" altLang="en-US" sz="1200" b="1" dirty="0" smtClean="0"/>
              <a:t>存：热区（</a:t>
            </a:r>
            <a:r>
              <a:rPr lang="en-US" altLang="zh-CN" sz="1200" b="1" dirty="0" smtClean="0"/>
              <a:t>SSD</a:t>
            </a:r>
            <a:r>
              <a:rPr lang="zh-CN" altLang="en-US" sz="1200" b="1" dirty="0" smtClean="0"/>
              <a:t>）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普存：冷区（普通磁盘）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/>
              <a:t>慢</a:t>
            </a:r>
            <a:r>
              <a:rPr lang="zh-CN" altLang="en-US" sz="1200" b="1" dirty="0" smtClean="0"/>
              <a:t>存：备份区（普通磁盘</a:t>
            </a:r>
            <a:r>
              <a:rPr lang="en-US" altLang="zh-CN" sz="1200" b="1" dirty="0" smtClean="0"/>
              <a:t>/</a:t>
            </a:r>
            <a:r>
              <a:rPr lang="zh-CN" altLang="en-US" sz="1200" b="1" dirty="0" smtClean="0"/>
              <a:t>磁带）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分类型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原始数据：长期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重构数据：中</a:t>
            </a:r>
            <a:r>
              <a:rPr lang="en-US" altLang="zh-CN" sz="1200" b="1" dirty="0" smtClean="0"/>
              <a:t>/</a:t>
            </a:r>
            <a:r>
              <a:rPr lang="zh-CN" altLang="en-US" sz="1200" b="1" dirty="0" smtClean="0"/>
              <a:t>长期</a:t>
            </a:r>
            <a:endParaRPr lang="en-US" altLang="zh-CN" sz="1200" b="1" dirty="0" smtClean="0"/>
          </a:p>
          <a:p>
            <a:pPr marL="742950" lvl="1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/>
              <a:t>用户</a:t>
            </a:r>
            <a:r>
              <a:rPr lang="zh-CN" altLang="en-US" sz="1200" b="1" dirty="0" smtClean="0"/>
              <a:t>数据：短期</a:t>
            </a:r>
            <a:endParaRPr lang="en-US" altLang="zh-CN" sz="1200" b="1" dirty="0" smtClean="0"/>
          </a:p>
        </p:txBody>
      </p:sp>
      <p:sp>
        <p:nvSpPr>
          <p:cNvPr id="8" name="文本框 7"/>
          <p:cNvSpPr txBox="1"/>
          <p:nvPr/>
        </p:nvSpPr>
        <p:spPr>
          <a:xfrm>
            <a:off x="3550341" y="1728098"/>
            <a:ext cx="26778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7030A0"/>
                </a:solidFill>
              </a:rPr>
              <a:t>存储 </a:t>
            </a:r>
            <a:r>
              <a:rPr lang="en-US" altLang="zh-CN" sz="2000" b="1" dirty="0" smtClean="0">
                <a:solidFill>
                  <a:srgbClr val="7030A0"/>
                </a:solidFill>
              </a:rPr>
              <a:t>&amp; </a:t>
            </a:r>
            <a:r>
              <a:rPr lang="zh-CN" altLang="en-US" sz="2000" b="1" dirty="0" smtClean="0">
                <a:solidFill>
                  <a:srgbClr val="7030A0"/>
                </a:solidFill>
              </a:rPr>
              <a:t>管理能力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总数据量：</a:t>
            </a:r>
            <a:r>
              <a:rPr lang="en-US" altLang="zh-CN" sz="1200" b="1" dirty="0" smtClean="0"/>
              <a:t>PB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总文件数：数千万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用户数：数万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数据复制</a:t>
            </a:r>
            <a:r>
              <a:rPr lang="en-US" altLang="zh-CN" sz="1200" b="1" dirty="0" smtClean="0"/>
              <a:t>//</a:t>
            </a:r>
            <a:r>
              <a:rPr lang="zh-CN" altLang="en-US" sz="1200" b="1" dirty="0" smtClean="0"/>
              <a:t>移动一致性</a:t>
            </a:r>
            <a:r>
              <a:rPr lang="en-US" altLang="zh-CN" sz="1200" b="1" dirty="0" smtClean="0"/>
              <a:t>/</a:t>
            </a:r>
            <a:r>
              <a:rPr lang="zh-CN" altLang="en-US" sz="1200" b="1" dirty="0" smtClean="0"/>
              <a:t>再均衡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元数据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统一访问和互操作</a:t>
            </a:r>
            <a:endParaRPr lang="en-US" altLang="zh-CN" sz="1200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200" b="1" dirty="0" smtClean="0"/>
              <a:t>路径优选</a:t>
            </a:r>
            <a:endParaRPr lang="en-US" altLang="zh-CN" sz="1200" b="1" dirty="0" smtClean="0"/>
          </a:p>
        </p:txBody>
      </p:sp>
      <p:grpSp>
        <p:nvGrpSpPr>
          <p:cNvPr id="14" name="组合 13"/>
          <p:cNvGrpSpPr/>
          <p:nvPr/>
        </p:nvGrpSpPr>
        <p:grpSpPr>
          <a:xfrm>
            <a:off x="6625798" y="3284984"/>
            <a:ext cx="2482706" cy="2291985"/>
            <a:chOff x="3239297" y="1484784"/>
            <a:chExt cx="2482706" cy="2291985"/>
          </a:xfrm>
        </p:grpSpPr>
        <p:graphicFrame>
          <p:nvGraphicFramePr>
            <p:cNvPr id="7" name="图示 6"/>
            <p:cNvGraphicFramePr/>
            <p:nvPr>
              <p:extLst>
                <p:ext uri="{D42A27DB-BD31-4B8C-83A1-F6EECF244321}">
                  <p14:modId xmlns:p14="http://schemas.microsoft.com/office/powerpoint/2010/main" val="3832020791"/>
                </p:ext>
              </p:extLst>
            </p:nvPr>
          </p:nvGraphicFramePr>
          <p:xfrm>
            <a:off x="3347864" y="1484784"/>
            <a:ext cx="2254927" cy="201622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0" name="任意多边形 9"/>
            <p:cNvSpPr/>
            <p:nvPr/>
          </p:nvSpPr>
          <p:spPr bwMode="auto">
            <a:xfrm>
              <a:off x="3601190" y="1767255"/>
              <a:ext cx="1216995" cy="1373714"/>
            </a:xfrm>
            <a:custGeom>
              <a:avLst/>
              <a:gdLst>
                <a:gd name="connsiteX0" fmla="*/ 973211 w 973211"/>
                <a:gd name="connsiteY0" fmla="*/ 0 h 1515025"/>
                <a:gd name="connsiteX1" fmla="*/ 472049 w 973211"/>
                <a:gd name="connsiteY1" fmla="*/ 369277 h 1515025"/>
                <a:gd name="connsiteX2" fmla="*/ 6057 w 973211"/>
                <a:gd name="connsiteY2" fmla="*/ 1397977 h 1515025"/>
                <a:gd name="connsiteX3" fmla="*/ 814949 w 973211"/>
                <a:gd name="connsiteY3" fmla="*/ 1494692 h 1515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3211" h="1515025">
                  <a:moveTo>
                    <a:pt x="973211" y="0"/>
                  </a:moveTo>
                  <a:cubicBezTo>
                    <a:pt x="803226" y="68140"/>
                    <a:pt x="633241" y="136281"/>
                    <a:pt x="472049" y="369277"/>
                  </a:cubicBezTo>
                  <a:cubicBezTo>
                    <a:pt x="310857" y="602273"/>
                    <a:pt x="-51093" y="1210408"/>
                    <a:pt x="6057" y="1397977"/>
                  </a:cubicBezTo>
                  <a:cubicBezTo>
                    <a:pt x="63207" y="1585546"/>
                    <a:pt x="647895" y="1490296"/>
                    <a:pt x="814949" y="1494692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2" name="任意多边形 11"/>
            <p:cNvSpPr/>
            <p:nvPr/>
          </p:nvSpPr>
          <p:spPr bwMode="auto">
            <a:xfrm>
              <a:off x="4879731" y="1872762"/>
              <a:ext cx="825351" cy="597876"/>
            </a:xfrm>
            <a:custGeom>
              <a:avLst/>
              <a:gdLst>
                <a:gd name="connsiteX0" fmla="*/ 0 w 825351"/>
                <a:gd name="connsiteY0" fmla="*/ 0 h 597876"/>
                <a:gd name="connsiteX1" fmla="*/ 800100 w 825351"/>
                <a:gd name="connsiteY1" fmla="*/ 184638 h 597876"/>
                <a:gd name="connsiteX2" fmla="*/ 624254 w 825351"/>
                <a:gd name="connsiteY2" fmla="*/ 597876 h 597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351" h="597876">
                  <a:moveTo>
                    <a:pt x="0" y="0"/>
                  </a:moveTo>
                  <a:cubicBezTo>
                    <a:pt x="348029" y="42496"/>
                    <a:pt x="696058" y="84992"/>
                    <a:pt x="800100" y="184638"/>
                  </a:cubicBezTo>
                  <a:cubicBezTo>
                    <a:pt x="904142" y="284284"/>
                    <a:pt x="655027" y="530468"/>
                    <a:pt x="624254" y="597876"/>
                  </a:cubicBezTo>
                </a:path>
              </a:pathLst>
            </a:custGeom>
            <a:noFill/>
            <a:ln w="1905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  <p:sp>
          <p:nvSpPr>
            <p:cNvPr id="13" name="任意多边形 12"/>
            <p:cNvSpPr/>
            <p:nvPr/>
          </p:nvSpPr>
          <p:spPr bwMode="auto">
            <a:xfrm>
              <a:off x="3239297" y="2620108"/>
              <a:ext cx="2482706" cy="1156661"/>
            </a:xfrm>
            <a:custGeom>
              <a:avLst/>
              <a:gdLst>
                <a:gd name="connsiteX0" fmla="*/ 2027295 w 2482706"/>
                <a:gd name="connsiteY0" fmla="*/ 0 h 1156661"/>
                <a:gd name="connsiteX1" fmla="*/ 2352611 w 2482706"/>
                <a:gd name="connsiteY1" fmla="*/ 905607 h 1156661"/>
                <a:gd name="connsiteX2" fmla="*/ 128157 w 2482706"/>
                <a:gd name="connsiteY2" fmla="*/ 1151792 h 1156661"/>
                <a:gd name="connsiteX3" fmla="*/ 383134 w 2482706"/>
                <a:gd name="connsiteY3" fmla="*/ 747346 h 1156661"/>
                <a:gd name="connsiteX4" fmla="*/ 1332703 w 2482706"/>
                <a:gd name="connsiteY4" fmla="*/ 729761 h 115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706" h="1156661">
                  <a:moveTo>
                    <a:pt x="2027295" y="0"/>
                  </a:moveTo>
                  <a:cubicBezTo>
                    <a:pt x="2348214" y="356821"/>
                    <a:pt x="2669134" y="713642"/>
                    <a:pt x="2352611" y="905607"/>
                  </a:cubicBezTo>
                  <a:cubicBezTo>
                    <a:pt x="2036088" y="1097572"/>
                    <a:pt x="456403" y="1178169"/>
                    <a:pt x="128157" y="1151792"/>
                  </a:cubicBezTo>
                  <a:cubicBezTo>
                    <a:pt x="-200089" y="1125415"/>
                    <a:pt x="182376" y="817684"/>
                    <a:pt x="383134" y="747346"/>
                  </a:cubicBezTo>
                  <a:cubicBezTo>
                    <a:pt x="583892" y="677008"/>
                    <a:pt x="1130480" y="729761"/>
                    <a:pt x="1332703" y="729761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</a:endParaRPr>
            </a:p>
          </p:txBody>
        </p:sp>
      </p:grpSp>
      <p:cxnSp>
        <p:nvCxnSpPr>
          <p:cNvPr id="16" name="直接箭头连接符 15"/>
          <p:cNvCxnSpPr/>
          <p:nvPr/>
        </p:nvCxnSpPr>
        <p:spPr bwMode="auto">
          <a:xfrm>
            <a:off x="7812360" y="2214736"/>
            <a:ext cx="648704" cy="1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7" name="文本框 16"/>
          <p:cNvSpPr txBox="1"/>
          <p:nvPr/>
        </p:nvSpPr>
        <p:spPr>
          <a:xfrm>
            <a:off x="6908667" y="2060848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B050"/>
                </a:solidFill>
              </a:rPr>
              <a:t>写入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19" name="直接箭头连接符 18"/>
          <p:cNvCxnSpPr/>
          <p:nvPr/>
        </p:nvCxnSpPr>
        <p:spPr bwMode="auto">
          <a:xfrm>
            <a:off x="7811728" y="2755463"/>
            <a:ext cx="648704" cy="1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6876256" y="2601575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恢复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7504" y="1403484"/>
            <a:ext cx="49685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800" b="1" dirty="0" smtClean="0"/>
              <a:t>目的：海量数据的可靠存储</a:t>
            </a:r>
            <a:r>
              <a:rPr lang="en-US" altLang="zh-CN" sz="1800" b="1" dirty="0" smtClean="0"/>
              <a:t>/</a:t>
            </a:r>
            <a:r>
              <a:rPr lang="zh-CN" altLang="en-US" sz="1800" b="1" dirty="0" smtClean="0"/>
              <a:t>归档和有效管理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418812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850188" cy="4572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数据存储（续）</a:t>
            </a:r>
          </a:p>
        </p:txBody>
      </p:sp>
      <p:sp>
        <p:nvSpPr>
          <p:cNvPr id="11268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54695C38-1C57-4084-80D8-83CD87301F3A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8</a:t>
            </a:fld>
            <a:endParaRPr lang="en-US" altLang="zh-CN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395535" y="1340768"/>
            <a:ext cx="4680521" cy="3021541"/>
            <a:chOff x="251519" y="1426608"/>
            <a:chExt cx="4680521" cy="3021541"/>
          </a:xfrm>
        </p:grpSpPr>
        <p:sp>
          <p:nvSpPr>
            <p:cNvPr id="3" name="文本框 2"/>
            <p:cNvSpPr txBox="1"/>
            <p:nvPr/>
          </p:nvSpPr>
          <p:spPr>
            <a:xfrm>
              <a:off x="2339752" y="1450132"/>
              <a:ext cx="1080120" cy="307777"/>
            </a:xfrm>
            <a:prstGeom prst="rect">
              <a:avLst/>
            </a:prstGeom>
            <a:solidFill>
              <a:srgbClr val="0070C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Web</a:t>
              </a:r>
              <a:r>
                <a:rPr lang="zh-CN" altLang="en-US" dirty="0" smtClean="0"/>
                <a:t>应用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71482" y="2095909"/>
              <a:ext cx="3488668" cy="307777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API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171482" y="2564904"/>
              <a:ext cx="1080120" cy="307777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元数据节点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375756" y="2564904"/>
              <a:ext cx="1080120" cy="307777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资源节点</a:t>
              </a:r>
              <a:r>
                <a:rPr lang="en-US" altLang="zh-CN" dirty="0" smtClean="0"/>
                <a:t>1</a:t>
              </a:r>
              <a:endParaRPr lang="zh-CN" altLang="en-US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580030" y="2564903"/>
              <a:ext cx="1080120" cy="307777"/>
            </a:xfrm>
            <a:prstGeom prst="rect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资源节点</a:t>
              </a:r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187624" y="3356992"/>
              <a:ext cx="720080" cy="307777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数据库</a:t>
              </a:r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070745" y="3364569"/>
              <a:ext cx="876457" cy="276999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 smtClean="0"/>
                <a:t>GlusterFS</a:t>
              </a:r>
              <a:endParaRPr lang="zh-CN" altLang="en-US" sz="1200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091435" y="3364569"/>
              <a:ext cx="576064" cy="276999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 smtClean="0"/>
                <a:t>Ceph</a:t>
              </a:r>
              <a:endParaRPr lang="zh-CN" altLang="en-US" sz="12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3793453" y="3344100"/>
              <a:ext cx="866697" cy="276999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 smtClean="0"/>
                <a:t>LustreFS</a:t>
              </a:r>
              <a:endParaRPr lang="zh-CN" altLang="en-US" sz="120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187624" y="4142185"/>
              <a:ext cx="504056" cy="27699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SSD</a:t>
              </a:r>
              <a:endParaRPr lang="zh-CN" altLang="en-US" sz="120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63688" y="4149080"/>
              <a:ext cx="629047" cy="27699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SATA</a:t>
              </a:r>
              <a:endParaRPr lang="zh-CN" altLang="en-US" sz="120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3163443" y="4129335"/>
              <a:ext cx="630010" cy="27699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Tape</a:t>
              </a:r>
              <a:endParaRPr lang="zh-CN" altLang="en-US" sz="120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483767" y="4143193"/>
              <a:ext cx="635597" cy="27699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RAID</a:t>
              </a:r>
              <a:endParaRPr lang="zh-CN" altLang="en-US" sz="1200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823990" y="4140372"/>
              <a:ext cx="836160" cy="276999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/>
                <a:t>其他</a:t>
              </a:r>
              <a:r>
                <a:rPr lang="en-US" altLang="zh-CN" sz="1200" dirty="0" smtClean="0"/>
                <a:t>MSD</a:t>
              </a:r>
              <a:endParaRPr lang="zh-CN" altLang="en-US" sz="1200" dirty="0"/>
            </a:p>
          </p:txBody>
        </p:sp>
        <p:cxnSp>
          <p:nvCxnSpPr>
            <p:cNvPr id="7" name="直接连接符 6"/>
            <p:cNvCxnSpPr/>
            <p:nvPr/>
          </p:nvCxnSpPr>
          <p:spPr bwMode="auto">
            <a:xfrm>
              <a:off x="323528" y="1916832"/>
              <a:ext cx="4608512" cy="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接连接符 28"/>
            <p:cNvCxnSpPr/>
            <p:nvPr/>
          </p:nvCxnSpPr>
          <p:spPr bwMode="auto">
            <a:xfrm>
              <a:off x="323528" y="2996952"/>
              <a:ext cx="4536504" cy="72008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直接连接符 29"/>
            <p:cNvCxnSpPr/>
            <p:nvPr/>
          </p:nvCxnSpPr>
          <p:spPr bwMode="auto">
            <a:xfrm>
              <a:off x="323528" y="3933056"/>
              <a:ext cx="4536503" cy="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文本框 7"/>
            <p:cNvSpPr txBox="1"/>
            <p:nvPr/>
          </p:nvSpPr>
          <p:spPr>
            <a:xfrm>
              <a:off x="251519" y="4140372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硬件层</a:t>
              </a:r>
              <a:endParaRPr lang="zh-CN" altLang="en-US" b="1" dirty="0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51519" y="3340182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系统层</a:t>
              </a:r>
              <a:endParaRPr lang="zh-CN" altLang="en-US" b="1" dirty="0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23527" y="2293638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管理层</a:t>
              </a:r>
              <a:endParaRPr lang="zh-CN" altLang="en-US" b="1" dirty="0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23527" y="1426608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/>
                <a:t>应用层</a:t>
              </a:r>
              <a:endParaRPr lang="zh-CN" altLang="en-US" b="1" dirty="0"/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936105" y="4345359"/>
            <a:ext cx="3419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存储系统架构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06088" y="4622358"/>
            <a:ext cx="30137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000" b="1" dirty="0">
                <a:solidFill>
                  <a:srgbClr val="7030A0"/>
                </a:solidFill>
              </a:rPr>
              <a:t>特点</a:t>
            </a:r>
            <a:endParaRPr lang="en-US" altLang="zh-CN" sz="2000" b="1" dirty="0" smtClean="0">
              <a:solidFill>
                <a:srgbClr val="7030A0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分布式存储：跨节点、跨地域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扩展性：各层可独立扩展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异构支持：系统层、硬件层</a:t>
            </a:r>
            <a:endParaRPr lang="en-US" altLang="zh-CN" b="1" dirty="0" smtClean="0"/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b="1" dirty="0" smtClean="0"/>
              <a:t>资源聚合与共享：接入资源节点</a:t>
            </a:r>
            <a:endParaRPr lang="en-US" altLang="zh-CN" b="1" dirty="0" smtClean="0"/>
          </a:p>
        </p:txBody>
      </p:sp>
      <p:grpSp>
        <p:nvGrpSpPr>
          <p:cNvPr id="58" name="组合 57"/>
          <p:cNvGrpSpPr/>
          <p:nvPr/>
        </p:nvGrpSpPr>
        <p:grpSpPr>
          <a:xfrm>
            <a:off x="5580112" y="1804117"/>
            <a:ext cx="3289258" cy="2344963"/>
            <a:chOff x="5810145" y="1529205"/>
            <a:chExt cx="3289258" cy="2344963"/>
          </a:xfrm>
        </p:grpSpPr>
        <p:grpSp>
          <p:nvGrpSpPr>
            <p:cNvPr id="41" name="组合 40"/>
            <p:cNvGrpSpPr/>
            <p:nvPr/>
          </p:nvGrpSpPr>
          <p:grpSpPr>
            <a:xfrm>
              <a:off x="5810145" y="2370109"/>
              <a:ext cx="792088" cy="698851"/>
              <a:chOff x="5220072" y="2154085"/>
              <a:chExt cx="792088" cy="698851"/>
            </a:xfrm>
          </p:grpSpPr>
          <p:sp>
            <p:nvSpPr>
              <p:cNvPr id="38" name="椭圆 37"/>
              <p:cNvSpPr/>
              <p:nvPr/>
            </p:nvSpPr>
            <p:spPr bwMode="auto">
              <a:xfrm>
                <a:off x="5220072" y="2154085"/>
                <a:ext cx="792088" cy="69885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5220072" y="2275599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err="1" smtClean="0"/>
                  <a:t>Gluster</a:t>
                </a:r>
                <a:r>
                  <a:rPr lang="zh-CN" altLang="en-US" sz="1200" b="1" dirty="0" smtClean="0"/>
                  <a:t>服务器</a:t>
                </a:r>
                <a:endParaRPr lang="zh-CN" altLang="en-US" sz="1200" b="1" dirty="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7697643" y="1529205"/>
              <a:ext cx="792088" cy="698851"/>
              <a:chOff x="5220072" y="2154085"/>
              <a:chExt cx="792088" cy="698851"/>
            </a:xfrm>
          </p:grpSpPr>
          <p:sp>
            <p:nvSpPr>
              <p:cNvPr id="45" name="椭圆 44"/>
              <p:cNvSpPr/>
              <p:nvPr/>
            </p:nvSpPr>
            <p:spPr bwMode="auto">
              <a:xfrm>
                <a:off x="5220072" y="2154085"/>
                <a:ext cx="792088" cy="69885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5220072" y="2275599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err="1" smtClean="0"/>
                  <a:t>Gluster</a:t>
                </a:r>
                <a:r>
                  <a:rPr lang="zh-CN" altLang="en-US" sz="1200" b="1" dirty="0"/>
                  <a:t>客户端</a:t>
                </a: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7706244" y="2392281"/>
              <a:ext cx="792088" cy="698851"/>
              <a:chOff x="5220072" y="2154085"/>
              <a:chExt cx="792088" cy="698851"/>
            </a:xfrm>
          </p:grpSpPr>
          <p:sp>
            <p:nvSpPr>
              <p:cNvPr id="48" name="椭圆 47"/>
              <p:cNvSpPr/>
              <p:nvPr/>
            </p:nvSpPr>
            <p:spPr bwMode="auto">
              <a:xfrm>
                <a:off x="5220072" y="2154085"/>
                <a:ext cx="792088" cy="69885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5220072" y="2275599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err="1" smtClean="0"/>
                  <a:t>Gluster</a:t>
                </a:r>
                <a:r>
                  <a:rPr lang="zh-CN" altLang="en-US" sz="1200" b="1" dirty="0"/>
                  <a:t>客户端</a:t>
                </a: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7695973" y="3175317"/>
              <a:ext cx="792088" cy="698851"/>
              <a:chOff x="5220072" y="2154085"/>
              <a:chExt cx="792088" cy="698851"/>
            </a:xfrm>
          </p:grpSpPr>
          <p:sp>
            <p:nvSpPr>
              <p:cNvPr id="51" name="椭圆 50"/>
              <p:cNvSpPr/>
              <p:nvPr/>
            </p:nvSpPr>
            <p:spPr bwMode="auto">
              <a:xfrm>
                <a:off x="5220072" y="2154085"/>
                <a:ext cx="792088" cy="698851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pitchFamily="2" charset="-122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5220072" y="2275599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 err="1" smtClean="0"/>
                  <a:t>Gluster</a:t>
                </a:r>
                <a:r>
                  <a:rPr lang="zh-CN" altLang="en-US" sz="1200" b="1" dirty="0"/>
                  <a:t>客户端</a:t>
                </a:r>
              </a:p>
            </p:txBody>
          </p:sp>
        </p:grpSp>
        <p:cxnSp>
          <p:nvCxnSpPr>
            <p:cNvPr id="43" name="直接箭头连接符 42"/>
            <p:cNvCxnSpPr>
              <a:stCxn id="38" idx="6"/>
              <a:endCxn id="46" idx="1"/>
            </p:cNvCxnSpPr>
            <p:nvPr/>
          </p:nvCxnSpPr>
          <p:spPr bwMode="auto">
            <a:xfrm flipV="1">
              <a:off x="6602233" y="1881552"/>
              <a:ext cx="1095410" cy="837983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直接箭头连接符 53"/>
            <p:cNvCxnSpPr>
              <a:stCxn id="38" idx="6"/>
              <a:endCxn id="49" idx="1"/>
            </p:cNvCxnSpPr>
            <p:nvPr/>
          </p:nvCxnSpPr>
          <p:spPr bwMode="auto">
            <a:xfrm>
              <a:off x="6602233" y="2719535"/>
              <a:ext cx="1104011" cy="25093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6" name="直接箭头连接符 55"/>
            <p:cNvCxnSpPr>
              <a:stCxn id="38" idx="6"/>
              <a:endCxn id="51" idx="2"/>
            </p:cNvCxnSpPr>
            <p:nvPr/>
          </p:nvCxnSpPr>
          <p:spPr bwMode="auto">
            <a:xfrm>
              <a:off x="6602233" y="2719535"/>
              <a:ext cx="1093740" cy="805208"/>
            </a:xfrm>
            <a:prstGeom prst="straightConnector1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0" name="文本框 59"/>
            <p:cNvSpPr txBox="1"/>
            <p:nvPr/>
          </p:nvSpPr>
          <p:spPr>
            <a:xfrm>
              <a:off x="6602233" y="1958665"/>
              <a:ext cx="7920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只读挂载</a:t>
              </a:r>
              <a:endParaRPr lang="zh-CN" altLang="en-US" sz="1000" dirty="0"/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6855451" y="2505718"/>
              <a:ext cx="7920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读写挂载</a:t>
              </a:r>
              <a:endParaRPr lang="zh-CN" altLang="en-US" sz="1000" dirty="0"/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6753059" y="3234184"/>
              <a:ext cx="7920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 smtClean="0"/>
                <a:t>ACL</a:t>
              </a:r>
              <a:r>
                <a:rPr lang="zh-CN" altLang="en-US" sz="1000" dirty="0" smtClean="0"/>
                <a:t>支持</a:t>
              </a:r>
              <a:endParaRPr lang="zh-CN" altLang="en-US" sz="1000" dirty="0"/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486701" y="1692974"/>
              <a:ext cx="612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只读</a:t>
              </a:r>
              <a:endParaRPr lang="zh-CN" altLang="en-US" sz="1000" dirty="0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459788" y="2618595"/>
              <a:ext cx="6127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读写</a:t>
              </a:r>
              <a:endParaRPr lang="zh-CN" altLang="en-US" sz="1000" dirty="0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8459788" y="3370422"/>
              <a:ext cx="612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0" dirty="0" smtClean="0"/>
                <a:t>用户</a:t>
              </a:r>
              <a:r>
                <a:rPr lang="en-US" altLang="zh-CN" sz="1000" dirty="0" smtClean="0"/>
                <a:t>ACL</a:t>
              </a:r>
              <a:endParaRPr lang="zh-CN" altLang="en-US" sz="1000" dirty="0"/>
            </a:p>
          </p:txBody>
        </p:sp>
      </p:grpSp>
      <p:sp>
        <p:nvSpPr>
          <p:cNvPr id="67" name="文本框 66"/>
          <p:cNvSpPr txBox="1"/>
          <p:nvPr/>
        </p:nvSpPr>
        <p:spPr>
          <a:xfrm>
            <a:off x="5868144" y="1412776"/>
            <a:ext cx="225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数据安全</a:t>
            </a:r>
            <a:r>
              <a:rPr lang="en-US" altLang="zh-CN" b="1" dirty="0" smtClean="0">
                <a:solidFill>
                  <a:srgbClr val="FF0000"/>
                </a:solidFill>
              </a:rPr>
              <a:t>——</a:t>
            </a:r>
            <a:r>
              <a:rPr lang="zh-CN" altLang="en-US" b="1" dirty="0" smtClean="0">
                <a:solidFill>
                  <a:srgbClr val="FF0000"/>
                </a:solidFill>
              </a:rPr>
              <a:t>访问控制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652432" y="4487054"/>
            <a:ext cx="2253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数据安全</a:t>
            </a:r>
            <a:r>
              <a:rPr lang="en-US" altLang="zh-CN" b="1" dirty="0" smtClean="0">
                <a:solidFill>
                  <a:srgbClr val="FF0000"/>
                </a:solidFill>
              </a:rPr>
              <a:t>——</a:t>
            </a:r>
            <a:r>
              <a:rPr lang="zh-CN" altLang="en-US" b="1" dirty="0" smtClean="0">
                <a:solidFill>
                  <a:srgbClr val="FF0000"/>
                </a:solidFill>
              </a:rPr>
              <a:t>可靠存储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4645903" y="5063609"/>
            <a:ext cx="947006" cy="46166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工作区</a:t>
            </a:r>
            <a:endParaRPr lang="en-US" altLang="zh-CN" sz="1200" dirty="0" smtClean="0"/>
          </a:p>
          <a:p>
            <a:r>
              <a:rPr lang="en-US" altLang="zh-CN" sz="1200" dirty="0" err="1" smtClean="0"/>
              <a:t>GlusterFS</a:t>
            </a:r>
            <a:endParaRPr lang="zh-CN" altLang="en-US" sz="1200" dirty="0"/>
          </a:p>
        </p:txBody>
      </p:sp>
      <p:sp>
        <p:nvSpPr>
          <p:cNvPr id="70" name="文本框 69"/>
          <p:cNvSpPr txBox="1"/>
          <p:nvPr/>
        </p:nvSpPr>
        <p:spPr>
          <a:xfrm>
            <a:off x="6050230" y="5085184"/>
            <a:ext cx="915904" cy="461665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备份区</a:t>
            </a:r>
            <a:endParaRPr lang="en-US" altLang="zh-CN" sz="1200" dirty="0" smtClean="0"/>
          </a:p>
          <a:p>
            <a:r>
              <a:rPr lang="en-US" altLang="zh-CN" sz="1200" dirty="0" err="1" smtClean="0"/>
              <a:t>GlusterFS</a:t>
            </a:r>
            <a:endParaRPr lang="zh-CN" altLang="en-US" sz="1200" dirty="0"/>
          </a:p>
        </p:txBody>
      </p:sp>
      <p:sp>
        <p:nvSpPr>
          <p:cNvPr id="71" name="文本框 70"/>
          <p:cNvSpPr txBox="1"/>
          <p:nvPr/>
        </p:nvSpPr>
        <p:spPr>
          <a:xfrm>
            <a:off x="4427984" y="5837202"/>
            <a:ext cx="623895" cy="400110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err="1" smtClean="0"/>
              <a:t>Gluster</a:t>
            </a:r>
            <a:r>
              <a:rPr lang="zh-CN" altLang="en-US" sz="1000" dirty="0" smtClean="0"/>
              <a:t>副本</a:t>
            </a:r>
            <a:r>
              <a:rPr lang="en-US" altLang="zh-CN" sz="1000" dirty="0" smtClean="0"/>
              <a:t>1</a:t>
            </a:r>
            <a:endParaRPr lang="zh-CN" altLang="en-US" sz="1000" dirty="0"/>
          </a:p>
        </p:txBody>
      </p:sp>
      <p:sp>
        <p:nvSpPr>
          <p:cNvPr id="72" name="文本框 71"/>
          <p:cNvSpPr txBox="1"/>
          <p:nvPr/>
        </p:nvSpPr>
        <p:spPr>
          <a:xfrm>
            <a:off x="5119406" y="5837202"/>
            <a:ext cx="596687" cy="400110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err="1" smtClean="0"/>
              <a:t>Gluster</a:t>
            </a:r>
            <a:r>
              <a:rPr lang="zh-CN" altLang="en-US" sz="1000" dirty="0" smtClean="0"/>
              <a:t>副本</a:t>
            </a:r>
            <a:r>
              <a:rPr lang="en-US" altLang="zh-CN" sz="1000" dirty="0"/>
              <a:t>2</a:t>
            </a:r>
            <a:endParaRPr lang="zh-CN" altLang="en-US" sz="1000" dirty="0"/>
          </a:p>
        </p:txBody>
      </p:sp>
      <p:sp>
        <p:nvSpPr>
          <p:cNvPr id="73" name="文本框 72"/>
          <p:cNvSpPr txBox="1"/>
          <p:nvPr/>
        </p:nvSpPr>
        <p:spPr>
          <a:xfrm>
            <a:off x="5920329" y="5837202"/>
            <a:ext cx="623895" cy="400110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err="1" smtClean="0"/>
              <a:t>Gluster</a:t>
            </a:r>
            <a:r>
              <a:rPr lang="zh-CN" altLang="en-US" sz="1000" dirty="0" smtClean="0"/>
              <a:t>副本</a:t>
            </a:r>
            <a:r>
              <a:rPr lang="en-US" altLang="zh-CN" sz="1000" dirty="0" smtClean="0"/>
              <a:t>1</a:t>
            </a:r>
            <a:endParaRPr lang="zh-CN" altLang="en-US" sz="1000" dirty="0"/>
          </a:p>
        </p:txBody>
      </p:sp>
      <p:sp>
        <p:nvSpPr>
          <p:cNvPr id="74" name="文本框 73"/>
          <p:cNvSpPr txBox="1"/>
          <p:nvPr/>
        </p:nvSpPr>
        <p:spPr>
          <a:xfrm>
            <a:off x="6639609" y="5837202"/>
            <a:ext cx="596687" cy="400110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 dirty="0" err="1" smtClean="0"/>
              <a:t>Gluster</a:t>
            </a:r>
            <a:r>
              <a:rPr lang="zh-CN" altLang="en-US" sz="1000" dirty="0" smtClean="0"/>
              <a:t>副本</a:t>
            </a:r>
            <a:r>
              <a:rPr lang="en-US" altLang="zh-CN" sz="1000" dirty="0"/>
              <a:t>2</a:t>
            </a:r>
            <a:endParaRPr lang="zh-CN" altLang="en-US" sz="1000" dirty="0"/>
          </a:p>
        </p:txBody>
      </p:sp>
      <p:sp>
        <p:nvSpPr>
          <p:cNvPr id="11264" name="圆柱形 11263"/>
          <p:cNvSpPr/>
          <p:nvPr/>
        </p:nvSpPr>
        <p:spPr bwMode="auto">
          <a:xfrm>
            <a:off x="8316466" y="5063609"/>
            <a:ext cx="792038" cy="1173703"/>
          </a:xfrm>
          <a:prstGeom prst="ca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1265" name="文本框 11264"/>
          <p:cNvSpPr txBox="1"/>
          <p:nvPr/>
        </p:nvSpPr>
        <p:spPr>
          <a:xfrm>
            <a:off x="8423794" y="5473705"/>
            <a:ext cx="612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/>
              <a:t>备份中心</a:t>
            </a:r>
            <a:endParaRPr lang="zh-CN" altLang="en-US" b="1" dirty="0"/>
          </a:p>
        </p:txBody>
      </p:sp>
      <p:sp>
        <p:nvSpPr>
          <p:cNvPr id="11267" name="右箭头 11266"/>
          <p:cNvSpPr/>
          <p:nvPr/>
        </p:nvSpPr>
        <p:spPr bwMode="auto">
          <a:xfrm>
            <a:off x="7495646" y="5316016"/>
            <a:ext cx="820770" cy="521186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308254" y="5199003"/>
            <a:ext cx="936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 smtClean="0"/>
              <a:t>全局备份</a:t>
            </a:r>
            <a:endParaRPr lang="zh-CN" altLang="en-US" sz="1000" b="1" dirty="0"/>
          </a:p>
        </p:txBody>
      </p:sp>
      <p:sp>
        <p:nvSpPr>
          <p:cNvPr id="11269" name="椭圆 11268"/>
          <p:cNvSpPr/>
          <p:nvPr/>
        </p:nvSpPr>
        <p:spPr bwMode="auto">
          <a:xfrm>
            <a:off x="3982157" y="4853479"/>
            <a:ext cx="3686187" cy="167186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  <p:transition advTm="58929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922840" cy="4572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dirty="0" smtClean="0"/>
              <a:t>数据存储（续）</a:t>
            </a:r>
          </a:p>
        </p:txBody>
      </p:sp>
      <p:sp>
        <p:nvSpPr>
          <p:cNvPr id="13316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2DE68323-4A07-4C43-896C-D6A81A0E6740}" type="slidenum">
              <a:rPr lang="zh-CN" altLang="en-US" sz="1200" b="0" smtClean="0">
                <a:solidFill>
                  <a:schemeClr val="bg1"/>
                </a:solidFill>
                <a:latin typeface="Impact" pitchFamily="34" charset="0"/>
              </a:rPr>
              <a:pPr algn="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9</a:t>
            </a:fld>
            <a:endParaRPr lang="zh-CN" altLang="en-US" sz="1200" b="0" dirty="0" smtClean="0">
              <a:solidFill>
                <a:schemeClr val="bg1"/>
              </a:solidFill>
              <a:latin typeface="Impact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95" y="1772816"/>
            <a:ext cx="1632549" cy="249714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6" y="4653136"/>
            <a:ext cx="3808822" cy="13056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3015" r="2750"/>
          <a:stretch/>
        </p:blipFill>
        <p:spPr>
          <a:xfrm>
            <a:off x="609600" y="4509120"/>
            <a:ext cx="3816424" cy="1606404"/>
          </a:xfrm>
          <a:prstGeom prst="rect">
            <a:avLst/>
          </a:prstGeom>
        </p:spPr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5895028" y="4091247"/>
            <a:ext cx="2088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800" dirty="0" smtClean="0">
                <a:solidFill>
                  <a:srgbClr val="C00000"/>
                </a:solidFill>
              </a:rPr>
              <a:t>Web</a:t>
            </a:r>
            <a:r>
              <a:rPr lang="zh-CN" altLang="en-US" sz="1800" dirty="0">
                <a:solidFill>
                  <a:srgbClr val="C00000"/>
                </a:solidFill>
              </a:rPr>
              <a:t>前端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410" y="1951659"/>
            <a:ext cx="2044578" cy="18040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20" y="1844824"/>
            <a:ext cx="1709596" cy="1940752"/>
          </a:xfrm>
          <a:prstGeom prst="rect">
            <a:avLst/>
          </a:prstGeom>
        </p:spPr>
      </p:pic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1916410" y="2830845"/>
            <a:ext cx="1692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 smtClean="0">
                <a:solidFill>
                  <a:srgbClr val="C00000"/>
                </a:solidFill>
              </a:rPr>
              <a:t>数据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1439574" y="6165304"/>
            <a:ext cx="16922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 algn="l" eaLnBrk="0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800" dirty="0" smtClean="0">
                <a:solidFill>
                  <a:srgbClr val="C00000"/>
                </a:solidFill>
              </a:rPr>
              <a:t>元数据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76868" y="1311151"/>
            <a:ext cx="2040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7030A0"/>
                </a:solidFill>
              </a:rPr>
              <a:t>系统部分展示</a:t>
            </a:r>
            <a:endParaRPr lang="zh-CN" altLang="en-US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Tm="12656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CSNS讲演稿母板</Template>
  <TotalTime>13179</TotalTime>
  <Pages>0</Pages>
  <Words>1120</Words>
  <Characters>0</Characters>
  <Application>Microsoft Office PowerPoint</Application>
  <DocSecurity>0</DocSecurity>
  <PresentationFormat>全屏显示(4:3)</PresentationFormat>
  <Lines>0</Lines>
  <Paragraphs>420</Paragraphs>
  <Slides>21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华文仿宋</vt:lpstr>
      <vt:lpstr>华文行楷</vt:lpstr>
      <vt:lpstr>宋体</vt:lpstr>
      <vt:lpstr>Microsoft YaHei</vt:lpstr>
      <vt:lpstr>Arial</vt:lpstr>
      <vt:lpstr>Impact</vt:lpstr>
      <vt:lpstr>Wingdings</vt:lpstr>
      <vt:lpstr>1_CSNS讲演稿母板</vt:lpstr>
      <vt:lpstr>中国散裂中子源（CSNS）数据管理和云分析平台</vt:lpstr>
      <vt:lpstr>大纲</vt:lpstr>
      <vt:lpstr>背景</vt:lpstr>
      <vt:lpstr>CSNS 数据流概览</vt:lpstr>
      <vt:lpstr>数据传输</vt:lpstr>
      <vt:lpstr>数据传输（续）</vt:lpstr>
      <vt:lpstr>数据存储——基于iRODS</vt:lpstr>
      <vt:lpstr>数据存储（续）</vt:lpstr>
      <vt:lpstr>数据存储（续）</vt:lpstr>
      <vt:lpstr>元数据目录——基于ICAT</vt:lpstr>
      <vt:lpstr>元数据目录（续）</vt:lpstr>
      <vt:lpstr>元数据目录（续）</vt:lpstr>
      <vt:lpstr>数据访问——CSNS Portal</vt:lpstr>
      <vt:lpstr>数据访问（续）</vt:lpstr>
      <vt:lpstr>云分析平台——基于OpenStack</vt:lpstr>
      <vt:lpstr>云分析平台（续）</vt:lpstr>
      <vt:lpstr>云分析平台（续） </vt:lpstr>
      <vt:lpstr>展望</vt:lpstr>
      <vt:lpstr>展望（续）</vt:lpstr>
      <vt:lpstr>展望（续）</vt:lpstr>
      <vt:lpstr>PowerPoint 演示文稿</vt:lpstr>
    </vt:vector>
  </TitlesOfParts>
  <Company>IHEP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IHEP</dc:creator>
  <cp:lastModifiedBy>unknown</cp:lastModifiedBy>
  <cp:revision>1331</cp:revision>
  <cp:lastPrinted>1601-01-01T00:00:00Z</cp:lastPrinted>
  <dcterms:created xsi:type="dcterms:W3CDTF">2007-01-27T11:50:30Z</dcterms:created>
  <dcterms:modified xsi:type="dcterms:W3CDTF">2017-06-05T07:57:43Z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2052-6.6.0.2671</vt:lpwstr>
  </property>
</Properties>
</file>