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1" r:id="rId4"/>
    <p:sldId id="271" r:id="rId5"/>
    <p:sldId id="260" r:id="rId6"/>
    <p:sldId id="272" r:id="rId7"/>
    <p:sldId id="273" r:id="rId8"/>
    <p:sldId id="259" r:id="rId9"/>
    <p:sldId id="270" r:id="rId10"/>
    <p:sldId id="262" r:id="rId11"/>
    <p:sldId id="263" r:id="rId12"/>
    <p:sldId id="275" r:id="rId13"/>
    <p:sldId id="274" r:id="rId14"/>
    <p:sldId id="276" r:id="rId15"/>
    <p:sldId id="264" r:id="rId16"/>
    <p:sldId id="277" r:id="rId17"/>
    <p:sldId id="278" r:id="rId18"/>
    <p:sldId id="279" r:id="rId19"/>
    <p:sldId id="265" r:id="rId20"/>
    <p:sldId id="280" r:id="rId21"/>
    <p:sldId id="281" r:id="rId22"/>
    <p:sldId id="269" r:id="rId23"/>
    <p:sldId id="283" r:id="rId24"/>
    <p:sldId id="266" r:id="rId25"/>
    <p:sldId id="282" r:id="rId26"/>
    <p:sldId id="267" r:id="rId27"/>
    <p:sldId id="268" r:id="rId28"/>
    <p:sldId id="284" r:id="rId29"/>
    <p:sldId id="285" r:id="rId30"/>
    <p:sldId id="258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outline" id="{C0377818-BCAF-4FC1-9BED-93DE8326B394}">
          <p14:sldIdLst>
            <p14:sldId id="256"/>
            <p14:sldId id="257"/>
          </p14:sldIdLst>
        </p14:section>
        <p14:section name="1. JUNO experiment" id="{59BC621F-0337-433F-BBEE-522F38398DB0}">
          <p14:sldIdLst>
            <p14:sldId id="261"/>
            <p14:sldId id="271"/>
          </p14:sldIdLst>
        </p14:section>
        <p14:section name="2. offline software" id="{340BCFED-F890-43A0-9A74-30C3A70D36EF}">
          <p14:sldIdLst>
            <p14:sldId id="260"/>
            <p14:sldId id="272"/>
            <p14:sldId id="273"/>
          </p14:sldIdLst>
        </p14:section>
        <p14:section name="3. software release" id="{AC5F919E-8C3C-402B-8DA2-AEDC41089AEC}">
          <p14:sldIdLst>
            <p14:sldId id="259"/>
          </p14:sldIdLst>
        </p14:section>
        <p14:section name="3.1 软件发布流程" id="{D1E992B4-CFD6-4A12-9E4D-239D84278299}">
          <p14:sldIdLst>
            <p14:sldId id="270"/>
            <p14:sldId id="262"/>
          </p14:sldIdLst>
        </p14:section>
        <p14:section name="3.2 版本控制管理" id="{C6600B9B-6B22-4066-85F7-CF4A23DBC096}">
          <p14:sldIdLst>
            <p14:sldId id="263"/>
            <p14:sldId id="275"/>
            <p14:sldId id="274"/>
            <p14:sldId id="276"/>
          </p14:sldIdLst>
        </p14:section>
        <p14:section name="3.3 软件的编译" id="{7727F4E7-B236-4A15-B389-F04BA07824A9}">
          <p14:sldIdLst>
            <p14:sldId id="264"/>
            <p14:sldId id="277"/>
            <p14:sldId id="278"/>
            <p14:sldId id="279"/>
          </p14:sldIdLst>
        </p14:section>
        <p14:section name="3.4 软件的部署和外部库管理" id="{A5E41768-8064-42CB-83D6-D3E8361DF64E}">
          <p14:sldIdLst>
            <p14:sldId id="265"/>
            <p14:sldId id="280"/>
            <p14:sldId id="281"/>
            <p14:sldId id="269"/>
          </p14:sldIdLst>
        </p14:section>
        <p14:section name="3.5 测试、测量和检查" id="{38B7D460-402F-43F9-9BA4-859E8421D2E2}">
          <p14:sldIdLst>
            <p14:sldId id="283"/>
            <p14:sldId id="266"/>
            <p14:sldId id="282"/>
            <p14:sldId id="267"/>
            <p14:sldId id="268"/>
            <p14:sldId id="284"/>
            <p14:sldId id="285"/>
          </p14:sldIdLst>
        </p14:section>
        <p14:section name="summary" id="{0B0E6A7D-A090-476D-90EC-52759649EECB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o Lin" initials="TL" lastIdx="0" clrIdx="0">
    <p:extLst>
      <p:ext uri="{19B8F6BF-5375-455C-9EA6-DF929625EA0E}">
        <p15:presenceInfo xmlns:p15="http://schemas.microsoft.com/office/powerpoint/2012/main" userId="247276620f1f46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13" autoAdjust="0"/>
  </p:normalViewPr>
  <p:slideViewPr>
    <p:cSldViewPr snapToGrid="0">
      <p:cViewPr varScale="1">
        <p:scale>
          <a:sx n="105" d="100"/>
          <a:sy n="105" d="100"/>
        </p:scale>
        <p:origin x="15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76283-1067-46BA-A954-05BB3D766C6D}" type="datetimeFigureOut">
              <a:rPr lang="zh-CN" altLang="en-US" smtClean="0"/>
              <a:t>2017/6/5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B3999-A51C-492F-BE21-6B4746D08E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1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3999-A51C-492F-BE21-6B4746D08E4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646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需要思考一下。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3999-A51C-492F-BE21-6B4746D08E4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54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3999-A51C-492F-BE21-6B4746D08E4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749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软件的分发，用户的使用，</a:t>
            </a:r>
            <a:r>
              <a:rPr lang="en-US" altLang="zh-CN" dirty="0" err="1" smtClean="0"/>
              <a:t>cvmfs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3999-A51C-492F-BE21-6B4746D08E4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530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3999-A51C-492F-BE21-6B4746D08E4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805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JunoTest</a:t>
            </a:r>
            <a:r>
              <a:rPr lang="zh-CN" altLang="en-US" dirty="0" smtClean="0"/>
              <a:t>，以及分布式的工具</a:t>
            </a:r>
            <a:endParaRPr lang="en-US" altLang="zh-CN" dirty="0" smtClean="0"/>
          </a:p>
          <a:p>
            <a:r>
              <a:rPr lang="zh-CN" altLang="en-US" dirty="0" smtClean="0"/>
              <a:t>询问赵宝琦最新的进展。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3999-A51C-492F-BE21-6B4746D08E4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222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3999-A51C-492F-BE21-6B4746D08E4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48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3999-A51C-492F-BE21-6B4746D08E4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06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整体实验介绍。让别人知道这个实验是做什么的。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3999-A51C-492F-BE21-6B4746D08E4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70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离线软件的整体介绍。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3999-A51C-492F-BE21-6B4746D08E4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63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用图片可能更好？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3999-A51C-492F-BE21-6B4746D08E4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83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此页待定。重要性其实很难写。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3999-A51C-492F-BE21-6B4746D08E4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597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3999-A51C-492F-BE21-6B4746D08E4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44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整体结构。可以给出后面要说到的子系统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3999-A51C-492F-BE21-6B4746D08E4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743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最主要的是先说明</a:t>
            </a:r>
            <a:r>
              <a:rPr lang="en-US" altLang="zh-CN" dirty="0" err="1" smtClean="0"/>
              <a:t>svn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git</a:t>
            </a:r>
            <a:r>
              <a:rPr lang="zh-CN" altLang="en-US" dirty="0" smtClean="0"/>
              <a:t>的比较。为何用</a:t>
            </a:r>
            <a:r>
              <a:rPr lang="en-US" altLang="zh-CN" dirty="0" err="1" smtClean="0"/>
              <a:t>svn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可提及服务端的管理。李老师建议是否可以在各个实验平台进行统一？</a:t>
            </a:r>
            <a:endParaRPr lang="en-US" altLang="zh-CN" dirty="0" smtClean="0"/>
          </a:p>
          <a:p>
            <a:r>
              <a:rPr lang="en-US" altLang="zh-CN" dirty="0" err="1" smtClean="0"/>
              <a:t>Authzpolicy</a:t>
            </a:r>
            <a:r>
              <a:rPr lang="zh-CN" altLang="en-US" dirty="0" smtClean="0"/>
              <a:t>可以提供更加细的保护力度。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需要插入一些图片。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3999-A51C-492F-BE21-6B4746D08E4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26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可提及 </a:t>
            </a:r>
            <a:r>
              <a:rPr lang="en-US" altLang="zh-CN" dirty="0" smtClean="0"/>
              <a:t>HEPSF packaging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3999-A51C-492F-BE21-6B4746D08E4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26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FD4A-92D3-42BF-80B4-B6E63CFE4157}" type="datetime1">
              <a:rPr lang="zh-CN" altLang="en-US" smtClean="0"/>
              <a:t>2017/6/5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96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3F1D-7814-4050-96DD-6A1D4E7A6B1D}" type="datetime1">
              <a:rPr lang="zh-CN" altLang="en-US" smtClean="0"/>
              <a:t>2017/6/5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21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2B47-9833-4AE1-A860-AC517AE64457}" type="datetime1">
              <a:rPr lang="zh-CN" altLang="en-US" smtClean="0"/>
              <a:t>2017/6/5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26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77BC-6F70-4996-8A00-B56FAAA9130B}" type="datetime1">
              <a:rPr lang="zh-CN" altLang="en-US" smtClean="0"/>
              <a:t>2017/6/5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8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7DD3-0764-400C-8791-00EE33ACC09B}" type="datetime1">
              <a:rPr lang="zh-CN" altLang="en-US" smtClean="0"/>
              <a:t>2017/6/5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86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9672-0731-4A4D-8B82-89E32C10AD61}" type="datetime1">
              <a:rPr lang="zh-CN" altLang="en-US" smtClean="0"/>
              <a:t>2017/6/5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15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DC86-4B3D-40BF-ACA3-286F4B1EEFE5}" type="datetime1">
              <a:rPr lang="zh-CN" altLang="en-US" smtClean="0"/>
              <a:t>2017/6/5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01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07D8-6A7E-4AD4-BB47-3F0D81E92A68}" type="datetime1">
              <a:rPr lang="zh-CN" altLang="en-US" smtClean="0"/>
              <a:t>2017/6/5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43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996-14A0-4386-A022-F29B9C01478B}" type="datetime1">
              <a:rPr lang="zh-CN" altLang="en-US" smtClean="0"/>
              <a:t>2017/6/5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99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99B1-EFD0-427C-8653-C6D5E2B05BBC}" type="datetime1">
              <a:rPr lang="zh-CN" altLang="en-US" smtClean="0"/>
              <a:t>2017/6/5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979E-1746-46DE-8C28-1AFF6E1737F6}" type="datetime1">
              <a:rPr lang="zh-CN" altLang="en-US" smtClean="0"/>
              <a:t>2017/6/5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92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22900" y="28119"/>
            <a:ext cx="2777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fld id="{80EAD906-0EEB-4147-914D-F229DD6915F3}" type="datetime1">
              <a:rPr lang="zh-CN" altLang="en-US" smtClean="0"/>
              <a:pPr/>
              <a:t>2017/6/5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200572" y="28120"/>
            <a:ext cx="657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mtClean="0"/>
              <a:t>/30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023680" y="28121"/>
            <a:ext cx="491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fld id="{D30D9EFE-FAE4-4771-8312-8119134CB00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8857" y="319313"/>
            <a:ext cx="8926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20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江</a:t>
            </a:r>
            <a:r>
              <a:rPr lang="zh-CN" altLang="en-US" dirty="0" smtClean="0"/>
              <a:t>门中微子实验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离线软件的发布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749040"/>
            <a:ext cx="6858000" cy="2678264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林韬 </a:t>
            </a:r>
            <a:endParaRPr lang="en-US" altLang="zh-CN" sz="3200" dirty="0" smtClean="0"/>
          </a:p>
          <a:p>
            <a:r>
              <a:rPr lang="zh-CN" altLang="en-US" dirty="0" smtClean="0"/>
              <a:t>高能所计算中心</a:t>
            </a:r>
            <a:endParaRPr lang="en-US" altLang="zh-CN" dirty="0" smtClean="0"/>
          </a:p>
          <a:p>
            <a:r>
              <a:rPr lang="en-US" altLang="zh-CN" dirty="0" smtClean="0"/>
              <a:t>on </a:t>
            </a:r>
            <a:r>
              <a:rPr lang="en-US" altLang="zh-CN" dirty="0"/>
              <a:t>behalf of JUNO Offline </a:t>
            </a:r>
            <a:r>
              <a:rPr lang="en-US" altLang="zh-CN" dirty="0" smtClean="0"/>
              <a:t>Group</a:t>
            </a:r>
          </a:p>
          <a:p>
            <a:r>
              <a:rPr lang="zh-CN" altLang="en-US" dirty="0" smtClean="0"/>
              <a:t>高能物理计算和软件会议</a:t>
            </a:r>
            <a:endParaRPr lang="en-US" altLang="zh-CN" dirty="0" smtClean="0"/>
          </a:p>
          <a:p>
            <a:r>
              <a:rPr lang="en-US" altLang="zh-CN" dirty="0" smtClean="0"/>
              <a:t>2017/06/06 </a:t>
            </a:r>
            <a:r>
              <a:rPr lang="zh-CN" altLang="en-US" dirty="0" smtClean="0"/>
              <a:t>成都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41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离线软件的发布流程图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514" y="1564165"/>
            <a:ext cx="6374971" cy="5003630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3.1 </a:t>
            </a:r>
            <a:r>
              <a:rPr lang="zh-CN" altLang="en-US" smtClean="0"/>
              <a:t>软件发布流程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55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464" y="4193318"/>
            <a:ext cx="6459496" cy="25264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软件版本控制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zh-CN" altLang="en-US" dirty="0" smtClean="0"/>
              <a:t>采用</a:t>
            </a:r>
            <a:r>
              <a:rPr lang="en-US" altLang="zh-CN" dirty="0" smtClean="0"/>
              <a:t>SVN</a:t>
            </a:r>
            <a:r>
              <a:rPr lang="zh-CN" altLang="en-US" dirty="0" smtClean="0"/>
              <a:t>进行版本控制。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集中式仓库。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允许部分导出。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目录</a:t>
            </a:r>
            <a:r>
              <a:rPr lang="en-US" altLang="zh-CN" dirty="0" smtClean="0"/>
              <a:t>/</a:t>
            </a:r>
            <a:r>
              <a:rPr lang="zh-CN" altLang="en-US" dirty="0" smtClean="0"/>
              <a:t>文件级别的权限控制。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容易定期备份。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r>
              <a:rPr lang="zh-CN" altLang="en-US" dirty="0" smtClean="0"/>
              <a:t>使用</a:t>
            </a:r>
            <a:r>
              <a:rPr lang="en-US" altLang="zh-CN" dirty="0" err="1" smtClean="0"/>
              <a:t>Trac</a:t>
            </a:r>
            <a:r>
              <a:rPr lang="zh-CN" altLang="en-US" dirty="0" smtClean="0"/>
              <a:t>作为管理工具。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WebUI</a:t>
            </a:r>
            <a:r>
              <a:rPr lang="zh-CN" altLang="en-US" dirty="0" smtClean="0"/>
              <a:t>，与</a:t>
            </a:r>
            <a:r>
              <a:rPr lang="en-US" altLang="zh-CN" dirty="0" smtClean="0"/>
              <a:t>SVN</a:t>
            </a:r>
            <a:r>
              <a:rPr lang="zh-CN" altLang="en-US" dirty="0" smtClean="0"/>
              <a:t>无缝整合。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支持</a:t>
            </a:r>
            <a:r>
              <a:rPr lang="en-US" altLang="zh-CN" dirty="0" err="1" smtClean="0"/>
              <a:t>git</a:t>
            </a:r>
            <a:r>
              <a:rPr lang="zh-CN" altLang="en-US" dirty="0" smtClean="0"/>
              <a:t>，支持多仓库。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浏览源码，追踪</a:t>
            </a:r>
            <a:r>
              <a:rPr lang="en-US" altLang="zh-CN" dirty="0" smtClean="0"/>
              <a:t>bug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用户和权限管理。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开源，支持插件。</a:t>
            </a:r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3.2 </a:t>
            </a:r>
            <a:r>
              <a:rPr lang="zh-CN" altLang="en-US" smtClean="0"/>
              <a:t>版本控制管理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SVN</a:t>
            </a:r>
            <a:r>
              <a:rPr lang="zh-CN" altLang="en-US" dirty="0" smtClean="0"/>
              <a:t>仓库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Offline</a:t>
            </a:r>
            <a:r>
              <a:rPr lang="zh-CN" altLang="en-US" dirty="0" smtClean="0"/>
              <a:t>软件包全部存储于同一个仓库中。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</a:t>
            </a:r>
            <a:r>
              <a:rPr lang="en-US" altLang="zh-CN" dirty="0" smtClean="0"/>
              <a:t>AFS</a:t>
            </a:r>
            <a:r>
              <a:rPr lang="zh-CN" altLang="en-US" dirty="0" smtClean="0"/>
              <a:t>上导出需要</a:t>
            </a:r>
            <a:r>
              <a:rPr lang="en-US" altLang="zh-CN" dirty="0" smtClean="0"/>
              <a:t>40s</a:t>
            </a:r>
            <a:r>
              <a:rPr lang="zh-CN" altLang="en-US" dirty="0" smtClean="0"/>
              <a:t>左右的时间。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457" y="2724572"/>
            <a:ext cx="6427146" cy="3991746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3.2 </a:t>
            </a:r>
            <a:r>
              <a:rPr lang="zh-CN" altLang="en-US" smtClean="0"/>
              <a:t>版本控制管理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7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关于</a:t>
            </a:r>
            <a:r>
              <a:rPr lang="en-US" altLang="zh-CN" dirty="0" err="1" smtClean="0"/>
              <a:t>git</a:t>
            </a:r>
            <a:r>
              <a:rPr lang="zh-CN" altLang="en-US" dirty="0" smtClean="0"/>
              <a:t>的考虑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背景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GIT</a:t>
            </a:r>
            <a:r>
              <a:rPr lang="zh-CN" altLang="en-US" dirty="0" smtClean="0"/>
              <a:t>是一个分布式的版本管理系统，使用者有完整的仓库镜像。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GitHub</a:t>
            </a:r>
            <a:r>
              <a:rPr lang="zh-CN" altLang="en-US" dirty="0" smtClean="0"/>
              <a:t>提供了基于</a:t>
            </a:r>
            <a:r>
              <a:rPr lang="en-US" altLang="zh-CN" dirty="0" err="1" smtClean="0"/>
              <a:t>git</a:t>
            </a:r>
            <a:r>
              <a:rPr lang="zh-CN" altLang="en-US" dirty="0" smtClean="0"/>
              <a:t>的软件托管服务，成为开源软件聚集地之一。也有付费的商业版，提供私有仓库。</a:t>
            </a:r>
            <a:endParaRPr lang="en-US" altLang="zh-CN" dirty="0" smtClean="0"/>
          </a:p>
          <a:p>
            <a:r>
              <a:rPr lang="en-US" altLang="zh-CN" dirty="0" smtClean="0"/>
              <a:t>GIT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SVN</a:t>
            </a:r>
            <a:r>
              <a:rPr lang="zh-CN" altLang="en-US" dirty="0" smtClean="0"/>
              <a:t>的使用有很多相似之处，但是有几点暂未满足我们的要求。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它的哲理是“一个项目一个仓库”，无法部分导出。</a:t>
            </a:r>
            <a:endParaRPr lang="en-US" altLang="zh-CN" dirty="0"/>
          </a:p>
          <a:p>
            <a:pPr lvl="1"/>
            <a:r>
              <a:rPr lang="zh-CN" altLang="en-US" dirty="0" smtClean="0"/>
              <a:t>这导致它对大型的仓库支持并不好。需要拆分仓库，同时软件包间的依赖丢失，增加了维护成本。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权限控制问题。</a:t>
            </a:r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3.2 </a:t>
            </a:r>
            <a:r>
              <a:rPr lang="zh-CN" altLang="en-US" smtClean="0"/>
              <a:t>版本控制管理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4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版本控制在多个实验中的思考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无论使用</a:t>
            </a:r>
            <a:r>
              <a:rPr lang="en-US" altLang="zh-CN" dirty="0" smtClean="0"/>
              <a:t>GIT</a:t>
            </a:r>
            <a:r>
              <a:rPr lang="zh-CN" altLang="en-US" dirty="0" smtClean="0"/>
              <a:t>或者</a:t>
            </a:r>
            <a:r>
              <a:rPr lang="en-US" altLang="zh-CN" dirty="0" smtClean="0"/>
              <a:t>SVN</a:t>
            </a:r>
            <a:r>
              <a:rPr lang="zh-CN" altLang="en-US" dirty="0" smtClean="0"/>
              <a:t>，版本控制对每个实验的软件都非常重要。</a:t>
            </a:r>
            <a:endParaRPr lang="en-US" altLang="zh-CN" dirty="0" smtClean="0"/>
          </a:p>
          <a:p>
            <a:r>
              <a:rPr lang="zh-CN" altLang="en-US" dirty="0" smtClean="0"/>
              <a:t>如果每个实验都需要自己维护一套代码仓库，不仅重复工作，而且还面临可靠性安全性等问题。</a:t>
            </a:r>
            <a:endParaRPr lang="en-US" altLang="zh-CN" dirty="0" smtClean="0"/>
          </a:p>
          <a:p>
            <a:r>
              <a:rPr lang="zh-CN" altLang="en-US" dirty="0"/>
              <a:t>一</a:t>
            </a:r>
            <a:r>
              <a:rPr lang="zh-CN" altLang="en-US" dirty="0" smtClean="0"/>
              <a:t>种是将软件托管于商业平台，如</a:t>
            </a:r>
            <a:r>
              <a:rPr lang="en-US" altLang="zh-CN" dirty="0" smtClean="0"/>
              <a:t>GitHub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以开源形式托管，如</a:t>
            </a:r>
            <a:r>
              <a:rPr lang="en-US" altLang="zh-CN" dirty="0"/>
              <a:t>CMS</a:t>
            </a:r>
            <a:r>
              <a:rPr lang="zh-CN" altLang="en-US" dirty="0" smtClean="0"/>
              <a:t>实验。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国外已有部分研究机构购买商业版</a:t>
            </a:r>
            <a:r>
              <a:rPr lang="en-US" altLang="zh-CN" dirty="0" smtClean="0"/>
              <a:t>GitHub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另一种是建立私有的统一代码托管平台，提供代码托管的服务。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如使用</a:t>
            </a:r>
            <a:r>
              <a:rPr lang="en-US" altLang="zh-CN" dirty="0" err="1" smtClean="0"/>
              <a:t>Trac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GitLab</a:t>
            </a:r>
            <a:r>
              <a:rPr lang="zh-CN" altLang="en-US" dirty="0" smtClean="0"/>
              <a:t>等开源软件进行部署。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3.2 </a:t>
            </a:r>
            <a:r>
              <a:rPr lang="zh-CN" altLang="en-US" smtClean="0"/>
              <a:t>版本控制管理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2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软件的编译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离线软件基于 </a:t>
            </a:r>
            <a:r>
              <a:rPr lang="en-US" altLang="zh-CN" dirty="0" smtClean="0"/>
              <a:t>CMT</a:t>
            </a:r>
            <a:r>
              <a:rPr lang="en-US" altLang="zh-CN" baseline="30000" dirty="0" smtClean="0"/>
              <a:t>[1]</a:t>
            </a:r>
            <a:r>
              <a:rPr lang="en-US" altLang="zh-CN" dirty="0" smtClean="0"/>
              <a:t> </a:t>
            </a:r>
            <a:r>
              <a:rPr lang="zh-CN" altLang="en-US" dirty="0" smtClean="0"/>
              <a:t>进行编译和配置管理。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CMT</a:t>
            </a:r>
            <a:r>
              <a:rPr lang="zh-CN" altLang="en-US" dirty="0" smtClean="0"/>
              <a:t>主要在高能物理领域使用，包括</a:t>
            </a:r>
            <a:r>
              <a:rPr lang="en-US" altLang="zh-CN" dirty="0" smtClean="0"/>
              <a:t>LHCb,BES3,DYB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CMT</a:t>
            </a:r>
            <a:r>
              <a:rPr lang="zh-CN" altLang="en-US" dirty="0" smtClean="0"/>
              <a:t>以 </a:t>
            </a:r>
            <a:r>
              <a:rPr lang="zh-CN" altLang="en-US" dirty="0" smtClean="0">
                <a:solidFill>
                  <a:srgbClr val="0000CC"/>
                </a:solidFill>
              </a:rPr>
              <a:t>包</a:t>
            </a:r>
            <a:r>
              <a:rPr lang="en-US" altLang="zh-CN" dirty="0" smtClean="0">
                <a:solidFill>
                  <a:srgbClr val="0000CC"/>
                </a:solidFill>
              </a:rPr>
              <a:t>(package)</a:t>
            </a:r>
            <a:r>
              <a:rPr lang="zh-CN" altLang="en-US" dirty="0" smtClean="0"/>
              <a:t>为管理单元。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每个包中编写</a:t>
            </a:r>
            <a:r>
              <a:rPr lang="en-US" altLang="zh-CN" dirty="0" smtClean="0"/>
              <a:t>requirements</a:t>
            </a:r>
            <a:r>
              <a:rPr lang="zh-CN" altLang="en-US" dirty="0" smtClean="0"/>
              <a:t>文件用于指示</a:t>
            </a:r>
            <a:r>
              <a:rPr lang="en-US" altLang="zh-CN" dirty="0" smtClean="0"/>
              <a:t>CMT</a:t>
            </a:r>
            <a:r>
              <a:rPr lang="zh-CN" altLang="en-US" dirty="0" smtClean="0"/>
              <a:t>生成</a:t>
            </a:r>
            <a:r>
              <a:rPr lang="en-US" altLang="zh-CN" dirty="0" err="1" smtClean="0"/>
              <a:t>Makefile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setup</a:t>
            </a:r>
            <a:r>
              <a:rPr lang="zh-CN" altLang="en-US" dirty="0" smtClean="0"/>
              <a:t>脚本。可处理软件包的依赖关系。</a:t>
            </a:r>
            <a:endParaRPr lang="en-US" altLang="zh-CN" dirty="0" smtClean="0"/>
          </a:p>
          <a:p>
            <a:r>
              <a:rPr lang="en-US" altLang="zh-CN" dirty="0" smtClean="0"/>
              <a:t>CMT</a:t>
            </a:r>
            <a:r>
              <a:rPr lang="zh-CN" altLang="en-US" dirty="0" smtClean="0"/>
              <a:t>支持自定义的编译规则。</a:t>
            </a:r>
            <a:endParaRPr lang="en-US" altLang="zh-CN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628650" y="6127233"/>
            <a:ext cx="273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[1] http</a:t>
            </a:r>
            <a:r>
              <a:rPr lang="en-US" altLang="zh-CN" dirty="0"/>
              <a:t>://www.cmtsite.net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63" y="4546973"/>
            <a:ext cx="2923809" cy="1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806" y="4594592"/>
            <a:ext cx="6304762" cy="15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3.3 </a:t>
            </a:r>
            <a:r>
              <a:rPr lang="zh-CN" altLang="en-US" smtClean="0"/>
              <a:t>软件的编译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8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关于</a:t>
            </a:r>
            <a:r>
              <a:rPr lang="en-US" altLang="zh-CN" dirty="0" smtClean="0"/>
              <a:t>CMT</a:t>
            </a:r>
            <a:r>
              <a:rPr lang="zh-CN" altLang="en-US" dirty="0" smtClean="0"/>
              <a:t>的替代方案考虑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CMake</a:t>
            </a:r>
            <a:r>
              <a:rPr lang="zh-CN" altLang="en-US" dirty="0" smtClean="0"/>
              <a:t>是一套用于软件编译、测试和打包的软件。</a:t>
            </a:r>
            <a:endParaRPr lang="en-US" altLang="zh-CN" dirty="0" smtClean="0"/>
          </a:p>
          <a:p>
            <a:pPr lvl="1"/>
            <a:r>
              <a:rPr lang="zh-CN" altLang="en-US" dirty="0"/>
              <a:t>已</a:t>
            </a:r>
            <a:r>
              <a:rPr lang="zh-CN" altLang="en-US" dirty="0" smtClean="0"/>
              <a:t>被</a:t>
            </a:r>
            <a:r>
              <a:rPr lang="en-US" altLang="zh-CN" dirty="0" smtClean="0"/>
              <a:t>ROOT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Geant4</a:t>
            </a:r>
            <a:r>
              <a:rPr lang="zh-CN" altLang="en-US" dirty="0" smtClean="0"/>
              <a:t>等大型软件使用。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支持源码</a:t>
            </a:r>
            <a:r>
              <a:rPr lang="en-US" altLang="zh-CN" dirty="0" smtClean="0"/>
              <a:t>/</a:t>
            </a:r>
            <a:r>
              <a:rPr lang="zh-CN" altLang="en-US" dirty="0" smtClean="0"/>
              <a:t>编译目录分离的方式，允许生成多套配置方式的软件，如优化模式和调试模式。</a:t>
            </a:r>
            <a:endParaRPr lang="en-US" altLang="zh-CN" dirty="0" smtClean="0"/>
          </a:p>
          <a:p>
            <a:r>
              <a:rPr lang="zh-CN" altLang="en-US" dirty="0" smtClean="0"/>
              <a:t>迁移时要考虑的问题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面向的用户是物理学家，要提供简易的使用方式。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能够支持类似</a:t>
            </a:r>
            <a:r>
              <a:rPr lang="en-US" altLang="zh-CN" dirty="0" smtClean="0"/>
              <a:t>CMT</a:t>
            </a:r>
            <a:r>
              <a:rPr lang="zh-CN" altLang="en-US" dirty="0" smtClean="0"/>
              <a:t>的部分软件包编译的方式。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需要为</a:t>
            </a:r>
            <a:r>
              <a:rPr lang="en-US" altLang="zh-CN" dirty="0" smtClean="0"/>
              <a:t>bash/tcsh</a:t>
            </a:r>
            <a:r>
              <a:rPr lang="zh-CN" altLang="en-US" dirty="0" smtClean="0"/>
              <a:t>用户生成环境变量。</a:t>
            </a:r>
            <a:endParaRPr lang="en-US" altLang="zh-CN" dirty="0" smtClean="0"/>
          </a:p>
          <a:p>
            <a:r>
              <a:rPr lang="zh-CN" altLang="en-US" dirty="0" smtClean="0"/>
              <a:t>实现方式：</a:t>
            </a:r>
            <a:r>
              <a:rPr lang="en-US" altLang="zh-CN" dirty="0" err="1" smtClean="0"/>
              <a:t>CMake</a:t>
            </a:r>
            <a:r>
              <a:rPr lang="zh-CN" altLang="en-US" dirty="0" smtClean="0"/>
              <a:t>支持自定义的宏</a:t>
            </a:r>
            <a:r>
              <a:rPr lang="en-US" altLang="zh-CN" dirty="0" smtClean="0"/>
              <a:t>/</a:t>
            </a:r>
            <a:r>
              <a:rPr lang="zh-CN" altLang="en-US" dirty="0" smtClean="0"/>
              <a:t>函数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定义相应的宏</a:t>
            </a:r>
            <a:r>
              <a:rPr lang="en-US" altLang="zh-CN" dirty="0" smtClean="0"/>
              <a:t>/</a:t>
            </a:r>
            <a:r>
              <a:rPr lang="zh-CN" altLang="en-US" dirty="0" smtClean="0"/>
              <a:t>函数用于封装编译的细节。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3.3 </a:t>
            </a:r>
            <a:r>
              <a:rPr lang="zh-CN" altLang="en-US" smtClean="0"/>
              <a:t>软件的编译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0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r>
              <a:rPr lang="en-US" altLang="zh-CN" dirty="0" err="1" smtClean="0"/>
              <a:t>CMake</a:t>
            </a:r>
            <a:r>
              <a:rPr lang="zh-CN" altLang="en-US" dirty="0" smtClean="0"/>
              <a:t>进行编译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自定义函数，用于隐藏</a:t>
            </a:r>
            <a:r>
              <a:rPr lang="en-US" altLang="zh-CN" dirty="0" err="1" smtClean="0"/>
              <a:t>cmake</a:t>
            </a:r>
            <a:r>
              <a:rPr lang="zh-CN" altLang="en-US" dirty="0" smtClean="0"/>
              <a:t>细节，同时有利于将来改进具体的实现。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PRJ:</a:t>
            </a:r>
            <a:r>
              <a:rPr lang="zh-CN" altLang="en-US" dirty="0" smtClean="0"/>
              <a:t>用于描述项目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PKG:</a:t>
            </a:r>
            <a:r>
              <a:rPr lang="zh-CN" altLang="en-US" dirty="0" smtClean="0"/>
              <a:t>用于具体的软件包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EDM</a:t>
            </a:r>
            <a:r>
              <a:rPr lang="zh-CN" altLang="en-US" dirty="0" smtClean="0"/>
              <a:t>和</a:t>
            </a:r>
            <a:r>
              <a:rPr lang="en-US" altLang="zh-CN" dirty="0" smtClean="0"/>
              <a:t>XOD:</a:t>
            </a:r>
            <a:r>
              <a:rPr lang="zh-CN" altLang="en-US" dirty="0" smtClean="0"/>
              <a:t>用于数据模型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数据模型基于</a:t>
            </a:r>
            <a:r>
              <a:rPr lang="en-US" altLang="zh-CN" dirty="0" smtClean="0"/>
              <a:t>xml</a:t>
            </a:r>
            <a:r>
              <a:rPr lang="zh-CN" altLang="en-US" dirty="0" smtClean="0"/>
              <a:t>生成代码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在</a:t>
            </a:r>
            <a:r>
              <a:rPr lang="en-US" altLang="zh-CN" dirty="0" smtClean="0"/>
              <a:t>configure</a:t>
            </a:r>
            <a:r>
              <a:rPr lang="zh-CN" altLang="en-US" dirty="0" smtClean="0"/>
              <a:t>阶段自动生成</a:t>
            </a:r>
            <a:endParaRPr lang="en-US" altLang="zh-CN" dirty="0" smtClean="0"/>
          </a:p>
          <a:p>
            <a:r>
              <a:rPr lang="zh-CN" altLang="en-US" dirty="0" smtClean="0"/>
              <a:t>解决了一部分的问题：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简化了使用方式，比</a:t>
            </a:r>
            <a:r>
              <a:rPr lang="en-US" altLang="zh-CN" dirty="0" smtClean="0"/>
              <a:t>CMT</a:t>
            </a:r>
            <a:r>
              <a:rPr lang="zh-CN" altLang="en-US" dirty="0" smtClean="0"/>
              <a:t>更简洁。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自动生成配置脚本。</a:t>
            </a: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86" y="2324250"/>
            <a:ext cx="3628571" cy="2714286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3.3 </a:t>
            </a:r>
            <a:r>
              <a:rPr lang="zh-CN" altLang="en-US" smtClean="0"/>
              <a:t>软件的编译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1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对</a:t>
            </a:r>
            <a:r>
              <a:rPr lang="en-US" altLang="zh-CN" dirty="0" err="1" smtClean="0"/>
              <a:t>CMake</a:t>
            </a:r>
            <a:r>
              <a:rPr lang="zh-CN" altLang="en-US" dirty="0" smtClean="0"/>
              <a:t>的测试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基于</a:t>
            </a:r>
            <a:r>
              <a:rPr lang="en-US" altLang="zh-CN" dirty="0" smtClean="0"/>
              <a:t>trunk</a:t>
            </a:r>
            <a:r>
              <a:rPr lang="zh-CN" altLang="en-US" dirty="0" smtClean="0"/>
              <a:t>版本，分别测试了</a:t>
            </a:r>
            <a:r>
              <a:rPr lang="en-US" altLang="zh-CN" dirty="0" err="1" smtClean="0"/>
              <a:t>cmake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cmt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目前整体的编译时间相差不大。而且程序运行结果没有差异。</a:t>
            </a:r>
            <a:endParaRPr lang="en-US" altLang="zh-CN" dirty="0" smtClean="0"/>
          </a:p>
          <a:p>
            <a:r>
              <a:rPr lang="zh-CN" altLang="en-US" dirty="0" smtClean="0"/>
              <a:t>关于</a:t>
            </a:r>
            <a:r>
              <a:rPr lang="en-US" altLang="zh-CN" dirty="0" err="1"/>
              <a:t>CMake</a:t>
            </a:r>
            <a:r>
              <a:rPr lang="zh-CN" altLang="en-US" dirty="0"/>
              <a:t>的下一步工作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优化函数的实现，进一步提升编译时的性能。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研究如何支持部分软件包的导出和编译。</a:t>
            </a:r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143817"/>
              </p:ext>
            </p:extLst>
          </p:nvPr>
        </p:nvGraphicFramePr>
        <p:xfrm>
          <a:off x="967740" y="2332227"/>
          <a:ext cx="720852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1704"/>
                <a:gridCol w="1441704"/>
                <a:gridCol w="1441704"/>
                <a:gridCol w="1441704"/>
                <a:gridCol w="1441704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配置方式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configuire</a:t>
                      </a:r>
                      <a:r>
                        <a:rPr lang="en-US" altLang="zh-CN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setup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make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CMT v1r26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默认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0m8.703s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0m0.705s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13m21.914s 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CMake</a:t>
                      </a:r>
                      <a:r>
                        <a:rPr lang="en-US" altLang="zh-CN" dirty="0" smtClean="0"/>
                        <a:t> 2.8.12.1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默认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0m13.564s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0m0.005s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16m15.296s 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Release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0m27.508s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0m0.006s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16m31.718s 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3.3 </a:t>
            </a:r>
            <a:r>
              <a:rPr lang="zh-CN" altLang="en-US" smtClean="0"/>
              <a:t>软件的编译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4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外部库管理：需求分析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离线软件依赖于多种外部库，使用固定版本。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外部库的版本会对最终的数据处理结果造成影响。</a:t>
            </a:r>
            <a:endParaRPr lang="en-US" altLang="zh-CN" dirty="0" smtClean="0"/>
          </a:p>
          <a:p>
            <a:r>
              <a:rPr lang="zh-CN" altLang="en-US" dirty="0" smtClean="0"/>
              <a:t>对外部库采用源码编译方式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更加容易控制软件的版本。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便于用户在主流的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系统自己安装。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便于对源码打补丁。</a:t>
            </a:r>
            <a:endParaRPr lang="en-US" altLang="zh-CN" dirty="0" smtClean="0"/>
          </a:p>
          <a:p>
            <a:r>
              <a:rPr lang="zh-CN" altLang="en-US" dirty="0" smtClean="0"/>
              <a:t>对编译器的考虑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使用系统自带的编译器。</a:t>
            </a:r>
            <a:endParaRPr lang="en-US" altLang="zh-CN" dirty="0" smtClean="0"/>
          </a:p>
          <a:p>
            <a:r>
              <a:rPr lang="zh-CN" altLang="en-US" dirty="0" smtClean="0"/>
              <a:t>易于修改、添加和移除特定的外部库。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3.4 </a:t>
            </a:r>
            <a:r>
              <a:rPr lang="zh-CN" altLang="en-US" smtClean="0"/>
              <a:t>软件的部署和外部库的管理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0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zh-CN" altLang="en-US" dirty="0" smtClean="0"/>
              <a:t>江门中微子实验简介</a:t>
            </a:r>
            <a:endParaRPr lang="en-US" altLang="zh-CN" dirty="0" smtClean="0"/>
          </a:p>
          <a:p>
            <a:pPr marL="571500" indent="-571500">
              <a:buFont typeface="+mj-lt"/>
              <a:buAutoNum type="romanUcPeriod"/>
            </a:pPr>
            <a:r>
              <a:rPr lang="zh-CN" altLang="en-US" dirty="0"/>
              <a:t>江</a:t>
            </a:r>
            <a:r>
              <a:rPr lang="zh-CN" altLang="en-US" dirty="0" smtClean="0"/>
              <a:t>门中微子实验的离线软件简介</a:t>
            </a:r>
            <a:endParaRPr lang="en-US" altLang="zh-CN" dirty="0" smtClean="0"/>
          </a:p>
          <a:p>
            <a:pPr marL="571500" indent="-571500">
              <a:buFont typeface="+mj-lt"/>
              <a:buAutoNum type="romanUcPeriod"/>
            </a:pPr>
            <a:r>
              <a:rPr lang="zh-CN" altLang="en-US" dirty="0" smtClean="0"/>
              <a:t>离线软件的发布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软件发布流程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版本控制管理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软件的编译</a:t>
            </a:r>
            <a:endParaRPr lang="en-US" altLang="zh-CN" dirty="0"/>
          </a:p>
          <a:p>
            <a:pPr lvl="1"/>
            <a:r>
              <a:rPr lang="zh-CN" altLang="en-US" dirty="0"/>
              <a:t>软件的</a:t>
            </a:r>
            <a:r>
              <a:rPr lang="zh-CN" altLang="en-US" dirty="0" smtClean="0"/>
              <a:t>部署和外部库的管理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软件的测试、性能测量和质量检查</a:t>
            </a:r>
            <a:endParaRPr lang="en-US" altLang="zh-CN" dirty="0" smtClean="0"/>
          </a:p>
          <a:p>
            <a:pPr marL="571500" indent="-571500">
              <a:buFont typeface="+mj-lt"/>
              <a:buAutoNum type="romanUcPeriod"/>
            </a:pPr>
            <a:r>
              <a:rPr lang="zh-CN" altLang="en-US" dirty="0" smtClean="0"/>
              <a:t>总结与展望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0. </a:t>
            </a:r>
            <a:r>
              <a:rPr lang="zh-CN" altLang="en-US" smtClean="0"/>
              <a:t>大纲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0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外部库管理</a:t>
            </a:r>
            <a:r>
              <a:rPr lang="zh-CN" altLang="en-US" dirty="0" smtClean="0"/>
              <a:t>：实现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采用</a:t>
            </a:r>
            <a:r>
              <a:rPr lang="en-US" altLang="zh-CN" dirty="0" smtClean="0"/>
              <a:t>shell</a:t>
            </a:r>
            <a:r>
              <a:rPr lang="zh-CN" altLang="en-US" dirty="0" smtClean="0"/>
              <a:t>脚本开发，工具集称为</a:t>
            </a:r>
            <a:r>
              <a:rPr lang="en-US" altLang="zh-CN" dirty="0" err="1" smtClean="0"/>
              <a:t>junoenv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/>
              <a:t>更</a:t>
            </a:r>
            <a:r>
              <a:rPr lang="zh-CN" altLang="en-US" dirty="0" smtClean="0"/>
              <a:t>具通用性，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系统都可以运行。</a:t>
            </a:r>
            <a:endParaRPr lang="en-US" altLang="zh-CN" dirty="0" smtClean="0"/>
          </a:p>
          <a:p>
            <a:pPr lvl="1"/>
            <a:r>
              <a:rPr lang="en-US" altLang="zh-CN" dirty="0"/>
              <a:t>UI</a:t>
            </a:r>
            <a:r>
              <a:rPr lang="zh-CN" altLang="en-US" dirty="0"/>
              <a:t>参考了常见的包管理工具，</a:t>
            </a:r>
            <a:r>
              <a:rPr lang="zh-CN" altLang="en-US" dirty="0" smtClean="0"/>
              <a:t>提供常见功能。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源码和</a:t>
            </a:r>
            <a:r>
              <a:rPr lang="en-US" altLang="zh-CN" dirty="0" smtClean="0"/>
              <a:t>offline</a:t>
            </a:r>
            <a:r>
              <a:rPr lang="zh-CN" altLang="en-US" dirty="0" smtClean="0"/>
              <a:t>一起管理，这可确保版本的一致性。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每个外部库都由单独的脚本进行描述，确保扩展性。</a:t>
            </a:r>
            <a:endParaRPr lang="en-US" altLang="zh-CN" dirty="0" smtClean="0"/>
          </a:p>
          <a:p>
            <a:pPr lvl="1"/>
            <a:r>
              <a:rPr lang="zh-CN" altLang="en-US" dirty="0"/>
              <a:t>可</a:t>
            </a:r>
            <a:r>
              <a:rPr lang="zh-CN" altLang="en-US" dirty="0" smtClean="0"/>
              <a:t>处理依赖关系。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无需管理员权限</a:t>
            </a:r>
            <a:r>
              <a:rPr lang="zh-CN" altLang="en-US" dirty="0"/>
              <a:t>。</a:t>
            </a:r>
            <a:endParaRPr lang="en-US" altLang="zh-CN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628650" y="5193792"/>
            <a:ext cx="7704963" cy="923330"/>
          </a:xfrm>
          <a:prstGeom prst="rect">
            <a:avLst/>
          </a:prstGeom>
          <a:solidFill>
            <a:srgbClr val="E2E2E2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$ bash </a:t>
            </a:r>
            <a:r>
              <a:rPr lang="en-US" altLang="zh-CN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junoenv</a:t>
            </a:r>
            <a:r>
              <a:rPr lang="en-US" altLang="zh-CN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libs </a:t>
            </a:r>
            <a:r>
              <a:rPr lang="en-US" altLang="zh-CN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list         # </a:t>
            </a:r>
            <a:r>
              <a:rPr lang="zh-CN" altLang="en-US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列出待安装的软件</a:t>
            </a:r>
            <a:endParaRPr lang="en-US" altLang="zh-CN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altLang="zh-CN" dirty="0" smtClean="0">
                <a:latin typeface="DejaVu Sans Mono" panose="020B0609030804020204" pitchFamily="49" charset="0"/>
                <a:cs typeface="DejaVu Sans Mono" panose="020B0609030804020204" pitchFamily="49" charset="0"/>
              </a:rPr>
              <a:t>$ </a:t>
            </a:r>
            <a:r>
              <a:rPr lang="en-US" altLang="zh-CN" dirty="0">
                <a:latin typeface="DejaVu Sans Mono" panose="020B0609030804020204" pitchFamily="49" charset="0"/>
                <a:cs typeface="DejaVu Sans Mono" panose="020B0609030804020204" pitchFamily="49" charset="0"/>
              </a:rPr>
              <a:t>bash </a:t>
            </a:r>
            <a:r>
              <a:rPr lang="en-US" altLang="zh-CN" dirty="0" err="1">
                <a:latin typeface="DejaVu Sans Mono" panose="020B0609030804020204" pitchFamily="49" charset="0"/>
                <a:cs typeface="DejaVu Sans Mono" panose="020B0609030804020204" pitchFamily="49" charset="0"/>
              </a:rPr>
              <a:t>junoenv</a:t>
            </a:r>
            <a:r>
              <a:rPr lang="en-US" altLang="zh-CN" dirty="0">
                <a:latin typeface="DejaVu Sans Mono" panose="020B0609030804020204" pitchFamily="49" charset="0"/>
                <a:cs typeface="DejaVu Sans Mono" panose="020B0609030804020204" pitchFamily="49" charset="0"/>
              </a:rPr>
              <a:t> libs all </a:t>
            </a:r>
            <a:r>
              <a:rPr lang="en-US" altLang="zh-CN" dirty="0" smtClean="0">
                <a:latin typeface="DejaVu Sans Mono" panose="020B0609030804020204" pitchFamily="49" charset="0"/>
                <a:cs typeface="DejaVu Sans Mono" panose="020B0609030804020204" pitchFamily="49" charset="0"/>
              </a:rPr>
              <a:t>python   # </a:t>
            </a:r>
            <a:r>
              <a:rPr lang="zh-CN" altLang="en-US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安装</a:t>
            </a:r>
            <a:r>
              <a:rPr lang="en-US" altLang="zh-CN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python</a:t>
            </a:r>
          </a:p>
          <a:p>
            <a:r>
              <a:rPr lang="en-US" altLang="zh-CN" dirty="0">
                <a:latin typeface="DejaVu Sans Mono" panose="020B0609030804020204" pitchFamily="49" charset="0"/>
                <a:cs typeface="DejaVu Sans Mono" panose="020B0609030804020204" pitchFamily="49" charset="0"/>
              </a:rPr>
              <a:t>$ bash </a:t>
            </a:r>
            <a:r>
              <a:rPr lang="en-US" altLang="zh-CN" dirty="0" err="1">
                <a:latin typeface="DejaVu Sans Mono" panose="020B0609030804020204" pitchFamily="49" charset="0"/>
                <a:cs typeface="DejaVu Sans Mono" panose="020B0609030804020204" pitchFamily="49" charset="0"/>
              </a:rPr>
              <a:t>junoenv</a:t>
            </a:r>
            <a:r>
              <a:rPr lang="en-US" altLang="zh-CN" dirty="0">
                <a:latin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US" altLang="zh-CN" dirty="0" smtClean="0">
                <a:latin typeface="DejaVu Sans Mono" panose="020B0609030804020204" pitchFamily="49" charset="0"/>
                <a:cs typeface="DejaVu Sans Mono" panose="020B0609030804020204" pitchFamily="49" charset="0"/>
              </a:rPr>
              <a:t>libs reuse python # </a:t>
            </a:r>
            <a:r>
              <a:rPr lang="zh-CN" alt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重复利用已安装的软件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3.4 </a:t>
            </a:r>
            <a:r>
              <a:rPr lang="zh-CN" altLang="en-US" smtClean="0"/>
              <a:t>软件的部署和外部库的管理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子</a:t>
            </a:r>
            <a:r>
              <a:rPr lang="zh-CN" altLang="en-US" dirty="0" smtClean="0"/>
              <a:t>命令 </a:t>
            </a:r>
            <a:r>
              <a:rPr lang="en-US" altLang="zh-CN" dirty="0" smtClean="0"/>
              <a:t>list </a:t>
            </a:r>
            <a:r>
              <a:rPr lang="zh-CN" altLang="en-US" dirty="0" smtClean="0"/>
              <a:t>的结果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653" y="2148840"/>
            <a:ext cx="8162308" cy="395020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8653" y="1659685"/>
            <a:ext cx="5772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返回信息包括</a:t>
            </a:r>
            <a:r>
              <a:rPr lang="zh-CN" altLang="en-US" dirty="0" smtClean="0">
                <a:solidFill>
                  <a:srgbClr val="0000CC"/>
                </a:solidFill>
              </a:rPr>
              <a:t>外部库名称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rgbClr val="0000CC"/>
                </a:solidFill>
              </a:rPr>
              <a:t>当前版本号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rgbClr val="0000CC"/>
                </a:solidFill>
              </a:rPr>
              <a:t>依赖的外部库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3.4 </a:t>
            </a:r>
            <a:r>
              <a:rPr lang="zh-CN" altLang="en-US" smtClean="0"/>
              <a:t>软件的部署和外部库的管理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7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软件部署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官方的离线软件部署于多个站点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IHEP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AFS</a:t>
            </a:r>
            <a:r>
              <a:rPr lang="zh-CN" altLang="en-US" dirty="0" smtClean="0"/>
              <a:t>系统，</a:t>
            </a:r>
            <a:r>
              <a:rPr lang="en-US" altLang="zh-CN" dirty="0" smtClean="0"/>
              <a:t>CVMFS</a:t>
            </a:r>
            <a:r>
              <a:rPr lang="zh-CN" altLang="en-US" dirty="0" smtClean="0"/>
              <a:t>系统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INFN CNAF:NFS</a:t>
            </a:r>
            <a:r>
              <a:rPr lang="zh-CN" altLang="en-US" dirty="0" smtClean="0"/>
              <a:t>系统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CVMFS</a:t>
            </a:r>
            <a:r>
              <a:rPr lang="zh-CN" altLang="en-US" dirty="0" smtClean="0"/>
              <a:t>允许用户只需安装</a:t>
            </a:r>
            <a:r>
              <a:rPr lang="en-US" altLang="zh-CN" dirty="0" err="1" smtClean="0"/>
              <a:t>cvmfs</a:t>
            </a:r>
            <a:r>
              <a:rPr lang="en-US" altLang="zh-CN" dirty="0" smtClean="0"/>
              <a:t> client</a:t>
            </a:r>
            <a:r>
              <a:rPr lang="zh-CN" altLang="en-US" dirty="0" smtClean="0"/>
              <a:t>即可使用。</a:t>
            </a:r>
            <a:endParaRPr lang="en-US" altLang="zh-CN" dirty="0" smtClean="0"/>
          </a:p>
          <a:p>
            <a:r>
              <a:rPr lang="zh-CN" altLang="en-US" dirty="0" smtClean="0"/>
              <a:t>软件目录结构</a:t>
            </a:r>
            <a:endParaRPr lang="en-US" altLang="zh-CN" dirty="0" smtClean="0"/>
          </a:p>
          <a:p>
            <a:pPr lvl="1"/>
            <a:r>
              <a:rPr lang="en-US" altLang="zh-CN" i="1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SITE</a:t>
            </a:r>
            <a:r>
              <a:rPr lang="en-US" altLang="zh-CN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</a:t>
            </a:r>
            <a:r>
              <a:rPr lang="en-US" altLang="zh-CN" i="1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OS</a:t>
            </a:r>
            <a:r>
              <a:rPr lang="en-US" altLang="zh-CN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</a:t>
            </a:r>
            <a:r>
              <a:rPr lang="en-US" altLang="zh-CN" i="1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Release</a:t>
            </a:r>
            <a:r>
              <a:rPr lang="en-US" altLang="zh-CN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</a:t>
            </a:r>
            <a:r>
              <a:rPr lang="en-US" altLang="zh-CN" i="1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Version</a:t>
            </a:r>
          </a:p>
          <a:p>
            <a:pPr lvl="1"/>
            <a:r>
              <a:rPr lang="zh-CN" altLang="en-US" dirty="0" smtClean="0"/>
              <a:t>含有外部库、外部库接口、</a:t>
            </a:r>
            <a:r>
              <a:rPr lang="en-US" altLang="zh-CN" dirty="0" smtClean="0"/>
              <a:t>sniper</a:t>
            </a:r>
            <a:r>
              <a:rPr lang="zh-CN" altLang="en-US" dirty="0" smtClean="0"/>
              <a:t>、</a:t>
            </a:r>
            <a:r>
              <a:rPr lang="en-US" altLang="zh-CN" dirty="0" smtClean="0"/>
              <a:t>offline</a:t>
            </a:r>
            <a:r>
              <a:rPr lang="zh-CN" altLang="en-US" dirty="0" smtClean="0"/>
              <a:t>等。</a:t>
            </a:r>
            <a:endParaRPr lang="en-US" altLang="zh-CN" dirty="0" smtClean="0"/>
          </a:p>
          <a:p>
            <a:r>
              <a:rPr lang="zh-CN" altLang="en-US" dirty="0" smtClean="0"/>
              <a:t>用户的使用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对于普通用户，只需</a:t>
            </a:r>
            <a:r>
              <a:rPr lang="en-US" altLang="zh-CN" dirty="0" smtClean="0"/>
              <a:t>source</a:t>
            </a:r>
            <a:r>
              <a:rPr lang="zh-CN" altLang="en-US" dirty="0" smtClean="0"/>
              <a:t>特定脚本，无需其它配置。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对于开发者，需要额外设置自己的工作目录。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3.4 </a:t>
            </a:r>
            <a:r>
              <a:rPr lang="zh-CN" altLang="en-US" smtClean="0"/>
              <a:t>软件的部署和外部库的管理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9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JunoTest</a:t>
            </a:r>
            <a:r>
              <a:rPr lang="zh-CN" altLang="en-US" dirty="0" smtClean="0"/>
              <a:t>工具集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部署软件后，需要完成单元测试、集成测试、数据产生和质量检查。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对软件进行全面的测试对于软件质量的控制极其重要。</a:t>
            </a:r>
            <a:endParaRPr lang="en-US" altLang="zh-CN" dirty="0" smtClean="0"/>
          </a:p>
          <a:p>
            <a:r>
              <a:rPr lang="zh-CN" altLang="en-US" dirty="0" smtClean="0"/>
              <a:t>为了复用测试过程中常用的需求和功能，开发了一套基于</a:t>
            </a:r>
            <a:r>
              <a:rPr lang="en-US" altLang="zh-CN" dirty="0" smtClean="0"/>
              <a:t>Python/Bash</a:t>
            </a:r>
            <a:r>
              <a:rPr lang="zh-CN" altLang="en-US" dirty="0" smtClean="0"/>
              <a:t>脚本的通用工具集。</a:t>
            </a:r>
            <a:endParaRPr lang="en-US" altLang="zh-CN" dirty="0" smtClean="0"/>
          </a:p>
          <a:p>
            <a:r>
              <a:rPr lang="zh-CN" altLang="en-US" dirty="0" smtClean="0"/>
              <a:t>基于工具集，建立了高层的应用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UnitTest</a:t>
            </a:r>
            <a:r>
              <a:rPr lang="zh-CN" altLang="en-US" dirty="0" smtClean="0"/>
              <a:t>：用于单元测试和集成测试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Production</a:t>
            </a:r>
            <a:r>
              <a:rPr lang="zh-CN" altLang="en-US" dirty="0" smtClean="0"/>
              <a:t>：用于数据产生和质量检查</a:t>
            </a:r>
            <a:endParaRPr lang="en-US" altLang="zh-CN" dirty="0" smtClean="0"/>
          </a:p>
          <a:p>
            <a:r>
              <a:rPr lang="zh-CN" altLang="en-US" dirty="0" smtClean="0"/>
              <a:t>对用户提供相同的界面，降低学习难度。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3.5 </a:t>
            </a:r>
            <a:r>
              <a:rPr lang="zh-CN" altLang="en-US" smtClean="0"/>
              <a:t>软件的测试、性能测量和质量检查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8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软件的自动编译和集成测试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为了自动化编译软件并完成集成测试，使用了</a:t>
            </a:r>
            <a:r>
              <a:rPr lang="en-US" altLang="zh-CN" dirty="0" err="1" smtClean="0"/>
              <a:t>Trac</a:t>
            </a:r>
            <a:r>
              <a:rPr lang="zh-CN" altLang="en-US" dirty="0" smtClean="0"/>
              <a:t>的插件</a:t>
            </a:r>
            <a:r>
              <a:rPr lang="en-US" altLang="zh-CN" dirty="0" smtClean="0"/>
              <a:t>Bitten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开发者提交完代码后，</a:t>
            </a:r>
            <a:r>
              <a:rPr lang="en-US" altLang="zh-CN" dirty="0" smtClean="0"/>
              <a:t>Bitten server</a:t>
            </a:r>
            <a:r>
              <a:rPr lang="zh-CN" altLang="en-US" dirty="0" smtClean="0"/>
              <a:t>会安排任务。</a:t>
            </a:r>
            <a:r>
              <a:rPr lang="en-US" altLang="zh-CN" dirty="0" smtClean="0"/>
              <a:t>Bitten worker</a:t>
            </a:r>
            <a:r>
              <a:rPr lang="zh-CN" altLang="en-US" dirty="0" smtClean="0"/>
              <a:t>获取任务后开始运行。</a:t>
            </a:r>
            <a:endParaRPr lang="en-US" altLang="zh-CN" dirty="0" smtClean="0"/>
          </a:p>
          <a:p>
            <a:r>
              <a:rPr lang="zh-CN" altLang="en-US" dirty="0" smtClean="0"/>
              <a:t>任务脚本中，需要完成：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软件源码的导出</a:t>
            </a:r>
            <a:r>
              <a:rPr lang="en-US" altLang="zh-CN" dirty="0" smtClean="0"/>
              <a:t>/</a:t>
            </a:r>
            <a:r>
              <a:rPr lang="zh-CN" altLang="en-US" dirty="0" smtClean="0"/>
              <a:t>更新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离线软件的编译</a:t>
            </a:r>
            <a:endParaRPr lang="en-US" altLang="zh-CN" dirty="0" smtClean="0"/>
          </a:p>
          <a:p>
            <a:pPr lvl="1"/>
            <a:r>
              <a:rPr lang="zh-CN" altLang="en-US" dirty="0"/>
              <a:t>调用</a:t>
            </a:r>
            <a:r>
              <a:rPr lang="en-US" altLang="zh-CN" dirty="0" err="1" smtClean="0"/>
              <a:t>JunoTest</a:t>
            </a:r>
            <a:r>
              <a:rPr lang="zh-CN" altLang="en-US" dirty="0" smtClean="0"/>
              <a:t>中的任务</a:t>
            </a:r>
            <a:endParaRPr lang="en-US" altLang="zh-CN" dirty="0" smtClean="0"/>
          </a:p>
          <a:p>
            <a:r>
              <a:rPr lang="zh-CN" altLang="en-US" dirty="0" smtClean="0"/>
              <a:t>支持多种配置方式：</a:t>
            </a:r>
            <a:r>
              <a:rPr lang="en-US" altLang="zh-CN" dirty="0" smtClean="0"/>
              <a:t>worker</a:t>
            </a:r>
            <a:r>
              <a:rPr lang="zh-CN" altLang="en-US" dirty="0" smtClean="0"/>
              <a:t>运行于</a:t>
            </a:r>
            <a:r>
              <a:rPr lang="en-US" altLang="zh-CN" dirty="0" smtClean="0"/>
              <a:t>SL6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SL7</a:t>
            </a:r>
          </a:p>
          <a:p>
            <a:pPr lvl="1"/>
            <a:r>
              <a:rPr lang="zh-CN" altLang="en-US" dirty="0" smtClean="0"/>
              <a:t>利用</a:t>
            </a:r>
            <a:r>
              <a:rPr lang="en-US" altLang="zh-CN" dirty="0" smtClean="0"/>
              <a:t>IHEP Cloud</a:t>
            </a:r>
            <a:r>
              <a:rPr lang="zh-CN" altLang="en-US" dirty="0" smtClean="0"/>
              <a:t>资源，部署于虚拟机中。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3.5 </a:t>
            </a:r>
            <a:r>
              <a:rPr lang="zh-CN" altLang="en-US" smtClean="0"/>
              <a:t>软件的测试、性能测量和质量检查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2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Bitten</a:t>
            </a:r>
            <a:r>
              <a:rPr lang="zh-CN" altLang="en-US" dirty="0"/>
              <a:t>页面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13" y="1459109"/>
            <a:ext cx="8828571" cy="21142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9905"/>
            <a:ext cx="7352381" cy="32380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3573395"/>
            <a:ext cx="7209524" cy="311428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60121" y="1695634"/>
            <a:ext cx="6255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顶层页面显示了软件的版本以及对应的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worker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信息和运行状态。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53539" y="3735702"/>
            <a:ext cx="269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自动编译日志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16485" y="3735702"/>
            <a:ext cx="240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集成测试日志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3.5 </a:t>
            </a:r>
            <a:r>
              <a:rPr lang="zh-CN" altLang="en-US" smtClean="0"/>
              <a:t>软件的测试、性能测量和质量检查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5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软件的性能测量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性能的测量可以提供多种信息，如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软件是否正常，运行的作业节点是否正常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和前一个版本的差异</a:t>
            </a:r>
            <a:endParaRPr lang="en-US" altLang="zh-CN" dirty="0" smtClean="0"/>
          </a:p>
          <a:p>
            <a:r>
              <a:rPr lang="zh-CN" altLang="en-US" dirty="0" smtClean="0"/>
              <a:t>支持两种方式的测量方式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集成于</a:t>
            </a:r>
            <a:r>
              <a:rPr lang="en-US" altLang="zh-CN" dirty="0" err="1" smtClean="0"/>
              <a:t>JunoTest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UnitTest</a:t>
            </a:r>
            <a:r>
              <a:rPr lang="zh-CN" altLang="en-US" dirty="0" smtClean="0"/>
              <a:t>中，单独测量</a:t>
            </a:r>
            <a:r>
              <a:rPr lang="en-US" altLang="zh-CN" dirty="0" smtClean="0"/>
              <a:t>test case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集成于作业中，对大规模的作业进行监测。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" y="4738266"/>
            <a:ext cx="3125709" cy="211973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8940" y="4413551"/>
            <a:ext cx="269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虚拟内存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7" y="4738266"/>
            <a:ext cx="3181443" cy="215753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00914" y="4402329"/>
            <a:ext cx="269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CPU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时间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00" y="4757164"/>
            <a:ext cx="3125709" cy="211973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96394" y="4413551"/>
            <a:ext cx="269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CPU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利用率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3.5 </a:t>
            </a:r>
            <a:r>
              <a:rPr lang="zh-CN" altLang="en-US" smtClean="0"/>
              <a:t>软件的测试、性能测量和质量检查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7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数据质量检查和数据产生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为了确保软件的物理性能，每个</a:t>
            </a:r>
            <a:r>
              <a:rPr lang="en-US" altLang="zh-CN" dirty="0" smtClean="0"/>
              <a:t>Pre-Release</a:t>
            </a:r>
            <a:r>
              <a:rPr lang="zh-CN" altLang="en-US" dirty="0" smtClean="0"/>
              <a:t>后，都需要完成相应的质量检查。</a:t>
            </a:r>
            <a:endParaRPr lang="en-US" altLang="zh-CN" dirty="0" smtClean="0"/>
          </a:p>
          <a:p>
            <a:r>
              <a:rPr lang="zh-CN" altLang="en-US" dirty="0" smtClean="0"/>
              <a:t>工具“</a:t>
            </a:r>
            <a:r>
              <a:rPr lang="en-US" altLang="zh-CN" dirty="0" err="1" smtClean="0"/>
              <a:t>JunoTest</a:t>
            </a:r>
            <a:r>
              <a:rPr lang="en-US" altLang="zh-CN" dirty="0" smtClean="0"/>
              <a:t> Production</a:t>
            </a:r>
            <a:r>
              <a:rPr lang="zh-CN" altLang="en-US" dirty="0" smtClean="0"/>
              <a:t>”可同时用于数据质量检查和产生工作。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自动完成完整的数据处理流程，从模拟、刻度到重建。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自动</a:t>
            </a:r>
            <a:r>
              <a:rPr lang="zh-CN" altLang="en-US" dirty="0"/>
              <a:t>运行分析脚本，并完成与其它软件版本的比较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使用</a:t>
            </a:r>
            <a:r>
              <a:rPr lang="en-US" altLang="zh-CN" dirty="0" smtClean="0"/>
              <a:t>.</a:t>
            </a:r>
            <a:r>
              <a:rPr lang="en-US" altLang="zh-CN" dirty="0" err="1" smtClean="0"/>
              <a:t>ini</a:t>
            </a:r>
            <a:r>
              <a:rPr lang="zh-CN" altLang="en-US" dirty="0" smtClean="0"/>
              <a:t>配置文件，为用户提供更高层的使用方式。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同时支持</a:t>
            </a:r>
            <a:r>
              <a:rPr lang="en-US" altLang="zh-CN" dirty="0" smtClean="0"/>
              <a:t>IHEP</a:t>
            </a:r>
            <a:r>
              <a:rPr lang="zh-CN" altLang="en-US" dirty="0" smtClean="0"/>
              <a:t>和</a:t>
            </a:r>
            <a:r>
              <a:rPr lang="en-US" altLang="zh-CN" dirty="0" smtClean="0"/>
              <a:t>CNAF</a:t>
            </a:r>
            <a:r>
              <a:rPr lang="zh-CN" altLang="en-US" dirty="0" smtClean="0"/>
              <a:t>两个站点。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通过编写基于</a:t>
            </a:r>
            <a:r>
              <a:rPr lang="en-US" altLang="zh-CN" dirty="0" smtClean="0"/>
              <a:t>shell</a:t>
            </a:r>
            <a:r>
              <a:rPr lang="zh-CN" altLang="en-US" dirty="0" smtClean="0"/>
              <a:t>的</a:t>
            </a:r>
            <a:r>
              <a:rPr lang="en-US" altLang="zh-CN" dirty="0" smtClean="0"/>
              <a:t>driver</a:t>
            </a:r>
            <a:r>
              <a:rPr lang="zh-CN" altLang="en-US" dirty="0" smtClean="0"/>
              <a:t>，可快速扩展。</a:t>
            </a:r>
            <a:endParaRPr lang="en-US" altLang="zh-CN" dirty="0" smtClean="0"/>
          </a:p>
          <a:p>
            <a:r>
              <a:rPr lang="zh-CN" altLang="en-US" dirty="0" smtClean="0"/>
              <a:t>顺利完成</a:t>
            </a:r>
            <a:r>
              <a:rPr lang="en-US" altLang="zh-CN" dirty="0" smtClean="0"/>
              <a:t>2016</a:t>
            </a:r>
            <a:r>
              <a:rPr lang="zh-CN" altLang="en-US" dirty="0" smtClean="0"/>
              <a:t>年的大规模数据产生工作。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3.5 </a:t>
            </a:r>
            <a:r>
              <a:rPr lang="zh-CN" altLang="en-US" smtClean="0"/>
              <a:t>软件的测试、性能测量和质量检查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3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Production</a:t>
            </a:r>
            <a:r>
              <a:rPr lang="zh-CN" altLang="en-US" dirty="0" smtClean="0"/>
              <a:t>的配置文件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98449"/>
            <a:ext cx="4560624" cy="34274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53878" y="1696276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用户自定义的</a:t>
            </a:r>
            <a:r>
              <a:rPr lang="en-US" altLang="zh-CN" dirty="0" smtClean="0"/>
              <a:t>section</a:t>
            </a:r>
            <a:r>
              <a:rPr lang="zh-CN" altLang="en-US" dirty="0" smtClean="0"/>
              <a:t>名称</a:t>
            </a:r>
            <a:endParaRPr lang="en-US" altLang="zh-CN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5353878" y="2063878"/>
            <a:ext cx="2179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底层使用的</a:t>
            </a:r>
            <a:r>
              <a:rPr lang="en-US" altLang="zh-CN" dirty="0" smtClean="0"/>
              <a:t>driver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53878" y="2536751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可定制数据处理的流程</a:t>
            </a:r>
            <a:endParaRPr lang="en-US" altLang="zh-CN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5353879" y="3377226"/>
            <a:ext cx="3631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Tag</a:t>
            </a:r>
            <a:r>
              <a:rPr lang="zh-CN" altLang="en-US" dirty="0" smtClean="0"/>
              <a:t>可以作为</a:t>
            </a:r>
            <a:r>
              <a:rPr lang="en-US" altLang="zh-CN" dirty="0" smtClean="0"/>
              <a:t>driver</a:t>
            </a:r>
            <a:r>
              <a:rPr lang="zh-CN" altLang="en-US" dirty="0" smtClean="0"/>
              <a:t>的输入参数。不同</a:t>
            </a:r>
            <a:r>
              <a:rPr lang="en-US" altLang="zh-CN" dirty="0" smtClean="0"/>
              <a:t>tag</a:t>
            </a:r>
            <a:r>
              <a:rPr lang="zh-CN" altLang="en-US" dirty="0" smtClean="0"/>
              <a:t>产生对应的样本。</a:t>
            </a:r>
            <a:endParaRPr lang="en-US" altLang="zh-CN" dirty="0" smtClean="0"/>
          </a:p>
        </p:txBody>
      </p:sp>
      <p:sp>
        <p:nvSpPr>
          <p:cNvPr id="9" name="文本框 8"/>
          <p:cNvSpPr txBox="1"/>
          <p:nvPr/>
        </p:nvSpPr>
        <p:spPr>
          <a:xfrm>
            <a:off x="5353878" y="4217701"/>
            <a:ext cx="282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可定制数据分析的流程</a:t>
            </a:r>
            <a:endParaRPr lang="en-US" altLang="zh-CN" dirty="0" smtClean="0"/>
          </a:p>
        </p:txBody>
      </p:sp>
      <p:sp>
        <p:nvSpPr>
          <p:cNvPr id="10" name="文本框 9"/>
          <p:cNvSpPr txBox="1"/>
          <p:nvPr/>
        </p:nvSpPr>
        <p:spPr>
          <a:xfrm>
            <a:off x="5353878" y="4610681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可定制每个阶段运行的脚本</a:t>
            </a:r>
            <a:endParaRPr lang="en-US" altLang="zh-CN" dirty="0" smtClean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5178706"/>
            <a:ext cx="7508703" cy="91729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28649" y="6211781"/>
            <a:ext cx="550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可复用，用户只需引用 </a:t>
            </a:r>
            <a:r>
              <a:rPr lang="en-US" altLang="zh-CN" dirty="0" smtClean="0"/>
              <a:t>@</a:t>
            </a:r>
            <a:r>
              <a:rPr lang="en-US" altLang="zh-CN" dirty="0" err="1" smtClean="0"/>
              <a:t>ana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detsim</a:t>
            </a:r>
            <a:r>
              <a:rPr lang="en-US" altLang="zh-CN" dirty="0" smtClean="0"/>
              <a:t>-merge </a:t>
            </a:r>
            <a:r>
              <a:rPr lang="zh-CN" altLang="en-US" dirty="0" smtClean="0"/>
              <a:t>即可。</a:t>
            </a:r>
            <a:endParaRPr lang="en-US" altLang="zh-CN" dirty="0" smtClean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3.5 </a:t>
            </a:r>
            <a:r>
              <a:rPr lang="zh-CN" altLang="en-US" smtClean="0"/>
              <a:t>软件的测试、性能测量和质量检查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6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分布式工具：</a:t>
            </a:r>
            <a:r>
              <a:rPr lang="en-US" altLang="zh-CN" dirty="0" err="1"/>
              <a:t>DistJET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>
                <a:latin typeface="+mn-lt"/>
                <a:ea typeface="DejaVu Sans Mono" panose="020B0609030804020204" pitchFamily="49" charset="0"/>
                <a:cs typeface="DejaVu Sans Mono" panose="020B0609030804020204" pitchFamily="49" charset="0"/>
              </a:rPr>
              <a:t>DistJET</a:t>
            </a:r>
            <a:r>
              <a:rPr lang="en-US" altLang="zh-CN" dirty="0">
                <a:latin typeface="+mn-lt"/>
                <a:ea typeface="DejaVu Sans Mono" panose="020B0609030804020204" pitchFamily="49" charset="0"/>
                <a:cs typeface="DejaVu Sans Mono" panose="020B0609030804020204" pitchFamily="49" charset="0"/>
              </a:rPr>
              <a:t>: Distributed Juno Execution </a:t>
            </a:r>
            <a:r>
              <a:rPr lang="en-US" altLang="zh-CN" dirty="0" smtClean="0">
                <a:latin typeface="+mn-lt"/>
                <a:ea typeface="DejaVu Sans Mono" panose="020B0609030804020204" pitchFamily="49" charset="0"/>
                <a:cs typeface="DejaVu Sans Mono" panose="020B0609030804020204" pitchFamily="49" charset="0"/>
              </a:rPr>
              <a:t>Toolkit</a:t>
            </a:r>
          </a:p>
          <a:p>
            <a:r>
              <a:rPr lang="zh-CN" altLang="en-US" dirty="0" smtClean="0"/>
              <a:t>基于</a:t>
            </a:r>
            <a:r>
              <a:rPr lang="en-US" altLang="zh-CN" dirty="0" smtClean="0"/>
              <a:t>MPI</a:t>
            </a:r>
            <a:r>
              <a:rPr lang="zh-CN" altLang="en-US" dirty="0" smtClean="0"/>
              <a:t>实现，</a:t>
            </a:r>
            <a:r>
              <a:rPr lang="zh-CN" altLang="en-US" dirty="0"/>
              <a:t>并行化</a:t>
            </a:r>
            <a:r>
              <a:rPr lang="zh-CN" altLang="en-US" dirty="0" smtClean="0"/>
              <a:t>单元测试和质量检查。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98871" y="3939133"/>
            <a:ext cx="4671060" cy="231752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198871" y="3266166"/>
            <a:ext cx="4671060" cy="50512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文本框 21"/>
          <p:cNvSpPr txBox="1"/>
          <p:nvPr/>
        </p:nvSpPr>
        <p:spPr>
          <a:xfrm>
            <a:off x="3290965" y="3230164"/>
            <a:ext cx="218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rgbClr val="0070C0"/>
                </a:solidFill>
              </a:rPr>
              <a:t>Communication layer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5" name="文本框 22"/>
          <p:cNvSpPr txBox="1"/>
          <p:nvPr/>
        </p:nvSpPr>
        <p:spPr>
          <a:xfrm>
            <a:off x="3637431" y="3437402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Based on MPI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496052" y="4144826"/>
            <a:ext cx="1466850" cy="1381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774181" y="4654992"/>
            <a:ext cx="1064895" cy="3238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文本框 27"/>
          <p:cNvSpPr txBox="1"/>
          <p:nvPr/>
        </p:nvSpPr>
        <p:spPr>
          <a:xfrm>
            <a:off x="2767824" y="4634298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Scheduler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774181" y="5052700"/>
            <a:ext cx="917847" cy="361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文本框 29"/>
          <p:cNvSpPr txBox="1"/>
          <p:nvPr/>
        </p:nvSpPr>
        <p:spPr>
          <a:xfrm>
            <a:off x="2774181" y="504900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AppMgr</a:t>
            </a:r>
            <a:endParaRPr lang="zh-CN" altLang="en-US" dirty="0"/>
          </a:p>
        </p:txBody>
      </p:sp>
      <p:sp>
        <p:nvSpPr>
          <p:cNvPr id="21" name="文本框 30"/>
          <p:cNvSpPr txBox="1"/>
          <p:nvPr/>
        </p:nvSpPr>
        <p:spPr>
          <a:xfrm>
            <a:off x="2476975" y="4122524"/>
            <a:ext cx="84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Master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5326882" y="4062091"/>
            <a:ext cx="1344929" cy="5722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文本框 32"/>
          <p:cNvSpPr txBox="1"/>
          <p:nvPr/>
        </p:nvSpPr>
        <p:spPr>
          <a:xfrm>
            <a:off x="5326881" y="4012037"/>
            <a:ext cx="84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worker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875521" y="4346609"/>
            <a:ext cx="712470" cy="2492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文本框 34"/>
          <p:cNvSpPr txBox="1"/>
          <p:nvPr/>
        </p:nvSpPr>
        <p:spPr>
          <a:xfrm>
            <a:off x="5950076" y="4282742"/>
            <a:ext cx="56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task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5153785" y="4684352"/>
            <a:ext cx="1344929" cy="5722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文本框 44"/>
          <p:cNvSpPr txBox="1"/>
          <p:nvPr/>
        </p:nvSpPr>
        <p:spPr>
          <a:xfrm>
            <a:off x="5153784" y="4634298"/>
            <a:ext cx="84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worker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5702424" y="4968870"/>
            <a:ext cx="712470" cy="2492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文本框 46"/>
          <p:cNvSpPr txBox="1"/>
          <p:nvPr/>
        </p:nvSpPr>
        <p:spPr>
          <a:xfrm>
            <a:off x="5776979" y="4905003"/>
            <a:ext cx="56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task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4946138" y="5304545"/>
            <a:ext cx="1344929" cy="5722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1" name="文本框 48"/>
          <p:cNvSpPr txBox="1"/>
          <p:nvPr/>
        </p:nvSpPr>
        <p:spPr>
          <a:xfrm>
            <a:off x="4946137" y="5254491"/>
            <a:ext cx="84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worker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5494777" y="5589063"/>
            <a:ext cx="712470" cy="2492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文本框 50"/>
          <p:cNvSpPr txBox="1"/>
          <p:nvPr/>
        </p:nvSpPr>
        <p:spPr>
          <a:xfrm>
            <a:off x="5569332" y="5525196"/>
            <a:ext cx="56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task</a:t>
            </a:r>
            <a:endParaRPr lang="zh-CN" altLang="en-US" dirty="0"/>
          </a:p>
        </p:txBody>
      </p:sp>
      <p:cxnSp>
        <p:nvCxnSpPr>
          <p:cNvPr id="34" name="直接箭头连接符 33"/>
          <p:cNvCxnSpPr/>
          <p:nvPr/>
        </p:nvCxnSpPr>
        <p:spPr>
          <a:xfrm>
            <a:off x="4039101" y="4467070"/>
            <a:ext cx="121158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4084822" y="5025554"/>
            <a:ext cx="985143" cy="1090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连接符 35"/>
          <p:cNvCxnSpPr>
            <a:stCxn id="16" idx="2"/>
          </p:cNvCxnSpPr>
          <p:nvPr/>
        </p:nvCxnSpPr>
        <p:spPr>
          <a:xfrm rot="16200000" flipH="1">
            <a:off x="3938836" y="4816592"/>
            <a:ext cx="253874" cy="1672592"/>
          </a:xfrm>
          <a:prstGeom prst="bentConnector2">
            <a:avLst/>
          </a:prstGeom>
          <a:ln w="190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 rot="16200000">
            <a:off x="4587864" y="4299843"/>
            <a:ext cx="114053" cy="11405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 rot="16200000">
            <a:off x="4767000" y="4297329"/>
            <a:ext cx="114053" cy="11405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 rot="16200000">
            <a:off x="4946137" y="4299841"/>
            <a:ext cx="114053" cy="11405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16200000">
            <a:off x="4555865" y="4858324"/>
            <a:ext cx="114053" cy="11405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6200000">
            <a:off x="4735001" y="4855810"/>
            <a:ext cx="114053" cy="11405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rot="16200000">
            <a:off x="4914138" y="4858322"/>
            <a:ext cx="114053" cy="11405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 rot="16200000">
            <a:off x="4294677" y="5579498"/>
            <a:ext cx="114053" cy="11405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 rot="16200000">
            <a:off x="4473813" y="5576984"/>
            <a:ext cx="114053" cy="11405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rot="16200000">
            <a:off x="4652950" y="5579496"/>
            <a:ext cx="114053" cy="11405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6" name="文本框 60"/>
          <p:cNvSpPr txBox="1"/>
          <p:nvPr/>
        </p:nvSpPr>
        <p:spPr>
          <a:xfrm>
            <a:off x="4295125" y="3939133"/>
            <a:ext cx="65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tasks</a:t>
            </a:r>
            <a:endParaRPr lang="zh-CN" altLang="en-US" dirty="0"/>
          </a:p>
        </p:txBody>
      </p:sp>
      <p:sp>
        <p:nvSpPr>
          <p:cNvPr id="47" name="圆角矩形 46"/>
          <p:cNvSpPr/>
          <p:nvPr/>
        </p:nvSpPr>
        <p:spPr>
          <a:xfrm>
            <a:off x="-27545" y="5036462"/>
            <a:ext cx="1228725" cy="6303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8" name="文本框 62"/>
          <p:cNvSpPr txBox="1"/>
          <p:nvPr/>
        </p:nvSpPr>
        <p:spPr>
          <a:xfrm>
            <a:off x="197054" y="5169574"/>
            <a:ext cx="70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client</a:t>
            </a:r>
            <a:endParaRPr lang="zh-CN" altLang="en-US" dirty="0"/>
          </a:p>
        </p:txBody>
      </p:sp>
      <p:cxnSp>
        <p:nvCxnSpPr>
          <p:cNvPr id="49" name="直接箭头连接符 48"/>
          <p:cNvCxnSpPr/>
          <p:nvPr/>
        </p:nvCxnSpPr>
        <p:spPr>
          <a:xfrm flipV="1">
            <a:off x="1238170" y="4828316"/>
            <a:ext cx="1103900" cy="3898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81"/>
          <p:cNvSpPr txBox="1"/>
          <p:nvPr/>
        </p:nvSpPr>
        <p:spPr>
          <a:xfrm rot="20221423">
            <a:off x="992902" y="4501092"/>
            <a:ext cx="122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application</a:t>
            </a:r>
            <a:endParaRPr lang="zh-CN" altLang="en-US" dirty="0"/>
          </a:p>
        </p:txBody>
      </p:sp>
      <p:cxnSp>
        <p:nvCxnSpPr>
          <p:cNvPr id="51" name="直接箭头连接符 50"/>
          <p:cNvCxnSpPr/>
          <p:nvPr/>
        </p:nvCxnSpPr>
        <p:spPr>
          <a:xfrm flipH="1">
            <a:off x="1255556" y="4929630"/>
            <a:ext cx="1128424" cy="4276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85"/>
          <p:cNvSpPr txBox="1"/>
          <p:nvPr/>
        </p:nvSpPr>
        <p:spPr>
          <a:xfrm rot="20344928">
            <a:off x="1177916" y="5239547"/>
            <a:ext cx="103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feedback</a:t>
            </a:r>
            <a:endParaRPr lang="zh-CN" altLang="en-US" dirty="0"/>
          </a:p>
        </p:txBody>
      </p:sp>
      <p:cxnSp>
        <p:nvCxnSpPr>
          <p:cNvPr id="53" name="直接箭头连接符 52"/>
          <p:cNvCxnSpPr/>
          <p:nvPr/>
        </p:nvCxnSpPr>
        <p:spPr>
          <a:xfrm>
            <a:off x="3178041" y="3789011"/>
            <a:ext cx="3810" cy="355815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H="1">
            <a:off x="5995746" y="3755101"/>
            <a:ext cx="193" cy="300706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102"/>
          <p:cNvSpPr txBox="1"/>
          <p:nvPr/>
        </p:nvSpPr>
        <p:spPr>
          <a:xfrm>
            <a:off x="3640819" y="5904138"/>
            <a:ext cx="1386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rgbClr val="0070C0"/>
                </a:solidFill>
              </a:rPr>
              <a:t>Control layer</a:t>
            </a:r>
            <a:endParaRPr lang="zh-CN" altLang="en-US" dirty="0">
              <a:solidFill>
                <a:srgbClr val="0070C0"/>
              </a:solidFill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7134367" y="3414830"/>
            <a:ext cx="2009633" cy="1172928"/>
            <a:chOff x="1857796" y="1819052"/>
            <a:chExt cx="2009633" cy="1172928"/>
          </a:xfrm>
        </p:grpSpPr>
        <p:sp>
          <p:nvSpPr>
            <p:cNvPr id="58" name="云形 57"/>
            <p:cNvSpPr/>
            <p:nvPr/>
          </p:nvSpPr>
          <p:spPr>
            <a:xfrm>
              <a:off x="1857796" y="1819052"/>
              <a:ext cx="2009633" cy="117292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9" name="文本框 15"/>
            <p:cNvSpPr txBox="1"/>
            <p:nvPr/>
          </p:nvSpPr>
          <p:spPr>
            <a:xfrm>
              <a:off x="2310826" y="2191909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chemeClr val="bg1"/>
                  </a:solidFill>
                </a:rPr>
                <a:t>Back ends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2111457" y="3146216"/>
            <a:ext cx="4870723" cy="321564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1" name="下箭头 60"/>
          <p:cNvSpPr/>
          <p:nvPr/>
        </p:nvSpPr>
        <p:spPr>
          <a:xfrm rot="13905223">
            <a:off x="7194635" y="4546466"/>
            <a:ext cx="362946" cy="505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061123" y="4644906"/>
            <a:ext cx="134112" cy="1672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3.5 </a:t>
            </a:r>
            <a:r>
              <a:rPr lang="zh-CN" altLang="en-US" smtClean="0"/>
              <a:t>软件的测试、性能测量和质量检查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江</a:t>
            </a:r>
            <a:r>
              <a:rPr lang="zh-CN" altLang="en-US" dirty="0" smtClean="0"/>
              <a:t>门中微子实验 </a:t>
            </a:r>
            <a:r>
              <a:rPr lang="en-US" altLang="zh-CN" dirty="0" smtClean="0"/>
              <a:t>(JUNO)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8" y="1374782"/>
            <a:ext cx="4784282" cy="26929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182" y="2872178"/>
            <a:ext cx="4688695" cy="351652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42467" y="1415491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主要的物理目标：</a:t>
            </a:r>
            <a:r>
              <a:rPr lang="zh-CN" altLang="en-US" sz="2000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测量中微子质量顺序</a:t>
            </a:r>
            <a:endParaRPr lang="zh-CN" altLang="en-US" sz="2000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56774" y="17671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实验的基本参数：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60475" y="2094401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地下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700m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25791" y="2094401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基线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53km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60475" y="2463733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两万吨液闪</a:t>
            </a:r>
            <a:endParaRPr lang="zh-CN" altLang="en-US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5791" y="2463733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3%</a:t>
            </a:r>
            <a:r>
              <a:rPr lang="zh-CN" altLang="en-US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能量分辨率</a:t>
            </a:r>
            <a:endParaRPr lang="zh-CN" altLang="en-US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473203" y="4059447"/>
            <a:ext cx="3933611" cy="2358456"/>
            <a:chOff x="132770" y="1717469"/>
            <a:chExt cx="6412699" cy="4591851"/>
          </a:xfrm>
        </p:grpSpPr>
        <p:pic>
          <p:nvPicPr>
            <p:cNvPr id="13" name="Picture 4" descr="allbaseline_dyb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70" y="2021036"/>
              <a:ext cx="5294310" cy="4288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957790" y="1717469"/>
              <a:ext cx="1249804" cy="10186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kumimoji="0"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53 km</a:t>
              </a:r>
            </a:p>
            <a:p>
              <a:r>
                <a:rPr kumimoji="0"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JUNO</a:t>
              </a:r>
              <a:endParaRPr kumimoji="0"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2263053" y="1894230"/>
              <a:ext cx="1393844" cy="5393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 sz="1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Daya</a:t>
              </a:r>
              <a:r>
                <a:rPr kumimoji="0" lang="en-US" altLang="zh-CN" sz="1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Bay</a:t>
              </a:r>
              <a:endParaRPr kumimoji="0" lang="zh-CN" altLang="en-US" sz="12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4574161" y="4965399"/>
              <a:ext cx="142875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5041893" y="2308517"/>
              <a:ext cx="10046" cy="1464124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4906701" y="1784725"/>
              <a:ext cx="1638768" cy="5393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 sz="12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KamLAND</a:t>
              </a:r>
              <a:endParaRPr kumimoji="0" lang="en-US" altLang="zh-CN" sz="1600" b="1" dirty="0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647589" y="2539852"/>
              <a:ext cx="837" cy="22893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1. </a:t>
            </a:r>
            <a:r>
              <a:rPr lang="zh-CN" altLang="en-US" smtClean="0"/>
              <a:t>实验简介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9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总结与展望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江门离线软件采用螺旋式的开发模式。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软件经过单元测试、集成测试后发布预发布版本。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通过数据质量检查确保预发布版本的正确性，最终发布正式版本</a:t>
            </a:r>
            <a:r>
              <a:rPr lang="zh-CN" altLang="en-US" dirty="0" smtClean="0"/>
              <a:t>用于</a:t>
            </a:r>
            <a:r>
              <a:rPr lang="zh-CN" altLang="en-US" dirty="0" smtClean="0"/>
              <a:t>数据产生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借助开源软件和自主研发的工具，完成了软件发布过程中的规范化和自动化，节约大量人力。</a:t>
            </a:r>
            <a:endParaRPr lang="en-US" altLang="zh-CN" dirty="0" smtClean="0"/>
          </a:p>
          <a:p>
            <a:r>
              <a:rPr lang="zh-CN" altLang="en-US" dirty="0" smtClean="0"/>
              <a:t>展望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江门实验</a:t>
            </a:r>
            <a:r>
              <a:rPr lang="en-US" altLang="zh-CN" dirty="0" smtClean="0"/>
              <a:t>2020</a:t>
            </a:r>
            <a:r>
              <a:rPr lang="zh-CN" altLang="en-US" dirty="0" smtClean="0"/>
              <a:t>年即将取数，软件质量控制极其重要。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逐步完善软件与光学参数、刻度参数的管理。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4. </a:t>
            </a:r>
            <a:r>
              <a:rPr lang="zh-CN" altLang="en-US" smtClean="0"/>
              <a:t>总结和展望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074183" y="5638108"/>
            <a:ext cx="17840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谢谢！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8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探测器设计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44" y="1287769"/>
            <a:ext cx="5450942" cy="501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87761" y="3079020"/>
            <a:ext cx="1941557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solidFill>
                  <a:srgbClr val="00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 </a:t>
            </a:r>
            <a:r>
              <a:rPr lang="zh-CN" altLang="zh-CN" b="1" dirty="0">
                <a:solidFill>
                  <a:srgbClr val="00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Central </a:t>
            </a:r>
            <a:r>
              <a:rPr lang="en-US" altLang="zh-CN" b="1" dirty="0" smtClean="0">
                <a:solidFill>
                  <a:srgbClr val="00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D</a:t>
            </a:r>
            <a:r>
              <a:rPr lang="zh-CN" altLang="zh-CN" b="1" dirty="0" smtClean="0">
                <a:solidFill>
                  <a:srgbClr val="00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etector</a:t>
            </a:r>
            <a:endParaRPr lang="en-US" altLang="zh-CN" b="1" dirty="0" smtClean="0">
              <a:solidFill>
                <a:srgbClr val="000000"/>
              </a:solidFill>
              <a:latin typeface="Arial Unicode MS" pitchFamily="34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 Acrylic sphere+ </a:t>
            </a: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 20kt Liquid Scin+</a:t>
            </a:r>
            <a:endParaRPr lang="en-US" altLang="zh-CN" sz="1600" dirty="0">
              <a:solidFill>
                <a:srgbClr val="000000"/>
              </a:solidFill>
              <a:latin typeface="Arial Unicode MS" pitchFamily="34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 Unicode MS" pitchFamily="34" charset="-122"/>
                <a:cs typeface="宋体" pitchFamily="2" charset="-122"/>
              </a:rPr>
              <a:t>~17000 20” PMT+</a:t>
            </a:r>
          </a:p>
          <a:p>
            <a:pPr lvl="0"/>
            <a:r>
              <a:rPr lang="en-US" altLang="zh-CN" sz="1600" dirty="0" smtClean="0">
                <a:solidFill>
                  <a:srgbClr val="000000"/>
                </a:solidFill>
                <a:latin typeface="Arial Unicode MS" pitchFamily="34" charset="-122"/>
                <a:cs typeface="宋体" pitchFamily="2" charset="-122"/>
              </a:rPr>
              <a:t>~25000 3’’ PMT</a:t>
            </a:r>
            <a:endParaRPr lang="zh-CN" altLang="zh-CN" sz="4000" dirty="0">
              <a:latin typeface="Arial" pitchFamily="34" charset="0"/>
              <a:cs typeface="宋体" pitchFamily="2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2051720" y="3120286"/>
            <a:ext cx="2188289" cy="4242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46326" y="4488958"/>
            <a:ext cx="2161510" cy="927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solidFill>
                  <a:srgbClr val="00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 </a:t>
            </a:r>
            <a:r>
              <a:rPr lang="zh-CN" altLang="zh-CN" b="1" dirty="0">
                <a:solidFill>
                  <a:srgbClr val="00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Water </a:t>
            </a:r>
            <a:r>
              <a:rPr lang="zh-CN" altLang="zh-CN" b="1" dirty="0" smtClean="0">
                <a:solidFill>
                  <a:srgbClr val="00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Cherenkov</a:t>
            </a:r>
            <a:endParaRPr lang="en-US" altLang="zh-CN" b="1" dirty="0" smtClean="0">
              <a:solidFill>
                <a:srgbClr val="000000"/>
              </a:solidFill>
              <a:latin typeface="Arial Unicode MS" pitchFamily="34" charset="-122"/>
              <a:ea typeface="宋体" pitchFamily="2" charset="-122"/>
              <a:cs typeface="宋体" pitchFamily="2" charset="-122"/>
            </a:endParaRPr>
          </a:p>
          <a:p>
            <a:pPr lvl="0"/>
            <a:r>
              <a:rPr lang="en-US" altLang="zh-CN" dirty="0" smtClean="0">
                <a:solidFill>
                  <a:srgbClr val="000000"/>
                </a:solidFill>
                <a:latin typeface="Arial Unicode MS" pitchFamily="34" charset="-122"/>
                <a:cs typeface="宋体" pitchFamily="2" charset="-122"/>
              </a:rPr>
              <a:t>  ~</a:t>
            </a:r>
            <a:r>
              <a:rPr lang="en-US" altLang="zh-CN" dirty="0">
                <a:solidFill>
                  <a:srgbClr val="000000"/>
                </a:solidFill>
                <a:latin typeface="Arial Unicode MS" pitchFamily="34" charset="-122"/>
                <a:cs typeface="宋体" pitchFamily="2" charset="-122"/>
              </a:rPr>
              <a:t>2</a:t>
            </a:r>
            <a:r>
              <a:rPr lang="en-US" altLang="zh-CN" dirty="0" smtClean="0">
                <a:solidFill>
                  <a:srgbClr val="000000"/>
                </a:solidFill>
                <a:latin typeface="Arial Unicode MS" pitchFamily="34" charset="-122"/>
                <a:cs typeface="宋体" pitchFamily="2" charset="-122"/>
              </a:rPr>
              <a:t>000 20’’ </a:t>
            </a:r>
            <a:r>
              <a:rPr lang="en-US" altLang="zh-CN" dirty="0">
                <a:solidFill>
                  <a:srgbClr val="000000"/>
                </a:solidFill>
                <a:latin typeface="Arial Unicode MS" pitchFamily="34" charset="-122"/>
                <a:cs typeface="宋体" pitchFamily="2" charset="-122"/>
              </a:rPr>
              <a:t>PMT</a:t>
            </a:r>
            <a:endParaRPr lang="zh-CN" altLang="zh-CN" sz="4000" dirty="0">
              <a:latin typeface="Arial" pitchFamily="34" charset="0"/>
              <a:cs typeface="宋体" pitchFamily="2" charset="-122"/>
            </a:endParaRPr>
          </a:p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72037" y="1642574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00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Top Tracker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6588224" y="52299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00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 Calibration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7485857" y="1856232"/>
            <a:ext cx="0" cy="4093048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508684" y="1992587"/>
            <a:ext cx="1414170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Pool’s height</a:t>
            </a:r>
            <a:r>
              <a:rPr lang="zh-CN" altLang="zh-CN" sz="1600" dirty="0">
                <a:solidFill>
                  <a:srgbClr val="FF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 </a:t>
            </a:r>
            <a:endParaRPr lang="en-US" altLang="zh-CN" sz="1600" dirty="0">
              <a:solidFill>
                <a:srgbClr val="FF0000"/>
              </a:solidFill>
              <a:latin typeface="Arial Unicode MS" pitchFamily="34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1600" dirty="0">
                <a:solidFill>
                  <a:srgbClr val="FF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44m</a:t>
            </a:r>
          </a:p>
          <a:p>
            <a:r>
              <a:rPr lang="en-US" altLang="zh-CN" sz="1600" dirty="0">
                <a:solidFill>
                  <a:srgbClr val="FF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Water depth</a:t>
            </a:r>
            <a:r>
              <a:rPr lang="zh-CN" altLang="zh-CN" sz="1600" dirty="0">
                <a:solidFill>
                  <a:srgbClr val="FF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 </a:t>
            </a:r>
            <a:endParaRPr lang="en-US" altLang="zh-CN" sz="1600" dirty="0">
              <a:solidFill>
                <a:srgbClr val="FF0000"/>
              </a:solidFill>
              <a:latin typeface="Arial Unicode MS" pitchFamily="34" charset="-122"/>
              <a:ea typeface="宋体" pitchFamily="2" charset="-122"/>
              <a:cs typeface="宋体" pitchFamily="2" charset="-122"/>
            </a:endParaRPr>
          </a:p>
          <a:p>
            <a:r>
              <a:rPr lang="en-US" altLang="zh-CN" sz="1600" dirty="0">
                <a:solidFill>
                  <a:srgbClr val="FF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43.5m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218688" y="5999613"/>
            <a:ext cx="4087368" cy="0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456821" y="6061749"/>
            <a:ext cx="960519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zh-CN" sz="1600" dirty="0">
                <a:solidFill>
                  <a:srgbClr val="FFFF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D43.5m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3559819" y="3844950"/>
            <a:ext cx="3335668" cy="1112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617435" y="3485736"/>
            <a:ext cx="1406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1" dirty="0">
                <a:latin typeface="Arial Unicode MS" pitchFamily="34" charset="-122"/>
                <a:ea typeface="宋体" pitchFamily="2" charset="-122"/>
                <a:cs typeface="宋体" pitchFamily="2" charset="-122"/>
              </a:rPr>
              <a:t> </a:t>
            </a:r>
            <a:r>
              <a:rPr lang="en-US" altLang="zh-CN" sz="1600" b="1" dirty="0" smtClean="0">
                <a:latin typeface="Arial Unicode MS" pitchFamily="34" charset="-122"/>
                <a:ea typeface="宋体" pitchFamily="2" charset="-122"/>
                <a:cs typeface="宋体" pitchFamily="2" charset="-122"/>
              </a:rPr>
              <a:t>AS: ID35.4m</a:t>
            </a:r>
            <a:endParaRPr lang="zh-CN" altLang="en-US" sz="1600" b="1" dirty="0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3410712" y="4061737"/>
            <a:ext cx="3673916" cy="7343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552615" y="4149734"/>
            <a:ext cx="1656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1" dirty="0">
                <a:latin typeface="Arial Unicode MS" pitchFamily="34" charset="-122"/>
                <a:ea typeface="宋体" pitchFamily="2" charset="-122"/>
                <a:cs typeface="宋体" pitchFamily="2" charset="-122"/>
              </a:rPr>
              <a:t> </a:t>
            </a:r>
            <a:r>
              <a:rPr lang="en-US" altLang="zh-CN" sz="1600" b="1" dirty="0" smtClean="0">
                <a:latin typeface="Arial Unicode MS" pitchFamily="34" charset="-122"/>
                <a:ea typeface="宋体" pitchFamily="2" charset="-122"/>
                <a:cs typeface="宋体" pitchFamily="2" charset="-122"/>
              </a:rPr>
              <a:t>SSLS: ID40.1m</a:t>
            </a:r>
            <a:endParaRPr lang="zh-CN" altLang="en-US" sz="1600" b="1" dirty="0"/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5320512" y="796365"/>
            <a:ext cx="1292519" cy="6920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2051720" y="4575859"/>
            <a:ext cx="1243710" cy="3111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860173" y="6400303"/>
            <a:ext cx="582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00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AS: Acrylic sphere;   SSLS: stainless steel latticed shell</a:t>
            </a:r>
            <a:endParaRPr lang="zh-CN" altLang="zh-CN" sz="4000" dirty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1754589" y="1774595"/>
            <a:ext cx="1323063" cy="32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084628" y="1028693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 smtClean="0">
                <a:solidFill>
                  <a:srgbClr val="000000"/>
                </a:solidFill>
                <a:latin typeface="Arial Unicode MS" pitchFamily="34" charset="-122"/>
                <a:ea typeface="宋体" pitchFamily="2" charset="-122"/>
                <a:cs typeface="宋体" pitchFamily="2" charset="-122"/>
              </a:rPr>
              <a:t>Electronics</a:t>
            </a:r>
            <a:endParaRPr lang="en-US" altLang="zh-CN" sz="1600" dirty="0" smtClean="0">
              <a:solidFill>
                <a:srgbClr val="000000"/>
              </a:solidFill>
              <a:latin typeface="Arial Unicode MS" pitchFamily="34" charset="-122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23" name="直接箭头连接符 22"/>
          <p:cNvCxnSpPr>
            <a:endCxn id="22" idx="1"/>
          </p:cNvCxnSpPr>
          <p:nvPr/>
        </p:nvCxnSpPr>
        <p:spPr>
          <a:xfrm flipV="1">
            <a:off x="6023589" y="1197970"/>
            <a:ext cx="1061039" cy="334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9"/>
          <p:cNvSpPr txBox="1"/>
          <p:nvPr/>
        </p:nvSpPr>
        <p:spPr>
          <a:xfrm>
            <a:off x="8102177" y="143537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Filling+</a:t>
            </a:r>
          </a:p>
          <a:p>
            <a:r>
              <a:rPr lang="en-US" altLang="zh-CN" dirty="0" smtClean="0"/>
              <a:t>overflow</a:t>
            </a:r>
            <a:endParaRPr lang="zh-CN" altLang="en-US" dirty="0"/>
          </a:p>
        </p:txBody>
      </p:sp>
      <p:cxnSp>
        <p:nvCxnSpPr>
          <p:cNvPr id="25" name="直接箭头连接符 24"/>
          <p:cNvCxnSpPr>
            <a:endCxn id="24" idx="1"/>
          </p:cNvCxnSpPr>
          <p:nvPr/>
        </p:nvCxnSpPr>
        <p:spPr>
          <a:xfrm>
            <a:off x="7687409" y="1621480"/>
            <a:ext cx="414768" cy="1370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1"/>
          <p:cNvSpPr txBox="1"/>
          <p:nvPr/>
        </p:nvSpPr>
        <p:spPr>
          <a:xfrm>
            <a:off x="8154884" y="5167831"/>
            <a:ext cx="74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Pillar:</a:t>
            </a:r>
          </a:p>
          <a:p>
            <a:r>
              <a:rPr lang="en-US" altLang="zh-CN" dirty="0" smtClean="0"/>
              <a:t>~60</a:t>
            </a:r>
            <a:endParaRPr lang="zh-CN" altLang="en-US" dirty="0"/>
          </a:p>
        </p:txBody>
      </p:sp>
      <p:cxnSp>
        <p:nvCxnSpPr>
          <p:cNvPr id="27" name="直接箭头连接符 26"/>
          <p:cNvCxnSpPr>
            <a:endCxn id="26" idx="1"/>
          </p:cNvCxnSpPr>
          <p:nvPr/>
        </p:nvCxnSpPr>
        <p:spPr>
          <a:xfrm flipV="1">
            <a:off x="6588224" y="5490997"/>
            <a:ext cx="1566660" cy="461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5"/>
          <p:cNvSpPr txBox="1"/>
          <p:nvPr/>
        </p:nvSpPr>
        <p:spPr>
          <a:xfrm>
            <a:off x="7841582" y="3929528"/>
            <a:ext cx="13681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Connecting bars: ~600</a:t>
            </a:r>
            <a:endParaRPr lang="zh-CN" altLang="en-US" dirty="0"/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6934549" y="4160862"/>
            <a:ext cx="989828" cy="2316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1" name="日期占位符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1. </a:t>
            </a:r>
            <a:r>
              <a:rPr lang="zh-CN" altLang="en-US" smtClean="0"/>
              <a:t>实验简介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4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94" y="1216877"/>
            <a:ext cx="2081232" cy="12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离线数据处理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400" y="4861680"/>
            <a:ext cx="1928839" cy="1543071"/>
          </a:xfrm>
          <a:prstGeom prst="rect">
            <a:avLst/>
          </a:prstGeom>
        </p:spPr>
      </p:pic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3738076" y="1441732"/>
            <a:ext cx="5405924" cy="1470575"/>
            <a:chOff x="1691680" y="1363437"/>
            <a:chExt cx="6099597" cy="214486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3"/>
            <a:stretch>
              <a:fillRect/>
            </a:stretch>
          </p:blipFill>
          <p:spPr bwMode="auto">
            <a:xfrm>
              <a:off x="1763688" y="1363437"/>
              <a:ext cx="6027589" cy="185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1691680" y="2997043"/>
              <a:ext cx="1728458" cy="5112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charset="0"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93572" y="2262194"/>
            <a:ext cx="2394626" cy="1099010"/>
            <a:chOff x="-147404" y="1377978"/>
            <a:chExt cx="3062291" cy="1853682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776" y="1377978"/>
              <a:ext cx="1117154" cy="133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本框 3"/>
            <p:cNvSpPr txBox="1">
              <a:spLocks noChangeArrowheads="1"/>
            </p:cNvSpPr>
            <p:nvPr/>
          </p:nvSpPr>
          <p:spPr bwMode="auto">
            <a:xfrm>
              <a:off x="-147404" y="2708440"/>
              <a:ext cx="19664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kumimoji="0" lang="en-US" altLang="zh-CN" sz="14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NNVT </a:t>
              </a:r>
            </a:p>
            <a:p>
              <a:pPr algn="ctr"/>
              <a:r>
                <a:rPr kumimoji="0" lang="en-US" altLang="zh-CN" sz="14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MCP-PMT</a:t>
              </a:r>
              <a:endParaRPr kumimoji="0" lang="zh-CN" altLang="en-US" sz="1400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文本框 56"/>
            <p:cNvSpPr txBox="1">
              <a:spLocks noChangeArrowheads="1"/>
            </p:cNvSpPr>
            <p:nvPr/>
          </p:nvSpPr>
          <p:spPr bwMode="auto">
            <a:xfrm>
              <a:off x="1474586" y="2703541"/>
              <a:ext cx="14403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kumimoji="0" lang="en-US" altLang="zh-CN" sz="14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Hamamatsu R12860</a:t>
              </a:r>
              <a:endParaRPr kumimoji="0" lang="zh-CN" altLang="en-US" sz="1400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3" name="圖片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64" y="1377978"/>
              <a:ext cx="1180022" cy="133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5458" y="2481439"/>
            <a:ext cx="2036628" cy="107725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353665" y="4344073"/>
            <a:ext cx="2606930" cy="1726666"/>
            <a:chOff x="6046195" y="3032889"/>
            <a:chExt cx="3302731" cy="22585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32178" y="3032889"/>
              <a:ext cx="2716748" cy="18635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50995" y="3217107"/>
              <a:ext cx="2716748" cy="18635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46195" y="3427896"/>
              <a:ext cx="2716748" cy="18635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392" y="3975038"/>
            <a:ext cx="1180078" cy="1152793"/>
          </a:xfrm>
          <a:prstGeom prst="rect">
            <a:avLst/>
          </a:prstGeom>
        </p:spPr>
      </p:pic>
      <p:sp>
        <p:nvSpPr>
          <p:cNvPr id="20" name="object 22"/>
          <p:cNvSpPr/>
          <p:nvPr/>
        </p:nvSpPr>
        <p:spPr bwMode="auto">
          <a:xfrm rot="9535958">
            <a:off x="5524393" y="4840203"/>
            <a:ext cx="668172" cy="243932"/>
          </a:xfrm>
          <a:custGeom>
            <a:avLst/>
            <a:gdLst/>
            <a:ahLst/>
            <a:cxnLst/>
            <a:rect l="l" t="t" r="r" b="b"/>
            <a:pathLst>
              <a:path w="2647950" h="1270">
                <a:moveTo>
                  <a:pt x="0" y="0"/>
                </a:moveTo>
                <a:lnTo>
                  <a:pt x="2647950" y="1269"/>
                </a:lnTo>
              </a:path>
            </a:pathLst>
          </a:custGeom>
          <a:ln w="76194">
            <a:solidFill>
              <a:srgbClr val="FF0000"/>
            </a:solidFill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>
              <a:buFontTx/>
              <a:buNone/>
              <a:defRPr/>
            </a:pPr>
            <a:endParaRPr sz="1815"/>
          </a:p>
        </p:txBody>
      </p:sp>
      <p:sp>
        <p:nvSpPr>
          <p:cNvPr id="21" name="object 22"/>
          <p:cNvSpPr/>
          <p:nvPr/>
        </p:nvSpPr>
        <p:spPr bwMode="auto">
          <a:xfrm rot="9535958">
            <a:off x="2033243" y="4828645"/>
            <a:ext cx="668172" cy="243932"/>
          </a:xfrm>
          <a:custGeom>
            <a:avLst/>
            <a:gdLst/>
            <a:ahLst/>
            <a:cxnLst/>
            <a:rect l="l" t="t" r="r" b="b"/>
            <a:pathLst>
              <a:path w="2647950" h="1270">
                <a:moveTo>
                  <a:pt x="0" y="0"/>
                </a:moveTo>
                <a:lnTo>
                  <a:pt x="2647950" y="1269"/>
                </a:lnTo>
              </a:path>
            </a:pathLst>
          </a:custGeom>
          <a:ln w="76194">
            <a:solidFill>
              <a:srgbClr val="FF0000"/>
            </a:solidFill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>
              <a:buFontTx/>
              <a:buNone/>
              <a:defRPr/>
            </a:pPr>
            <a:endParaRPr sz="1815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0528" y="4543550"/>
            <a:ext cx="2195048" cy="1557709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052979" y="4200946"/>
            <a:ext cx="142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PMT hits </a:t>
            </a:r>
            <a:r>
              <a:rPr lang="en-US" altLang="zh-CN" dirty="0" smtClean="0">
                <a:solidFill>
                  <a:srgbClr val="0070C0"/>
                </a:solidFill>
              </a:rPr>
              <a:t>charge/time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65960" y="3967488"/>
            <a:ext cx="160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Point-like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Energy/Vertex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60863" y="5192276"/>
            <a:ext cx="1609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Tracking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Direction/Track Length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6" name="object 22"/>
          <p:cNvSpPr/>
          <p:nvPr/>
        </p:nvSpPr>
        <p:spPr bwMode="auto">
          <a:xfrm rot="4238209">
            <a:off x="7476208" y="3222586"/>
            <a:ext cx="668172" cy="243932"/>
          </a:xfrm>
          <a:custGeom>
            <a:avLst/>
            <a:gdLst/>
            <a:ahLst/>
            <a:cxnLst/>
            <a:rect l="l" t="t" r="r" b="b"/>
            <a:pathLst>
              <a:path w="2647950" h="1270">
                <a:moveTo>
                  <a:pt x="0" y="0"/>
                </a:moveTo>
                <a:lnTo>
                  <a:pt x="2647950" y="1269"/>
                </a:lnTo>
              </a:path>
            </a:pathLst>
          </a:custGeom>
          <a:ln w="76194">
            <a:solidFill>
              <a:srgbClr val="FF0000"/>
            </a:solidFill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>
              <a:buFontTx/>
              <a:buNone/>
              <a:defRPr/>
            </a:pPr>
            <a:endParaRPr sz="1815"/>
          </a:p>
        </p:txBody>
      </p:sp>
      <p:sp>
        <p:nvSpPr>
          <p:cNvPr id="27" name="矩形 26"/>
          <p:cNvSpPr/>
          <p:nvPr/>
        </p:nvSpPr>
        <p:spPr>
          <a:xfrm>
            <a:off x="7888395" y="3134424"/>
            <a:ext cx="1159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/>
              <a:t>Waveform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ADC/TDC</a:t>
            </a:r>
            <a:endParaRPr lang="zh-CN" altLang="en-US" dirty="0">
              <a:solidFill>
                <a:srgbClr val="0070C0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10359" y="3932935"/>
            <a:ext cx="6483892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16721" y="1734198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smtClean="0"/>
              <a:t>IBD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416721" y="2830083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smtClean="0"/>
              <a:t>Muon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183774" y="3529051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物理产生</a:t>
            </a:r>
            <a:r>
              <a:rPr lang="zh-CN" altLang="en-US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</a:t>
            </a:r>
          </a:p>
        </p:txBody>
      </p:sp>
      <p:sp>
        <p:nvSpPr>
          <p:cNvPr id="32" name="矩形 31"/>
          <p:cNvSpPr/>
          <p:nvPr/>
        </p:nvSpPr>
        <p:spPr>
          <a:xfrm>
            <a:off x="1927239" y="3519955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探测器模拟</a:t>
            </a:r>
            <a:endParaRPr lang="zh-CN" altLang="en-US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014837" y="3519955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电子学模拟</a:t>
            </a:r>
            <a:endParaRPr lang="zh-CN" altLang="en-US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094054" y="6115606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波形重建</a:t>
            </a:r>
            <a:r>
              <a:rPr lang="en-US" altLang="zh-CN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刻度</a:t>
            </a:r>
            <a:endParaRPr lang="zh-CN" altLang="en-US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23908" y="6115606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顶点位置</a:t>
            </a:r>
            <a:r>
              <a:rPr lang="en-US" altLang="zh-CN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能量</a:t>
            </a:r>
            <a:r>
              <a:rPr lang="en-US" altLang="zh-CN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径迹重建</a:t>
            </a:r>
            <a:endParaRPr lang="zh-CN" altLang="en-US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58479" y="3053557"/>
            <a:ext cx="107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HZC XP72B22 </a:t>
            </a:r>
            <a:endParaRPr lang="zh-CN" altLang="en-US" sz="14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0534" y="2479224"/>
            <a:ext cx="694841" cy="571601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37" name="灯片编号占位符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40" name="日期占位符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2. </a:t>
            </a:r>
            <a:r>
              <a:rPr lang="zh-CN" altLang="en-US" smtClean="0"/>
              <a:t>离线软件简介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0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离线软件的组织结构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核心框架软件</a:t>
            </a:r>
            <a:r>
              <a:rPr lang="en-US" altLang="zh-CN" dirty="0" smtClean="0"/>
              <a:t>SNiPER</a:t>
            </a:r>
          </a:p>
          <a:p>
            <a:r>
              <a:rPr lang="zh-CN" altLang="en-US" dirty="0" smtClean="0"/>
              <a:t>数据模型管理和输入</a:t>
            </a:r>
            <a:r>
              <a:rPr lang="en-US" altLang="zh-CN" dirty="0" smtClean="0"/>
              <a:t>/</a:t>
            </a:r>
            <a:r>
              <a:rPr lang="zh-CN" altLang="en-US" dirty="0" smtClean="0"/>
              <a:t>输出</a:t>
            </a:r>
            <a:endParaRPr lang="en-US" altLang="zh-CN" dirty="0" smtClean="0"/>
          </a:p>
          <a:p>
            <a:r>
              <a:rPr lang="zh-CN" altLang="en-US" dirty="0" smtClean="0"/>
              <a:t>几何管理</a:t>
            </a:r>
            <a:endParaRPr lang="en-US" altLang="zh-CN" dirty="0" smtClean="0"/>
          </a:p>
          <a:p>
            <a:r>
              <a:rPr lang="zh-CN" altLang="en-US" dirty="0" smtClean="0"/>
              <a:t>事例显示</a:t>
            </a:r>
            <a:endParaRPr lang="en-US" altLang="zh-CN" dirty="0" smtClean="0"/>
          </a:p>
          <a:p>
            <a:r>
              <a:rPr lang="zh-CN" altLang="en-US" dirty="0" smtClean="0"/>
              <a:t>数据库接口和管理</a:t>
            </a:r>
            <a:endParaRPr lang="en-US" altLang="zh-CN" dirty="0" smtClean="0"/>
          </a:p>
          <a:p>
            <a:r>
              <a:rPr lang="zh-CN" altLang="en-US" dirty="0" smtClean="0"/>
              <a:t>物理产生子</a:t>
            </a:r>
            <a:endParaRPr lang="en-US" altLang="zh-CN" dirty="0" smtClean="0"/>
          </a:p>
          <a:p>
            <a:r>
              <a:rPr lang="zh-CN" altLang="en-US" dirty="0" smtClean="0"/>
              <a:t>探测器模拟和电子学模拟</a:t>
            </a:r>
            <a:endParaRPr lang="en-US" altLang="zh-CN" dirty="0" smtClean="0"/>
          </a:p>
          <a:p>
            <a:r>
              <a:rPr lang="zh-CN" altLang="en-US" dirty="0" smtClean="0"/>
              <a:t>事例重建：顶点、能量、径迹</a:t>
            </a:r>
            <a:endParaRPr lang="en-US" altLang="zh-CN" dirty="0" smtClean="0"/>
          </a:p>
          <a:p>
            <a:r>
              <a:rPr lang="zh-CN" altLang="en-US" dirty="0" smtClean="0"/>
              <a:t>刻度</a:t>
            </a:r>
            <a:endParaRPr lang="en-US" altLang="zh-CN" dirty="0" smtClean="0"/>
          </a:p>
          <a:p>
            <a:r>
              <a:rPr lang="zh-CN" altLang="en-US" dirty="0" smtClean="0"/>
              <a:t>物理分析</a:t>
            </a:r>
            <a:endParaRPr lang="en-US" altLang="zh-CN" dirty="0" smtClean="0"/>
          </a:p>
          <a:p>
            <a:r>
              <a:rPr lang="zh-CN" altLang="en-US" dirty="0" smtClean="0"/>
              <a:t>数据产生和质量检查组</a:t>
            </a:r>
            <a:endParaRPr lang="en-US" altLang="zh-CN" dirty="0" smtClean="0"/>
          </a:p>
          <a:p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5699233" y="1896061"/>
            <a:ext cx="3248406" cy="3323987"/>
            <a:chOff x="5433192" y="1870076"/>
            <a:chExt cx="2743360" cy="3323987"/>
          </a:xfrm>
        </p:grpSpPr>
        <p:sp>
          <p:nvSpPr>
            <p:cNvPr id="4" name="文本框 3"/>
            <p:cNvSpPr txBox="1"/>
            <p:nvPr/>
          </p:nvSpPr>
          <p:spPr>
            <a:xfrm>
              <a:off x="5433192" y="1870076"/>
              <a:ext cx="2552042" cy="332398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软件开发者来自国内外研究机构、大学</a:t>
              </a:r>
              <a:endPara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dirty="0" smtClean="0"/>
                <a:t>IHEP</a:t>
              </a:r>
            </a:p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dirty="0"/>
                <a:t>SDU</a:t>
              </a:r>
            </a:p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dirty="0"/>
                <a:t>SYSU</a:t>
              </a:r>
              <a:endParaRPr lang="en-US" altLang="zh-CN" dirty="0" smtClean="0"/>
            </a:p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dirty="0" smtClean="0"/>
                <a:t>NKU</a:t>
              </a:r>
              <a:endParaRPr lang="en-US" altLang="zh-CN" dirty="0"/>
            </a:p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dirty="0" smtClean="0"/>
                <a:t>USTC</a:t>
              </a:r>
            </a:p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dirty="0"/>
                <a:t>NJU</a:t>
              </a:r>
              <a:endParaRPr lang="en-US" altLang="zh-CN" dirty="0" smtClean="0"/>
            </a:p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dirty="0" smtClean="0"/>
                <a:t>SJTU</a:t>
              </a:r>
              <a:endParaRPr lang="en-US" altLang="zh-CN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6530563" y="3156496"/>
              <a:ext cx="164598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dirty="0" smtClean="0"/>
                <a:t>INFN-ROMA3</a:t>
              </a:r>
            </a:p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dirty="0" smtClean="0"/>
                <a:t>LLR</a:t>
              </a:r>
            </a:p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dirty="0" smtClean="0"/>
                <a:t>FZ-</a:t>
              </a:r>
              <a:r>
                <a:rPr lang="en-US" altLang="zh-CN" dirty="0" err="1" smtClean="0"/>
                <a:t>Jülich</a:t>
              </a:r>
              <a:endParaRPr lang="en-US" altLang="zh-CN" dirty="0" smtClean="0"/>
            </a:p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dirty="0" smtClean="0"/>
                <a:t>…</a:t>
              </a:r>
              <a:endParaRPr lang="en-US" altLang="zh-CN" dirty="0"/>
            </a:p>
            <a:p>
              <a:pPr marL="285750" indent="-285750">
                <a:buFont typeface="Wingdings" panose="05000000000000000000" pitchFamily="2" charset="2"/>
                <a:buChar char="p"/>
              </a:pPr>
              <a:endParaRPr lang="en-US" altLang="zh-CN" dirty="0"/>
            </a:p>
          </p:txBody>
        </p:sp>
      </p:grp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2. </a:t>
            </a:r>
            <a:r>
              <a:rPr lang="zh-CN" altLang="en-US" smtClean="0"/>
              <a:t>离线软件简介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21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离线软件环境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编程语言</a:t>
            </a:r>
            <a:r>
              <a:rPr lang="en-US" altLang="zh-CN" dirty="0" smtClean="0"/>
              <a:t>: C++ and Python</a:t>
            </a:r>
          </a:p>
          <a:p>
            <a:pPr lvl="1"/>
            <a:r>
              <a:rPr lang="en-US" altLang="zh-CN" dirty="0" smtClean="0"/>
              <a:t>C++: </a:t>
            </a:r>
            <a:r>
              <a:rPr lang="zh-CN" altLang="en-US" dirty="0" smtClean="0"/>
              <a:t>算法实现</a:t>
            </a:r>
            <a:r>
              <a:rPr lang="en-US" altLang="zh-CN" dirty="0" smtClean="0"/>
              <a:t>; Python: </a:t>
            </a:r>
            <a:r>
              <a:rPr lang="zh-CN" altLang="en-US" dirty="0" smtClean="0"/>
              <a:t>作业配置</a:t>
            </a:r>
            <a:endParaRPr lang="en-US" altLang="zh-CN" dirty="0" smtClean="0"/>
          </a:p>
          <a:p>
            <a:r>
              <a:rPr lang="zh-CN" altLang="en-US" dirty="0" smtClean="0"/>
              <a:t>操作系统</a:t>
            </a:r>
            <a:r>
              <a:rPr lang="en-US" altLang="zh-CN" dirty="0" smtClean="0"/>
              <a:t>: Linux</a:t>
            </a:r>
          </a:p>
          <a:p>
            <a:pPr lvl="1"/>
            <a:r>
              <a:rPr lang="zh-CN" altLang="en-US" dirty="0" smtClean="0"/>
              <a:t>官方支持</a:t>
            </a:r>
            <a:r>
              <a:rPr lang="en-US" altLang="zh-CN" dirty="0" smtClean="0"/>
              <a:t>: Scientific Linux 6/GCC 4.4.7</a:t>
            </a:r>
          </a:p>
          <a:p>
            <a:r>
              <a:rPr lang="zh-CN" altLang="en-US" dirty="0" smtClean="0"/>
              <a:t>软件配置和包管理</a:t>
            </a:r>
            <a:r>
              <a:rPr lang="en-US" altLang="zh-CN" dirty="0" smtClean="0"/>
              <a:t>: CMT </a:t>
            </a:r>
          </a:p>
          <a:p>
            <a:pPr lvl="1"/>
            <a:r>
              <a:rPr lang="zh-CN" altLang="en-US" dirty="0" smtClean="0"/>
              <a:t>编译软件包，设定环境变量</a:t>
            </a:r>
            <a:endParaRPr lang="en-US" altLang="zh-CN" dirty="0" smtClean="0"/>
          </a:p>
          <a:p>
            <a:r>
              <a:rPr lang="zh-CN" altLang="en-US" dirty="0" smtClean="0"/>
              <a:t>代码管理</a:t>
            </a:r>
            <a:r>
              <a:rPr lang="en-US" altLang="zh-CN" dirty="0" smtClean="0"/>
              <a:t>: SVN/</a:t>
            </a:r>
            <a:r>
              <a:rPr lang="en-US" altLang="zh-CN" dirty="0" err="1" smtClean="0"/>
              <a:t>Trac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集中式管理，单一的软件仓库</a:t>
            </a:r>
            <a:endParaRPr lang="en-US" altLang="zh-CN" dirty="0" smtClean="0"/>
          </a:p>
          <a:p>
            <a:r>
              <a:rPr lang="zh-CN" altLang="en-US" dirty="0" smtClean="0"/>
              <a:t>外部库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Boost, ROOT, GEANT4, …</a:t>
            </a:r>
          </a:p>
          <a:p>
            <a:endParaRPr lang="zh-CN" altLang="en-US" dirty="0"/>
          </a:p>
        </p:txBody>
      </p:sp>
      <p:pic>
        <p:nvPicPr>
          <p:cNvPr id="4" name="Picture 2" descr="http://subversion.apache.org/images/svn-name-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45" y="3872913"/>
            <a:ext cx="1875696" cy="46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3622086"/>
            <a:ext cx="782961" cy="313185"/>
          </a:xfrm>
          <a:prstGeom prst="rect">
            <a:avLst/>
          </a:prstGeom>
        </p:spPr>
      </p:pic>
      <p:pic>
        <p:nvPicPr>
          <p:cNvPr id="6" name="Picture 4" descr="python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64" y="1709946"/>
            <a:ext cx="2083167" cy="58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Geant4 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36" y="5809827"/>
            <a:ext cx="1693271" cy="41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Scientific Linux logo and wordmark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97" y="2318237"/>
            <a:ext cx="1034680" cy="117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d35c7d8c.web.cern.ch/sites/d35c7d8c.web.cern.ch/files/website-banner-allnew-croped_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42" y="5205508"/>
            <a:ext cx="2066436" cy="5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4045" y="4648281"/>
            <a:ext cx="1868763" cy="554469"/>
          </a:xfrm>
          <a:prstGeom prst="rect">
            <a:avLst/>
          </a:prstGeom>
        </p:spPr>
      </p:pic>
      <p:pic>
        <p:nvPicPr>
          <p:cNvPr id="1026" name="Picture 2" descr="https://raw.githubusercontent.com/isocpp/logos/master/cpp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58" y="1754850"/>
            <a:ext cx="444078" cy="49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ra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40" y="4249099"/>
            <a:ext cx="1332132" cy="41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2. </a:t>
            </a:r>
            <a:r>
              <a:rPr lang="zh-CN" altLang="en-US" smtClean="0"/>
              <a:t>离线软件简介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3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离线软件的发布回顾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2013</a:t>
            </a:r>
            <a:r>
              <a:rPr lang="zh-CN" altLang="en-US" dirty="0" smtClean="0"/>
              <a:t>年开始正式发布，第一个</a:t>
            </a:r>
            <a:r>
              <a:rPr lang="en-US" altLang="zh-CN" dirty="0" smtClean="0"/>
              <a:t>J13v1r1</a:t>
            </a:r>
            <a:r>
              <a:rPr lang="zh-CN" altLang="en-US" dirty="0" smtClean="0"/>
              <a:t>版本包含了数据处理中的重要算法和服务。</a:t>
            </a:r>
            <a:endParaRPr lang="en-US" altLang="zh-CN" dirty="0" smtClean="0"/>
          </a:p>
          <a:p>
            <a:r>
              <a:rPr lang="en-US" altLang="zh-CN" dirty="0" smtClean="0"/>
              <a:t>2014</a:t>
            </a:r>
            <a:r>
              <a:rPr lang="zh-CN" altLang="en-US" dirty="0" smtClean="0"/>
              <a:t>年的</a:t>
            </a:r>
            <a:r>
              <a:rPr lang="en-US" altLang="zh-CN" dirty="0" smtClean="0"/>
              <a:t>J14v1r2</a:t>
            </a:r>
            <a:r>
              <a:rPr lang="zh-CN" altLang="en-US" dirty="0" smtClean="0"/>
              <a:t>，完成大规模的数据产生。</a:t>
            </a:r>
            <a:endParaRPr lang="en-US" altLang="zh-CN" dirty="0" smtClean="0"/>
          </a:p>
          <a:p>
            <a:r>
              <a:rPr lang="en-US" altLang="zh-CN" dirty="0" smtClean="0"/>
              <a:t>2015</a:t>
            </a:r>
            <a:r>
              <a:rPr lang="zh-CN" altLang="en-US" dirty="0" smtClean="0"/>
              <a:t>年的</a:t>
            </a:r>
            <a:r>
              <a:rPr lang="en-US" altLang="zh-CN" dirty="0" smtClean="0"/>
              <a:t>J15</a:t>
            </a:r>
            <a:r>
              <a:rPr lang="zh-CN" altLang="en-US" dirty="0" smtClean="0"/>
              <a:t>版本，全面部署到</a:t>
            </a:r>
            <a:r>
              <a:rPr lang="en-US" altLang="zh-CN" dirty="0" smtClean="0"/>
              <a:t>SL6</a:t>
            </a:r>
            <a:r>
              <a:rPr lang="zh-CN" altLang="en-US" dirty="0" smtClean="0"/>
              <a:t>系统。</a:t>
            </a:r>
            <a:endParaRPr lang="en-US" altLang="zh-CN" dirty="0" smtClean="0"/>
          </a:p>
          <a:p>
            <a:r>
              <a:rPr lang="en-US" altLang="zh-CN" dirty="0" smtClean="0"/>
              <a:t>2016</a:t>
            </a:r>
            <a:r>
              <a:rPr lang="zh-CN" altLang="en-US" dirty="0" smtClean="0"/>
              <a:t>年的</a:t>
            </a:r>
            <a:r>
              <a:rPr lang="en-US" altLang="zh-CN" dirty="0" smtClean="0"/>
              <a:t>J16</a:t>
            </a:r>
            <a:r>
              <a:rPr lang="zh-CN" altLang="en-US" dirty="0" smtClean="0"/>
              <a:t>版本，首次包含完整的数据处理流程，同时加入用于测试和质量检查的</a:t>
            </a:r>
            <a:r>
              <a:rPr lang="en-US" altLang="zh-CN" dirty="0" err="1" smtClean="0"/>
              <a:t>JunoTest</a:t>
            </a:r>
            <a:r>
              <a:rPr lang="zh-CN" altLang="en-US" dirty="0" smtClean="0"/>
              <a:t>。数据质量检查组完成大规模数据产生。</a:t>
            </a:r>
            <a:endParaRPr lang="en-US" altLang="zh-CN" dirty="0" smtClean="0"/>
          </a:p>
          <a:p>
            <a:r>
              <a:rPr lang="zh-CN" altLang="en-US" dirty="0" smtClean="0"/>
              <a:t>每年发布约</a:t>
            </a:r>
            <a:r>
              <a:rPr lang="en-US" altLang="zh-CN" dirty="0" smtClean="0"/>
              <a:t>2-3</a:t>
            </a:r>
            <a:r>
              <a:rPr lang="zh-CN" altLang="en-US" dirty="0" smtClean="0"/>
              <a:t>个正式版本。更新主要有软件</a:t>
            </a:r>
            <a:r>
              <a:rPr lang="en-US" altLang="zh-CN" dirty="0" smtClean="0"/>
              <a:t>bug</a:t>
            </a:r>
            <a:r>
              <a:rPr lang="zh-CN" altLang="en-US" dirty="0" smtClean="0"/>
              <a:t>修复，探测器几何和参数的改变，算法改进等。</a:t>
            </a: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 </a:t>
            </a:r>
            <a:r>
              <a:rPr lang="zh-CN" altLang="en-US" smtClean="0"/>
              <a:t>离线软件的发布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6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离线软件的发布</a:t>
            </a:r>
            <a:r>
              <a:rPr lang="zh-CN" altLang="en-US" dirty="0"/>
              <a:t>模式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采用螺旋式的开发模式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正式版本发布前，需要经过多次预发布版本。</a:t>
            </a:r>
            <a:endParaRPr lang="zh-CN" altLang="en-US" dirty="0"/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88" y="2694155"/>
            <a:ext cx="8021824" cy="3732414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/30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9EFE-FAE4-4771-8312-8119134CB00D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3.1 </a:t>
            </a:r>
            <a:r>
              <a:rPr lang="zh-CN" altLang="en-US" smtClean="0"/>
              <a:t>软件发布流程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9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2376</Words>
  <Application>Microsoft Office PowerPoint</Application>
  <PresentationFormat>全屏显示(4:3)</PresentationFormat>
  <Paragraphs>434</Paragraphs>
  <Slides>30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Arial Unicode MS</vt:lpstr>
      <vt:lpstr>楷体</vt:lpstr>
      <vt:lpstr>宋体</vt:lpstr>
      <vt:lpstr>微软雅黑</vt:lpstr>
      <vt:lpstr>Arial</vt:lpstr>
      <vt:lpstr>Calibri</vt:lpstr>
      <vt:lpstr>DejaVu Sans Mono</vt:lpstr>
      <vt:lpstr>Times New Roman</vt:lpstr>
      <vt:lpstr>Wingdings</vt:lpstr>
      <vt:lpstr>Office 主题</vt:lpstr>
      <vt:lpstr>江门中微子实验 离线软件的发布</vt:lpstr>
      <vt:lpstr>OUTLINE</vt:lpstr>
      <vt:lpstr>江门中微子实验 (JUNO)</vt:lpstr>
      <vt:lpstr>探测器设计</vt:lpstr>
      <vt:lpstr>离线数据处理</vt:lpstr>
      <vt:lpstr>离线软件的组织结构</vt:lpstr>
      <vt:lpstr>离线软件环境</vt:lpstr>
      <vt:lpstr>离线软件的发布回顾</vt:lpstr>
      <vt:lpstr>离线软件的发布模式</vt:lpstr>
      <vt:lpstr>离线软件的发布流程图</vt:lpstr>
      <vt:lpstr>软件版本控制</vt:lpstr>
      <vt:lpstr>SVN仓库</vt:lpstr>
      <vt:lpstr>关于git的考虑</vt:lpstr>
      <vt:lpstr>版本控制在多个实验中的思考</vt:lpstr>
      <vt:lpstr>软件的编译</vt:lpstr>
      <vt:lpstr>关于CMT的替代方案考虑</vt:lpstr>
      <vt:lpstr>使用CMake进行编译</vt:lpstr>
      <vt:lpstr>对CMake的测试</vt:lpstr>
      <vt:lpstr>外部库管理：需求分析</vt:lpstr>
      <vt:lpstr>外部库管理：实现</vt:lpstr>
      <vt:lpstr>子命令 list 的结果 </vt:lpstr>
      <vt:lpstr>软件部署</vt:lpstr>
      <vt:lpstr>JunoTest工具集</vt:lpstr>
      <vt:lpstr>软件的自动编译和集成测试</vt:lpstr>
      <vt:lpstr>Bitten页面</vt:lpstr>
      <vt:lpstr>软件的性能测量</vt:lpstr>
      <vt:lpstr>数据质量检查和数据产生</vt:lpstr>
      <vt:lpstr>Production的配置文件</vt:lpstr>
      <vt:lpstr>分布式工具：DistJET</vt:lpstr>
      <vt:lpstr>总结与展望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江门中微子实验离线软件的发布</dc:title>
  <dc:creator>Tao Lin</dc:creator>
  <cp:lastModifiedBy>Tao Lin</cp:lastModifiedBy>
  <cp:revision>480</cp:revision>
  <dcterms:created xsi:type="dcterms:W3CDTF">2017-05-31T00:58:21Z</dcterms:created>
  <dcterms:modified xsi:type="dcterms:W3CDTF">2017-06-05T14:47:13Z</dcterms:modified>
</cp:coreProperties>
</file>