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2" r:id="rId4"/>
    <p:sldId id="260" r:id="rId5"/>
    <p:sldId id="261" r:id="rId6"/>
    <p:sldId id="259" r:id="rId7"/>
    <p:sldId id="263" r:id="rId8"/>
    <p:sldId id="258" r:id="rId9"/>
    <p:sldId id="265" r:id="rId10"/>
    <p:sldId id="264" r:id="rId11"/>
    <p:sldId id="266" r:id="rId12"/>
    <p:sldId id="267" r:id="rId13"/>
    <p:sldId id="271" r:id="rId14"/>
    <p:sldId id="272" r:id="rId15"/>
    <p:sldId id="270" r:id="rId16"/>
    <p:sldId id="273" r:id="rId17"/>
    <p:sldId id="268" r:id="rId18"/>
    <p:sldId id="275" r:id="rId19"/>
    <p:sldId id="274" r:id="rId20"/>
    <p:sldId id="276" r:id="rId21"/>
    <p:sldId id="277" r:id="rId22"/>
    <p:sldId id="278" r:id="rId23"/>
    <p:sldId id="269" r:id="rId24"/>
    <p:sldId id="256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1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5C2CAF2-543F-4DA2-B9DE-21E2C8965323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1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507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B8AF99-E164-4021-BB4D-10E1052340C1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9994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9AE33-0367-4818-B5D0-2D8B6714F81C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33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6B4EBE8-CEB8-4D9E-8182-678C6A1C6966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19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1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82495-876D-47F3-9F72-DEBEE2A05FE7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74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E38D-5D24-407A-A637-30A608976306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46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3DE33-BDCB-4495-A025-3F7ED44D73AC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3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42AD7-A978-4436-928B-9A3B1651E103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5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9903C-A249-435D-A00D-2C773F77F4D0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24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081F3E-DB29-4C42-8328-52026B68B662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64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367A1-BA31-43EC-8E4D-E50340E4EAEE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FD543-F09C-4FE0-A7F1-44212417366E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15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D71422-B2C5-487F-8D59-9982F22C8B1F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98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0ABB10-A72D-483D-B9BB-189562C3AE48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73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21EC5F-3CE7-4D91-84F4-AC353B06A85C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2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FDF1C2-4645-4BA8-B427-60FC4B67C785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635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8A722A-8E2D-4742-B0A0-435146F7EC29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786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649D5-18DD-4F6B-9390-424A0D7F7B1E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7958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35D02-0DBA-45F3-BCA3-563D38FB84B0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8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BFA8EC-D3F8-45FB-BAB5-C65ACAF51C94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69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29FFB-0039-4680-B9F7-73757C37D910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0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15101-C18E-4B10-8741-6DB64A44E5BC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228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53420" y="71415"/>
            <a:ext cx="1019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22CF2F45-0D12-4B7A-B5F4-9DFBEFEEEF19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2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829633D1-5B80-48DA-B8CE-93C546CA843D}" type="datetime1">
              <a:rPr lang="zh-CN" altLang="en-US" smtClean="0">
                <a:solidFill>
                  <a:srgbClr val="000000"/>
                </a:solidFill>
              </a:rPr>
              <a:pPr/>
              <a:t>17.06.05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9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1785926"/>
            <a:ext cx="7623175" cy="1490674"/>
          </a:xfrm>
        </p:spPr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软件框架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zh-CN" altLang="en-US" dirty="0" smtClean="0"/>
              <a:t>与并行计算进展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552" y="4166750"/>
            <a:ext cx="8208912" cy="1854538"/>
          </a:xfrm>
        </p:spPr>
        <p:txBody>
          <a:bodyPr/>
          <a:lstStyle/>
          <a:p>
            <a:pPr algn="ctr"/>
            <a:r>
              <a:rPr lang="zh-CN" altLang="en-US" dirty="0" smtClean="0"/>
              <a:t>邹佳恒</a:t>
            </a:r>
            <a:endParaRPr lang="en-US" altLang="zh-CN" dirty="0" smtClean="0"/>
          </a:p>
          <a:p>
            <a:pPr algn="ctr"/>
            <a:endParaRPr lang="en-US" altLang="zh-CN" sz="2400" dirty="0" smtClean="0"/>
          </a:p>
          <a:p>
            <a:pPr algn="ctr"/>
            <a:r>
              <a:rPr lang="zh-CN" altLang="en-US" sz="2000" dirty="0" smtClean="0"/>
              <a:t>高能物理</a:t>
            </a:r>
            <a:r>
              <a:rPr lang="zh-CN" altLang="en-US" sz="2000" dirty="0"/>
              <a:t>计算和软件</a:t>
            </a:r>
            <a:r>
              <a:rPr lang="zh-CN" altLang="en-US" sz="2000" dirty="0" smtClean="0"/>
              <a:t>会议，成都</a:t>
            </a:r>
            <a:r>
              <a:rPr lang="en-US" altLang="zh-CN" sz="2000" dirty="0" smtClean="0"/>
              <a:t>       </a:t>
            </a:r>
            <a:r>
              <a:rPr lang="en-US" altLang="zh-CN" sz="2000" dirty="0" smtClean="0"/>
              <a:t>2017.06</a:t>
            </a:r>
            <a:r>
              <a:rPr lang="en-US" altLang="zh-CN" sz="2000" dirty="0" smtClean="0"/>
              <a:t>.06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278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核心功能 </a:t>
            </a:r>
            <a:r>
              <a:rPr lang="en-US" altLang="zh-CN" dirty="0" smtClean="0"/>
              <a:t>II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10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6847" y="1262406"/>
            <a:ext cx="77903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事例数据</a:t>
            </a:r>
            <a:r>
              <a:rPr lang="en-US" altLang="zh-CN" sz="2400" dirty="0" smtClean="0">
                <a:solidFill>
                  <a:srgbClr val="0070C0"/>
                </a:solidFill>
              </a:rPr>
              <a:t>I/O</a:t>
            </a:r>
            <a:r>
              <a:rPr lang="zh-CN" altLang="en-US" sz="2400" dirty="0" smtClean="0">
                <a:solidFill>
                  <a:srgbClr val="0070C0"/>
                </a:solidFill>
              </a:rPr>
              <a:t>接口与内存管理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数据</a:t>
            </a:r>
            <a:r>
              <a:rPr lang="en-US" altLang="zh-CN" sz="2000" dirty="0" smtClean="0"/>
              <a:t>I/O</a:t>
            </a:r>
            <a:r>
              <a:rPr lang="zh-CN" altLang="en-US" sz="2000" dirty="0" smtClean="0"/>
              <a:t>操作的触发条件和控制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事例在内存中的生命周期管理，避免内存泄露等严重问题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基于事例循环的流程控制（</a:t>
            </a:r>
            <a:r>
              <a:rPr lang="en-US" altLang="zh-CN" sz="2400" dirty="0" smtClean="0">
                <a:solidFill>
                  <a:srgbClr val="0070C0"/>
                </a:solidFill>
              </a:rPr>
              <a:t>Task</a:t>
            </a:r>
            <a:r>
              <a:rPr lang="zh-CN" altLang="en-US" sz="2400" dirty="0" smtClean="0">
                <a:solidFill>
                  <a:srgbClr val="0070C0"/>
                </a:solidFill>
              </a:rPr>
              <a:t>）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算法序列的顺序执行</a:t>
            </a:r>
            <a:endParaRPr lang="en-US" altLang="zh-CN" sz="2000" dirty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基于消息的流程控制（</a:t>
            </a:r>
            <a:r>
              <a:rPr lang="en-US" altLang="zh-CN" sz="2400" dirty="0" smtClean="0">
                <a:solidFill>
                  <a:srgbClr val="0070C0"/>
                </a:solidFill>
              </a:rPr>
              <a:t>Incident</a:t>
            </a:r>
            <a:r>
              <a:rPr lang="zh-CN" altLang="en-US" sz="2400" dirty="0" smtClean="0">
                <a:solidFill>
                  <a:srgbClr val="0070C0"/>
                </a:solidFill>
              </a:rPr>
              <a:t>）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流程的跳跃执行，可实现子算法序列的按需执行等复杂功能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分级的日志功能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每个模块的日志输出级别可独立设置</a:t>
            </a:r>
            <a:endParaRPr lang="en-US" altLang="zh-CN" sz="20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方便用户为软件调试而设置日志信息的多少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61920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68823"/>
            <a:ext cx="7924800" cy="41865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软件框架概述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简介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/>
              <a:t>近期功能更新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并行计算开发进展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计划与总结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11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4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</a:t>
            </a:r>
            <a:r>
              <a:rPr lang="zh-CN" altLang="en-US" dirty="0"/>
              <a:t>组织</a:t>
            </a:r>
            <a:r>
              <a:rPr lang="zh-CN" altLang="en-US" dirty="0" smtClean="0"/>
              <a:t>结构的扁平化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12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190686"/>
            <a:ext cx="82654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取消</a:t>
            </a:r>
            <a:r>
              <a:rPr lang="en-US" altLang="zh-CN" sz="2400" dirty="0" smtClean="0">
                <a:solidFill>
                  <a:srgbClr val="0070C0"/>
                </a:solidFill>
              </a:rPr>
              <a:t>Task</a:t>
            </a:r>
            <a:r>
              <a:rPr lang="zh-CN" altLang="en-US" sz="2400" dirty="0" smtClean="0">
                <a:solidFill>
                  <a:srgbClr val="0070C0"/>
                </a:solidFill>
              </a:rPr>
              <a:t>组织的树形结构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树形结构带来</a:t>
            </a:r>
            <a:r>
              <a:rPr lang="zh-CN" altLang="en-US" sz="2000" dirty="0" smtClean="0">
                <a:solidFill>
                  <a:srgbClr val="C00000"/>
                </a:solidFill>
              </a:rPr>
              <a:t>复杂性</a:t>
            </a:r>
            <a:r>
              <a:rPr lang="zh-CN" altLang="en-US" sz="2000" dirty="0" smtClean="0"/>
              <a:t>，但</a:t>
            </a:r>
            <a:r>
              <a:rPr lang="en-US" altLang="zh-CN" sz="2000" dirty="0" smtClean="0"/>
              <a:t>JUNO</a:t>
            </a:r>
            <a:r>
              <a:rPr lang="zh-CN" altLang="en-US" sz="2000" dirty="0" smtClean="0"/>
              <a:t>等实验实践中均未应用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层以上结构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增加</a:t>
            </a:r>
            <a:r>
              <a:rPr lang="en-US" altLang="zh-CN" sz="2000" dirty="0" err="1" smtClean="0"/>
              <a:t>TopTask</a:t>
            </a:r>
            <a:r>
              <a:rPr lang="zh-CN" altLang="en-US" sz="2000" dirty="0" smtClean="0"/>
              <a:t>派生类，可最多实现</a:t>
            </a:r>
            <a:r>
              <a:rPr lang="en-US" altLang="zh-CN" sz="2000" dirty="0" smtClean="0"/>
              <a:t>2</a:t>
            </a:r>
            <a:r>
              <a:rPr lang="zh-CN" altLang="en-US" sz="2000" dirty="0" smtClean="0"/>
              <a:t>层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结构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单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作业不会体会到任何变化，多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作业需由</a:t>
            </a:r>
            <a:r>
              <a:rPr lang="en-US" altLang="zh-CN" sz="2000" dirty="0" err="1" smtClean="0"/>
              <a:t>TopTask</a:t>
            </a:r>
            <a:r>
              <a:rPr lang="zh-CN" altLang="en-US" sz="2000" dirty="0" smtClean="0"/>
              <a:t>实例开始</a:t>
            </a:r>
            <a:endParaRPr lang="en-US" altLang="zh-CN" sz="20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9" y="3183438"/>
            <a:ext cx="3409950" cy="24860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499" y="3081046"/>
            <a:ext cx="2771775" cy="26011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462926" y="5718066"/>
            <a:ext cx="278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新的类继承关系示意图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481077" y="5718066"/>
            <a:ext cx="2788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新的类包含关系示意图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58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重构状态管理功能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13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262406"/>
            <a:ext cx="82654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明确</a:t>
            </a:r>
            <a:r>
              <a:rPr lang="zh-CN" altLang="en-US" sz="2000" dirty="0" smtClean="0"/>
              <a:t>系统在各状态间的转换关系，由独立的状态机负责状态管理</a:t>
            </a:r>
            <a:endParaRPr lang="en-US" altLang="zh-CN" sz="2000" dirty="0" smtClean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添加</a:t>
            </a:r>
            <a:r>
              <a:rPr lang="en-US" altLang="zh-CN" sz="2000" dirty="0" smtClean="0"/>
              <a:t>Ready</a:t>
            </a:r>
            <a:r>
              <a:rPr lang="zh-CN" altLang="en-US" sz="2000" dirty="0" smtClean="0"/>
              <a:t>等新状态和暂停等新操作（可能有助于多线程并行计算等模式下的执行）</a:t>
            </a:r>
            <a:endParaRPr lang="en-US" altLang="zh-CN" sz="20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2" y="2500842"/>
            <a:ext cx="8024556" cy="36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开发和使用的体验提升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190686"/>
            <a:ext cx="826545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适配</a:t>
            </a:r>
            <a:r>
              <a:rPr lang="en-US" altLang="zh-CN" sz="2400" dirty="0" smtClean="0">
                <a:solidFill>
                  <a:srgbClr val="0070C0"/>
                </a:solidFill>
              </a:rPr>
              <a:t>C++11</a:t>
            </a:r>
            <a:r>
              <a:rPr lang="zh-CN" altLang="en-US" sz="2400" dirty="0" smtClean="0">
                <a:solidFill>
                  <a:srgbClr val="0070C0"/>
                </a:solidFill>
              </a:rPr>
              <a:t>标准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需</a:t>
            </a:r>
            <a:r>
              <a:rPr lang="en-US" altLang="zh-CN" sz="2000" dirty="0" smtClean="0"/>
              <a:t>g++4.8</a:t>
            </a:r>
            <a:r>
              <a:rPr lang="zh-CN" altLang="en-US" sz="2000" dirty="0" smtClean="0"/>
              <a:t>以上版本编译器（尚未在</a:t>
            </a:r>
            <a:r>
              <a:rPr lang="en-US" altLang="zh-CN" sz="2000" dirty="0" smtClean="0"/>
              <a:t>JUNO</a:t>
            </a:r>
            <a:r>
              <a:rPr lang="zh-CN" altLang="en-US" sz="2000" dirty="0" smtClean="0"/>
              <a:t>等实验中实际应用）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采用新标准重写了大量代码，使代码更简练易读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优化执行逻辑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作业配置阶段（</a:t>
            </a:r>
            <a:r>
              <a:rPr lang="en-US" altLang="zh-CN" sz="2000" dirty="0" smtClean="0"/>
              <a:t>initialize</a:t>
            </a:r>
            <a:r>
              <a:rPr lang="zh-CN" altLang="en-US" sz="2000" dirty="0" smtClean="0"/>
              <a:t>之前）发现的错误，都用异常立即中断执行，避免因疏忽而运行了错误配置的作业</a:t>
            </a:r>
            <a:endParaRPr lang="en-US" altLang="zh-CN" sz="2000" dirty="0" smtClean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从初始化开始，特别是事例处理中，发现错误后尽可能优雅退出执行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改良错误警告信息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日志与异常进行集成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程序退出时检查软件系统错误状态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在日志结尾给出明确错误信息，帮助定位错误和调试软件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906773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其它重要变化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15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8918" y="1594098"/>
            <a:ext cx="8265459" cy="383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核心类型</a:t>
            </a:r>
            <a:r>
              <a:rPr lang="en-US" altLang="zh-CN" sz="2400" dirty="0" smtClean="0">
                <a:solidFill>
                  <a:srgbClr val="0070C0"/>
                </a:solidFill>
              </a:rPr>
              <a:t>Task</a:t>
            </a:r>
            <a:r>
              <a:rPr lang="zh-CN" altLang="en-US" sz="2400" dirty="0" smtClean="0">
                <a:solidFill>
                  <a:srgbClr val="0070C0"/>
                </a:solidFill>
              </a:rPr>
              <a:t>的重构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添加</a:t>
            </a:r>
            <a:r>
              <a:rPr lang="en-US" altLang="zh-CN" sz="2000" dirty="0" err="1" smtClean="0"/>
              <a:t>AlgSupervisor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SvcSupervisor</a:t>
            </a:r>
            <a:r>
              <a:rPr lang="zh-CN" altLang="en-US" sz="2000" dirty="0" smtClean="0"/>
              <a:t>等新的管理类</a:t>
            </a:r>
            <a:endParaRPr lang="en-US" altLang="zh-CN" sz="2000" dirty="0" smtClean="0"/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明确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类型的分工，将</a:t>
            </a:r>
            <a:r>
              <a:rPr lang="en-US" altLang="zh-CN" sz="2000" dirty="0" err="1" smtClean="0"/>
              <a:t>StateMachine</a:t>
            </a:r>
            <a:r>
              <a:rPr lang="zh-CN" altLang="en-US" sz="2000" dirty="0" smtClean="0"/>
              <a:t>等功能独立实现，使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的定位更为清晰和易于理解</a:t>
            </a:r>
            <a:endParaRPr lang="en-US" altLang="zh-CN" sz="2000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新的辅助类型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SniperScope</a:t>
            </a:r>
            <a:r>
              <a:rPr lang="zh-CN" altLang="en-US" sz="2000" dirty="0" smtClean="0"/>
              <a:t>，帮助用户对消息等功能进行定位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SniperContext</a:t>
            </a:r>
            <a:r>
              <a:rPr lang="zh-CN" altLang="en-US" sz="2000" dirty="0" smtClean="0"/>
              <a:t>，全局状态记录</a:t>
            </a:r>
          </a:p>
        </p:txBody>
      </p:sp>
    </p:spTree>
    <p:extLst>
      <p:ext uri="{BB962C8B-B14F-4D97-AF65-F5344CB8AC3E}">
        <p14:creationId xmlns:p14="http://schemas.microsoft.com/office/powerpoint/2010/main" val="110030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68823"/>
            <a:ext cx="7924800" cy="41865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软件框架概述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简介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近期功能更新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/>
              <a:t>并行计算开发进展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计划与总结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00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多线程计算的设计思想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17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190686"/>
            <a:ext cx="82654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r>
              <a:rPr lang="zh-CN" altLang="en-US" sz="2400" dirty="0" smtClean="0">
                <a:solidFill>
                  <a:srgbClr val="0070C0"/>
                </a:solidFill>
              </a:rPr>
              <a:t>具有技术后发优势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</a:t>
            </a:r>
            <a:r>
              <a:rPr lang="zh-CN" altLang="en-US" sz="2000" dirty="0" smtClean="0"/>
              <a:t>的初始版本中虽未实现多线程计算，但其底层设计已充分考虑了并行计算的需求</a:t>
            </a:r>
            <a:endParaRPr lang="en-US" altLang="zh-CN" sz="20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</a:t>
            </a:r>
            <a:r>
              <a:rPr lang="zh-CN" altLang="en-US" sz="2000" dirty="0" smtClean="0"/>
              <a:t>支持同时存在多个</a:t>
            </a:r>
            <a:r>
              <a:rPr lang="en-US" altLang="zh-CN" sz="2000" dirty="0" smtClean="0"/>
              <a:t>Task</a:t>
            </a:r>
            <a:r>
              <a:rPr lang="zh-CN" altLang="en-US" sz="2000" dirty="0" smtClean="0"/>
              <a:t>实例，可以方便的对应到不同线程上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</a:t>
            </a:r>
            <a:r>
              <a:rPr lang="zh-CN" altLang="en-US" sz="2400" dirty="0" smtClean="0">
                <a:solidFill>
                  <a:srgbClr val="0070C0"/>
                </a:solidFill>
              </a:rPr>
              <a:t>多线程计算的努力方向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以非侵入的方式实现多线程并行计算</a:t>
            </a:r>
            <a:endParaRPr lang="en-US" altLang="zh-CN" sz="2000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多</a:t>
            </a:r>
            <a:r>
              <a:rPr lang="zh-CN" altLang="en-US" dirty="0" smtClean="0"/>
              <a:t>线程相关的主体代码在核心层代码（</a:t>
            </a:r>
            <a:r>
              <a:rPr lang="en-US" altLang="zh-CN" dirty="0" err="1" smtClean="0"/>
              <a:t>SniperKernel</a:t>
            </a:r>
            <a:r>
              <a:rPr lang="zh-CN" altLang="en-US" dirty="0" smtClean="0"/>
              <a:t>）之外实现</a:t>
            </a:r>
            <a:endParaRPr lang="en-US" altLang="zh-CN" dirty="0" smtClean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核心</a:t>
            </a:r>
            <a:r>
              <a:rPr lang="zh-CN" altLang="en-US" dirty="0" smtClean="0"/>
              <a:t>层代码不依赖多线程环境，完全兼容已有串行代码</a:t>
            </a:r>
            <a:endParaRPr lang="en-US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尽可能少的修改用户接口，避免用户代码大规模改动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70C0"/>
                </a:solidFill>
              </a:rPr>
              <a:t>采用已经开源的</a:t>
            </a:r>
            <a:r>
              <a:rPr lang="en-US" altLang="zh-CN" sz="2400" dirty="0" smtClean="0">
                <a:solidFill>
                  <a:srgbClr val="0070C0"/>
                </a:solidFill>
              </a:rPr>
              <a:t>Intel TBB</a:t>
            </a:r>
            <a:r>
              <a:rPr lang="zh-CN" altLang="en-US" sz="2400" dirty="0" smtClean="0">
                <a:solidFill>
                  <a:srgbClr val="0070C0"/>
                </a:solidFill>
              </a:rPr>
              <a:t>任务并行软件库</a:t>
            </a:r>
            <a:endParaRPr lang="en-US" altLang="zh-C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8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多线程计算设计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18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" name="组合 4"/>
          <p:cNvGrpSpPr>
            <a:grpSpLocks/>
          </p:cNvGrpSpPr>
          <p:nvPr/>
        </p:nvGrpSpPr>
        <p:grpSpPr bwMode="auto">
          <a:xfrm>
            <a:off x="949325" y="2527855"/>
            <a:ext cx="7302500" cy="3636475"/>
            <a:chOff x="957263" y="2722563"/>
            <a:chExt cx="7302500" cy="3636475"/>
          </a:xfrm>
        </p:grpSpPr>
        <p:sp>
          <p:nvSpPr>
            <p:cNvPr id="7" name="文本框 1"/>
            <p:cNvSpPr txBox="1">
              <a:spLocks noChangeArrowheads="1"/>
            </p:cNvSpPr>
            <p:nvPr/>
          </p:nvSpPr>
          <p:spPr bwMode="auto">
            <a:xfrm>
              <a:off x="6380171" y="5588004"/>
              <a:ext cx="1871125" cy="661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华文彩云" panose="02010800040101010101" pitchFamily="2" charset="-122"/>
                </a:defRPr>
              </a:lvl9pPr>
            </a:lstStyle>
            <a:p>
              <a:pPr>
                <a:spcBef>
                  <a:spcPts val="600"/>
                </a:spcBef>
              </a:pPr>
              <a:r>
                <a:rPr lang="en-US" altLang="zh-CN" sz="1600" b="1">
                  <a:solidFill>
                    <a:srgbClr val="C06000"/>
                  </a:solidFill>
                </a:rPr>
                <a:t>Thread Local</a:t>
              </a:r>
            </a:p>
            <a:p>
              <a:pPr>
                <a:spcBef>
                  <a:spcPts val="600"/>
                </a:spcBef>
              </a:pPr>
              <a:r>
                <a:rPr lang="en-US" altLang="zh-CN" sz="1600" b="1">
                  <a:solidFill>
                    <a:srgbClr val="C06000"/>
                  </a:solidFill>
                </a:rPr>
                <a:t>Resource Copies</a:t>
              </a:r>
              <a:endParaRPr lang="zh-CN" altLang="en-US" sz="1600" b="1">
                <a:solidFill>
                  <a:srgbClr val="C06000"/>
                </a:solidFill>
              </a:endParaRPr>
            </a:p>
          </p:txBody>
        </p:sp>
        <p:grpSp>
          <p:nvGrpSpPr>
            <p:cNvPr id="8" name="组合 85"/>
            <p:cNvGrpSpPr>
              <a:grpSpLocks/>
            </p:cNvGrpSpPr>
            <p:nvPr/>
          </p:nvGrpSpPr>
          <p:grpSpPr bwMode="auto">
            <a:xfrm>
              <a:off x="957263" y="2722563"/>
              <a:ext cx="7151687" cy="3636475"/>
              <a:chOff x="2669346" y="2579546"/>
              <a:chExt cx="5951858" cy="3635378"/>
            </a:xfrm>
          </p:grpSpPr>
          <p:grpSp>
            <p:nvGrpSpPr>
              <p:cNvPr id="14" name="组合 60"/>
              <p:cNvGrpSpPr>
                <a:grpSpLocks/>
              </p:cNvGrpSpPr>
              <p:nvPr/>
            </p:nvGrpSpPr>
            <p:grpSpPr bwMode="auto">
              <a:xfrm>
                <a:off x="2672204" y="2581566"/>
                <a:ext cx="1343661" cy="1037723"/>
                <a:chOff x="2102368" y="2527776"/>
                <a:chExt cx="1247105" cy="1037723"/>
              </a:xfrm>
            </p:grpSpPr>
            <p:sp>
              <p:nvSpPr>
                <p:cNvPr id="50" name="矩形 4"/>
                <p:cNvSpPr>
                  <a:spLocks noChangeArrowheads="1"/>
                </p:cNvSpPr>
                <p:nvPr/>
              </p:nvSpPr>
              <p:spPr bwMode="auto">
                <a:xfrm>
                  <a:off x="2102370" y="2527776"/>
                  <a:ext cx="1247103" cy="624245"/>
                </a:xfrm>
                <a:prstGeom prst="rect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/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2000" b="1" dirty="0">
                      <a:solidFill>
                        <a:srgbClr val="C00000"/>
                      </a:solidFill>
                      <a:ea typeface="华文彩云" panose="02010800040101010101" pitchFamily="2" charset="-122"/>
                    </a:rPr>
                    <a:t>Muster</a:t>
                  </a:r>
                  <a:endParaRPr kumimoji="0" lang="zh-CN" altLang="en-US" sz="2000" b="1" dirty="0">
                    <a:solidFill>
                      <a:srgbClr val="C00000"/>
                    </a:solidFill>
                    <a:ea typeface="华文彩云" panose="02010800040101010101" pitchFamily="2" charset="-122"/>
                  </a:endParaRPr>
                </a:p>
              </p:txBody>
            </p:sp>
            <p:sp>
              <p:nvSpPr>
                <p:cNvPr id="51" name="矩形 58"/>
                <p:cNvSpPr>
                  <a:spLocks noChangeArrowheads="1"/>
                </p:cNvSpPr>
                <p:nvPr/>
              </p:nvSpPr>
              <p:spPr bwMode="auto">
                <a:xfrm>
                  <a:off x="2102368" y="3145841"/>
                  <a:ext cx="1247103" cy="419658"/>
                </a:xfrm>
                <a:prstGeom prst="rect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/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1600" i="1">
                      <a:solidFill>
                        <a:srgbClr val="C00000"/>
                      </a:solidFill>
                      <a:ea typeface="华文彩云" panose="02010800040101010101" pitchFamily="2" charset="-122"/>
                    </a:rPr>
                    <a:t>spawn ( N )</a:t>
                  </a:r>
                  <a:endParaRPr kumimoji="0" lang="zh-CN" altLang="en-US" sz="1600" i="1">
                    <a:solidFill>
                      <a:srgbClr val="C00000"/>
                    </a:solidFill>
                    <a:ea typeface="华文彩云" panose="02010800040101010101" pitchFamily="2" charset="-122"/>
                  </a:endParaRPr>
                </a:p>
              </p:txBody>
            </p:sp>
          </p:grpSp>
          <p:grpSp>
            <p:nvGrpSpPr>
              <p:cNvPr id="15" name="组合 29"/>
              <p:cNvGrpSpPr>
                <a:grpSpLocks/>
              </p:cNvGrpSpPr>
              <p:nvPr/>
            </p:nvGrpSpPr>
            <p:grpSpPr bwMode="auto">
              <a:xfrm>
                <a:off x="5424998" y="2579546"/>
                <a:ext cx="3196206" cy="3635378"/>
                <a:chOff x="1218476" y="3120979"/>
                <a:chExt cx="3196206" cy="3635378"/>
              </a:xfrm>
            </p:grpSpPr>
            <p:grpSp>
              <p:nvGrpSpPr>
                <p:cNvPr id="33" name="组合 13"/>
                <p:cNvGrpSpPr>
                  <a:grpSpLocks/>
                </p:cNvGrpSpPr>
                <p:nvPr/>
              </p:nvGrpSpPr>
              <p:grpSpPr bwMode="auto">
                <a:xfrm>
                  <a:off x="1218476" y="3120979"/>
                  <a:ext cx="3196206" cy="1245769"/>
                  <a:chOff x="5352572" y="3243532"/>
                  <a:chExt cx="3196206" cy="1245769"/>
                </a:xfrm>
              </p:grpSpPr>
              <p:sp>
                <p:nvSpPr>
                  <p:cNvPr id="43" name="矩形 6"/>
                  <p:cNvSpPr>
                    <a:spLocks noChangeArrowheads="1"/>
                  </p:cNvSpPr>
                  <p:nvPr/>
                </p:nvSpPr>
                <p:spPr bwMode="auto">
                  <a:xfrm>
                    <a:off x="5352572" y="3243532"/>
                    <a:ext cx="3196206" cy="1245769"/>
                  </a:xfrm>
                  <a:prstGeom prst="rect">
                    <a:avLst/>
                  </a:prstGeom>
                  <a:solidFill>
                    <a:srgbClr val="009900"/>
                  </a:solidFill>
                  <a:ln w="38100" algn="ctr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600" b="1" dirty="0" err="1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SniperTbbTask</a:t>
                    </a:r>
                    <a:r>
                      <a:rPr kumimoji="0" lang="en-US" altLang="zh-CN" sz="1600" dirty="0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 </a:t>
                    </a:r>
                    <a:r>
                      <a:rPr kumimoji="0" lang="en-US" altLang="zh-CN" sz="1600" b="1" i="1" dirty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in Thread #1</a:t>
                    </a:r>
                    <a:endParaRPr kumimoji="0" lang="zh-CN" altLang="en-US" sz="1600" b="1" i="1" dirty="0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 bwMode="auto">
                  <a:xfrm>
                    <a:off x="5478386" y="3632414"/>
                    <a:ext cx="1207547" cy="5412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5" name="矩形 44"/>
                  <p:cNvSpPr/>
                  <p:nvPr/>
                </p:nvSpPr>
                <p:spPr bwMode="auto">
                  <a:xfrm>
                    <a:off x="7065108" y="3632353"/>
                    <a:ext cx="1156022" cy="541174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 bwMode="auto">
                  <a:xfrm>
                    <a:off x="5586722" y="3740348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 bwMode="auto">
                  <a:xfrm>
                    <a:off x="5696378" y="3849871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#1.1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8" name="矩形 47"/>
                  <p:cNvSpPr/>
                  <p:nvPr/>
                </p:nvSpPr>
                <p:spPr bwMode="auto">
                  <a:xfrm>
                    <a:off x="7174765" y="3740270"/>
                    <a:ext cx="1156021" cy="5427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9" name="矩形 48"/>
                  <p:cNvSpPr/>
                  <p:nvPr/>
                </p:nvSpPr>
                <p:spPr bwMode="auto">
                  <a:xfrm>
                    <a:off x="7283100" y="3849871"/>
                    <a:ext cx="1156021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Service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#1.1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grpSp>
              <p:nvGrpSpPr>
                <p:cNvPr id="34" name="组合 14"/>
                <p:cNvGrpSpPr>
                  <a:grpSpLocks/>
                </p:cNvGrpSpPr>
                <p:nvPr/>
              </p:nvGrpSpPr>
              <p:grpSpPr bwMode="auto">
                <a:xfrm>
                  <a:off x="1218476" y="4471275"/>
                  <a:ext cx="3196206" cy="1245769"/>
                  <a:chOff x="5352572" y="3243532"/>
                  <a:chExt cx="3196206" cy="1245769"/>
                </a:xfrm>
              </p:grpSpPr>
              <p:sp>
                <p:nvSpPr>
                  <p:cNvPr id="36" name="矩形 15"/>
                  <p:cNvSpPr>
                    <a:spLocks noChangeArrowheads="1"/>
                  </p:cNvSpPr>
                  <p:nvPr/>
                </p:nvSpPr>
                <p:spPr bwMode="auto">
                  <a:xfrm>
                    <a:off x="5352572" y="3243532"/>
                    <a:ext cx="3196206" cy="1245769"/>
                  </a:xfrm>
                  <a:prstGeom prst="rect">
                    <a:avLst/>
                  </a:prstGeom>
                  <a:solidFill>
                    <a:srgbClr val="009900"/>
                  </a:solidFill>
                  <a:ln w="38100" algn="ctr">
                    <a:solidFill>
                      <a:srgbClr val="009900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600" b="1" dirty="0" err="1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SniperTbbTask</a:t>
                    </a:r>
                    <a:r>
                      <a:rPr kumimoji="0" lang="en-US" altLang="zh-CN" sz="1600" dirty="0" smtClean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 </a:t>
                    </a:r>
                    <a:r>
                      <a:rPr kumimoji="0" lang="en-US" altLang="zh-CN" sz="1600" b="1" i="1" dirty="0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in Thread #2</a:t>
                    </a:r>
                    <a:endParaRPr kumimoji="0" lang="zh-CN" altLang="en-US" sz="1600" b="1" i="1" dirty="0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37" name="矩形 36"/>
                  <p:cNvSpPr/>
                  <p:nvPr/>
                </p:nvSpPr>
                <p:spPr bwMode="auto">
                  <a:xfrm>
                    <a:off x="5478386" y="3632889"/>
                    <a:ext cx="1207547" cy="541260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8" name="矩形 37"/>
                  <p:cNvSpPr/>
                  <p:nvPr/>
                </p:nvSpPr>
                <p:spPr bwMode="auto">
                  <a:xfrm>
                    <a:off x="7065108" y="3632612"/>
                    <a:ext cx="1156022" cy="541175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9" name="矩形 38"/>
                  <p:cNvSpPr/>
                  <p:nvPr/>
                </p:nvSpPr>
                <p:spPr bwMode="auto">
                  <a:xfrm>
                    <a:off x="5586722" y="3740823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</a:t>
                    </a: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0" name="矩形 39"/>
                  <p:cNvSpPr/>
                  <p:nvPr/>
                </p:nvSpPr>
                <p:spPr bwMode="auto">
                  <a:xfrm>
                    <a:off x="5696378" y="3850345"/>
                    <a:ext cx="1207547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Algorithm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#2.1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1" name="矩形 40"/>
                  <p:cNvSpPr/>
                  <p:nvPr/>
                </p:nvSpPr>
                <p:spPr bwMode="auto">
                  <a:xfrm>
                    <a:off x="7174765" y="3740529"/>
                    <a:ext cx="1156021" cy="542761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endParaRPr lang="zh-CN" altLang="en-US" sz="1400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42" name="矩形 41"/>
                  <p:cNvSpPr/>
                  <p:nvPr/>
                </p:nvSpPr>
                <p:spPr bwMode="auto">
                  <a:xfrm>
                    <a:off x="7283100" y="3850345"/>
                    <a:ext cx="1156021" cy="542848"/>
                  </a:xfrm>
                  <a:prstGeom prst="rect">
                    <a:avLst/>
                  </a:prstGeom>
                  <a:solidFill>
                    <a:srgbClr val="C06000"/>
                  </a:solidFill>
                  <a:ln w="15875" cap="flat" cmpd="sng" algn="ctr">
                    <a:solidFill>
                      <a:schemeClr val="bg2">
                        <a:lumMod val="20000"/>
                        <a:lumOff val="8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Thread Local</a:t>
                    </a:r>
                  </a:p>
                  <a:p>
                    <a:pPr algn="ctr">
                      <a:defRPr/>
                    </a:pPr>
                    <a:r>
                      <a:rPr lang="en-US" altLang="zh-CN" sz="14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Service </a:t>
                    </a:r>
                    <a:r>
                      <a:rPr lang="en-US" altLang="zh-CN" sz="1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Arial" charset="0"/>
                      </a:rPr>
                      <a:t>#2.1</a:t>
                    </a:r>
                    <a:endParaRPr lang="zh-CN" altLang="en-US" sz="1400" i="1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5" name="文本框 28"/>
                <p:cNvSpPr txBox="1">
                  <a:spLocks noChangeArrowheads="1"/>
                </p:cNvSpPr>
                <p:nvPr/>
              </p:nvSpPr>
              <p:spPr bwMode="auto">
                <a:xfrm>
                  <a:off x="1697443" y="5832415"/>
                  <a:ext cx="614739" cy="9239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>
                  <a:spAutoFit/>
                </a:bodyPr>
                <a:lstStyle>
                  <a:lvl1pPr>
                    <a:spcBef>
                      <a:spcPct val="50000"/>
                    </a:spcBef>
                    <a:buClr>
                      <a:srgbClr val="FF0000"/>
                    </a:buClr>
                    <a:buSzPct val="75000"/>
                    <a:buFont typeface="Wingdings" panose="05000000000000000000" pitchFamily="2" charset="2"/>
                    <a:buChar char="v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500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l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¡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SzPct val="75000"/>
                    <a:buFont typeface="Wingdings" panose="05000000000000000000" pitchFamily="2" charset="2"/>
                    <a:buChar char="¨"/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kumimoji="0" lang="en-US" altLang="zh-CN" sz="3600" b="1">
                      <a:solidFill>
                        <a:srgbClr val="009900"/>
                      </a:solidFill>
                      <a:ea typeface="华文彩云" panose="02010800040101010101" pitchFamily="2" charset="-122"/>
                    </a:rPr>
                    <a:t>• • •</a:t>
                  </a:r>
                  <a:endParaRPr kumimoji="0" lang="zh-CN" altLang="en-US" sz="3600" b="1">
                    <a:solidFill>
                      <a:srgbClr val="009900"/>
                    </a:solidFill>
                    <a:ea typeface="华文彩云" panose="02010800040101010101" pitchFamily="2" charset="-122"/>
                  </a:endParaRPr>
                </a:p>
              </p:txBody>
            </p:sp>
          </p:grpSp>
          <p:grpSp>
            <p:nvGrpSpPr>
              <p:cNvPr id="16" name="组合 84"/>
              <p:cNvGrpSpPr>
                <a:grpSpLocks/>
              </p:cNvGrpSpPr>
              <p:nvPr/>
            </p:nvGrpSpPr>
            <p:grpSpPr bwMode="auto">
              <a:xfrm>
                <a:off x="4094473" y="2838706"/>
                <a:ext cx="1563755" cy="3342364"/>
                <a:chOff x="4094473" y="2838706"/>
                <a:chExt cx="1563755" cy="3342364"/>
              </a:xfrm>
            </p:grpSpPr>
            <p:cxnSp>
              <p:nvCxnSpPr>
                <p:cNvPr id="29" name="直接连接符 31"/>
                <p:cNvCxnSpPr>
                  <a:cxnSpLocks noChangeShapeType="1"/>
                </p:cNvCxnSpPr>
                <p:nvPr/>
              </p:nvCxnSpPr>
              <p:spPr bwMode="auto">
                <a:xfrm>
                  <a:off x="4094473" y="2838706"/>
                  <a:ext cx="1324190" cy="0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 type="diamond" w="lg" len="lg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直接连接符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383280" y="4191097"/>
                  <a:ext cx="1041718" cy="9443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直接连接符 44"/>
                <p:cNvCxnSpPr>
                  <a:cxnSpLocks noChangeShapeType="1"/>
                </p:cNvCxnSpPr>
                <p:nvPr/>
              </p:nvCxnSpPr>
              <p:spPr bwMode="auto">
                <a:xfrm>
                  <a:off x="4394145" y="5575720"/>
                  <a:ext cx="1264083" cy="15457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prstDash val="dash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直接连接符 46"/>
                <p:cNvCxnSpPr>
                  <a:cxnSpLocks noChangeShapeType="1"/>
                </p:cNvCxnSpPr>
                <p:nvPr/>
              </p:nvCxnSpPr>
              <p:spPr bwMode="auto">
                <a:xfrm>
                  <a:off x="4383280" y="2838706"/>
                  <a:ext cx="1601" cy="3342364"/>
                </a:xfrm>
                <a:prstGeom prst="line">
                  <a:avLst/>
                </a:prstGeom>
                <a:noFill/>
                <a:ln w="38100" algn="ctr">
                  <a:solidFill>
                    <a:srgbClr val="C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" name="组合 66"/>
              <p:cNvGrpSpPr>
                <a:grpSpLocks/>
              </p:cNvGrpSpPr>
              <p:nvPr/>
            </p:nvGrpSpPr>
            <p:grpSpPr bwMode="auto">
              <a:xfrm>
                <a:off x="2669346" y="4096738"/>
                <a:ext cx="1346270" cy="2063128"/>
                <a:chOff x="2656694" y="4180035"/>
                <a:chExt cx="1326564" cy="2063128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2656694" y="4180035"/>
                  <a:ext cx="1326564" cy="2063128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1600" b="1" dirty="0" smtClean="0">
                      <a:solidFill>
                        <a:schemeClr val="accent2"/>
                      </a:solidFill>
                    </a:rPr>
                    <a:t>Global Res.</a:t>
                  </a:r>
                  <a:endParaRPr lang="en-US" altLang="zh-CN" sz="1600" b="1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en-US" altLang="zh-CN" sz="1400" dirty="0">
                    <a:solidFill>
                      <a:schemeClr val="accent2"/>
                    </a:solidFill>
                  </a:endParaRPr>
                </a:p>
                <a:p>
                  <a:pPr>
                    <a:defRPr/>
                  </a:pPr>
                  <a:endParaRPr lang="zh-CN" altLang="en-US" sz="1400" dirty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24" name="组合 64"/>
                <p:cNvGrpSpPr>
                  <a:grpSpLocks/>
                </p:cNvGrpSpPr>
                <p:nvPr/>
              </p:nvGrpSpPr>
              <p:grpSpPr bwMode="auto">
                <a:xfrm>
                  <a:off x="2841697" y="4524343"/>
                  <a:ext cx="894202" cy="1456280"/>
                  <a:chOff x="2711977" y="3779508"/>
                  <a:chExt cx="894202" cy="1456280"/>
                </a:xfrm>
              </p:grpSpPr>
              <p:sp>
                <p:nvSpPr>
                  <p:cNvPr id="25" name="矩形 22"/>
                  <p:cNvSpPr>
                    <a:spLocks noChangeArrowheads="1"/>
                  </p:cNvSpPr>
                  <p:nvPr/>
                </p:nvSpPr>
                <p:spPr bwMode="auto">
                  <a:xfrm>
                    <a:off x="2711977" y="4195885"/>
                    <a:ext cx="894202" cy="382108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5875" algn="ctr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400" i="1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I/O</a:t>
                    </a:r>
                    <a:endParaRPr kumimoji="0" lang="zh-CN" altLang="en-US" sz="1400" i="1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27" name="文本框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245" y="4673642"/>
                    <a:ext cx="461665" cy="5621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eaVert">
                    <a:spAutoFit/>
                  </a:bodyPr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800" b="1" dirty="0">
                        <a:solidFill>
                          <a:schemeClr val="accent2"/>
                        </a:solidFill>
                        <a:ea typeface="华文彩云" panose="02010800040101010101" pitchFamily="2" charset="-122"/>
                      </a:rPr>
                      <a:t>• • •</a:t>
                    </a:r>
                    <a:endParaRPr kumimoji="0" lang="zh-CN" altLang="en-US" sz="1800" b="1" dirty="0">
                      <a:solidFill>
                        <a:schemeClr val="accent2"/>
                      </a:solidFill>
                      <a:ea typeface="华文彩云" panose="02010800040101010101" pitchFamily="2" charset="-122"/>
                    </a:endParaRPr>
                  </a:p>
                </p:txBody>
              </p:sp>
              <p:sp>
                <p:nvSpPr>
                  <p:cNvPr id="28" name="矩形 63"/>
                  <p:cNvSpPr>
                    <a:spLocks noChangeArrowheads="1"/>
                  </p:cNvSpPr>
                  <p:nvPr/>
                </p:nvSpPr>
                <p:spPr bwMode="auto">
                  <a:xfrm>
                    <a:off x="2717703" y="3779508"/>
                    <a:ext cx="882754" cy="37931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5875" algn="ctr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>
                    <a:lvl1pPr>
                      <a:spcBef>
                        <a:spcPct val="50000"/>
                      </a:spcBef>
                      <a:buClr>
                        <a:srgbClr val="FF0000"/>
                      </a:buClr>
                      <a:buSzPct val="75000"/>
                      <a:buFont typeface="Wingdings" panose="05000000000000000000" pitchFamily="2" charset="2"/>
                      <a:buChar char="v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spcBef>
                        <a:spcPct val="50000"/>
                      </a:spcBef>
                      <a:buClr>
                        <a:schemeClr val="accent2"/>
                      </a:buClr>
                      <a:buSzPct val="75000"/>
                      <a:buFont typeface="Wingdings" panose="05000000000000000000" pitchFamily="2" charset="2"/>
                      <a:buChar char="l"/>
                      <a:defRPr kumimoji="1" sz="20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5000"/>
                      <a:buFont typeface="Wingdings" panose="05000000000000000000" pitchFamily="2" charset="2"/>
                      <a:buChar char="n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¡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spcBef>
                        <a:spcPct val="20000"/>
                      </a:spcBef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SzPct val="75000"/>
                      <a:buFont typeface="Wingdings" panose="05000000000000000000" pitchFamily="2" charset="2"/>
                      <a:buChar char="¨"/>
                      <a:defRPr kumimoji="1" sz="16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kumimoji="0" lang="en-US" altLang="zh-CN" sz="1400" i="1">
                        <a:solidFill>
                          <a:schemeClr val="bg1"/>
                        </a:solidFill>
                        <a:ea typeface="华文彩云" panose="02010800040101010101" pitchFamily="2" charset="-122"/>
                      </a:rPr>
                      <a:t>Factory</a:t>
                    </a:r>
                    <a:endParaRPr kumimoji="0" lang="zh-CN" altLang="en-US" sz="1400" i="1">
                      <a:solidFill>
                        <a:schemeClr val="bg1"/>
                      </a:solidFill>
                      <a:ea typeface="华文彩云" panose="02010800040101010101" pitchFamily="2" charset="-122"/>
                    </a:endParaRPr>
                  </a:p>
                </p:txBody>
              </p:sp>
            </p:grpSp>
          </p:grpSp>
          <p:grpSp>
            <p:nvGrpSpPr>
              <p:cNvPr id="18" name="组合 83"/>
              <p:cNvGrpSpPr>
                <a:grpSpLocks/>
              </p:cNvGrpSpPr>
              <p:nvPr/>
            </p:nvGrpSpPr>
            <p:grpSpPr bwMode="auto">
              <a:xfrm>
                <a:off x="4003619" y="3511713"/>
                <a:ext cx="1654610" cy="2669357"/>
                <a:chOff x="4003619" y="3511713"/>
                <a:chExt cx="1654610" cy="2669357"/>
              </a:xfrm>
            </p:grpSpPr>
            <p:cxnSp>
              <p:nvCxnSpPr>
                <p:cNvPr id="19" name="直接连接符 67"/>
                <p:cNvCxnSpPr>
                  <a:cxnSpLocks noChangeShapeType="1"/>
                </p:cNvCxnSpPr>
                <p:nvPr/>
              </p:nvCxnSpPr>
              <p:spPr bwMode="auto">
                <a:xfrm>
                  <a:off x="5019232" y="3511713"/>
                  <a:ext cx="4648" cy="2669357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0" name="直接连接符 68"/>
                <p:cNvCxnSpPr>
                  <a:cxnSpLocks noChangeShapeType="1"/>
                </p:cNvCxnSpPr>
                <p:nvPr/>
              </p:nvCxnSpPr>
              <p:spPr bwMode="auto">
                <a:xfrm>
                  <a:off x="5021556" y="3518983"/>
                  <a:ext cx="397107" cy="1695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1" name="直接连接符 74"/>
                <p:cNvCxnSpPr>
                  <a:cxnSpLocks noChangeShapeType="1"/>
                </p:cNvCxnSpPr>
                <p:nvPr/>
              </p:nvCxnSpPr>
              <p:spPr bwMode="auto">
                <a:xfrm>
                  <a:off x="4003619" y="4895858"/>
                  <a:ext cx="1415045" cy="0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直接连接符 77"/>
                <p:cNvCxnSpPr>
                  <a:cxnSpLocks noChangeShapeType="1"/>
                </p:cNvCxnSpPr>
                <p:nvPr/>
              </p:nvCxnSpPr>
              <p:spPr bwMode="auto">
                <a:xfrm>
                  <a:off x="5043312" y="5890444"/>
                  <a:ext cx="614917" cy="143"/>
                </a:xfrm>
                <a:prstGeom prst="line">
                  <a:avLst/>
                </a:prstGeom>
                <a:noFill/>
                <a:ln w="38100" algn="ctr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9" name="组合 15"/>
            <p:cNvGrpSpPr>
              <a:grpSpLocks/>
            </p:cNvGrpSpPr>
            <p:nvPr/>
          </p:nvGrpSpPr>
          <p:grpSpPr bwMode="auto">
            <a:xfrm>
              <a:off x="6267579" y="3591983"/>
              <a:ext cx="1992184" cy="2724150"/>
              <a:chOff x="6377689" y="3591983"/>
              <a:chExt cx="1991976" cy="2724150"/>
            </a:xfrm>
          </p:grpSpPr>
          <p:cxnSp>
            <p:nvCxnSpPr>
              <p:cNvPr id="10" name="直接连接符 68"/>
              <p:cNvCxnSpPr>
                <a:cxnSpLocks noChangeShapeType="1"/>
              </p:cNvCxnSpPr>
              <p:nvPr/>
            </p:nvCxnSpPr>
            <p:spPr bwMode="auto">
              <a:xfrm>
                <a:off x="8065177" y="3600450"/>
                <a:ext cx="304488" cy="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直接连接符 68"/>
              <p:cNvCxnSpPr>
                <a:cxnSpLocks noChangeShapeType="1"/>
              </p:cNvCxnSpPr>
              <p:nvPr/>
            </p:nvCxnSpPr>
            <p:spPr bwMode="auto">
              <a:xfrm>
                <a:off x="8065177" y="4970462"/>
                <a:ext cx="304488" cy="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68"/>
              <p:cNvCxnSpPr>
                <a:cxnSpLocks noChangeShapeType="1"/>
              </p:cNvCxnSpPr>
              <p:nvPr/>
            </p:nvCxnSpPr>
            <p:spPr bwMode="auto">
              <a:xfrm>
                <a:off x="8369665" y="3591983"/>
                <a:ext cx="0" cy="2724150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直接连接符 68"/>
              <p:cNvCxnSpPr>
                <a:cxnSpLocks noChangeShapeType="1"/>
              </p:cNvCxnSpPr>
              <p:nvPr/>
            </p:nvCxnSpPr>
            <p:spPr bwMode="auto">
              <a:xfrm flipV="1">
                <a:off x="6377689" y="5903082"/>
                <a:ext cx="1991976" cy="12843"/>
              </a:xfrm>
              <a:prstGeom prst="line">
                <a:avLst/>
              </a:prstGeom>
              <a:noFill/>
              <a:ln w="38100" algn="ctr">
                <a:solidFill>
                  <a:srgbClr val="C06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3" name="文本框 5"/>
          <p:cNvSpPr txBox="1">
            <a:spLocks noChangeArrowheads="1"/>
          </p:cNvSpPr>
          <p:nvPr/>
        </p:nvSpPr>
        <p:spPr bwMode="auto">
          <a:xfrm>
            <a:off x="609740" y="1265867"/>
            <a:ext cx="807706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5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¡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Muster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00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C00000"/>
                </a:solidFill>
                <a:ea typeface="华文彩云" panose="02010800040101010101" pitchFamily="2" charset="-122"/>
              </a:rPr>
              <a:t>Mu</a:t>
            </a:r>
            <a:r>
              <a:rPr kumimoji="0" lang="en-US" altLang="zh-CN" sz="2000" dirty="0" smtClean="0">
                <a:solidFill>
                  <a:srgbClr val="000000"/>
                </a:solidFill>
                <a:ea typeface="华文彩云" panose="02010800040101010101" pitchFamily="2" charset="-122"/>
              </a:rPr>
              <a:t>ltiple </a:t>
            </a:r>
            <a:r>
              <a:rPr kumimoji="0" lang="en-US" altLang="zh-CN" sz="2000" dirty="0" err="1">
                <a:solidFill>
                  <a:srgbClr val="C00000"/>
                </a:solidFill>
                <a:ea typeface="华文彩云" panose="02010800040101010101" pitchFamily="2" charset="-122"/>
              </a:rPr>
              <a:t>S</a:t>
            </a:r>
            <a:r>
              <a:rPr kumimoji="0" lang="en-US" altLang="zh-CN" sz="2000" dirty="0" err="1">
                <a:solidFill>
                  <a:srgbClr val="000000"/>
                </a:solidFill>
                <a:ea typeface="华文彩云" panose="02010800040101010101" pitchFamily="2" charset="-122"/>
              </a:rPr>
              <a:t>NiPER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 </a:t>
            </a: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T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ask Schedul</a:t>
            </a:r>
            <a:r>
              <a:rPr kumimoji="0" lang="en-US" altLang="zh-CN" sz="2000" dirty="0">
                <a:solidFill>
                  <a:srgbClr val="C00000"/>
                </a:solidFill>
                <a:ea typeface="华文彩云" panose="02010800040101010101" pitchFamily="2" charset="-122"/>
              </a:rPr>
              <a:t>er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 err="1" smtClean="0">
                <a:solidFill>
                  <a:srgbClr val="009900"/>
                </a:solidFill>
                <a:ea typeface="华文彩云" panose="02010800040101010101" pitchFamily="2" charset="-122"/>
              </a:rPr>
              <a:t>SniperTbbTask</a:t>
            </a:r>
            <a:r>
              <a:rPr kumimoji="0" lang="en-US" altLang="zh-CN" sz="2000" dirty="0">
                <a:solidFill>
                  <a:srgbClr val="FF0000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Mapping of a </a:t>
            </a:r>
            <a:r>
              <a:rPr kumimoji="0" lang="en-US" altLang="zh-CN" sz="2000" dirty="0" err="1">
                <a:solidFill>
                  <a:srgbClr val="009900"/>
                </a:solidFill>
                <a:ea typeface="华文彩云" panose="02010800040101010101" pitchFamily="2" charset="-122"/>
              </a:rPr>
              <a:t>S</a:t>
            </a:r>
            <a:r>
              <a:rPr kumimoji="0" lang="en-US" altLang="zh-CN" sz="2000" dirty="0" err="1">
                <a:solidFill>
                  <a:srgbClr val="000000"/>
                </a:solidFill>
                <a:ea typeface="华文彩云" panose="02010800040101010101" pitchFamily="2" charset="-122"/>
              </a:rPr>
              <a:t>NiPER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 Task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to 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a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</a:t>
            </a:r>
            <a:r>
              <a:rPr kumimoji="0" lang="en-US" altLang="zh-CN" sz="2000" dirty="0">
                <a:solidFill>
                  <a:srgbClr val="000000"/>
                </a:solidFill>
                <a:ea typeface="华文彩云" panose="02010800040101010101" pitchFamily="2" charset="-122"/>
              </a:rPr>
              <a:t>BB </a:t>
            </a:r>
            <a:r>
              <a:rPr kumimoji="0" lang="en-US" altLang="zh-CN" sz="2000" dirty="0">
                <a:solidFill>
                  <a:srgbClr val="009900"/>
                </a:solidFill>
                <a:ea typeface="华文彩云" panose="02010800040101010101" pitchFamily="2" charset="-122"/>
              </a:rPr>
              <a:t>Task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p"/>
            </a:pPr>
            <a:r>
              <a:rPr kumimoji="0" lang="en-US" altLang="zh-CN" sz="2000" dirty="0" smtClean="0">
                <a:solidFill>
                  <a:srgbClr val="3333CC"/>
                </a:solidFill>
                <a:ea typeface="华文彩云" panose="02010800040101010101" pitchFamily="2" charset="-122"/>
              </a:rPr>
              <a:t>Global Res.</a:t>
            </a:r>
            <a:r>
              <a:rPr kumimoji="0" lang="en-US" altLang="zh-CN" sz="2000" dirty="0">
                <a:solidFill>
                  <a:srgbClr val="3333CC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solidFill>
                  <a:srgbClr val="3333CC"/>
                </a:solidFill>
                <a:ea typeface="华文彩云" panose="02010800040101010101" pitchFamily="2" charset="-122"/>
              </a:rPr>
              <a:t>	</a:t>
            </a:r>
            <a:r>
              <a:rPr kumimoji="0" lang="en-US" altLang="zh-CN" sz="2000" dirty="0" smtClean="0">
                <a:ea typeface="华文彩云" panose="02010800040101010101" pitchFamily="2" charset="-122"/>
              </a:rPr>
              <a:t>Global Resources such as Element Factory</a:t>
            </a:r>
            <a:endParaRPr kumimoji="0" lang="en-US" altLang="zh-CN" sz="2000" dirty="0"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103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目前开发状态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6847" y="1253441"/>
            <a:ext cx="826545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SniperMuster</a:t>
            </a:r>
            <a:r>
              <a:rPr lang="zh-CN" altLang="en-US" sz="2400" dirty="0" smtClean="0">
                <a:solidFill>
                  <a:srgbClr val="0070C0"/>
                </a:solidFill>
              </a:rPr>
              <a:t>的实现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2000" dirty="0" err="1" smtClean="0"/>
              <a:t>SNiPER</a:t>
            </a:r>
            <a:r>
              <a:rPr lang="en-US" altLang="zh-CN" sz="2000" dirty="0" smtClean="0"/>
              <a:t> (Top)Task</a:t>
            </a:r>
            <a:r>
              <a:rPr lang="zh-CN" altLang="en-US" sz="2000" dirty="0" smtClean="0"/>
              <a:t>与</a:t>
            </a:r>
            <a:r>
              <a:rPr lang="en-US" altLang="zh-CN" sz="2000" dirty="0" smtClean="0"/>
              <a:t>TBB task</a:t>
            </a:r>
            <a:r>
              <a:rPr lang="zh-CN" altLang="en-US" sz="2000" dirty="0" smtClean="0"/>
              <a:t>的一一映射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主要类型定义如下：</a:t>
            </a:r>
            <a:endParaRPr lang="en-US" altLang="zh-CN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/>
          </a:p>
          <a:p>
            <a:pPr>
              <a:spcBef>
                <a:spcPts val="600"/>
              </a:spcBef>
            </a:pPr>
            <a:r>
              <a:rPr lang="en-US" altLang="zh-CN" sz="2400" dirty="0" err="1" smtClean="0">
                <a:solidFill>
                  <a:srgbClr val="0070C0"/>
                </a:solidFill>
              </a:rPr>
              <a:t>SniperKernel</a:t>
            </a:r>
            <a:r>
              <a:rPr lang="zh-CN" altLang="en-US" sz="2400" dirty="0" smtClean="0">
                <a:solidFill>
                  <a:srgbClr val="0070C0"/>
                </a:solidFill>
              </a:rPr>
              <a:t>核心功能的增强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线程安全的日志机制</a:t>
            </a:r>
            <a:endParaRPr lang="en-US" altLang="zh-CN" sz="2000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基于“线程”的消息机制：将原来全局的</a:t>
            </a:r>
            <a:r>
              <a:rPr lang="en-US" altLang="zh-CN" sz="2000" dirty="0" smtClean="0"/>
              <a:t>Incident Manager</a:t>
            </a:r>
            <a:r>
              <a:rPr lang="zh-CN" altLang="en-US" sz="2000" dirty="0" smtClean="0"/>
              <a:t>修改为每个“线程”对应一个</a:t>
            </a:r>
            <a:r>
              <a:rPr lang="en-US" altLang="zh-CN" sz="2000" dirty="0" smtClean="0"/>
              <a:t>Incident Manager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573" y="2568075"/>
            <a:ext cx="1104900" cy="1676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676" y="2615904"/>
            <a:ext cx="1419048" cy="162857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79" y="2482570"/>
            <a:ext cx="1371429" cy="1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1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68823"/>
            <a:ext cx="7924800" cy="41865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/>
              <a:t>软件框架概述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 err="1" smtClean="0">
                <a:solidFill>
                  <a:schemeClr val="bg1">
                    <a:lumMod val="65000"/>
                  </a:schemeClr>
                </a:solidFill>
              </a:rPr>
              <a:t>SNiPER</a:t>
            </a: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简介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近期功能更新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并行计算开发进展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计划与总结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38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运行测试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20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7200" y="1011377"/>
            <a:ext cx="82654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以</a:t>
            </a:r>
            <a:r>
              <a:rPr lang="en-US" altLang="zh-CN" sz="2000" dirty="0" smtClean="0">
                <a:solidFill>
                  <a:srgbClr val="0070C0"/>
                </a:solidFill>
              </a:rPr>
              <a:t>HelloWorld</a:t>
            </a:r>
            <a:r>
              <a:rPr lang="zh-CN" altLang="en-US" sz="2000" dirty="0" smtClean="0">
                <a:solidFill>
                  <a:srgbClr val="0070C0"/>
                </a:solidFill>
              </a:rPr>
              <a:t>算法为例，暂不考虑内存管理与</a:t>
            </a:r>
            <a:r>
              <a:rPr lang="en-US" altLang="zh-CN" sz="2000" dirty="0" smtClean="0">
                <a:solidFill>
                  <a:srgbClr val="0070C0"/>
                </a:solidFill>
              </a:rPr>
              <a:t>I/O</a:t>
            </a:r>
            <a:r>
              <a:rPr lang="zh-CN" altLang="en-US" sz="2000" dirty="0" smtClean="0">
                <a:solidFill>
                  <a:srgbClr val="0070C0"/>
                </a:solidFill>
              </a:rPr>
              <a:t>等共享资源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定义一个线程内的函数，几乎与配置串行作业一样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73" y="1790153"/>
            <a:ext cx="8161727" cy="22557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31" y="4469507"/>
            <a:ext cx="8176969" cy="168416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57200" y="4037019"/>
            <a:ext cx="826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调用</a:t>
            </a:r>
            <a:r>
              <a:rPr lang="en-US" altLang="zh-CN" sz="2000" dirty="0" smtClean="0">
                <a:solidFill>
                  <a:srgbClr val="0070C0"/>
                </a:solidFill>
              </a:rPr>
              <a:t>Muster</a:t>
            </a:r>
            <a:r>
              <a:rPr lang="zh-CN" altLang="en-US" sz="2000" dirty="0" smtClean="0">
                <a:solidFill>
                  <a:srgbClr val="0070C0"/>
                </a:solidFill>
              </a:rPr>
              <a:t>开启多线程并执行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00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性能测试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21</a:t>
            </a:fld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434725"/>
              </p:ext>
            </p:extLst>
          </p:nvPr>
        </p:nvGraphicFramePr>
        <p:xfrm>
          <a:off x="1524000" y="3172479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TBB</a:t>
                      </a:r>
                      <a:r>
                        <a:rPr lang="zh-CN" altLang="en-US" dirty="0" smtClean="0"/>
                        <a:t>线程数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运行时间（</a:t>
                      </a:r>
                      <a:r>
                        <a:rPr lang="en-US" altLang="zh-CN" dirty="0" smtClean="0"/>
                        <a:t>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20.94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12.50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7.43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串行执行（不使用</a:t>
                      </a:r>
                      <a:r>
                        <a:rPr lang="en-US" altLang="zh-CN" dirty="0" smtClean="0"/>
                        <a:t>Muster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18.82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57200" y="1864172"/>
            <a:ext cx="84268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使用</a:t>
            </a:r>
            <a:r>
              <a:rPr lang="en-US" altLang="zh-CN" sz="2000" dirty="0" smtClean="0">
                <a:solidFill>
                  <a:srgbClr val="0070C0"/>
                </a:solidFill>
              </a:rPr>
              <a:t>”Example/HelloWorld”</a:t>
            </a:r>
            <a:r>
              <a:rPr lang="zh-CN" altLang="en-US" sz="2000" dirty="0" smtClean="0">
                <a:solidFill>
                  <a:srgbClr val="0070C0"/>
                </a:solidFill>
              </a:rPr>
              <a:t>算法（没有</a:t>
            </a:r>
            <a:r>
              <a:rPr lang="en-US" altLang="zh-CN" sz="2000" dirty="0" smtClean="0">
                <a:solidFill>
                  <a:srgbClr val="0070C0"/>
                </a:solidFill>
              </a:rPr>
              <a:t>I/O</a:t>
            </a:r>
            <a:r>
              <a:rPr lang="zh-CN" altLang="en-US" sz="2000" dirty="0" smtClean="0">
                <a:solidFill>
                  <a:srgbClr val="0070C0"/>
                </a:solidFill>
              </a:rPr>
              <a:t>），设置运行事例</a:t>
            </a:r>
            <a:r>
              <a:rPr lang="en-US" altLang="zh-CN" sz="2000" dirty="0" smtClean="0">
                <a:solidFill>
                  <a:srgbClr val="0070C0"/>
                </a:solidFill>
              </a:rPr>
              <a:t>30,000,000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rgbClr val="0070C0"/>
                </a:solidFill>
              </a:rPr>
              <a:t>执行</a:t>
            </a:r>
            <a:r>
              <a:rPr lang="en-US" altLang="zh-CN" sz="2000" dirty="0" smtClean="0">
                <a:solidFill>
                  <a:srgbClr val="0070C0"/>
                </a:solidFill>
              </a:rPr>
              <a:t>3</a:t>
            </a:r>
            <a:r>
              <a:rPr lang="zh-CN" altLang="en-US" sz="2000" dirty="0" smtClean="0">
                <a:solidFill>
                  <a:srgbClr val="0070C0"/>
                </a:solidFill>
              </a:rPr>
              <a:t>次的平均时间（</a:t>
            </a:r>
            <a:r>
              <a:rPr lang="en-US" altLang="zh-CN" sz="2000" dirty="0" smtClean="0">
                <a:solidFill>
                  <a:srgbClr val="0070C0"/>
                </a:solidFill>
              </a:rPr>
              <a:t>4</a:t>
            </a:r>
            <a:r>
              <a:rPr lang="zh-CN" altLang="en-US" sz="2000" dirty="0" smtClean="0">
                <a:solidFill>
                  <a:srgbClr val="0070C0"/>
                </a:solidFill>
              </a:rPr>
              <a:t>核</a:t>
            </a:r>
            <a:r>
              <a:rPr lang="en-US" altLang="zh-CN" sz="2000" dirty="0" smtClean="0">
                <a:solidFill>
                  <a:srgbClr val="0070C0"/>
                </a:solidFill>
              </a:rPr>
              <a:t>CPU</a:t>
            </a:r>
            <a:r>
              <a:rPr lang="zh-CN" altLang="en-US" sz="2000" dirty="0" smtClean="0">
                <a:solidFill>
                  <a:srgbClr val="0070C0"/>
                </a:solidFill>
              </a:rPr>
              <a:t>）：</a:t>
            </a:r>
            <a:endParaRPr lang="en-US" altLang="zh-CN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30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总结与下一步计划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4706"/>
            <a:ext cx="8229600" cy="4786221"/>
          </a:xfrm>
        </p:spPr>
        <p:txBody>
          <a:bodyPr/>
          <a:lstStyle/>
          <a:p>
            <a:r>
              <a:rPr lang="zh-CN" altLang="en-US" dirty="0" smtClean="0"/>
              <a:t>进展总结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</a:t>
            </a:r>
            <a:r>
              <a:rPr lang="en-US" altLang="zh-CN" dirty="0" err="1" smtClean="0"/>
              <a:t>SNiPER</a:t>
            </a:r>
            <a:r>
              <a:rPr lang="zh-CN" altLang="en-US" dirty="0" smtClean="0"/>
              <a:t>核心功能做了大量改进，包括使用</a:t>
            </a:r>
            <a:r>
              <a:rPr lang="en-US" altLang="zh-CN" dirty="0" smtClean="0"/>
              <a:t>C++11</a:t>
            </a:r>
            <a:r>
              <a:rPr lang="zh-CN" altLang="en-US" dirty="0" smtClean="0"/>
              <a:t>新标准等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以对</a:t>
            </a:r>
            <a:r>
              <a:rPr lang="en-US" altLang="zh-CN" dirty="0" err="1" smtClean="0"/>
              <a:t>SNiPER</a:t>
            </a:r>
            <a:r>
              <a:rPr lang="zh-CN" altLang="en-US" dirty="0" smtClean="0"/>
              <a:t>核心层非侵入的方式初步实现了多线程并行计算功能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未来计划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多线程环境下的数据</a:t>
            </a:r>
            <a:r>
              <a:rPr lang="en-US" altLang="zh-CN" dirty="0" smtClean="0"/>
              <a:t>I/O</a:t>
            </a:r>
            <a:r>
              <a:rPr lang="zh-CN" altLang="en-US" dirty="0" smtClean="0"/>
              <a:t>和内存管理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JUNO</a:t>
            </a:r>
            <a:r>
              <a:rPr lang="zh-CN" altLang="en-US" dirty="0" smtClean="0"/>
              <a:t>等实验中的实践应用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22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554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23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723657"/>
            <a:ext cx="8229600" cy="1524000"/>
          </a:xfrm>
          <a:prstGeom prst="rect">
            <a:avLst/>
          </a:prstGeom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defRPr/>
            </a:pPr>
            <a:r>
              <a:rPr lang="en-US" altLang="zh-CN" sz="7200" b="1" i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方正舒体" pitchFamily="2" charset="-122"/>
              </a:rPr>
              <a:t>Thanks !</a:t>
            </a:r>
            <a:endParaRPr lang="en-US" altLang="zh-CN" sz="7200" b="1" i="1" kern="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方正舒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103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离线软件系统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3</a:t>
            </a:fld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l="9976" t="16535" r="6245" b="14499"/>
          <a:stretch/>
        </p:blipFill>
        <p:spPr>
          <a:xfrm>
            <a:off x="918000" y="2645088"/>
            <a:ext cx="7308000" cy="3384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45458" y="1217585"/>
            <a:ext cx="78082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基础软件库：离线软件的基石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数据处理系统：从实验“</a:t>
            </a:r>
            <a:r>
              <a:rPr lang="zh-CN" altLang="en-US" sz="2000" dirty="0" smtClean="0"/>
              <a:t>原始数据</a:t>
            </a:r>
            <a:r>
              <a:rPr lang="zh-CN" altLang="en-US" sz="2000" dirty="0" smtClean="0"/>
              <a:t>”到“</a:t>
            </a:r>
            <a:r>
              <a:rPr lang="zh-CN" altLang="en-US" sz="2000" dirty="0" smtClean="0">
                <a:sym typeface="Wingdings" panose="05000000000000000000" pitchFamily="2" charset="2"/>
              </a:rPr>
              <a:t>物理成果</a:t>
            </a:r>
            <a:r>
              <a:rPr lang="zh-CN" altLang="en-US" sz="2000" dirty="0" smtClean="0"/>
              <a:t>”</a:t>
            </a:r>
            <a:r>
              <a:rPr lang="zh-CN" altLang="en-US" sz="2000" dirty="0" smtClean="0">
                <a:sym typeface="Wingdings" panose="05000000000000000000" pitchFamily="2" charset="2"/>
              </a:rPr>
              <a:t>的输运工具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软件框架：连接物理学家与软件，并承载数据处理系统的桥梁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747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软件框架 </a:t>
            </a:r>
            <a:r>
              <a:rPr lang="en-US" altLang="zh-CN" dirty="0" smtClean="0"/>
              <a:t>VS. </a:t>
            </a:r>
            <a:r>
              <a:rPr lang="zh-CN" altLang="en-US" dirty="0" smtClean="0"/>
              <a:t>软件库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4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46847" y="1316196"/>
            <a:ext cx="7790329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定位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软件库着眼于处理某一个问题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软件框架着眼于处理</a:t>
            </a:r>
            <a:r>
              <a:rPr lang="zh-CN" altLang="en-US" sz="2000" dirty="0" smtClean="0">
                <a:solidFill>
                  <a:srgbClr val="C00000"/>
                </a:solidFill>
              </a:rPr>
              <a:t>某一领域</a:t>
            </a:r>
            <a:r>
              <a:rPr lang="zh-CN" altLang="en-US" sz="2000" dirty="0" smtClean="0"/>
              <a:t>问题</a:t>
            </a:r>
            <a:endParaRPr lang="en-US" altLang="zh-CN" sz="2000" dirty="0" smtClean="0"/>
          </a:p>
          <a:p>
            <a:pPr>
              <a:spcBef>
                <a:spcPts val="600"/>
              </a:spcBef>
            </a:pPr>
            <a:r>
              <a:rPr lang="zh-CN" altLang="en-US" sz="2400" dirty="0">
                <a:solidFill>
                  <a:srgbClr val="0070C0"/>
                </a:solidFill>
              </a:rPr>
              <a:t>使用方式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软件库（函数）由用户调用，是用户搭建自己软件大厦的砖块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软件框架反向调用用户代码</a:t>
            </a:r>
            <a:endParaRPr lang="en-US" altLang="zh-CN" sz="20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软件框架中已确定了软件的主体执行逻辑</a:t>
            </a:r>
            <a:endParaRPr lang="en-US" altLang="zh-CN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用户定义软件执行的具体细节</a:t>
            </a:r>
            <a:endParaRPr lang="en-US" altLang="zh-CN" dirty="0"/>
          </a:p>
          <a:p>
            <a:pPr>
              <a:spcBef>
                <a:spcPts val="6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软件框架代表了领域</a:t>
            </a:r>
            <a:r>
              <a:rPr lang="zh-CN" altLang="en-US" sz="2400" dirty="0">
                <a:solidFill>
                  <a:srgbClr val="0070C0"/>
                </a:solidFill>
              </a:rPr>
              <a:t>内软件复用的新高度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介于传统软件库与完整软件产品之间的“半成品”</a:t>
            </a:r>
            <a:endParaRPr lang="en-US" altLang="zh-CN" sz="2000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高度模块化，易扩展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用户能够更专注于具体问题（如数据处理算法）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68118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软件框架的发展历史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3374471" y="1162672"/>
            <a:ext cx="5554961" cy="505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Gaudi</a:t>
            </a:r>
            <a:r>
              <a:rPr lang="zh-CN" altLang="en-US" sz="2400" dirty="0" smtClean="0">
                <a:solidFill>
                  <a:srgbClr val="0070C0"/>
                </a:solidFill>
              </a:rPr>
              <a:t>软件框架（引入吸收）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由</a:t>
            </a:r>
            <a:r>
              <a:rPr lang="en-US" altLang="zh-CN" dirty="0" smtClean="0"/>
              <a:t>CERN</a:t>
            </a:r>
            <a:r>
              <a:rPr lang="zh-CN" altLang="en-US" dirty="0" smtClean="0"/>
              <a:t>为</a:t>
            </a:r>
            <a:r>
              <a:rPr lang="en-US" altLang="zh-CN" dirty="0" err="1" smtClean="0"/>
              <a:t>LHCb</a:t>
            </a:r>
            <a:r>
              <a:rPr lang="zh-CN" altLang="en-US" dirty="0" smtClean="0"/>
              <a:t>实验开发</a:t>
            </a:r>
            <a:endParaRPr lang="en-US" altLang="zh-CN" dirty="0" smtClean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国内使用：</a:t>
            </a:r>
            <a:r>
              <a:rPr lang="en-US" altLang="zh-CN" dirty="0" smtClean="0"/>
              <a:t>BESIII</a:t>
            </a:r>
            <a:r>
              <a:rPr lang="zh-CN" altLang="en-US" dirty="0" smtClean="0"/>
              <a:t>（</a:t>
            </a:r>
            <a:r>
              <a:rPr lang="en-US" altLang="zh-CN" dirty="0" smtClean="0"/>
              <a:t>BOSS</a:t>
            </a:r>
            <a:r>
              <a:rPr lang="zh-CN" altLang="en-US" dirty="0" smtClean="0"/>
              <a:t>）和大亚湾（</a:t>
            </a:r>
            <a:r>
              <a:rPr lang="en-US" altLang="zh-CN" dirty="0" err="1" smtClean="0"/>
              <a:t>NuWa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功能强大、完善，带给我们很多启发</a:t>
            </a:r>
            <a:endParaRPr lang="en-US" altLang="zh-CN" dirty="0" smtClean="0"/>
          </a:p>
          <a:p>
            <a:pPr>
              <a:spcBef>
                <a:spcPts val="900"/>
              </a:spcBef>
            </a:pPr>
            <a:r>
              <a:rPr lang="en-US" altLang="zh-CN" sz="2400" dirty="0">
                <a:solidFill>
                  <a:srgbClr val="0070C0"/>
                </a:solidFill>
              </a:rPr>
              <a:t>LAF</a:t>
            </a:r>
            <a:r>
              <a:rPr lang="zh-CN" altLang="en-US" sz="2400" dirty="0">
                <a:solidFill>
                  <a:srgbClr val="0070C0"/>
                </a:solidFill>
              </a:rPr>
              <a:t>轻量级物理分析</a:t>
            </a:r>
            <a:r>
              <a:rPr lang="zh-CN" altLang="en-US" sz="2400" dirty="0" smtClean="0">
                <a:solidFill>
                  <a:srgbClr val="0070C0"/>
                </a:solidFill>
              </a:rPr>
              <a:t>框架（自主开发）</a:t>
            </a:r>
            <a:endParaRPr lang="en-US" altLang="zh-CN" sz="2400" dirty="0">
              <a:solidFill>
                <a:srgbClr val="0070C0"/>
              </a:solidFill>
            </a:endParaRP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专为大亚湾实验物理分析开发</a:t>
            </a:r>
            <a:endParaRPr lang="en-US" altLang="zh-CN" dirty="0" smtClean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/>
              <a:t>针对</a:t>
            </a:r>
            <a:r>
              <a:rPr lang="zh-CN" altLang="en-US" dirty="0" smtClean="0"/>
              <a:t>中微子实验中特殊需求进行设计</a:t>
            </a:r>
            <a:endParaRPr lang="en-US" altLang="zh-CN" dirty="0" smtClean="0"/>
          </a:p>
          <a:p>
            <a:pPr>
              <a:spcBef>
                <a:spcPts val="900"/>
              </a:spcBef>
            </a:pPr>
            <a:r>
              <a:rPr lang="en-US" altLang="zh-CN" sz="2400" dirty="0" err="1">
                <a:solidFill>
                  <a:srgbClr val="0070C0"/>
                </a:solidFill>
              </a:rPr>
              <a:t>SNiPER</a:t>
            </a:r>
            <a:r>
              <a:rPr lang="en-US" altLang="zh-CN" sz="2400" dirty="0">
                <a:solidFill>
                  <a:srgbClr val="0070C0"/>
                </a:solidFill>
              </a:rPr>
              <a:t> v1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在</a:t>
            </a:r>
            <a:r>
              <a:rPr lang="en-US" altLang="zh-CN" dirty="0" smtClean="0"/>
              <a:t>LAF</a:t>
            </a:r>
            <a:r>
              <a:rPr lang="zh-CN" altLang="en-US" dirty="0" smtClean="0"/>
              <a:t>基础上的功能扩充</a:t>
            </a:r>
            <a:endParaRPr lang="en-US" altLang="zh-CN" dirty="0" smtClean="0"/>
          </a:p>
          <a:p>
            <a:pPr>
              <a:spcBef>
                <a:spcPts val="900"/>
              </a:spcBef>
            </a:pPr>
            <a:r>
              <a:rPr lang="en-US" altLang="zh-CN" sz="2400" dirty="0" err="1">
                <a:solidFill>
                  <a:srgbClr val="0070C0"/>
                </a:solidFill>
              </a:rPr>
              <a:t>SNiPER</a:t>
            </a:r>
            <a:r>
              <a:rPr lang="en-US" altLang="zh-CN" sz="2400" dirty="0">
                <a:solidFill>
                  <a:srgbClr val="0070C0"/>
                </a:solidFill>
              </a:rPr>
              <a:t> v2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大量新设计、新思想，功能逐渐完善</a:t>
            </a:r>
            <a:endParaRPr lang="en-US" altLang="zh-CN" dirty="0" smtClean="0"/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zh-CN" altLang="en-US" dirty="0" smtClean="0"/>
              <a:t>增强通用性</a:t>
            </a:r>
            <a:endParaRPr lang="en-US" altLang="zh-CN" dirty="0" smtClean="0"/>
          </a:p>
        </p:txBody>
      </p:sp>
      <p:grpSp>
        <p:nvGrpSpPr>
          <p:cNvPr id="9" name="组合 8"/>
          <p:cNvGrpSpPr/>
          <p:nvPr/>
        </p:nvGrpSpPr>
        <p:grpSpPr>
          <a:xfrm>
            <a:off x="546079" y="1341767"/>
            <a:ext cx="2640898" cy="4761270"/>
            <a:chOff x="560133" y="1565605"/>
            <a:chExt cx="2640898" cy="4761270"/>
          </a:xfrm>
        </p:grpSpPr>
        <p:grpSp>
          <p:nvGrpSpPr>
            <p:cNvPr id="8" name="组合 7"/>
            <p:cNvGrpSpPr/>
            <p:nvPr/>
          </p:nvGrpSpPr>
          <p:grpSpPr>
            <a:xfrm>
              <a:off x="560133" y="1565605"/>
              <a:ext cx="2640898" cy="3060219"/>
              <a:chOff x="560133" y="1422169"/>
              <a:chExt cx="2640898" cy="3060219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560133" y="1422169"/>
                <a:ext cx="2640898" cy="3060219"/>
                <a:chOff x="853934" y="1387620"/>
                <a:chExt cx="2640898" cy="3060219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859838" y="1387620"/>
                  <a:ext cx="2634994" cy="1355849"/>
                  <a:chOff x="859838" y="1387620"/>
                  <a:chExt cx="2634994" cy="1355849"/>
                </a:xfrm>
              </p:grpSpPr>
              <p:sp>
                <p:nvSpPr>
                  <p:cNvPr id="6" name="矩形 5"/>
                  <p:cNvSpPr/>
                  <p:nvPr/>
                </p:nvSpPr>
                <p:spPr>
                  <a:xfrm>
                    <a:off x="859838" y="1387620"/>
                    <a:ext cx="2632042" cy="11052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altLang="zh-CN" sz="2400" dirty="0" smtClean="0"/>
                      <a:t>BOSS</a:t>
                    </a:r>
                  </a:p>
                  <a:p>
                    <a:r>
                      <a:rPr lang="en-US" altLang="zh-CN" sz="2400" dirty="0" smtClean="0"/>
                      <a:t>   &amp;</a:t>
                    </a:r>
                  </a:p>
                  <a:p>
                    <a:r>
                      <a:rPr lang="en-US" altLang="zh-CN" sz="2400" dirty="0" err="1" smtClean="0"/>
                      <a:t>NuWa</a:t>
                    </a:r>
                    <a:endParaRPr lang="en-US" altLang="zh-CN" sz="2400" dirty="0" smtClean="0"/>
                  </a:p>
                </p:txBody>
              </p:sp>
              <p:sp>
                <p:nvSpPr>
                  <p:cNvPr id="7" name="矩形 6"/>
                  <p:cNvSpPr/>
                  <p:nvPr/>
                </p:nvSpPr>
                <p:spPr>
                  <a:xfrm>
                    <a:off x="1979712" y="2311421"/>
                    <a:ext cx="1515120" cy="43204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 smtClean="0"/>
                      <a:t>LAF</a:t>
                    </a:r>
                  </a:p>
                </p:txBody>
              </p:sp>
              <p:sp>
                <p:nvSpPr>
                  <p:cNvPr id="10" name="矩形 9"/>
                  <p:cNvSpPr/>
                  <p:nvPr/>
                </p:nvSpPr>
                <p:spPr>
                  <a:xfrm>
                    <a:off x="1979712" y="1387621"/>
                    <a:ext cx="1515120" cy="745236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 smtClean="0"/>
                      <a:t>Gaudi</a:t>
                    </a:r>
                  </a:p>
                </p:txBody>
              </p:sp>
            </p:grpSp>
            <p:grpSp>
              <p:nvGrpSpPr>
                <p:cNvPr id="15" name="组合 14"/>
                <p:cNvGrpSpPr/>
                <p:nvPr/>
              </p:nvGrpSpPr>
              <p:grpSpPr>
                <a:xfrm>
                  <a:off x="853934" y="3253341"/>
                  <a:ext cx="2634994" cy="1194498"/>
                  <a:chOff x="851117" y="3494521"/>
                  <a:chExt cx="2634994" cy="1194498"/>
                </a:xfrm>
              </p:grpSpPr>
              <p:sp>
                <p:nvSpPr>
                  <p:cNvPr id="11" name="矩形 10"/>
                  <p:cNvSpPr/>
                  <p:nvPr/>
                </p:nvSpPr>
                <p:spPr>
                  <a:xfrm>
                    <a:off x="851117" y="3494521"/>
                    <a:ext cx="2632042" cy="1105276"/>
                  </a:xfrm>
                  <a:prstGeom prst="rect">
                    <a:avLst/>
                  </a:prstGeom>
                  <a:solidFill>
                    <a:schemeClr val="accent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altLang="zh-CN" sz="2400" dirty="0" smtClean="0"/>
                      <a:t>JUNO</a:t>
                    </a:r>
                    <a:r>
                      <a:rPr lang="zh-CN" altLang="en-US" sz="2400" dirty="0" smtClean="0"/>
                      <a:t>早期</a:t>
                    </a:r>
                    <a:endParaRPr lang="en-US" altLang="zh-CN" sz="2400" dirty="0" smtClean="0"/>
                  </a:p>
                  <a:p>
                    <a:r>
                      <a:rPr lang="en-US" altLang="zh-CN" sz="2400" dirty="0" smtClean="0"/>
                      <a:t>  ...</a:t>
                    </a:r>
                  </a:p>
                </p:txBody>
              </p:sp>
              <p:sp>
                <p:nvSpPr>
                  <p:cNvPr id="12" name="矩形 11"/>
                  <p:cNvSpPr/>
                  <p:nvPr/>
                </p:nvSpPr>
                <p:spPr>
                  <a:xfrm>
                    <a:off x="1970991" y="3943783"/>
                    <a:ext cx="1515120" cy="745236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 err="1" smtClean="0"/>
                      <a:t>SNiPER</a:t>
                    </a:r>
                    <a:r>
                      <a:rPr lang="en-US" altLang="zh-CN" dirty="0" smtClean="0"/>
                      <a:t> v1</a:t>
                    </a:r>
                    <a:endParaRPr lang="en-US" altLang="zh-CN" dirty="0" smtClean="0"/>
                  </a:p>
                </p:txBody>
              </p:sp>
            </p:grpSp>
          </p:grpSp>
          <p:sp>
            <p:nvSpPr>
              <p:cNvPr id="3" name="下箭头 2"/>
              <p:cNvSpPr/>
              <p:nvPr/>
            </p:nvSpPr>
            <p:spPr>
              <a:xfrm>
                <a:off x="1638201" y="2849650"/>
                <a:ext cx="456654" cy="434921"/>
              </a:xfrm>
              <a:prstGeom prst="down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矩形 22"/>
            <p:cNvSpPr/>
            <p:nvPr/>
          </p:nvSpPr>
          <p:spPr>
            <a:xfrm>
              <a:off x="563085" y="5132377"/>
              <a:ext cx="2632042" cy="110527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altLang="zh-CN" sz="2400" dirty="0" smtClean="0"/>
                <a:t>JUNO &amp; LHAASO</a:t>
              </a:r>
              <a:endParaRPr lang="en-US" altLang="zh-CN" sz="2400" dirty="0" smtClean="0"/>
            </a:p>
            <a:p>
              <a:r>
                <a:rPr lang="en-US" altLang="zh-CN" sz="2400" dirty="0" smtClean="0"/>
                <a:t>  ...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1682959" y="5581639"/>
              <a:ext cx="1515120" cy="74523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 smtClean="0"/>
                <a:t>SNiPER</a:t>
              </a:r>
              <a:r>
                <a:rPr lang="en-US" altLang="zh-CN" dirty="0" smtClean="0"/>
                <a:t> v2</a:t>
              </a:r>
              <a:endParaRPr lang="en-US" altLang="zh-CN" dirty="0" smtClean="0"/>
            </a:p>
          </p:txBody>
        </p:sp>
        <p:sp>
          <p:nvSpPr>
            <p:cNvPr id="25" name="下箭头 24"/>
            <p:cNvSpPr/>
            <p:nvPr/>
          </p:nvSpPr>
          <p:spPr>
            <a:xfrm>
              <a:off x="1638201" y="4697456"/>
              <a:ext cx="456654" cy="434921"/>
            </a:xfrm>
            <a:prstGeom prst="down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125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0" y="1568823"/>
            <a:ext cx="7924800" cy="418651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软件框架概述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dirty="0" err="1" smtClean="0"/>
              <a:t>SNiPER</a:t>
            </a:r>
            <a:r>
              <a:rPr lang="zh-CN" altLang="en-US" dirty="0" smtClean="0"/>
              <a:t>简介</a:t>
            </a:r>
            <a:endParaRPr lang="en-US" altLang="zh-CN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近期功能更新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并行计算开发进展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dirty="0" smtClean="0">
                <a:solidFill>
                  <a:schemeClr val="bg1">
                    <a:lumMod val="65000"/>
                  </a:schemeClr>
                </a:solidFill>
              </a:rPr>
              <a:t>计划与总结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6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开发与使用环境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7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6847" y="1262406"/>
            <a:ext cx="779032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zh-CN" sz="2400" dirty="0" smtClean="0">
                <a:solidFill>
                  <a:srgbClr val="0070C0"/>
                </a:solidFill>
              </a:rPr>
              <a:t>C++</a:t>
            </a:r>
            <a:r>
              <a:rPr lang="zh-CN" altLang="en-US" sz="2400" dirty="0" smtClean="0">
                <a:solidFill>
                  <a:srgbClr val="0070C0"/>
                </a:solidFill>
              </a:rPr>
              <a:t>与</a:t>
            </a:r>
            <a:r>
              <a:rPr lang="en-US" altLang="zh-CN" sz="2400" dirty="0" smtClean="0">
                <a:solidFill>
                  <a:srgbClr val="0070C0"/>
                </a:solidFill>
              </a:rPr>
              <a:t>Python</a:t>
            </a:r>
            <a:r>
              <a:rPr lang="zh-CN" altLang="en-US" sz="2400" dirty="0" smtClean="0">
                <a:solidFill>
                  <a:srgbClr val="0070C0"/>
                </a:solidFill>
              </a:rPr>
              <a:t>混合语言编程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大量基于</a:t>
            </a:r>
            <a:r>
              <a:rPr lang="en-US" altLang="zh-CN" sz="2000" dirty="0" smtClean="0"/>
              <a:t>C++</a:t>
            </a:r>
            <a:r>
              <a:rPr lang="zh-CN" altLang="en-US" sz="2000" dirty="0" smtClean="0"/>
              <a:t>的高能物理通用软件：</a:t>
            </a:r>
            <a:r>
              <a:rPr lang="en-US" altLang="zh-CN" sz="2000" dirty="0" smtClean="0"/>
              <a:t>ROOT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Geant4 …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混合编程是高能物理领域内的发展潮流</a:t>
            </a:r>
            <a:endParaRPr lang="en-US" altLang="zh-CN" sz="2000" dirty="0" smtClean="0"/>
          </a:p>
          <a:p>
            <a:pPr>
              <a:spcBef>
                <a:spcPts val="1800"/>
              </a:spcBef>
            </a:pPr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&gt;  C++</a:t>
            </a:r>
            <a:r>
              <a:rPr lang="zh-CN" altLang="en-US" sz="2000" dirty="0" smtClean="0">
                <a:solidFill>
                  <a:schemeClr val="accent2">
                    <a:lumMod val="75000"/>
                  </a:schemeClr>
                </a:solidFill>
              </a:rPr>
              <a:t>用于实现核心功能，保证系统运行效率</a:t>
            </a:r>
            <a:endParaRPr lang="en-US" altLang="zh-CN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1800"/>
              </a:spcBef>
            </a:pPr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&gt;  Python</a:t>
            </a:r>
            <a:r>
              <a:rPr lang="zh-CN" altLang="en-US" sz="2000" dirty="0" smtClean="0">
                <a:solidFill>
                  <a:schemeClr val="accent2">
                    <a:lumMod val="75000"/>
                  </a:schemeClr>
                </a:solidFill>
              </a:rPr>
              <a:t>用于作业配置，高度灵活并具有高可集成性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>
              <a:spcBef>
                <a:spcPts val="18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包管理工具</a:t>
            </a:r>
            <a:r>
              <a:rPr lang="en-US" altLang="zh-CN" sz="2400" dirty="0" smtClean="0">
                <a:solidFill>
                  <a:srgbClr val="0070C0"/>
                </a:solidFill>
              </a:rPr>
              <a:t>CMT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帮助开发者处理软件编译时的各种问题（如依赖关系等）</a:t>
            </a:r>
            <a:endParaRPr lang="en-US" altLang="zh-CN" sz="2000" dirty="0" smtClean="0"/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帮助用户设置软件运行环境</a:t>
            </a:r>
            <a:endParaRPr lang="en-US" altLang="zh-CN" sz="2000" dirty="0" smtClean="0"/>
          </a:p>
          <a:p>
            <a:pPr>
              <a:spcBef>
                <a:spcPts val="1800"/>
              </a:spcBef>
            </a:pPr>
            <a:r>
              <a:rPr lang="zh-CN" altLang="en-US" sz="2400" dirty="0">
                <a:solidFill>
                  <a:srgbClr val="0070C0"/>
                </a:solidFill>
              </a:rPr>
              <a:t>代码管理：</a:t>
            </a:r>
            <a:r>
              <a:rPr lang="en-US" altLang="zh-CN" sz="2400" dirty="0">
                <a:solidFill>
                  <a:srgbClr val="0070C0"/>
                </a:solidFill>
              </a:rPr>
              <a:t>CVS </a:t>
            </a:r>
            <a:r>
              <a:rPr lang="zh-CN" altLang="en-US" sz="2400" dirty="0">
                <a:solidFill>
                  <a:srgbClr val="0070C0"/>
                </a:solidFill>
              </a:rPr>
              <a:t>和 </a:t>
            </a:r>
            <a:r>
              <a:rPr lang="en-US" altLang="zh-CN" sz="2400" dirty="0" err="1">
                <a:solidFill>
                  <a:srgbClr val="0070C0"/>
                </a:solidFill>
              </a:rPr>
              <a:t>Git</a:t>
            </a:r>
            <a:endParaRPr lang="en-US" altLang="zh-CN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9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的层次结构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8</a:t>
            </a:fld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785785" y="1428736"/>
            <a:ext cx="7643867" cy="4572032"/>
            <a:chOff x="785785" y="1428736"/>
            <a:chExt cx="7643867" cy="4572032"/>
          </a:xfrm>
        </p:grpSpPr>
        <p:sp>
          <p:nvSpPr>
            <p:cNvPr id="82" name="文本框 25"/>
            <p:cNvSpPr txBox="1"/>
            <p:nvPr/>
          </p:nvSpPr>
          <p:spPr>
            <a:xfrm>
              <a:off x="3428992" y="4357694"/>
              <a:ext cx="2143140" cy="523220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15875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zh-CN" sz="2800" kern="0" dirty="0" err="1">
                  <a:solidFill>
                    <a:srgbClr val="FF0000"/>
                  </a:solidFill>
                  <a:latin typeface="微软雅黑" charset="0"/>
                  <a:ea typeface="微软雅黑" charset="0"/>
                  <a:cs typeface="微软雅黑" charset="0"/>
                </a:rPr>
                <a:t>SNiPER</a:t>
              </a:r>
              <a:r>
                <a:rPr lang="en-US" altLang="zh-CN" sz="2800" kern="0" dirty="0">
                  <a:solidFill>
                    <a:srgbClr val="FF0000"/>
                  </a:solidFill>
                  <a:latin typeface="微软雅黑" charset="0"/>
                  <a:ea typeface="微软雅黑" charset="0"/>
                  <a:cs typeface="微软雅黑" charset="0"/>
                </a:rPr>
                <a:t> </a:t>
              </a:r>
              <a:endParaRPr lang="en-US" altLang="zh-CN" sz="2800" kern="0" dirty="0">
                <a:solidFill>
                  <a:srgbClr val="FF0000"/>
                </a:solidFill>
                <a:latin typeface="微软雅黑" charset="0"/>
                <a:ea typeface="微软雅黑" charset="0"/>
                <a:cs typeface="微软雅黑" charset="0"/>
              </a:endParaRPr>
            </a:p>
          </p:txBody>
        </p:sp>
        <p:sp>
          <p:nvSpPr>
            <p:cNvPr id="83" name="矩形 82"/>
            <p:cNvSpPr/>
            <p:nvPr/>
          </p:nvSpPr>
          <p:spPr>
            <a:xfrm>
              <a:off x="3071802" y="1857364"/>
              <a:ext cx="2857520" cy="1571636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457200" indent="-457200">
                <a:defRPr/>
              </a:pPr>
              <a:r>
                <a:rPr lang="en-US" altLang="zh-CN" sz="2000" b="1" kern="0" dirty="0">
                  <a:solidFill>
                    <a:sysClr val="window" lastClr="FFFFFF"/>
                  </a:solidFill>
                  <a:latin typeface="Calibri"/>
                </a:rPr>
                <a:t>In an </a:t>
              </a:r>
              <a:r>
                <a:rPr lang="en-US" altLang="zh-CN" sz="2000" b="1" kern="0" dirty="0">
                  <a:solidFill>
                    <a:srgbClr val="FFFF00"/>
                  </a:solidFill>
                  <a:latin typeface="Calibri"/>
                </a:rPr>
                <a:t>User Algorithm</a:t>
              </a:r>
              <a:r>
                <a:rPr lang="en-US" altLang="zh-CN" sz="2000" b="1" kern="0" dirty="0">
                  <a:solidFill>
                    <a:sysClr val="window" lastClr="FFFFFF"/>
                  </a:solidFill>
                  <a:latin typeface="Calibri"/>
                </a:rPr>
                <a:t>: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get data from memory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execute calculation</a:t>
              </a:r>
            </a:p>
            <a:p>
              <a:pPr marL="457200" indent="-457200">
                <a:buFont typeface="+mj-lt"/>
                <a:buAutoNum type="arabicPeriod"/>
                <a:defRPr/>
              </a:pPr>
              <a:r>
                <a:rPr lang="en-US" altLang="zh-CN" b="1" kern="0" dirty="0">
                  <a:solidFill>
                    <a:sysClr val="window" lastClr="FFFFFF"/>
                  </a:solidFill>
                  <a:latin typeface="Calibri"/>
                </a:rPr>
                <a:t>put results back to memory</a:t>
              </a:r>
            </a:p>
          </p:txBody>
        </p:sp>
        <p:sp>
          <p:nvSpPr>
            <p:cNvPr id="84" name="右箭头 83"/>
            <p:cNvSpPr/>
            <p:nvPr/>
          </p:nvSpPr>
          <p:spPr>
            <a:xfrm rot="12661294">
              <a:off x="1863289" y="3826908"/>
              <a:ext cx="1639141" cy="200695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5" name="右箭头 84"/>
            <p:cNvSpPr/>
            <p:nvPr/>
          </p:nvSpPr>
          <p:spPr>
            <a:xfrm rot="8853487">
              <a:off x="5467259" y="3808433"/>
              <a:ext cx="1738285" cy="197044"/>
            </a:xfrm>
            <a:prstGeom prst="right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43438" y="5000636"/>
              <a:ext cx="3429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I/O: disk, DB, network, grid…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6357950" y="3792684"/>
              <a:ext cx="207170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Collect algorithm results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8" name="矩形 87"/>
            <p:cNvSpPr/>
            <p:nvPr/>
          </p:nvSpPr>
          <p:spPr>
            <a:xfrm>
              <a:off x="928662" y="3792684"/>
              <a:ext cx="192882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Prepare data to be processed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89" name="直接箭头连接符 88"/>
            <p:cNvCxnSpPr>
              <a:stCxn id="82" idx="0"/>
              <a:endCxn id="83" idx="2"/>
            </p:cNvCxnSpPr>
            <p:nvPr/>
          </p:nvCxnSpPr>
          <p:spPr>
            <a:xfrm rot="5400000" flipH="1" flipV="1">
              <a:off x="4036215" y="3893347"/>
              <a:ext cx="928694" cy="158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90" name="矩形 89"/>
            <p:cNvSpPr/>
            <p:nvPr/>
          </p:nvSpPr>
          <p:spPr>
            <a:xfrm>
              <a:off x="3286116" y="3643314"/>
              <a:ext cx="242889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features such as</a:t>
              </a:r>
            </a:p>
            <a:p>
              <a:pPr algn="ctr">
                <a:defRPr/>
              </a:pP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geometry …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1" name="矩形 90"/>
            <p:cNvSpPr/>
            <p:nvPr/>
          </p:nvSpPr>
          <p:spPr>
            <a:xfrm>
              <a:off x="928662" y="2143116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rgbClr val="0070C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comes from</a:t>
              </a:r>
              <a:endParaRPr lang="zh-CN" altLang="en-US" sz="2000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6286512" y="2127585"/>
              <a:ext cx="19288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>
                  <a:solidFill>
                    <a:srgbClr val="0070C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No need to care where the data will go</a:t>
              </a:r>
              <a:endParaRPr lang="zh-CN" altLang="en-US" sz="2000" kern="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785786" y="1428736"/>
              <a:ext cx="7500990" cy="2071702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85785" y="1428736"/>
              <a:ext cx="46468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User’s Application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ea typeface="Cambria Math" pitchFamily="18" charset="0"/>
                  <a:cs typeface="Calibri" pitchFamily="34" charset="0"/>
                </a:rPr>
                <a:t>（用户代码层）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785786" y="3643314"/>
              <a:ext cx="7500990" cy="1785950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5786" y="5029154"/>
              <a:ext cx="3429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Core Software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（核心层）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785786" y="5572140"/>
              <a:ext cx="7500990" cy="428628"/>
            </a:xfrm>
            <a:prstGeom prst="rect">
              <a:avLst/>
            </a:prstGeom>
            <a:noFill/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85785" y="5572140"/>
              <a:ext cx="38576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zh-CN" sz="2000" b="1" kern="0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Python UI </a:t>
              </a:r>
              <a:r>
                <a:rPr lang="en-US" altLang="zh-CN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Layer</a:t>
              </a:r>
              <a:r>
                <a:rPr lang="zh-CN" altLang="en-US" sz="2000" b="1" kern="0" dirty="0" smtClean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（用户配置层）</a:t>
              </a:r>
              <a:endParaRPr lang="zh-CN" altLang="en-US" sz="2000" b="1" kern="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9" name="矩形 98"/>
            <p:cNvSpPr/>
            <p:nvPr/>
          </p:nvSpPr>
          <p:spPr>
            <a:xfrm>
              <a:off x="5432612" y="5600658"/>
              <a:ext cx="28541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kern="0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Configure and run </a:t>
              </a:r>
              <a:r>
                <a:rPr lang="en-US" altLang="zh-CN" sz="2000" kern="0" dirty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a </a:t>
              </a:r>
              <a:r>
                <a:rPr lang="en-US" altLang="zh-CN" sz="2000" kern="0" dirty="0" smtClean="0">
                  <a:solidFill>
                    <a:sysClr val="windowText" lastClr="000000"/>
                  </a:solidFill>
                  <a:latin typeface="Calibri" pitchFamily="34" charset="0"/>
                  <a:cs typeface="Calibri" pitchFamily="34" charset="0"/>
                </a:rPr>
                <a:t>job</a:t>
              </a:r>
              <a:endParaRPr lang="zh-CN" altLang="en-US" sz="2000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0" name="直角双向箭头 99"/>
            <p:cNvSpPr/>
            <p:nvPr/>
          </p:nvSpPr>
          <p:spPr>
            <a:xfrm rot="5400000">
              <a:off x="4214810" y="4929198"/>
              <a:ext cx="428628" cy="428628"/>
            </a:xfrm>
            <a:prstGeom prst="leftUpArrow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69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SNiPER</a:t>
            </a:r>
            <a:r>
              <a:rPr lang="zh-CN" altLang="en-US" dirty="0" smtClean="0"/>
              <a:t>核心功能 </a:t>
            </a:r>
            <a:r>
              <a:rPr lang="en-US" altLang="zh-CN" dirty="0" smtClean="0"/>
              <a:t>I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000000"/>
                </a:solidFill>
              </a:rPr>
              <a:pPr/>
              <a:t>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6847" y="1262406"/>
            <a:ext cx="77903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问题分解与模块化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/>
              <a:t>借鉴</a:t>
            </a:r>
            <a:r>
              <a:rPr lang="en-US" altLang="zh-CN" sz="2000" dirty="0" smtClean="0"/>
              <a:t>Gaudi</a:t>
            </a:r>
            <a:r>
              <a:rPr lang="zh-CN" altLang="en-US" sz="2000" dirty="0" smtClean="0"/>
              <a:t>经验，将问题归纳为“算法”和“服务”等概念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强内聚：一个软件包（模块）专注于解决一个主要问题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弱耦合：模块与框架、模块与模块之间仅通过接口通信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动态加载和配置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不同模块可按需进行灵活组合，实现各种不同计算任务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借助</a:t>
            </a:r>
            <a:r>
              <a:rPr lang="en-US" altLang="zh-CN" sz="2000" dirty="0" smtClean="0"/>
              <a:t>Python</a:t>
            </a:r>
            <a:r>
              <a:rPr lang="zh-CN" altLang="en-US" sz="2000" dirty="0" smtClean="0"/>
              <a:t>接口可做软件参数的运行时配置</a:t>
            </a:r>
            <a:endParaRPr lang="en-US" altLang="zh-CN" sz="2000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避免对代码的反复修改和编译</a:t>
            </a:r>
            <a:endParaRPr lang="en-US" altLang="zh-CN" sz="2000" dirty="0" smtClean="0"/>
          </a:p>
          <a:p>
            <a:pPr>
              <a:spcBef>
                <a:spcPts val="1200"/>
              </a:spcBef>
            </a:pPr>
            <a:r>
              <a:rPr lang="zh-CN" altLang="en-US" sz="2400" dirty="0" smtClean="0">
                <a:solidFill>
                  <a:srgbClr val="0070C0"/>
                </a:solidFill>
              </a:rPr>
              <a:t>模块的运行时管理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模块的实例管理、状态维护、调用执行等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86014986"/>
      </p:ext>
    </p:extLst>
  </p:cSld>
  <p:clrMapOvr>
    <a:masterClrMapping/>
  </p:clrMapOvr>
</p:sld>
</file>

<file path=ppt/theme/theme1.xml><?xml version="1.0" encoding="utf-8"?>
<a:theme xmlns:a="http://schemas.openxmlformats.org/drawingml/2006/main" name="zIHEP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FU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1387</Words>
  <Application>Microsoft Office PowerPoint</Application>
  <PresentationFormat>全屏显示(4:3)</PresentationFormat>
  <Paragraphs>249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方正舒体</vt:lpstr>
      <vt:lpstr>华文彩云</vt:lpstr>
      <vt:lpstr>宋体</vt:lpstr>
      <vt:lpstr>微软雅黑</vt:lpstr>
      <vt:lpstr>Arial</vt:lpstr>
      <vt:lpstr>Calibri</vt:lpstr>
      <vt:lpstr>Cambria Math</vt:lpstr>
      <vt:lpstr>Garamond</vt:lpstr>
      <vt:lpstr>Times New Roman</vt:lpstr>
      <vt:lpstr>Wingdings</vt:lpstr>
      <vt:lpstr>zIHEP</vt:lpstr>
      <vt:lpstr>MFU</vt:lpstr>
      <vt:lpstr>SNiPER软件框架    与并行计算进展</vt:lpstr>
      <vt:lpstr>主要内容</vt:lpstr>
      <vt:lpstr>离线软件系统</vt:lpstr>
      <vt:lpstr>软件框架 VS. 软件库</vt:lpstr>
      <vt:lpstr>SNiPER软件框架的发展历史</vt:lpstr>
      <vt:lpstr>主要内容</vt:lpstr>
      <vt:lpstr>开发与使用环境</vt:lpstr>
      <vt:lpstr>SNiPER的层次结构</vt:lpstr>
      <vt:lpstr>SNiPER核心功能 I</vt:lpstr>
      <vt:lpstr>SNiPER核心功能 II</vt:lpstr>
      <vt:lpstr>主要内容</vt:lpstr>
      <vt:lpstr>Task组织结构的扁平化</vt:lpstr>
      <vt:lpstr>重构状态管理功能</vt:lpstr>
      <vt:lpstr>开发和使用的体验提升</vt:lpstr>
      <vt:lpstr>其它重要变化</vt:lpstr>
      <vt:lpstr>主要内容</vt:lpstr>
      <vt:lpstr>SNiPER多线程计算的设计思想</vt:lpstr>
      <vt:lpstr>SNiPER多线程计算设计</vt:lpstr>
      <vt:lpstr>目前开发状态</vt:lpstr>
      <vt:lpstr>运行测试</vt:lpstr>
      <vt:lpstr>性能测试</vt:lpstr>
      <vt:lpstr>总结与下一步计划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SNiPER软件框架    与并行计算进展</dc:title>
  <dc:creator>邹佳恒</dc:creator>
  <cp:lastModifiedBy>邹佳恒</cp:lastModifiedBy>
  <cp:revision>38</cp:revision>
  <dcterms:created xsi:type="dcterms:W3CDTF">2017-06-05T13:23:13Z</dcterms:created>
  <dcterms:modified xsi:type="dcterms:W3CDTF">2017-06-05T17:47:23Z</dcterms:modified>
</cp:coreProperties>
</file>