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89" r:id="rId5"/>
    <p:sldId id="288" r:id="rId6"/>
    <p:sldId id="290" r:id="rId7"/>
    <p:sldId id="291" r:id="rId8"/>
    <p:sldId id="293" r:id="rId9"/>
    <p:sldId id="292" r:id="rId10"/>
    <p:sldId id="264" r:id="rId11"/>
    <p:sldId id="272" r:id="rId12"/>
    <p:sldId id="294" r:id="rId13"/>
    <p:sldId id="295" r:id="rId14"/>
    <p:sldId id="298" r:id="rId15"/>
    <p:sldId id="296" r:id="rId16"/>
    <p:sldId id="297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9" r:id="rId25"/>
    <p:sldId id="310" r:id="rId26"/>
    <p:sldId id="311" r:id="rId27"/>
    <p:sldId id="307" r:id="rId28"/>
    <p:sldId id="308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70AD47"/>
    <a:srgbClr val="5B9BD5"/>
    <a:srgbClr val="00CCFF"/>
    <a:srgbClr val="10D251"/>
    <a:srgbClr val="43BB8D"/>
    <a:srgbClr val="57D9B1"/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660"/>
  </p:normalViewPr>
  <p:slideViewPr>
    <p:cSldViewPr snapToGrid="0">
      <p:cViewPr varScale="1">
        <p:scale>
          <a:sx n="84" d="100"/>
          <a:sy n="84" d="100"/>
        </p:scale>
        <p:origin x="43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11334-2D0B-47E6-8519-0DED3E6CDF0A}" type="datetimeFigureOut">
              <a:rPr lang="zh-CN" altLang="en-US" smtClean="0"/>
              <a:t>2017/10/29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8C2D0-6DFF-445F-A96D-971DB277E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285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CB7F6-11CF-4F64-B9DD-F36E31F39581}" type="datetimeFigureOut">
              <a:rPr lang="zh-CN" altLang="en-US" smtClean="0"/>
              <a:t>2017/10/29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8DAE7-72B3-4E14-B330-3C3467802C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6566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972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691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843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320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063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437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882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440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781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295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37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84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296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488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310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714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532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957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280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493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94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297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1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797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85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350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335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DAE7-72B3-4E14-B330-3C3467802CD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31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A1A0-DAF9-4DBC-A4B3-51E22E0B721A}" type="datetime1">
              <a:rPr lang="zh-CN" altLang="en-US" smtClean="0"/>
              <a:t>2017/10/29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78-781A-42E1-B327-FD26C23AE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32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D80B-C611-486E-9889-E897BB9FD68D}" type="datetime1">
              <a:rPr lang="zh-CN" altLang="en-US" smtClean="0"/>
              <a:t>2017/10/29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78-781A-42E1-B327-FD26C23AE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58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>
                <a:graphicFrameLocks noGrp="1"/>
              </p:cNvGraphicFramePr>
              <p:nvPr userDrawn="1">
                <p:extLst>
                  <p:ext uri="{D42A27DB-BD31-4B8C-83A1-F6EECF244321}">
                    <p14:modId xmlns:p14="http://schemas.microsoft.com/office/powerpoint/2010/main" val="1050768405"/>
                  </p:ext>
                </p:extLst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2 September 2016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>
                <a:graphicFrameLocks noGrp="1"/>
              </p:cNvGraphicFramePr>
              <p:nvPr userDrawn="1">
                <p:extLst>
                  <p:ext uri="{D42A27DB-BD31-4B8C-83A1-F6EECF244321}">
                    <p14:modId xmlns:p14="http://schemas.microsoft.com/office/powerpoint/2010/main" val="1050768405"/>
                  </p:ext>
                </p:extLst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/>
                    <a:gridCol w="3472543"/>
                    <a:gridCol w="2427514"/>
                    <a:gridCol w="1828341"/>
                    <a:gridCol w="2307465"/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2 September 2016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864662" y="6515100"/>
            <a:ext cx="327338" cy="317957"/>
          </a:xfrm>
        </p:spPr>
        <p:txBody>
          <a:bodyPr/>
          <a:lstStyle/>
          <a:p>
            <a:fld id="{66FA7678-781A-42E1-B327-FD26C23AEDC5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750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6839-3949-4E3D-8A28-BC98ADF4BC42}" type="datetime1">
              <a:rPr lang="zh-CN" altLang="en-US" smtClean="0"/>
              <a:t>2017/10/29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875146" y="6356350"/>
            <a:ext cx="478654" cy="365125"/>
          </a:xfrm>
        </p:spPr>
        <p:txBody>
          <a:bodyPr/>
          <a:lstStyle/>
          <a:p>
            <a:fld id="{66FA7678-781A-42E1-B327-FD26C23AE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A45F-F0AB-4E2B-957A-A8AE5C29E1E2}" type="datetime1">
              <a:rPr lang="zh-CN" altLang="en-US" smtClean="0"/>
              <a:t>2017/10/29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1864663" y="6520543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96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6C13-03C7-46D0-B3FE-E8AEA3878D1F}" type="datetime1">
              <a:rPr lang="zh-CN" altLang="en-US" smtClean="0"/>
              <a:t>2017/10/29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78-781A-42E1-B327-FD26C23AE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19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C939-CDC4-40C0-88AC-928DC5B239B5}" type="datetime1">
              <a:rPr lang="zh-CN" altLang="en-US" smtClean="0"/>
              <a:t>2017/10/29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78-781A-42E1-B327-FD26C23AE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62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3168-4A75-4342-8D28-143ABC50507B}" type="datetime1">
              <a:rPr lang="zh-CN" altLang="en-US" smtClean="0"/>
              <a:t>2017/10/29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78-781A-42E1-B327-FD26C23AE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64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2796-47CF-4215-A8C8-1591C08BBA5B}" type="datetime1">
              <a:rPr lang="zh-CN" altLang="en-US" smtClean="0"/>
              <a:t>2017/10/29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78-781A-42E1-B327-FD26C23AE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22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7234-3DE3-41DB-9C2A-F4145EAA8409}" type="datetime1">
              <a:rPr lang="zh-CN" altLang="en-US" smtClean="0"/>
              <a:t>2017/10/29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78-781A-42E1-B327-FD26C23AE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11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7E6A-69BE-4EA2-9F87-F10A9C71E2F5}" type="datetime1">
              <a:rPr lang="zh-CN" altLang="en-US" smtClean="0"/>
              <a:t>2017/10/29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78-781A-42E1-B327-FD26C23AE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5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A095-4911-48DA-986D-A1889CC73C83}" type="datetime1">
              <a:rPr lang="zh-CN" altLang="en-US" smtClean="0"/>
              <a:t>2017/10/29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78-781A-42E1-B327-FD26C23AE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66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2C55-C10E-41E0-94A6-85B1E483DB80}" type="datetime1">
              <a:rPr lang="zh-CN" altLang="en-US" smtClean="0"/>
              <a:t>2017/10/29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78-781A-42E1-B327-FD26C23AE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AEB1E-CCC2-4A95-A25B-BCB47BFA7732}" type="datetime1">
              <a:rPr lang="zh-CN" altLang="en-US" smtClean="0"/>
              <a:t>2017/10/29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A7678-781A-42E1-B327-FD26C23AE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57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0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0.png"/><Relationship Id="rId4" Type="http://schemas.openxmlformats.org/officeDocument/2006/relationships/image" Target="../media/image10.png"/><Relationship Id="rId9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wmf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6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0.png"/><Relationship Id="rId9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4.png"/><Relationship Id="rId9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7.png"/><Relationship Id="rId10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image" Target="../media/image4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7.png"/><Relationship Id="rId10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3.wmf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0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4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>
            <a:off x="1776000" y="5993187"/>
            <a:ext cx="864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174076" y="4575100"/>
            <a:ext cx="184384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Wei Cheng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839800" y="1334427"/>
            <a:ext cx="8700940" cy="2852586"/>
          </a:xfrm>
          <a:prstGeom prst="roundRect">
            <a:avLst/>
          </a:prstGeom>
          <a:ln>
            <a:solidFill>
              <a:srgbClr val="5B9BD5"/>
            </a:solidFill>
          </a:ln>
          <a:effectLst>
            <a:outerShdw blurRad="50800" dist="38100" dir="2700000" sx="101000" sy="101000" algn="tl" rotWithShape="0">
              <a:prstClr val="black">
                <a:alpha val="24000"/>
              </a:prstClr>
            </a:outerShdw>
            <a:reflection blurRad="101600"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063108" y="5352203"/>
            <a:ext cx="8065785" cy="646331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Department </a:t>
            </a:r>
            <a:r>
              <a:rPr lang="en-US" altLang="zh-CN" i="1" dirty="0">
                <a:solidFill>
                  <a:srgbClr val="FF0000"/>
                </a:solidFill>
                <a:cs typeface="Times New Roman" panose="02020603050405020304" pitchFamily="18" charset="0"/>
              </a:rPr>
              <a:t>of Physics, Chongqing University, Chongqing 401331, P.R. </a:t>
            </a:r>
            <a:r>
              <a:rPr lang="en-US" altLang="zh-CN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China</a:t>
            </a:r>
          </a:p>
          <a:p>
            <a:pPr algn="ctr"/>
            <a:r>
              <a:rPr lang="en-US" altLang="zh-CN" i="1" dirty="0">
                <a:solidFill>
                  <a:srgbClr val="FF2121"/>
                </a:solidFill>
              </a:rPr>
              <a:t>Institute of Theoretical Physics, Chongqing University, Chongqing 401331, P.R. </a:t>
            </a:r>
            <a:r>
              <a:rPr lang="en-US" altLang="zh-CN" i="1" dirty="0" smtClean="0">
                <a:solidFill>
                  <a:srgbClr val="FF2121"/>
                </a:solidFill>
              </a:rPr>
              <a:t>China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37" y="103243"/>
            <a:ext cx="1458736" cy="142400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表格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1767326"/>
                  </p:ext>
                </p:extLst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表格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1767326"/>
                  </p:ext>
                </p:extLst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428555" y="1698891"/>
                <a:ext cx="752343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bg1"/>
                    </a:solidFill>
                  </a:rPr>
                  <a:t>Reconsideration of the </a:t>
                </a:r>
                <a14:m>
                  <m:oMath xmlns:m="http://schemas.openxmlformats.org/officeDocument/2006/math">
                    <m:r>
                      <a:rPr lang="en-US" altLang="zh-C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C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4400" b="1" dirty="0" smtClean="0">
                    <a:solidFill>
                      <a:schemeClr val="bg1"/>
                    </a:solidFill>
                  </a:rPr>
                  <a:t> transition form </a:t>
                </a:r>
                <a:r>
                  <a:rPr lang="en-US" altLang="zh-CN" sz="4400" b="1" dirty="0">
                    <a:solidFill>
                      <a:schemeClr val="bg1"/>
                    </a:solidFill>
                  </a:rPr>
                  <a:t>factors within</a:t>
                </a:r>
              </a:p>
              <a:p>
                <a:pPr algn="ctr"/>
                <a:r>
                  <a:rPr lang="en-US" altLang="zh-CN" sz="4400" b="1" dirty="0">
                    <a:solidFill>
                      <a:schemeClr val="bg1"/>
                    </a:solidFill>
                  </a:rPr>
                  <a:t>the QCD light-cone sum rules</a:t>
                </a:r>
                <a:endParaRPr lang="zh-CN" alt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555" y="1698891"/>
                <a:ext cx="7523430" cy="2123658"/>
              </a:xfrm>
              <a:prstGeom prst="rect">
                <a:avLst/>
              </a:prstGeom>
              <a:blipFill rotWithShape="0">
                <a:blip r:embed="rId5"/>
                <a:stretch>
                  <a:fillRect l="-2429" t="-6034" b="-129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5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86106" y="3681413"/>
            <a:ext cx="8778957" cy="26156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201854"/>
                  </p:ext>
                </p:extLst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201854"/>
                  </p:ext>
                </p:extLst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组合 9"/>
          <p:cNvGrpSpPr/>
          <p:nvPr/>
        </p:nvGrpSpPr>
        <p:grpSpPr>
          <a:xfrm>
            <a:off x="1786106" y="989814"/>
            <a:ext cx="8778957" cy="2514292"/>
            <a:chOff x="1958173" y="2316126"/>
            <a:chExt cx="8697912" cy="244475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" name="对象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8065273"/>
                    </p:ext>
                  </p:extLst>
                </p:nvPr>
              </p:nvGraphicFramePr>
              <p:xfrm>
                <a:off x="1958173" y="2316126"/>
                <a:ext cx="8697912" cy="24447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26" name="Equation" r:id="rId5" imgW="6387840" imgH="1625400" progId="Equation.DSMT4">
                        <p:embed/>
                      </p:oleObj>
                    </mc:Choice>
                    <mc:Fallback>
                      <p:oleObj name="Equation" r:id="rId5" imgW="6387840" imgH="16254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58173" y="2316126"/>
                              <a:ext cx="8697912" cy="2444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chemeClr val="tx1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" name="对象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8065273"/>
                    </p:ext>
                  </p:extLst>
                </p:nvPr>
              </p:nvGraphicFramePr>
              <p:xfrm>
                <a:off x="1958173" y="2316126"/>
                <a:ext cx="8697912" cy="24447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1" name="Equation" r:id="rId8" imgW="6387840" imgH="1625400" progId="Equation.DSMT4">
                        <p:embed/>
                      </p:oleObj>
                    </mc:Choice>
                    <mc:Fallback>
                      <p:oleObj name="Equation" r:id="rId8" imgW="6387840" imgH="16254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58173" y="2316126"/>
                              <a:ext cx="8697912" cy="2444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chemeClr val="tx1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/>
                <p:cNvSpPr txBox="1"/>
                <p:nvPr/>
              </p:nvSpPr>
              <p:spPr>
                <a:xfrm>
                  <a:off x="6963759" y="4365204"/>
                  <a:ext cx="266098" cy="283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zh-CN" alt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m:rPr>
                                <m:nor/>
                              </m:rPr>
                              <a:rPr lang="zh-CN" altLang="en-US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3759" y="4365204"/>
                  <a:ext cx="266098" cy="2838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3636" t="-25000" r="-56818" b="-62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" name="直接连接符 12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7322"/>
            <a:ext cx="12192000" cy="523220"/>
          </a:xfrm>
          <a:prstGeom prst="rect">
            <a:avLst/>
          </a:prstGeom>
          <a:gradFill flip="none" rotWithShape="1">
            <a:gsLst>
              <a:gs pos="39000">
                <a:schemeClr val="accent1">
                  <a:tint val="44500"/>
                  <a:satMod val="160000"/>
                </a:schemeClr>
              </a:gs>
              <a:gs pos="23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parametrized hadronic matrix element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7355" y="3760134"/>
            <a:ext cx="2165135" cy="402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65215" y="3716334"/>
            <a:ext cx="2985693" cy="4520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0870" y="4423456"/>
            <a:ext cx="6260075" cy="16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1425932"/>
                  </p:ext>
                </p:extLst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1425932"/>
                  </p:ext>
                </p:extLst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349602"/>
              </p:ext>
            </p:extLst>
          </p:nvPr>
        </p:nvGraphicFramePr>
        <p:xfrm>
          <a:off x="2031998" y="725858"/>
          <a:ext cx="8177230" cy="5634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8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8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1.Choose the current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Traditional current</a:t>
                      </a:r>
                      <a:endParaRPr lang="zh-CN" alt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The chiral current</a:t>
                      </a:r>
                      <a:endParaRPr lang="zh-CN" altLang="en-US" sz="2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2.Write down the correlator</a:t>
                      </a:r>
                      <a:endParaRPr lang="zh-CN" alt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3.Deal with the correlator</a:t>
                      </a:r>
                      <a:endParaRPr lang="zh-CN" altLang="en-US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The hadronic expression</a:t>
                      </a:r>
                      <a:endParaRPr lang="zh-CN" alt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The OPE</a:t>
                      </a:r>
                      <a:endParaRPr lang="zh-CN" altLang="en-US" sz="2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0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4.Work out the TFFs</a:t>
                      </a:r>
                      <a:endParaRPr lang="zh-CN" altLang="en-US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091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Equating the two results of the correlator to work out the TFFs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with the help of </a:t>
                      </a:r>
                      <a:r>
                        <a:rPr lang="en-US" altLang="zh-CN" sz="2000" dirty="0" err="1" smtClean="0"/>
                        <a:t>correlatior’s</a:t>
                      </a:r>
                      <a:r>
                        <a:rPr lang="en-US" altLang="zh-CN" sz="2000" dirty="0" smtClean="0"/>
                        <a:t> analytic property in the complex plane </a:t>
                      </a:r>
                      <a:endParaRPr lang="zh-CN" altLang="en-US" sz="2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下箭头 7"/>
          <p:cNvSpPr/>
          <p:nvPr/>
        </p:nvSpPr>
        <p:spPr>
          <a:xfrm>
            <a:off x="5919770" y="1879984"/>
            <a:ext cx="377072" cy="281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5907464" y="2810260"/>
            <a:ext cx="377072" cy="281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5919770" y="3766965"/>
            <a:ext cx="377072" cy="281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5907464" y="4686394"/>
            <a:ext cx="377072" cy="281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0" y="7322"/>
            <a:ext cx="12192000" cy="523220"/>
          </a:xfrm>
          <a:prstGeom prst="rect">
            <a:avLst/>
          </a:prstGeom>
          <a:gradFill flip="none" rotWithShape="1">
            <a:gsLst>
              <a:gs pos="39000">
                <a:schemeClr val="accent1">
                  <a:tint val="44500"/>
                  <a:satMod val="160000"/>
                </a:schemeClr>
              </a:gs>
              <a:gs pos="23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lvl="0" algn="just">
              <a:buClr>
                <a:schemeClr val="tx1"/>
              </a:buClr>
              <a:defRPr/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basic calculation step of the TFFs</a:t>
            </a:r>
          </a:p>
        </p:txBody>
      </p:sp>
    </p:spTree>
    <p:extLst>
      <p:ext uri="{BB962C8B-B14F-4D97-AF65-F5344CB8AC3E}">
        <p14:creationId xmlns:p14="http://schemas.microsoft.com/office/powerpoint/2010/main" val="25737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5256629"/>
                  </p:ext>
                </p:extLst>
              </p:nvPr>
            </p:nvGraphicFramePr>
            <p:xfrm>
              <a:off x="1130164" y="1025881"/>
              <a:ext cx="9710662" cy="51529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215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96001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47849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766133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 the current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  <m:r>
                                <a:rPr lang="en-US" altLang="zh-CN" sz="2800" b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2800" b="1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2800" b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74081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usual current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4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n-US" altLang="zh-CN" sz="24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altLang="zh-CN" sz="24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zh-CN" altLang="en-US" sz="2400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†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24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400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:</m:t>
                              </m:r>
                            </m:oMath>
                          </a14:m>
                          <a:r>
                            <a:rPr lang="en-US" altLang="zh-CN" sz="2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endParaRPr lang="zh-CN" altLang="en-US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T="216000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chiral current</a:t>
                          </a:r>
                          <a:endParaRPr lang="zh-CN" altLang="en-US" sz="240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1140676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left current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CN" sz="2400" i="1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altLang="zh-CN" sz="2400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zh-CN" altLang="en-US" sz="2400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†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2400" i="1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400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:</m:t>
                              </m:r>
                            </m:oMath>
                          </a14:m>
                          <a:endParaRPr lang="zh-CN" altLang="en-US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T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</a:t>
                          </a:r>
                          <a:r>
                            <a:rPr lang="en-US" altLang="zh-CN" sz="2400" kern="120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rigtht</a:t>
                          </a:r>
                          <a:r>
                            <a:rPr lang="en-US" altLang="zh-CN" sz="2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Current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400" i="1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</m:t>
                                  </m:r>
                                  <m:r>
                                    <a:rPr lang="en-US" altLang="zh-CN" sz="2400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altLang="zh-CN" sz="2400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zh-CN" altLang="en-US" sz="2400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†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2400" i="1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400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:</m:t>
                              </m:r>
                            </m:oMath>
                          </a14:m>
                          <a:endParaRPr lang="zh-CN" altLang="en-US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T="0"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766133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 Write down the correlator</a:t>
                          </a:r>
                          <a:endParaRPr lang="zh-CN" altLang="en-US" sz="2800" b="1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1905954">
                    <a:tc gridSpan="3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5256629"/>
                  </p:ext>
                </p:extLst>
              </p:nvPr>
            </p:nvGraphicFramePr>
            <p:xfrm>
              <a:off x="1130164" y="1025881"/>
              <a:ext cx="9710662" cy="51529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215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296001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347849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</a:tblGrid>
                  <a:tr h="766133">
                    <a:tc grid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63" t="-794" r="-251" b="-57301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74081"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216000">
                        <a:blipFill rotWithShape="0">
                          <a:blip r:embed="rId5"/>
                          <a:stretch>
                            <a:fillRect l="-186" t="-45196" r="-197579" b="-15694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chiral current</a:t>
                          </a:r>
                          <a:endParaRPr lang="zh-CN" altLang="en-US" sz="240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1140676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0" anchor="ctr">
                        <a:blipFill rotWithShape="0">
                          <a:blip r:embed="rId5"/>
                          <a:stretch>
                            <a:fillRect l="-110700" t="-118182" r="-118313" b="-2358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0" anchor="ctr">
                        <a:blipFill rotWithShape="0">
                          <a:blip r:embed="rId5"/>
                          <a:stretch>
                            <a:fillRect l="-179335" t="-118182" r="-701" b="-2358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766133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altLang="zh-CN" sz="28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 Write </a:t>
                          </a:r>
                          <a:r>
                            <a:rPr lang="en-US" altLang="zh-CN" sz="28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down the correlator</a:t>
                          </a:r>
                          <a:endParaRPr lang="zh-CN" altLang="en-US" sz="2800" b="1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1905954">
                    <a:tc gridSpan="3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8" name="对象 27"/>
          <p:cNvGraphicFramePr>
            <a:graphicFrameLocks noChangeAspect="1"/>
          </p:cNvGraphicFramePr>
          <p:nvPr>
            <p:extLst/>
          </p:nvPr>
        </p:nvGraphicFramePr>
        <p:xfrm>
          <a:off x="1523607" y="2590128"/>
          <a:ext cx="2494540" cy="47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Equation" r:id="rId6" imgW="990360" imgH="253800" progId="Equation.DSMT4">
                  <p:embed/>
                </p:oleObj>
              </mc:Choice>
              <mc:Fallback>
                <p:oleObj name="Equation" r:id="rId6" imgW="990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607" y="2590128"/>
                        <a:ext cx="2494540" cy="4703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4581832" y="2952709"/>
                <a:ext cx="2635045" cy="375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32" y="2952709"/>
                <a:ext cx="2635045" cy="375424"/>
              </a:xfrm>
              <a:prstGeom prst="rect">
                <a:avLst/>
              </a:prstGeom>
              <a:blipFill rotWithShape="0">
                <a:blip r:embed="rId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对象 26"/>
          <p:cNvGraphicFramePr>
            <a:graphicFrameLocks noChangeAspect="1"/>
          </p:cNvGraphicFramePr>
          <p:nvPr>
            <p:extLst/>
          </p:nvPr>
        </p:nvGraphicFramePr>
        <p:xfrm>
          <a:off x="7443376" y="2952709"/>
          <a:ext cx="2630755" cy="375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" name="Equation" r:id="rId10" imgW="1320227" imgH="253890" progId="Equation.DSMT4">
                  <p:embed/>
                </p:oleObj>
              </mc:Choice>
              <mc:Fallback>
                <p:oleObj name="Equation" r:id="rId10" imgW="132022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376" y="2952709"/>
                        <a:ext cx="2630755" cy="375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1130164" y="4477702"/>
                <a:ext cx="8613604" cy="1265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𝛱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nary>
                              <m:naryPr>
                                <m:grow m:val="on"/>
                                <m:subHide m:val="on"/>
                                <m:supHide m:val="on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𝑖𝑞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d>
                              <m:dPr>
                                <m:begChr m:val="〈"/>
                                <m:endChr m:val="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d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acc>
                              <m:accPr>
                                <m:chr m:val="̅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d>
                              <m:d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}</m:t>
                            </m:r>
                            <m:d>
                              <m:dPr>
                                <m:begChr m:val=""/>
                                <m:endChr m:val="〉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|0</m:t>
                                </m:r>
                              </m:e>
                            </m:d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𝛱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𝐼𝐼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nary>
                              <m:naryPr>
                                <m:grow m:val="on"/>
                                <m:subHide m:val="on"/>
                                <m:supHide m:val="on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𝑖𝑞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d>
                              <m:dPr>
                                <m:begChr m:val="〈"/>
                                <m:endChr m:val="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d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acc>
                              <m:accPr>
                                <m:chr m:val="̅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d>
                              <m:d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}</m:t>
                            </m:r>
                            <m:d>
                              <m:dPr>
                                <m:begChr m:val=""/>
                                <m:endChr m:val="〉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|0</m:t>
                                </m:r>
                              </m:e>
                            </m:d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64" y="4477702"/>
                <a:ext cx="8613604" cy="126502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0" y="7322"/>
                <a:ext cx="12192000" cy="523220"/>
              </a:xfrm>
              <a:prstGeom prst="rect">
                <a:avLst/>
              </a:prstGeom>
              <a:gradFill flip="none" rotWithShape="1">
                <a:gsLst>
                  <a:gs pos="39000">
                    <a:schemeClr val="accent1">
                      <a:tint val="44500"/>
                      <a:satMod val="160000"/>
                    </a:schemeClr>
                  </a:gs>
                  <a:gs pos="23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tx1"/>
                  </a:buClr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zh-CN" alt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altLang="zh-CN" sz="2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2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800" b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TFFs</a:t>
                </a: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22"/>
                <a:ext cx="12192000" cy="523220"/>
              </a:xfrm>
              <a:prstGeom prst="rect">
                <a:avLst/>
              </a:prstGeom>
              <a:blipFill rotWithShape="0">
                <a:blip r:embed="rId13"/>
                <a:stretch>
                  <a:fillRect l="-1000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0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直接连接符 12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0" y="7322"/>
                <a:ext cx="12192000" cy="523220"/>
              </a:xfrm>
              <a:prstGeom prst="rect">
                <a:avLst/>
              </a:prstGeom>
              <a:gradFill flip="none" rotWithShape="1">
                <a:gsLst>
                  <a:gs pos="39000">
                    <a:schemeClr val="accent1">
                      <a:tint val="44500"/>
                      <a:satMod val="160000"/>
                    </a:schemeClr>
                  </a:gs>
                  <a:gs pos="23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tx1"/>
                  </a:buClr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zh-CN" alt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altLang="zh-CN" sz="2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2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800" b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TFFs</a:t>
                </a: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22"/>
                <a:ext cx="121920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000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44002"/>
              </p:ext>
            </p:extLst>
          </p:nvPr>
        </p:nvGraphicFramePr>
        <p:xfrm>
          <a:off x="840455" y="835741"/>
          <a:ext cx="10511090" cy="512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5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5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873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3.Deal with the correlator with usual current </a:t>
                      </a:r>
                      <a:endParaRPr lang="zh-CN" altLang="en-US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1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/>
                        <a:t>The hadronic expression</a:t>
                      </a:r>
                      <a:endParaRPr lang="zh-CN" altLang="en-US" sz="2400" kern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/>
                        <a:t>The OPE</a:t>
                      </a:r>
                      <a:endParaRPr lang="zh-CN" altLang="en-US" sz="2400" kern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545"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3578">
                <a:tc gridSpan="2"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7" name="下箭头 16"/>
          <p:cNvSpPr/>
          <p:nvPr/>
        </p:nvSpPr>
        <p:spPr>
          <a:xfrm>
            <a:off x="3001593" y="2380933"/>
            <a:ext cx="406522" cy="393927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874744" y="2880196"/>
            <a:ext cx="10468624" cy="3087328"/>
            <a:chOff x="874744" y="2880196"/>
            <a:chExt cx="10468624" cy="3087328"/>
          </a:xfrm>
        </p:grpSpPr>
        <p:sp>
          <p:nvSpPr>
            <p:cNvPr id="22" name="矩形 21"/>
            <p:cNvSpPr/>
            <p:nvPr/>
          </p:nvSpPr>
          <p:spPr>
            <a:xfrm>
              <a:off x="1948923" y="3877744"/>
              <a:ext cx="9394445" cy="107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4744" y="2880196"/>
              <a:ext cx="10428968" cy="30873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圆角矩形 6"/>
            <p:cNvSpPr/>
            <p:nvPr/>
          </p:nvSpPr>
          <p:spPr>
            <a:xfrm>
              <a:off x="2692400" y="3562102"/>
              <a:ext cx="101600" cy="2402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2458720" y="3508412"/>
                  <a:ext cx="60135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720" y="3508412"/>
                  <a:ext cx="60135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圆角矩形 17"/>
            <p:cNvSpPr/>
            <p:nvPr/>
          </p:nvSpPr>
          <p:spPr>
            <a:xfrm>
              <a:off x="7467600" y="3562102"/>
              <a:ext cx="101600" cy="2402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7498080" y="5167382"/>
              <a:ext cx="101600" cy="2402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407920" y="5208721"/>
              <a:ext cx="101600" cy="2402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7461563" y="3576404"/>
              <a:ext cx="101600" cy="2402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7227883" y="3522714"/>
                  <a:ext cx="60135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7883" y="3522714"/>
                  <a:ext cx="60135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圆角矩形 23"/>
            <p:cNvSpPr/>
            <p:nvPr/>
          </p:nvSpPr>
          <p:spPr>
            <a:xfrm>
              <a:off x="2401883" y="5190592"/>
              <a:ext cx="101600" cy="2402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/>
                <p:cNvSpPr/>
                <p:nvPr/>
              </p:nvSpPr>
              <p:spPr>
                <a:xfrm>
                  <a:off x="2168203" y="5136902"/>
                  <a:ext cx="60135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203" y="5136902"/>
                  <a:ext cx="60135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圆角矩形 25"/>
            <p:cNvSpPr/>
            <p:nvPr/>
          </p:nvSpPr>
          <p:spPr>
            <a:xfrm>
              <a:off x="7496166" y="5202213"/>
              <a:ext cx="101600" cy="2402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7262486" y="5148523"/>
                  <a:ext cx="60135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2486" y="5148523"/>
                  <a:ext cx="60135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590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直接连接符 12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0" y="7322"/>
                <a:ext cx="12192000" cy="523220"/>
              </a:xfrm>
              <a:prstGeom prst="rect">
                <a:avLst/>
              </a:prstGeom>
              <a:gradFill flip="none" rotWithShape="1">
                <a:gsLst>
                  <a:gs pos="39000">
                    <a:schemeClr val="accent1">
                      <a:tint val="44500"/>
                      <a:satMod val="160000"/>
                    </a:schemeClr>
                  </a:gs>
                  <a:gs pos="23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tx1"/>
                  </a:buClr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zh-CN" alt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altLang="zh-CN" sz="2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2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800" b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TFFs</a:t>
                </a: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22"/>
                <a:ext cx="121920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000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222563"/>
              </p:ext>
            </p:extLst>
          </p:nvPr>
        </p:nvGraphicFramePr>
        <p:xfrm>
          <a:off x="1188719" y="835741"/>
          <a:ext cx="10010224" cy="5535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5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5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83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3.Deal with the correlator with usual current </a:t>
                      </a:r>
                      <a:endParaRPr lang="zh-CN" altLang="en-US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2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/>
                        <a:t>The hadronic expression</a:t>
                      </a:r>
                      <a:endParaRPr lang="zh-CN" altLang="en-US" sz="2400" kern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/>
                        <a:t>The OPE</a:t>
                      </a:r>
                      <a:endParaRPr lang="zh-CN" altLang="en-US" sz="2400" kern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665">
                <a:tc gridSpan="2"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zh-CN" altLang="en-US" sz="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5282">
                <a:tc gridSpan="2"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9" name="下箭头 18"/>
          <p:cNvSpPr/>
          <p:nvPr/>
        </p:nvSpPr>
        <p:spPr>
          <a:xfrm>
            <a:off x="5980245" y="2213399"/>
            <a:ext cx="406522" cy="393927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970" y="2702448"/>
            <a:ext cx="9773265" cy="36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758025"/>
              </p:ext>
            </p:extLst>
          </p:nvPr>
        </p:nvGraphicFramePr>
        <p:xfrm>
          <a:off x="1168622" y="835741"/>
          <a:ext cx="10010224" cy="5535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5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5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83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3.Deal with the correlator with usual current </a:t>
                      </a:r>
                      <a:endParaRPr lang="zh-CN" altLang="en-US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2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/>
                        <a:t>The hadronic expression</a:t>
                      </a:r>
                      <a:endParaRPr lang="zh-CN" altLang="en-US" sz="2400" kern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/>
                        <a:t>The OPE</a:t>
                      </a:r>
                      <a:endParaRPr lang="zh-CN" altLang="en-US" sz="2400" kern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665">
                <a:tc gridSpan="2"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zh-CN" altLang="en-US" sz="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5282">
                <a:tc gridSpan="2"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677" y="3032911"/>
            <a:ext cx="4937737" cy="2924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下箭头 11"/>
          <p:cNvSpPr/>
          <p:nvPr/>
        </p:nvSpPr>
        <p:spPr>
          <a:xfrm>
            <a:off x="8466168" y="2244090"/>
            <a:ext cx="406522" cy="393927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直接连接符 12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0" y="7322"/>
                <a:ext cx="12192000" cy="523220"/>
              </a:xfrm>
              <a:prstGeom prst="rect">
                <a:avLst/>
              </a:prstGeom>
              <a:gradFill flip="none" rotWithShape="1">
                <a:gsLst>
                  <a:gs pos="39000">
                    <a:schemeClr val="accent1">
                      <a:tint val="44500"/>
                      <a:satMod val="160000"/>
                    </a:schemeClr>
                  </a:gs>
                  <a:gs pos="23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tx1"/>
                  </a:buClr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zh-CN" alt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altLang="zh-CN" sz="2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2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800" b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TFFs</a:t>
                </a: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22"/>
                <a:ext cx="12192000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000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7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下箭头 20"/>
          <p:cNvSpPr/>
          <p:nvPr/>
        </p:nvSpPr>
        <p:spPr>
          <a:xfrm>
            <a:off x="8566651" y="2435009"/>
            <a:ext cx="406522" cy="393927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73476"/>
              </p:ext>
            </p:extLst>
          </p:nvPr>
        </p:nvGraphicFramePr>
        <p:xfrm>
          <a:off x="1168622" y="835741"/>
          <a:ext cx="10010224" cy="5535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5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5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83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3.Deal with the correlator with usual current </a:t>
                      </a:r>
                      <a:endParaRPr lang="zh-CN" altLang="en-US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2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/>
                        <a:t>The hadronic expression</a:t>
                      </a:r>
                      <a:endParaRPr lang="zh-CN" altLang="en-US" sz="2400" kern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/>
                        <a:t>The OPE</a:t>
                      </a:r>
                      <a:endParaRPr lang="zh-CN" altLang="en-US" sz="2400" kern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665">
                <a:tc gridSpan="2"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zh-CN" altLang="en-US" sz="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5282">
                <a:tc gridSpan="2"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下箭头 17"/>
          <p:cNvSpPr/>
          <p:nvPr/>
        </p:nvSpPr>
        <p:spPr>
          <a:xfrm>
            <a:off x="8466168" y="2244090"/>
            <a:ext cx="406522" cy="393927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948" y="2713056"/>
            <a:ext cx="9877530" cy="3607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直接连接符 12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0" y="7322"/>
                <a:ext cx="12192000" cy="523220"/>
              </a:xfrm>
              <a:prstGeom prst="rect">
                <a:avLst/>
              </a:prstGeom>
              <a:gradFill flip="none" rotWithShape="1">
                <a:gsLst>
                  <a:gs pos="39000">
                    <a:schemeClr val="accent1">
                      <a:tint val="44500"/>
                      <a:satMod val="160000"/>
                    </a:schemeClr>
                  </a:gs>
                  <a:gs pos="23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tx1"/>
                  </a:buClr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zh-CN" alt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altLang="zh-CN" sz="2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2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800" b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TFFs</a:t>
                </a: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22"/>
                <a:ext cx="12192000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000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1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矩形 21"/>
          <p:cNvSpPr/>
          <p:nvPr/>
        </p:nvSpPr>
        <p:spPr>
          <a:xfrm>
            <a:off x="1948923" y="3877744"/>
            <a:ext cx="9394445" cy="107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0" y="7322"/>
                <a:ext cx="12192000" cy="523220"/>
              </a:xfrm>
              <a:prstGeom prst="rect">
                <a:avLst/>
              </a:prstGeom>
              <a:gradFill flip="none" rotWithShape="1">
                <a:gsLst>
                  <a:gs pos="39000">
                    <a:schemeClr val="accent1">
                      <a:tint val="44500"/>
                      <a:satMod val="160000"/>
                    </a:schemeClr>
                  </a:gs>
                  <a:gs pos="23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tx1"/>
                  </a:buClr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zh-CN" alt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altLang="zh-CN" sz="2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2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800" b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TFFs</a:t>
                </a: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22"/>
                <a:ext cx="121920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000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529142"/>
              </p:ext>
            </p:extLst>
          </p:nvPr>
        </p:nvGraphicFramePr>
        <p:xfrm>
          <a:off x="840455" y="835741"/>
          <a:ext cx="10511090" cy="530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1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87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4.Work out the TFFs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1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Equating the two results of the </a:t>
                      </a:r>
                      <a:r>
                        <a:rPr lang="en-US" altLang="zh-CN" sz="2400" dirty="0" err="1" smtClean="0"/>
                        <a:t>correlator</a:t>
                      </a:r>
                      <a:r>
                        <a:rPr lang="en-US" altLang="zh-CN" sz="2400" dirty="0" smtClean="0"/>
                        <a:t> to work out the TFFs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with the help of </a:t>
                      </a:r>
                      <a:r>
                        <a:rPr lang="en-US" altLang="zh-CN" sz="2400" dirty="0" err="1" smtClean="0"/>
                        <a:t>correlatior’s</a:t>
                      </a:r>
                      <a:r>
                        <a:rPr lang="en-US" altLang="zh-CN" sz="2400" dirty="0" smtClean="0"/>
                        <a:t> analytic property in the complex plane </a:t>
                      </a:r>
                      <a:endParaRPr lang="zh-CN" altLang="en-US" sz="2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54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3578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下箭头 11"/>
          <p:cNvSpPr/>
          <p:nvPr/>
        </p:nvSpPr>
        <p:spPr>
          <a:xfrm>
            <a:off x="5892739" y="2592326"/>
            <a:ext cx="406522" cy="393927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345" y="3102853"/>
            <a:ext cx="10393378" cy="29853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06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矩形 21"/>
          <p:cNvSpPr/>
          <p:nvPr/>
        </p:nvSpPr>
        <p:spPr>
          <a:xfrm>
            <a:off x="1948923" y="3877744"/>
            <a:ext cx="9394445" cy="107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0" y="7322"/>
                <a:ext cx="12192000" cy="523220"/>
              </a:xfrm>
              <a:prstGeom prst="rect">
                <a:avLst/>
              </a:prstGeom>
              <a:gradFill flip="none" rotWithShape="1">
                <a:gsLst>
                  <a:gs pos="39000">
                    <a:schemeClr val="accent1">
                      <a:tint val="44500"/>
                      <a:satMod val="160000"/>
                    </a:schemeClr>
                  </a:gs>
                  <a:gs pos="23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tx1"/>
                  </a:buClr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zh-CN" alt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altLang="zh-CN" sz="2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2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800" b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TFFs</a:t>
                </a: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22"/>
                <a:ext cx="121920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000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224127"/>
              </p:ext>
            </p:extLst>
          </p:nvPr>
        </p:nvGraphicFramePr>
        <p:xfrm>
          <a:off x="840455" y="835741"/>
          <a:ext cx="10511090" cy="530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1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87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4.Work out the TFFs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1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/>
                        <a:t>Equate the two results of the correlator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/>
                        <a:t>to work out the TFFs with the help of the </a:t>
                      </a:r>
                      <a:r>
                        <a:rPr lang="en-US" altLang="zh-CN" sz="2400" kern="1200" dirty="0" err="1" smtClean="0"/>
                        <a:t>Borel</a:t>
                      </a:r>
                      <a:r>
                        <a:rPr lang="en-US" altLang="zh-CN" sz="2400" kern="1200" dirty="0" smtClean="0"/>
                        <a:t> transformation</a:t>
                      </a:r>
                      <a:endParaRPr lang="zh-CN" altLang="en-US" sz="2400" kern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54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3578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下箭头 11"/>
          <p:cNvSpPr/>
          <p:nvPr/>
        </p:nvSpPr>
        <p:spPr>
          <a:xfrm>
            <a:off x="5892739" y="2592326"/>
            <a:ext cx="406522" cy="393927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700" y="3565247"/>
            <a:ext cx="3838669" cy="2057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7880" y="3135413"/>
            <a:ext cx="5640310" cy="29532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66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9" name="矩形 68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0" y="7322"/>
            <a:ext cx="12192000" cy="523220"/>
          </a:xfrm>
          <a:prstGeom prst="rect">
            <a:avLst/>
          </a:prstGeom>
          <a:gradFill flip="none" rotWithShape="1">
            <a:gsLst>
              <a:gs pos="39000">
                <a:schemeClr val="accent1">
                  <a:tint val="44500"/>
                  <a:satMod val="160000"/>
                </a:schemeClr>
              </a:gs>
              <a:gs pos="23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input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018771" y="6057708"/>
            <a:ext cx="347331" cy="16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27337" y="628093"/>
            <a:ext cx="504594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sz="2400" dirty="0"/>
              <a:t>Distribution amplitude(WH-model)</a:t>
            </a:r>
            <a:endParaRPr lang="zh-CN" altLang="en-US" sz="2400" dirty="0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/>
          </p:nvPr>
        </p:nvGraphicFramePr>
        <p:xfrm>
          <a:off x="624663" y="1200460"/>
          <a:ext cx="9768275" cy="1892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" name="Equation" r:id="rId5" imgW="5207000" imgH="1117600" progId="Equation.DSMT4">
                  <p:embed/>
                </p:oleObj>
              </mc:Choice>
              <mc:Fallback>
                <p:oleObj name="Equation" r:id="rId5" imgW="5207000" imgH="1117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63" y="1200460"/>
                        <a:ext cx="9768275" cy="189263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299" y="3412548"/>
            <a:ext cx="4504364" cy="29445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直角上箭头 15"/>
          <p:cNvSpPr/>
          <p:nvPr/>
        </p:nvSpPr>
        <p:spPr>
          <a:xfrm rot="5400000">
            <a:off x="3867038" y="430410"/>
            <a:ext cx="370479" cy="6407854"/>
          </a:xfrm>
          <a:prstGeom prst="bentUpArrow">
            <a:avLst>
              <a:gd name="adj1" fmla="val 25000"/>
              <a:gd name="adj2" fmla="val 29723"/>
              <a:gd name="adj3" fmla="val 29785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275063" y="3175328"/>
            <a:ext cx="21469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Four Criteria</a:t>
            </a:r>
            <a:endParaRPr lang="zh-CN" altLang="en-US" sz="2400" dirty="0"/>
          </a:p>
        </p:txBody>
      </p:sp>
      <p:sp>
        <p:nvSpPr>
          <p:cNvPr id="18" name="圆角矩形 17"/>
          <p:cNvSpPr/>
          <p:nvPr/>
        </p:nvSpPr>
        <p:spPr>
          <a:xfrm>
            <a:off x="467709" y="3819577"/>
            <a:ext cx="6465879" cy="2551726"/>
          </a:xfrm>
          <a:prstGeom prst="roundRect">
            <a:avLst>
              <a:gd name="adj" fmla="val 1033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67709" y="3936016"/>
            <a:ext cx="6244811" cy="2324521"/>
            <a:chOff x="1672323" y="2270579"/>
            <a:chExt cx="5885336" cy="4737153"/>
          </a:xfrm>
        </p:grpSpPr>
        <p:sp>
          <p:nvSpPr>
            <p:cNvPr id="20" name="文本框 19"/>
            <p:cNvSpPr txBox="1"/>
            <p:nvPr/>
          </p:nvSpPr>
          <p:spPr>
            <a:xfrm>
              <a:off x="1672323" y="3517018"/>
              <a:ext cx="4439484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the </a:t>
              </a:r>
              <a:r>
                <a:rPr lang="en-US" altLang="zh-CN" sz="2000" dirty="0"/>
                <a:t>average value of the squared transverse </a:t>
              </a:r>
              <a:r>
                <a:rPr lang="en-US" altLang="zh-CN" sz="2000" dirty="0" smtClean="0"/>
                <a:t>momentum:</a:t>
              </a:r>
            </a:p>
          </p:txBody>
        </p:sp>
        <p:graphicFrame>
          <p:nvGraphicFramePr>
            <p:cNvPr id="21" name="对象 20"/>
            <p:cNvGraphicFramePr>
              <a:graphicFrameLocks noChangeAspect="1"/>
            </p:cNvGraphicFramePr>
            <p:nvPr>
              <p:extLst/>
            </p:nvPr>
          </p:nvGraphicFramePr>
          <p:xfrm>
            <a:off x="4386607" y="5249186"/>
            <a:ext cx="3171052" cy="1758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3" name="Equation" r:id="rId8" imgW="2032000" imgH="635000" progId="Equation.DSMT4">
                    <p:embed/>
                  </p:oleObj>
                </mc:Choice>
                <mc:Fallback>
                  <p:oleObj name="Equation" r:id="rId8" imgW="2032000" imgH="635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6607" y="5249186"/>
                          <a:ext cx="3171052" cy="175854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文本框 21"/>
            <p:cNvSpPr txBox="1"/>
            <p:nvPr/>
          </p:nvSpPr>
          <p:spPr>
            <a:xfrm>
              <a:off x="1672323" y="5529819"/>
              <a:ext cx="3192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the </a:t>
              </a:r>
              <a:r>
                <a:rPr lang="en-US" altLang="zh-CN" dirty="0" err="1"/>
                <a:t>Gegenbauer</a:t>
              </a:r>
              <a:r>
                <a:rPr lang="en-US" altLang="zh-CN" dirty="0"/>
                <a:t> moments</a:t>
              </a:r>
              <a:r>
                <a:rPr lang="en-US" altLang="zh-CN" dirty="0" smtClean="0"/>
                <a:t>:</a:t>
              </a:r>
              <a:endParaRPr lang="en-US" altLang="zh-CN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1758359" y="2298388"/>
              <a:ext cx="3373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the normalization </a:t>
              </a:r>
              <a:r>
                <a:rPr lang="en-US" altLang="zh-CN" dirty="0" smtClean="0"/>
                <a:t>condition:</a:t>
              </a:r>
              <a:endParaRPr lang="en-US" altLang="zh-CN" dirty="0"/>
            </a:p>
          </p:txBody>
        </p:sp>
        <p:graphicFrame>
          <p:nvGraphicFramePr>
            <p:cNvPr id="24" name="对象 23"/>
            <p:cNvGraphicFramePr>
              <a:graphicFrameLocks noChangeAspect="1"/>
            </p:cNvGraphicFramePr>
            <p:nvPr>
              <p:extLst/>
            </p:nvPr>
          </p:nvGraphicFramePr>
          <p:xfrm>
            <a:off x="4526200" y="4302167"/>
            <a:ext cx="2714546" cy="968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4" name="Equation" r:id="rId10" imgW="1244060" imgH="266584" progId="Equation.DSMT4">
                    <p:embed/>
                  </p:oleObj>
                </mc:Choice>
                <mc:Fallback>
                  <p:oleObj name="Equation" r:id="rId10" imgW="1244060" imgH="26658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6200" y="4302167"/>
                          <a:ext cx="2714546" cy="9685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对象 24"/>
            <p:cNvGraphicFramePr>
              <a:graphicFrameLocks noChangeAspect="1"/>
            </p:cNvGraphicFramePr>
            <p:nvPr>
              <p:extLst/>
            </p:nvPr>
          </p:nvGraphicFramePr>
          <p:xfrm>
            <a:off x="4618372" y="2270579"/>
            <a:ext cx="1830327" cy="86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5" name="Equation" r:id="rId12" imgW="1206360" imgH="330120" progId="Equation.DSMT4">
                    <p:embed/>
                  </p:oleObj>
                </mc:Choice>
                <mc:Fallback>
                  <p:oleObj name="Equation" r:id="rId12" imgW="120636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8372" y="2270579"/>
                          <a:ext cx="1830327" cy="8689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文本框 25"/>
          <p:cNvSpPr txBox="1"/>
          <p:nvPr/>
        </p:nvSpPr>
        <p:spPr>
          <a:xfrm>
            <a:off x="7576614" y="4165472"/>
            <a:ext cx="4113941" cy="364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10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867266" y="436056"/>
            <a:ext cx="2139883" cy="757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867266" y="1528481"/>
            <a:ext cx="10272297" cy="4673138"/>
          </a:xfrm>
          <a:prstGeom prst="roundRect">
            <a:avLst/>
          </a:prstGeom>
          <a:solidFill>
            <a:srgbClr val="00B0F0"/>
          </a:solidFill>
          <a:ln>
            <a:solidFill>
              <a:srgbClr val="00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67266" y="202919"/>
            <a:ext cx="2239963" cy="1325562"/>
          </a:xfrm>
        </p:spPr>
        <p:txBody>
          <a:bodyPr/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0768405"/>
                  </p:ext>
                </p:extLst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0768405"/>
                  </p:ext>
                </p:extLst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276384" y="1628321"/>
                <a:ext cx="10339211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algn="just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</a:p>
              <a:p>
                <a:pPr marL="514350" indent="-514350" algn="just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32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altLang="zh-CN" sz="32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3200" b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TFFs Within The LCSR</a:t>
                </a:r>
              </a:p>
              <a:p>
                <a:pPr marL="514350" indent="-514350" algn="just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3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Numerical Analysis</a:t>
                </a:r>
              </a:p>
              <a:p>
                <a:pPr marL="514350" indent="-514350" algn="just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endParaRPr lang="en-US" altLang="zh-CN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 algn="just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endPara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 algn="just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endParaRPr lang="en-US" altLang="zh-CN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 algn="just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endPara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 algn="just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3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</a:t>
                </a:r>
                <a:endPara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84" y="1628321"/>
                <a:ext cx="10339211" cy="4031873"/>
              </a:xfrm>
              <a:prstGeom prst="rect">
                <a:avLst/>
              </a:prstGeom>
              <a:blipFill rotWithShape="0">
                <a:blip r:embed="rId4"/>
                <a:stretch>
                  <a:fillRect l="-1297" t="-2115" b="-37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/>
          <p:cNvCxnSpPr/>
          <p:nvPr/>
        </p:nvCxnSpPr>
        <p:spPr>
          <a:xfrm>
            <a:off x="1059563" y="1279785"/>
            <a:ext cx="1008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846672" y="3046733"/>
                <a:ext cx="7849589" cy="2263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/>
                  <a:t>Basic inputs</a:t>
                </a:r>
              </a:p>
              <a:p>
                <a:pPr marL="457200" indent="-4572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/>
                  <a:t>Properties </a:t>
                </a:r>
                <a:r>
                  <a:rPr lang="en-US" altLang="zh-CN" sz="2800" dirty="0"/>
                  <a:t>of the LCSRs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An extrapolation of the TFFs and the correlation             </a:t>
                </a:r>
              </a:p>
              <a:p>
                <a:r>
                  <a:rPr lang="en-US" altLang="zh-CN" sz="2800" dirty="0" smtClean="0"/>
                  <a:t>     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altLang="zh-CN" sz="2800" dirty="0"/>
                  <a:t> for the two LCSRs        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The branching fraction of 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μ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CN" sz="2800" dirty="0"/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μ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CN" sz="2800" dirty="0"/>
                          <m:t>−</m:t>
                        </m:r>
                      </m:sup>
                    </m:sSup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672" y="3046733"/>
                <a:ext cx="7849589" cy="2263120"/>
              </a:xfrm>
              <a:prstGeom prst="rect">
                <a:avLst/>
              </a:prstGeom>
              <a:blipFill rotWithShape="0">
                <a:blip r:embed="rId5"/>
                <a:stretch>
                  <a:fillRect l="-1398" t="-2695" r="-11025" b="-7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3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9" name="矩形 68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0" y="7322"/>
            <a:ext cx="12192000" cy="523220"/>
          </a:xfrm>
          <a:prstGeom prst="rect">
            <a:avLst/>
          </a:prstGeom>
          <a:gradFill flip="none" rotWithShape="1">
            <a:gsLst>
              <a:gs pos="39000">
                <a:schemeClr val="accent1">
                  <a:tint val="44500"/>
                  <a:satMod val="160000"/>
                </a:schemeClr>
              </a:gs>
              <a:gs pos="23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input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7335" y="628093"/>
            <a:ext cx="433893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sz="2400" dirty="0"/>
              <a:t>Distribution </a:t>
            </a:r>
            <a:r>
              <a:rPr lang="en-US" altLang="zh-CN" sz="2400" dirty="0" smtClean="0"/>
              <a:t>amplitude Twist-3</a:t>
            </a:r>
            <a:endParaRPr lang="zh-CN" altLang="en-US" sz="2400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603" y="1518042"/>
            <a:ext cx="8536378" cy="40235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83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9" name="矩形 68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0" y="7322"/>
            <a:ext cx="12192000" cy="523220"/>
          </a:xfrm>
          <a:prstGeom prst="rect">
            <a:avLst/>
          </a:prstGeom>
          <a:gradFill flip="none" rotWithShape="1">
            <a:gsLst>
              <a:gs pos="39000">
                <a:schemeClr val="accent1">
                  <a:tint val="44500"/>
                  <a:satMod val="160000"/>
                </a:schemeClr>
              </a:gs>
              <a:gs pos="23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input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367174"/>
              </p:ext>
            </p:extLst>
          </p:nvPr>
        </p:nvGraphicFramePr>
        <p:xfrm>
          <a:off x="667045" y="1697056"/>
          <a:ext cx="10857910" cy="4537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5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025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05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The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400" dirty="0" smtClean="0"/>
                        <a:t>Criteria</a:t>
                      </a:r>
                      <a:endParaRPr lang="zh-CN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endParaRPr lang="zh-CN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044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T="28800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211" y="2192097"/>
            <a:ext cx="5731901" cy="400654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6665865" y="4809415"/>
            <a:ext cx="4727468" cy="35580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65863" y="5541134"/>
            <a:ext cx="4727469" cy="36307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71" y="2192098"/>
            <a:ext cx="4979406" cy="4006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27337" y="859579"/>
                <a:ext cx="7769963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ea"/>
                  <a:buAutoNum type="circleNumDbPlain" startAt="2"/>
                </a:pPr>
                <a:r>
                  <a:rPr lang="en-US" altLang="zh-CN" sz="2400" dirty="0"/>
                  <a:t>The </a:t>
                </a:r>
                <a:r>
                  <a:rPr lang="en-US" altLang="zh-CN" sz="2400" dirty="0" err="1"/>
                  <a:t>Borel</a:t>
                </a:r>
                <a:r>
                  <a:rPr lang="en-US" altLang="zh-CN" sz="2400" dirty="0"/>
                  <a:t> parameter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/>
                  <a:t> and the continuum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37" y="859579"/>
                <a:ext cx="776996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86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2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27338" y="1107121"/>
                <a:ext cx="4445630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ea"/>
                  <a:buAutoNum type="circleNumDbPlain"/>
                </a:pPr>
                <a:r>
                  <a:rPr lang="en-US" altLang="zh-CN" sz="2400" dirty="0"/>
                  <a:t>The </a:t>
                </a:r>
                <a:r>
                  <a:rPr lang="en-US" altLang="zh-CN" sz="2400" i="1" dirty="0"/>
                  <a:t>B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dirty="0"/>
                  <a:t>TFFs at core region</a:t>
                </a: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38" y="1107121"/>
                <a:ext cx="444563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509" t="-10667" r="-1235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72" y="1824752"/>
            <a:ext cx="10960549" cy="260238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9" name="矩形 68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0" y="7322"/>
            <a:ext cx="12192000" cy="523220"/>
          </a:xfrm>
          <a:prstGeom prst="rect">
            <a:avLst/>
          </a:prstGeom>
          <a:gradFill flip="none" rotWithShape="1">
            <a:gsLst>
              <a:gs pos="39000">
                <a:schemeClr val="accent1">
                  <a:tint val="44500"/>
                  <a:satMod val="160000"/>
                </a:schemeClr>
              </a:gs>
              <a:gs pos="23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32919" y="2436965"/>
            <a:ext cx="10547288" cy="738664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US" altLang="zh-CN" sz="1400" dirty="0" smtClean="0">
              <a:solidFill>
                <a:srgbClr val="FF0000"/>
              </a:solidFill>
            </a:endParaRPr>
          </a:p>
          <a:p>
            <a:endParaRPr lang="en-US" altLang="zh-CN" sz="1400" dirty="0">
              <a:solidFill>
                <a:srgbClr val="FF0000"/>
              </a:solidFill>
            </a:endParaRPr>
          </a:p>
          <a:p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9" name="矩形 68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0" y="7322"/>
            <a:ext cx="12192000" cy="523220"/>
          </a:xfrm>
          <a:prstGeom prst="rect">
            <a:avLst/>
          </a:prstGeom>
          <a:gradFill flip="none" rotWithShape="1">
            <a:gsLst>
              <a:gs pos="39000">
                <a:schemeClr val="accent1">
                  <a:tint val="44500"/>
                  <a:satMod val="160000"/>
                </a:schemeClr>
              </a:gs>
              <a:gs pos="23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510" y="745320"/>
            <a:ext cx="7954272" cy="57697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78006" y="3206632"/>
            <a:ext cx="3035446" cy="646331"/>
          </a:xfrm>
          <a:prstGeom prst="rect">
            <a:avLst/>
          </a:prstGeom>
          <a:solidFill>
            <a:srgbClr val="70AD47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The TFFs for </a:t>
            </a:r>
            <a:r>
              <a:rPr lang="en-US" altLang="zh-CN" dirty="0" smtClean="0">
                <a:solidFill>
                  <a:srgbClr val="FFC000"/>
                </a:solidFill>
              </a:rPr>
              <a:t>the two methods </a:t>
            </a:r>
          </a:p>
          <a:p>
            <a:pPr algn="ctr"/>
            <a:r>
              <a:rPr lang="en-US" altLang="zh-CN" dirty="0" smtClean="0">
                <a:solidFill>
                  <a:srgbClr val="FFC000"/>
                </a:solidFill>
              </a:rPr>
              <a:t>are </a:t>
            </a:r>
            <a:r>
              <a:rPr lang="en-US" altLang="zh-CN" dirty="0">
                <a:solidFill>
                  <a:srgbClr val="FFC000"/>
                </a:solidFill>
              </a:rPr>
              <a:t>consistency in </a:t>
            </a:r>
            <a:r>
              <a:rPr lang="en-US" altLang="zh-CN" dirty="0" smtClean="0">
                <a:solidFill>
                  <a:srgbClr val="FFC000"/>
                </a:solidFill>
              </a:rPr>
              <a:t>errors</a:t>
            </a:r>
            <a:r>
              <a:rPr lang="zh-CN" altLang="en-US" dirty="0" smtClean="0">
                <a:solidFill>
                  <a:srgbClr val="FFC000"/>
                </a:solidFill>
              </a:rPr>
              <a:t>！</a:t>
            </a:r>
            <a:endParaRPr lang="zh-CN" altLang="en-US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228010" y="1281610"/>
                <a:ext cx="3434379" cy="8309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ea"/>
                  <a:buAutoNum type="circleNumDbPlain" startAt="2"/>
                </a:pPr>
                <a:r>
                  <a:rPr lang="en-US" altLang="zh-CN" sz="2400" dirty="0"/>
                  <a:t>The </a:t>
                </a:r>
                <a:r>
                  <a:rPr lang="en-US" altLang="zh-CN" sz="2400" i="1" dirty="0"/>
                  <a:t>B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dirty="0"/>
                  <a:t>TFFs</a:t>
                </a:r>
              </a:p>
              <a:p>
                <a:r>
                  <a:rPr lang="en-US" altLang="zh-CN" sz="2400" dirty="0"/>
                  <a:t>       at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≤14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10" y="1281610"/>
                <a:ext cx="3434379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773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1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27338" y="731293"/>
                <a:ext cx="5640844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ea"/>
                  <a:buAutoNum type="circleNumDbPlain" startAt="3"/>
                </a:pPr>
                <a:r>
                  <a:rPr lang="en-US" altLang="zh-CN" sz="2400" dirty="0" smtClean="0"/>
                  <a:t>The </a:t>
                </a:r>
                <a:r>
                  <a:rPr lang="en-US" altLang="zh-CN" sz="2400" i="1" dirty="0"/>
                  <a:t>B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dirty="0"/>
                  <a:t>TFFs at all allowable </a:t>
                </a:r>
                <a:r>
                  <a:rPr lang="en-US" altLang="zh-CN" sz="2400" dirty="0" smtClean="0"/>
                  <a:t>region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38" y="731293"/>
                <a:ext cx="564084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189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9" name="矩形 68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0" y="7322"/>
            <a:ext cx="12192000" cy="523220"/>
          </a:xfrm>
          <a:prstGeom prst="rect">
            <a:avLst/>
          </a:prstGeom>
          <a:gradFill flip="none" rotWithShape="1">
            <a:gsLst>
              <a:gs pos="39000">
                <a:schemeClr val="accent1">
                  <a:tint val="44500"/>
                  <a:satMod val="160000"/>
                </a:schemeClr>
              </a:gs>
              <a:gs pos="23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/>
          </p:nvPr>
        </p:nvGraphicFramePr>
        <p:xfrm>
          <a:off x="4910561" y="1318894"/>
          <a:ext cx="3694454" cy="705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6" imgW="2540000" imgH="444500" progId="Equation.DSMT4">
                  <p:embed/>
                </p:oleObj>
              </mc:Choice>
              <mc:Fallback>
                <p:oleObj name="Equation" r:id="rId6" imgW="2540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561" y="1318894"/>
                        <a:ext cx="3694454" cy="705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/>
          </p:nvPr>
        </p:nvGraphicFramePr>
        <p:xfrm>
          <a:off x="9746607" y="1361388"/>
          <a:ext cx="2118056" cy="663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8" imgW="1473200" imgH="508000" progId="Equation.DSMT4">
                  <p:embed/>
                </p:oleObj>
              </mc:Choice>
              <mc:Fallback>
                <p:oleObj name="Equation" r:id="rId8" imgW="1473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6607" y="1361388"/>
                        <a:ext cx="2118056" cy="6632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8785300" y="1487118"/>
            <a:ext cx="118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Where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27337" y="1479735"/>
            <a:ext cx="442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simplified </a:t>
            </a:r>
            <a:r>
              <a:rPr lang="en-US" altLang="zh-CN" dirty="0"/>
              <a:t>series expansion(SSE</a:t>
            </a:r>
            <a:r>
              <a:rPr lang="en-US" altLang="zh-CN" dirty="0" smtClean="0"/>
              <a:t>) </a:t>
            </a:r>
            <a:r>
              <a:rPr lang="en-US" altLang="zh-CN" dirty="0" err="1" smtClean="0"/>
              <a:t>formular</a:t>
            </a:r>
            <a:r>
              <a:rPr lang="en-US" altLang="zh-CN" dirty="0"/>
              <a:t>: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360" y="2175151"/>
            <a:ext cx="10165080" cy="403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27338" y="731293"/>
                <a:ext cx="5640844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ea"/>
                  <a:buAutoNum type="circleNumDbPlain" startAt="3"/>
                </a:pPr>
                <a:r>
                  <a:rPr lang="en-US" altLang="zh-CN" sz="2400" dirty="0" smtClean="0"/>
                  <a:t>The </a:t>
                </a:r>
                <a:r>
                  <a:rPr lang="en-US" altLang="zh-CN" sz="2400" i="1" dirty="0"/>
                  <a:t>B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dirty="0"/>
                  <a:t>TFFs at all allowable </a:t>
                </a:r>
                <a:r>
                  <a:rPr lang="en-US" altLang="zh-CN" sz="2400" dirty="0" smtClean="0"/>
                  <a:t>region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38" y="731293"/>
                <a:ext cx="564084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189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9" name="矩形 68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0" y="7322"/>
            <a:ext cx="12192000" cy="523220"/>
          </a:xfrm>
          <a:prstGeom prst="rect">
            <a:avLst/>
          </a:prstGeom>
          <a:gradFill flip="none" rotWithShape="1">
            <a:gsLst>
              <a:gs pos="39000">
                <a:schemeClr val="accent1">
                  <a:tint val="44500"/>
                  <a:satMod val="160000"/>
                </a:schemeClr>
              </a:gs>
              <a:gs pos="23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24722"/>
              </p:ext>
            </p:extLst>
          </p:nvPr>
        </p:nvGraphicFramePr>
        <p:xfrm>
          <a:off x="4946929" y="1110667"/>
          <a:ext cx="3694454" cy="705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Equation" r:id="rId6" imgW="2540000" imgH="444500" progId="Equation.DSMT4">
                  <p:embed/>
                </p:oleObj>
              </mc:Choice>
              <mc:Fallback>
                <p:oleObj name="Equation" r:id="rId6" imgW="2540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929" y="1110667"/>
                        <a:ext cx="3694454" cy="705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603928"/>
              </p:ext>
            </p:extLst>
          </p:nvPr>
        </p:nvGraphicFramePr>
        <p:xfrm>
          <a:off x="9746607" y="1153161"/>
          <a:ext cx="2118056" cy="663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Equation" r:id="rId8" imgW="1473200" imgH="508000" progId="Equation.DSMT4">
                  <p:embed/>
                </p:oleObj>
              </mc:Choice>
              <mc:Fallback>
                <p:oleObj name="Equation" r:id="rId8" imgW="1473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6607" y="1153161"/>
                        <a:ext cx="2118056" cy="6632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8785300" y="1278891"/>
            <a:ext cx="118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Where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27337" y="1271508"/>
            <a:ext cx="442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simplified </a:t>
            </a:r>
            <a:r>
              <a:rPr lang="en-US" altLang="zh-CN" dirty="0"/>
              <a:t>series expansion(SSE</a:t>
            </a:r>
            <a:r>
              <a:rPr lang="en-US" altLang="zh-CN" dirty="0" smtClean="0"/>
              <a:t>) </a:t>
            </a:r>
            <a:r>
              <a:rPr lang="en-US" altLang="zh-CN" dirty="0" err="1" smtClean="0"/>
              <a:t>formular</a:t>
            </a:r>
            <a:r>
              <a:rPr lang="en-US" altLang="zh-CN" dirty="0"/>
              <a:t>: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8854" y="1852571"/>
            <a:ext cx="9387840" cy="46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27338" y="731293"/>
                <a:ext cx="5640844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ea"/>
                  <a:buAutoNum type="circleNumDbPlain" startAt="3"/>
                </a:pPr>
                <a:r>
                  <a:rPr lang="en-US" altLang="zh-CN" sz="2400" dirty="0" smtClean="0"/>
                  <a:t>The </a:t>
                </a:r>
                <a:r>
                  <a:rPr lang="en-US" altLang="zh-CN" sz="2400" i="1" dirty="0"/>
                  <a:t>B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dirty="0"/>
                  <a:t>TFFs at all allowable </a:t>
                </a:r>
                <a:r>
                  <a:rPr lang="en-US" altLang="zh-CN" sz="2400" dirty="0" smtClean="0"/>
                  <a:t>region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38" y="731293"/>
                <a:ext cx="564084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189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9" name="矩形 68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0" y="7322"/>
            <a:ext cx="12192000" cy="523220"/>
          </a:xfrm>
          <a:prstGeom prst="rect">
            <a:avLst/>
          </a:prstGeom>
          <a:gradFill flip="none" rotWithShape="1">
            <a:gsLst>
              <a:gs pos="39000">
                <a:schemeClr val="accent1">
                  <a:tint val="44500"/>
                  <a:satMod val="160000"/>
                </a:schemeClr>
              </a:gs>
              <a:gs pos="23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/>
          </p:nvPr>
        </p:nvGraphicFramePr>
        <p:xfrm>
          <a:off x="4946929" y="1110667"/>
          <a:ext cx="3694454" cy="705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6" imgW="2540000" imgH="444500" progId="Equation.DSMT4">
                  <p:embed/>
                </p:oleObj>
              </mc:Choice>
              <mc:Fallback>
                <p:oleObj name="Equation" r:id="rId6" imgW="2540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929" y="1110667"/>
                        <a:ext cx="3694454" cy="705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/>
          </p:nvPr>
        </p:nvGraphicFramePr>
        <p:xfrm>
          <a:off x="9746607" y="1153161"/>
          <a:ext cx="2118056" cy="663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8" imgW="1473200" imgH="508000" progId="Equation.DSMT4">
                  <p:embed/>
                </p:oleObj>
              </mc:Choice>
              <mc:Fallback>
                <p:oleObj name="Equation" r:id="rId8" imgW="1473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6607" y="1153161"/>
                        <a:ext cx="2118056" cy="6632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8785300" y="1278891"/>
            <a:ext cx="118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Where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27337" y="1271508"/>
            <a:ext cx="442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simplified </a:t>
            </a:r>
            <a:r>
              <a:rPr lang="en-US" altLang="zh-CN" dirty="0"/>
              <a:t>series expansion(SSE</a:t>
            </a:r>
            <a:r>
              <a:rPr lang="en-US" altLang="zh-CN" dirty="0" smtClean="0"/>
              <a:t>) </a:t>
            </a:r>
            <a:r>
              <a:rPr lang="en-US" altLang="zh-CN" dirty="0" err="1" smtClean="0"/>
              <a:t>formular</a:t>
            </a:r>
            <a:r>
              <a:rPr lang="en-US" altLang="zh-CN" dirty="0"/>
              <a:t>: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8854" y="1832475"/>
            <a:ext cx="9387840" cy="460968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43051" y="5718245"/>
            <a:ext cx="11537327" cy="707886"/>
          </a:xfrm>
          <a:prstGeom prst="rect">
            <a:avLst/>
          </a:prstGeom>
          <a:solidFill>
            <a:srgbClr val="FF0000"/>
          </a:solidFill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C000"/>
                </a:solidFill>
              </a:rPr>
              <a:t>The TFFs for two methods are consistency in errors!!!</a:t>
            </a:r>
            <a:endParaRPr lang="zh-CN" altLang="en-US" sz="4000" dirty="0">
              <a:solidFill>
                <a:srgbClr val="FFC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06336" y="3388853"/>
            <a:ext cx="7727851" cy="944962"/>
            <a:chOff x="2406336" y="3388853"/>
            <a:chExt cx="7727851" cy="94496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06336" y="3388853"/>
              <a:ext cx="2164832" cy="9420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64416" y="3388853"/>
              <a:ext cx="5669771" cy="9449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223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27337" y="731326"/>
                <a:ext cx="7208927" cy="53072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ea"/>
                  <a:buAutoNum type="circleNumDbPlain" startAt="4"/>
                </a:pPr>
                <a:r>
                  <a:rPr lang="en-US" altLang="zh-CN" sz="2400" dirty="0"/>
                  <a:t>An application: differential branching fraction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𝑑𝐵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37" y="731326"/>
                <a:ext cx="7208927" cy="530723"/>
              </a:xfrm>
              <a:prstGeom prst="rect">
                <a:avLst/>
              </a:prstGeom>
              <a:blipFill rotWithShape="0">
                <a:blip r:embed="rId3"/>
                <a:stretch>
                  <a:fillRect l="-931" t="-140230" r="-8460" b="-211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9" name="矩形 68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0" y="7322"/>
            <a:ext cx="12192000" cy="523220"/>
          </a:xfrm>
          <a:prstGeom prst="rect">
            <a:avLst/>
          </a:prstGeom>
          <a:gradFill flip="none" rotWithShape="1">
            <a:gsLst>
              <a:gs pos="39000">
                <a:schemeClr val="accent1">
                  <a:tint val="44500"/>
                  <a:satMod val="160000"/>
                </a:schemeClr>
              </a:gs>
              <a:gs pos="23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4909" y="5768934"/>
            <a:ext cx="11537327" cy="646331"/>
          </a:xfrm>
          <a:prstGeom prst="rect">
            <a:avLst/>
          </a:prstGeom>
          <a:solidFill>
            <a:srgbClr val="FF0000"/>
          </a:solidFill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C000"/>
                </a:solidFill>
              </a:rPr>
              <a:t>The application for two methods are consistency in errors!!!</a:t>
            </a:r>
            <a:endParaRPr lang="zh-CN" altLang="en-US" sz="3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64770" y="1721528"/>
                <a:ext cx="762314" cy="70788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u="none" strike="noStrike" baseline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u="none" strike="noStrike" baseline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zh-CN" sz="2000" b="1" i="1" u="none" strike="noStrike" baseline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altLang="zh-CN" sz="2000" b="1" i="1" u="none" strike="noStrike" baseline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</m:sup>
                      </m:sSup>
                    </m:oMath>
                  </m:oMathPara>
                </a14:m>
                <a:endParaRPr lang="en-US" altLang="zh-CN" sz="2000" b="1" i="0" u="none" strike="noStrike" baseline="0" dirty="0" smtClean="0">
                  <a:solidFill>
                    <a:srgbClr val="000000"/>
                  </a:solidFill>
                  <a:latin typeface="CMR9"/>
                </a:endParaRPr>
              </a:p>
              <a:p>
                <a:pPr algn="ctr"/>
                <a:r>
                  <a:rPr lang="en-US" altLang="zh-CN" sz="2000" b="1" i="0" u="none" strike="noStrike" baseline="0" dirty="0" smtClean="0">
                    <a:solidFill>
                      <a:srgbClr val="000000"/>
                    </a:solidFill>
                    <a:latin typeface="CMR9"/>
                  </a:rPr>
                  <a:t>Type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770" y="1721528"/>
                <a:ext cx="762314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4800" r="-5600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164770" y="3788944"/>
                <a:ext cx="762314" cy="7148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u="none" strike="noStrike" baseline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u="none" strike="noStrike" baseline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zh-CN" sz="2000" b="1" i="1" u="none" strike="noStrike" baseline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altLang="zh-CN" sz="2000" b="1" i="1" u="none" strike="noStrike" baseline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sz="2000" b="1" i="1" u="none" strike="noStrike" baseline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altLang="zh-CN" sz="2000" b="1" i="0" u="none" strike="noStrike" baseline="0" dirty="0" smtClean="0">
                  <a:solidFill>
                    <a:srgbClr val="000000"/>
                  </a:solidFill>
                  <a:latin typeface="CMR9"/>
                </a:endParaRPr>
              </a:p>
              <a:p>
                <a:pPr algn="ctr"/>
                <a:r>
                  <a:rPr lang="en-US" altLang="zh-CN" sz="2000" b="1" i="0" u="none" strike="noStrike" baseline="0" dirty="0" smtClean="0">
                    <a:solidFill>
                      <a:srgbClr val="000000"/>
                    </a:solidFill>
                    <a:latin typeface="CMR9"/>
                  </a:rPr>
                  <a:t>Type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770" y="3788944"/>
                <a:ext cx="762314" cy="714876"/>
              </a:xfrm>
              <a:prstGeom prst="rect">
                <a:avLst/>
              </a:prstGeom>
              <a:blipFill rotWithShape="0">
                <a:blip r:embed="rId6"/>
                <a:stretch>
                  <a:fillRect l="-4800" r="-5600" b="-11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1556" y="1344744"/>
            <a:ext cx="8489880" cy="4316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367" y="2648147"/>
            <a:ext cx="1779119" cy="46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366" y="4739319"/>
            <a:ext cx="1779119" cy="4681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09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9" name="矩形 68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95359" y="885196"/>
            <a:ext cx="11772927" cy="5347352"/>
            <a:chOff x="2583780" y="2519463"/>
            <a:chExt cx="9390969" cy="3608957"/>
          </a:xfrm>
        </p:grpSpPr>
        <p:sp>
          <p:nvSpPr>
            <p:cNvPr id="16" name="圆角矩形 15"/>
            <p:cNvSpPr/>
            <p:nvPr/>
          </p:nvSpPr>
          <p:spPr>
            <a:xfrm>
              <a:off x="2583780" y="2519463"/>
              <a:ext cx="9390969" cy="3608957"/>
            </a:xfrm>
            <a:prstGeom prst="roundRect">
              <a:avLst>
                <a:gd name="adj" fmla="val 6374"/>
              </a:avLst>
            </a:prstGeom>
            <a:solidFill>
              <a:schemeClr val="bg2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/>
                <p:cNvSpPr txBox="1"/>
                <p:nvPr/>
              </p:nvSpPr>
              <p:spPr>
                <a:xfrm>
                  <a:off x="2790457" y="2768159"/>
                  <a:ext cx="9184292" cy="30534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By 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 </a:t>
                  </a:r>
                  <a14:m>
                    <m:oMath xmlns:m="http://schemas.openxmlformats.org/officeDocument/2006/math">
                      <m:r>
                        <a:rPr lang="en-US" altLang="zh-CN" sz="2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altLang="zh-CN" sz="2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altLang="zh-CN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decay, we in detail discuss the equivalency for the </a:t>
                  </a:r>
                  <a:r>
                    <a:rPr lang="en-US" altLang="zh-CN" sz="2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two 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kinds of LCSRs</a:t>
                  </a:r>
                  <a:r>
                    <a:rPr lang="en-US" altLang="zh-CN" sz="2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u"/>
                  </a:pPr>
                  <a:r>
                    <a:rPr lang="en-US" altLang="zh-CN" sz="2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Calculation 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 </a:t>
                  </a:r>
                  <a14:m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altLang="zh-CN" sz="2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altLang="zh-CN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TFFs </a:t>
                  </a:r>
                  <a:r>
                    <a:rPr lang="en-US" altLang="zh-CN" sz="2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under various LCSRs.</a:t>
                  </a:r>
                </a:p>
                <a:p>
                  <a:endParaRPr lang="en-US" altLang="zh-CN" sz="2400" b="1" dirty="0">
                    <a:solidFill>
                      <a:srgbClr val="0070C0"/>
                    </a:solidFill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u"/>
                  </a:pPr>
                  <a:r>
                    <a:rPr lang="en-US" altLang="zh-CN" sz="2400" b="1" dirty="0" smtClean="0"/>
                    <a:t>To ensure the consistency, The same DAs are adopted for the two methods, more specifically, ,the Twist-2 and 3 are the WH-DA and WW approximate, respectively.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u"/>
                  </a:pPr>
                  <a:endParaRPr lang="en-US" altLang="zh-CN" sz="2400" b="1" dirty="0"/>
                </a:p>
                <a:p>
                  <a:pPr marL="285750" indent="-285750">
                    <a:buFont typeface="Wingdings" panose="05000000000000000000" pitchFamily="2" charset="2"/>
                    <a:buChar char="u"/>
                  </a:pPr>
                  <a:r>
                    <a:rPr lang="en-US" altLang="zh-CN" sz="2400" b="1" dirty="0"/>
                    <a:t>By Suppressing  the value of threshold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dirty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400" b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altLang="zh-CN" sz="2400" b="1" dirty="0"/>
                    <a:t>, the contribution from the added scalar can be highly reduced or eliminated.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u"/>
                  </a:pPr>
                  <a:endParaRPr lang="en-US" altLang="zh-CN" sz="2400" b="1" dirty="0">
                    <a:solidFill>
                      <a:srgbClr val="0070C0"/>
                    </a:solidFill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u"/>
                  </a:pPr>
                  <a:r>
                    <a:rPr lang="en-US" altLang="zh-CN" sz="2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 result of TFFs and the application for the two kinds of LCSRs are both consistency in errors.</a:t>
                  </a:r>
                  <a:endPara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0457" y="2768159"/>
                  <a:ext cx="9184292" cy="305348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42" t="-1078" b="-21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直接连接符 9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0" y="7322"/>
            <a:ext cx="12192000" cy="523220"/>
          </a:xfrm>
          <a:prstGeom prst="rect">
            <a:avLst/>
          </a:prstGeom>
          <a:gradFill flip="none" rotWithShape="1">
            <a:gsLst>
              <a:gs pos="39000">
                <a:schemeClr val="accent1">
                  <a:tint val="44500"/>
                  <a:satMod val="160000"/>
                </a:schemeClr>
              </a:gs>
              <a:gs pos="23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293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下箭头 31"/>
          <p:cNvSpPr/>
          <p:nvPr/>
        </p:nvSpPr>
        <p:spPr>
          <a:xfrm>
            <a:off x="5823313" y="2637366"/>
            <a:ext cx="565608" cy="94057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700125"/>
                  </p:ext>
                </p:extLst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700125"/>
                  </p:ext>
                </p:extLst>
              </p:nvPr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任意多边形 21"/>
          <p:cNvSpPr/>
          <p:nvPr/>
        </p:nvSpPr>
        <p:spPr>
          <a:xfrm>
            <a:off x="994497" y="1139250"/>
            <a:ext cx="3206625" cy="4877379"/>
          </a:xfrm>
          <a:custGeom>
            <a:avLst/>
            <a:gdLst>
              <a:gd name="connsiteX0" fmla="*/ 0 w 2655093"/>
              <a:gd name="connsiteY0" fmla="*/ 265509 h 5418667"/>
              <a:gd name="connsiteX1" fmla="*/ 265509 w 2655093"/>
              <a:gd name="connsiteY1" fmla="*/ 0 h 5418667"/>
              <a:gd name="connsiteX2" fmla="*/ 2389584 w 2655093"/>
              <a:gd name="connsiteY2" fmla="*/ 0 h 5418667"/>
              <a:gd name="connsiteX3" fmla="*/ 2655093 w 2655093"/>
              <a:gd name="connsiteY3" fmla="*/ 265509 h 5418667"/>
              <a:gd name="connsiteX4" fmla="*/ 2655093 w 2655093"/>
              <a:gd name="connsiteY4" fmla="*/ 5153158 h 5418667"/>
              <a:gd name="connsiteX5" fmla="*/ 2389584 w 2655093"/>
              <a:gd name="connsiteY5" fmla="*/ 5418667 h 5418667"/>
              <a:gd name="connsiteX6" fmla="*/ 265509 w 2655093"/>
              <a:gd name="connsiteY6" fmla="*/ 5418667 h 5418667"/>
              <a:gd name="connsiteX7" fmla="*/ 0 w 2655093"/>
              <a:gd name="connsiteY7" fmla="*/ 5153158 h 5418667"/>
              <a:gd name="connsiteX8" fmla="*/ 0 w 2655093"/>
              <a:gd name="connsiteY8" fmla="*/ 265509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5093" h="5418667">
                <a:moveTo>
                  <a:pt x="0" y="265509"/>
                </a:moveTo>
                <a:cubicBezTo>
                  <a:pt x="0" y="118872"/>
                  <a:pt x="118872" y="0"/>
                  <a:pt x="265509" y="0"/>
                </a:cubicBezTo>
                <a:lnTo>
                  <a:pt x="2389584" y="0"/>
                </a:lnTo>
                <a:cubicBezTo>
                  <a:pt x="2536221" y="0"/>
                  <a:pt x="2655093" y="118872"/>
                  <a:pt x="2655093" y="265509"/>
                </a:cubicBezTo>
                <a:lnTo>
                  <a:pt x="2655093" y="5153158"/>
                </a:lnTo>
                <a:cubicBezTo>
                  <a:pt x="2655093" y="5299795"/>
                  <a:pt x="2536221" y="5418667"/>
                  <a:pt x="2389584" y="5418667"/>
                </a:cubicBezTo>
                <a:lnTo>
                  <a:pt x="265509" y="5418667"/>
                </a:lnTo>
                <a:cubicBezTo>
                  <a:pt x="118872" y="5418667"/>
                  <a:pt x="0" y="5299795"/>
                  <a:pt x="0" y="5153158"/>
                </a:cubicBezTo>
                <a:lnTo>
                  <a:pt x="0" y="26550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3832" tIns="2601298" rIns="433832" bIns="1517567" numCol="1" spcCol="127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>CDF collaboration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>BABAR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collaboration 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>Belle collaboration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chemeClr val="accent1">
                    <a:lumMod val="75000"/>
                  </a:schemeClr>
                </a:solidFill>
              </a:rPr>
              <a:t>LHCb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collaboration 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>ATLAS collaboration 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>CMS collaboration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>……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895992" y="1498288"/>
            <a:ext cx="2400016" cy="15047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左右箭头 24"/>
          <p:cNvSpPr/>
          <p:nvPr/>
        </p:nvSpPr>
        <p:spPr>
          <a:xfrm>
            <a:off x="4326038" y="1679333"/>
            <a:ext cx="3539924" cy="1128490"/>
          </a:xfrm>
          <a:prstGeom prst="leftRightArrow">
            <a:avLst>
              <a:gd name="adj1" fmla="val 36218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矩形 25"/>
          <p:cNvSpPr/>
          <p:nvPr/>
        </p:nvSpPr>
        <p:spPr>
          <a:xfrm>
            <a:off x="4895992" y="1998085"/>
            <a:ext cx="240001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800" dirty="0"/>
              <a:t>B-meson decay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1587397" y="1498287"/>
            <a:ext cx="1932468" cy="6797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Experiment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7925141" y="1108638"/>
            <a:ext cx="3206625" cy="4877378"/>
          </a:xfrm>
          <a:custGeom>
            <a:avLst/>
            <a:gdLst>
              <a:gd name="connsiteX0" fmla="*/ 0 w 2655093"/>
              <a:gd name="connsiteY0" fmla="*/ 265509 h 5418667"/>
              <a:gd name="connsiteX1" fmla="*/ 265509 w 2655093"/>
              <a:gd name="connsiteY1" fmla="*/ 0 h 5418667"/>
              <a:gd name="connsiteX2" fmla="*/ 2389584 w 2655093"/>
              <a:gd name="connsiteY2" fmla="*/ 0 h 5418667"/>
              <a:gd name="connsiteX3" fmla="*/ 2655093 w 2655093"/>
              <a:gd name="connsiteY3" fmla="*/ 265509 h 5418667"/>
              <a:gd name="connsiteX4" fmla="*/ 2655093 w 2655093"/>
              <a:gd name="connsiteY4" fmla="*/ 5153158 h 5418667"/>
              <a:gd name="connsiteX5" fmla="*/ 2389584 w 2655093"/>
              <a:gd name="connsiteY5" fmla="*/ 5418667 h 5418667"/>
              <a:gd name="connsiteX6" fmla="*/ 265509 w 2655093"/>
              <a:gd name="connsiteY6" fmla="*/ 5418667 h 5418667"/>
              <a:gd name="connsiteX7" fmla="*/ 0 w 2655093"/>
              <a:gd name="connsiteY7" fmla="*/ 5153158 h 5418667"/>
              <a:gd name="connsiteX8" fmla="*/ 0 w 2655093"/>
              <a:gd name="connsiteY8" fmla="*/ 265509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5093" h="5418667">
                <a:moveTo>
                  <a:pt x="0" y="265509"/>
                </a:moveTo>
                <a:cubicBezTo>
                  <a:pt x="0" y="118872"/>
                  <a:pt x="118872" y="0"/>
                  <a:pt x="265509" y="0"/>
                </a:cubicBezTo>
                <a:lnTo>
                  <a:pt x="2389584" y="0"/>
                </a:lnTo>
                <a:cubicBezTo>
                  <a:pt x="2536221" y="0"/>
                  <a:pt x="2655093" y="118872"/>
                  <a:pt x="2655093" y="265509"/>
                </a:cubicBezTo>
                <a:lnTo>
                  <a:pt x="2655093" y="5153158"/>
                </a:lnTo>
                <a:cubicBezTo>
                  <a:pt x="2655093" y="5299795"/>
                  <a:pt x="2536221" y="5418667"/>
                  <a:pt x="2389584" y="5418667"/>
                </a:cubicBezTo>
                <a:lnTo>
                  <a:pt x="265509" y="5418667"/>
                </a:lnTo>
                <a:cubicBezTo>
                  <a:pt x="118872" y="5418667"/>
                  <a:pt x="0" y="5299795"/>
                  <a:pt x="0" y="5153158"/>
                </a:cubicBezTo>
                <a:lnTo>
                  <a:pt x="0" y="26550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3832" tIns="2601298" rIns="433832" bIns="1517567" numCol="1" spcCol="127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chemeClr val="accent1">
                    <a:lumMod val="75000"/>
                  </a:schemeClr>
                </a:solidFill>
              </a:rPr>
              <a:t>Purterbative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chemeClr val="accent1">
                    <a:lumMod val="75000"/>
                  </a:schemeClr>
                </a:solidFill>
              </a:rPr>
              <a:t>Nonpurterbative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QCD </a:t>
            </a:r>
            <a:r>
              <a:rPr lang="en-US" altLang="zh-CN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Factorization   </a:t>
            </a:r>
            <a:endParaRPr lang="en-US" altLang="zh-CN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Lattice QCD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AdS</a:t>
            </a:r>
            <a:r>
              <a:rPr lang="en-US" altLang="zh-C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/QCD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rgbClr val="FF0000"/>
                </a:solidFill>
              </a:rPr>
              <a:t> QCD </a:t>
            </a:r>
            <a:r>
              <a:rPr lang="en-US" altLang="zh-CN" sz="2000" dirty="0">
                <a:solidFill>
                  <a:srgbClr val="FF0000"/>
                </a:solidFill>
              </a:rPr>
              <a:t>sum rule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……</a:t>
            </a:r>
            <a:endParaRPr lang="en-US" altLang="zh-CN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0" y="7322"/>
            <a:ext cx="12192000" cy="523220"/>
          </a:xfrm>
          <a:prstGeom prst="rect">
            <a:avLst/>
          </a:prstGeom>
          <a:gradFill flip="none" rotWithShape="1">
            <a:gsLst>
              <a:gs pos="39000">
                <a:schemeClr val="accent1">
                  <a:tint val="44500"/>
                  <a:satMod val="160000"/>
                </a:schemeClr>
              </a:gs>
              <a:gs pos="23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B-meson decay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4535997" y="3656141"/>
            <a:ext cx="3282829" cy="25035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0" rtlCol="0" anchor="ctr"/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0070C0"/>
                </a:solidFill>
              </a:rPr>
              <a:t>Testing </a:t>
            </a:r>
            <a:r>
              <a:rPr lang="en-US" altLang="zh-CN" dirty="0">
                <a:solidFill>
                  <a:srgbClr val="0070C0"/>
                </a:solidFill>
              </a:rPr>
              <a:t>the CP-violation phenomena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0070C0"/>
                </a:solidFill>
              </a:rPr>
              <a:t>Testing the </a:t>
            </a:r>
            <a:r>
              <a:rPr lang="en-US" altLang="zh-CN" dirty="0">
                <a:solidFill>
                  <a:srgbClr val="0070C0"/>
                </a:solidFill>
              </a:rPr>
              <a:t>Standard Model 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0070C0"/>
                </a:solidFill>
              </a:rPr>
              <a:t>Seeking </a:t>
            </a:r>
            <a:r>
              <a:rPr lang="en-US" altLang="zh-CN" dirty="0">
                <a:solidFill>
                  <a:srgbClr val="0070C0"/>
                </a:solidFill>
              </a:rPr>
              <a:t>new physics beyond the Standard Model (SM</a:t>
            </a:r>
            <a:r>
              <a:rPr lang="en-US" altLang="zh-CN" dirty="0" smtClean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ts val="2500"/>
              </a:lnSpc>
            </a:pPr>
            <a:r>
              <a:rPr lang="en-US" altLang="zh-CN" dirty="0" smtClean="0">
                <a:solidFill>
                  <a:srgbClr val="0070C0"/>
                </a:solidFill>
              </a:rPr>
              <a:t>     ……</a:t>
            </a:r>
          </a:p>
          <a:p>
            <a:pPr algn="ctr"/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8628207" y="1498287"/>
            <a:ext cx="1932468" cy="6797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Theory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直接连接符 7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7322"/>
            <a:ext cx="12192000" cy="523220"/>
          </a:xfrm>
          <a:prstGeom prst="rect">
            <a:avLst/>
          </a:prstGeom>
          <a:gradFill flip="none" rotWithShape="1">
            <a:gsLst>
              <a:gs pos="39000">
                <a:schemeClr val="accent1">
                  <a:tint val="44500"/>
                  <a:satMod val="160000"/>
                </a:schemeClr>
              </a:gs>
              <a:gs pos="23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sum rule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04341" y="2894026"/>
            <a:ext cx="10983318" cy="1119433"/>
            <a:chOff x="604341" y="2894026"/>
            <a:chExt cx="10983318" cy="1119433"/>
          </a:xfrm>
        </p:grpSpPr>
        <p:sp>
          <p:nvSpPr>
            <p:cNvPr id="7" name="右箭头 6"/>
            <p:cNvSpPr/>
            <p:nvPr/>
          </p:nvSpPr>
          <p:spPr>
            <a:xfrm>
              <a:off x="1487341" y="2894026"/>
              <a:ext cx="10100318" cy="1119433"/>
            </a:xfrm>
            <a:prstGeom prst="rightArrow">
              <a:avLst>
                <a:gd name="adj1" fmla="val 50000"/>
                <a:gd name="adj2" fmla="val 97475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任意多边形 10"/>
            <p:cNvSpPr/>
            <p:nvPr/>
          </p:nvSpPr>
          <p:spPr>
            <a:xfrm>
              <a:off x="604341" y="3040378"/>
              <a:ext cx="2621314" cy="826730"/>
            </a:xfrm>
            <a:custGeom>
              <a:avLst/>
              <a:gdLst>
                <a:gd name="connsiteX0" fmla="*/ 0 w 2621314"/>
                <a:gd name="connsiteY0" fmla="*/ 253272 h 1519600"/>
                <a:gd name="connsiteX1" fmla="*/ 253272 w 2621314"/>
                <a:gd name="connsiteY1" fmla="*/ 0 h 1519600"/>
                <a:gd name="connsiteX2" fmla="*/ 2368042 w 2621314"/>
                <a:gd name="connsiteY2" fmla="*/ 0 h 1519600"/>
                <a:gd name="connsiteX3" fmla="*/ 2621314 w 2621314"/>
                <a:gd name="connsiteY3" fmla="*/ 253272 h 1519600"/>
                <a:gd name="connsiteX4" fmla="*/ 2621314 w 2621314"/>
                <a:gd name="connsiteY4" fmla="*/ 1266328 h 1519600"/>
                <a:gd name="connsiteX5" fmla="*/ 2368042 w 2621314"/>
                <a:gd name="connsiteY5" fmla="*/ 1519600 h 1519600"/>
                <a:gd name="connsiteX6" fmla="*/ 253272 w 2621314"/>
                <a:gd name="connsiteY6" fmla="*/ 1519600 h 1519600"/>
                <a:gd name="connsiteX7" fmla="*/ 0 w 2621314"/>
                <a:gd name="connsiteY7" fmla="*/ 1266328 h 1519600"/>
                <a:gd name="connsiteX8" fmla="*/ 0 w 2621314"/>
                <a:gd name="connsiteY8" fmla="*/ 253272 h 15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314" h="1519600">
                  <a:moveTo>
                    <a:pt x="0" y="253272"/>
                  </a:moveTo>
                  <a:cubicBezTo>
                    <a:pt x="0" y="113394"/>
                    <a:pt x="113394" y="0"/>
                    <a:pt x="253272" y="0"/>
                  </a:cubicBezTo>
                  <a:lnTo>
                    <a:pt x="2368042" y="0"/>
                  </a:lnTo>
                  <a:cubicBezTo>
                    <a:pt x="2507920" y="0"/>
                    <a:pt x="2621314" y="113394"/>
                    <a:pt x="2621314" y="253272"/>
                  </a:cubicBezTo>
                  <a:lnTo>
                    <a:pt x="2621314" y="1266328"/>
                  </a:lnTo>
                  <a:cubicBezTo>
                    <a:pt x="2621314" y="1406206"/>
                    <a:pt x="2507920" y="1519600"/>
                    <a:pt x="2368042" y="1519600"/>
                  </a:cubicBezTo>
                  <a:lnTo>
                    <a:pt x="253272" y="1519600"/>
                  </a:lnTo>
                  <a:cubicBezTo>
                    <a:pt x="113394" y="1519600"/>
                    <a:pt x="0" y="1406206"/>
                    <a:pt x="0" y="1266328"/>
                  </a:cubicBezTo>
                  <a:lnTo>
                    <a:pt x="0" y="2532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61" tIns="180861" rIns="180861" bIns="18086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kern="1200" dirty="0" smtClean="0"/>
                <a:t>SVZ-SR  </a:t>
              </a:r>
              <a:r>
                <a:rPr lang="en-US" altLang="zh-CN" sz="2000" kern="1200" dirty="0" smtClean="0">
                  <a:solidFill>
                    <a:schemeClr val="tx1"/>
                  </a:solidFill>
                  <a:latin typeface="CMR9"/>
                </a:rPr>
                <a:t>(1979)</a:t>
              </a:r>
              <a:endParaRPr lang="zh-CN" alt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662542" y="3040378"/>
              <a:ext cx="2621314" cy="826730"/>
            </a:xfrm>
            <a:custGeom>
              <a:avLst/>
              <a:gdLst>
                <a:gd name="connsiteX0" fmla="*/ 0 w 2621314"/>
                <a:gd name="connsiteY0" fmla="*/ 253272 h 1519600"/>
                <a:gd name="connsiteX1" fmla="*/ 253272 w 2621314"/>
                <a:gd name="connsiteY1" fmla="*/ 0 h 1519600"/>
                <a:gd name="connsiteX2" fmla="*/ 2368042 w 2621314"/>
                <a:gd name="connsiteY2" fmla="*/ 0 h 1519600"/>
                <a:gd name="connsiteX3" fmla="*/ 2621314 w 2621314"/>
                <a:gd name="connsiteY3" fmla="*/ 253272 h 1519600"/>
                <a:gd name="connsiteX4" fmla="*/ 2621314 w 2621314"/>
                <a:gd name="connsiteY4" fmla="*/ 1266328 h 1519600"/>
                <a:gd name="connsiteX5" fmla="*/ 2368042 w 2621314"/>
                <a:gd name="connsiteY5" fmla="*/ 1519600 h 1519600"/>
                <a:gd name="connsiteX6" fmla="*/ 253272 w 2621314"/>
                <a:gd name="connsiteY6" fmla="*/ 1519600 h 1519600"/>
                <a:gd name="connsiteX7" fmla="*/ 0 w 2621314"/>
                <a:gd name="connsiteY7" fmla="*/ 1266328 h 1519600"/>
                <a:gd name="connsiteX8" fmla="*/ 0 w 2621314"/>
                <a:gd name="connsiteY8" fmla="*/ 253272 h 15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314" h="1519600">
                  <a:moveTo>
                    <a:pt x="0" y="253272"/>
                  </a:moveTo>
                  <a:cubicBezTo>
                    <a:pt x="0" y="113394"/>
                    <a:pt x="113394" y="0"/>
                    <a:pt x="253272" y="0"/>
                  </a:cubicBezTo>
                  <a:lnTo>
                    <a:pt x="2368042" y="0"/>
                  </a:lnTo>
                  <a:cubicBezTo>
                    <a:pt x="2507920" y="0"/>
                    <a:pt x="2621314" y="113394"/>
                    <a:pt x="2621314" y="253272"/>
                  </a:cubicBezTo>
                  <a:lnTo>
                    <a:pt x="2621314" y="1266328"/>
                  </a:lnTo>
                  <a:cubicBezTo>
                    <a:pt x="2621314" y="1406206"/>
                    <a:pt x="2507920" y="1519600"/>
                    <a:pt x="2368042" y="1519600"/>
                  </a:cubicBezTo>
                  <a:lnTo>
                    <a:pt x="253272" y="1519600"/>
                  </a:lnTo>
                  <a:cubicBezTo>
                    <a:pt x="113394" y="1519600"/>
                    <a:pt x="0" y="1406206"/>
                    <a:pt x="0" y="1266328"/>
                  </a:cubicBezTo>
                  <a:lnTo>
                    <a:pt x="0" y="2532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61" tIns="180861" rIns="180861" bIns="18086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kern="1200" dirty="0" smtClean="0"/>
                <a:t>LCSR  </a:t>
              </a:r>
              <a:r>
                <a:rPr lang="en-US" altLang="zh-CN" sz="2000" kern="1200" dirty="0" smtClean="0">
                  <a:solidFill>
                    <a:schemeClr val="tx1"/>
                  </a:solidFill>
                  <a:latin typeface="CMR9"/>
                </a:rPr>
                <a:t>(1989)</a:t>
              </a:r>
              <a:endParaRPr lang="zh-CN" altLang="en-US" sz="2000" kern="1200" dirty="0">
                <a:solidFill>
                  <a:schemeClr val="tx1"/>
                </a:solidFill>
                <a:latin typeface="CMR9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6724708" y="3040378"/>
              <a:ext cx="3654270" cy="826730"/>
            </a:xfrm>
            <a:custGeom>
              <a:avLst/>
              <a:gdLst>
                <a:gd name="connsiteX0" fmla="*/ 0 w 3654270"/>
                <a:gd name="connsiteY0" fmla="*/ 253272 h 1519600"/>
                <a:gd name="connsiteX1" fmla="*/ 253272 w 3654270"/>
                <a:gd name="connsiteY1" fmla="*/ 0 h 1519600"/>
                <a:gd name="connsiteX2" fmla="*/ 3400998 w 3654270"/>
                <a:gd name="connsiteY2" fmla="*/ 0 h 1519600"/>
                <a:gd name="connsiteX3" fmla="*/ 3654270 w 3654270"/>
                <a:gd name="connsiteY3" fmla="*/ 253272 h 1519600"/>
                <a:gd name="connsiteX4" fmla="*/ 3654270 w 3654270"/>
                <a:gd name="connsiteY4" fmla="*/ 1266328 h 1519600"/>
                <a:gd name="connsiteX5" fmla="*/ 3400998 w 3654270"/>
                <a:gd name="connsiteY5" fmla="*/ 1519600 h 1519600"/>
                <a:gd name="connsiteX6" fmla="*/ 253272 w 3654270"/>
                <a:gd name="connsiteY6" fmla="*/ 1519600 h 1519600"/>
                <a:gd name="connsiteX7" fmla="*/ 0 w 3654270"/>
                <a:gd name="connsiteY7" fmla="*/ 1266328 h 1519600"/>
                <a:gd name="connsiteX8" fmla="*/ 0 w 3654270"/>
                <a:gd name="connsiteY8" fmla="*/ 253272 h 15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4270" h="1519600">
                  <a:moveTo>
                    <a:pt x="0" y="253272"/>
                  </a:moveTo>
                  <a:cubicBezTo>
                    <a:pt x="0" y="113394"/>
                    <a:pt x="113394" y="0"/>
                    <a:pt x="253272" y="0"/>
                  </a:cubicBezTo>
                  <a:lnTo>
                    <a:pt x="3400998" y="0"/>
                  </a:lnTo>
                  <a:cubicBezTo>
                    <a:pt x="3540876" y="0"/>
                    <a:pt x="3654270" y="113394"/>
                    <a:pt x="3654270" y="253272"/>
                  </a:cubicBezTo>
                  <a:lnTo>
                    <a:pt x="3654270" y="1266328"/>
                  </a:lnTo>
                  <a:cubicBezTo>
                    <a:pt x="3654270" y="1406206"/>
                    <a:pt x="3540876" y="1519600"/>
                    <a:pt x="3400998" y="1519600"/>
                  </a:cubicBezTo>
                  <a:lnTo>
                    <a:pt x="253272" y="1519600"/>
                  </a:lnTo>
                  <a:cubicBezTo>
                    <a:pt x="113394" y="1519600"/>
                    <a:pt x="0" y="1406206"/>
                    <a:pt x="0" y="1266328"/>
                  </a:cubicBezTo>
                  <a:lnTo>
                    <a:pt x="0" y="2532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61" tIns="180861" rIns="180861" bIns="18086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kern="1200" dirty="0" smtClean="0"/>
                <a:t>Improved LCSR </a:t>
              </a:r>
              <a:r>
                <a:rPr lang="en-US" altLang="zh-CN" sz="2000" kern="1200" dirty="0" smtClean="0">
                  <a:solidFill>
                    <a:schemeClr val="tx1"/>
                  </a:solidFill>
                  <a:latin typeface="CMR9"/>
                </a:rPr>
                <a:t>(2000)  </a:t>
              </a:r>
              <a:endParaRPr lang="zh-CN" altLang="en-US" sz="2000" kern="1200" dirty="0">
                <a:solidFill>
                  <a:schemeClr val="tx1"/>
                </a:solidFill>
                <a:latin typeface="CMR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49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324 L 0.00026 -0.31782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/>
          <p:cNvSpPr/>
          <p:nvPr/>
        </p:nvSpPr>
        <p:spPr>
          <a:xfrm>
            <a:off x="625182" y="2258099"/>
            <a:ext cx="11299055" cy="4110649"/>
          </a:xfrm>
          <a:prstGeom prst="roundRect">
            <a:avLst>
              <a:gd name="adj" fmla="val 6383"/>
            </a:avLst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直接连接符 7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7322"/>
            <a:ext cx="12192000" cy="523220"/>
          </a:xfrm>
          <a:prstGeom prst="rect">
            <a:avLst/>
          </a:prstGeom>
          <a:gradFill flip="none" rotWithShape="1">
            <a:gsLst>
              <a:gs pos="39000">
                <a:schemeClr val="accent1">
                  <a:tint val="44500"/>
                  <a:satMod val="160000"/>
                </a:schemeClr>
              </a:gs>
              <a:gs pos="23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sum rule</a:t>
            </a:r>
          </a:p>
        </p:txBody>
      </p:sp>
      <p:sp>
        <p:nvSpPr>
          <p:cNvPr id="10" name="矩形 9"/>
          <p:cNvSpPr/>
          <p:nvPr/>
        </p:nvSpPr>
        <p:spPr>
          <a:xfrm>
            <a:off x="793763" y="2407323"/>
            <a:ext cx="6287299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CMR10"/>
              </a:rPr>
              <a:t>The </a:t>
            </a:r>
            <a:r>
              <a:rPr lang="en-US" altLang="zh-CN" sz="2000" b="1" dirty="0" err="1">
                <a:solidFill>
                  <a:schemeClr val="bg1"/>
                </a:solidFill>
                <a:latin typeface="CMR10"/>
              </a:rPr>
              <a:t>Shifman-Vainshtein-Zakharov</a:t>
            </a:r>
            <a:r>
              <a:rPr lang="en-US" altLang="zh-CN" sz="2000" b="1" dirty="0">
                <a:solidFill>
                  <a:schemeClr val="bg1"/>
                </a:solidFill>
                <a:latin typeface="CMR10"/>
              </a:rPr>
              <a:t> (SVZ) sum </a:t>
            </a:r>
            <a:r>
              <a:rPr lang="en-US" altLang="zh-CN" sz="2000" b="1" dirty="0" smtClean="0">
                <a:solidFill>
                  <a:schemeClr val="bg1"/>
                </a:solidFill>
                <a:latin typeface="CMR10"/>
              </a:rPr>
              <a:t>rules</a:t>
            </a:r>
          </a:p>
          <a:p>
            <a:r>
              <a:rPr lang="en-US" altLang="zh-CN" sz="2000" b="1" dirty="0" err="1">
                <a:solidFill>
                  <a:schemeClr val="bg1"/>
                </a:solidFill>
                <a:latin typeface="CMR9"/>
              </a:rPr>
              <a:t>Nucl.Phys</a:t>
            </a:r>
            <a:r>
              <a:rPr lang="en-US" altLang="zh-CN" sz="2000" b="1" dirty="0">
                <a:solidFill>
                  <a:schemeClr val="bg1"/>
                </a:solidFill>
                <a:latin typeface="CMR9"/>
              </a:rPr>
              <a:t>. B </a:t>
            </a:r>
            <a:r>
              <a:rPr lang="en-US" altLang="zh-CN" sz="2000" b="1" dirty="0">
                <a:solidFill>
                  <a:schemeClr val="bg1"/>
                </a:solidFill>
                <a:latin typeface="CMBX9"/>
              </a:rPr>
              <a:t>147</a:t>
            </a:r>
            <a:r>
              <a:rPr lang="en-US" altLang="zh-CN" sz="2000" b="1" dirty="0">
                <a:solidFill>
                  <a:schemeClr val="bg1"/>
                </a:solidFill>
                <a:latin typeface="CMR9"/>
              </a:rPr>
              <a:t>, 385 (1979).</a:t>
            </a:r>
          </a:p>
          <a:p>
            <a:r>
              <a:rPr lang="en-US" altLang="zh-CN" sz="2000" b="1" dirty="0" err="1">
                <a:solidFill>
                  <a:schemeClr val="bg1"/>
                </a:solidFill>
                <a:latin typeface="CMR9"/>
              </a:rPr>
              <a:t>Nucl.Phys</a:t>
            </a:r>
            <a:r>
              <a:rPr lang="en-US" altLang="zh-CN" sz="2000" b="1" dirty="0">
                <a:solidFill>
                  <a:schemeClr val="bg1"/>
                </a:solidFill>
                <a:latin typeface="CMR9"/>
              </a:rPr>
              <a:t>. B </a:t>
            </a:r>
            <a:r>
              <a:rPr lang="en-US" altLang="zh-CN" sz="2000" b="1" dirty="0">
                <a:solidFill>
                  <a:schemeClr val="bg1"/>
                </a:solidFill>
                <a:latin typeface="CMBX9"/>
              </a:rPr>
              <a:t>147</a:t>
            </a:r>
            <a:r>
              <a:rPr lang="en-US" altLang="zh-CN" sz="2000" b="1" dirty="0">
                <a:solidFill>
                  <a:schemeClr val="bg1"/>
                </a:solidFill>
                <a:latin typeface="CMR9"/>
              </a:rPr>
              <a:t>, 448 (1979).</a:t>
            </a:r>
            <a:endParaRPr lang="zh-CN" altLang="en-US" sz="2000" b="1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1074724" y="3699985"/>
            <a:ext cx="4769895" cy="2362673"/>
          </a:xfrm>
          <a:prstGeom prst="roundRect">
            <a:avLst>
              <a:gd name="adj" fmla="val 6446"/>
            </a:avLst>
          </a:prstGeom>
          <a:solidFill>
            <a:srgbClr val="EBFFEB"/>
          </a:solidFill>
          <a:effectLst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Application</a:t>
            </a:r>
            <a:endParaRPr lang="en-US" altLang="zh-CN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新宋体" panose="02010609030101010101" pitchFamily="49" charset="-122"/>
              <a:cs typeface="Arial" panose="020B0604020202020204" pitchFamily="34" charset="0"/>
            </a:endParaRPr>
          </a:p>
          <a:p>
            <a:r>
              <a:rPr lang="en-US" altLang="zh-CN" dirty="0" smtClean="0">
                <a:solidFill>
                  <a:srgbClr val="00518E"/>
                </a:solidFill>
                <a:latin typeface="Cambria" panose="02040503050406030204" pitchFamily="18" charset="0"/>
                <a:ea typeface="新宋体" panose="02010609030101010101" pitchFamily="49" charset="-122"/>
                <a:cs typeface="Arial" panose="020B0604020202020204" pitchFamily="34" charset="0"/>
              </a:rPr>
              <a:t>Quark mass </a:t>
            </a:r>
          </a:p>
          <a:p>
            <a:r>
              <a:rPr lang="en-US" altLang="zh-CN" dirty="0">
                <a:solidFill>
                  <a:srgbClr val="00518E"/>
                </a:solidFill>
                <a:latin typeface="Cambria" panose="02040503050406030204" pitchFamily="18" charset="0"/>
                <a:ea typeface="新宋体" panose="02010609030101010101" pitchFamily="49" charset="-122"/>
                <a:cs typeface="Arial" panose="020B0604020202020204" pitchFamily="34" charset="0"/>
              </a:rPr>
              <a:t>Hadronic state </a:t>
            </a:r>
            <a:r>
              <a:rPr lang="en-US" altLang="zh-CN" dirty="0" smtClean="0">
                <a:solidFill>
                  <a:srgbClr val="00518E"/>
                </a:solidFill>
                <a:latin typeface="Cambria" panose="02040503050406030204" pitchFamily="18" charset="0"/>
                <a:ea typeface="新宋体" panose="02010609030101010101" pitchFamily="49" charset="-122"/>
                <a:cs typeface="Arial" panose="020B0604020202020204" pitchFamily="34" charset="0"/>
              </a:rPr>
              <a:t>mass </a:t>
            </a:r>
          </a:p>
          <a:p>
            <a:r>
              <a:rPr lang="en-US" altLang="zh-CN" dirty="0" smtClean="0">
                <a:solidFill>
                  <a:srgbClr val="00518E"/>
                </a:solidFill>
                <a:latin typeface="Cambria" panose="02040503050406030204" pitchFamily="18" charset="0"/>
                <a:ea typeface="新宋体" panose="02010609030101010101" pitchFamily="49" charset="-122"/>
                <a:cs typeface="Arial" panose="020B0604020202020204" pitchFamily="34" charset="0"/>
              </a:rPr>
              <a:t>Decay constant</a:t>
            </a:r>
          </a:p>
          <a:p>
            <a:r>
              <a:rPr lang="en-US" altLang="zh-CN" dirty="0" smtClean="0">
                <a:solidFill>
                  <a:srgbClr val="00518E"/>
                </a:solidFill>
                <a:latin typeface="Cambria" panose="02040503050406030204" pitchFamily="18" charset="0"/>
                <a:ea typeface="新宋体" panose="02010609030101010101" pitchFamily="49" charset="-122"/>
                <a:cs typeface="Arial" panose="020B0604020202020204" pitchFamily="34" charset="0"/>
              </a:rPr>
              <a:t>Transition form factors</a:t>
            </a:r>
          </a:p>
          <a:p>
            <a:r>
              <a:rPr lang="en-US" altLang="zh-CN" dirty="0" smtClean="0">
                <a:solidFill>
                  <a:srgbClr val="00518E"/>
                </a:solidFill>
                <a:latin typeface="+mj-lt"/>
                <a:ea typeface="新宋体" panose="02010609030101010101" pitchFamily="49" charset="-122"/>
                <a:cs typeface="Arial" panose="020B0604020202020204" pitchFamily="34" charset="0"/>
              </a:rPr>
              <a:t>…</a:t>
            </a:r>
            <a:endParaRPr lang="en-US" altLang="zh-CN" dirty="0">
              <a:solidFill>
                <a:srgbClr val="00518E"/>
              </a:solidFill>
              <a:latin typeface="+mj-lt"/>
              <a:ea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右箭头 42"/>
          <p:cNvSpPr/>
          <p:nvPr/>
        </p:nvSpPr>
        <p:spPr>
          <a:xfrm rot="5400000">
            <a:off x="1522831" y="1754311"/>
            <a:ext cx="540959" cy="373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/>
              <p:cNvSpPr txBox="1"/>
              <p:nvPr/>
            </p:nvSpPr>
            <p:spPr>
              <a:xfrm>
                <a:off x="6095999" y="3716871"/>
                <a:ext cx="5385847" cy="2345787"/>
              </a:xfrm>
              <a:prstGeom prst="roundRect">
                <a:avLst>
                  <a:gd name="adj" fmla="val 6446"/>
                </a:avLst>
              </a:prstGeom>
              <a:solidFill>
                <a:srgbClr val="EBFFEB"/>
              </a:solidFill>
              <a:effectLst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Problem</a:t>
                </a:r>
                <a:endParaRPr lang="en-US" altLang="zh-CN" sz="1400" dirty="0">
                  <a:solidFill>
                    <a:srgbClr val="00518E"/>
                  </a:solidFill>
                  <a:latin typeface="+mj-lt"/>
                  <a:ea typeface="新宋体" panose="02010609030101010101" pitchFamily="49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the breaking of </a:t>
                </a:r>
                <a:r>
                  <a:rPr lang="en-US" altLang="zh-CN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power-counting at </a:t>
                </a:r>
                <a:r>
                  <a:rPr lang="en-US" altLang="zh-CN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-region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the </a:t>
                </a:r>
                <a:r>
                  <a:rPr lang="en-US" altLang="zh-CN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contamination of sum </a:t>
                </a:r>
                <a:r>
                  <a:rPr lang="en-US" altLang="zh-CN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rules by </a:t>
                </a:r>
                <a:r>
                  <a:rPr lang="en-US" altLang="zh-CN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“</a:t>
                </a:r>
                <a:r>
                  <a:rPr lang="en-US" altLang="zh-CN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non-diagonal” transitions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…</a:t>
                </a:r>
                <a:endParaRPr lang="en-US" altLang="zh-CN" dirty="0">
                  <a:solidFill>
                    <a:srgbClr val="00518E"/>
                  </a:solidFill>
                  <a:latin typeface="Cambria" panose="02040503050406030204" pitchFamily="18" charset="0"/>
                  <a:ea typeface="新宋体" panose="0201060903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716871"/>
                <a:ext cx="5385847" cy="2345787"/>
              </a:xfrm>
              <a:prstGeom prst="roundRect">
                <a:avLst>
                  <a:gd name="adj" fmla="val 6446"/>
                </a:avLst>
              </a:prstGeom>
              <a:blipFill rotWithShape="0">
                <a:blip r:embed="rId4"/>
                <a:stretch>
                  <a:fillRect l="-113" b="-4935"/>
                </a:stretch>
              </a:blipFill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组合 51"/>
          <p:cNvGrpSpPr/>
          <p:nvPr/>
        </p:nvGrpSpPr>
        <p:grpSpPr>
          <a:xfrm>
            <a:off x="604341" y="697584"/>
            <a:ext cx="10983318" cy="1119433"/>
            <a:chOff x="604341" y="2894026"/>
            <a:chExt cx="10983318" cy="1119433"/>
          </a:xfrm>
        </p:grpSpPr>
        <p:sp>
          <p:nvSpPr>
            <p:cNvPr id="53" name="右箭头 52"/>
            <p:cNvSpPr/>
            <p:nvPr/>
          </p:nvSpPr>
          <p:spPr>
            <a:xfrm>
              <a:off x="1487341" y="2894026"/>
              <a:ext cx="10100318" cy="1119433"/>
            </a:xfrm>
            <a:prstGeom prst="rightArrow">
              <a:avLst>
                <a:gd name="adj1" fmla="val 50000"/>
                <a:gd name="adj2" fmla="val 97475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任意多边形 53"/>
            <p:cNvSpPr/>
            <p:nvPr/>
          </p:nvSpPr>
          <p:spPr>
            <a:xfrm>
              <a:off x="604341" y="3040378"/>
              <a:ext cx="2621314" cy="826730"/>
            </a:xfrm>
            <a:custGeom>
              <a:avLst/>
              <a:gdLst>
                <a:gd name="connsiteX0" fmla="*/ 0 w 2621314"/>
                <a:gd name="connsiteY0" fmla="*/ 253272 h 1519600"/>
                <a:gd name="connsiteX1" fmla="*/ 253272 w 2621314"/>
                <a:gd name="connsiteY1" fmla="*/ 0 h 1519600"/>
                <a:gd name="connsiteX2" fmla="*/ 2368042 w 2621314"/>
                <a:gd name="connsiteY2" fmla="*/ 0 h 1519600"/>
                <a:gd name="connsiteX3" fmla="*/ 2621314 w 2621314"/>
                <a:gd name="connsiteY3" fmla="*/ 253272 h 1519600"/>
                <a:gd name="connsiteX4" fmla="*/ 2621314 w 2621314"/>
                <a:gd name="connsiteY4" fmla="*/ 1266328 h 1519600"/>
                <a:gd name="connsiteX5" fmla="*/ 2368042 w 2621314"/>
                <a:gd name="connsiteY5" fmla="*/ 1519600 h 1519600"/>
                <a:gd name="connsiteX6" fmla="*/ 253272 w 2621314"/>
                <a:gd name="connsiteY6" fmla="*/ 1519600 h 1519600"/>
                <a:gd name="connsiteX7" fmla="*/ 0 w 2621314"/>
                <a:gd name="connsiteY7" fmla="*/ 1266328 h 1519600"/>
                <a:gd name="connsiteX8" fmla="*/ 0 w 2621314"/>
                <a:gd name="connsiteY8" fmla="*/ 253272 h 15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314" h="1519600">
                  <a:moveTo>
                    <a:pt x="0" y="253272"/>
                  </a:moveTo>
                  <a:cubicBezTo>
                    <a:pt x="0" y="113394"/>
                    <a:pt x="113394" y="0"/>
                    <a:pt x="253272" y="0"/>
                  </a:cubicBezTo>
                  <a:lnTo>
                    <a:pt x="2368042" y="0"/>
                  </a:lnTo>
                  <a:cubicBezTo>
                    <a:pt x="2507920" y="0"/>
                    <a:pt x="2621314" y="113394"/>
                    <a:pt x="2621314" y="253272"/>
                  </a:cubicBezTo>
                  <a:lnTo>
                    <a:pt x="2621314" y="1266328"/>
                  </a:lnTo>
                  <a:cubicBezTo>
                    <a:pt x="2621314" y="1406206"/>
                    <a:pt x="2507920" y="1519600"/>
                    <a:pt x="2368042" y="1519600"/>
                  </a:cubicBezTo>
                  <a:lnTo>
                    <a:pt x="253272" y="1519600"/>
                  </a:lnTo>
                  <a:cubicBezTo>
                    <a:pt x="113394" y="1519600"/>
                    <a:pt x="0" y="1406206"/>
                    <a:pt x="0" y="1266328"/>
                  </a:cubicBezTo>
                  <a:lnTo>
                    <a:pt x="0" y="2532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61" tIns="180861" rIns="180861" bIns="18086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dirty="0"/>
                <a:t>SVZ-SR  </a:t>
              </a:r>
              <a:r>
                <a:rPr lang="en-US" altLang="zh-CN" sz="2000" kern="1200" dirty="0" smtClean="0">
                  <a:solidFill>
                    <a:schemeClr val="tx1"/>
                  </a:solidFill>
                  <a:latin typeface="CMR9"/>
                </a:rPr>
                <a:t>(1979)</a:t>
              </a:r>
              <a:endParaRPr lang="zh-CN" alt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3662542" y="3040378"/>
              <a:ext cx="2621314" cy="826730"/>
            </a:xfrm>
            <a:custGeom>
              <a:avLst/>
              <a:gdLst>
                <a:gd name="connsiteX0" fmla="*/ 0 w 2621314"/>
                <a:gd name="connsiteY0" fmla="*/ 253272 h 1519600"/>
                <a:gd name="connsiteX1" fmla="*/ 253272 w 2621314"/>
                <a:gd name="connsiteY1" fmla="*/ 0 h 1519600"/>
                <a:gd name="connsiteX2" fmla="*/ 2368042 w 2621314"/>
                <a:gd name="connsiteY2" fmla="*/ 0 h 1519600"/>
                <a:gd name="connsiteX3" fmla="*/ 2621314 w 2621314"/>
                <a:gd name="connsiteY3" fmla="*/ 253272 h 1519600"/>
                <a:gd name="connsiteX4" fmla="*/ 2621314 w 2621314"/>
                <a:gd name="connsiteY4" fmla="*/ 1266328 h 1519600"/>
                <a:gd name="connsiteX5" fmla="*/ 2368042 w 2621314"/>
                <a:gd name="connsiteY5" fmla="*/ 1519600 h 1519600"/>
                <a:gd name="connsiteX6" fmla="*/ 253272 w 2621314"/>
                <a:gd name="connsiteY6" fmla="*/ 1519600 h 1519600"/>
                <a:gd name="connsiteX7" fmla="*/ 0 w 2621314"/>
                <a:gd name="connsiteY7" fmla="*/ 1266328 h 1519600"/>
                <a:gd name="connsiteX8" fmla="*/ 0 w 2621314"/>
                <a:gd name="connsiteY8" fmla="*/ 253272 h 15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314" h="1519600">
                  <a:moveTo>
                    <a:pt x="0" y="253272"/>
                  </a:moveTo>
                  <a:cubicBezTo>
                    <a:pt x="0" y="113394"/>
                    <a:pt x="113394" y="0"/>
                    <a:pt x="253272" y="0"/>
                  </a:cubicBezTo>
                  <a:lnTo>
                    <a:pt x="2368042" y="0"/>
                  </a:lnTo>
                  <a:cubicBezTo>
                    <a:pt x="2507920" y="0"/>
                    <a:pt x="2621314" y="113394"/>
                    <a:pt x="2621314" y="253272"/>
                  </a:cubicBezTo>
                  <a:lnTo>
                    <a:pt x="2621314" y="1266328"/>
                  </a:lnTo>
                  <a:cubicBezTo>
                    <a:pt x="2621314" y="1406206"/>
                    <a:pt x="2507920" y="1519600"/>
                    <a:pt x="2368042" y="1519600"/>
                  </a:cubicBezTo>
                  <a:lnTo>
                    <a:pt x="253272" y="1519600"/>
                  </a:lnTo>
                  <a:cubicBezTo>
                    <a:pt x="113394" y="1519600"/>
                    <a:pt x="0" y="1406206"/>
                    <a:pt x="0" y="1266328"/>
                  </a:cubicBezTo>
                  <a:lnTo>
                    <a:pt x="0" y="2532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61" tIns="180861" rIns="180861" bIns="18086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kern="1200" dirty="0" smtClean="0"/>
                <a:t>LCSR  </a:t>
              </a:r>
              <a:r>
                <a:rPr lang="en-US" altLang="zh-CN" sz="2000" kern="1200" dirty="0" smtClean="0">
                  <a:solidFill>
                    <a:schemeClr val="tx1"/>
                  </a:solidFill>
                  <a:latin typeface="CMR9"/>
                </a:rPr>
                <a:t>(1989)</a:t>
              </a:r>
              <a:endParaRPr lang="zh-CN" altLang="en-US" sz="2000" kern="1200" dirty="0">
                <a:solidFill>
                  <a:schemeClr val="tx1"/>
                </a:solidFill>
                <a:latin typeface="CMR9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6724708" y="3040378"/>
              <a:ext cx="3654270" cy="826730"/>
            </a:xfrm>
            <a:custGeom>
              <a:avLst/>
              <a:gdLst>
                <a:gd name="connsiteX0" fmla="*/ 0 w 3654270"/>
                <a:gd name="connsiteY0" fmla="*/ 253272 h 1519600"/>
                <a:gd name="connsiteX1" fmla="*/ 253272 w 3654270"/>
                <a:gd name="connsiteY1" fmla="*/ 0 h 1519600"/>
                <a:gd name="connsiteX2" fmla="*/ 3400998 w 3654270"/>
                <a:gd name="connsiteY2" fmla="*/ 0 h 1519600"/>
                <a:gd name="connsiteX3" fmla="*/ 3654270 w 3654270"/>
                <a:gd name="connsiteY3" fmla="*/ 253272 h 1519600"/>
                <a:gd name="connsiteX4" fmla="*/ 3654270 w 3654270"/>
                <a:gd name="connsiteY4" fmla="*/ 1266328 h 1519600"/>
                <a:gd name="connsiteX5" fmla="*/ 3400998 w 3654270"/>
                <a:gd name="connsiteY5" fmla="*/ 1519600 h 1519600"/>
                <a:gd name="connsiteX6" fmla="*/ 253272 w 3654270"/>
                <a:gd name="connsiteY6" fmla="*/ 1519600 h 1519600"/>
                <a:gd name="connsiteX7" fmla="*/ 0 w 3654270"/>
                <a:gd name="connsiteY7" fmla="*/ 1266328 h 1519600"/>
                <a:gd name="connsiteX8" fmla="*/ 0 w 3654270"/>
                <a:gd name="connsiteY8" fmla="*/ 253272 h 15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4270" h="1519600">
                  <a:moveTo>
                    <a:pt x="0" y="253272"/>
                  </a:moveTo>
                  <a:cubicBezTo>
                    <a:pt x="0" y="113394"/>
                    <a:pt x="113394" y="0"/>
                    <a:pt x="253272" y="0"/>
                  </a:cubicBezTo>
                  <a:lnTo>
                    <a:pt x="3400998" y="0"/>
                  </a:lnTo>
                  <a:cubicBezTo>
                    <a:pt x="3540876" y="0"/>
                    <a:pt x="3654270" y="113394"/>
                    <a:pt x="3654270" y="253272"/>
                  </a:cubicBezTo>
                  <a:lnTo>
                    <a:pt x="3654270" y="1266328"/>
                  </a:lnTo>
                  <a:cubicBezTo>
                    <a:pt x="3654270" y="1406206"/>
                    <a:pt x="3540876" y="1519600"/>
                    <a:pt x="3400998" y="1519600"/>
                  </a:cubicBezTo>
                  <a:lnTo>
                    <a:pt x="253272" y="1519600"/>
                  </a:lnTo>
                  <a:cubicBezTo>
                    <a:pt x="113394" y="1519600"/>
                    <a:pt x="0" y="1406206"/>
                    <a:pt x="0" y="1266328"/>
                  </a:cubicBezTo>
                  <a:lnTo>
                    <a:pt x="0" y="2532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61" tIns="180861" rIns="180861" bIns="18086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kern="1200" dirty="0" smtClean="0"/>
                <a:t>Improved LCSR </a:t>
              </a:r>
              <a:r>
                <a:rPr lang="en-US" altLang="zh-CN" sz="2000" kern="1200" dirty="0" smtClean="0">
                  <a:solidFill>
                    <a:schemeClr val="tx1"/>
                  </a:solidFill>
                  <a:latin typeface="CMR9"/>
                </a:rPr>
                <a:t>(2000)  </a:t>
              </a:r>
              <a:endParaRPr lang="zh-CN" altLang="en-US" sz="2000" kern="1200" dirty="0">
                <a:solidFill>
                  <a:schemeClr val="tx1"/>
                </a:solidFill>
                <a:latin typeface="CMR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2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625182" y="2258099"/>
            <a:ext cx="11299055" cy="4110649"/>
          </a:xfrm>
          <a:prstGeom prst="roundRect">
            <a:avLst>
              <a:gd name="adj" fmla="val 6383"/>
            </a:avLst>
          </a:prstGeom>
          <a:solidFill>
            <a:srgbClr val="43B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直接连接符 7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7322"/>
            <a:ext cx="12192000" cy="523220"/>
          </a:xfrm>
          <a:prstGeom prst="rect">
            <a:avLst/>
          </a:prstGeom>
          <a:gradFill flip="none" rotWithShape="1">
            <a:gsLst>
              <a:gs pos="39000">
                <a:schemeClr val="accent1">
                  <a:tint val="44500"/>
                  <a:satMod val="160000"/>
                </a:schemeClr>
              </a:gs>
              <a:gs pos="23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sum rule</a:t>
            </a:r>
          </a:p>
        </p:txBody>
      </p:sp>
      <p:sp>
        <p:nvSpPr>
          <p:cNvPr id="43" name="右箭头 42"/>
          <p:cNvSpPr/>
          <p:nvPr/>
        </p:nvSpPr>
        <p:spPr>
          <a:xfrm rot="5400000">
            <a:off x="4803361" y="1776534"/>
            <a:ext cx="540959" cy="373670"/>
          </a:xfrm>
          <a:prstGeom prst="rightArrow">
            <a:avLst/>
          </a:prstGeom>
          <a:solidFill>
            <a:srgbClr val="57D9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604341" y="697584"/>
            <a:ext cx="10983318" cy="1119433"/>
            <a:chOff x="604341" y="2894026"/>
            <a:chExt cx="10983318" cy="1119433"/>
          </a:xfrm>
        </p:grpSpPr>
        <p:sp>
          <p:nvSpPr>
            <p:cNvPr id="53" name="右箭头 52"/>
            <p:cNvSpPr/>
            <p:nvPr/>
          </p:nvSpPr>
          <p:spPr>
            <a:xfrm>
              <a:off x="1487341" y="2894026"/>
              <a:ext cx="10100318" cy="1119433"/>
            </a:xfrm>
            <a:prstGeom prst="rightArrow">
              <a:avLst>
                <a:gd name="adj1" fmla="val 50000"/>
                <a:gd name="adj2" fmla="val 97475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任意多边形 53"/>
            <p:cNvSpPr/>
            <p:nvPr/>
          </p:nvSpPr>
          <p:spPr>
            <a:xfrm>
              <a:off x="604341" y="3040378"/>
              <a:ext cx="2621314" cy="826730"/>
            </a:xfrm>
            <a:custGeom>
              <a:avLst/>
              <a:gdLst>
                <a:gd name="connsiteX0" fmla="*/ 0 w 2621314"/>
                <a:gd name="connsiteY0" fmla="*/ 253272 h 1519600"/>
                <a:gd name="connsiteX1" fmla="*/ 253272 w 2621314"/>
                <a:gd name="connsiteY1" fmla="*/ 0 h 1519600"/>
                <a:gd name="connsiteX2" fmla="*/ 2368042 w 2621314"/>
                <a:gd name="connsiteY2" fmla="*/ 0 h 1519600"/>
                <a:gd name="connsiteX3" fmla="*/ 2621314 w 2621314"/>
                <a:gd name="connsiteY3" fmla="*/ 253272 h 1519600"/>
                <a:gd name="connsiteX4" fmla="*/ 2621314 w 2621314"/>
                <a:gd name="connsiteY4" fmla="*/ 1266328 h 1519600"/>
                <a:gd name="connsiteX5" fmla="*/ 2368042 w 2621314"/>
                <a:gd name="connsiteY5" fmla="*/ 1519600 h 1519600"/>
                <a:gd name="connsiteX6" fmla="*/ 253272 w 2621314"/>
                <a:gd name="connsiteY6" fmla="*/ 1519600 h 1519600"/>
                <a:gd name="connsiteX7" fmla="*/ 0 w 2621314"/>
                <a:gd name="connsiteY7" fmla="*/ 1266328 h 1519600"/>
                <a:gd name="connsiteX8" fmla="*/ 0 w 2621314"/>
                <a:gd name="connsiteY8" fmla="*/ 253272 h 15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314" h="1519600">
                  <a:moveTo>
                    <a:pt x="0" y="253272"/>
                  </a:moveTo>
                  <a:cubicBezTo>
                    <a:pt x="0" y="113394"/>
                    <a:pt x="113394" y="0"/>
                    <a:pt x="253272" y="0"/>
                  </a:cubicBezTo>
                  <a:lnTo>
                    <a:pt x="2368042" y="0"/>
                  </a:lnTo>
                  <a:cubicBezTo>
                    <a:pt x="2507920" y="0"/>
                    <a:pt x="2621314" y="113394"/>
                    <a:pt x="2621314" y="253272"/>
                  </a:cubicBezTo>
                  <a:lnTo>
                    <a:pt x="2621314" y="1266328"/>
                  </a:lnTo>
                  <a:cubicBezTo>
                    <a:pt x="2621314" y="1406206"/>
                    <a:pt x="2507920" y="1519600"/>
                    <a:pt x="2368042" y="1519600"/>
                  </a:cubicBezTo>
                  <a:lnTo>
                    <a:pt x="253272" y="1519600"/>
                  </a:lnTo>
                  <a:cubicBezTo>
                    <a:pt x="113394" y="1519600"/>
                    <a:pt x="0" y="1406206"/>
                    <a:pt x="0" y="1266328"/>
                  </a:cubicBezTo>
                  <a:lnTo>
                    <a:pt x="0" y="2532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61" tIns="180861" rIns="180861" bIns="18086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dirty="0"/>
                <a:t>SVZ-SR  </a:t>
              </a:r>
              <a:r>
                <a:rPr lang="en-US" altLang="zh-CN" sz="2000" kern="1200" dirty="0" smtClean="0">
                  <a:solidFill>
                    <a:schemeClr val="tx1"/>
                  </a:solidFill>
                  <a:latin typeface="CMR9"/>
                </a:rPr>
                <a:t>(1979)</a:t>
              </a:r>
              <a:endParaRPr lang="zh-CN" alt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3662542" y="3040378"/>
              <a:ext cx="2621314" cy="826730"/>
            </a:xfrm>
            <a:custGeom>
              <a:avLst/>
              <a:gdLst>
                <a:gd name="connsiteX0" fmla="*/ 0 w 2621314"/>
                <a:gd name="connsiteY0" fmla="*/ 253272 h 1519600"/>
                <a:gd name="connsiteX1" fmla="*/ 253272 w 2621314"/>
                <a:gd name="connsiteY1" fmla="*/ 0 h 1519600"/>
                <a:gd name="connsiteX2" fmla="*/ 2368042 w 2621314"/>
                <a:gd name="connsiteY2" fmla="*/ 0 h 1519600"/>
                <a:gd name="connsiteX3" fmla="*/ 2621314 w 2621314"/>
                <a:gd name="connsiteY3" fmla="*/ 253272 h 1519600"/>
                <a:gd name="connsiteX4" fmla="*/ 2621314 w 2621314"/>
                <a:gd name="connsiteY4" fmla="*/ 1266328 h 1519600"/>
                <a:gd name="connsiteX5" fmla="*/ 2368042 w 2621314"/>
                <a:gd name="connsiteY5" fmla="*/ 1519600 h 1519600"/>
                <a:gd name="connsiteX6" fmla="*/ 253272 w 2621314"/>
                <a:gd name="connsiteY6" fmla="*/ 1519600 h 1519600"/>
                <a:gd name="connsiteX7" fmla="*/ 0 w 2621314"/>
                <a:gd name="connsiteY7" fmla="*/ 1266328 h 1519600"/>
                <a:gd name="connsiteX8" fmla="*/ 0 w 2621314"/>
                <a:gd name="connsiteY8" fmla="*/ 253272 h 15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314" h="1519600">
                  <a:moveTo>
                    <a:pt x="0" y="253272"/>
                  </a:moveTo>
                  <a:cubicBezTo>
                    <a:pt x="0" y="113394"/>
                    <a:pt x="113394" y="0"/>
                    <a:pt x="253272" y="0"/>
                  </a:cubicBezTo>
                  <a:lnTo>
                    <a:pt x="2368042" y="0"/>
                  </a:lnTo>
                  <a:cubicBezTo>
                    <a:pt x="2507920" y="0"/>
                    <a:pt x="2621314" y="113394"/>
                    <a:pt x="2621314" y="253272"/>
                  </a:cubicBezTo>
                  <a:lnTo>
                    <a:pt x="2621314" y="1266328"/>
                  </a:lnTo>
                  <a:cubicBezTo>
                    <a:pt x="2621314" y="1406206"/>
                    <a:pt x="2507920" y="1519600"/>
                    <a:pt x="2368042" y="1519600"/>
                  </a:cubicBezTo>
                  <a:lnTo>
                    <a:pt x="253272" y="1519600"/>
                  </a:lnTo>
                  <a:cubicBezTo>
                    <a:pt x="113394" y="1519600"/>
                    <a:pt x="0" y="1406206"/>
                    <a:pt x="0" y="1266328"/>
                  </a:cubicBezTo>
                  <a:lnTo>
                    <a:pt x="0" y="2532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61" tIns="180861" rIns="180861" bIns="18086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kern="1200" dirty="0" smtClean="0"/>
                <a:t>LCSR  </a:t>
              </a:r>
              <a:r>
                <a:rPr lang="en-US" altLang="zh-CN" sz="2000" kern="1200" dirty="0" smtClean="0">
                  <a:solidFill>
                    <a:schemeClr val="tx1"/>
                  </a:solidFill>
                  <a:latin typeface="CMR9"/>
                </a:rPr>
                <a:t>(1989)</a:t>
              </a:r>
              <a:endParaRPr lang="zh-CN" altLang="en-US" sz="2000" kern="1200" dirty="0">
                <a:solidFill>
                  <a:schemeClr val="tx1"/>
                </a:solidFill>
                <a:latin typeface="CMR9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6724708" y="3040378"/>
              <a:ext cx="3654270" cy="826730"/>
            </a:xfrm>
            <a:custGeom>
              <a:avLst/>
              <a:gdLst>
                <a:gd name="connsiteX0" fmla="*/ 0 w 3654270"/>
                <a:gd name="connsiteY0" fmla="*/ 253272 h 1519600"/>
                <a:gd name="connsiteX1" fmla="*/ 253272 w 3654270"/>
                <a:gd name="connsiteY1" fmla="*/ 0 h 1519600"/>
                <a:gd name="connsiteX2" fmla="*/ 3400998 w 3654270"/>
                <a:gd name="connsiteY2" fmla="*/ 0 h 1519600"/>
                <a:gd name="connsiteX3" fmla="*/ 3654270 w 3654270"/>
                <a:gd name="connsiteY3" fmla="*/ 253272 h 1519600"/>
                <a:gd name="connsiteX4" fmla="*/ 3654270 w 3654270"/>
                <a:gd name="connsiteY4" fmla="*/ 1266328 h 1519600"/>
                <a:gd name="connsiteX5" fmla="*/ 3400998 w 3654270"/>
                <a:gd name="connsiteY5" fmla="*/ 1519600 h 1519600"/>
                <a:gd name="connsiteX6" fmla="*/ 253272 w 3654270"/>
                <a:gd name="connsiteY6" fmla="*/ 1519600 h 1519600"/>
                <a:gd name="connsiteX7" fmla="*/ 0 w 3654270"/>
                <a:gd name="connsiteY7" fmla="*/ 1266328 h 1519600"/>
                <a:gd name="connsiteX8" fmla="*/ 0 w 3654270"/>
                <a:gd name="connsiteY8" fmla="*/ 253272 h 15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4270" h="1519600">
                  <a:moveTo>
                    <a:pt x="0" y="253272"/>
                  </a:moveTo>
                  <a:cubicBezTo>
                    <a:pt x="0" y="113394"/>
                    <a:pt x="113394" y="0"/>
                    <a:pt x="253272" y="0"/>
                  </a:cubicBezTo>
                  <a:lnTo>
                    <a:pt x="3400998" y="0"/>
                  </a:lnTo>
                  <a:cubicBezTo>
                    <a:pt x="3540876" y="0"/>
                    <a:pt x="3654270" y="113394"/>
                    <a:pt x="3654270" y="253272"/>
                  </a:cubicBezTo>
                  <a:lnTo>
                    <a:pt x="3654270" y="1266328"/>
                  </a:lnTo>
                  <a:cubicBezTo>
                    <a:pt x="3654270" y="1406206"/>
                    <a:pt x="3540876" y="1519600"/>
                    <a:pt x="3400998" y="1519600"/>
                  </a:cubicBezTo>
                  <a:lnTo>
                    <a:pt x="253272" y="1519600"/>
                  </a:lnTo>
                  <a:cubicBezTo>
                    <a:pt x="113394" y="1519600"/>
                    <a:pt x="0" y="1406206"/>
                    <a:pt x="0" y="1266328"/>
                  </a:cubicBezTo>
                  <a:lnTo>
                    <a:pt x="0" y="2532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61" tIns="180861" rIns="180861" bIns="18086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kern="1200" dirty="0" smtClean="0"/>
                <a:t>Improved LCSR </a:t>
              </a:r>
              <a:r>
                <a:rPr lang="en-US" altLang="zh-CN" sz="2000" kern="1200" dirty="0" smtClean="0">
                  <a:solidFill>
                    <a:schemeClr val="tx1"/>
                  </a:solidFill>
                  <a:latin typeface="CMR9"/>
                </a:rPr>
                <a:t>(2000)  </a:t>
              </a:r>
              <a:endParaRPr lang="zh-CN" altLang="en-US" sz="2000" kern="1200" dirty="0">
                <a:solidFill>
                  <a:schemeClr val="tx1"/>
                </a:solidFill>
                <a:latin typeface="CMR9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793763" y="2362058"/>
            <a:ext cx="85779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 smtClean="0">
                <a:solidFill>
                  <a:schemeClr val="bg1"/>
                </a:solidFill>
                <a:latin typeface="CMR10"/>
              </a:rPr>
              <a:t>I.Balitsky</a:t>
            </a:r>
            <a:r>
              <a:rPr lang="en-US" altLang="zh-CN" sz="2400" b="1" dirty="0" smtClean="0">
                <a:solidFill>
                  <a:schemeClr val="bg1"/>
                </a:solidFill>
                <a:latin typeface="CMR10"/>
              </a:rPr>
              <a:t> and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CMR10"/>
              </a:rPr>
              <a:t>V.M.Braun</a:t>
            </a:r>
            <a:r>
              <a:rPr lang="en-US" altLang="zh-CN" sz="2400" b="1" dirty="0" smtClean="0">
                <a:solidFill>
                  <a:schemeClr val="bg1"/>
                </a:solidFill>
                <a:latin typeface="CMR1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CMR10"/>
              </a:rPr>
              <a:t>and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CMR10"/>
              </a:rPr>
              <a:t>A.V.Kolesnichenko</a:t>
            </a:r>
            <a:r>
              <a:rPr lang="en-US" altLang="zh-CN" sz="2400" b="1" dirty="0">
                <a:solidFill>
                  <a:schemeClr val="bg1"/>
                </a:solidFill>
                <a:latin typeface="CMR10"/>
              </a:rPr>
              <a:t>, </a:t>
            </a:r>
          </a:p>
          <a:p>
            <a:r>
              <a:rPr lang="en-US" altLang="zh-CN" sz="2400" b="1" dirty="0">
                <a:solidFill>
                  <a:schemeClr val="bg1"/>
                </a:solidFill>
                <a:latin typeface="CMR10"/>
              </a:rPr>
              <a:t>“Radiative Decay </a:t>
            </a:r>
            <a:r>
              <a:rPr lang="en-US" altLang="zh-CN" sz="2400" b="1" dirty="0" smtClean="0">
                <a:solidFill>
                  <a:schemeClr val="bg1"/>
                </a:solidFill>
                <a:latin typeface="CMR10"/>
              </a:rPr>
              <a:t>        in </a:t>
            </a:r>
            <a:r>
              <a:rPr lang="en-US" altLang="zh-CN" sz="2400" b="1" dirty="0">
                <a:solidFill>
                  <a:schemeClr val="bg1"/>
                </a:solidFill>
                <a:latin typeface="CMR10"/>
              </a:rPr>
              <a:t>Quantum Chromodynamics,”</a:t>
            </a: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CMR10"/>
              </a:rPr>
              <a:t>Nucl.Phys.B312,509 </a:t>
            </a:r>
            <a:r>
              <a:rPr lang="en-US" altLang="zh-CN" sz="2400" b="1" dirty="0">
                <a:solidFill>
                  <a:schemeClr val="bg1"/>
                </a:solidFill>
                <a:latin typeface="CMR10"/>
              </a:rPr>
              <a:t>(1989).</a:t>
            </a:r>
            <a:endParaRPr lang="zh-CN" altLang="en-US" sz="2400" b="1" dirty="0">
              <a:solidFill>
                <a:schemeClr val="bg1"/>
              </a:solidFill>
              <a:latin typeface="CMR1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1070868" y="3697367"/>
                <a:ext cx="10407122" cy="2370037"/>
              </a:xfrm>
              <a:prstGeom prst="roundRect">
                <a:avLst>
                  <a:gd name="adj" fmla="val 6446"/>
                </a:avLst>
              </a:prstGeom>
              <a:solidFill>
                <a:srgbClr val="FFFFEF"/>
              </a:solidFill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50000"/>
                  </a:lnSpc>
                  <a:tabLst>
                    <a:tab pos="261938" algn="l"/>
                  </a:tabLst>
                </a:pPr>
                <a:r>
                  <a:rPr lang="en-US" altLang="zh-CN" sz="28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Differences </a:t>
                </a:r>
                <a:r>
                  <a:rPr lang="en-US" altLang="zh-CN" sz="28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with SVZ sum rule</a:t>
                </a:r>
              </a:p>
              <a:p>
                <a:pPr>
                  <a:lnSpc>
                    <a:spcPct val="150000"/>
                  </a:lnSpc>
                  <a:tabLst>
                    <a:tab pos="261938" algn="l"/>
                  </a:tabLst>
                </a:pPr>
                <a:r>
                  <a:rPr lang="en-US" altLang="zh-CN" sz="1400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1.   The correlator is the matrix element between vacuum and hadronic final state: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〉"/>
                        <m:ctrlPr>
                          <a:rPr lang="zh-CN" altLang="en-US" sz="1400" i="1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400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</a:rPr>
                          <m:t>〈</m:t>
                        </m:r>
                        <m:r>
                          <a:rPr lang="zh-CN" altLang="en-US" sz="1400" i="1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CN" sz="1400" i="1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400" i="1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1400" i="1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1400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CN" altLang="en-US" sz="1400" i="1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zh-CN" altLang="en-US" sz="1400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zh-CN" altLang="en-US" sz="1400" i="1">
                                <a:solidFill>
                                  <a:srgbClr val="0051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400" i="1">
                                <a:solidFill>
                                  <a:srgbClr val="00518E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zh-CN" altLang="en-US" sz="1400">
                                <a:solidFill>
                                  <a:srgbClr val="0051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1400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1400" i="1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sz="1400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en-US" sz="1400" i="1">
                                <a:solidFill>
                                  <a:srgbClr val="0051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400" i="1">
                                <a:solidFill>
                                  <a:srgbClr val="00518E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zh-CN" altLang="en-US" sz="1400">
                                <a:solidFill>
                                  <a:srgbClr val="0051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1400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</a:rPr>
                          <m:t>(0)}|0</m:t>
                        </m:r>
                      </m:e>
                    </m:d>
                  </m:oMath>
                </a14:m>
                <a:r>
                  <a:rPr lang="en-US" altLang="zh-CN" sz="1400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 </a:t>
                </a:r>
                <a:endParaRPr lang="en-US" altLang="zh-CN" sz="1400" dirty="0">
                  <a:solidFill>
                    <a:srgbClr val="00518E"/>
                  </a:solidFill>
                  <a:latin typeface="Cambria" panose="02040503050406030204" pitchFamily="18" charset="0"/>
                  <a:ea typeface="新宋体" panose="02010609030101010101" pitchFamily="49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tabLst>
                    <a:tab pos="261938" algn="l"/>
                  </a:tabLst>
                </a:pPr>
                <a:r>
                  <a:rPr lang="en-US" altLang="zh-CN" sz="1400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2. 	The OPE is around the light cone </a:t>
                </a:r>
                <a:r>
                  <a:rPr lang="en-US" altLang="zh-CN" sz="1400" i="1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x</a:t>
                </a:r>
                <a:r>
                  <a:rPr lang="en-US" altLang="zh-CN" sz="1400" baseline="30000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2</a:t>
                </a:r>
                <a:r>
                  <a:rPr lang="zh-CN" altLang="en-US" sz="1400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→</a:t>
                </a:r>
                <a:r>
                  <a:rPr lang="en-US" altLang="zh-CN" sz="1400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0 instead of </a:t>
                </a:r>
                <a:r>
                  <a:rPr lang="en-US" altLang="zh-CN" sz="1400" i="1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x</a:t>
                </a:r>
                <a:r>
                  <a:rPr lang="zh-CN" altLang="en-US" sz="1400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→</a:t>
                </a:r>
                <a:r>
                  <a:rPr lang="en-US" altLang="zh-CN" sz="1400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0</a:t>
                </a:r>
              </a:p>
              <a:p>
                <a:pPr marL="363538" indent="-363538">
                  <a:lnSpc>
                    <a:spcPct val="150000"/>
                  </a:lnSpc>
                  <a:tabLst>
                    <a:tab pos="261938" algn="l"/>
                  </a:tabLst>
                </a:pPr>
                <a:r>
                  <a:rPr lang="en-US" altLang="zh-CN" sz="1400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3. </a:t>
                </a:r>
                <a:r>
                  <a:rPr lang="en-US" altLang="zh-CN" sz="1400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	The </a:t>
                </a:r>
                <a:r>
                  <a:rPr lang="en-US" altLang="zh-CN" sz="1400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corresponding non-perturbative part are expressed as distribution </a:t>
                </a:r>
                <a:r>
                  <a:rPr lang="en-US" altLang="zh-CN" sz="1400" dirty="0" err="1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ampliutdes</a:t>
                </a:r>
                <a:r>
                  <a:rPr lang="en-US" altLang="zh-CN" sz="1400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 (DAs) </a:t>
                </a:r>
                <a:r>
                  <a:rPr lang="en-US" altLang="zh-CN" sz="1400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of hadrons instead of vacuum </a:t>
                </a:r>
                <a:r>
                  <a:rPr lang="en-US" altLang="zh-CN" sz="1400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condensate </a:t>
                </a:r>
              </a:p>
              <a:p>
                <a:pPr marL="174625" indent="-174625">
                  <a:lnSpc>
                    <a:spcPct val="150000"/>
                  </a:lnSpc>
                  <a:tabLst>
                    <a:tab pos="261938" algn="l"/>
                  </a:tabLst>
                </a:pPr>
                <a:r>
                  <a:rPr lang="en-US" altLang="zh-CN" sz="1400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4.  </a:t>
                </a:r>
                <a:r>
                  <a:rPr lang="en-US" altLang="zh-CN" sz="1400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  </a:t>
                </a:r>
                <a:r>
                  <a:rPr lang="en-US" altLang="zh-CN" sz="1400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The DAs can be expanded from its twist (the difference between  </a:t>
                </a:r>
                <a:r>
                  <a:rPr lang="en-US" altLang="zh-CN" sz="1400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dimension (l) and spin (s)  twist = |</a:t>
                </a:r>
                <a:r>
                  <a:rPr lang="en-US" altLang="zh-CN" sz="1400" i="1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l </a:t>
                </a:r>
                <a:r>
                  <a:rPr lang="en-US" altLang="zh-CN" sz="1400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– </a:t>
                </a:r>
                <a:r>
                  <a:rPr lang="en-US" altLang="zh-CN" sz="1400" i="1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s</a:t>
                </a:r>
                <a:r>
                  <a:rPr lang="en-US" altLang="zh-CN" sz="1400" dirty="0" smtClean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| )</a:t>
                </a:r>
                <a:endParaRPr lang="en-US" altLang="zh-CN" sz="1400" dirty="0">
                  <a:solidFill>
                    <a:srgbClr val="00518E"/>
                  </a:solidFill>
                  <a:latin typeface="Cambria" panose="02040503050406030204" pitchFamily="18" charset="0"/>
                  <a:ea typeface="新宋体" panose="0201060903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868" y="3697367"/>
                <a:ext cx="10407122" cy="2370037"/>
              </a:xfrm>
              <a:prstGeom prst="roundRect">
                <a:avLst>
                  <a:gd name="adj" fmla="val 6446"/>
                </a:avLst>
              </a:prstGeom>
              <a:blipFill rotWithShape="0">
                <a:blip r:embed="rId4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662542" y="2775688"/>
                <a:ext cx="1198212" cy="400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zh-CN" alt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m:rPr>
                          <m:nor/>
                        </m:rPr>
                        <a:rPr lang="zh-CN" alt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    </m:t>
                      </m:r>
                      <m:r>
                        <a:rPr lang="zh-CN" alt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542" y="2775688"/>
                <a:ext cx="1198212" cy="400366"/>
              </a:xfrm>
              <a:prstGeom prst="rect">
                <a:avLst/>
              </a:prstGeom>
              <a:blipFill rotWithShape="0"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0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625182" y="2258099"/>
            <a:ext cx="11299055" cy="4110649"/>
          </a:xfrm>
          <a:prstGeom prst="roundRect">
            <a:avLst>
              <a:gd name="adj" fmla="val 6383"/>
            </a:avLst>
          </a:prstGeom>
          <a:solidFill>
            <a:srgbClr val="43B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074724" y="3699985"/>
                <a:ext cx="4769895" cy="2362673"/>
              </a:xfrm>
              <a:prstGeom prst="roundRect">
                <a:avLst>
                  <a:gd name="adj" fmla="val 6446"/>
                </a:avLst>
              </a:prstGeom>
              <a:solidFill>
                <a:srgbClr val="EBFFEB"/>
              </a:solidFill>
              <a:effectLst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Application</a:t>
                </a:r>
                <a:endParaRPr lang="en-US" altLang="zh-CN" sz="2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  <a:ea typeface="新宋体" panose="02010609030101010101" pitchFamily="49" charset="-122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CKM matrix element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00518E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Arial" panose="020B0604020202020204" pitchFamily="34" charset="0"/>
                      </a:rPr>
                      <m:t>|</m:t>
                    </m:r>
                    <m:sSub>
                      <m:sSubPr>
                        <m:ctrlPr>
                          <a:rPr lang="zh-CN" altLang="zh-CN" i="1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zh-CN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  <m:t>𝑢𝑏</m:t>
                        </m:r>
                      </m:sub>
                    </m:sSub>
                    <m:r>
                      <a:rPr lang="en-US" altLang="zh-CN">
                        <a:solidFill>
                          <a:srgbClr val="00518E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US" altLang="zh-CN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00518E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Arial" panose="020B0604020202020204" pitchFamily="34" charset="0"/>
                      </a:rPr>
                      <m:t>|</m:t>
                    </m:r>
                    <m:sSub>
                      <m:sSubPr>
                        <m:ctrlPr>
                          <a:rPr lang="zh-CN" altLang="zh-CN" i="1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zh-CN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  <m:t>𝑐𝑏</m:t>
                        </m:r>
                      </m:sub>
                    </m:sSub>
                    <m:r>
                      <a:rPr lang="en-US" altLang="zh-CN">
                        <a:solidFill>
                          <a:srgbClr val="00518E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Arial" panose="020B0604020202020204" pitchFamily="34" charset="0"/>
                      </a:rPr>
                      <m:t>|</m:t>
                    </m:r>
                  </m:oMath>
                </a14:m>
                <a:endParaRPr lang="en-US" altLang="zh-CN" dirty="0">
                  <a:solidFill>
                    <a:srgbClr val="00518E"/>
                  </a:solidFill>
                  <a:latin typeface="Cambria" panose="02040503050406030204" pitchFamily="18" charset="0"/>
                  <a:ea typeface="新宋体" panose="02010609030101010101" pitchFamily="49" charset="-122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Differential decay branching ratio</a:t>
                </a:r>
              </a:p>
              <a:p>
                <a:r>
                  <a:rPr lang="en-US" altLang="zh-CN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Decay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rgbClr val="00518E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Arial" panose="020B0604020202020204" pitchFamily="34" charset="0"/>
                      </a:rPr>
                      <m:t>Γ</m:t>
                    </m:r>
                    <m:r>
                      <a:rPr lang="en-US" altLang="zh-CN">
                        <a:solidFill>
                          <a:srgbClr val="00518E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and differential with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00518E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Arial" panose="020B0604020202020204" pitchFamily="34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00518E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Arial" panose="020B0604020202020204" pitchFamily="34" charset="0"/>
                      </a:rPr>
                      <m:t>Γ</m:t>
                    </m:r>
                    <m:r>
                      <a:rPr lang="en-US" altLang="zh-CN">
                        <a:solidFill>
                          <a:srgbClr val="00518E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>
                        <a:solidFill>
                          <a:srgbClr val="00518E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Arial" panose="020B0604020202020204" pitchFamily="34" charset="0"/>
                      </a:rPr>
                      <m:t>𝑑</m:t>
                    </m:r>
                    <m:sSup>
                      <m:sSupPr>
                        <m:ctrlPr>
                          <a:rPr lang="zh-CN" altLang="zh-CN" i="1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p>
                        <m:r>
                          <a:rPr lang="en-US" altLang="zh-CN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solidFill>
                    <a:srgbClr val="00518E"/>
                  </a:solidFill>
                  <a:latin typeface="Cambria" panose="02040503050406030204" pitchFamily="18" charset="0"/>
                  <a:ea typeface="新宋体" panose="02010609030101010101" pitchFamily="49" charset="-122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Asymmetry of  semi-</a:t>
                </a:r>
                <a:r>
                  <a:rPr lang="en-US" altLang="zh-CN" dirty="0" err="1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leptonic</a:t>
                </a:r>
                <a:r>
                  <a:rPr lang="en-US" altLang="zh-CN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00518E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Arial" panose="020B0604020202020204" pitchFamily="34" charset="0"/>
                      </a:rPr>
                      <m:t>𝐵</m:t>
                    </m:r>
                    <m:r>
                      <a:rPr lang="en-US" altLang="zh-CN">
                        <a:solidFill>
                          <a:srgbClr val="00518E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zh-CN" altLang="zh-CN" i="1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zh-CN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zh-CN" altLang="zh-CN" i="1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p>
                        <m:r>
                          <a:rPr lang="en-US" altLang="zh-CN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zh-CN" altLang="zh-CN" i="1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p>
                        <m:r>
                          <a:rPr lang="en-US" altLang="zh-CN">
                            <a:solidFill>
                              <a:srgbClr val="00518E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dirty="0">
                  <a:solidFill>
                    <a:srgbClr val="00518E"/>
                  </a:solidFill>
                  <a:latin typeface="Cambria" panose="02040503050406030204" pitchFamily="18" charset="0"/>
                  <a:ea typeface="新宋体" panose="02010609030101010101" pitchFamily="49" charset="-122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solidFill>
                      <a:srgbClr val="00518E"/>
                    </a:solidFill>
                    <a:latin typeface="Cambria" panose="02040503050406030204" pitchFamily="18" charset="0"/>
                    <a:ea typeface="新宋体" panose="02010609030101010101" pitchFamily="49" charset="-122"/>
                    <a:cs typeface="Arial" panose="020B0604020202020204" pitchFamily="34" charset="0"/>
                  </a:rPr>
                  <a:t>…</a:t>
                </a:r>
                <a:endParaRPr lang="zh-CN" altLang="zh-CN" dirty="0">
                  <a:solidFill>
                    <a:srgbClr val="00518E"/>
                  </a:solidFill>
                  <a:latin typeface="Cambria" panose="02040503050406030204" pitchFamily="18" charset="0"/>
                  <a:ea typeface="新宋体" panose="0201060903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724" y="3699985"/>
                <a:ext cx="4769895" cy="2362673"/>
              </a:xfrm>
              <a:prstGeom prst="roundRect">
                <a:avLst>
                  <a:gd name="adj" fmla="val 6446"/>
                </a:avLst>
              </a:prstGeom>
              <a:blipFill rotWithShape="0">
                <a:blip r:embed="rId3"/>
                <a:stretch>
                  <a:fillRect l="-128"/>
                </a:stretch>
              </a:blipFill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/>
          <p:cNvSpPr txBox="1"/>
          <p:nvPr/>
        </p:nvSpPr>
        <p:spPr>
          <a:xfrm>
            <a:off x="6095999" y="3716871"/>
            <a:ext cx="5385847" cy="2345787"/>
          </a:xfrm>
          <a:prstGeom prst="roundRect">
            <a:avLst>
              <a:gd name="adj" fmla="val 6446"/>
            </a:avLst>
          </a:prstGeom>
          <a:solidFill>
            <a:srgbClr val="EBFFEB"/>
          </a:solidFill>
          <a:effectLst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Problem</a:t>
            </a:r>
            <a:endParaRPr lang="en-US" altLang="zh-CN" sz="1400" dirty="0">
              <a:solidFill>
                <a:srgbClr val="00518E"/>
              </a:solidFill>
              <a:latin typeface="+mj-lt"/>
              <a:ea typeface="新宋体" panose="02010609030101010101" pitchFamily="49" charset="-122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00518E"/>
                </a:solidFill>
                <a:latin typeface="Cambria" panose="02040503050406030204" pitchFamily="18" charset="0"/>
                <a:ea typeface="新宋体" panose="02010609030101010101" pitchFamily="49" charset="-122"/>
                <a:cs typeface="Arial" panose="020B0604020202020204" pitchFamily="34" charset="0"/>
              </a:rPr>
              <a:t>Contain all twist contributions DA</a:t>
            </a:r>
          </a:p>
          <a:p>
            <a:r>
              <a:rPr lang="en-US" altLang="zh-CN" dirty="0">
                <a:solidFill>
                  <a:srgbClr val="00518E"/>
                </a:solidFill>
                <a:latin typeface="Cambria" panose="02040503050406030204" pitchFamily="18" charset="0"/>
                <a:ea typeface="新宋体" panose="02010609030101010101" pitchFamily="49" charset="-122"/>
                <a:cs typeface="Arial" panose="020B0604020202020204" pitchFamily="34" charset="0"/>
              </a:rPr>
              <a:t>Large uncertainty from high twist DA</a:t>
            </a:r>
          </a:p>
          <a:p>
            <a:r>
              <a:rPr lang="en-US" altLang="zh-CN" dirty="0">
                <a:solidFill>
                  <a:srgbClr val="00518E"/>
                </a:solidFill>
                <a:latin typeface="Cambria" panose="02040503050406030204" pitchFamily="18" charset="0"/>
                <a:ea typeface="新宋体" panose="02010609030101010101" pitchFamily="49" charset="-122"/>
                <a:cs typeface="Arial" panose="020B0604020202020204" pitchFamily="34" charset="0"/>
              </a:rPr>
              <a:t>Mixture of different twist DA</a:t>
            </a:r>
          </a:p>
          <a:p>
            <a:r>
              <a:rPr lang="en-US" altLang="zh-CN" dirty="0">
                <a:solidFill>
                  <a:srgbClr val="00518E"/>
                </a:solidFill>
                <a:latin typeface="Cambria" panose="02040503050406030204" pitchFamily="18" charset="0"/>
                <a:ea typeface="新宋体" panose="02010609030101010101" pitchFamily="49" charset="-122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直接连接符 7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7322"/>
            <a:ext cx="12192000" cy="523220"/>
          </a:xfrm>
          <a:prstGeom prst="rect">
            <a:avLst/>
          </a:prstGeom>
          <a:gradFill flip="none" rotWithShape="1">
            <a:gsLst>
              <a:gs pos="39000">
                <a:schemeClr val="accent1">
                  <a:tint val="44500"/>
                  <a:satMod val="160000"/>
                </a:schemeClr>
              </a:gs>
              <a:gs pos="23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sum rule</a:t>
            </a:r>
          </a:p>
        </p:txBody>
      </p:sp>
      <p:sp>
        <p:nvSpPr>
          <p:cNvPr id="43" name="右箭头 42"/>
          <p:cNvSpPr/>
          <p:nvPr/>
        </p:nvSpPr>
        <p:spPr>
          <a:xfrm rot="5400000">
            <a:off x="4803361" y="1776534"/>
            <a:ext cx="540959" cy="373670"/>
          </a:xfrm>
          <a:prstGeom prst="rightArrow">
            <a:avLst/>
          </a:prstGeom>
          <a:solidFill>
            <a:srgbClr val="57D9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604341" y="697584"/>
            <a:ext cx="10983318" cy="1119433"/>
            <a:chOff x="604341" y="2894026"/>
            <a:chExt cx="10983318" cy="1119433"/>
          </a:xfrm>
        </p:grpSpPr>
        <p:sp>
          <p:nvSpPr>
            <p:cNvPr id="53" name="右箭头 52"/>
            <p:cNvSpPr/>
            <p:nvPr/>
          </p:nvSpPr>
          <p:spPr>
            <a:xfrm>
              <a:off x="1487341" y="2894026"/>
              <a:ext cx="10100318" cy="1119433"/>
            </a:xfrm>
            <a:prstGeom prst="rightArrow">
              <a:avLst>
                <a:gd name="adj1" fmla="val 50000"/>
                <a:gd name="adj2" fmla="val 97475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任意多边形 53"/>
            <p:cNvSpPr/>
            <p:nvPr/>
          </p:nvSpPr>
          <p:spPr>
            <a:xfrm>
              <a:off x="604341" y="3040378"/>
              <a:ext cx="2621314" cy="826730"/>
            </a:xfrm>
            <a:custGeom>
              <a:avLst/>
              <a:gdLst>
                <a:gd name="connsiteX0" fmla="*/ 0 w 2621314"/>
                <a:gd name="connsiteY0" fmla="*/ 253272 h 1519600"/>
                <a:gd name="connsiteX1" fmla="*/ 253272 w 2621314"/>
                <a:gd name="connsiteY1" fmla="*/ 0 h 1519600"/>
                <a:gd name="connsiteX2" fmla="*/ 2368042 w 2621314"/>
                <a:gd name="connsiteY2" fmla="*/ 0 h 1519600"/>
                <a:gd name="connsiteX3" fmla="*/ 2621314 w 2621314"/>
                <a:gd name="connsiteY3" fmla="*/ 253272 h 1519600"/>
                <a:gd name="connsiteX4" fmla="*/ 2621314 w 2621314"/>
                <a:gd name="connsiteY4" fmla="*/ 1266328 h 1519600"/>
                <a:gd name="connsiteX5" fmla="*/ 2368042 w 2621314"/>
                <a:gd name="connsiteY5" fmla="*/ 1519600 h 1519600"/>
                <a:gd name="connsiteX6" fmla="*/ 253272 w 2621314"/>
                <a:gd name="connsiteY6" fmla="*/ 1519600 h 1519600"/>
                <a:gd name="connsiteX7" fmla="*/ 0 w 2621314"/>
                <a:gd name="connsiteY7" fmla="*/ 1266328 h 1519600"/>
                <a:gd name="connsiteX8" fmla="*/ 0 w 2621314"/>
                <a:gd name="connsiteY8" fmla="*/ 253272 h 15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314" h="1519600">
                  <a:moveTo>
                    <a:pt x="0" y="253272"/>
                  </a:moveTo>
                  <a:cubicBezTo>
                    <a:pt x="0" y="113394"/>
                    <a:pt x="113394" y="0"/>
                    <a:pt x="253272" y="0"/>
                  </a:cubicBezTo>
                  <a:lnTo>
                    <a:pt x="2368042" y="0"/>
                  </a:lnTo>
                  <a:cubicBezTo>
                    <a:pt x="2507920" y="0"/>
                    <a:pt x="2621314" y="113394"/>
                    <a:pt x="2621314" y="253272"/>
                  </a:cubicBezTo>
                  <a:lnTo>
                    <a:pt x="2621314" y="1266328"/>
                  </a:lnTo>
                  <a:cubicBezTo>
                    <a:pt x="2621314" y="1406206"/>
                    <a:pt x="2507920" y="1519600"/>
                    <a:pt x="2368042" y="1519600"/>
                  </a:cubicBezTo>
                  <a:lnTo>
                    <a:pt x="253272" y="1519600"/>
                  </a:lnTo>
                  <a:cubicBezTo>
                    <a:pt x="113394" y="1519600"/>
                    <a:pt x="0" y="1406206"/>
                    <a:pt x="0" y="1266328"/>
                  </a:cubicBezTo>
                  <a:lnTo>
                    <a:pt x="0" y="2532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61" tIns="180861" rIns="180861" bIns="18086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dirty="0"/>
                <a:t>SVZ-SR  </a:t>
              </a:r>
              <a:r>
                <a:rPr lang="en-US" altLang="zh-CN" sz="2000" kern="1200" dirty="0" smtClean="0">
                  <a:solidFill>
                    <a:schemeClr val="tx1"/>
                  </a:solidFill>
                  <a:latin typeface="CMR9"/>
                </a:rPr>
                <a:t>(1979)</a:t>
              </a:r>
              <a:endParaRPr lang="zh-CN" alt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3662542" y="3040378"/>
              <a:ext cx="2621314" cy="826730"/>
            </a:xfrm>
            <a:custGeom>
              <a:avLst/>
              <a:gdLst>
                <a:gd name="connsiteX0" fmla="*/ 0 w 2621314"/>
                <a:gd name="connsiteY0" fmla="*/ 253272 h 1519600"/>
                <a:gd name="connsiteX1" fmla="*/ 253272 w 2621314"/>
                <a:gd name="connsiteY1" fmla="*/ 0 h 1519600"/>
                <a:gd name="connsiteX2" fmla="*/ 2368042 w 2621314"/>
                <a:gd name="connsiteY2" fmla="*/ 0 h 1519600"/>
                <a:gd name="connsiteX3" fmla="*/ 2621314 w 2621314"/>
                <a:gd name="connsiteY3" fmla="*/ 253272 h 1519600"/>
                <a:gd name="connsiteX4" fmla="*/ 2621314 w 2621314"/>
                <a:gd name="connsiteY4" fmla="*/ 1266328 h 1519600"/>
                <a:gd name="connsiteX5" fmla="*/ 2368042 w 2621314"/>
                <a:gd name="connsiteY5" fmla="*/ 1519600 h 1519600"/>
                <a:gd name="connsiteX6" fmla="*/ 253272 w 2621314"/>
                <a:gd name="connsiteY6" fmla="*/ 1519600 h 1519600"/>
                <a:gd name="connsiteX7" fmla="*/ 0 w 2621314"/>
                <a:gd name="connsiteY7" fmla="*/ 1266328 h 1519600"/>
                <a:gd name="connsiteX8" fmla="*/ 0 w 2621314"/>
                <a:gd name="connsiteY8" fmla="*/ 253272 h 15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314" h="1519600">
                  <a:moveTo>
                    <a:pt x="0" y="253272"/>
                  </a:moveTo>
                  <a:cubicBezTo>
                    <a:pt x="0" y="113394"/>
                    <a:pt x="113394" y="0"/>
                    <a:pt x="253272" y="0"/>
                  </a:cubicBezTo>
                  <a:lnTo>
                    <a:pt x="2368042" y="0"/>
                  </a:lnTo>
                  <a:cubicBezTo>
                    <a:pt x="2507920" y="0"/>
                    <a:pt x="2621314" y="113394"/>
                    <a:pt x="2621314" y="253272"/>
                  </a:cubicBezTo>
                  <a:lnTo>
                    <a:pt x="2621314" y="1266328"/>
                  </a:lnTo>
                  <a:cubicBezTo>
                    <a:pt x="2621314" y="1406206"/>
                    <a:pt x="2507920" y="1519600"/>
                    <a:pt x="2368042" y="1519600"/>
                  </a:cubicBezTo>
                  <a:lnTo>
                    <a:pt x="253272" y="1519600"/>
                  </a:lnTo>
                  <a:cubicBezTo>
                    <a:pt x="113394" y="1519600"/>
                    <a:pt x="0" y="1406206"/>
                    <a:pt x="0" y="1266328"/>
                  </a:cubicBezTo>
                  <a:lnTo>
                    <a:pt x="0" y="2532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61" tIns="180861" rIns="180861" bIns="18086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kern="1200" dirty="0" smtClean="0"/>
                <a:t>LCSR  </a:t>
              </a:r>
              <a:r>
                <a:rPr lang="en-US" altLang="zh-CN" sz="2000" kern="1200" dirty="0" smtClean="0">
                  <a:solidFill>
                    <a:schemeClr val="tx1"/>
                  </a:solidFill>
                  <a:latin typeface="CMR9"/>
                </a:rPr>
                <a:t>(1989)</a:t>
              </a:r>
              <a:endParaRPr lang="zh-CN" altLang="en-US" sz="2000" kern="1200" dirty="0">
                <a:solidFill>
                  <a:schemeClr val="tx1"/>
                </a:solidFill>
                <a:latin typeface="CMR9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6724708" y="3040378"/>
              <a:ext cx="3654270" cy="826730"/>
            </a:xfrm>
            <a:custGeom>
              <a:avLst/>
              <a:gdLst>
                <a:gd name="connsiteX0" fmla="*/ 0 w 3654270"/>
                <a:gd name="connsiteY0" fmla="*/ 253272 h 1519600"/>
                <a:gd name="connsiteX1" fmla="*/ 253272 w 3654270"/>
                <a:gd name="connsiteY1" fmla="*/ 0 h 1519600"/>
                <a:gd name="connsiteX2" fmla="*/ 3400998 w 3654270"/>
                <a:gd name="connsiteY2" fmla="*/ 0 h 1519600"/>
                <a:gd name="connsiteX3" fmla="*/ 3654270 w 3654270"/>
                <a:gd name="connsiteY3" fmla="*/ 253272 h 1519600"/>
                <a:gd name="connsiteX4" fmla="*/ 3654270 w 3654270"/>
                <a:gd name="connsiteY4" fmla="*/ 1266328 h 1519600"/>
                <a:gd name="connsiteX5" fmla="*/ 3400998 w 3654270"/>
                <a:gd name="connsiteY5" fmla="*/ 1519600 h 1519600"/>
                <a:gd name="connsiteX6" fmla="*/ 253272 w 3654270"/>
                <a:gd name="connsiteY6" fmla="*/ 1519600 h 1519600"/>
                <a:gd name="connsiteX7" fmla="*/ 0 w 3654270"/>
                <a:gd name="connsiteY7" fmla="*/ 1266328 h 1519600"/>
                <a:gd name="connsiteX8" fmla="*/ 0 w 3654270"/>
                <a:gd name="connsiteY8" fmla="*/ 253272 h 15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4270" h="1519600">
                  <a:moveTo>
                    <a:pt x="0" y="253272"/>
                  </a:moveTo>
                  <a:cubicBezTo>
                    <a:pt x="0" y="113394"/>
                    <a:pt x="113394" y="0"/>
                    <a:pt x="253272" y="0"/>
                  </a:cubicBezTo>
                  <a:lnTo>
                    <a:pt x="3400998" y="0"/>
                  </a:lnTo>
                  <a:cubicBezTo>
                    <a:pt x="3540876" y="0"/>
                    <a:pt x="3654270" y="113394"/>
                    <a:pt x="3654270" y="253272"/>
                  </a:cubicBezTo>
                  <a:lnTo>
                    <a:pt x="3654270" y="1266328"/>
                  </a:lnTo>
                  <a:cubicBezTo>
                    <a:pt x="3654270" y="1406206"/>
                    <a:pt x="3540876" y="1519600"/>
                    <a:pt x="3400998" y="1519600"/>
                  </a:cubicBezTo>
                  <a:lnTo>
                    <a:pt x="253272" y="1519600"/>
                  </a:lnTo>
                  <a:cubicBezTo>
                    <a:pt x="113394" y="1519600"/>
                    <a:pt x="0" y="1406206"/>
                    <a:pt x="0" y="1266328"/>
                  </a:cubicBezTo>
                  <a:lnTo>
                    <a:pt x="0" y="2532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61" tIns="180861" rIns="180861" bIns="18086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kern="1200" dirty="0" smtClean="0"/>
                <a:t>Improved LCSR </a:t>
              </a:r>
              <a:r>
                <a:rPr lang="en-US" altLang="zh-CN" sz="2000" kern="1200" dirty="0" smtClean="0">
                  <a:solidFill>
                    <a:schemeClr val="tx1"/>
                  </a:solidFill>
                  <a:latin typeface="CMR9"/>
                </a:rPr>
                <a:t>(2000)  </a:t>
              </a:r>
              <a:endParaRPr lang="zh-CN" altLang="en-US" sz="2000" kern="1200" dirty="0">
                <a:solidFill>
                  <a:schemeClr val="tx1"/>
                </a:solidFill>
                <a:latin typeface="CMR9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980078" y="2427906"/>
            <a:ext cx="9585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err="1" smtClean="0">
                <a:solidFill>
                  <a:schemeClr val="bg1"/>
                </a:solidFill>
                <a:latin typeface="CMR10"/>
              </a:rPr>
              <a:t>I.Balitsky</a:t>
            </a:r>
            <a:r>
              <a:rPr lang="en-US" altLang="zh-CN" sz="2400" b="1" dirty="0" smtClean="0">
                <a:solidFill>
                  <a:schemeClr val="bg1"/>
                </a:solidFill>
                <a:latin typeface="CMR10"/>
              </a:rPr>
              <a:t> and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CMR10"/>
              </a:rPr>
              <a:t>V.M.Braun</a:t>
            </a:r>
            <a:r>
              <a:rPr lang="en-US" altLang="zh-CN" sz="2400" b="1" dirty="0" smtClean="0">
                <a:solidFill>
                  <a:schemeClr val="bg1"/>
                </a:solidFill>
                <a:latin typeface="CMR1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CMR10"/>
              </a:rPr>
              <a:t>and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CMR10"/>
              </a:rPr>
              <a:t>A.V.Kolesnichenko</a:t>
            </a:r>
            <a:r>
              <a:rPr lang="en-US" altLang="zh-CN" sz="2400" b="1" dirty="0">
                <a:solidFill>
                  <a:schemeClr val="bg1"/>
                </a:solidFill>
                <a:latin typeface="CMR1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err="1" smtClean="0">
                <a:solidFill>
                  <a:schemeClr val="bg1"/>
                </a:solidFill>
                <a:latin typeface="CMR10"/>
              </a:rPr>
              <a:t>Nucl.Phys.B</a:t>
            </a:r>
            <a:r>
              <a:rPr lang="en-US" altLang="zh-CN" sz="2400" b="1" dirty="0" smtClean="0">
                <a:solidFill>
                  <a:schemeClr val="bg1"/>
                </a:solidFill>
                <a:latin typeface="CMR10"/>
              </a:rPr>
              <a:t> 312,509 </a:t>
            </a:r>
            <a:r>
              <a:rPr lang="en-US" altLang="zh-CN" sz="2400" b="1" dirty="0">
                <a:solidFill>
                  <a:schemeClr val="bg1"/>
                </a:solidFill>
                <a:latin typeface="CMR10"/>
              </a:rPr>
              <a:t>(1989).</a:t>
            </a:r>
            <a:endParaRPr lang="zh-CN" altLang="en-US" sz="2400" b="1" dirty="0">
              <a:solidFill>
                <a:schemeClr val="bg1"/>
              </a:solidFill>
              <a:latin typeface="CMR10"/>
            </a:endParaRPr>
          </a:p>
        </p:txBody>
      </p:sp>
    </p:spTree>
    <p:extLst>
      <p:ext uri="{BB962C8B-B14F-4D97-AF65-F5344CB8AC3E}">
        <p14:creationId xmlns:p14="http://schemas.microsoft.com/office/powerpoint/2010/main" val="36756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625182" y="2258099"/>
            <a:ext cx="11299055" cy="4110649"/>
          </a:xfrm>
          <a:prstGeom prst="roundRect">
            <a:avLst>
              <a:gd name="adj" fmla="val 6383"/>
            </a:avLst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直接连接符 7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7322"/>
            <a:ext cx="12192000" cy="523220"/>
          </a:xfrm>
          <a:prstGeom prst="rect">
            <a:avLst/>
          </a:prstGeom>
          <a:gradFill flip="none" rotWithShape="1">
            <a:gsLst>
              <a:gs pos="39000">
                <a:schemeClr val="accent1">
                  <a:tint val="44500"/>
                  <a:satMod val="160000"/>
                </a:schemeClr>
              </a:gs>
              <a:gs pos="23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sum rule</a:t>
            </a:r>
          </a:p>
        </p:txBody>
      </p:sp>
      <p:sp>
        <p:nvSpPr>
          <p:cNvPr id="43" name="右箭头 42"/>
          <p:cNvSpPr/>
          <p:nvPr/>
        </p:nvSpPr>
        <p:spPr>
          <a:xfrm rot="5400000">
            <a:off x="8281364" y="1776534"/>
            <a:ext cx="540959" cy="373670"/>
          </a:xfrm>
          <a:prstGeom prst="rightArrow">
            <a:avLst/>
          </a:prstGeom>
          <a:solidFill>
            <a:srgbClr val="10D2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604341" y="697584"/>
            <a:ext cx="10983318" cy="1119433"/>
            <a:chOff x="604341" y="2894026"/>
            <a:chExt cx="10983318" cy="1119433"/>
          </a:xfrm>
        </p:grpSpPr>
        <p:sp>
          <p:nvSpPr>
            <p:cNvPr id="53" name="右箭头 52"/>
            <p:cNvSpPr/>
            <p:nvPr/>
          </p:nvSpPr>
          <p:spPr>
            <a:xfrm>
              <a:off x="1487341" y="2894026"/>
              <a:ext cx="10100318" cy="1119433"/>
            </a:xfrm>
            <a:prstGeom prst="rightArrow">
              <a:avLst>
                <a:gd name="adj1" fmla="val 50000"/>
                <a:gd name="adj2" fmla="val 97475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任意多边形 53"/>
            <p:cNvSpPr/>
            <p:nvPr/>
          </p:nvSpPr>
          <p:spPr>
            <a:xfrm>
              <a:off x="604341" y="3040378"/>
              <a:ext cx="2621314" cy="826730"/>
            </a:xfrm>
            <a:custGeom>
              <a:avLst/>
              <a:gdLst>
                <a:gd name="connsiteX0" fmla="*/ 0 w 2621314"/>
                <a:gd name="connsiteY0" fmla="*/ 253272 h 1519600"/>
                <a:gd name="connsiteX1" fmla="*/ 253272 w 2621314"/>
                <a:gd name="connsiteY1" fmla="*/ 0 h 1519600"/>
                <a:gd name="connsiteX2" fmla="*/ 2368042 w 2621314"/>
                <a:gd name="connsiteY2" fmla="*/ 0 h 1519600"/>
                <a:gd name="connsiteX3" fmla="*/ 2621314 w 2621314"/>
                <a:gd name="connsiteY3" fmla="*/ 253272 h 1519600"/>
                <a:gd name="connsiteX4" fmla="*/ 2621314 w 2621314"/>
                <a:gd name="connsiteY4" fmla="*/ 1266328 h 1519600"/>
                <a:gd name="connsiteX5" fmla="*/ 2368042 w 2621314"/>
                <a:gd name="connsiteY5" fmla="*/ 1519600 h 1519600"/>
                <a:gd name="connsiteX6" fmla="*/ 253272 w 2621314"/>
                <a:gd name="connsiteY6" fmla="*/ 1519600 h 1519600"/>
                <a:gd name="connsiteX7" fmla="*/ 0 w 2621314"/>
                <a:gd name="connsiteY7" fmla="*/ 1266328 h 1519600"/>
                <a:gd name="connsiteX8" fmla="*/ 0 w 2621314"/>
                <a:gd name="connsiteY8" fmla="*/ 253272 h 15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314" h="1519600">
                  <a:moveTo>
                    <a:pt x="0" y="253272"/>
                  </a:moveTo>
                  <a:cubicBezTo>
                    <a:pt x="0" y="113394"/>
                    <a:pt x="113394" y="0"/>
                    <a:pt x="253272" y="0"/>
                  </a:cubicBezTo>
                  <a:lnTo>
                    <a:pt x="2368042" y="0"/>
                  </a:lnTo>
                  <a:cubicBezTo>
                    <a:pt x="2507920" y="0"/>
                    <a:pt x="2621314" y="113394"/>
                    <a:pt x="2621314" y="253272"/>
                  </a:cubicBezTo>
                  <a:lnTo>
                    <a:pt x="2621314" y="1266328"/>
                  </a:lnTo>
                  <a:cubicBezTo>
                    <a:pt x="2621314" y="1406206"/>
                    <a:pt x="2507920" y="1519600"/>
                    <a:pt x="2368042" y="1519600"/>
                  </a:cubicBezTo>
                  <a:lnTo>
                    <a:pt x="253272" y="1519600"/>
                  </a:lnTo>
                  <a:cubicBezTo>
                    <a:pt x="113394" y="1519600"/>
                    <a:pt x="0" y="1406206"/>
                    <a:pt x="0" y="1266328"/>
                  </a:cubicBezTo>
                  <a:lnTo>
                    <a:pt x="0" y="2532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61" tIns="180861" rIns="180861" bIns="18086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dirty="0"/>
                <a:t>SVZ-SR  </a:t>
              </a:r>
              <a:r>
                <a:rPr lang="en-US" altLang="zh-CN" sz="2000" kern="1200" dirty="0" smtClean="0">
                  <a:solidFill>
                    <a:schemeClr val="tx1"/>
                  </a:solidFill>
                  <a:latin typeface="CMR9"/>
                </a:rPr>
                <a:t>(1979)</a:t>
              </a:r>
              <a:endParaRPr lang="zh-CN" alt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3662542" y="3040378"/>
              <a:ext cx="2621314" cy="826730"/>
            </a:xfrm>
            <a:custGeom>
              <a:avLst/>
              <a:gdLst>
                <a:gd name="connsiteX0" fmla="*/ 0 w 2621314"/>
                <a:gd name="connsiteY0" fmla="*/ 253272 h 1519600"/>
                <a:gd name="connsiteX1" fmla="*/ 253272 w 2621314"/>
                <a:gd name="connsiteY1" fmla="*/ 0 h 1519600"/>
                <a:gd name="connsiteX2" fmla="*/ 2368042 w 2621314"/>
                <a:gd name="connsiteY2" fmla="*/ 0 h 1519600"/>
                <a:gd name="connsiteX3" fmla="*/ 2621314 w 2621314"/>
                <a:gd name="connsiteY3" fmla="*/ 253272 h 1519600"/>
                <a:gd name="connsiteX4" fmla="*/ 2621314 w 2621314"/>
                <a:gd name="connsiteY4" fmla="*/ 1266328 h 1519600"/>
                <a:gd name="connsiteX5" fmla="*/ 2368042 w 2621314"/>
                <a:gd name="connsiteY5" fmla="*/ 1519600 h 1519600"/>
                <a:gd name="connsiteX6" fmla="*/ 253272 w 2621314"/>
                <a:gd name="connsiteY6" fmla="*/ 1519600 h 1519600"/>
                <a:gd name="connsiteX7" fmla="*/ 0 w 2621314"/>
                <a:gd name="connsiteY7" fmla="*/ 1266328 h 1519600"/>
                <a:gd name="connsiteX8" fmla="*/ 0 w 2621314"/>
                <a:gd name="connsiteY8" fmla="*/ 253272 h 15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314" h="1519600">
                  <a:moveTo>
                    <a:pt x="0" y="253272"/>
                  </a:moveTo>
                  <a:cubicBezTo>
                    <a:pt x="0" y="113394"/>
                    <a:pt x="113394" y="0"/>
                    <a:pt x="253272" y="0"/>
                  </a:cubicBezTo>
                  <a:lnTo>
                    <a:pt x="2368042" y="0"/>
                  </a:lnTo>
                  <a:cubicBezTo>
                    <a:pt x="2507920" y="0"/>
                    <a:pt x="2621314" y="113394"/>
                    <a:pt x="2621314" y="253272"/>
                  </a:cubicBezTo>
                  <a:lnTo>
                    <a:pt x="2621314" y="1266328"/>
                  </a:lnTo>
                  <a:cubicBezTo>
                    <a:pt x="2621314" y="1406206"/>
                    <a:pt x="2507920" y="1519600"/>
                    <a:pt x="2368042" y="1519600"/>
                  </a:cubicBezTo>
                  <a:lnTo>
                    <a:pt x="253272" y="1519600"/>
                  </a:lnTo>
                  <a:cubicBezTo>
                    <a:pt x="113394" y="1519600"/>
                    <a:pt x="0" y="1406206"/>
                    <a:pt x="0" y="1266328"/>
                  </a:cubicBezTo>
                  <a:lnTo>
                    <a:pt x="0" y="2532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61" tIns="180861" rIns="180861" bIns="18086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kern="1200" dirty="0" smtClean="0"/>
                <a:t>LCSR  </a:t>
              </a:r>
              <a:r>
                <a:rPr lang="en-US" altLang="zh-CN" sz="2000" kern="1200" dirty="0" smtClean="0">
                  <a:solidFill>
                    <a:schemeClr val="tx1"/>
                  </a:solidFill>
                  <a:latin typeface="CMR9"/>
                </a:rPr>
                <a:t>(1989)</a:t>
              </a:r>
              <a:endParaRPr lang="zh-CN" altLang="en-US" sz="2000" kern="1200" dirty="0">
                <a:solidFill>
                  <a:schemeClr val="tx1"/>
                </a:solidFill>
                <a:latin typeface="CMR9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6724708" y="3040378"/>
              <a:ext cx="3654270" cy="826730"/>
            </a:xfrm>
            <a:custGeom>
              <a:avLst/>
              <a:gdLst>
                <a:gd name="connsiteX0" fmla="*/ 0 w 3654270"/>
                <a:gd name="connsiteY0" fmla="*/ 253272 h 1519600"/>
                <a:gd name="connsiteX1" fmla="*/ 253272 w 3654270"/>
                <a:gd name="connsiteY1" fmla="*/ 0 h 1519600"/>
                <a:gd name="connsiteX2" fmla="*/ 3400998 w 3654270"/>
                <a:gd name="connsiteY2" fmla="*/ 0 h 1519600"/>
                <a:gd name="connsiteX3" fmla="*/ 3654270 w 3654270"/>
                <a:gd name="connsiteY3" fmla="*/ 253272 h 1519600"/>
                <a:gd name="connsiteX4" fmla="*/ 3654270 w 3654270"/>
                <a:gd name="connsiteY4" fmla="*/ 1266328 h 1519600"/>
                <a:gd name="connsiteX5" fmla="*/ 3400998 w 3654270"/>
                <a:gd name="connsiteY5" fmla="*/ 1519600 h 1519600"/>
                <a:gd name="connsiteX6" fmla="*/ 253272 w 3654270"/>
                <a:gd name="connsiteY6" fmla="*/ 1519600 h 1519600"/>
                <a:gd name="connsiteX7" fmla="*/ 0 w 3654270"/>
                <a:gd name="connsiteY7" fmla="*/ 1266328 h 1519600"/>
                <a:gd name="connsiteX8" fmla="*/ 0 w 3654270"/>
                <a:gd name="connsiteY8" fmla="*/ 253272 h 15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4270" h="1519600">
                  <a:moveTo>
                    <a:pt x="0" y="253272"/>
                  </a:moveTo>
                  <a:cubicBezTo>
                    <a:pt x="0" y="113394"/>
                    <a:pt x="113394" y="0"/>
                    <a:pt x="253272" y="0"/>
                  </a:cubicBezTo>
                  <a:lnTo>
                    <a:pt x="3400998" y="0"/>
                  </a:lnTo>
                  <a:cubicBezTo>
                    <a:pt x="3540876" y="0"/>
                    <a:pt x="3654270" y="113394"/>
                    <a:pt x="3654270" y="253272"/>
                  </a:cubicBezTo>
                  <a:lnTo>
                    <a:pt x="3654270" y="1266328"/>
                  </a:lnTo>
                  <a:cubicBezTo>
                    <a:pt x="3654270" y="1406206"/>
                    <a:pt x="3540876" y="1519600"/>
                    <a:pt x="3400998" y="1519600"/>
                  </a:cubicBezTo>
                  <a:lnTo>
                    <a:pt x="253272" y="1519600"/>
                  </a:lnTo>
                  <a:cubicBezTo>
                    <a:pt x="113394" y="1519600"/>
                    <a:pt x="0" y="1406206"/>
                    <a:pt x="0" y="1266328"/>
                  </a:cubicBezTo>
                  <a:lnTo>
                    <a:pt x="0" y="2532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61" tIns="180861" rIns="180861" bIns="18086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kern="1200" dirty="0" smtClean="0"/>
                <a:t>Improved LCSR </a:t>
              </a:r>
              <a:r>
                <a:rPr lang="en-US" altLang="zh-CN" sz="2000" kern="1200" dirty="0" smtClean="0">
                  <a:solidFill>
                    <a:schemeClr val="tx1"/>
                  </a:solidFill>
                  <a:latin typeface="CMR9"/>
                </a:rPr>
                <a:t>(2000)  </a:t>
              </a:r>
              <a:endParaRPr lang="zh-CN" altLang="en-US" sz="2000" kern="1200" dirty="0">
                <a:solidFill>
                  <a:schemeClr val="tx1"/>
                </a:solidFill>
                <a:latin typeface="CMR9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070868" y="3697367"/>
            <a:ext cx="4679483" cy="1559239"/>
          </a:xfrm>
          <a:prstGeom prst="roundRect">
            <a:avLst>
              <a:gd name="adj" fmla="val 6446"/>
            </a:avLst>
          </a:prstGeom>
          <a:solidFill>
            <a:srgbClr val="FFFFEF"/>
          </a:solidFill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tabLst>
                <a:tab pos="261938" algn="l"/>
              </a:tabLst>
            </a:pP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Differences 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with 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LCSR</a:t>
            </a:r>
            <a:endParaRPr lang="en-US" altLang="zh-CN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400" dirty="0" smtClean="0">
                <a:solidFill>
                  <a:srgbClr val="00518E"/>
                </a:solidFill>
                <a:latin typeface="Cambria" panose="02040503050406030204" pitchFamily="18" charset="0"/>
                <a:ea typeface="新宋体" panose="02010609030101010101" pitchFamily="49" charset="-122"/>
                <a:cs typeface="Arial" panose="020B0604020202020204" pitchFamily="34" charset="0"/>
              </a:rPr>
              <a:t>The new current is </a:t>
            </a:r>
            <a:r>
              <a:rPr lang="en-US" altLang="zh-CN" sz="1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Chiral Current </a:t>
            </a:r>
            <a:r>
              <a:rPr lang="en-US" altLang="zh-CN" sz="1400" dirty="0" smtClean="0">
                <a:solidFill>
                  <a:srgbClr val="00518E"/>
                </a:solidFill>
                <a:latin typeface="Cambria" panose="02040503050406030204" pitchFamily="18" charset="0"/>
                <a:ea typeface="新宋体" panose="02010609030101010101" pitchFamily="49" charset="-122"/>
                <a:cs typeface="Arial" panose="020B0604020202020204" pitchFamily="34" charset="0"/>
              </a:rPr>
              <a:t>instead of usual     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518E"/>
                </a:solidFill>
                <a:latin typeface="Cambria" panose="02040503050406030204" pitchFamily="18" charset="0"/>
                <a:ea typeface="新宋体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solidFill>
                  <a:srgbClr val="00518E"/>
                </a:solidFill>
                <a:latin typeface="Cambria" panose="02040503050406030204" pitchFamily="18" charset="0"/>
                <a:ea typeface="新宋体" panose="02010609030101010101" pitchFamily="49" charset="-122"/>
                <a:cs typeface="Arial" panose="020B0604020202020204" pitchFamily="34" charset="0"/>
              </a:rPr>
              <a:t>       current </a:t>
            </a:r>
            <a:endParaRPr lang="en-US" altLang="zh-CN" sz="1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95999" y="3716871"/>
            <a:ext cx="5385847" cy="1543285"/>
          </a:xfrm>
          <a:prstGeom prst="roundRect">
            <a:avLst>
              <a:gd name="adj" fmla="val 6446"/>
            </a:avLst>
          </a:prstGeom>
          <a:solidFill>
            <a:srgbClr val="EBFFEB"/>
          </a:solidFill>
          <a:effectLst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tabLst>
                <a:tab pos="261938" algn="l"/>
              </a:tabLst>
            </a:pP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Advance</a:t>
            </a:r>
          </a:p>
          <a:p>
            <a:r>
              <a:rPr lang="en-US" altLang="zh-CN" sz="1400" dirty="0" smtClean="0">
                <a:solidFill>
                  <a:srgbClr val="00518E"/>
                </a:solidFill>
                <a:latin typeface="Cambria" panose="02040503050406030204" pitchFamily="18" charset="0"/>
                <a:ea typeface="新宋体" panose="02010609030101010101" pitchFamily="49" charset="-122"/>
                <a:cs typeface="Arial" panose="020B0604020202020204" pitchFamily="34" charset="0"/>
              </a:rPr>
              <a:t>1.   Suppress </a:t>
            </a:r>
            <a:r>
              <a:rPr lang="en-US" altLang="zh-CN" sz="1400" dirty="0">
                <a:solidFill>
                  <a:srgbClr val="00518E"/>
                </a:solidFill>
                <a:latin typeface="Cambria" panose="02040503050406030204" pitchFamily="18" charset="0"/>
                <a:ea typeface="新宋体" panose="02010609030101010101" pitchFamily="49" charset="-122"/>
                <a:cs typeface="Arial" panose="020B0604020202020204" pitchFamily="34" charset="0"/>
              </a:rPr>
              <a:t>the uncertainty from high twist</a:t>
            </a:r>
            <a:endParaRPr lang="zh-CN" altLang="en-US" sz="1400" dirty="0">
              <a:solidFill>
                <a:srgbClr val="00518E"/>
              </a:solidFill>
              <a:latin typeface="Cambria" panose="02040503050406030204" pitchFamily="18" charset="0"/>
              <a:ea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0868" y="2404450"/>
            <a:ext cx="64043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b="1" dirty="0">
                <a:solidFill>
                  <a:schemeClr val="bg1"/>
                </a:solidFill>
                <a:latin typeface="CMR10"/>
              </a:rPr>
              <a:t>Huang Tao and Li</a:t>
            </a:r>
            <a:r>
              <a:rPr lang="en-US" altLang="zh-CN" sz="2400" b="1" dirty="0">
                <a:solidFill>
                  <a:schemeClr val="bg1"/>
                </a:solidFill>
                <a:latin typeface="CMR10"/>
              </a:rPr>
              <a:t> </a:t>
            </a:r>
            <a:r>
              <a:rPr lang="zh-CN" altLang="zh-CN" sz="2400" b="1" dirty="0">
                <a:solidFill>
                  <a:schemeClr val="bg1"/>
                </a:solidFill>
                <a:latin typeface="CMR10"/>
              </a:rPr>
              <a:t>ZuoHong and Wu XiangYao</a:t>
            </a:r>
            <a:endParaRPr lang="en-US" altLang="zh-CN" sz="2400" b="1" dirty="0">
              <a:solidFill>
                <a:schemeClr val="bg1"/>
              </a:solidFill>
              <a:latin typeface="CMR1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 smtClean="0">
                <a:solidFill>
                  <a:schemeClr val="bg1"/>
                </a:solidFill>
                <a:latin typeface="CMR10"/>
              </a:rPr>
              <a:t>Phys.Rev.D.63.094001</a:t>
            </a:r>
            <a:r>
              <a:rPr lang="zh-CN" altLang="zh-CN" sz="2400" b="1" dirty="0" smtClean="0">
                <a:solidFill>
                  <a:schemeClr val="bg1"/>
                </a:solidFill>
                <a:latin typeface="CMR10"/>
              </a:rPr>
              <a:t> </a:t>
            </a:r>
            <a:endParaRPr lang="zh-CN" altLang="zh-CN" sz="2400" b="1" dirty="0">
              <a:solidFill>
                <a:schemeClr val="bg1"/>
              </a:solidFill>
              <a:latin typeface="CMR10"/>
            </a:endParaRPr>
          </a:p>
        </p:txBody>
      </p:sp>
    </p:spTree>
    <p:extLst>
      <p:ext uri="{BB962C8B-B14F-4D97-AF65-F5344CB8AC3E}">
        <p14:creationId xmlns:p14="http://schemas.microsoft.com/office/powerpoint/2010/main" val="32692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64663" y="6515100"/>
            <a:ext cx="327337" cy="33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01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1800" b="1" kern="1200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b="1" i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1800" b="1" kern="1200">
                                      <a:solidFill>
                                        <a:schemeClr val="accent5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TFFs Within The </a:t>
                          </a: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LCSR</a:t>
                          </a:r>
                          <a:endParaRPr lang="en-US" altLang="zh-CN" sz="1800" b="1" kern="12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27338" y="6515100"/>
              <a:ext cx="1153732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4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472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4275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828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3074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3257" t="-8197" r="-1893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Numerical Analysis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Summary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16 October 2017</a:t>
                          </a:r>
                          <a:endParaRPr lang="zh-CN" altLang="en-US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直接连接符 7"/>
          <p:cNvCxnSpPr/>
          <p:nvPr/>
        </p:nvCxnSpPr>
        <p:spPr>
          <a:xfrm>
            <a:off x="0" y="544495"/>
            <a:ext cx="1220400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7322"/>
            <a:ext cx="12192000" cy="523220"/>
          </a:xfrm>
          <a:prstGeom prst="rect">
            <a:avLst/>
          </a:prstGeom>
          <a:gradFill flip="none" rotWithShape="1">
            <a:gsLst>
              <a:gs pos="39000">
                <a:schemeClr val="accent1">
                  <a:tint val="44500"/>
                  <a:satMod val="160000"/>
                </a:schemeClr>
              </a:gs>
              <a:gs pos="23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sum rule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604341" y="697584"/>
            <a:ext cx="10983318" cy="1119433"/>
            <a:chOff x="604341" y="2894026"/>
            <a:chExt cx="10983318" cy="1119433"/>
          </a:xfrm>
        </p:grpSpPr>
        <p:sp>
          <p:nvSpPr>
            <p:cNvPr id="53" name="右箭头 52"/>
            <p:cNvSpPr/>
            <p:nvPr/>
          </p:nvSpPr>
          <p:spPr>
            <a:xfrm>
              <a:off x="1487341" y="2894026"/>
              <a:ext cx="10100318" cy="1119433"/>
            </a:xfrm>
            <a:prstGeom prst="rightArrow">
              <a:avLst>
                <a:gd name="adj1" fmla="val 50000"/>
                <a:gd name="adj2" fmla="val 97475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任意多边形 53"/>
            <p:cNvSpPr/>
            <p:nvPr/>
          </p:nvSpPr>
          <p:spPr>
            <a:xfrm>
              <a:off x="604341" y="3040378"/>
              <a:ext cx="2621314" cy="826730"/>
            </a:xfrm>
            <a:custGeom>
              <a:avLst/>
              <a:gdLst>
                <a:gd name="connsiteX0" fmla="*/ 0 w 2621314"/>
                <a:gd name="connsiteY0" fmla="*/ 253272 h 1519600"/>
                <a:gd name="connsiteX1" fmla="*/ 253272 w 2621314"/>
                <a:gd name="connsiteY1" fmla="*/ 0 h 1519600"/>
                <a:gd name="connsiteX2" fmla="*/ 2368042 w 2621314"/>
                <a:gd name="connsiteY2" fmla="*/ 0 h 1519600"/>
                <a:gd name="connsiteX3" fmla="*/ 2621314 w 2621314"/>
                <a:gd name="connsiteY3" fmla="*/ 253272 h 1519600"/>
                <a:gd name="connsiteX4" fmla="*/ 2621314 w 2621314"/>
                <a:gd name="connsiteY4" fmla="*/ 1266328 h 1519600"/>
                <a:gd name="connsiteX5" fmla="*/ 2368042 w 2621314"/>
                <a:gd name="connsiteY5" fmla="*/ 1519600 h 1519600"/>
                <a:gd name="connsiteX6" fmla="*/ 253272 w 2621314"/>
                <a:gd name="connsiteY6" fmla="*/ 1519600 h 1519600"/>
                <a:gd name="connsiteX7" fmla="*/ 0 w 2621314"/>
                <a:gd name="connsiteY7" fmla="*/ 1266328 h 1519600"/>
                <a:gd name="connsiteX8" fmla="*/ 0 w 2621314"/>
                <a:gd name="connsiteY8" fmla="*/ 253272 h 15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314" h="1519600">
                  <a:moveTo>
                    <a:pt x="0" y="253272"/>
                  </a:moveTo>
                  <a:cubicBezTo>
                    <a:pt x="0" y="113394"/>
                    <a:pt x="113394" y="0"/>
                    <a:pt x="253272" y="0"/>
                  </a:cubicBezTo>
                  <a:lnTo>
                    <a:pt x="2368042" y="0"/>
                  </a:lnTo>
                  <a:cubicBezTo>
                    <a:pt x="2507920" y="0"/>
                    <a:pt x="2621314" y="113394"/>
                    <a:pt x="2621314" y="253272"/>
                  </a:cubicBezTo>
                  <a:lnTo>
                    <a:pt x="2621314" y="1266328"/>
                  </a:lnTo>
                  <a:cubicBezTo>
                    <a:pt x="2621314" y="1406206"/>
                    <a:pt x="2507920" y="1519600"/>
                    <a:pt x="2368042" y="1519600"/>
                  </a:cubicBezTo>
                  <a:lnTo>
                    <a:pt x="253272" y="1519600"/>
                  </a:lnTo>
                  <a:cubicBezTo>
                    <a:pt x="113394" y="1519600"/>
                    <a:pt x="0" y="1406206"/>
                    <a:pt x="0" y="1266328"/>
                  </a:cubicBezTo>
                  <a:lnTo>
                    <a:pt x="0" y="2532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61" tIns="180861" rIns="180861" bIns="18086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dirty="0"/>
                <a:t>SVZ-SR  </a:t>
              </a:r>
              <a:r>
                <a:rPr lang="en-US" altLang="zh-CN" sz="2000" kern="1200" dirty="0" smtClean="0">
                  <a:solidFill>
                    <a:schemeClr val="tx1"/>
                  </a:solidFill>
                  <a:latin typeface="CMR9"/>
                </a:rPr>
                <a:t>(1979)</a:t>
              </a:r>
              <a:endParaRPr lang="zh-CN" alt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3662542" y="3040378"/>
              <a:ext cx="2621314" cy="826730"/>
            </a:xfrm>
            <a:custGeom>
              <a:avLst/>
              <a:gdLst>
                <a:gd name="connsiteX0" fmla="*/ 0 w 2621314"/>
                <a:gd name="connsiteY0" fmla="*/ 253272 h 1519600"/>
                <a:gd name="connsiteX1" fmla="*/ 253272 w 2621314"/>
                <a:gd name="connsiteY1" fmla="*/ 0 h 1519600"/>
                <a:gd name="connsiteX2" fmla="*/ 2368042 w 2621314"/>
                <a:gd name="connsiteY2" fmla="*/ 0 h 1519600"/>
                <a:gd name="connsiteX3" fmla="*/ 2621314 w 2621314"/>
                <a:gd name="connsiteY3" fmla="*/ 253272 h 1519600"/>
                <a:gd name="connsiteX4" fmla="*/ 2621314 w 2621314"/>
                <a:gd name="connsiteY4" fmla="*/ 1266328 h 1519600"/>
                <a:gd name="connsiteX5" fmla="*/ 2368042 w 2621314"/>
                <a:gd name="connsiteY5" fmla="*/ 1519600 h 1519600"/>
                <a:gd name="connsiteX6" fmla="*/ 253272 w 2621314"/>
                <a:gd name="connsiteY6" fmla="*/ 1519600 h 1519600"/>
                <a:gd name="connsiteX7" fmla="*/ 0 w 2621314"/>
                <a:gd name="connsiteY7" fmla="*/ 1266328 h 1519600"/>
                <a:gd name="connsiteX8" fmla="*/ 0 w 2621314"/>
                <a:gd name="connsiteY8" fmla="*/ 253272 h 15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314" h="1519600">
                  <a:moveTo>
                    <a:pt x="0" y="253272"/>
                  </a:moveTo>
                  <a:cubicBezTo>
                    <a:pt x="0" y="113394"/>
                    <a:pt x="113394" y="0"/>
                    <a:pt x="253272" y="0"/>
                  </a:cubicBezTo>
                  <a:lnTo>
                    <a:pt x="2368042" y="0"/>
                  </a:lnTo>
                  <a:cubicBezTo>
                    <a:pt x="2507920" y="0"/>
                    <a:pt x="2621314" y="113394"/>
                    <a:pt x="2621314" y="253272"/>
                  </a:cubicBezTo>
                  <a:lnTo>
                    <a:pt x="2621314" y="1266328"/>
                  </a:lnTo>
                  <a:cubicBezTo>
                    <a:pt x="2621314" y="1406206"/>
                    <a:pt x="2507920" y="1519600"/>
                    <a:pt x="2368042" y="1519600"/>
                  </a:cubicBezTo>
                  <a:lnTo>
                    <a:pt x="253272" y="1519600"/>
                  </a:lnTo>
                  <a:cubicBezTo>
                    <a:pt x="113394" y="1519600"/>
                    <a:pt x="0" y="1406206"/>
                    <a:pt x="0" y="1266328"/>
                  </a:cubicBezTo>
                  <a:lnTo>
                    <a:pt x="0" y="2532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61" tIns="180861" rIns="180861" bIns="18086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kern="1200" dirty="0" smtClean="0"/>
                <a:t>LCSR  </a:t>
              </a:r>
              <a:r>
                <a:rPr lang="en-US" altLang="zh-CN" sz="2000" kern="1200" dirty="0" smtClean="0">
                  <a:solidFill>
                    <a:schemeClr val="tx1"/>
                  </a:solidFill>
                  <a:latin typeface="CMR9"/>
                </a:rPr>
                <a:t>(1989)</a:t>
              </a:r>
              <a:endParaRPr lang="zh-CN" altLang="en-US" sz="2000" kern="1200" dirty="0">
                <a:solidFill>
                  <a:schemeClr val="tx1"/>
                </a:solidFill>
                <a:latin typeface="CMR9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6724708" y="3040378"/>
              <a:ext cx="3654270" cy="826730"/>
            </a:xfrm>
            <a:custGeom>
              <a:avLst/>
              <a:gdLst>
                <a:gd name="connsiteX0" fmla="*/ 0 w 3654270"/>
                <a:gd name="connsiteY0" fmla="*/ 253272 h 1519600"/>
                <a:gd name="connsiteX1" fmla="*/ 253272 w 3654270"/>
                <a:gd name="connsiteY1" fmla="*/ 0 h 1519600"/>
                <a:gd name="connsiteX2" fmla="*/ 3400998 w 3654270"/>
                <a:gd name="connsiteY2" fmla="*/ 0 h 1519600"/>
                <a:gd name="connsiteX3" fmla="*/ 3654270 w 3654270"/>
                <a:gd name="connsiteY3" fmla="*/ 253272 h 1519600"/>
                <a:gd name="connsiteX4" fmla="*/ 3654270 w 3654270"/>
                <a:gd name="connsiteY4" fmla="*/ 1266328 h 1519600"/>
                <a:gd name="connsiteX5" fmla="*/ 3400998 w 3654270"/>
                <a:gd name="connsiteY5" fmla="*/ 1519600 h 1519600"/>
                <a:gd name="connsiteX6" fmla="*/ 253272 w 3654270"/>
                <a:gd name="connsiteY6" fmla="*/ 1519600 h 1519600"/>
                <a:gd name="connsiteX7" fmla="*/ 0 w 3654270"/>
                <a:gd name="connsiteY7" fmla="*/ 1266328 h 1519600"/>
                <a:gd name="connsiteX8" fmla="*/ 0 w 3654270"/>
                <a:gd name="connsiteY8" fmla="*/ 253272 h 15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4270" h="1519600">
                  <a:moveTo>
                    <a:pt x="0" y="253272"/>
                  </a:moveTo>
                  <a:cubicBezTo>
                    <a:pt x="0" y="113394"/>
                    <a:pt x="113394" y="0"/>
                    <a:pt x="253272" y="0"/>
                  </a:cubicBezTo>
                  <a:lnTo>
                    <a:pt x="3400998" y="0"/>
                  </a:lnTo>
                  <a:cubicBezTo>
                    <a:pt x="3540876" y="0"/>
                    <a:pt x="3654270" y="113394"/>
                    <a:pt x="3654270" y="253272"/>
                  </a:cubicBezTo>
                  <a:lnTo>
                    <a:pt x="3654270" y="1266328"/>
                  </a:lnTo>
                  <a:cubicBezTo>
                    <a:pt x="3654270" y="1406206"/>
                    <a:pt x="3540876" y="1519600"/>
                    <a:pt x="3400998" y="1519600"/>
                  </a:cubicBezTo>
                  <a:lnTo>
                    <a:pt x="253272" y="1519600"/>
                  </a:lnTo>
                  <a:cubicBezTo>
                    <a:pt x="113394" y="1519600"/>
                    <a:pt x="0" y="1406206"/>
                    <a:pt x="0" y="1266328"/>
                  </a:cubicBezTo>
                  <a:lnTo>
                    <a:pt x="0" y="2532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61" tIns="180861" rIns="180861" bIns="18086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kern="1200" dirty="0" smtClean="0"/>
                <a:t>Improved LCSR </a:t>
              </a:r>
              <a:r>
                <a:rPr lang="en-US" altLang="zh-CN" sz="2000" kern="1200" dirty="0" smtClean="0">
                  <a:solidFill>
                    <a:schemeClr val="tx1"/>
                  </a:solidFill>
                  <a:latin typeface="CMR9"/>
                </a:rPr>
                <a:t>(2000)  </a:t>
              </a:r>
              <a:endParaRPr lang="zh-CN" altLang="en-US" sz="2000" kern="1200" dirty="0">
                <a:solidFill>
                  <a:schemeClr val="tx1"/>
                </a:solidFill>
                <a:latin typeface="CMR9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450680" y="4574575"/>
            <a:ext cx="8427563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LCSR and Improved LCSR are both effective!!!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524000" y="2422175"/>
                <a:ext cx="8354243" cy="15696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3200" b="1" dirty="0" smtClean="0">
                    <a:solidFill>
                      <a:srgbClr val="0070C0"/>
                    </a:solidFill>
                  </a:rPr>
                  <a:t>By Suppressing  the value of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sz="3200" b="1" dirty="0" smtClean="0">
                    <a:solidFill>
                      <a:srgbClr val="0070C0"/>
                    </a:solidFill>
                  </a:rPr>
                  <a:t>, the contribution from the added scalar can be highly reduced</a:t>
                </a:r>
                <a:r>
                  <a:rPr lang="en-US" altLang="zh-CN" sz="3200" b="1" dirty="0">
                    <a:solidFill>
                      <a:srgbClr val="0070C0"/>
                    </a:solidFill>
                  </a:rPr>
                  <a:t> or </a:t>
                </a:r>
                <a:r>
                  <a:rPr lang="en-US" altLang="zh-CN" sz="3200" b="1" dirty="0" smtClean="0">
                    <a:solidFill>
                      <a:srgbClr val="0070C0"/>
                    </a:solidFill>
                  </a:rPr>
                  <a:t>eliminated.</a:t>
                </a:r>
                <a:endParaRPr lang="zh-CN" alt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422175"/>
                <a:ext cx="8354243" cy="1569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5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</TotalTime>
  <Words>1202</Words>
  <Application>Microsoft Office PowerPoint</Application>
  <PresentationFormat>宽屏</PresentationFormat>
  <Paragraphs>423</Paragraphs>
  <Slides>28</Slides>
  <Notes>28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CMBX9</vt:lpstr>
      <vt:lpstr>CMR10</vt:lpstr>
      <vt:lpstr>CMR9</vt:lpstr>
      <vt:lpstr>宋体</vt:lpstr>
      <vt:lpstr>新宋体</vt:lpstr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Office 主题</vt:lpstr>
      <vt:lpstr>Equation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</dc:title>
  <dc:creator>PC</dc:creator>
  <cp:lastModifiedBy>xbany</cp:lastModifiedBy>
  <cp:revision>141</cp:revision>
  <dcterms:created xsi:type="dcterms:W3CDTF">2016-09-01T10:22:47Z</dcterms:created>
  <dcterms:modified xsi:type="dcterms:W3CDTF">2017-10-29T00:16:31Z</dcterms:modified>
</cp:coreProperties>
</file>